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0E6"/>
    <a:srgbClr val="116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D8F6-2DEE-F74A-A388-7ADD162D8B23}" type="datetimeFigureOut">
              <a:rPr lang="en-MX" smtClean="0"/>
              <a:t>14/07/21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6655-9235-A446-BF8B-DBB9A3FD537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11018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D8F6-2DEE-F74A-A388-7ADD162D8B23}" type="datetimeFigureOut">
              <a:rPr lang="en-MX" smtClean="0"/>
              <a:t>14/07/21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6655-9235-A446-BF8B-DBB9A3FD537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49672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D8F6-2DEE-F74A-A388-7ADD162D8B23}" type="datetimeFigureOut">
              <a:rPr lang="en-MX" smtClean="0"/>
              <a:t>14/07/21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6655-9235-A446-BF8B-DBB9A3FD537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3000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D8F6-2DEE-F74A-A388-7ADD162D8B23}" type="datetimeFigureOut">
              <a:rPr lang="en-MX" smtClean="0"/>
              <a:t>14/07/21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6655-9235-A446-BF8B-DBB9A3FD537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68746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D8F6-2DEE-F74A-A388-7ADD162D8B23}" type="datetimeFigureOut">
              <a:rPr lang="en-MX" smtClean="0"/>
              <a:t>14/07/21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6655-9235-A446-BF8B-DBB9A3FD537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34479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D8F6-2DEE-F74A-A388-7ADD162D8B23}" type="datetimeFigureOut">
              <a:rPr lang="en-MX" smtClean="0"/>
              <a:t>14/07/21</a:t>
            </a:fld>
            <a:endParaRPr lang="en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6655-9235-A446-BF8B-DBB9A3FD537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00905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D8F6-2DEE-F74A-A388-7ADD162D8B23}" type="datetimeFigureOut">
              <a:rPr lang="en-MX" smtClean="0"/>
              <a:t>14/07/21</a:t>
            </a:fld>
            <a:endParaRPr lang="en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6655-9235-A446-BF8B-DBB9A3FD537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46917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D8F6-2DEE-F74A-A388-7ADD162D8B23}" type="datetimeFigureOut">
              <a:rPr lang="en-MX" smtClean="0"/>
              <a:t>14/07/21</a:t>
            </a:fld>
            <a:endParaRPr lang="en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6655-9235-A446-BF8B-DBB9A3FD537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30074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D8F6-2DEE-F74A-A388-7ADD162D8B23}" type="datetimeFigureOut">
              <a:rPr lang="en-MX" smtClean="0"/>
              <a:t>14/07/21</a:t>
            </a:fld>
            <a:endParaRPr lang="en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6655-9235-A446-BF8B-DBB9A3FD537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44470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D8F6-2DEE-F74A-A388-7ADD162D8B23}" type="datetimeFigureOut">
              <a:rPr lang="en-MX" smtClean="0"/>
              <a:t>14/07/21</a:t>
            </a:fld>
            <a:endParaRPr lang="en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6655-9235-A446-BF8B-DBB9A3FD537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81741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D8F6-2DEE-F74A-A388-7ADD162D8B23}" type="datetimeFigureOut">
              <a:rPr lang="en-MX" smtClean="0"/>
              <a:t>14/07/21</a:t>
            </a:fld>
            <a:endParaRPr lang="en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6655-9235-A446-BF8B-DBB9A3FD537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2551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1D8F6-2DEE-F74A-A388-7ADD162D8B23}" type="datetimeFigureOut">
              <a:rPr lang="en-MX" smtClean="0"/>
              <a:t>14/07/21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86655-9235-A446-BF8B-DBB9A3FD537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461277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7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E19C-61EF-F640-9704-2F35F9D48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345" y="346508"/>
            <a:ext cx="10335491" cy="5352327"/>
          </a:xfrm>
        </p:spPr>
        <p:txBody>
          <a:bodyPr>
            <a:normAutofit fontScale="90000"/>
          </a:bodyPr>
          <a:lstStyle/>
          <a:p>
            <a:pPr algn="l"/>
            <a:r>
              <a:rPr lang="en-MX" sz="9600" b="1" dirty="0">
                <a:solidFill>
                  <a:schemeClr val="bg1"/>
                </a:solidFill>
              </a:rPr>
              <a:t>¿Qué necesita un iOS junior para triunfar en el mundo laboral? 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2B5A404F-F13E-4B41-A121-C0EAB80AD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241" y="0"/>
            <a:ext cx="1224395" cy="127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80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7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E19C-61EF-F640-9704-2F35F9D48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345" y="346509"/>
            <a:ext cx="8959273" cy="1253692"/>
          </a:xfrm>
        </p:spPr>
        <p:txBody>
          <a:bodyPr>
            <a:normAutofit/>
          </a:bodyPr>
          <a:lstStyle/>
          <a:p>
            <a:pPr algn="l"/>
            <a:r>
              <a:rPr lang="en-MX" b="1" dirty="0">
                <a:solidFill>
                  <a:schemeClr val="bg1"/>
                </a:solidFill>
              </a:rPr>
              <a:t> Swift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52DB9-404F-E141-A50C-F6EAB4498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345" y="1856509"/>
            <a:ext cx="9836727" cy="332740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MX" sz="4000" dirty="0">
                <a:solidFill>
                  <a:schemeClr val="bg1"/>
                </a:solidFill>
              </a:rPr>
              <a:t> - Structs vs Classes</a:t>
            </a:r>
          </a:p>
          <a:p>
            <a:pPr algn="l"/>
            <a:r>
              <a:rPr lang="en-MX" sz="4000" dirty="0">
                <a:solidFill>
                  <a:schemeClr val="bg1"/>
                </a:solidFill>
              </a:rPr>
              <a:t> - If let vs guard let</a:t>
            </a:r>
          </a:p>
          <a:p>
            <a:pPr algn="l"/>
            <a:r>
              <a:rPr lang="en-MX" sz="4000" dirty="0">
                <a:solidFill>
                  <a:schemeClr val="bg1"/>
                </a:solidFill>
              </a:rPr>
              <a:t> - weak</a:t>
            </a:r>
          </a:p>
          <a:p>
            <a:pPr algn="l"/>
            <a:r>
              <a:rPr lang="en-MX" sz="4000" dirty="0">
                <a:solidFill>
                  <a:schemeClr val="bg1"/>
                </a:solidFill>
              </a:rPr>
              <a:t>	- unowned</a:t>
            </a:r>
          </a:p>
          <a:p>
            <a:pPr algn="l"/>
            <a:r>
              <a:rPr lang="en-MX" sz="4000" dirty="0">
                <a:solidFill>
                  <a:schemeClr val="bg1"/>
                </a:solidFill>
              </a:rPr>
              <a:t> - lazy</a:t>
            </a:r>
          </a:p>
          <a:p>
            <a:pPr algn="l"/>
            <a:r>
              <a:rPr lang="en-MX" sz="4000" dirty="0">
                <a:solidFill>
                  <a:schemeClr val="bg1"/>
                </a:solidFill>
              </a:rPr>
              <a:t> - Closures </a:t>
            </a:r>
          </a:p>
          <a:p>
            <a:pPr algn="l"/>
            <a:r>
              <a:rPr lang="en-MX" sz="4000" dirty="0">
                <a:solidFill>
                  <a:schemeClr val="bg1"/>
                </a:solidFill>
              </a:rPr>
              <a:t> - extensiones</a:t>
            </a:r>
          </a:p>
          <a:p>
            <a:pPr algn="l"/>
            <a:r>
              <a:rPr lang="en-MX" sz="4000" dirty="0">
                <a:solidFill>
                  <a:schemeClr val="bg1"/>
                </a:solidFill>
              </a:rPr>
              <a:t> - protocolos (uso)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2B5A404F-F13E-4B41-A121-C0EAB80AD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241" y="0"/>
            <a:ext cx="1224395" cy="127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01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7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E19C-61EF-F640-9704-2F35F9D48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345" y="346509"/>
            <a:ext cx="8959273" cy="1253692"/>
          </a:xfrm>
        </p:spPr>
        <p:txBody>
          <a:bodyPr>
            <a:normAutofit/>
          </a:bodyPr>
          <a:lstStyle/>
          <a:p>
            <a:pPr algn="l"/>
            <a:r>
              <a:rPr lang="en-MX" b="1" dirty="0">
                <a:solidFill>
                  <a:schemeClr val="bg1"/>
                </a:solidFill>
              </a:rPr>
              <a:t>Patrones de diseño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52DB9-404F-E141-A50C-F6EAB4498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345" y="1856509"/>
            <a:ext cx="9836727" cy="3327400"/>
          </a:xfrm>
        </p:spPr>
        <p:txBody>
          <a:bodyPr>
            <a:normAutofit/>
          </a:bodyPr>
          <a:lstStyle/>
          <a:p>
            <a:pPr marL="571500" indent="-571500" algn="l">
              <a:buFontTx/>
              <a:buChar char="-"/>
            </a:pPr>
            <a:r>
              <a:rPr lang="en-MX" sz="4000" dirty="0">
                <a:solidFill>
                  <a:schemeClr val="bg1"/>
                </a:solidFill>
              </a:rPr>
              <a:t>MVC</a:t>
            </a:r>
            <a:endParaRPr lang="en-MX" sz="3600" dirty="0">
              <a:solidFill>
                <a:schemeClr val="bg1"/>
              </a:solidFill>
            </a:endParaRPr>
          </a:p>
          <a:p>
            <a:pPr marL="571500" indent="-571500" algn="l">
              <a:buFontTx/>
              <a:buChar char="-"/>
            </a:pPr>
            <a:r>
              <a:rPr lang="en-MX" sz="3600" dirty="0">
                <a:solidFill>
                  <a:schemeClr val="bg1"/>
                </a:solidFill>
              </a:rPr>
              <a:t>Delegación</a:t>
            </a:r>
          </a:p>
          <a:p>
            <a:pPr marL="571500" indent="-571500" algn="l">
              <a:buFontTx/>
              <a:buChar char="-"/>
            </a:pPr>
            <a:r>
              <a:rPr lang="en-MX" sz="3600" dirty="0">
                <a:solidFill>
                  <a:schemeClr val="bg1"/>
                </a:solidFill>
              </a:rPr>
              <a:t>Singleton (con cuidado)</a:t>
            </a:r>
          </a:p>
          <a:p>
            <a:pPr marL="571500" indent="-571500" algn="l">
              <a:buFontTx/>
              <a:buChar char="-"/>
            </a:pPr>
            <a:r>
              <a:rPr lang="en-MX" sz="3600" dirty="0">
                <a:solidFill>
                  <a:schemeClr val="bg1"/>
                </a:solidFill>
              </a:rPr>
              <a:t>Factory</a:t>
            </a:r>
          </a:p>
          <a:p>
            <a:pPr marL="571500" indent="-571500" algn="l">
              <a:buFontTx/>
              <a:buChar char="-"/>
            </a:pPr>
            <a:r>
              <a:rPr lang="en-MX" sz="3600" dirty="0">
                <a:solidFill>
                  <a:schemeClr val="bg1"/>
                </a:solidFill>
              </a:rPr>
              <a:t>Target-Action</a:t>
            </a:r>
            <a:endParaRPr lang="en-MX" sz="4000" dirty="0">
              <a:solidFill>
                <a:schemeClr val="bg1"/>
              </a:solidFill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2B5A404F-F13E-4B41-A121-C0EAB80AD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241" y="0"/>
            <a:ext cx="1224395" cy="127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23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7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E19C-61EF-F640-9704-2F35F9D48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345" y="346509"/>
            <a:ext cx="8959273" cy="1253692"/>
          </a:xfrm>
        </p:spPr>
        <p:txBody>
          <a:bodyPr>
            <a:normAutofit/>
          </a:bodyPr>
          <a:lstStyle/>
          <a:p>
            <a:pPr algn="l"/>
            <a:r>
              <a:rPr lang="en-MX" b="1" dirty="0">
                <a:solidFill>
                  <a:schemeClr val="bg1"/>
                </a:solidFill>
              </a:rPr>
              <a:t>Unit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52DB9-404F-E141-A50C-F6EAB4498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345" y="1856509"/>
            <a:ext cx="9836727" cy="3327400"/>
          </a:xfrm>
        </p:spPr>
        <p:txBody>
          <a:bodyPr>
            <a:normAutofit/>
          </a:bodyPr>
          <a:lstStyle/>
          <a:p>
            <a:pPr algn="l"/>
            <a:r>
              <a:rPr lang="en-MX" sz="4000" dirty="0">
                <a:solidFill>
                  <a:schemeClr val="bg1"/>
                </a:solidFill>
              </a:rPr>
              <a:t> - Habilidad de leer un test</a:t>
            </a:r>
          </a:p>
          <a:p>
            <a:pPr algn="l"/>
            <a:r>
              <a:rPr lang="en-MX" sz="4000" dirty="0">
                <a:solidFill>
                  <a:schemeClr val="bg1"/>
                </a:solidFill>
              </a:rPr>
              <a:t> - extra</a:t>
            </a:r>
          </a:p>
          <a:p>
            <a:pPr algn="l"/>
            <a:r>
              <a:rPr lang="en-MX" sz="4000" dirty="0">
                <a:solidFill>
                  <a:schemeClr val="bg1"/>
                </a:solidFill>
              </a:rPr>
              <a:t>	- creación de UT (básico)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2B5A404F-F13E-4B41-A121-C0EAB80AD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241" y="0"/>
            <a:ext cx="1224395" cy="127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7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E19C-61EF-F640-9704-2F35F9D48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345" y="346509"/>
            <a:ext cx="8959273" cy="1253692"/>
          </a:xfrm>
        </p:spPr>
        <p:txBody>
          <a:bodyPr>
            <a:normAutofit/>
          </a:bodyPr>
          <a:lstStyle/>
          <a:p>
            <a:pPr algn="l"/>
            <a:r>
              <a:rPr lang="en-MX" b="1" dirty="0">
                <a:solidFill>
                  <a:schemeClr val="bg1"/>
                </a:solidFill>
              </a:rPr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52DB9-404F-E141-A50C-F6EAB4498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345" y="1856509"/>
            <a:ext cx="9836727" cy="3327400"/>
          </a:xfrm>
        </p:spPr>
        <p:txBody>
          <a:bodyPr>
            <a:normAutofit fontScale="85000" lnSpcReduction="20000"/>
          </a:bodyPr>
          <a:lstStyle/>
          <a:p>
            <a:pPr marL="571500" indent="-571500" algn="l">
              <a:buFontTx/>
              <a:buChar char="-"/>
            </a:pPr>
            <a:r>
              <a:rPr lang="en-MX" sz="4000" dirty="0">
                <a:solidFill>
                  <a:schemeClr val="bg1"/>
                </a:solidFill>
              </a:rPr>
              <a:t>Que es?</a:t>
            </a:r>
          </a:p>
          <a:p>
            <a:pPr marL="571500" indent="-571500" algn="l">
              <a:buFontTx/>
              <a:buChar char="-"/>
            </a:pPr>
            <a:r>
              <a:rPr lang="en-MX" sz="4000" dirty="0">
                <a:solidFill>
                  <a:schemeClr val="bg1"/>
                </a:solidFill>
              </a:rPr>
              <a:t>Clonar un repo</a:t>
            </a:r>
          </a:p>
          <a:p>
            <a:pPr marL="571500" indent="-571500" algn="l">
              <a:buFontTx/>
              <a:buChar char="-"/>
            </a:pPr>
            <a:r>
              <a:rPr lang="en-MX" sz="4000" dirty="0">
                <a:solidFill>
                  <a:schemeClr val="bg1"/>
                </a:solidFill>
              </a:rPr>
              <a:t>Hacer commits / pr</a:t>
            </a:r>
          </a:p>
          <a:p>
            <a:pPr marL="571500" indent="-571500" algn="l">
              <a:buFontTx/>
              <a:buChar char="-"/>
            </a:pPr>
            <a:r>
              <a:rPr lang="en-MX" sz="4000" dirty="0">
                <a:solidFill>
                  <a:schemeClr val="bg1"/>
                </a:solidFill>
              </a:rPr>
              <a:t>Creación de ramas</a:t>
            </a:r>
          </a:p>
          <a:p>
            <a:pPr marL="571500" indent="-571500" algn="l">
              <a:buFontTx/>
              <a:buChar char="-"/>
            </a:pPr>
            <a:r>
              <a:rPr lang="en-MX" sz="4000" dirty="0">
                <a:solidFill>
                  <a:schemeClr val="bg1"/>
                </a:solidFill>
              </a:rPr>
              <a:t>Push / Pull</a:t>
            </a:r>
          </a:p>
          <a:p>
            <a:pPr marL="1028700" lvl="1" indent="-571500" algn="l">
              <a:buFontTx/>
              <a:buChar char="-"/>
            </a:pPr>
            <a:r>
              <a:rPr lang="en-MX" sz="3600" dirty="0">
                <a:solidFill>
                  <a:schemeClr val="bg1"/>
                </a:solidFill>
              </a:rPr>
              <a:t>Extra (rebase)</a:t>
            </a:r>
          </a:p>
          <a:p>
            <a:pPr marL="1028700" lvl="1" indent="-571500" algn="l">
              <a:buFontTx/>
              <a:buChar char="-"/>
            </a:pPr>
            <a:r>
              <a:rPr lang="en-MX" sz="3600" dirty="0">
                <a:solidFill>
                  <a:schemeClr val="bg1"/>
                </a:solidFill>
              </a:rPr>
              <a:t>Resolución de conflictos 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2B5A404F-F13E-4B41-A121-C0EAB80AD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241" y="0"/>
            <a:ext cx="1224395" cy="127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01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7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E19C-61EF-F640-9704-2F35F9D48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345" y="346509"/>
            <a:ext cx="8959273" cy="1253692"/>
          </a:xfrm>
        </p:spPr>
        <p:txBody>
          <a:bodyPr>
            <a:normAutofit fontScale="90000"/>
          </a:bodyPr>
          <a:lstStyle/>
          <a:p>
            <a:pPr algn="l"/>
            <a:r>
              <a:rPr lang="en-MX" b="1" dirty="0">
                <a:solidFill>
                  <a:schemeClr val="bg1"/>
                </a:solidFill>
              </a:rPr>
              <a:t>Manejadores de dependencias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52DB9-404F-E141-A50C-F6EAB4498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345" y="1856509"/>
            <a:ext cx="9836727" cy="3327400"/>
          </a:xfrm>
        </p:spPr>
        <p:txBody>
          <a:bodyPr>
            <a:normAutofit/>
          </a:bodyPr>
          <a:lstStyle/>
          <a:p>
            <a:pPr marL="571500" indent="-571500" algn="l">
              <a:buFontTx/>
              <a:buChar char="-"/>
            </a:pPr>
            <a:r>
              <a:rPr lang="en-MX" sz="4000" dirty="0">
                <a:solidFill>
                  <a:schemeClr val="bg1"/>
                </a:solidFill>
              </a:rPr>
              <a:t>Instalar pods</a:t>
            </a:r>
          </a:p>
          <a:p>
            <a:pPr marL="571500" indent="-571500" algn="l">
              <a:buFontTx/>
              <a:buChar char="-"/>
            </a:pPr>
            <a:r>
              <a:rPr lang="en-MX" sz="4000" dirty="0">
                <a:solidFill>
                  <a:schemeClr val="bg1"/>
                </a:solidFill>
              </a:rPr>
              <a:t>Extra</a:t>
            </a:r>
          </a:p>
          <a:p>
            <a:pPr marL="1028700" lvl="1" indent="-571500" algn="l">
              <a:buFontTx/>
              <a:buChar char="-"/>
            </a:pPr>
            <a:r>
              <a:rPr lang="en-MX" sz="3600" dirty="0">
                <a:solidFill>
                  <a:schemeClr val="bg1"/>
                </a:solidFill>
              </a:rPr>
              <a:t>Carthage</a:t>
            </a:r>
          </a:p>
          <a:p>
            <a:pPr marL="1028700" lvl="1" indent="-571500" algn="l">
              <a:buFontTx/>
              <a:buChar char="-"/>
            </a:pPr>
            <a:r>
              <a:rPr lang="en-MX" sz="3600" dirty="0">
                <a:solidFill>
                  <a:schemeClr val="bg1"/>
                </a:solidFill>
              </a:rPr>
              <a:t>SPM</a:t>
            </a:r>
          </a:p>
          <a:p>
            <a:pPr marL="1028700" lvl="1" indent="-571500" algn="l">
              <a:buFontTx/>
              <a:buChar char="-"/>
            </a:pPr>
            <a:endParaRPr lang="en-MX" sz="3600" dirty="0">
              <a:solidFill>
                <a:schemeClr val="bg1"/>
              </a:solidFill>
            </a:endParaRPr>
          </a:p>
          <a:p>
            <a:pPr marL="1028700" lvl="1" indent="-571500" algn="l">
              <a:buFontTx/>
              <a:buChar char="-"/>
            </a:pPr>
            <a:endParaRPr lang="en-MX" sz="3600" dirty="0">
              <a:solidFill>
                <a:schemeClr val="bg1"/>
              </a:solidFill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2B5A404F-F13E-4B41-A121-C0EAB80AD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241" y="0"/>
            <a:ext cx="1224395" cy="127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83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7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E19C-61EF-F640-9704-2F35F9D48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345" y="346509"/>
            <a:ext cx="8959273" cy="1253692"/>
          </a:xfrm>
        </p:spPr>
        <p:txBody>
          <a:bodyPr>
            <a:normAutofit/>
          </a:bodyPr>
          <a:lstStyle/>
          <a:p>
            <a:pPr algn="l"/>
            <a:r>
              <a:rPr lang="en-MX" b="1" dirty="0">
                <a:solidFill>
                  <a:schemeClr val="bg1"/>
                </a:solidFill>
              </a:rPr>
              <a:t>Bibliotecas de terceros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52DB9-404F-E141-A50C-F6EAB4498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345" y="1856509"/>
            <a:ext cx="9836727" cy="3327400"/>
          </a:xfrm>
        </p:spPr>
        <p:txBody>
          <a:bodyPr>
            <a:normAutofit/>
          </a:bodyPr>
          <a:lstStyle/>
          <a:p>
            <a:pPr marL="571500" indent="-571500" algn="l">
              <a:buFontTx/>
              <a:buChar char="-"/>
            </a:pPr>
            <a:r>
              <a:rPr lang="en-MX" sz="4000" dirty="0">
                <a:solidFill>
                  <a:schemeClr val="bg1"/>
                </a:solidFill>
              </a:rPr>
              <a:t>Firebase</a:t>
            </a:r>
          </a:p>
          <a:p>
            <a:pPr marL="571500" indent="-571500" algn="l">
              <a:buFontTx/>
              <a:buChar char="-"/>
            </a:pPr>
            <a:r>
              <a:rPr lang="en-MX" sz="4000" dirty="0">
                <a:solidFill>
                  <a:schemeClr val="bg1"/>
                </a:solidFill>
              </a:rPr>
              <a:t>Alamofire</a:t>
            </a:r>
          </a:p>
          <a:p>
            <a:pPr marL="571500" indent="-571500" algn="l">
              <a:buFontTx/>
              <a:buChar char="-"/>
            </a:pPr>
            <a:r>
              <a:rPr lang="en-MX" sz="4000" dirty="0">
                <a:solidFill>
                  <a:schemeClr val="bg1"/>
                </a:solidFill>
              </a:rPr>
              <a:t>Realm</a:t>
            </a:r>
          </a:p>
          <a:p>
            <a:pPr marL="571500" indent="-571500" algn="l">
              <a:buFontTx/>
              <a:buChar char="-"/>
            </a:pPr>
            <a:r>
              <a:rPr lang="en-MX" sz="4000" dirty="0">
                <a:solidFill>
                  <a:schemeClr val="bg1"/>
                </a:solidFill>
              </a:rPr>
              <a:t>Kingfisher</a:t>
            </a:r>
          </a:p>
          <a:p>
            <a:pPr marL="571500" indent="-571500" algn="l">
              <a:buFontTx/>
              <a:buChar char="-"/>
            </a:pPr>
            <a:endParaRPr lang="en-MX" sz="4000" dirty="0">
              <a:solidFill>
                <a:schemeClr val="bg1"/>
              </a:solidFill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2B5A404F-F13E-4B41-A121-C0EAB80AD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241" y="0"/>
            <a:ext cx="1224395" cy="127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98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7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E19C-61EF-F640-9704-2F35F9D48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345" y="346509"/>
            <a:ext cx="8959273" cy="1253692"/>
          </a:xfrm>
        </p:spPr>
        <p:txBody>
          <a:bodyPr>
            <a:normAutofit/>
          </a:bodyPr>
          <a:lstStyle/>
          <a:p>
            <a:pPr algn="l"/>
            <a:r>
              <a:rPr lang="en-MX" b="1" dirty="0">
                <a:solidFill>
                  <a:schemeClr val="bg1"/>
                </a:solidFill>
              </a:rPr>
              <a:t> Extra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52DB9-404F-E141-A50C-F6EAB4498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345" y="1856509"/>
            <a:ext cx="9836727" cy="3327400"/>
          </a:xfrm>
        </p:spPr>
        <p:txBody>
          <a:bodyPr>
            <a:normAutofit/>
          </a:bodyPr>
          <a:lstStyle/>
          <a:p>
            <a:pPr marL="571500" indent="-571500" algn="l">
              <a:buFontTx/>
              <a:buChar char="-"/>
            </a:pPr>
            <a:r>
              <a:rPr lang="en-MX" sz="4000" dirty="0">
                <a:solidFill>
                  <a:schemeClr val="bg1"/>
                </a:solidFill>
              </a:rPr>
              <a:t>Manejo de la terminal</a:t>
            </a:r>
          </a:p>
          <a:p>
            <a:pPr marL="571500" indent="-571500" algn="l">
              <a:buFontTx/>
              <a:buChar char="-"/>
            </a:pPr>
            <a:r>
              <a:rPr lang="en-MX" sz="4000" dirty="0">
                <a:solidFill>
                  <a:schemeClr val="bg1"/>
                </a:solidFill>
              </a:rPr>
              <a:t>Conocer expresiones regulares</a:t>
            </a:r>
          </a:p>
          <a:p>
            <a:pPr marL="571500" indent="-571500" algn="l">
              <a:buFontTx/>
              <a:buChar char="-"/>
            </a:pPr>
            <a:r>
              <a:rPr lang="en-MX" sz="4000" dirty="0">
                <a:solidFill>
                  <a:schemeClr val="bg1"/>
                </a:solidFill>
              </a:rPr>
              <a:t>Saber buscar (Stackoverflow, Stack Exchange), documentación de Apple, Google Foo skills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2B5A404F-F13E-4B41-A121-C0EAB80AD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241" y="0"/>
            <a:ext cx="1224395" cy="127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68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7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E19C-61EF-F640-9704-2F35F9D48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345" y="346509"/>
            <a:ext cx="8959273" cy="1253692"/>
          </a:xfrm>
        </p:spPr>
        <p:txBody>
          <a:bodyPr>
            <a:normAutofit/>
          </a:bodyPr>
          <a:lstStyle/>
          <a:p>
            <a:pPr algn="l"/>
            <a:r>
              <a:rPr lang="en-MX" b="1" dirty="0">
                <a:solidFill>
                  <a:schemeClr val="bg1"/>
                </a:solidFill>
              </a:rPr>
              <a:t> Extra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52DB9-404F-E141-A50C-F6EAB4498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345" y="1856508"/>
            <a:ext cx="9836727" cy="3740727"/>
          </a:xfrm>
        </p:spPr>
        <p:txBody>
          <a:bodyPr>
            <a:normAutofit/>
          </a:bodyPr>
          <a:lstStyle/>
          <a:p>
            <a:pPr marL="571500" indent="-571500" algn="l">
              <a:buFontTx/>
              <a:buChar char="-"/>
            </a:pPr>
            <a:r>
              <a:rPr lang="en-MX" sz="4000" dirty="0">
                <a:solidFill>
                  <a:schemeClr val="bg1"/>
                </a:solidFill>
              </a:rPr>
              <a:t>CV</a:t>
            </a:r>
          </a:p>
          <a:p>
            <a:pPr marL="571500" indent="-571500" algn="l">
              <a:buFontTx/>
              <a:buChar char="-"/>
            </a:pPr>
            <a:r>
              <a:rPr lang="en-MX" sz="4000" dirty="0">
                <a:solidFill>
                  <a:schemeClr val="bg1"/>
                </a:solidFill>
              </a:rPr>
              <a:t>Soft Skills</a:t>
            </a:r>
          </a:p>
          <a:p>
            <a:pPr marL="571500" indent="-571500" algn="l">
              <a:buFontTx/>
              <a:buChar char="-"/>
            </a:pPr>
            <a:r>
              <a:rPr lang="en-MX" sz="4000" dirty="0">
                <a:solidFill>
                  <a:schemeClr val="bg1"/>
                </a:solidFill>
              </a:rPr>
              <a:t>English</a:t>
            </a:r>
          </a:p>
          <a:p>
            <a:pPr marL="571500" indent="-571500" algn="l">
              <a:buFontTx/>
              <a:buChar char="-"/>
            </a:pPr>
            <a:r>
              <a:rPr lang="en-MX" sz="4000" dirty="0">
                <a:solidFill>
                  <a:schemeClr val="bg1"/>
                </a:solidFill>
              </a:rPr>
              <a:t>Saber negociar </a:t>
            </a:r>
          </a:p>
          <a:p>
            <a:pPr marL="1028700" lvl="1" indent="-571500" algn="l">
              <a:buFontTx/>
              <a:buChar char="-"/>
            </a:pPr>
            <a:r>
              <a:rPr lang="en-MX" sz="3600" dirty="0">
                <a:solidFill>
                  <a:schemeClr val="bg1"/>
                </a:solidFill>
              </a:rPr>
              <a:t>Saber rangos de salario.</a:t>
            </a:r>
          </a:p>
          <a:p>
            <a:pPr lvl="1" algn="l"/>
            <a:endParaRPr lang="en-MX" sz="3600" dirty="0">
              <a:solidFill>
                <a:schemeClr val="bg1"/>
              </a:solidFill>
            </a:endParaRPr>
          </a:p>
          <a:p>
            <a:pPr marL="1028700" lvl="1" indent="-571500" algn="l">
              <a:buFontTx/>
              <a:buChar char="-"/>
            </a:pPr>
            <a:endParaRPr lang="en-MX" sz="3600" dirty="0">
              <a:solidFill>
                <a:schemeClr val="bg1"/>
              </a:solidFill>
            </a:endParaRPr>
          </a:p>
          <a:p>
            <a:pPr lvl="1" algn="l"/>
            <a:endParaRPr lang="en-MX" sz="3600" dirty="0">
              <a:solidFill>
                <a:schemeClr val="bg1"/>
              </a:solidFill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2B5A404F-F13E-4B41-A121-C0EAB80AD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241" y="0"/>
            <a:ext cx="1224395" cy="127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97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7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E19C-61EF-F640-9704-2F35F9D48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345" y="346509"/>
            <a:ext cx="8959273" cy="1253692"/>
          </a:xfrm>
        </p:spPr>
        <p:txBody>
          <a:bodyPr>
            <a:normAutofit/>
          </a:bodyPr>
          <a:lstStyle/>
          <a:p>
            <a:pPr algn="l"/>
            <a:r>
              <a:rPr lang="en-MX" b="1" dirty="0">
                <a:solidFill>
                  <a:schemeClr val="bg1"/>
                </a:solidFill>
              </a:rPr>
              <a:t> Extra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52DB9-404F-E141-A50C-F6EAB4498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345" y="1856508"/>
            <a:ext cx="9836727" cy="3740727"/>
          </a:xfrm>
        </p:spPr>
        <p:txBody>
          <a:bodyPr>
            <a:normAutofit/>
          </a:bodyPr>
          <a:lstStyle/>
          <a:p>
            <a:pPr marL="1028700" lvl="1" indent="-571500" algn="l">
              <a:buFontTx/>
              <a:buChar char="-"/>
            </a:pPr>
            <a:r>
              <a:rPr lang="en-MX" sz="3600" dirty="0">
                <a:solidFill>
                  <a:schemeClr val="bg1"/>
                </a:solidFill>
              </a:rPr>
              <a:t>Inténtalo </a:t>
            </a:r>
          </a:p>
          <a:p>
            <a:pPr marL="1028700" lvl="1" indent="-571500" algn="l">
              <a:buFontTx/>
              <a:buChar char="-"/>
            </a:pPr>
            <a:r>
              <a:rPr lang="en-MX" sz="3600">
                <a:solidFill>
                  <a:schemeClr val="bg1"/>
                </a:solidFill>
              </a:rPr>
              <a:t>Trabajas </a:t>
            </a:r>
            <a:r>
              <a:rPr lang="en-MX" sz="3600" dirty="0">
                <a:solidFill>
                  <a:schemeClr val="bg1"/>
                </a:solidFill>
              </a:rPr>
              <a:t>mientras estudias</a:t>
            </a:r>
          </a:p>
          <a:p>
            <a:pPr marL="1028700" lvl="1" indent="-571500" algn="l">
              <a:buFontTx/>
              <a:buChar char="-"/>
            </a:pPr>
            <a:endParaRPr lang="en-MX" sz="3600" dirty="0">
              <a:solidFill>
                <a:schemeClr val="bg1"/>
              </a:solidFill>
            </a:endParaRPr>
          </a:p>
          <a:p>
            <a:pPr lvl="1" algn="l"/>
            <a:endParaRPr lang="en-MX" sz="3600" dirty="0">
              <a:solidFill>
                <a:schemeClr val="bg1"/>
              </a:solidFill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2B5A404F-F13E-4B41-A121-C0EAB80AD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241" y="0"/>
            <a:ext cx="1224395" cy="127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545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7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E19C-61EF-F640-9704-2F35F9D48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345" y="346509"/>
            <a:ext cx="8959273" cy="1253692"/>
          </a:xfrm>
        </p:spPr>
        <p:txBody>
          <a:bodyPr>
            <a:normAutofit/>
          </a:bodyPr>
          <a:lstStyle/>
          <a:p>
            <a:pPr algn="l"/>
            <a:r>
              <a:rPr lang="en-MX" b="1" dirty="0">
                <a:solidFill>
                  <a:schemeClr val="bg1"/>
                </a:solidFill>
              </a:rPr>
              <a:t> Tronco común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52DB9-404F-E141-A50C-F6EAB4498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345" y="1856509"/>
            <a:ext cx="9836727" cy="3327400"/>
          </a:xfrm>
        </p:spPr>
        <p:txBody>
          <a:bodyPr>
            <a:normAutofit lnSpcReduction="10000"/>
          </a:bodyPr>
          <a:lstStyle/>
          <a:p>
            <a:pPr algn="l"/>
            <a:r>
              <a:rPr lang="en-MX" sz="4000" dirty="0">
                <a:solidFill>
                  <a:schemeClr val="bg1"/>
                </a:solidFill>
              </a:rPr>
              <a:t> - POO</a:t>
            </a:r>
          </a:p>
          <a:p>
            <a:pPr algn="l"/>
            <a:r>
              <a:rPr lang="en-MX" sz="4000" dirty="0">
                <a:solidFill>
                  <a:schemeClr val="bg1"/>
                </a:solidFill>
              </a:rPr>
              <a:t>	- Constructor vs Destructor</a:t>
            </a:r>
          </a:p>
          <a:p>
            <a:pPr algn="l"/>
            <a:r>
              <a:rPr lang="en-MX" sz="4000" dirty="0">
                <a:solidFill>
                  <a:schemeClr val="bg1"/>
                </a:solidFill>
              </a:rPr>
              <a:t>	- Herencia</a:t>
            </a:r>
          </a:p>
          <a:p>
            <a:pPr algn="l"/>
            <a:r>
              <a:rPr lang="en-MX" sz="4000" dirty="0">
                <a:solidFill>
                  <a:schemeClr val="bg1"/>
                </a:solidFill>
              </a:rPr>
              <a:t>	- Polimorfismo</a:t>
            </a:r>
          </a:p>
          <a:p>
            <a:pPr algn="l"/>
            <a:r>
              <a:rPr lang="en-MX" sz="4000" dirty="0">
                <a:solidFill>
                  <a:schemeClr val="bg1"/>
                </a:solidFill>
              </a:rPr>
              <a:t>	- Encapsulamiento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2B5A404F-F13E-4B41-A121-C0EAB80AD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241" y="0"/>
            <a:ext cx="1224395" cy="127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6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7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E19C-61EF-F640-9704-2F35F9D48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345" y="346509"/>
            <a:ext cx="8959273" cy="1253692"/>
          </a:xfrm>
        </p:spPr>
        <p:txBody>
          <a:bodyPr>
            <a:normAutofit/>
          </a:bodyPr>
          <a:lstStyle/>
          <a:p>
            <a:pPr algn="l"/>
            <a:r>
              <a:rPr lang="en-MX" b="1" dirty="0">
                <a:solidFill>
                  <a:schemeClr val="bg1"/>
                </a:solidFill>
              </a:rPr>
              <a:t> Creación de vistas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52DB9-404F-E141-A50C-F6EAB4498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345" y="1856509"/>
            <a:ext cx="9836727" cy="3327400"/>
          </a:xfrm>
        </p:spPr>
        <p:txBody>
          <a:bodyPr>
            <a:normAutofit/>
          </a:bodyPr>
          <a:lstStyle/>
          <a:p>
            <a:pPr algn="l"/>
            <a:r>
              <a:rPr lang="en-MX" sz="4000" dirty="0">
                <a:solidFill>
                  <a:schemeClr val="bg1"/>
                </a:solidFill>
              </a:rPr>
              <a:t> - Interface builder (Storyboards o XIB)</a:t>
            </a:r>
          </a:p>
          <a:p>
            <a:pPr algn="l"/>
            <a:r>
              <a:rPr lang="en-MX" sz="4000" dirty="0">
                <a:solidFill>
                  <a:schemeClr val="bg1"/>
                </a:solidFill>
              </a:rPr>
              <a:t> - Autolayout (Básico)</a:t>
            </a:r>
          </a:p>
          <a:p>
            <a:pPr algn="l"/>
            <a:r>
              <a:rPr lang="en-MX" sz="4000" dirty="0">
                <a:solidFill>
                  <a:schemeClr val="bg1"/>
                </a:solidFill>
              </a:rPr>
              <a:t> - </a:t>
            </a:r>
          </a:p>
          <a:p>
            <a:pPr algn="l"/>
            <a:endParaRPr lang="en-MX" sz="4000" dirty="0">
              <a:solidFill>
                <a:schemeClr val="bg1"/>
              </a:solidFill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2B5A404F-F13E-4B41-A121-C0EAB80AD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241" y="0"/>
            <a:ext cx="1224395" cy="127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53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7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E19C-61EF-F640-9704-2F35F9D48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345" y="346509"/>
            <a:ext cx="8959273" cy="1253692"/>
          </a:xfrm>
        </p:spPr>
        <p:txBody>
          <a:bodyPr>
            <a:normAutofit/>
          </a:bodyPr>
          <a:lstStyle/>
          <a:p>
            <a:pPr algn="l"/>
            <a:r>
              <a:rPr lang="en-MX" b="1" dirty="0">
                <a:solidFill>
                  <a:schemeClr val="bg1"/>
                </a:solidFill>
              </a:rPr>
              <a:t> UIKIT (Componentes)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52DB9-404F-E141-A50C-F6EAB4498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345" y="1856509"/>
            <a:ext cx="9836727" cy="371301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MX" sz="4000" dirty="0">
                <a:solidFill>
                  <a:schemeClr val="bg1"/>
                </a:solidFill>
              </a:rPr>
              <a:t> - TableViews (Data source y delegate)</a:t>
            </a:r>
          </a:p>
          <a:p>
            <a:pPr algn="l"/>
            <a:r>
              <a:rPr lang="en-MX" sz="4000" dirty="0">
                <a:solidFill>
                  <a:schemeClr val="bg1"/>
                </a:solidFill>
              </a:rPr>
              <a:t> - CollectionView (Manejo básico)</a:t>
            </a:r>
          </a:p>
          <a:p>
            <a:pPr algn="l"/>
            <a:r>
              <a:rPr lang="en-MX" sz="4000" dirty="0">
                <a:solidFill>
                  <a:schemeClr val="bg1"/>
                </a:solidFill>
              </a:rPr>
              <a:t> - ViewControllers (Ciclo de vida)</a:t>
            </a:r>
          </a:p>
          <a:p>
            <a:pPr algn="l"/>
            <a:r>
              <a:rPr lang="en-MX" sz="4000" dirty="0">
                <a:solidFill>
                  <a:schemeClr val="bg1"/>
                </a:solidFill>
              </a:rPr>
              <a:t> - Frame vs Bounds </a:t>
            </a:r>
          </a:p>
          <a:p>
            <a:pPr algn="l"/>
            <a:r>
              <a:rPr lang="en-MX" sz="4000" dirty="0">
                <a:solidFill>
                  <a:schemeClr val="bg1"/>
                </a:solidFill>
              </a:rPr>
              <a:t> - UINavigationController </a:t>
            </a:r>
          </a:p>
          <a:p>
            <a:pPr algn="l"/>
            <a:r>
              <a:rPr lang="en-MX" sz="4000" dirty="0">
                <a:solidFill>
                  <a:schemeClr val="bg1"/>
                </a:solidFill>
              </a:rPr>
              <a:t> - UIViews (UIButton acciones por codigo y storyboard, UILabel, UIImageView, UIView y UIStackView, UITextField)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2B5A404F-F13E-4B41-A121-C0EAB80AD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241" y="0"/>
            <a:ext cx="1224395" cy="127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83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7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E19C-61EF-F640-9704-2F35F9D48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345" y="346509"/>
            <a:ext cx="8959273" cy="1253692"/>
          </a:xfrm>
        </p:spPr>
        <p:txBody>
          <a:bodyPr>
            <a:normAutofit/>
          </a:bodyPr>
          <a:lstStyle/>
          <a:p>
            <a:pPr algn="l"/>
            <a:r>
              <a:rPr lang="en-MX" b="1" dirty="0">
                <a:solidFill>
                  <a:schemeClr val="bg1"/>
                </a:solidFill>
              </a:rPr>
              <a:t> UIKIT (Componentes) extras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52DB9-404F-E141-A50C-F6EAB4498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345" y="1856509"/>
            <a:ext cx="9836727" cy="3327400"/>
          </a:xfrm>
        </p:spPr>
        <p:txBody>
          <a:bodyPr>
            <a:normAutofit/>
          </a:bodyPr>
          <a:lstStyle/>
          <a:p>
            <a:pPr algn="l"/>
            <a:r>
              <a:rPr lang="en-MX" sz="4000" dirty="0">
                <a:solidFill>
                  <a:schemeClr val="bg1"/>
                </a:solidFill>
              </a:rPr>
              <a:t> - TabBars</a:t>
            </a:r>
          </a:p>
          <a:p>
            <a:pPr algn="l"/>
            <a:r>
              <a:rPr lang="en-MX" sz="4000" dirty="0">
                <a:solidFill>
                  <a:schemeClr val="bg1"/>
                </a:solidFill>
              </a:rPr>
              <a:t> - Manejo avanzado de UIStackViews</a:t>
            </a:r>
          </a:p>
          <a:p>
            <a:pPr algn="l"/>
            <a:r>
              <a:rPr lang="en-MX" sz="40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2B5A404F-F13E-4B41-A121-C0EAB80AD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241" y="0"/>
            <a:ext cx="1224395" cy="127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7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E19C-61EF-F640-9704-2F35F9D48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345" y="346509"/>
            <a:ext cx="8959273" cy="1253692"/>
          </a:xfrm>
        </p:spPr>
        <p:txBody>
          <a:bodyPr>
            <a:normAutofit/>
          </a:bodyPr>
          <a:lstStyle/>
          <a:p>
            <a:pPr algn="l"/>
            <a:r>
              <a:rPr lang="en-MX" b="1" dirty="0">
                <a:solidFill>
                  <a:schemeClr val="bg1"/>
                </a:solidFill>
              </a:rPr>
              <a:t> Ciclo de vida de la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52DB9-404F-E141-A50C-F6EAB4498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345" y="1856509"/>
            <a:ext cx="9836727" cy="3327400"/>
          </a:xfrm>
        </p:spPr>
        <p:txBody>
          <a:bodyPr>
            <a:normAutofit/>
          </a:bodyPr>
          <a:lstStyle/>
          <a:p>
            <a:pPr algn="l"/>
            <a:r>
              <a:rPr lang="en-MX" sz="4000" dirty="0">
                <a:solidFill>
                  <a:schemeClr val="bg1"/>
                </a:solidFill>
              </a:rPr>
              <a:t> - Manejo básico de appdelegate/ scene delegate</a:t>
            </a:r>
          </a:p>
          <a:p>
            <a:pPr algn="l"/>
            <a:r>
              <a:rPr lang="en-MX" sz="4000" dirty="0">
                <a:solidFill>
                  <a:schemeClr val="bg1"/>
                </a:solidFill>
              </a:rPr>
              <a:t> -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2B5A404F-F13E-4B41-A121-C0EAB80AD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241" y="0"/>
            <a:ext cx="1224395" cy="127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54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7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E19C-61EF-F640-9704-2F35F9D48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345" y="346509"/>
            <a:ext cx="8959273" cy="1253692"/>
          </a:xfrm>
        </p:spPr>
        <p:txBody>
          <a:bodyPr>
            <a:normAutofit/>
          </a:bodyPr>
          <a:lstStyle/>
          <a:p>
            <a:pPr algn="l"/>
            <a:r>
              <a:rPr lang="en-MX" b="1" dirty="0">
                <a:solidFill>
                  <a:schemeClr val="bg1"/>
                </a:solidFill>
              </a:rPr>
              <a:t>Manejo de red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52DB9-404F-E141-A50C-F6EAB4498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345" y="1856509"/>
            <a:ext cx="9836727" cy="3327400"/>
          </a:xfrm>
        </p:spPr>
        <p:txBody>
          <a:bodyPr>
            <a:normAutofit/>
          </a:bodyPr>
          <a:lstStyle/>
          <a:p>
            <a:pPr algn="l"/>
            <a:r>
              <a:rPr lang="en-MX" sz="4000" dirty="0">
                <a:solidFill>
                  <a:schemeClr val="bg1"/>
                </a:solidFill>
              </a:rPr>
              <a:t> - Mandar a llamar peticiones</a:t>
            </a:r>
          </a:p>
          <a:p>
            <a:pPr algn="l"/>
            <a:r>
              <a:rPr lang="en-MX" sz="4000" dirty="0">
                <a:solidFill>
                  <a:schemeClr val="bg1"/>
                </a:solidFill>
              </a:rPr>
              <a:t> - (URLSession / Alamofire)</a:t>
            </a:r>
          </a:p>
          <a:p>
            <a:pPr algn="l"/>
            <a:r>
              <a:rPr lang="en-MX" sz="4000" dirty="0">
                <a:solidFill>
                  <a:schemeClr val="bg1"/>
                </a:solidFill>
              </a:rPr>
              <a:t> - REST </a:t>
            </a:r>
          </a:p>
          <a:p>
            <a:pPr algn="l"/>
            <a:r>
              <a:rPr lang="en-MX" sz="4000" dirty="0">
                <a:solidFill>
                  <a:schemeClr val="bg1"/>
                </a:solidFill>
              </a:rPr>
              <a:t> - Deserialización de datos (Codable)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2B5A404F-F13E-4B41-A121-C0EAB80AD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241" y="0"/>
            <a:ext cx="1224395" cy="127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57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7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E19C-61EF-F640-9704-2F35F9D48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345" y="346509"/>
            <a:ext cx="8959273" cy="1253692"/>
          </a:xfrm>
        </p:spPr>
        <p:txBody>
          <a:bodyPr>
            <a:normAutofit/>
          </a:bodyPr>
          <a:lstStyle/>
          <a:p>
            <a:pPr algn="l"/>
            <a:r>
              <a:rPr lang="en-MX" b="1" dirty="0">
                <a:solidFill>
                  <a:schemeClr val="bg1"/>
                </a:solidFill>
              </a:rPr>
              <a:t>Persistencia de datos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52DB9-404F-E141-A50C-F6EAB4498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345" y="1856509"/>
            <a:ext cx="9836727" cy="3327400"/>
          </a:xfrm>
        </p:spPr>
        <p:txBody>
          <a:bodyPr>
            <a:normAutofit/>
          </a:bodyPr>
          <a:lstStyle/>
          <a:p>
            <a:pPr algn="l"/>
            <a:r>
              <a:rPr lang="en-MX" sz="4000" dirty="0">
                <a:solidFill>
                  <a:schemeClr val="bg1"/>
                </a:solidFill>
              </a:rPr>
              <a:t> - UserDefaults</a:t>
            </a:r>
          </a:p>
          <a:p>
            <a:pPr algn="l"/>
            <a:r>
              <a:rPr lang="en-MX" sz="4000" dirty="0">
                <a:solidFill>
                  <a:schemeClr val="bg1"/>
                </a:solidFill>
              </a:rPr>
              <a:t> - Conocimientos muy básicos de       CoreData/Realm</a:t>
            </a:r>
          </a:p>
          <a:p>
            <a:pPr algn="l"/>
            <a:r>
              <a:rPr lang="en-MX" sz="4000" dirty="0">
                <a:solidFill>
                  <a:schemeClr val="bg1"/>
                </a:solidFill>
              </a:rPr>
              <a:t> - FileManager</a:t>
            </a:r>
          </a:p>
          <a:p>
            <a:pPr algn="l"/>
            <a:r>
              <a:rPr lang="en-MX" sz="4000" dirty="0">
                <a:solidFill>
                  <a:schemeClr val="bg1"/>
                </a:solidFill>
              </a:rPr>
              <a:t> - Manejar CRUD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2B5A404F-F13E-4B41-A121-C0EAB80AD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241" y="0"/>
            <a:ext cx="1224395" cy="127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77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7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E19C-61EF-F640-9704-2F35F9D48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345" y="346509"/>
            <a:ext cx="8959273" cy="1253692"/>
          </a:xfrm>
        </p:spPr>
        <p:txBody>
          <a:bodyPr>
            <a:normAutofit/>
          </a:bodyPr>
          <a:lstStyle/>
          <a:p>
            <a:pPr algn="l"/>
            <a:r>
              <a:rPr lang="en-MX" b="1" dirty="0">
                <a:solidFill>
                  <a:schemeClr val="bg1"/>
                </a:solidFill>
              </a:rPr>
              <a:t> Animaciones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52DB9-404F-E141-A50C-F6EAB4498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345" y="1856509"/>
            <a:ext cx="9836727" cy="3327400"/>
          </a:xfrm>
        </p:spPr>
        <p:txBody>
          <a:bodyPr>
            <a:normAutofit/>
          </a:bodyPr>
          <a:lstStyle/>
          <a:p>
            <a:pPr marL="571500" indent="-571500" algn="l">
              <a:buFontTx/>
              <a:buChar char="-"/>
            </a:pPr>
            <a:r>
              <a:rPr lang="en-MX" sz="4000" dirty="0">
                <a:solidFill>
                  <a:schemeClr val="bg1"/>
                </a:solidFill>
              </a:rPr>
              <a:t>Transiciones</a:t>
            </a:r>
          </a:p>
          <a:p>
            <a:pPr marL="571500" indent="-571500" algn="l">
              <a:buFontTx/>
              <a:buChar char="-"/>
            </a:pPr>
            <a:r>
              <a:rPr lang="en-MX" sz="4000" dirty="0">
                <a:solidFill>
                  <a:schemeClr val="bg1"/>
                </a:solidFill>
              </a:rPr>
              <a:t>(extra)</a:t>
            </a:r>
          </a:p>
          <a:p>
            <a:pPr marL="1028700" lvl="1" indent="-571500" algn="l">
              <a:buFontTx/>
              <a:buChar char="-"/>
            </a:pPr>
            <a:r>
              <a:rPr lang="en-MX" sz="3600" dirty="0">
                <a:solidFill>
                  <a:schemeClr val="bg1"/>
                </a:solidFill>
              </a:rPr>
              <a:t>UIView.animations</a:t>
            </a:r>
          </a:p>
          <a:p>
            <a:pPr marL="1028700" lvl="1" indent="-571500" algn="l">
              <a:buFontTx/>
              <a:buChar char="-"/>
            </a:pPr>
            <a:r>
              <a:rPr lang="en-MX" sz="3600" dirty="0">
                <a:solidFill>
                  <a:schemeClr val="bg1"/>
                </a:solidFill>
              </a:rPr>
              <a:t>Lottie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2B5A404F-F13E-4B41-A121-C0EAB80AD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241" y="0"/>
            <a:ext cx="1224395" cy="127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43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354</Words>
  <Application>Microsoft Macintosh PowerPoint</Application>
  <PresentationFormat>Widescreen</PresentationFormat>
  <Paragraphs>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¿Qué necesita un iOS junior para triunfar en el mundo laboral? </vt:lpstr>
      <vt:lpstr> Tronco común</vt:lpstr>
      <vt:lpstr> Creación de vistas</vt:lpstr>
      <vt:lpstr> UIKIT (Componentes)</vt:lpstr>
      <vt:lpstr> UIKIT (Componentes) extras </vt:lpstr>
      <vt:lpstr> Ciclo de vida de la app</vt:lpstr>
      <vt:lpstr>Manejo de red</vt:lpstr>
      <vt:lpstr>Persistencia de datos</vt:lpstr>
      <vt:lpstr> Animaciones</vt:lpstr>
      <vt:lpstr> Swift</vt:lpstr>
      <vt:lpstr>Patrones de diseño</vt:lpstr>
      <vt:lpstr>Unit Testing</vt:lpstr>
      <vt:lpstr>Git</vt:lpstr>
      <vt:lpstr>Manejadores de dependencias</vt:lpstr>
      <vt:lpstr>Bibliotecas de terceros</vt:lpstr>
      <vt:lpstr> Extra</vt:lpstr>
      <vt:lpstr> Extra</vt:lpstr>
      <vt:lpstr> Extra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 necesita un junior para triunfar en el mundo laboral</dc:title>
  <dc:creator>David CC</dc:creator>
  <cp:lastModifiedBy>David CC</cp:lastModifiedBy>
  <cp:revision>13</cp:revision>
  <dcterms:created xsi:type="dcterms:W3CDTF">2021-07-10T02:01:21Z</dcterms:created>
  <dcterms:modified xsi:type="dcterms:W3CDTF">2021-07-15T02:24:44Z</dcterms:modified>
</cp:coreProperties>
</file>