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80f794a1c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780f794a1c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80f794a1c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80f794a1c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80f794a1c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80f794a1c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80f794a1c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80f794a1c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780f794a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780f794a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80f794a1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80f794a1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80f794a1c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780f794a1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780f794a1c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780f794a1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80f794a1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80f794a1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780f794a1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780f794a1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780f794a1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780f794a1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80f794a1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80f794a1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780f794a1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780f794a1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780f794a1c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780f794a1c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780f794a1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780f794a1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780f794a1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780f794a1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780f794a1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780f794a1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80f794a1c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80f794a1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780f794a1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780f794a1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780f794a1c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780f794a1c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80f794a1c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780f794a1c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2"/>
          <p:cNvSpPr txBox="1"/>
          <p:nvPr/>
        </p:nvSpPr>
        <p:spPr>
          <a:xfrm>
            <a:off x="3386400" y="4886425"/>
            <a:ext cx="2371200" cy="17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800">
                <a:solidFill>
                  <a:srgbClr val="666666"/>
                </a:solidFill>
                <a:latin typeface="Open Sans"/>
                <a:ea typeface="Open Sans"/>
                <a:cs typeface="Open Sans"/>
                <a:sym typeface="Open Sans"/>
              </a:rPr>
              <a:t>Kanagasabapathy TR</a:t>
            </a:r>
            <a:endParaRPr sz="800">
              <a:solidFill>
                <a:srgbClr val="666666"/>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5" name="Google Shape;55;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5" name="Google Shape;25;p4"/>
          <p:cNvSpPr txBox="1"/>
          <p:nvPr/>
        </p:nvSpPr>
        <p:spPr>
          <a:xfrm>
            <a:off x="3358750" y="4861200"/>
            <a:ext cx="2355900" cy="282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800">
                <a:solidFill>
                  <a:srgbClr val="666666"/>
                </a:solidFill>
              </a:rPr>
              <a:t>Kanagasabapathy TR</a:t>
            </a:r>
            <a:endParaRPr sz="800">
              <a:solidFill>
                <a:srgbClr val="666666"/>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8" name="Google Shape;28;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 name="Google Shape;36;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5" name="Google Shape;45;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6" name="Google Shape;46;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jpg"/><Relationship Id="rId4" Type="http://schemas.openxmlformats.org/officeDocument/2006/relationships/image" Target="../media/image7.jpg"/><Relationship Id="rId5" Type="http://schemas.openxmlformats.org/officeDocument/2006/relationships/image" Target="../media/image2.jp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pointfreeco/swift-composable-architectur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The </a:t>
            </a:r>
            <a:endParaRPr/>
          </a:p>
          <a:p>
            <a:pPr indent="0" lvl="0" marL="0" rtl="0" algn="ctr">
              <a:spcBef>
                <a:spcPts val="0"/>
              </a:spcBef>
              <a:spcAft>
                <a:spcPts val="0"/>
              </a:spcAft>
              <a:buNone/>
            </a:pPr>
            <a:r>
              <a:rPr lang="en-GB"/>
              <a:t>Composable Architecture</a:t>
            </a:r>
            <a:endParaRPr/>
          </a:p>
        </p:txBody>
      </p:sp>
      <p:sp>
        <p:nvSpPr>
          <p:cNvPr id="64" name="Google Shape;64;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GB"/>
              <a:t>How TCA helps in building the Scalable iOS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Building blocks </a:t>
            </a:r>
            <a:endParaRPr/>
          </a:p>
        </p:txBody>
      </p:sp>
      <p:sp>
        <p:nvSpPr>
          <p:cNvPr id="124" name="Google Shape;124;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3 major building blocks of the architecture, they are:</a:t>
            </a:r>
            <a:endParaRPr/>
          </a:p>
          <a:p>
            <a:pPr indent="-342900" lvl="0" marL="457200" rtl="0" algn="l">
              <a:spcBef>
                <a:spcPts val="1200"/>
              </a:spcBef>
              <a:spcAft>
                <a:spcPts val="0"/>
              </a:spcAft>
              <a:buSzPts val="1800"/>
              <a:buAutoNum type="arabicParenR"/>
            </a:pPr>
            <a:r>
              <a:rPr lang="en-GB"/>
              <a:t>State</a:t>
            </a:r>
            <a:endParaRPr/>
          </a:p>
          <a:p>
            <a:pPr indent="-342900" lvl="0" marL="457200" rtl="0" algn="l">
              <a:spcBef>
                <a:spcPts val="0"/>
              </a:spcBef>
              <a:spcAft>
                <a:spcPts val="0"/>
              </a:spcAft>
              <a:buSzPts val="1800"/>
              <a:buAutoNum type="arabicParenR"/>
            </a:pPr>
            <a:r>
              <a:rPr lang="en-GB"/>
              <a:t>Action</a:t>
            </a:r>
            <a:endParaRPr/>
          </a:p>
          <a:p>
            <a:pPr indent="-342900" lvl="0" marL="457200" rtl="0" algn="l">
              <a:spcBef>
                <a:spcPts val="0"/>
              </a:spcBef>
              <a:spcAft>
                <a:spcPts val="0"/>
              </a:spcAft>
              <a:buSzPts val="1800"/>
              <a:buAutoNum type="arabicParenR"/>
            </a:pPr>
            <a:r>
              <a:rPr lang="en-GB"/>
              <a:t>Reducer</a:t>
            </a:r>
            <a:endParaRPr/>
          </a:p>
          <a:p>
            <a:pPr indent="0" lvl="0" marL="0" rtl="0" algn="l">
              <a:spcBef>
                <a:spcPts val="1200"/>
              </a:spcBef>
              <a:spcAft>
                <a:spcPts val="0"/>
              </a:spcAft>
              <a:buNone/>
            </a:pPr>
            <a:r>
              <a:rPr lang="en-GB"/>
              <a:t>And other sub blocks like</a:t>
            </a:r>
            <a:endParaRPr/>
          </a:p>
          <a:p>
            <a:pPr indent="-342900" lvl="0" marL="457200" rtl="0" algn="l">
              <a:spcBef>
                <a:spcPts val="1200"/>
              </a:spcBef>
              <a:spcAft>
                <a:spcPts val="0"/>
              </a:spcAft>
              <a:buSzPts val="1800"/>
              <a:buAutoNum type="arabicParenR"/>
            </a:pPr>
            <a:r>
              <a:rPr lang="en-GB"/>
              <a:t>Store</a:t>
            </a:r>
            <a:endParaRPr/>
          </a:p>
          <a:p>
            <a:pPr indent="-342900" lvl="0" marL="457200" rtl="0" algn="l">
              <a:spcBef>
                <a:spcPts val="0"/>
              </a:spcBef>
              <a:spcAft>
                <a:spcPts val="0"/>
              </a:spcAft>
              <a:buSzPts val="1800"/>
              <a:buAutoNum type="arabicParenR"/>
            </a:pPr>
            <a:r>
              <a:rPr lang="en-GB"/>
              <a:t>Effect</a:t>
            </a:r>
            <a:endParaRPr/>
          </a:p>
          <a:p>
            <a:pPr indent="-342900" lvl="0" marL="457200" rtl="0" algn="l">
              <a:spcBef>
                <a:spcPts val="0"/>
              </a:spcBef>
              <a:spcAft>
                <a:spcPts val="0"/>
              </a:spcAft>
              <a:buSzPts val="1800"/>
              <a:buAutoNum type="arabicParenR"/>
            </a:pPr>
            <a:r>
              <a:rPr lang="en-GB"/>
              <a:t>Environment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State</a:t>
            </a:r>
            <a:endParaRPr/>
          </a:p>
        </p:txBody>
      </p:sp>
      <p:sp>
        <p:nvSpPr>
          <p:cNvPr id="130" name="Google Shape;130;p23"/>
          <p:cNvSpPr txBox="1"/>
          <p:nvPr>
            <p:ph idx="1" type="body"/>
          </p:nvPr>
        </p:nvSpPr>
        <p:spPr>
          <a:xfrm>
            <a:off x="311700" y="1225225"/>
            <a:ext cx="3391500" cy="342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a:t>A type that describes the data your feature needs to perform its logic and render its UI.</a:t>
            </a:r>
            <a:endParaRPr i="1"/>
          </a:p>
          <a:p>
            <a:pPr indent="-342900" lvl="0" marL="457200" rtl="0" algn="l">
              <a:spcBef>
                <a:spcPts val="1200"/>
              </a:spcBef>
              <a:spcAft>
                <a:spcPts val="0"/>
              </a:spcAft>
              <a:buSzPts val="1800"/>
              <a:buChar char="-"/>
            </a:pPr>
            <a:r>
              <a:rPr lang="en-GB"/>
              <a:t>Needed for logic and UI </a:t>
            </a:r>
            <a:endParaRPr/>
          </a:p>
          <a:p>
            <a:pPr indent="-342900" lvl="0" marL="457200" rtl="0" algn="l">
              <a:spcBef>
                <a:spcPts val="0"/>
              </a:spcBef>
              <a:spcAft>
                <a:spcPts val="0"/>
              </a:spcAft>
              <a:buSzPts val="1800"/>
              <a:buChar char="-"/>
            </a:pPr>
            <a:r>
              <a:rPr lang="en-GB"/>
              <a:t>Collection of properties</a:t>
            </a:r>
            <a:endParaRPr/>
          </a:p>
          <a:p>
            <a:pPr indent="-342900" lvl="0" marL="457200" rtl="0" algn="l">
              <a:spcBef>
                <a:spcPts val="0"/>
              </a:spcBef>
              <a:spcAft>
                <a:spcPts val="0"/>
              </a:spcAft>
              <a:buSzPts val="1800"/>
              <a:buChar char="-"/>
            </a:pPr>
            <a:r>
              <a:rPr lang="en-GB"/>
              <a:t>Single way to mutate state - Dispatching Actions to a Store which holds the State</a:t>
            </a:r>
            <a:endParaRPr/>
          </a:p>
        </p:txBody>
      </p:sp>
      <p:sp>
        <p:nvSpPr>
          <p:cNvPr id="131" name="Google Shape;131;p23"/>
          <p:cNvSpPr txBox="1"/>
          <p:nvPr/>
        </p:nvSpPr>
        <p:spPr>
          <a:xfrm>
            <a:off x="4278450" y="2191825"/>
            <a:ext cx="2768700" cy="89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rgbClr val="AA0D91"/>
                </a:solidFill>
                <a:highlight>
                  <a:srgbClr val="FFFFFF"/>
                </a:highlight>
                <a:latin typeface="Consolas"/>
                <a:ea typeface="Consolas"/>
                <a:cs typeface="Consolas"/>
                <a:sym typeface="Consolas"/>
              </a:rPr>
              <a:t>struct</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State</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Equatable</a:t>
            </a:r>
            <a:r>
              <a:rPr lang="en-GB">
                <a:solidFill>
                  <a:schemeClr val="dk1"/>
                </a:solidFill>
                <a:highlight>
                  <a:srgbClr val="FFFFFF"/>
                </a:highlight>
                <a:latin typeface="Consolas"/>
                <a:ea typeface="Consolas"/>
                <a:cs typeface="Consolas"/>
                <a:sym typeface="Consolas"/>
              </a:rPr>
              <a:t> {</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var</a:t>
            </a:r>
            <a:r>
              <a:rPr lang="en-GB">
                <a:solidFill>
                  <a:schemeClr val="dk1"/>
                </a:solidFill>
                <a:highlight>
                  <a:srgbClr val="FFFFFF"/>
                </a:highlight>
                <a:latin typeface="Consolas"/>
                <a:ea typeface="Consolas"/>
                <a:cs typeface="Consolas"/>
                <a:sym typeface="Consolas"/>
              </a:rPr>
              <a:t> userName</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Action</a:t>
            </a:r>
            <a:endParaRPr/>
          </a:p>
        </p:txBody>
      </p:sp>
      <p:sp>
        <p:nvSpPr>
          <p:cNvPr id="137" name="Google Shape;137;p24"/>
          <p:cNvSpPr txBox="1"/>
          <p:nvPr>
            <p:ph idx="1" type="body"/>
          </p:nvPr>
        </p:nvSpPr>
        <p:spPr>
          <a:xfrm>
            <a:off x="311700" y="1225225"/>
            <a:ext cx="3660300" cy="3450300"/>
          </a:xfrm>
          <a:prstGeom prst="rect">
            <a:avLst/>
          </a:prstGeom>
        </p:spPr>
        <p:txBody>
          <a:bodyPr anchorCtr="0" anchor="ctr" bIns="91425" lIns="91425" spcFirstLastPara="1" rIns="91425" wrap="square" tIns="91425">
            <a:noAutofit/>
          </a:bodyPr>
          <a:lstStyle/>
          <a:p>
            <a:pPr indent="0" lvl="0" marL="0" rtl="0" algn="l">
              <a:lnSpc>
                <a:spcPct val="105000"/>
              </a:lnSpc>
              <a:spcBef>
                <a:spcPts val="0"/>
              </a:spcBef>
              <a:spcAft>
                <a:spcPts val="0"/>
              </a:spcAft>
              <a:buSzPts val="935"/>
              <a:buNone/>
            </a:pPr>
            <a:r>
              <a:rPr i="1" lang="en-GB" sz="1829"/>
              <a:t>A type that represents all of the actions that can happen in your feature, such as user actions, notifications, event sources and more.</a:t>
            </a:r>
            <a:endParaRPr i="1" sz="1829"/>
          </a:p>
          <a:p>
            <a:pPr indent="0" lvl="0" marL="0" rtl="0" algn="l">
              <a:lnSpc>
                <a:spcPct val="105000"/>
              </a:lnSpc>
              <a:spcBef>
                <a:spcPts val="1200"/>
              </a:spcBef>
              <a:spcAft>
                <a:spcPts val="0"/>
              </a:spcAft>
              <a:buClr>
                <a:schemeClr val="dk1"/>
              </a:buClr>
              <a:buSzPts val="935"/>
              <a:buFont typeface="Arial"/>
              <a:buNone/>
            </a:pPr>
            <a:r>
              <a:rPr lang="en-GB" sz="1829"/>
              <a:t>Enum of all possible Actions</a:t>
            </a:r>
            <a:endParaRPr sz="1829"/>
          </a:p>
          <a:p>
            <a:pPr indent="-344805" lvl="0" marL="457200" rtl="0" algn="l">
              <a:lnSpc>
                <a:spcPct val="105000"/>
              </a:lnSpc>
              <a:spcBef>
                <a:spcPts val="1200"/>
              </a:spcBef>
              <a:spcAft>
                <a:spcPts val="0"/>
              </a:spcAft>
              <a:buSzPts val="1830"/>
              <a:buChar char="-"/>
            </a:pPr>
            <a:r>
              <a:rPr lang="en-GB" sz="1829"/>
              <a:t>User Actions</a:t>
            </a:r>
            <a:endParaRPr sz="1829"/>
          </a:p>
          <a:p>
            <a:pPr indent="-344805" lvl="0" marL="457200" rtl="0" algn="l">
              <a:lnSpc>
                <a:spcPct val="105000"/>
              </a:lnSpc>
              <a:spcBef>
                <a:spcPts val="0"/>
              </a:spcBef>
              <a:spcAft>
                <a:spcPts val="0"/>
              </a:spcAft>
              <a:buSzPts val="1830"/>
              <a:buChar char="-"/>
            </a:pPr>
            <a:r>
              <a:rPr lang="en-GB" sz="1829"/>
              <a:t>Action Response</a:t>
            </a:r>
            <a:endParaRPr sz="1829"/>
          </a:p>
          <a:p>
            <a:pPr indent="-344805" lvl="0" marL="457200" rtl="0" algn="l">
              <a:lnSpc>
                <a:spcPct val="105000"/>
              </a:lnSpc>
              <a:spcBef>
                <a:spcPts val="0"/>
              </a:spcBef>
              <a:spcAft>
                <a:spcPts val="0"/>
              </a:spcAft>
              <a:buSzPts val="1830"/>
              <a:buChar char="-"/>
            </a:pPr>
            <a:r>
              <a:rPr lang="en-GB" sz="1829"/>
              <a:t>Timer Fires</a:t>
            </a:r>
            <a:endParaRPr sz="1829"/>
          </a:p>
        </p:txBody>
      </p:sp>
      <p:sp>
        <p:nvSpPr>
          <p:cNvPr id="138" name="Google Shape;138;p24"/>
          <p:cNvSpPr txBox="1"/>
          <p:nvPr/>
        </p:nvSpPr>
        <p:spPr>
          <a:xfrm>
            <a:off x="4259025" y="2026725"/>
            <a:ext cx="27687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rgbClr val="AA0D91"/>
                </a:solidFill>
                <a:highlight>
                  <a:srgbClr val="FFFFFF"/>
                </a:highlight>
                <a:latin typeface="Consolas"/>
                <a:ea typeface="Consolas"/>
                <a:cs typeface="Consolas"/>
                <a:sym typeface="Consolas"/>
              </a:rPr>
              <a:t>enum</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Action</a:t>
            </a:r>
            <a:r>
              <a:rPr lang="en-GB">
                <a:solidFill>
                  <a:schemeClr val="dk1"/>
                </a:solidFill>
                <a:highlight>
                  <a:srgbClr val="FFFFFF"/>
                </a:highlight>
                <a:latin typeface="Consolas"/>
                <a:ea typeface="Consolas"/>
                <a:cs typeface="Consolas"/>
                <a:sym typeface="Consolas"/>
              </a:rPr>
              <a:t>: </a:t>
            </a:r>
            <a:r>
              <a:rPr lang="en-GB">
                <a:solidFill>
                  <a:srgbClr val="5C2699"/>
                </a:solidFill>
                <a:highlight>
                  <a:srgbClr val="FFFFFF"/>
                </a:highlight>
                <a:latin typeface="Consolas"/>
                <a:ea typeface="Consolas"/>
                <a:cs typeface="Consolas"/>
                <a:sym typeface="Consolas"/>
              </a:rPr>
              <a:t>Equatable</a:t>
            </a:r>
            <a:r>
              <a:rPr lang="en-GB">
                <a:solidFill>
                  <a:schemeClr val="dk1"/>
                </a:solidFill>
                <a:highlight>
                  <a:srgbClr val="FFFFFF"/>
                </a:highlight>
                <a:latin typeface="Consolas"/>
                <a:ea typeface="Consolas"/>
                <a:cs typeface="Consolas"/>
                <a:sym typeface="Consolas"/>
              </a:rPr>
              <a:t> {</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case</a:t>
            </a:r>
            <a:r>
              <a:rPr lang="en-GB">
                <a:solidFill>
                  <a:schemeClr val="dk1"/>
                </a:solidFill>
                <a:highlight>
                  <a:srgbClr val="FFFFFF"/>
                </a:highlight>
                <a:latin typeface="Consolas"/>
                <a:ea typeface="Consolas"/>
                <a:cs typeface="Consolas"/>
                <a:sym typeface="Consolas"/>
              </a:rPr>
              <a:t> addUser</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r>
              <a:rPr lang="en-GB">
                <a:solidFill>
                  <a:srgbClr val="AA0D91"/>
                </a:solidFill>
                <a:highlight>
                  <a:srgbClr val="FFFFFF"/>
                </a:highlight>
                <a:latin typeface="Consolas"/>
                <a:ea typeface="Consolas"/>
                <a:cs typeface="Consolas"/>
                <a:sym typeface="Consolas"/>
              </a:rPr>
              <a:t>case</a:t>
            </a:r>
            <a:r>
              <a:rPr lang="en-GB">
                <a:solidFill>
                  <a:schemeClr val="dk1"/>
                </a:solidFill>
                <a:highlight>
                  <a:srgbClr val="FFFFFF"/>
                </a:highlight>
                <a:latin typeface="Consolas"/>
                <a:ea typeface="Consolas"/>
                <a:cs typeface="Consolas"/>
                <a:sym typeface="Consolas"/>
              </a:rPr>
              <a:t> removeUser</a:t>
            </a: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Reducer</a:t>
            </a:r>
            <a:endParaRPr/>
          </a:p>
        </p:txBody>
      </p:sp>
      <p:sp>
        <p:nvSpPr>
          <p:cNvPr id="144" name="Google Shape;144;p25"/>
          <p:cNvSpPr txBox="1"/>
          <p:nvPr>
            <p:ph idx="1" type="body"/>
          </p:nvPr>
        </p:nvSpPr>
        <p:spPr>
          <a:xfrm>
            <a:off x="311700" y="1225225"/>
            <a:ext cx="3784500" cy="301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i="1" lang="en-GB"/>
              <a:t>A function that describes how to evolve the current state of the app to the next state given an action. </a:t>
            </a:r>
            <a:endParaRPr i="1"/>
          </a:p>
          <a:p>
            <a:pPr indent="-342900" lvl="0" marL="457200" rtl="0" algn="l">
              <a:spcBef>
                <a:spcPts val="0"/>
              </a:spcBef>
              <a:spcAft>
                <a:spcPts val="0"/>
              </a:spcAft>
              <a:buSzPts val="1800"/>
              <a:buChar char="-"/>
            </a:pPr>
            <a:r>
              <a:rPr i="1" lang="en-GB"/>
              <a:t>Also responsible for returning any effects that should be run, such as API requests, which can be done by returning an </a:t>
            </a:r>
            <a:r>
              <a:rPr b="1" i="1" lang="en-GB"/>
              <a:t>Effect</a:t>
            </a:r>
            <a:r>
              <a:rPr i="1" lang="en-GB"/>
              <a:t> value.</a:t>
            </a:r>
            <a:endParaRPr i="1"/>
          </a:p>
        </p:txBody>
      </p:sp>
      <p:sp>
        <p:nvSpPr>
          <p:cNvPr id="145" name="Google Shape;145;p25"/>
          <p:cNvSpPr txBox="1"/>
          <p:nvPr/>
        </p:nvSpPr>
        <p:spPr>
          <a:xfrm>
            <a:off x="4631675" y="621275"/>
            <a:ext cx="4010400" cy="4191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rgbClr val="AA0D91"/>
                </a:solidFill>
                <a:highlight>
                  <a:srgbClr val="FFFFFF"/>
                </a:highlight>
                <a:latin typeface="Consolas"/>
                <a:ea typeface="Consolas"/>
                <a:cs typeface="Consolas"/>
                <a:sym typeface="Consolas"/>
              </a:rPr>
              <a:t>func</a:t>
            </a:r>
            <a:r>
              <a:rPr lang="en-GB" sz="1200">
                <a:solidFill>
                  <a:schemeClr val="dk1"/>
                </a:solidFill>
                <a:highlight>
                  <a:srgbClr val="FFFFFF"/>
                </a:highlight>
                <a:latin typeface="Consolas"/>
                <a:ea typeface="Consolas"/>
                <a:cs typeface="Consolas"/>
                <a:sym typeface="Consolas"/>
              </a:rPr>
              <a:t> </a:t>
            </a:r>
            <a:r>
              <a:rPr lang="en-GB" sz="1200">
                <a:solidFill>
                  <a:srgbClr val="1C00CF"/>
                </a:solidFill>
                <a:highlight>
                  <a:srgbClr val="FFFFFF"/>
                </a:highlight>
                <a:latin typeface="Consolas"/>
                <a:ea typeface="Consolas"/>
                <a:cs typeface="Consolas"/>
                <a:sym typeface="Consolas"/>
              </a:rPr>
              <a:t>reduce</a:t>
            </a:r>
            <a:r>
              <a:rPr lang="en-GB" sz="1200">
                <a:solidFill>
                  <a:srgbClr val="5C2699"/>
                </a:solidFill>
                <a:highlight>
                  <a:srgbClr val="FFFFFF"/>
                </a:highlight>
                <a:latin typeface="Consolas"/>
                <a:ea typeface="Consolas"/>
                <a:cs typeface="Consolas"/>
                <a:sym typeface="Consolas"/>
              </a:rPr>
              <a:t>(into state: </a:t>
            </a:r>
            <a:r>
              <a:rPr lang="en-GB" sz="1200">
                <a:solidFill>
                  <a:srgbClr val="AA0D91"/>
                </a:solidFill>
                <a:highlight>
                  <a:srgbClr val="FFFFFF"/>
                </a:highlight>
                <a:latin typeface="Consolas"/>
                <a:ea typeface="Consolas"/>
                <a:cs typeface="Consolas"/>
                <a:sym typeface="Consolas"/>
              </a:rPr>
              <a:t>inout</a:t>
            </a:r>
            <a:r>
              <a:rPr lang="en-GB" sz="1200">
                <a:solidFill>
                  <a:srgbClr val="5C2699"/>
                </a:solidFill>
                <a:highlight>
                  <a:srgbClr val="FFFFFF"/>
                </a:highlight>
                <a:latin typeface="Consolas"/>
                <a:ea typeface="Consolas"/>
                <a:cs typeface="Consolas"/>
                <a:sym typeface="Consolas"/>
              </a:rPr>
              <a:t> State, action: Action)</a:t>
            </a:r>
            <a:r>
              <a:rPr lang="en-GB" sz="1200">
                <a:solidFill>
                  <a:schemeClr val="dk1"/>
                </a:solidFill>
                <a:highlight>
                  <a:srgbClr val="FFFFFF"/>
                </a:highlight>
                <a:latin typeface="Consolas"/>
                <a:ea typeface="Consolas"/>
                <a:cs typeface="Consolas"/>
                <a:sym typeface="Consolas"/>
              </a:rPr>
              <a:t> -&gt; </a:t>
            </a:r>
            <a:r>
              <a:rPr lang="en-GB" sz="1200">
                <a:solidFill>
                  <a:srgbClr val="5C2699"/>
                </a:solidFill>
                <a:highlight>
                  <a:srgbClr val="FFFFFF"/>
                </a:highlight>
                <a:latin typeface="Consolas"/>
                <a:ea typeface="Consolas"/>
                <a:cs typeface="Consolas"/>
                <a:sym typeface="Consolas"/>
              </a:rPr>
              <a:t>Effect</a:t>
            </a:r>
            <a:r>
              <a:rPr lang="en-GB" sz="1200">
                <a:solidFill>
                  <a:schemeClr val="dk1"/>
                </a:solidFill>
                <a:highlight>
                  <a:srgbClr val="FFFFFF"/>
                </a:highlight>
                <a:latin typeface="Consolas"/>
                <a:ea typeface="Consolas"/>
                <a:cs typeface="Consolas"/>
                <a:sym typeface="Consolas"/>
              </a:rPr>
              <a:t>&lt;</a:t>
            </a:r>
            <a:r>
              <a:rPr lang="en-GB" sz="1200">
                <a:solidFill>
                  <a:srgbClr val="5C2699"/>
                </a:solidFill>
                <a:highlight>
                  <a:srgbClr val="FFFFFF"/>
                </a:highlight>
                <a:latin typeface="Consolas"/>
                <a:ea typeface="Consolas"/>
                <a:cs typeface="Consolas"/>
                <a:sym typeface="Consolas"/>
              </a:rPr>
              <a:t>Action</a:t>
            </a:r>
            <a:r>
              <a:rPr lang="en-GB" sz="1200">
                <a:solidFill>
                  <a:schemeClr val="dk1"/>
                </a:solidFill>
                <a:highlight>
                  <a:srgbClr val="FFFFFF"/>
                </a:highlight>
                <a:latin typeface="Consolas"/>
                <a:ea typeface="Consolas"/>
                <a:cs typeface="Consolas"/>
                <a:sym typeface="Consolas"/>
              </a:rPr>
              <a:t>&gt;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switch</a:t>
            </a:r>
            <a:r>
              <a:rPr lang="en-GB" sz="1200">
                <a:solidFill>
                  <a:schemeClr val="dk1"/>
                </a:solidFill>
                <a:highlight>
                  <a:srgbClr val="FFFFFF"/>
                </a:highlight>
                <a:latin typeface="Consolas"/>
                <a:ea typeface="Consolas"/>
                <a:cs typeface="Consolas"/>
                <a:sym typeface="Consolas"/>
              </a:rPr>
              <a:t> action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case</a:t>
            </a:r>
            <a:r>
              <a:rPr lang="en-GB" sz="1200">
                <a:solidFill>
                  <a:schemeClr val="dk1"/>
                </a:solidFill>
                <a:highlight>
                  <a:srgbClr val="FFFFFF"/>
                </a:highlight>
                <a:latin typeface="Consolas"/>
                <a:ea typeface="Consolas"/>
                <a:cs typeface="Consolas"/>
                <a:sym typeface="Consolas"/>
              </a:rPr>
              <a:t> .onAppear:</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return</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none</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GB" sz="1200">
                <a:solidFill>
                  <a:schemeClr val="dk1"/>
                </a:solidFill>
                <a:highlight>
                  <a:srgbClr val="FFFFFF"/>
                </a:highlight>
                <a:latin typeface="Consolas"/>
                <a:ea typeface="Consolas"/>
                <a:cs typeface="Consolas"/>
                <a:sym typeface="Consolas"/>
              </a:rPr>
              <a:t>                 </a:t>
            </a:r>
            <a:r>
              <a:rPr b="1" lang="en-GB" sz="1200">
                <a:solidFill>
                  <a:schemeClr val="dk1"/>
                </a:solidFill>
                <a:highlight>
                  <a:srgbClr val="FFFFFF"/>
                </a:highlight>
                <a:latin typeface="Consolas"/>
                <a:ea typeface="Consolas"/>
                <a:cs typeface="Consolas"/>
                <a:sym typeface="Consolas"/>
              </a:rPr>
              <a:t> (OR)</a:t>
            </a:r>
            <a:endParaRPr b="1"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t/>
            </a:r>
            <a:endParaRPr b="1" sz="1200">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sz="1200">
                <a:solidFill>
                  <a:srgbClr val="AA0D91"/>
                </a:solidFill>
                <a:highlight>
                  <a:srgbClr val="FFFFFF"/>
                </a:highlight>
                <a:latin typeface="Consolas"/>
                <a:ea typeface="Consolas"/>
                <a:cs typeface="Consolas"/>
                <a:sym typeface="Consolas"/>
              </a:rPr>
              <a:t>public</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var</a:t>
            </a:r>
            <a:r>
              <a:rPr lang="en-GB" sz="1200">
                <a:solidFill>
                  <a:schemeClr val="dk1"/>
                </a:solidFill>
                <a:highlight>
                  <a:srgbClr val="FFFFFF"/>
                </a:highlight>
                <a:latin typeface="Consolas"/>
                <a:ea typeface="Consolas"/>
                <a:cs typeface="Consolas"/>
                <a:sym typeface="Consolas"/>
              </a:rPr>
              <a:t> body: some </a:t>
            </a:r>
            <a:r>
              <a:rPr lang="en-GB" sz="1200">
                <a:solidFill>
                  <a:srgbClr val="5C2699"/>
                </a:solidFill>
                <a:highlight>
                  <a:srgbClr val="FFFFFF"/>
                </a:highlight>
                <a:latin typeface="Consolas"/>
                <a:ea typeface="Consolas"/>
                <a:cs typeface="Consolas"/>
                <a:sym typeface="Consolas"/>
              </a:rPr>
              <a:t>Reducer</a:t>
            </a:r>
            <a:r>
              <a:rPr lang="en-GB" sz="1200">
                <a:solidFill>
                  <a:schemeClr val="dk1"/>
                </a:solidFill>
                <a:highlight>
                  <a:srgbClr val="FFFFFF"/>
                </a:highlight>
                <a:latin typeface="Consolas"/>
                <a:ea typeface="Consolas"/>
                <a:cs typeface="Consolas"/>
                <a:sym typeface="Consolas"/>
              </a:rPr>
              <a:t>&lt;</a:t>
            </a:r>
            <a:r>
              <a:rPr lang="en-GB" sz="1200">
                <a:solidFill>
                  <a:srgbClr val="5C2699"/>
                </a:solidFill>
                <a:highlight>
                  <a:srgbClr val="FFFFFF"/>
                </a:highlight>
                <a:latin typeface="Consolas"/>
                <a:ea typeface="Consolas"/>
                <a:cs typeface="Consolas"/>
                <a:sym typeface="Consolas"/>
              </a:rPr>
              <a:t>State</a:t>
            </a:r>
            <a:r>
              <a:rPr lang="en-GB" sz="1200">
                <a:solidFill>
                  <a:schemeClr val="dk1"/>
                </a:solidFill>
                <a:highlight>
                  <a:srgbClr val="FFFFFF"/>
                </a:highlight>
                <a:latin typeface="Consolas"/>
                <a:ea typeface="Consolas"/>
                <a:cs typeface="Consolas"/>
                <a:sym typeface="Consolas"/>
              </a:rPr>
              <a:t>, </a:t>
            </a:r>
            <a:r>
              <a:rPr lang="en-GB" sz="1200">
                <a:solidFill>
                  <a:srgbClr val="5C2699"/>
                </a:solidFill>
                <a:highlight>
                  <a:srgbClr val="FFFFFF"/>
                </a:highlight>
                <a:latin typeface="Consolas"/>
                <a:ea typeface="Consolas"/>
                <a:cs typeface="Consolas"/>
                <a:sym typeface="Consolas"/>
              </a:rPr>
              <a:t>Action</a:t>
            </a:r>
            <a:r>
              <a:rPr lang="en-GB" sz="1200">
                <a:solidFill>
                  <a:schemeClr val="dk1"/>
                </a:solidFill>
                <a:highlight>
                  <a:srgbClr val="FFFFFF"/>
                </a:highlight>
                <a:latin typeface="Consolas"/>
                <a:ea typeface="Consolas"/>
                <a:cs typeface="Consolas"/>
                <a:sym typeface="Consolas"/>
              </a:rPr>
              <a:t>&gt;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5C2699"/>
                </a:solidFill>
                <a:highlight>
                  <a:srgbClr val="FFFFFF"/>
                </a:highlight>
                <a:latin typeface="Consolas"/>
                <a:ea typeface="Consolas"/>
                <a:cs typeface="Consolas"/>
                <a:sym typeface="Consolas"/>
              </a:rPr>
              <a:t>Reduce</a:t>
            </a:r>
            <a:r>
              <a:rPr lang="en-GB" sz="1200">
                <a:solidFill>
                  <a:schemeClr val="dk1"/>
                </a:solidFill>
                <a:highlight>
                  <a:srgbClr val="FFFFFF"/>
                </a:highlight>
                <a:latin typeface="Consolas"/>
                <a:ea typeface="Consolas"/>
                <a:cs typeface="Consolas"/>
                <a:sym typeface="Consolas"/>
              </a:rPr>
              <a:t> { state, action </a:t>
            </a:r>
            <a:r>
              <a:rPr lang="en-GB" sz="1200">
                <a:solidFill>
                  <a:srgbClr val="AA0D91"/>
                </a:solidFill>
                <a:highlight>
                  <a:srgbClr val="FFFFFF"/>
                </a:highlight>
                <a:latin typeface="Consolas"/>
                <a:ea typeface="Consolas"/>
                <a:cs typeface="Consolas"/>
                <a:sym typeface="Consolas"/>
              </a:rPr>
              <a:t>in</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switch</a:t>
            </a:r>
            <a:r>
              <a:rPr lang="en-GB" sz="1200">
                <a:solidFill>
                  <a:schemeClr val="dk1"/>
                </a:solidFill>
                <a:highlight>
                  <a:srgbClr val="FFFFFF"/>
                </a:highlight>
                <a:latin typeface="Consolas"/>
                <a:ea typeface="Consolas"/>
                <a:cs typeface="Consolas"/>
                <a:sym typeface="Consolas"/>
              </a:rPr>
              <a:t> action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case</a:t>
            </a:r>
            <a:r>
              <a:rPr lang="en-GB" sz="1200">
                <a:solidFill>
                  <a:schemeClr val="dk1"/>
                </a:solidFill>
                <a:highlight>
                  <a:srgbClr val="FFFFFF"/>
                </a:highlight>
                <a:latin typeface="Consolas"/>
                <a:ea typeface="Consolas"/>
                <a:cs typeface="Consolas"/>
                <a:sym typeface="Consolas"/>
              </a:rPr>
              <a:t> .onAppear:</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return</a:t>
            </a:r>
            <a:r>
              <a:rPr lang="en-GB" sz="1200">
                <a:solidFill>
                  <a:schemeClr val="dk1"/>
                </a:solidFill>
                <a:highlight>
                  <a:srgbClr val="FFFFFF"/>
                </a:highlight>
                <a:latin typeface="Consolas"/>
                <a:ea typeface="Consolas"/>
                <a:cs typeface="Consolas"/>
                <a:sym typeface="Consolas"/>
              </a:rPr>
              <a:t> .</a:t>
            </a:r>
            <a:r>
              <a:rPr lang="en-GB" sz="1200">
                <a:solidFill>
                  <a:srgbClr val="AA0D91"/>
                </a:solidFill>
                <a:highlight>
                  <a:srgbClr val="FFFFFF"/>
                </a:highlight>
                <a:latin typeface="Consolas"/>
                <a:ea typeface="Consolas"/>
                <a:cs typeface="Consolas"/>
                <a:sym typeface="Consolas"/>
              </a:rPr>
              <a:t>none</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a:t>
            </a:r>
            <a:br>
              <a:rPr lang="en-GB" sz="1200">
                <a:solidFill>
                  <a:schemeClr val="dk1"/>
                </a:solidFill>
                <a:highlight>
                  <a:srgbClr val="FFFFFF"/>
                </a:highlight>
                <a:latin typeface="Consolas"/>
                <a:ea typeface="Consolas"/>
                <a:cs typeface="Consolas"/>
                <a:sym typeface="Consolas"/>
              </a:rPr>
            </a:br>
            <a:r>
              <a:rPr lang="en-GB" sz="1200">
                <a:solidFill>
                  <a:schemeClr val="dk1"/>
                </a:solidFill>
                <a:highlight>
                  <a:srgbClr val="FFFFFF"/>
                </a:highlight>
                <a:latin typeface="Consolas"/>
                <a:ea typeface="Consolas"/>
                <a:cs typeface="Consolas"/>
                <a:sym typeface="Consolas"/>
              </a:rPr>
              <a:t>  }s</a:t>
            </a:r>
            <a:endParaRPr b="1" sz="1200">
              <a:solidFill>
                <a:schemeClr val="dk1"/>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Store</a:t>
            </a:r>
            <a:endParaRPr/>
          </a:p>
        </p:txBody>
      </p:sp>
      <p:sp>
        <p:nvSpPr>
          <p:cNvPr id="151" name="Google Shape;151;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GB"/>
              <a:t>The runtime that actually drives your feature. You send all user actions to the store so that the store can run the reducer and effects, and you can observe state changes in the store so that you can update UI.</a:t>
            </a:r>
            <a:endParaRPr i="1"/>
          </a:p>
          <a:p>
            <a:pPr indent="0" lvl="0" marL="0" rtl="0" algn="l">
              <a:spcBef>
                <a:spcPts val="1200"/>
              </a:spcBef>
              <a:spcAft>
                <a:spcPts val="0"/>
              </a:spcAft>
              <a:buNone/>
            </a:pPr>
            <a:r>
              <a:rPr b="1" lang="en-GB"/>
              <a:t>Operators</a:t>
            </a:r>
            <a:r>
              <a:rPr lang="en-GB"/>
              <a:t> </a:t>
            </a:r>
            <a:endParaRPr/>
          </a:p>
          <a:p>
            <a:pPr indent="-342900" lvl="0" marL="457200" rtl="0" algn="l">
              <a:spcBef>
                <a:spcPts val="1200"/>
              </a:spcBef>
              <a:spcAft>
                <a:spcPts val="0"/>
              </a:spcAft>
              <a:buSzPts val="1800"/>
              <a:buChar char="-"/>
            </a:pPr>
            <a:r>
              <a:rPr lang="en-GB"/>
              <a:t>Scope</a:t>
            </a:r>
            <a:endParaRPr/>
          </a:p>
          <a:p>
            <a:pPr indent="-342900" lvl="0" marL="457200" rtl="0" algn="l">
              <a:spcBef>
                <a:spcPts val="0"/>
              </a:spcBef>
              <a:spcAft>
                <a:spcPts val="0"/>
              </a:spcAft>
              <a:buSzPts val="1800"/>
              <a:buChar char="-"/>
            </a:pPr>
            <a:r>
              <a:rPr lang="en-GB"/>
              <a:t>Combine</a:t>
            </a:r>
            <a:endParaRPr/>
          </a:p>
          <a:p>
            <a:pPr indent="0" lvl="0" marL="0" rtl="0" algn="l">
              <a:spcBef>
                <a:spcPts val="1200"/>
              </a:spcBef>
              <a:spcAft>
                <a:spcPts val="0"/>
              </a:spcAft>
              <a:buNone/>
            </a:pPr>
            <a:r>
              <a:rPr b="1" lang="en-GB"/>
              <a:t>Scope</a:t>
            </a:r>
            <a:r>
              <a:rPr lang="en-GB"/>
              <a:t> - to break stores into smaller ones</a:t>
            </a:r>
            <a:endParaRPr b="1"/>
          </a:p>
          <a:p>
            <a:pPr indent="0" lvl="0" marL="0" rtl="0" algn="l">
              <a:spcBef>
                <a:spcPts val="1200"/>
              </a:spcBef>
              <a:spcAft>
                <a:spcPts val="1200"/>
              </a:spcAft>
              <a:buNone/>
            </a:pPr>
            <a:r>
              <a:rPr b="1" lang="en-GB"/>
              <a:t>Combine</a:t>
            </a:r>
            <a:r>
              <a:rPr lang="en-GB"/>
              <a:t> - Combine two or more Reducers into a single reducer</a:t>
            </a:r>
            <a:endParaRPr/>
          </a:p>
        </p:txBody>
      </p:sp>
      <p:sp>
        <p:nvSpPr>
          <p:cNvPr id="152" name="Google Shape;152;p26"/>
          <p:cNvSpPr txBox="1"/>
          <p:nvPr/>
        </p:nvSpPr>
        <p:spPr>
          <a:xfrm>
            <a:off x="3740750" y="2337900"/>
            <a:ext cx="4625700" cy="46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AA0D91"/>
                </a:solidFill>
                <a:highlight>
                  <a:srgbClr val="FFFFFF"/>
                </a:highlight>
                <a:latin typeface="Consolas"/>
                <a:ea typeface="Consolas"/>
                <a:cs typeface="Consolas"/>
                <a:sym typeface="Consolas"/>
              </a:rPr>
              <a:t>final</a:t>
            </a:r>
            <a:r>
              <a:rPr lang="en-GB" sz="1800">
                <a:solidFill>
                  <a:schemeClr val="dk1"/>
                </a:solidFill>
                <a:highlight>
                  <a:srgbClr val="FFFFFF"/>
                </a:highlight>
                <a:latin typeface="Consolas"/>
                <a:ea typeface="Consolas"/>
                <a:cs typeface="Consolas"/>
                <a:sym typeface="Consolas"/>
              </a:rPr>
              <a:t> </a:t>
            </a:r>
            <a:r>
              <a:rPr lang="en-GB" sz="1800">
                <a:solidFill>
                  <a:srgbClr val="AA0D91"/>
                </a:solidFill>
                <a:highlight>
                  <a:srgbClr val="FFFFFF"/>
                </a:highlight>
                <a:latin typeface="Consolas"/>
                <a:ea typeface="Consolas"/>
                <a:cs typeface="Consolas"/>
                <a:sym typeface="Consolas"/>
              </a:rPr>
              <a:t>class</a:t>
            </a:r>
            <a:r>
              <a:rPr lang="en-GB" sz="1800">
                <a:solidFill>
                  <a:schemeClr val="dk1"/>
                </a:solidFill>
                <a:highlight>
                  <a:srgbClr val="FFFFFF"/>
                </a:highlight>
                <a:latin typeface="Consolas"/>
                <a:ea typeface="Consolas"/>
                <a:cs typeface="Consolas"/>
                <a:sym typeface="Consolas"/>
              </a:rPr>
              <a:t> </a:t>
            </a:r>
            <a:r>
              <a:rPr lang="en-GB" sz="1800">
                <a:solidFill>
                  <a:srgbClr val="5C2699"/>
                </a:solidFill>
                <a:highlight>
                  <a:srgbClr val="FFFFFF"/>
                </a:highlight>
                <a:latin typeface="Consolas"/>
                <a:ea typeface="Consolas"/>
                <a:cs typeface="Consolas"/>
                <a:sym typeface="Consolas"/>
              </a:rPr>
              <a:t>Store</a:t>
            </a:r>
            <a:r>
              <a:rPr lang="en-GB" sz="1800">
                <a:solidFill>
                  <a:schemeClr val="dk1"/>
                </a:solidFill>
                <a:highlight>
                  <a:srgbClr val="FFFFFF"/>
                </a:highlight>
                <a:latin typeface="Consolas"/>
                <a:ea typeface="Consolas"/>
                <a:cs typeface="Consolas"/>
                <a:sym typeface="Consolas"/>
              </a:rPr>
              <a:t>&lt;</a:t>
            </a:r>
            <a:r>
              <a:rPr lang="en-GB" sz="1800">
                <a:solidFill>
                  <a:srgbClr val="5C2699"/>
                </a:solidFill>
                <a:highlight>
                  <a:srgbClr val="FFFFFF"/>
                </a:highlight>
                <a:latin typeface="Consolas"/>
                <a:ea typeface="Consolas"/>
                <a:cs typeface="Consolas"/>
                <a:sym typeface="Consolas"/>
              </a:rPr>
              <a:t>State</a:t>
            </a:r>
            <a:r>
              <a:rPr lang="en-GB" sz="1800">
                <a:solidFill>
                  <a:schemeClr val="dk1"/>
                </a:solidFill>
                <a:highlight>
                  <a:srgbClr val="FFFFFF"/>
                </a:highlight>
                <a:latin typeface="Consolas"/>
                <a:ea typeface="Consolas"/>
                <a:cs typeface="Consolas"/>
                <a:sym typeface="Consolas"/>
              </a:rPr>
              <a:t>, </a:t>
            </a:r>
            <a:r>
              <a:rPr lang="en-GB" sz="1800">
                <a:solidFill>
                  <a:srgbClr val="5C2699"/>
                </a:solidFill>
                <a:highlight>
                  <a:srgbClr val="FFFFFF"/>
                </a:highlight>
                <a:latin typeface="Consolas"/>
                <a:ea typeface="Consolas"/>
                <a:cs typeface="Consolas"/>
                <a:sym typeface="Consolas"/>
              </a:rPr>
              <a:t>Action</a:t>
            </a:r>
            <a:r>
              <a:rPr lang="en-GB" sz="1800">
                <a:solidFill>
                  <a:schemeClr val="dk1"/>
                </a:solidFill>
                <a:highlight>
                  <a:srgbClr val="FFFFFF"/>
                </a:highlight>
                <a:latin typeface="Consolas"/>
                <a:ea typeface="Consolas"/>
                <a:cs typeface="Consolas"/>
                <a:sym typeface="Consolas"/>
              </a:rPr>
              <a:t>&gt;</a:t>
            </a:r>
            <a:endParaRPr sz="18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Scope</a:t>
            </a:r>
            <a:endParaRPr/>
          </a:p>
        </p:txBody>
      </p:sp>
      <p:sp>
        <p:nvSpPr>
          <p:cNvPr id="158" name="Google Shape;158;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a:t>WritableKeyPath</a:t>
            </a:r>
            <a:r>
              <a:rPr lang="en-GB"/>
              <a:t> - </a:t>
            </a:r>
            <a:endParaRPr/>
          </a:p>
          <a:p>
            <a:pPr indent="-342900" lvl="0" marL="457200" rtl="0" algn="l">
              <a:spcBef>
                <a:spcPts val="1200"/>
              </a:spcBef>
              <a:spcAft>
                <a:spcPts val="0"/>
              </a:spcAft>
              <a:buSzPts val="1800"/>
              <a:buChar char="➔"/>
            </a:pPr>
            <a:r>
              <a:rPr lang="en-GB"/>
              <a:t>Data Accessors for State</a:t>
            </a:r>
            <a:endParaRPr/>
          </a:p>
          <a:p>
            <a:pPr indent="-342900" lvl="0" marL="457200" rtl="0" algn="l">
              <a:spcBef>
                <a:spcPts val="0"/>
              </a:spcBef>
              <a:spcAft>
                <a:spcPts val="0"/>
              </a:spcAft>
              <a:buSzPts val="1800"/>
              <a:buChar char="➔"/>
            </a:pPr>
            <a:r>
              <a:rPr lang="en-GB"/>
              <a:t>backslash</a:t>
            </a:r>
            <a:endParaRPr/>
          </a:p>
          <a:p>
            <a:pPr indent="-342900" lvl="0" marL="457200" rtl="0" algn="l">
              <a:spcBef>
                <a:spcPts val="0"/>
              </a:spcBef>
              <a:spcAft>
                <a:spcPts val="0"/>
              </a:spcAft>
              <a:buSzPts val="1800"/>
              <a:buChar char="➔"/>
            </a:pPr>
            <a:r>
              <a:rPr lang="en-GB"/>
              <a:t>\.someMember</a:t>
            </a:r>
            <a:endParaRPr/>
          </a:p>
          <a:p>
            <a:pPr indent="-342900" lvl="0" marL="457200" rtl="0" algn="l">
              <a:spcBef>
                <a:spcPts val="0"/>
              </a:spcBef>
              <a:spcAft>
                <a:spcPts val="0"/>
              </a:spcAft>
              <a:buSzPts val="1800"/>
              <a:buChar char="➔"/>
            </a:pPr>
            <a:r>
              <a:rPr lang="en-GB"/>
              <a:t>getter and setter </a:t>
            </a:r>
            <a:endParaRPr b="1"/>
          </a:p>
          <a:p>
            <a:pPr indent="0" lvl="0" marL="0" rtl="0" algn="l">
              <a:spcBef>
                <a:spcPts val="1200"/>
              </a:spcBef>
              <a:spcAft>
                <a:spcPts val="0"/>
              </a:spcAft>
              <a:buNone/>
            </a:pPr>
            <a:r>
              <a:rPr b="1" lang="en-GB"/>
              <a:t>CasePath</a:t>
            </a:r>
            <a:r>
              <a:rPr lang="en-GB"/>
              <a:t> - </a:t>
            </a:r>
            <a:endParaRPr/>
          </a:p>
          <a:p>
            <a:pPr indent="-342900" lvl="0" marL="457200" rtl="0" algn="l">
              <a:spcBef>
                <a:spcPts val="1200"/>
              </a:spcBef>
              <a:spcAft>
                <a:spcPts val="0"/>
              </a:spcAft>
              <a:buSzPts val="1800"/>
              <a:buChar char="➔"/>
            </a:pPr>
            <a:r>
              <a:rPr lang="en-GB"/>
              <a:t>Data Accessors for Actions</a:t>
            </a:r>
            <a:endParaRPr/>
          </a:p>
          <a:p>
            <a:pPr indent="-342900" lvl="0" marL="457200" rtl="0" algn="l">
              <a:spcBef>
                <a:spcPts val="0"/>
              </a:spcBef>
              <a:spcAft>
                <a:spcPts val="0"/>
              </a:spcAft>
              <a:buSzPts val="1800"/>
              <a:buChar char="➔"/>
            </a:pPr>
            <a:r>
              <a:rPr lang="en-GB"/>
              <a:t>forward slash</a:t>
            </a:r>
            <a:endParaRPr/>
          </a:p>
          <a:p>
            <a:pPr indent="-342900" lvl="0" marL="457200" rtl="0" algn="l">
              <a:spcBef>
                <a:spcPts val="0"/>
              </a:spcBef>
              <a:spcAft>
                <a:spcPts val="0"/>
              </a:spcAft>
              <a:buSzPts val="1800"/>
              <a:buChar char="➔"/>
            </a:pPr>
            <a:r>
              <a:rPr lang="en-GB"/>
              <a:t>/.someCase</a:t>
            </a:r>
            <a:endParaRPr/>
          </a:p>
          <a:p>
            <a:pPr indent="-342900" lvl="0" marL="457200" rtl="0" algn="l">
              <a:spcBef>
                <a:spcPts val="0"/>
              </a:spcBef>
              <a:spcAft>
                <a:spcPts val="0"/>
              </a:spcAft>
              <a:buSzPts val="1800"/>
              <a:buChar char="➔"/>
            </a:pPr>
            <a:r>
              <a:rPr lang="en-GB"/>
              <a:t>embed and extract</a:t>
            </a:r>
            <a:endParaRPr/>
          </a:p>
        </p:txBody>
      </p:sp>
      <p:sp>
        <p:nvSpPr>
          <p:cNvPr id="159" name="Google Shape;159;p27"/>
          <p:cNvSpPr txBox="1"/>
          <p:nvPr/>
        </p:nvSpPr>
        <p:spPr>
          <a:xfrm>
            <a:off x="4227150" y="372600"/>
            <a:ext cx="4759200" cy="439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500">
                <a:solidFill>
                  <a:schemeClr val="dk1"/>
                </a:solidFill>
                <a:highlight>
                  <a:srgbClr val="FFFFFF"/>
                </a:highlight>
                <a:latin typeface="Consolas"/>
                <a:ea typeface="Consolas"/>
                <a:cs typeface="Consolas"/>
                <a:sym typeface="Consolas"/>
              </a:rPr>
              <a:t>  @inlinable</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public</a:t>
            </a: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init</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state toChildState: </a:t>
            </a:r>
            <a:r>
              <a:rPr lang="en-GB" sz="1500">
                <a:solidFill>
                  <a:srgbClr val="5C2699"/>
                </a:solidFill>
                <a:highlight>
                  <a:srgbClr val="FFFFFF"/>
                </a:highlight>
                <a:latin typeface="Consolas"/>
                <a:ea typeface="Consolas"/>
                <a:cs typeface="Consolas"/>
                <a:sym typeface="Consolas"/>
              </a:rPr>
              <a:t>WritableKeyPath</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ParentState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action toChildAction: </a:t>
            </a:r>
            <a:r>
              <a:rPr lang="en-GB" sz="1500">
                <a:solidFill>
                  <a:srgbClr val="5C2699"/>
                </a:solidFill>
                <a:highlight>
                  <a:srgbClr val="FFFFFF"/>
                </a:highlight>
                <a:latin typeface="Consolas"/>
                <a:ea typeface="Consolas"/>
                <a:cs typeface="Consolas"/>
                <a:sym typeface="Consolas"/>
              </a:rPr>
              <a:t>CasePath</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ParentAction</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ReducerBuilder</a:t>
            </a:r>
            <a:r>
              <a:rPr lang="en-GB" sz="1500">
                <a:solidFill>
                  <a:schemeClr val="dk1"/>
                </a:solidFill>
                <a:highlight>
                  <a:srgbClr val="FFFFFF"/>
                </a:highlight>
                <a:latin typeface="Consolas"/>
                <a:ea typeface="Consolas"/>
                <a:cs typeface="Consolas"/>
                <a:sym typeface="Consolas"/>
              </a:rPr>
              <a:t>&lt;</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&gt; child: () -&gt; </a:t>
            </a:r>
            <a:r>
              <a:rPr lang="en-GB" sz="1500">
                <a:solidFill>
                  <a:srgbClr val="5C2699"/>
                </a:solidFill>
                <a:highlight>
                  <a:srgbClr val="FFFFFF"/>
                </a:highlight>
                <a:latin typeface="Consolas"/>
                <a:ea typeface="Consolas"/>
                <a:cs typeface="Consolas"/>
                <a:sym typeface="Consolas"/>
              </a:rPr>
              <a:t>Child</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 </a:t>
            </a:r>
            <a:r>
              <a:rPr lang="en-GB" sz="1500">
                <a:solidFill>
                  <a:srgbClr val="AA0D91"/>
                </a:solidFill>
                <a:highlight>
                  <a:srgbClr val="FFFFFF"/>
                </a:highlight>
                <a:latin typeface="Consolas"/>
                <a:ea typeface="Consolas"/>
                <a:cs typeface="Consolas"/>
                <a:sym typeface="Consolas"/>
              </a:rPr>
              <a:t>where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ChildState</a:t>
            </a:r>
            <a:r>
              <a:rPr lang="en-GB" sz="1500">
                <a:solidFill>
                  <a:schemeClr val="dk1"/>
                </a:solidFill>
                <a:highlight>
                  <a:srgbClr val="FFFFFF"/>
                </a:highlight>
                <a:latin typeface="Consolas"/>
                <a:ea typeface="Consolas"/>
                <a:cs typeface="Consolas"/>
                <a:sym typeface="Consolas"/>
              </a:rPr>
              <a:t> == </a:t>
            </a:r>
            <a:r>
              <a:rPr lang="en-GB" sz="1500">
                <a:solidFill>
                  <a:srgbClr val="5C2699"/>
                </a:solidFill>
                <a:highlight>
                  <a:srgbClr val="FFFFFF"/>
                </a:highlight>
                <a:latin typeface="Consolas"/>
                <a:ea typeface="Consolas"/>
                <a:cs typeface="Consolas"/>
                <a:sym typeface="Consolas"/>
              </a:rPr>
              <a:t>Child</a:t>
            </a:r>
            <a:r>
              <a:rPr lang="en-GB" sz="1500">
                <a:solidFill>
                  <a:schemeClr val="dk1"/>
                </a:solidFill>
                <a:highlight>
                  <a:srgbClr val="FFFFFF"/>
                </a:highlight>
                <a:latin typeface="Consolas"/>
                <a:ea typeface="Consolas"/>
                <a:cs typeface="Consolas"/>
                <a:sym typeface="Consolas"/>
              </a:rPr>
              <a:t>.</a:t>
            </a:r>
            <a:r>
              <a:rPr lang="en-GB" sz="1500">
                <a:solidFill>
                  <a:srgbClr val="5C2699"/>
                </a:solidFill>
                <a:highlight>
                  <a:srgbClr val="FFFFFF"/>
                </a:highlight>
                <a:latin typeface="Consolas"/>
                <a:ea typeface="Consolas"/>
                <a:cs typeface="Consolas"/>
                <a:sym typeface="Consolas"/>
              </a:rPr>
              <a:t>State</a:t>
            </a:r>
            <a:r>
              <a:rPr lang="en-GB" sz="1500">
                <a:solidFill>
                  <a:schemeClr val="dk1"/>
                </a:solidFill>
                <a:highlight>
                  <a:srgbClr val="FFFFFF"/>
                </a:highlight>
                <a:latin typeface="Consolas"/>
                <a:ea typeface="Consolas"/>
                <a:cs typeface="Consolas"/>
                <a:sym typeface="Consolas"/>
              </a:rPr>
              <a:t>, </a:t>
            </a:r>
            <a:r>
              <a:rPr lang="en-GB" sz="1500">
                <a:solidFill>
                  <a:srgbClr val="5C2699"/>
                </a:solidFill>
                <a:highlight>
                  <a:srgbClr val="FFFFFF"/>
                </a:highlight>
                <a:latin typeface="Consolas"/>
                <a:ea typeface="Consolas"/>
                <a:cs typeface="Consolas"/>
                <a:sym typeface="Consolas"/>
              </a:rPr>
              <a:t>ChildAction</a:t>
            </a:r>
            <a:r>
              <a:rPr lang="en-GB" sz="1500">
                <a:solidFill>
                  <a:schemeClr val="dk1"/>
                </a:solidFill>
                <a:highlight>
                  <a:srgbClr val="FFFFFF"/>
                </a:highlight>
                <a:latin typeface="Consolas"/>
                <a:ea typeface="Consolas"/>
                <a:cs typeface="Consolas"/>
                <a:sym typeface="Consolas"/>
              </a:rPr>
              <a:t> == </a:t>
            </a:r>
            <a:r>
              <a:rPr lang="en-GB" sz="1500">
                <a:solidFill>
                  <a:srgbClr val="5C2699"/>
                </a:solidFill>
                <a:highlight>
                  <a:srgbClr val="FFFFFF"/>
                </a:highlight>
                <a:latin typeface="Consolas"/>
                <a:ea typeface="Consolas"/>
                <a:cs typeface="Consolas"/>
                <a:sym typeface="Consolas"/>
              </a:rPr>
              <a:t>Child</a:t>
            </a:r>
            <a:r>
              <a:rPr lang="en-GB" sz="1500">
                <a:solidFill>
                  <a:schemeClr val="dk1"/>
                </a:solidFill>
                <a:highlight>
                  <a:srgbClr val="FFFFFF"/>
                </a:highlight>
                <a:latin typeface="Consolas"/>
                <a:ea typeface="Consolas"/>
                <a:cs typeface="Consolas"/>
                <a:sym typeface="Consolas"/>
              </a:rPr>
              <a:t>.</a:t>
            </a:r>
            <a:r>
              <a:rPr lang="en-GB" sz="1500">
                <a:solidFill>
                  <a:srgbClr val="5C2699"/>
                </a:solidFill>
                <a:highlight>
                  <a:srgbClr val="FFFFFF"/>
                </a:highlight>
                <a:latin typeface="Consolas"/>
                <a:ea typeface="Consolas"/>
                <a:cs typeface="Consolas"/>
                <a:sym typeface="Consolas"/>
              </a:rPr>
              <a:t>Action</a:t>
            </a:r>
            <a:r>
              <a:rPr lang="en-GB" sz="1500">
                <a:solidFill>
                  <a:schemeClr val="dk1"/>
                </a:solidFill>
                <a:highlight>
                  <a:srgbClr val="FFFFFF"/>
                </a:highlight>
                <a:latin typeface="Consolas"/>
                <a:ea typeface="Consolas"/>
                <a:cs typeface="Consolas"/>
                <a:sym typeface="Consolas"/>
              </a:rPr>
              <a:t> {</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r>
              <a:rPr lang="en-GB" sz="1500">
                <a:solidFill>
                  <a:srgbClr val="AA0D91"/>
                </a:solidFill>
                <a:highlight>
                  <a:srgbClr val="FFFFFF"/>
                </a:highlight>
                <a:latin typeface="Consolas"/>
                <a:ea typeface="Consolas"/>
                <a:cs typeface="Consolas"/>
                <a:sym typeface="Consolas"/>
              </a:rPr>
              <a:t>self</a:t>
            </a:r>
            <a:r>
              <a:rPr lang="en-GB" sz="1500">
                <a:solidFill>
                  <a:schemeClr val="dk1"/>
                </a:solidFill>
                <a:highlight>
                  <a:srgbClr val="FFFFFF"/>
                </a:highlight>
                <a:latin typeface="Consolas"/>
                <a:ea typeface="Consolas"/>
                <a:cs typeface="Consolas"/>
                <a:sym typeface="Consolas"/>
              </a:rPr>
              <a:t>.</a:t>
            </a:r>
            <a:r>
              <a:rPr lang="en-GB" sz="1500">
                <a:solidFill>
                  <a:srgbClr val="AA0D91"/>
                </a:solidFill>
                <a:highlight>
                  <a:srgbClr val="FFFFFF"/>
                </a:highlight>
                <a:latin typeface="Consolas"/>
                <a:ea typeface="Consolas"/>
                <a:cs typeface="Consolas"/>
                <a:sym typeface="Consolas"/>
              </a:rPr>
              <a:t>init</a:t>
            </a:r>
            <a:r>
              <a:rPr lang="en-GB" sz="1500">
                <a:solidFill>
                  <a:schemeClr val="dk1"/>
                </a:solidFill>
                <a:highlight>
                  <a:srgbClr val="FFFFFF"/>
                </a:highlight>
                <a:latin typeface="Consolas"/>
                <a:ea typeface="Consolas"/>
                <a:cs typeface="Consolas"/>
                <a:sym typeface="Consolas"/>
              </a:rPr>
              <a:t>(</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toChildState: .keyPath(toChildState),</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toChildAction: toChildAction,</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child: child()</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br>
              <a:rPr lang="en-GB" sz="1500">
                <a:solidFill>
                  <a:schemeClr val="dk1"/>
                </a:solidFill>
                <a:highlight>
                  <a:srgbClr val="FFFFFF"/>
                </a:highlight>
                <a:latin typeface="Consolas"/>
                <a:ea typeface="Consolas"/>
                <a:cs typeface="Consolas"/>
                <a:sym typeface="Consolas"/>
              </a:rPr>
            </a:br>
            <a:r>
              <a:rPr lang="en-GB" sz="1500">
                <a:solidFill>
                  <a:schemeClr val="dk1"/>
                </a:solidFill>
                <a:highlight>
                  <a:srgbClr val="FFFFFF"/>
                </a:highlight>
                <a:latin typeface="Consolas"/>
                <a:ea typeface="Consolas"/>
                <a:cs typeface="Consolas"/>
                <a:sym typeface="Consolas"/>
              </a:rPr>
              <a:t>  }</a:t>
            </a:r>
            <a:endParaRPr sz="15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Effect</a:t>
            </a:r>
            <a:endParaRPr/>
          </a:p>
        </p:txBody>
      </p:sp>
      <p:sp>
        <p:nvSpPr>
          <p:cNvPr id="165" name="Google Shape;165;p28"/>
          <p:cNvSpPr txBox="1"/>
          <p:nvPr>
            <p:ph idx="1" type="body"/>
          </p:nvPr>
        </p:nvSpPr>
        <p:spPr>
          <a:xfrm>
            <a:off x="311700" y="1225225"/>
            <a:ext cx="3774000" cy="30108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A type that encapsulates a unit of work that can be run in the outside world, and can feed data back to the Store.</a:t>
            </a:r>
            <a:endParaRPr/>
          </a:p>
          <a:p>
            <a:pPr indent="-342900" lvl="0" marL="457200" rtl="0" algn="l">
              <a:spcBef>
                <a:spcPts val="0"/>
              </a:spcBef>
              <a:spcAft>
                <a:spcPts val="0"/>
              </a:spcAft>
              <a:buSzPts val="1800"/>
              <a:buChar char="-"/>
            </a:pPr>
            <a:r>
              <a:rPr lang="en-GB"/>
              <a:t>An event that modifies the state outside of its local context</a:t>
            </a:r>
            <a:endParaRPr/>
          </a:p>
          <a:p>
            <a:pPr indent="-342900" lvl="0" marL="457200" rtl="0" algn="l">
              <a:spcBef>
                <a:spcPts val="0"/>
              </a:spcBef>
              <a:spcAft>
                <a:spcPts val="0"/>
              </a:spcAft>
              <a:buSzPts val="1800"/>
              <a:buChar char="-"/>
            </a:pPr>
            <a:r>
              <a:rPr lang="en-GB"/>
              <a:t>Reducer returns some value to the </a:t>
            </a:r>
            <a:r>
              <a:rPr b="1" lang="en-GB"/>
              <a:t>Effect</a:t>
            </a:r>
            <a:endParaRPr/>
          </a:p>
        </p:txBody>
      </p:sp>
      <p:sp>
        <p:nvSpPr>
          <p:cNvPr id="166" name="Google Shape;166;p28"/>
          <p:cNvSpPr txBox="1"/>
          <p:nvPr/>
        </p:nvSpPr>
        <p:spPr>
          <a:xfrm>
            <a:off x="4806650" y="1436188"/>
            <a:ext cx="3231900" cy="74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a:solidFill>
                  <a:schemeClr val="dk1"/>
                </a:solidFill>
                <a:highlight>
                  <a:srgbClr val="FFFFFF"/>
                </a:highlight>
                <a:latin typeface="Consolas"/>
                <a:ea typeface="Consolas"/>
                <a:cs typeface="Consolas"/>
                <a:sym typeface="Consolas"/>
              </a:rPr>
              <a:t>##Declaration:</a:t>
            </a:r>
            <a:endParaRPr>
              <a:solidFill>
                <a:schemeClr val="dk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None/>
            </a:pPr>
            <a:r>
              <a:rPr lang="en-GB" sz="2000">
                <a:solidFill>
                  <a:srgbClr val="AA0D91"/>
                </a:solidFill>
                <a:highlight>
                  <a:srgbClr val="FFFFFF"/>
                </a:highlight>
                <a:latin typeface="Consolas"/>
                <a:ea typeface="Consolas"/>
                <a:cs typeface="Consolas"/>
                <a:sym typeface="Consolas"/>
              </a:rPr>
              <a:t>struct</a:t>
            </a:r>
            <a:r>
              <a:rPr lang="en-GB" sz="2000">
                <a:highlight>
                  <a:srgbClr val="FFFFFF"/>
                </a:highlight>
                <a:latin typeface="Consolas"/>
                <a:ea typeface="Consolas"/>
                <a:cs typeface="Consolas"/>
                <a:sym typeface="Consolas"/>
              </a:rPr>
              <a:t> </a:t>
            </a:r>
            <a:r>
              <a:rPr lang="en-GB" sz="2000">
                <a:solidFill>
                  <a:srgbClr val="5C2699"/>
                </a:solidFill>
                <a:highlight>
                  <a:srgbClr val="FFFFFF"/>
                </a:highlight>
                <a:latin typeface="Consolas"/>
                <a:ea typeface="Consolas"/>
                <a:cs typeface="Consolas"/>
                <a:sym typeface="Consolas"/>
              </a:rPr>
              <a:t>Effect</a:t>
            </a:r>
            <a:r>
              <a:rPr lang="en-GB" sz="2000">
                <a:highlight>
                  <a:srgbClr val="FFFFFF"/>
                </a:highlight>
                <a:latin typeface="Consolas"/>
                <a:ea typeface="Consolas"/>
                <a:cs typeface="Consolas"/>
                <a:sym typeface="Consolas"/>
              </a:rPr>
              <a:t>&lt;</a:t>
            </a:r>
            <a:r>
              <a:rPr lang="en-GB" sz="2000">
                <a:solidFill>
                  <a:srgbClr val="5C2699"/>
                </a:solidFill>
                <a:highlight>
                  <a:srgbClr val="FFFFFF"/>
                </a:highlight>
                <a:latin typeface="Consolas"/>
                <a:ea typeface="Consolas"/>
                <a:cs typeface="Consolas"/>
                <a:sym typeface="Consolas"/>
              </a:rPr>
              <a:t>Action</a:t>
            </a:r>
            <a:r>
              <a:rPr lang="en-GB" sz="2000">
                <a:highlight>
                  <a:srgbClr val="FFFFFF"/>
                </a:highlight>
                <a:latin typeface="Consolas"/>
                <a:ea typeface="Consolas"/>
                <a:cs typeface="Consolas"/>
                <a:sym typeface="Consolas"/>
              </a:rPr>
              <a:t>&gt;</a:t>
            </a:r>
            <a:endParaRPr sz="2000">
              <a:latin typeface="Open Sans"/>
              <a:ea typeface="Open Sans"/>
              <a:cs typeface="Open Sans"/>
              <a:sym typeface="Open Sans"/>
            </a:endParaRPr>
          </a:p>
        </p:txBody>
      </p:sp>
      <p:sp>
        <p:nvSpPr>
          <p:cNvPr id="167" name="Google Shape;167;p28"/>
          <p:cNvSpPr txBox="1"/>
          <p:nvPr/>
        </p:nvSpPr>
        <p:spPr>
          <a:xfrm>
            <a:off x="4712100" y="2571750"/>
            <a:ext cx="4120200" cy="163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highlight>
                  <a:srgbClr val="FFFFFF"/>
                </a:highlight>
                <a:latin typeface="Consolas"/>
                <a:ea typeface="Consolas"/>
                <a:cs typeface="Consolas"/>
                <a:sym typeface="Consolas"/>
              </a:rPr>
              <a:t>##Implementation:</a:t>
            </a:r>
            <a:endParaRPr>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solidFill>
                <a:srgbClr val="AA0D91"/>
              </a:solidFill>
              <a:highlight>
                <a:srgbClr val="FFFFFF"/>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GB">
                <a:solidFill>
                  <a:srgbClr val="AA0D91"/>
                </a:solidFill>
                <a:highlight>
                  <a:srgbClr val="FFFFFF"/>
                </a:highlight>
                <a:latin typeface="Consolas"/>
                <a:ea typeface="Consolas"/>
                <a:cs typeface="Consolas"/>
                <a:sym typeface="Consolas"/>
              </a:rPr>
              <a:t>func</a:t>
            </a:r>
            <a:r>
              <a:rPr lang="en-GB">
                <a:solidFill>
                  <a:schemeClr val="dk1"/>
                </a:solidFill>
                <a:highlight>
                  <a:srgbClr val="FFFFFF"/>
                </a:highlight>
                <a:latin typeface="Consolas"/>
                <a:ea typeface="Consolas"/>
                <a:cs typeface="Consolas"/>
                <a:sym typeface="Consolas"/>
              </a:rPr>
              <a:t> </a:t>
            </a:r>
            <a:r>
              <a:rPr lang="en-GB">
                <a:solidFill>
                  <a:srgbClr val="1C00CF"/>
                </a:solidFill>
                <a:highlight>
                  <a:srgbClr val="FFFFFF"/>
                </a:highlight>
                <a:latin typeface="Consolas"/>
                <a:ea typeface="Consolas"/>
                <a:cs typeface="Consolas"/>
                <a:sym typeface="Consolas"/>
              </a:rPr>
              <a:t>reduce</a:t>
            </a:r>
            <a:r>
              <a:rPr lang="en-GB">
                <a:solidFill>
                  <a:srgbClr val="5C2699"/>
                </a:solidFill>
                <a:highlight>
                  <a:srgbClr val="FFFFFF"/>
                </a:highlight>
                <a:latin typeface="Consolas"/>
                <a:ea typeface="Consolas"/>
                <a:cs typeface="Consolas"/>
                <a:sym typeface="Consolas"/>
              </a:rPr>
              <a:t>(into state: </a:t>
            </a:r>
            <a:r>
              <a:rPr lang="en-GB">
                <a:solidFill>
                  <a:srgbClr val="AA0D91"/>
                </a:solidFill>
                <a:highlight>
                  <a:srgbClr val="FFFFFF"/>
                </a:highlight>
                <a:latin typeface="Consolas"/>
                <a:ea typeface="Consolas"/>
                <a:cs typeface="Consolas"/>
                <a:sym typeface="Consolas"/>
              </a:rPr>
              <a:t>inout</a:t>
            </a:r>
            <a:r>
              <a:rPr lang="en-GB">
                <a:solidFill>
                  <a:srgbClr val="5C2699"/>
                </a:solidFill>
                <a:highlight>
                  <a:srgbClr val="FFFFFF"/>
                </a:highlight>
                <a:latin typeface="Consolas"/>
                <a:ea typeface="Consolas"/>
                <a:cs typeface="Consolas"/>
                <a:sym typeface="Consolas"/>
              </a:rPr>
              <a:t> State, action: Action)</a:t>
            </a:r>
            <a:r>
              <a:rPr lang="en-GB">
                <a:solidFill>
                  <a:schemeClr val="dk1"/>
                </a:solidFill>
                <a:highlight>
                  <a:srgbClr val="FFFFFF"/>
                </a:highlight>
                <a:latin typeface="Consolas"/>
                <a:ea typeface="Consolas"/>
                <a:cs typeface="Consolas"/>
                <a:sym typeface="Consolas"/>
              </a:rPr>
              <a:t> -&gt; </a:t>
            </a:r>
            <a:r>
              <a:rPr lang="en-GB">
                <a:solidFill>
                  <a:srgbClr val="5C2699"/>
                </a:solidFill>
                <a:highlight>
                  <a:srgbClr val="FFFFFF"/>
                </a:highlight>
                <a:latin typeface="Consolas"/>
                <a:ea typeface="Consolas"/>
                <a:cs typeface="Consolas"/>
                <a:sym typeface="Consolas"/>
              </a:rPr>
              <a:t>Effect</a:t>
            </a:r>
            <a:r>
              <a:rPr lang="en-GB">
                <a:solidFill>
                  <a:schemeClr val="dk1"/>
                </a:solidFill>
                <a:highlight>
                  <a:srgbClr val="FFFFFF"/>
                </a:highlight>
                <a:latin typeface="Consolas"/>
                <a:ea typeface="Consolas"/>
                <a:cs typeface="Consolas"/>
                <a:sym typeface="Consolas"/>
              </a:rPr>
              <a:t>&lt;</a:t>
            </a:r>
            <a:r>
              <a:rPr lang="en-GB">
                <a:solidFill>
                  <a:srgbClr val="5C2699"/>
                </a:solidFill>
                <a:highlight>
                  <a:srgbClr val="FFFFFF"/>
                </a:highlight>
                <a:latin typeface="Consolas"/>
                <a:ea typeface="Consolas"/>
                <a:cs typeface="Consolas"/>
                <a:sym typeface="Consolas"/>
              </a:rPr>
              <a:t>Action</a:t>
            </a:r>
            <a:r>
              <a:rPr lang="en-GB">
                <a:solidFill>
                  <a:schemeClr val="dk1"/>
                </a:solidFill>
                <a:highlight>
                  <a:srgbClr val="FFFFFF"/>
                </a:highlight>
                <a:latin typeface="Consolas"/>
                <a:ea typeface="Consolas"/>
                <a:cs typeface="Consolas"/>
                <a:sym typeface="Consolas"/>
              </a:rPr>
              <a:t>&gt; { </a:t>
            </a:r>
            <a:br>
              <a:rPr lang="en-GB">
                <a:solidFill>
                  <a:schemeClr val="dk1"/>
                </a:solidFill>
                <a:highlight>
                  <a:srgbClr val="FFFFFF"/>
                </a:highlight>
                <a:latin typeface="Consolas"/>
                <a:ea typeface="Consolas"/>
                <a:cs typeface="Consolas"/>
                <a:sym typeface="Consolas"/>
              </a:rPr>
            </a:br>
            <a:br>
              <a:rPr lang="en-GB">
                <a:solidFill>
                  <a:schemeClr val="dk1"/>
                </a:solidFill>
                <a:highlight>
                  <a:srgbClr val="FFFFFF"/>
                </a:highlight>
                <a:latin typeface="Consolas"/>
                <a:ea typeface="Consolas"/>
                <a:cs typeface="Consolas"/>
                <a:sym typeface="Consolas"/>
              </a:rPr>
            </a:br>
            <a:r>
              <a:rPr lang="en-GB">
                <a:solidFill>
                  <a:schemeClr val="dk1"/>
                </a:solidFill>
                <a:highlight>
                  <a:srgbClr val="FFFFFF"/>
                </a:highlight>
                <a:latin typeface="Consolas"/>
                <a:ea typeface="Consolas"/>
                <a:cs typeface="Consolas"/>
                <a:sym typeface="Consolas"/>
              </a:rPr>
              <a:t> }</a:t>
            </a:r>
            <a:endParaRPr sz="17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Environment</a:t>
            </a:r>
            <a:endParaRPr/>
          </a:p>
        </p:txBody>
      </p:sp>
      <p:sp>
        <p:nvSpPr>
          <p:cNvPr id="173" name="Google Shape;173;p29"/>
          <p:cNvSpPr txBox="1"/>
          <p:nvPr>
            <p:ph idx="1" type="body"/>
          </p:nvPr>
        </p:nvSpPr>
        <p:spPr>
          <a:xfrm>
            <a:off x="311700" y="1225225"/>
            <a:ext cx="3877500" cy="2692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A type that holds all dependencies needed to produce Effects, such as API clients, analytics clients, random number generators.</a:t>
            </a:r>
            <a:endParaRPr/>
          </a:p>
          <a:p>
            <a:pPr indent="-342900" lvl="0" marL="457200" rtl="0" algn="l">
              <a:spcBef>
                <a:spcPts val="0"/>
              </a:spcBef>
              <a:spcAft>
                <a:spcPts val="0"/>
              </a:spcAft>
              <a:buSzPts val="1800"/>
              <a:buChar char="-"/>
            </a:pPr>
            <a:r>
              <a:rPr lang="en-GB"/>
              <a:t>Known as </a:t>
            </a:r>
            <a:r>
              <a:rPr i="1" lang="en-GB"/>
              <a:t>Dependencies</a:t>
            </a:r>
            <a:r>
              <a:rPr lang="en-GB"/>
              <a:t> </a:t>
            </a:r>
            <a:endParaRPr/>
          </a:p>
          <a:p>
            <a:pPr indent="-342900" lvl="0" marL="457200" rtl="0" algn="l">
              <a:spcBef>
                <a:spcPts val="0"/>
              </a:spcBef>
              <a:spcAft>
                <a:spcPts val="0"/>
              </a:spcAft>
              <a:buSzPts val="1800"/>
              <a:buChar char="-"/>
            </a:pPr>
            <a:r>
              <a:rPr lang="en-GB"/>
              <a:t>Network API or database access</a:t>
            </a:r>
            <a:endParaRPr/>
          </a:p>
        </p:txBody>
      </p:sp>
      <p:sp>
        <p:nvSpPr>
          <p:cNvPr id="174" name="Google Shape;174;p29"/>
          <p:cNvSpPr txBox="1"/>
          <p:nvPr/>
        </p:nvSpPr>
        <p:spPr>
          <a:xfrm>
            <a:off x="4524650" y="2133175"/>
            <a:ext cx="43077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highlight>
                  <a:srgbClr val="FFFFFF"/>
                </a:highlight>
                <a:latin typeface="Consolas"/>
                <a:ea typeface="Consolas"/>
                <a:cs typeface="Consolas"/>
                <a:sym typeface="Consolas"/>
              </a:rPr>
              <a:t>@</a:t>
            </a:r>
            <a:r>
              <a:rPr lang="en-GB">
                <a:solidFill>
                  <a:srgbClr val="5C2699"/>
                </a:solidFill>
                <a:highlight>
                  <a:srgbClr val="FFFFFF"/>
                </a:highlight>
                <a:latin typeface="Consolas"/>
                <a:ea typeface="Consolas"/>
                <a:cs typeface="Consolas"/>
                <a:sym typeface="Consolas"/>
              </a:rPr>
              <a:t>Dependency</a:t>
            </a:r>
            <a:r>
              <a:rPr lang="en-GB">
                <a:solidFill>
                  <a:schemeClr val="dk1"/>
                </a:solidFill>
                <a:highlight>
                  <a:srgbClr val="FFFFFF"/>
                </a:highlight>
                <a:latin typeface="Consolas"/>
                <a:ea typeface="Consolas"/>
                <a:cs typeface="Consolas"/>
                <a:sym typeface="Consolas"/>
              </a:rPr>
              <a:t>(\.continuousClock) </a:t>
            </a:r>
            <a:r>
              <a:rPr lang="en-GB">
                <a:solidFill>
                  <a:srgbClr val="AA0D91"/>
                </a:solidFill>
                <a:highlight>
                  <a:srgbClr val="FFFFFF"/>
                </a:highlight>
                <a:latin typeface="Consolas"/>
                <a:ea typeface="Consolas"/>
                <a:cs typeface="Consolas"/>
                <a:sym typeface="Consolas"/>
              </a:rPr>
              <a:t>var</a:t>
            </a:r>
            <a:r>
              <a:rPr lang="en-GB">
                <a:solidFill>
                  <a:schemeClr val="dk1"/>
                </a:solidFill>
                <a:highlight>
                  <a:srgbClr val="FFFFFF"/>
                </a:highlight>
                <a:latin typeface="Consolas"/>
                <a:ea typeface="Consolas"/>
                <a:cs typeface="Consolas"/>
                <a:sym typeface="Consolas"/>
              </a:rPr>
              <a:t> clock</a:t>
            </a:r>
            <a:endParaRPr>
              <a:solidFill>
                <a:schemeClr val="dk1"/>
              </a:solidFill>
              <a:highlight>
                <a:srgbClr val="FFFFFF"/>
              </a:highlight>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TCA vs MVVM vs VIPER</a:t>
            </a:r>
            <a:endParaRPr/>
          </a:p>
        </p:txBody>
      </p:sp>
      <p:sp>
        <p:nvSpPr>
          <p:cNvPr id="180" name="Google Shape;180;p30"/>
          <p:cNvSpPr txBox="1"/>
          <p:nvPr>
            <p:ph idx="1" type="body"/>
          </p:nvPr>
        </p:nvSpPr>
        <p:spPr>
          <a:xfrm>
            <a:off x="311700" y="1225225"/>
            <a:ext cx="8520600" cy="26922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Era of Declarative UI (SwiftUI) - Composable architecture is required</a:t>
            </a:r>
            <a:endParaRPr/>
          </a:p>
          <a:p>
            <a:pPr indent="-342900" lvl="0" marL="457200" rtl="0" algn="l">
              <a:spcBef>
                <a:spcPts val="0"/>
              </a:spcBef>
              <a:spcAft>
                <a:spcPts val="0"/>
              </a:spcAft>
              <a:buSzPts val="1800"/>
              <a:buChar char="●"/>
            </a:pPr>
            <a:r>
              <a:rPr lang="en-GB"/>
              <a:t>Easy to make UI components and combine/compose the components</a:t>
            </a:r>
            <a:endParaRPr/>
          </a:p>
          <a:p>
            <a:pPr indent="-342900" lvl="0" marL="457200" rtl="0" algn="l">
              <a:spcBef>
                <a:spcPts val="0"/>
              </a:spcBef>
              <a:spcAft>
                <a:spcPts val="0"/>
              </a:spcAft>
              <a:buSzPts val="1800"/>
              <a:buChar char="●"/>
            </a:pPr>
            <a:r>
              <a:rPr lang="en-GB"/>
              <a:t>Benefits of Declarative UI can be maximized.</a:t>
            </a:r>
            <a:endParaRPr/>
          </a:p>
          <a:p>
            <a:pPr indent="-342900" lvl="0" marL="457200" rtl="0" algn="l">
              <a:spcBef>
                <a:spcPts val="0"/>
              </a:spcBef>
              <a:spcAft>
                <a:spcPts val="0"/>
              </a:spcAft>
              <a:buSzPts val="1800"/>
              <a:buChar char="●"/>
            </a:pPr>
            <a:r>
              <a:rPr lang="en-GB"/>
              <a:t>Multi Platform</a:t>
            </a:r>
            <a:r>
              <a:rPr lang="en-GB"/>
              <a:t> - Supports SwiftUI on iOS, WatchOS, MacOS</a:t>
            </a:r>
            <a:endParaRPr/>
          </a:p>
          <a:p>
            <a:pPr indent="-342900" lvl="0" marL="457200" rtl="0" algn="l">
              <a:spcBef>
                <a:spcPts val="0"/>
              </a:spcBef>
              <a:spcAft>
                <a:spcPts val="0"/>
              </a:spcAft>
              <a:buSzPts val="1800"/>
              <a:buChar char="●"/>
            </a:pPr>
            <a:r>
              <a:rPr lang="en-GB"/>
              <a:t>Modularity in working with teams and reusing the modules</a:t>
            </a:r>
            <a:endParaRPr/>
          </a:p>
          <a:p>
            <a:pPr indent="-342900" lvl="0" marL="457200" rtl="0" algn="l">
              <a:spcBef>
                <a:spcPts val="0"/>
              </a:spcBef>
              <a:spcAft>
                <a:spcPts val="0"/>
              </a:spcAft>
              <a:buSzPts val="1800"/>
              <a:buChar char="●"/>
            </a:pPr>
            <a:r>
              <a:rPr lang="en-GB"/>
              <a:t>Pure Function Reducer - low boilerplate compared to VIPER</a:t>
            </a:r>
            <a:endParaRPr/>
          </a:p>
          <a:p>
            <a:pPr indent="-342900" lvl="0" marL="457200" rtl="0" algn="l">
              <a:spcBef>
                <a:spcPts val="0"/>
              </a:spcBef>
              <a:spcAft>
                <a:spcPts val="0"/>
              </a:spcAft>
              <a:buSzPts val="1800"/>
              <a:buChar char="●"/>
            </a:pPr>
            <a:r>
              <a:rPr lang="en-GB"/>
              <a:t>Consistency and Testable compared to MVVM + Coordinator </a:t>
            </a:r>
            <a:endParaRPr/>
          </a:p>
          <a:p>
            <a:pPr indent="-342900" lvl="0" marL="457200" rtl="0" algn="l">
              <a:spcBef>
                <a:spcPts val="0"/>
              </a:spcBef>
              <a:spcAft>
                <a:spcPts val="0"/>
              </a:spcAft>
              <a:buSzPts val="1800"/>
              <a:buChar char="●"/>
            </a:pPr>
            <a:r>
              <a:rPr lang="en-GB"/>
              <a:t>Protected against the unexpected side-effects and handling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Just </a:t>
            </a:r>
            <a:r>
              <a:rPr lang="en-GB"/>
              <a:t>jump</a:t>
            </a:r>
            <a:r>
              <a:rPr lang="en-GB"/>
              <a:t> into a quick Demo</a:t>
            </a:r>
            <a:endParaRPr/>
          </a:p>
        </p:txBody>
      </p:sp>
      <p:pic>
        <p:nvPicPr>
          <p:cNvPr id="186" name="Google Shape;186;p31"/>
          <p:cNvPicPr preferRelativeResize="0"/>
          <p:nvPr/>
        </p:nvPicPr>
        <p:blipFill>
          <a:blip r:embed="rId3">
            <a:alphaModFix/>
          </a:blip>
          <a:stretch>
            <a:fillRect/>
          </a:stretch>
        </p:blipFill>
        <p:spPr>
          <a:xfrm>
            <a:off x="2342050" y="1259350"/>
            <a:ext cx="4614350" cy="3402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About Me</a:t>
            </a:r>
            <a:endParaRPr/>
          </a:p>
        </p:txBody>
      </p:sp>
      <p:sp>
        <p:nvSpPr>
          <p:cNvPr id="70" name="Google Shape;70;p14"/>
          <p:cNvSpPr txBox="1"/>
          <p:nvPr>
            <p:ph idx="1" type="body"/>
          </p:nvPr>
        </p:nvSpPr>
        <p:spPr>
          <a:xfrm>
            <a:off x="311700" y="1225225"/>
            <a:ext cx="8520600" cy="17361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GB"/>
              <a:t>Kanagasabapathy TR</a:t>
            </a:r>
            <a:endParaRPr b="1"/>
          </a:p>
          <a:p>
            <a:pPr indent="-342900" lvl="0" marL="457200" rtl="0" algn="l">
              <a:spcBef>
                <a:spcPts val="0"/>
              </a:spcBef>
              <a:spcAft>
                <a:spcPts val="0"/>
              </a:spcAft>
              <a:buSzPts val="1800"/>
              <a:buChar char="-"/>
            </a:pPr>
            <a:r>
              <a:rPr lang="en-GB"/>
              <a:t>Lead iOS Developer at TechM</a:t>
            </a:r>
            <a:endParaRPr/>
          </a:p>
          <a:p>
            <a:pPr indent="-342900" lvl="0" marL="457200" rtl="0" algn="l">
              <a:spcBef>
                <a:spcPts val="0"/>
              </a:spcBef>
              <a:spcAft>
                <a:spcPts val="0"/>
              </a:spcAft>
              <a:buSzPts val="1800"/>
              <a:buChar char="-"/>
            </a:pPr>
            <a:r>
              <a:rPr lang="en-GB"/>
              <a:t>Crafting iOS App for more than a decade</a:t>
            </a:r>
            <a:endParaRPr/>
          </a:p>
          <a:p>
            <a:pPr indent="-342900" lvl="0" marL="457200" rtl="0" algn="l">
              <a:spcBef>
                <a:spcPts val="0"/>
              </a:spcBef>
              <a:spcAft>
                <a:spcPts val="0"/>
              </a:spcAft>
              <a:buSzPts val="1800"/>
              <a:buChar char="-"/>
            </a:pPr>
            <a:r>
              <a:rPr lang="en-GB"/>
              <a:t>A clean code freak</a:t>
            </a:r>
            <a:endParaRPr/>
          </a:p>
          <a:p>
            <a:pPr indent="-342900" lvl="0" marL="457200" rtl="0" algn="l">
              <a:spcBef>
                <a:spcPts val="0"/>
              </a:spcBef>
              <a:spcAft>
                <a:spcPts val="0"/>
              </a:spcAft>
              <a:buSzPts val="1800"/>
              <a:buChar char="-"/>
            </a:pPr>
            <a:r>
              <a:rPr lang="en-GB"/>
              <a:t>Blogs on iOS </a:t>
            </a:r>
            <a:r>
              <a:rPr lang="en-GB"/>
              <a:t>development</a:t>
            </a:r>
            <a:r>
              <a:rPr lang="en-GB"/>
              <a:t> at Medium</a:t>
            </a:r>
            <a:endParaRPr/>
          </a:p>
        </p:txBody>
      </p:sp>
      <p:pic>
        <p:nvPicPr>
          <p:cNvPr id="71" name="Google Shape;71;p14"/>
          <p:cNvPicPr preferRelativeResize="0"/>
          <p:nvPr/>
        </p:nvPicPr>
        <p:blipFill rotWithShape="1">
          <a:blip r:embed="rId3">
            <a:alphaModFix/>
          </a:blip>
          <a:srcRect b="31416" l="21025" r="21019" t="27083"/>
          <a:stretch/>
        </p:blipFill>
        <p:spPr>
          <a:xfrm>
            <a:off x="6551100" y="1225224"/>
            <a:ext cx="1877374" cy="166072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Benefits</a:t>
            </a:r>
            <a:endParaRPr/>
          </a:p>
        </p:txBody>
      </p:sp>
      <p:sp>
        <p:nvSpPr>
          <p:cNvPr id="192" name="Google Shape;192;p32"/>
          <p:cNvSpPr txBox="1"/>
          <p:nvPr>
            <p:ph idx="1" type="body"/>
          </p:nvPr>
        </p:nvSpPr>
        <p:spPr>
          <a:xfrm>
            <a:off x="311700" y="1527250"/>
            <a:ext cx="8520600" cy="2539800"/>
          </a:xfrm>
          <a:prstGeom prst="rect">
            <a:avLst/>
          </a:prstGeom>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Char char="➔"/>
            </a:pPr>
            <a:r>
              <a:rPr lang="en-GB"/>
              <a:t>Isolation - Isolated local stores and states</a:t>
            </a:r>
            <a:endParaRPr/>
          </a:p>
          <a:p>
            <a:pPr indent="-342900" lvl="0" marL="457200" rtl="0" algn="l">
              <a:lnSpc>
                <a:spcPct val="150000"/>
              </a:lnSpc>
              <a:spcBef>
                <a:spcPts val="0"/>
              </a:spcBef>
              <a:spcAft>
                <a:spcPts val="0"/>
              </a:spcAft>
              <a:buSzPts val="1800"/>
              <a:buChar char="➔"/>
            </a:pPr>
            <a:r>
              <a:rPr lang="en-GB"/>
              <a:t>Composition - Composition of mini-Modules</a:t>
            </a:r>
            <a:endParaRPr/>
          </a:p>
          <a:p>
            <a:pPr indent="-342900" lvl="0" marL="457200" rtl="0" algn="l">
              <a:lnSpc>
                <a:spcPct val="150000"/>
              </a:lnSpc>
              <a:spcBef>
                <a:spcPts val="0"/>
              </a:spcBef>
              <a:spcAft>
                <a:spcPts val="0"/>
              </a:spcAft>
              <a:buSzPts val="1800"/>
              <a:buChar char="➔"/>
            </a:pPr>
            <a:r>
              <a:rPr lang="en-GB"/>
              <a:t>Pure Functions - Uses pure functions(</a:t>
            </a:r>
            <a:r>
              <a:rPr lang="en-GB"/>
              <a:t>Reducer Functions)</a:t>
            </a:r>
            <a:r>
              <a:rPr lang="en-GB"/>
              <a:t> to update the State </a:t>
            </a:r>
            <a:endParaRPr/>
          </a:p>
          <a:p>
            <a:pPr indent="-342900" lvl="0" marL="457200" rtl="0" algn="l">
              <a:lnSpc>
                <a:spcPct val="150000"/>
              </a:lnSpc>
              <a:spcBef>
                <a:spcPts val="0"/>
              </a:spcBef>
              <a:spcAft>
                <a:spcPts val="0"/>
              </a:spcAft>
              <a:buSzPts val="1800"/>
              <a:buChar char="➔"/>
            </a:pPr>
            <a:r>
              <a:rPr lang="en-GB"/>
              <a:t>Managing side effects - Functions are executed by the runtime system and produce new actions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3"/>
          <p:cNvPicPr preferRelativeResize="0"/>
          <p:nvPr/>
        </p:nvPicPr>
        <p:blipFill>
          <a:blip r:embed="rId3">
            <a:alphaModFix/>
          </a:blip>
          <a:stretch>
            <a:fillRect/>
          </a:stretch>
        </p:blipFill>
        <p:spPr>
          <a:xfrm>
            <a:off x="1019475" y="1443975"/>
            <a:ext cx="7105051" cy="2664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0" y="0"/>
            <a:ext cx="9144000" cy="514350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Table of Contents</a:t>
            </a:r>
            <a:endParaRPr/>
          </a:p>
        </p:txBody>
      </p:sp>
      <p:sp>
        <p:nvSpPr>
          <p:cNvPr id="77" name="Google Shape;77;p15"/>
          <p:cNvSpPr txBox="1"/>
          <p:nvPr>
            <p:ph idx="1" type="body"/>
          </p:nvPr>
        </p:nvSpPr>
        <p:spPr>
          <a:xfrm>
            <a:off x="311700" y="1225225"/>
            <a:ext cx="8520600" cy="2373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Introduction</a:t>
            </a:r>
            <a:endParaRPr/>
          </a:p>
          <a:p>
            <a:pPr indent="-342900" lvl="0" marL="457200" rtl="0" algn="l">
              <a:spcBef>
                <a:spcPts val="0"/>
              </a:spcBef>
              <a:spcAft>
                <a:spcPts val="0"/>
              </a:spcAft>
              <a:buSzPts val="1800"/>
              <a:buChar char="●"/>
            </a:pPr>
            <a:r>
              <a:rPr lang="en-GB"/>
              <a:t>TCA vs Others</a:t>
            </a:r>
            <a:endParaRPr/>
          </a:p>
          <a:p>
            <a:pPr indent="-342900" lvl="0" marL="457200" rtl="0" algn="l">
              <a:spcBef>
                <a:spcPts val="0"/>
              </a:spcBef>
              <a:spcAft>
                <a:spcPts val="0"/>
              </a:spcAft>
              <a:buSzPts val="1800"/>
              <a:buChar char="●"/>
            </a:pPr>
            <a:r>
              <a:rPr lang="en-GB"/>
              <a:t>What's</a:t>
            </a:r>
            <a:r>
              <a:rPr lang="en-GB"/>
              <a:t> Unidirectional flow </a:t>
            </a:r>
            <a:endParaRPr/>
          </a:p>
          <a:p>
            <a:pPr indent="-342900" lvl="0" marL="457200" rtl="0" algn="l">
              <a:spcBef>
                <a:spcPts val="0"/>
              </a:spcBef>
              <a:spcAft>
                <a:spcPts val="0"/>
              </a:spcAft>
              <a:buSzPts val="1800"/>
              <a:buChar char="●"/>
            </a:pPr>
            <a:r>
              <a:rPr lang="en-GB"/>
              <a:t>Deep dive into TCA architecture</a:t>
            </a:r>
            <a:endParaRPr/>
          </a:p>
          <a:p>
            <a:pPr indent="-342900" lvl="0" marL="457200" rtl="0" algn="l">
              <a:spcBef>
                <a:spcPts val="0"/>
              </a:spcBef>
              <a:spcAft>
                <a:spcPts val="0"/>
              </a:spcAft>
              <a:buSzPts val="1800"/>
              <a:buChar char="●"/>
            </a:pPr>
            <a:r>
              <a:rPr lang="en-GB"/>
              <a:t>Building Blocks (State, Action and Reducer)</a:t>
            </a:r>
            <a:endParaRPr/>
          </a:p>
          <a:p>
            <a:pPr indent="-342900" lvl="0" marL="457200" rtl="0" algn="l">
              <a:spcBef>
                <a:spcPts val="0"/>
              </a:spcBef>
              <a:spcAft>
                <a:spcPts val="0"/>
              </a:spcAft>
              <a:buSzPts val="1800"/>
              <a:buChar char="●"/>
            </a:pPr>
            <a:r>
              <a:rPr lang="en-GB"/>
              <a:t>DEMO</a:t>
            </a:r>
            <a:endParaRPr/>
          </a:p>
          <a:p>
            <a:pPr indent="-342900" lvl="0" marL="457200" rtl="0" algn="l">
              <a:spcBef>
                <a:spcPts val="0"/>
              </a:spcBef>
              <a:spcAft>
                <a:spcPts val="0"/>
              </a:spcAft>
              <a:buSzPts val="1800"/>
              <a:buChar char="●"/>
            </a:pPr>
            <a:r>
              <a:rPr lang="en-GB"/>
              <a:t>What’s Next and Take away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TCA - Overview</a:t>
            </a:r>
            <a:endParaRPr/>
          </a:p>
        </p:txBody>
      </p:sp>
      <p:sp>
        <p:nvSpPr>
          <p:cNvPr id="83" name="Google Shape;83;p16"/>
          <p:cNvSpPr txBox="1"/>
          <p:nvPr>
            <p:ph idx="1" type="body"/>
          </p:nvPr>
        </p:nvSpPr>
        <p:spPr>
          <a:xfrm>
            <a:off x="311700" y="1225225"/>
            <a:ext cx="8520600" cy="31539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t>The Composable Architecture (TCA) developed by two friends Brendan William and Stephen Cellis </a:t>
            </a:r>
            <a:endParaRPr/>
          </a:p>
          <a:p>
            <a:pPr indent="0" lvl="0" marL="0" rtl="0" algn="l">
              <a:spcBef>
                <a:spcPts val="1200"/>
              </a:spcBef>
              <a:spcAft>
                <a:spcPts val="0"/>
              </a:spcAft>
              <a:buClr>
                <a:schemeClr val="dk1"/>
              </a:buClr>
              <a:buSzPts val="1100"/>
              <a:buFont typeface="Arial"/>
              <a:buNone/>
            </a:pPr>
            <a:r>
              <a:rPr lang="en-GB"/>
              <a:t>This Architecture is a based of ELM and Redux</a:t>
            </a:r>
            <a:endParaRPr/>
          </a:p>
          <a:p>
            <a:pPr indent="0" lvl="0" marL="0" rtl="0" algn="l">
              <a:spcBef>
                <a:spcPts val="1200"/>
              </a:spcBef>
              <a:spcAft>
                <a:spcPts val="0"/>
              </a:spcAft>
              <a:buNone/>
            </a:pPr>
            <a:r>
              <a:rPr lang="en-GB"/>
              <a:t>Which Offers: </a:t>
            </a:r>
            <a:endParaRPr/>
          </a:p>
          <a:p>
            <a:pPr indent="-342900" lvl="0" marL="457200" rtl="0" algn="l">
              <a:spcBef>
                <a:spcPts val="1200"/>
              </a:spcBef>
              <a:spcAft>
                <a:spcPts val="0"/>
              </a:spcAft>
              <a:buSzPts val="1800"/>
              <a:buChar char="●"/>
            </a:pPr>
            <a:r>
              <a:rPr lang="en-GB"/>
              <a:t>Opinionated Library - Building apps</a:t>
            </a:r>
            <a:endParaRPr/>
          </a:p>
          <a:p>
            <a:pPr indent="-342900" lvl="0" marL="457200" rtl="0" algn="l">
              <a:spcBef>
                <a:spcPts val="0"/>
              </a:spcBef>
              <a:spcAft>
                <a:spcPts val="0"/>
              </a:spcAft>
              <a:buSzPts val="1800"/>
              <a:buChar char="●"/>
            </a:pPr>
            <a:r>
              <a:rPr lang="en-GB"/>
              <a:t>Multi-Store Architecture </a:t>
            </a:r>
            <a:endParaRPr/>
          </a:p>
          <a:p>
            <a:pPr indent="-342900" lvl="0" marL="457200" rtl="0" algn="l">
              <a:spcBef>
                <a:spcPts val="0"/>
              </a:spcBef>
              <a:spcAft>
                <a:spcPts val="0"/>
              </a:spcAft>
              <a:buSzPts val="1800"/>
              <a:buChar char="●"/>
            </a:pPr>
            <a:r>
              <a:rPr lang="en-GB"/>
              <a:t>Unidirectional Flow </a:t>
            </a:r>
            <a:endParaRPr/>
          </a:p>
          <a:p>
            <a:pPr indent="-342900" lvl="0" marL="457200" rtl="0" algn="l">
              <a:spcBef>
                <a:spcPts val="0"/>
              </a:spcBef>
              <a:spcAft>
                <a:spcPts val="0"/>
              </a:spcAft>
              <a:buSzPts val="1800"/>
              <a:buChar char="●"/>
            </a:pPr>
            <a:r>
              <a:rPr lang="en-GB"/>
              <a:t>Handle Side effects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ELM and Redux</a:t>
            </a:r>
            <a:endParaRPr/>
          </a:p>
        </p:txBody>
      </p:sp>
      <p:pic>
        <p:nvPicPr>
          <p:cNvPr id="89" name="Google Shape;89;p17"/>
          <p:cNvPicPr preferRelativeResize="0"/>
          <p:nvPr/>
        </p:nvPicPr>
        <p:blipFill rotWithShape="1">
          <a:blip r:embed="rId3">
            <a:alphaModFix/>
          </a:blip>
          <a:srcRect b="0" l="9055" r="9064" t="0"/>
          <a:stretch/>
        </p:blipFill>
        <p:spPr>
          <a:xfrm>
            <a:off x="1599500" y="1680025"/>
            <a:ext cx="3154500" cy="2747151"/>
          </a:xfrm>
          <a:prstGeom prst="rect">
            <a:avLst/>
          </a:prstGeom>
          <a:noFill/>
          <a:ln>
            <a:noFill/>
          </a:ln>
        </p:spPr>
      </p:pic>
      <p:pic>
        <p:nvPicPr>
          <p:cNvPr id="90" name="Google Shape;90;p17"/>
          <p:cNvPicPr preferRelativeResize="0"/>
          <p:nvPr/>
        </p:nvPicPr>
        <p:blipFill>
          <a:blip r:embed="rId4">
            <a:alphaModFix/>
          </a:blip>
          <a:stretch>
            <a:fillRect/>
          </a:stretch>
        </p:blipFill>
        <p:spPr>
          <a:xfrm>
            <a:off x="4955775" y="1734375"/>
            <a:ext cx="3278275" cy="2643275"/>
          </a:xfrm>
          <a:prstGeom prst="rect">
            <a:avLst/>
          </a:prstGeom>
          <a:noFill/>
          <a:ln>
            <a:noFill/>
          </a:ln>
        </p:spPr>
      </p:pic>
      <p:pic>
        <p:nvPicPr>
          <p:cNvPr id="91" name="Google Shape;91;p17"/>
          <p:cNvPicPr preferRelativeResize="0"/>
          <p:nvPr/>
        </p:nvPicPr>
        <p:blipFill>
          <a:blip r:embed="rId5">
            <a:alphaModFix/>
          </a:blip>
          <a:stretch>
            <a:fillRect/>
          </a:stretch>
        </p:blipFill>
        <p:spPr>
          <a:xfrm>
            <a:off x="666875" y="1734375"/>
            <a:ext cx="730849" cy="730849"/>
          </a:xfrm>
          <a:prstGeom prst="rect">
            <a:avLst/>
          </a:prstGeom>
          <a:noFill/>
          <a:ln>
            <a:noFill/>
          </a:ln>
        </p:spPr>
      </p:pic>
      <p:pic>
        <p:nvPicPr>
          <p:cNvPr id="92" name="Google Shape;92;p17"/>
          <p:cNvPicPr preferRelativeResize="0"/>
          <p:nvPr/>
        </p:nvPicPr>
        <p:blipFill>
          <a:blip r:embed="rId6">
            <a:alphaModFix/>
          </a:blip>
          <a:stretch>
            <a:fillRect/>
          </a:stretch>
        </p:blipFill>
        <p:spPr>
          <a:xfrm>
            <a:off x="8366175" y="1753988"/>
            <a:ext cx="691600" cy="6916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9"/>
                                        </p:tgtEl>
                                        <p:attrNameLst>
                                          <p:attrName>style.visibility</p:attrName>
                                        </p:attrNameLst>
                                      </p:cBhvr>
                                      <p:to>
                                        <p:strVal val="visible"/>
                                      </p:to>
                                    </p:set>
                                    <p:anim calcmode="lin" valueType="num">
                                      <p:cBhvr additive="base">
                                        <p:cTn dur="1"/>
                                        <p:tgtEl>
                                          <p:spTgt spid="89"/>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90"/>
                                        </p:tgtEl>
                                        <p:attrNameLst>
                                          <p:attrName>style.visibility</p:attrName>
                                        </p:attrNameLst>
                                      </p:cBhvr>
                                      <p:to>
                                        <p:strVal val="visible"/>
                                      </p:to>
                                    </p:set>
                                    <p:anim calcmode="lin" valueType="num">
                                      <p:cBhvr additive="base">
                                        <p:cTn dur="1000"/>
                                        <p:tgtEl>
                                          <p:spTgt spid="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Framework Integration</a:t>
            </a:r>
            <a:endParaRPr/>
          </a:p>
        </p:txBody>
      </p:sp>
      <p:sp>
        <p:nvSpPr>
          <p:cNvPr id="98" name="Google Shape;98;p18"/>
          <p:cNvSpPr txBox="1"/>
          <p:nvPr>
            <p:ph idx="1" type="body"/>
          </p:nvPr>
        </p:nvSpPr>
        <p:spPr>
          <a:xfrm>
            <a:off x="311700" y="1225225"/>
            <a:ext cx="8520600" cy="3461700"/>
          </a:xfrm>
          <a:prstGeom prst="rect">
            <a:avLst/>
          </a:prstGeom>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GB"/>
              <a:t>Supported for Swift Package Manager</a:t>
            </a:r>
            <a:endParaRPr/>
          </a:p>
          <a:p>
            <a:pPr indent="0" lvl="0" marL="0" rtl="0" algn="l">
              <a:spcBef>
                <a:spcPts val="1200"/>
              </a:spcBef>
              <a:spcAft>
                <a:spcPts val="0"/>
              </a:spcAft>
              <a:buNone/>
            </a:pPr>
            <a:r>
              <a:rPr lang="en-GB"/>
              <a:t>Released their first version on May 4, 2020</a:t>
            </a:r>
            <a:endParaRPr/>
          </a:p>
          <a:p>
            <a:pPr indent="0" lvl="0" marL="0" rtl="0" algn="l">
              <a:spcBef>
                <a:spcPts val="1200"/>
              </a:spcBef>
              <a:spcAft>
                <a:spcPts val="0"/>
              </a:spcAft>
              <a:buNone/>
            </a:pPr>
            <a:r>
              <a:rPr lang="en-GB"/>
              <a:t>Latest Version - </a:t>
            </a:r>
            <a:r>
              <a:rPr b="1" lang="en-GB"/>
              <a:t>1.2.0</a:t>
            </a:r>
            <a:endParaRPr b="1"/>
          </a:p>
          <a:p>
            <a:pPr indent="0" lvl="0" marL="0" rtl="0" algn="l">
              <a:spcBef>
                <a:spcPts val="1200"/>
              </a:spcBef>
              <a:spcAft>
                <a:spcPts val="0"/>
              </a:spcAft>
              <a:buNone/>
            </a:pPr>
            <a:r>
              <a:rPr lang="en-GB"/>
              <a:t>Open source and supported widely by the community</a:t>
            </a:r>
            <a:endParaRPr/>
          </a:p>
          <a:p>
            <a:pPr indent="0" lvl="0" marL="0" rtl="0" algn="l">
              <a:spcBef>
                <a:spcPts val="1200"/>
              </a:spcBef>
              <a:spcAft>
                <a:spcPts val="0"/>
              </a:spcAft>
              <a:buClr>
                <a:schemeClr val="dk1"/>
              </a:buClr>
              <a:buSzPts val="1100"/>
              <a:buFont typeface="Arial"/>
              <a:buNone/>
            </a:pPr>
            <a:r>
              <a:rPr lang="en-GB"/>
              <a:t>To install the SDK through Swift Package Manager:</a:t>
            </a:r>
            <a:endParaRPr/>
          </a:p>
          <a:p>
            <a:pPr indent="0" lvl="0" marL="0" rtl="0" algn="l">
              <a:spcBef>
                <a:spcPts val="1200"/>
              </a:spcBef>
              <a:spcAft>
                <a:spcPts val="1200"/>
              </a:spcAft>
              <a:buNone/>
            </a:pPr>
            <a:r>
              <a:rPr lang="en-GB"/>
              <a:t>In Xcode, select File &gt; Add Package and enter </a:t>
            </a:r>
            <a:r>
              <a:rPr lang="en-GB" u="sng">
                <a:solidFill>
                  <a:schemeClr val="hlink"/>
                </a:solidFill>
                <a:hlinkClick r:id="rId3"/>
              </a:rPr>
              <a:t>https://github.com/pointfreeco/swift-composable-architecture</a:t>
            </a:r>
            <a:r>
              <a:rPr lang="en-GB"/>
              <a:t> as the repository URL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SwiftUI</a:t>
            </a:r>
            <a:r>
              <a:rPr lang="en-GB"/>
              <a:t> - Declarative UI</a:t>
            </a:r>
            <a:endParaRPr/>
          </a:p>
        </p:txBody>
      </p:sp>
      <p:pic>
        <p:nvPicPr>
          <p:cNvPr id="104" name="Google Shape;104;p19"/>
          <p:cNvPicPr preferRelativeResize="0"/>
          <p:nvPr/>
        </p:nvPicPr>
        <p:blipFill>
          <a:blip r:embed="rId3">
            <a:alphaModFix/>
          </a:blip>
          <a:stretch>
            <a:fillRect/>
          </a:stretch>
        </p:blipFill>
        <p:spPr>
          <a:xfrm>
            <a:off x="4108125" y="1099925"/>
            <a:ext cx="4724173" cy="3508514"/>
          </a:xfrm>
          <a:prstGeom prst="rect">
            <a:avLst/>
          </a:prstGeom>
          <a:noFill/>
          <a:ln>
            <a:noFill/>
          </a:ln>
        </p:spPr>
      </p:pic>
      <p:sp>
        <p:nvSpPr>
          <p:cNvPr id="105" name="Google Shape;105;p19"/>
          <p:cNvSpPr txBox="1"/>
          <p:nvPr/>
        </p:nvSpPr>
        <p:spPr>
          <a:xfrm>
            <a:off x="216775" y="1389325"/>
            <a:ext cx="3823200" cy="256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Open Sans"/>
                <a:ea typeface="Open Sans"/>
                <a:cs typeface="Open Sans"/>
                <a:sym typeface="Open Sans"/>
              </a:rPr>
              <a:t>SwiftUI uses Declarative Syntax </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b="1" lang="en-GB">
                <a:latin typeface="Open Sans"/>
                <a:ea typeface="Open Sans"/>
                <a:cs typeface="Open Sans"/>
                <a:sym typeface="Open Sans"/>
              </a:rPr>
              <a:t>UI</a:t>
            </a:r>
            <a:r>
              <a:rPr lang="en-GB">
                <a:latin typeface="Open Sans"/>
                <a:ea typeface="Open Sans"/>
                <a:cs typeface="Open Sans"/>
                <a:sym typeface="Open Sans"/>
              </a:rPr>
              <a:t> = </a:t>
            </a:r>
            <a:r>
              <a:rPr b="1" lang="en-GB">
                <a:latin typeface="Open Sans"/>
                <a:ea typeface="Open Sans"/>
                <a:cs typeface="Open Sans"/>
                <a:sym typeface="Open Sans"/>
              </a:rPr>
              <a:t>func</a:t>
            </a:r>
            <a:r>
              <a:rPr lang="en-GB">
                <a:latin typeface="Open Sans"/>
                <a:ea typeface="Open Sans"/>
                <a:cs typeface="Open Sans"/>
                <a:sym typeface="Open Sans"/>
              </a:rPr>
              <a:t>(</a:t>
            </a:r>
            <a:r>
              <a:rPr i="1" lang="en-GB">
                <a:latin typeface="Open Sans"/>
                <a:ea typeface="Open Sans"/>
                <a:cs typeface="Open Sans"/>
                <a:sym typeface="Open Sans"/>
              </a:rPr>
              <a:t>State</a:t>
            </a:r>
            <a:r>
              <a:rPr lang="en-GB">
                <a:latin typeface="Open Sans"/>
                <a:ea typeface="Open Sans"/>
                <a:cs typeface="Open Sans"/>
                <a:sym typeface="Open Sans"/>
              </a:rPr>
              <a:t>)</a:t>
            </a:r>
            <a:endParaRPr>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In UIKit, </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App State is inconsistent with View State</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Losing Synchronization </a:t>
            </a:r>
            <a:endParaRPr sz="1300">
              <a:latin typeface="Open Sans"/>
              <a:ea typeface="Open Sans"/>
              <a:cs typeface="Open Sans"/>
              <a:sym typeface="Open Sans"/>
            </a:endParaRPr>
          </a:p>
          <a:p>
            <a:pPr indent="0" lvl="0" marL="0" rtl="0" algn="l">
              <a:spcBef>
                <a:spcPts val="0"/>
              </a:spcBef>
              <a:spcAft>
                <a:spcPts val="0"/>
              </a:spcAft>
              <a:buNone/>
            </a:pPr>
            <a:r>
              <a:t/>
            </a:r>
            <a:endParaRPr>
              <a:latin typeface="Open Sans"/>
              <a:ea typeface="Open Sans"/>
              <a:cs typeface="Open Sans"/>
              <a:sym typeface="Open Sans"/>
            </a:endParaRPr>
          </a:p>
          <a:p>
            <a:pPr indent="0" lvl="0" marL="0" rtl="0" algn="l">
              <a:spcBef>
                <a:spcPts val="0"/>
              </a:spcBef>
              <a:spcAft>
                <a:spcPts val="0"/>
              </a:spcAft>
              <a:buNone/>
            </a:pPr>
            <a:r>
              <a:rPr lang="en-GB">
                <a:latin typeface="Open Sans"/>
                <a:ea typeface="Open Sans"/>
                <a:cs typeface="Open Sans"/>
                <a:sym typeface="Open Sans"/>
              </a:rPr>
              <a:t>In SwiftUI, </a:t>
            </a:r>
            <a:endParaRPr>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Synchronization </a:t>
            </a:r>
            <a:endParaRPr sz="1300">
              <a:latin typeface="Open Sans"/>
              <a:ea typeface="Open Sans"/>
              <a:cs typeface="Open Sans"/>
              <a:sym typeface="Open Sans"/>
            </a:endParaRPr>
          </a:p>
          <a:p>
            <a:pPr indent="-311150" lvl="0" marL="457200" rtl="0" algn="l">
              <a:spcBef>
                <a:spcPts val="0"/>
              </a:spcBef>
              <a:spcAft>
                <a:spcPts val="0"/>
              </a:spcAft>
              <a:buSzPts val="1300"/>
              <a:buFont typeface="Open Sans"/>
              <a:buChar char="➔"/>
            </a:pPr>
            <a:r>
              <a:rPr lang="en-GB" sz="1300">
                <a:latin typeface="Open Sans"/>
                <a:ea typeface="Open Sans"/>
                <a:cs typeface="Open Sans"/>
                <a:sym typeface="Open Sans"/>
              </a:rPr>
              <a:t>App </a:t>
            </a:r>
            <a:r>
              <a:rPr lang="en-GB" sz="1300">
                <a:latin typeface="Open Sans"/>
                <a:ea typeface="Open Sans"/>
                <a:cs typeface="Open Sans"/>
                <a:sym typeface="Open Sans"/>
              </a:rPr>
              <a:t>state</a:t>
            </a:r>
            <a:r>
              <a:rPr lang="en-GB" sz="1300">
                <a:latin typeface="Open Sans"/>
                <a:ea typeface="Open Sans"/>
                <a:cs typeface="Open Sans"/>
                <a:sym typeface="Open Sans"/>
              </a:rPr>
              <a:t> is consistent</a:t>
            </a:r>
            <a:endParaRPr sz="1300">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What's Unidirectional flow?</a:t>
            </a:r>
            <a:endParaRPr/>
          </a:p>
        </p:txBody>
      </p:sp>
      <p:pic>
        <p:nvPicPr>
          <p:cNvPr id="111" name="Google Shape;111;p20"/>
          <p:cNvPicPr preferRelativeResize="0"/>
          <p:nvPr/>
        </p:nvPicPr>
        <p:blipFill>
          <a:blip r:embed="rId3">
            <a:alphaModFix/>
          </a:blip>
          <a:stretch>
            <a:fillRect/>
          </a:stretch>
        </p:blipFill>
        <p:spPr>
          <a:xfrm>
            <a:off x="1319000" y="1147225"/>
            <a:ext cx="6505999" cy="1335300"/>
          </a:xfrm>
          <a:prstGeom prst="rect">
            <a:avLst/>
          </a:prstGeom>
          <a:noFill/>
          <a:ln>
            <a:noFill/>
          </a:ln>
        </p:spPr>
      </p:pic>
      <p:pic>
        <p:nvPicPr>
          <p:cNvPr id="112" name="Google Shape;112;p20"/>
          <p:cNvPicPr preferRelativeResize="0"/>
          <p:nvPr/>
        </p:nvPicPr>
        <p:blipFill>
          <a:blip r:embed="rId4">
            <a:alphaModFix/>
          </a:blip>
          <a:stretch>
            <a:fillRect/>
          </a:stretch>
        </p:blipFill>
        <p:spPr>
          <a:xfrm>
            <a:off x="1568951" y="2693100"/>
            <a:ext cx="6006098" cy="226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1000"/>
                                        <p:tgtEl>
                                          <p:spTgt spid="11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Deep dive into TCA architecture</a:t>
            </a:r>
            <a:endParaRPr/>
          </a:p>
        </p:txBody>
      </p:sp>
      <p:pic>
        <p:nvPicPr>
          <p:cNvPr id="118" name="Google Shape;118;p21"/>
          <p:cNvPicPr preferRelativeResize="0"/>
          <p:nvPr/>
        </p:nvPicPr>
        <p:blipFill>
          <a:blip r:embed="rId3">
            <a:alphaModFix/>
          </a:blip>
          <a:stretch>
            <a:fillRect/>
          </a:stretch>
        </p:blipFill>
        <p:spPr>
          <a:xfrm>
            <a:off x="862412" y="1229975"/>
            <a:ext cx="7419177" cy="3532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