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0" r:id="rId2"/>
    <p:sldId id="272" r:id="rId3"/>
    <p:sldId id="275" r:id="rId4"/>
    <p:sldId id="271" r:id="rId5"/>
    <p:sldId id="279" r:id="rId6"/>
    <p:sldId id="278" r:id="rId7"/>
    <p:sldId id="277" r:id="rId8"/>
    <p:sldId id="261" r:id="rId9"/>
    <p:sldId id="276" r:id="rId10"/>
    <p:sldId id="285" r:id="rId11"/>
    <p:sldId id="260" r:id="rId12"/>
    <p:sldId id="286" r:id="rId13"/>
    <p:sldId id="262" r:id="rId14"/>
    <p:sldId id="282" r:id="rId15"/>
    <p:sldId id="263" r:id="rId16"/>
    <p:sldId id="264" r:id="rId17"/>
    <p:sldId id="280" r:id="rId18"/>
    <p:sldId id="269" r:id="rId19"/>
    <p:sldId id="274" r:id="rId20"/>
    <p:sldId id="267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5A7765B-44D7-4DDA-94E2-7B9404BFA793}">
          <p14:sldIdLst>
            <p14:sldId id="270"/>
            <p14:sldId id="272"/>
            <p14:sldId id="275"/>
            <p14:sldId id="271"/>
            <p14:sldId id="279"/>
            <p14:sldId id="278"/>
            <p14:sldId id="277"/>
            <p14:sldId id="261"/>
            <p14:sldId id="276"/>
            <p14:sldId id="285"/>
            <p14:sldId id="260"/>
            <p14:sldId id="286"/>
            <p14:sldId id="262"/>
            <p14:sldId id="282"/>
            <p14:sldId id="263"/>
            <p14:sldId id="264"/>
            <p14:sldId id="280"/>
            <p14:sldId id="269"/>
            <p14:sldId id="274"/>
            <p14:sldId id="267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2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76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90E2A-875B-4B56-8C36-7C2A0EF06B95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1E08F-4F21-4083-A11A-85FEA39D19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97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5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78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00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28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1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39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7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68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4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11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9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675C-14D3-4168-9EC1-5897D01FB17F}" type="datetimeFigureOut">
              <a:rPr lang="en-IN" smtClean="0"/>
              <a:pPr/>
              <a:t>06/10/23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A316-A2BD-4EF3-9FA9-9BB9BF2379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00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deco.com/40047657-docc-tutorial-for-swift-automating-publishing-with-github-actions" TargetMode="External"/><Relationship Id="rId2" Type="http://schemas.openxmlformats.org/officeDocument/2006/relationships/hyperlink" Target="https://docs.github.com/en/act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357" y="2107120"/>
            <a:ext cx="8666427" cy="844235"/>
          </a:xfrm>
        </p:spPr>
        <p:txBody>
          <a:bodyPr>
            <a:noAutofit/>
          </a:bodyPr>
          <a:lstStyle/>
          <a:p>
            <a:r>
              <a:rPr lang="en-US" sz="4400" dirty="0"/>
              <a:t>GitHub Actions for iOS Projects</a:t>
            </a:r>
          </a:p>
          <a:p>
            <a:r>
              <a:rPr lang="en-US" sz="2400" b="1" dirty="0"/>
              <a:t> </a:t>
            </a:r>
            <a:endParaRPr lang="en-US" sz="2400" dirty="0"/>
          </a:p>
          <a:p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6D9992C-7AC4-9EFC-3CD1-2AF78A1F84E5}"/>
              </a:ext>
            </a:extLst>
          </p:cNvPr>
          <p:cNvSpPr txBox="1">
            <a:spLocks/>
          </p:cNvSpPr>
          <p:nvPr/>
        </p:nvSpPr>
        <p:spPr>
          <a:xfrm>
            <a:off x="6562169" y="3429000"/>
            <a:ext cx="5322057" cy="134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Presented by </a:t>
            </a:r>
            <a:r>
              <a:rPr lang="en-US" sz="2400" b="1" dirty="0" err="1"/>
              <a:t>Pran</a:t>
            </a:r>
            <a:r>
              <a:rPr lang="en-US" sz="2400" b="1" dirty="0"/>
              <a:t> Kishore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Content Courtesy </a:t>
            </a:r>
            <a:r>
              <a:rPr lang="en-US" sz="2400" b="1" dirty="0"/>
              <a:t>Arpita Dutta</a:t>
            </a:r>
            <a:endParaRPr lang="en-IN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335429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360B-2D78-127C-B8D5-B70F68F7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261" y="1195401"/>
            <a:ext cx="4538993" cy="611781"/>
          </a:xfrm>
        </p:spPr>
        <p:txBody>
          <a:bodyPr>
            <a:noAutofit/>
          </a:bodyPr>
          <a:lstStyle/>
          <a:p>
            <a:r>
              <a:rPr lang="en-IN" sz="3600" dirty="0"/>
              <a:t>Tips for YML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90" y="2396344"/>
            <a:ext cx="8825658" cy="190802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Indentation spaces colons matter.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Sometimes it’s hard to check if syntax failed.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Validate syntax first using </a:t>
            </a:r>
            <a:r>
              <a:rPr lang="en-IN" sz="2800" dirty="0" err="1"/>
              <a:t>yml</a:t>
            </a:r>
            <a:r>
              <a:rPr lang="en-IN" sz="2800" dirty="0"/>
              <a:t> validator.</a:t>
            </a:r>
          </a:p>
        </p:txBody>
      </p:sp>
    </p:spTree>
    <p:extLst>
      <p:ext uri="{BB962C8B-B14F-4D97-AF65-F5344CB8AC3E}">
        <p14:creationId xmlns:p14="http://schemas.microsoft.com/office/powerpoint/2010/main" val="5102640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D2CD59-8B0F-950F-21E3-811946FE9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5D0A9E1-3DB7-C8FB-0742-1700A7C94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5245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D2CD59-8B0F-950F-21E3-811946FE9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35807C-9552-9897-E8AA-737F673B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704"/>
            <a:ext cx="12191999" cy="69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9760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360B-2D78-127C-B8D5-B70F68F7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629" y="473353"/>
            <a:ext cx="3031524" cy="165562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IN" sz="3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Git hub actions Marketplace</a:t>
            </a:r>
            <a:endParaRPr lang="en-IN" sz="3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3C1EC6-5545-39DE-67B4-753FCD3E0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859" y="2470373"/>
            <a:ext cx="3031524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/>
              <a:t>Prebuild scripts works like magic.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/>
              <a:t>Easy to use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/>
              <a:t>In case of issues need to go back to custom scripts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4FD53BC-E798-41CE-9E94-9080F0AE0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4" r="5868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2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360B-2D78-127C-B8D5-B70F68F7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666" y="1075267"/>
            <a:ext cx="3740822" cy="560245"/>
          </a:xfrm>
        </p:spPr>
        <p:txBody>
          <a:bodyPr>
            <a:noAutofit/>
          </a:bodyPr>
          <a:lstStyle/>
          <a:p>
            <a:r>
              <a:rPr lang="en-IN" sz="4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Secret Store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2138"/>
            <a:ext cx="10160000" cy="327485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storing of string-based data of max 64kb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 encrypted with a key stored with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Store a base64 encoded file as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workflow YML file catch the secret and promote it as environment variable.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055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80"/>
                            </p:stCondLst>
                            <p:childTnLst>
                              <p:par>
                                <p:cTn id="12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495" y="1449659"/>
            <a:ext cx="9290379" cy="3033131"/>
          </a:xfrm>
        </p:spPr>
        <p:txBody>
          <a:bodyPr>
            <a:normAutofit fontScale="92500" lnSpcReduction="20000"/>
          </a:bodyPr>
          <a:lstStyle/>
          <a:p>
            <a:br>
              <a:rPr lang="en-US" sz="2400" dirty="0"/>
            </a:br>
            <a:r>
              <a:rPr lang="en-US" sz="2400" dirty="0"/>
              <a:t>Why do we need secrets?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API keys to be passed into the project Via command line.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Where to locate?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Locate in GitHub in repo settings &gt; Secrets and Variables</a:t>
            </a:r>
            <a:br>
              <a:rPr lang="en-US" sz="2400" dirty="0"/>
            </a:br>
            <a:br>
              <a:rPr lang="en-US" sz="2400" dirty="0"/>
            </a:br>
            <a:r>
              <a:rPr lang="en-IN" sz="2400" kern="100" dirty="0">
                <a:cs typeface="Times New Roman" panose="02020603050405020304" pitchFamily="18" charset="0"/>
              </a:rPr>
              <a:t>How does this help</a:t>
            </a:r>
            <a:r>
              <a:rPr lang="en-IN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en-IN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Let's just say it OBFUSCATES the logs with lots of stars ***.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6205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4C7F414-162E-E93E-E132-3ADC47647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90" cy="6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3129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B7B068-8178-428D-927D-52BF95F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5360B-2D78-127C-B8D5-B70F68F7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8999"/>
            <a:ext cx="10820400" cy="82126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sz="21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a USING A SECRET VIA A script?</a:t>
            </a:r>
            <a:br>
              <a:rPr lang="en-IN" sz="21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1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hides the ACTUAL PLAIN TEXT AND OBFUSCATES THE LOGS WITH LOTS OF STARS ***.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6DB7ABE-560D-3F23-1AB6-BCE85D5F6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9" r="1" b="6123"/>
          <a:stretch/>
        </p:blipFill>
        <p:spPr>
          <a:xfrm>
            <a:off x="681727" y="712832"/>
            <a:ext cx="10820290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13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360B-2D78-127C-B8D5-B70F68F7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038" y="527412"/>
            <a:ext cx="1589191" cy="62247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495" y="1449659"/>
            <a:ext cx="9290379" cy="2789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Showing location of workflow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Walkthrough of a sample GitHub action YML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Generation of </a:t>
            </a:r>
            <a:r>
              <a:rPr lang="en-US" sz="2400" dirty="0" err="1"/>
              <a:t>docc</a:t>
            </a:r>
            <a:r>
              <a:rPr lang="en-US" sz="2400" dirty="0"/>
              <a:t> file and it’s deployment to GitHub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Raising a pr and show a GitHub action run</a:t>
            </a:r>
          </a:p>
        </p:txBody>
      </p:sp>
    </p:spTree>
    <p:extLst>
      <p:ext uri="{BB962C8B-B14F-4D97-AF65-F5344CB8AC3E}">
        <p14:creationId xmlns:p14="http://schemas.microsoft.com/office/powerpoint/2010/main" val="3555843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360B-2D78-127C-B8D5-B70F68F7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038" y="527412"/>
            <a:ext cx="2778655" cy="62247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495" y="1449659"/>
            <a:ext cx="9290379" cy="4569692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https://docs.github.com/en/actions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https://www.kodeco.com/40047657-docc-tutorial-for-swift-automating-publishing-with-github-actions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https://www.kodeco.com/40047657-docc-tutorial-for-swift-automating-publishing-with-github-actions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3206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435" y="1244759"/>
            <a:ext cx="9891490" cy="4069113"/>
          </a:xfrm>
        </p:spPr>
        <p:txBody>
          <a:bodyPr>
            <a:noAutofit/>
          </a:bodyPr>
          <a:lstStyle/>
          <a:p>
            <a:r>
              <a:rPr lang="en-US" sz="2800" dirty="0"/>
              <a:t>Assuming you have an open-source project / project hosted on GitHub and you have multiple contributors.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Wouldn’t it be nice if someone / something checked that you project is still building correctly, and you are still able to deploy your project. E.g., can generate </a:t>
            </a:r>
            <a:r>
              <a:rPr lang="en-US" sz="2800" dirty="0" err="1"/>
              <a:t>xcframework</a:t>
            </a:r>
            <a:r>
              <a:rPr lang="en-US" sz="2800" dirty="0"/>
              <a:t> / IPA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And if it were free for open 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Meet GitHub actions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A771B-D060-5B4C-3E55-F77943222481}"/>
              </a:ext>
            </a:extLst>
          </p:cNvPr>
          <p:cNvSpPr txBox="1"/>
          <p:nvPr/>
        </p:nvSpPr>
        <p:spPr>
          <a:xfrm>
            <a:off x="3798849" y="557561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2770924860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360B-2D78-127C-B8D5-B70F68F7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1435608"/>
            <a:ext cx="8631936" cy="1362455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740742-D560-E5FF-EDB2-B055F5BE7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05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360B-2D78-127C-B8D5-B70F68F7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1435608"/>
            <a:ext cx="8631936" cy="1362455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740742-D560-E5FF-EDB2-B055F5BE7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524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435" y="1244759"/>
            <a:ext cx="9891490" cy="4069113"/>
          </a:xfrm>
        </p:spPr>
        <p:txBody>
          <a:bodyPr>
            <a:noAutofit/>
          </a:bodyPr>
          <a:lstStyle/>
          <a:p>
            <a:r>
              <a:rPr lang="en-US" dirty="0"/>
              <a:t>GitHub Actions a CI / CD platform to automate build test and deployment of software.</a:t>
            </a:r>
          </a:p>
          <a:p>
            <a:r>
              <a:rPr lang="en-IN" dirty="0"/>
              <a:t>Based on the concept of workflows. Workflows are a list of jobs where every job has a defined list of steps.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Features: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1. Configurable: jobs can be run in parallel or have dependency between them. Steps can run scripts or pre-defined actions from GitHub marketplace.</a:t>
            </a:r>
          </a:p>
          <a:p>
            <a:r>
              <a:rPr lang="en-IN" dirty="0"/>
              <a:t>2. Run a workflow on variety of events like push, pr etc.</a:t>
            </a:r>
          </a:p>
          <a:p>
            <a:r>
              <a:rPr lang="en-IN" dirty="0"/>
              <a:t>3. Runners with different platform support. i.e., macOS, ubuntu, Windows</a:t>
            </a:r>
          </a:p>
          <a:p>
            <a:r>
              <a:rPr lang="en-IN" dirty="0"/>
              <a:t>4. Live logs</a:t>
            </a:r>
          </a:p>
          <a:p>
            <a:r>
              <a:rPr lang="en-IN" dirty="0"/>
              <a:t>5. Built in secret store</a:t>
            </a:r>
          </a:p>
          <a:p>
            <a:r>
              <a:rPr lang="en-IN" dirty="0"/>
              <a:t>6. Free for open source / Cheap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A771B-D060-5B4C-3E55-F77943222481}"/>
              </a:ext>
            </a:extLst>
          </p:cNvPr>
          <p:cNvSpPr txBox="1"/>
          <p:nvPr/>
        </p:nvSpPr>
        <p:spPr>
          <a:xfrm>
            <a:off x="4951142" y="520390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32468499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0082974-765D-2E11-A222-7FC10877A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20"/>
            <a:ext cx="11054576" cy="683468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24B5B8D-7D6F-1B9D-AE31-42CF44A13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3284"/>
      </p:ext>
    </p:extLst>
  </p:cSld>
  <p:clrMapOvr>
    <a:masterClrMapping/>
  </p:clrMapOvr>
  <p:transition spd="slow"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5A6C28-B2F0-5FBD-9986-A580F314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1382610"/>
            <a:ext cx="3761964" cy="212325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000" dirty="0"/>
              <a:t>Overview of CI / CD Tech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2"/>
            <a:ext cx="3761965" cy="804966"/>
          </a:xfrm>
          <a:noFill/>
          <a:ln w="19050">
            <a:noFill/>
            <a:prstDash val="dash"/>
          </a:ln>
        </p:spPr>
        <p:txBody>
          <a:bodyPr>
            <a:noAutofit/>
          </a:bodyPr>
          <a:lstStyle/>
          <a:p>
            <a:pPr algn="r"/>
            <a:endParaRPr lang="en-IN" sz="2800" dirty="0"/>
          </a:p>
        </p:txBody>
      </p:sp>
      <p:pic>
        <p:nvPicPr>
          <p:cNvPr id="6" name="Picture 5" descr="A diagram of a software block&#10;&#10;Description automatically generated">
            <a:extLst>
              <a:ext uri="{FF2B5EF4-FFF2-40B4-BE49-F238E27FC236}">
                <a16:creationId xmlns:a16="http://schemas.microsoft.com/office/drawing/2014/main" id="{DF600341-DB0C-ADEF-91EB-9622CAADD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53" y="1776546"/>
            <a:ext cx="6177937" cy="34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56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CE956E-F4AA-46A6-8D1F-B12F5AF1A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5A6C28-B2F0-5FBD-9986-A580F314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8999"/>
            <a:ext cx="10820400" cy="1441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Overview of events runners and Jobs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D333BF-078F-4A66-9CB8-1CC2271CD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6" name="Rounded Rectangle 6">
            <a:extLst>
              <a:ext uri="{FF2B5EF4-FFF2-40B4-BE49-F238E27FC236}">
                <a16:creationId xmlns:a16="http://schemas.microsoft.com/office/drawing/2014/main" id="{19ED8E82-0B36-42E7-BF1F-DECC51AE4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27" y="712832"/>
            <a:ext cx="10820290" cy="347816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running program&#10;&#10;Description automatically generated">
            <a:extLst>
              <a:ext uri="{FF2B5EF4-FFF2-40B4-BE49-F238E27FC236}">
                <a16:creationId xmlns:a16="http://schemas.microsoft.com/office/drawing/2014/main" id="{536A870E-26EC-ED8F-50BA-7867D5FE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42" y="1197851"/>
            <a:ext cx="7166061" cy="25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CE956E-F4AA-46A6-8D1F-B12F5AF1A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5A6C28-B2F0-5FBD-9986-A580F314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8999"/>
            <a:ext cx="10820400" cy="8212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Overview of Jobs and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520267"/>
            <a:ext cx="10820400" cy="69426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Building blocks are jobs and steps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D333BF-078F-4A66-9CB8-1CC2271CD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6" name="Rounded Rectangle 6">
            <a:extLst>
              <a:ext uri="{FF2B5EF4-FFF2-40B4-BE49-F238E27FC236}">
                <a16:creationId xmlns:a16="http://schemas.microsoft.com/office/drawing/2014/main" id="{19ED8E82-0B36-42E7-BF1F-DECC51AE4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27" y="712832"/>
            <a:ext cx="10820290" cy="347816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5748E3-3AAB-F391-F07A-D3718C330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92" y="293998"/>
            <a:ext cx="7772400" cy="38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9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360B-2D78-127C-B8D5-B70F68F7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627" y="1047565"/>
            <a:ext cx="7203183" cy="68579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 / CD Main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8137-ADD3-9F4C-B440-A49689EA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151" y="2029905"/>
            <a:ext cx="10370049" cy="378053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﻿﻿﻿Checkout the code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﻿﻿﻿Compile, Unit test, swift lint.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Sign, Generate IPA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to Apple</a:t>
            </a:r>
          </a:p>
        </p:txBody>
      </p:sp>
    </p:spTree>
    <p:extLst>
      <p:ext uri="{BB962C8B-B14F-4D97-AF65-F5344CB8AC3E}">
        <p14:creationId xmlns:p14="http://schemas.microsoft.com/office/powerpoint/2010/main" val="382112905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B7B068-8178-428D-927D-52BF95F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5360B-2D78-127C-B8D5-B70F68F7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8999"/>
            <a:ext cx="10820400" cy="821268"/>
          </a:xfrm>
        </p:spPr>
        <p:txBody>
          <a:bodyPr>
            <a:normAutofit/>
          </a:bodyPr>
          <a:lstStyle/>
          <a:p>
            <a:r>
              <a:rPr lang="en-IN" sz="4000" dirty="0"/>
              <a:t>Git hub actions Defined in </a:t>
            </a:r>
            <a:r>
              <a:rPr lang="en-IN" sz="4000" dirty="0" err="1"/>
              <a:t>yml</a:t>
            </a:r>
            <a:r>
              <a:rPr lang="en-IN" sz="4000" dirty="0"/>
              <a:t> files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A7F807-4290-37B7-49B4-D7CE58594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520267"/>
            <a:ext cx="10820400" cy="69426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BACF39-1ACE-72D4-F027-4D7BCE8CD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51" b="1"/>
          <a:stretch/>
        </p:blipFill>
        <p:spPr>
          <a:xfrm>
            <a:off x="681727" y="712832"/>
            <a:ext cx="10820290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951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493</TotalTime>
  <Words>510</Words>
  <Application>Microsoft Macintosh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Overview of CI / CD Tech blocks</vt:lpstr>
      <vt:lpstr>Overview of events runners and Jobs</vt:lpstr>
      <vt:lpstr>Overview of Jobs and steps</vt:lpstr>
      <vt:lpstr>CI / CD Main steps</vt:lpstr>
      <vt:lpstr>Git hub actions Defined in yml files</vt:lpstr>
      <vt:lpstr>Tips for YML file</vt:lpstr>
      <vt:lpstr>PowerPoint Presentation</vt:lpstr>
      <vt:lpstr>PowerPoint Presentation</vt:lpstr>
      <vt:lpstr>Git hub actions Marketplace</vt:lpstr>
      <vt:lpstr>Secret Store</vt:lpstr>
      <vt:lpstr>PowerPoint Presentation</vt:lpstr>
      <vt:lpstr>PowerPoint Presentation</vt:lpstr>
      <vt:lpstr>Why a USING A SECRET VIA A script? It hides the ACTUAL PLAIN TEXT AND OBFUSCATES THE LOGS WITH LOTS OF STARS ***.</vt:lpstr>
      <vt:lpstr>Demo</vt:lpstr>
      <vt:lpstr>Useful Links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Shikarpur G.P</dc:creator>
  <cp:lastModifiedBy>Pran Kishore</cp:lastModifiedBy>
  <cp:revision>59</cp:revision>
  <dcterms:created xsi:type="dcterms:W3CDTF">2023-10-05T09:43:16Z</dcterms:created>
  <dcterms:modified xsi:type="dcterms:W3CDTF">2023-10-06T11:29:56Z</dcterms:modified>
</cp:coreProperties>
</file>