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Source Sans Pro SemiBold"/>
      <p:regular r:id="rId37"/>
      <p:bold r:id="rId38"/>
      <p:italic r:id="rId39"/>
      <p:boldItalic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SemiBo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SansPro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47924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47924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479247d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479247d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479247d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479247d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479247d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d479247d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c71c833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c71c833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d479247d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d479247d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479247d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479247d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479247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479247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d479247d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d479247d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479247d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479247d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c520a06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c520a06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479247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479247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520a06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c520a06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520a06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520a06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520a06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520a06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c520a06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c520a06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c520a06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c520a06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c71c833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c71c833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d479247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d479247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71c833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71c833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c71c833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c71c833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71c833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71c833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479247d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d479247d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71c833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c71c833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d479247d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d479247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479247d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479247d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479247d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479247d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479247d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479247d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479247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479247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479247d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479247d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71c833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71c833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675" y="-24950"/>
            <a:ext cx="9254849" cy="51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050"/>
            <a:ext cx="1517098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675" y="4628584"/>
            <a:ext cx="9254849" cy="5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75761" y="3235500"/>
            <a:ext cx="623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75750" y="1762125"/>
            <a:ext cx="6305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675" y="-24950"/>
            <a:ext cx="9254849" cy="5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050"/>
            <a:ext cx="1517098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675" y="4628584"/>
            <a:ext cx="9254849" cy="5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75761" y="3235500"/>
            <a:ext cx="623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5100" y="838975"/>
            <a:ext cx="165735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375750" y="1762125"/>
            <a:ext cx="6305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>
  <p:cSld name="SECTION_HEADER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675" y="-24950"/>
            <a:ext cx="9254849" cy="51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297" y="873975"/>
            <a:ext cx="29370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2050"/>
            <a:ext cx="1517098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6675" y="4628584"/>
            <a:ext cx="9254849" cy="5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75761" y="3235500"/>
            <a:ext cx="623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75750" y="1762125"/>
            <a:ext cx="6305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>
  <p:cSld name="SECTION_HEADER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675" y="-24950"/>
            <a:ext cx="9254849" cy="51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550" y="1040825"/>
            <a:ext cx="2895600" cy="36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2050"/>
            <a:ext cx="1517098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6675" y="4628584"/>
            <a:ext cx="9254849" cy="5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75761" y="3235500"/>
            <a:ext cx="623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75750" y="1762125"/>
            <a:ext cx="6305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5">
  <p:cSld name="SECTION_HEADER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675" y="-24950"/>
            <a:ext cx="9254849" cy="51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050"/>
            <a:ext cx="1517098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675" y="4628584"/>
            <a:ext cx="9254849" cy="53986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75761" y="3235500"/>
            <a:ext cx="623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200" y="1699800"/>
            <a:ext cx="2152650" cy="19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750" y="1762125"/>
            <a:ext cx="6305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1">
  <p:cSld name="SECTION_HEADER_1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7150" y="-12475"/>
            <a:ext cx="6200774" cy="51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75752" y="3235500"/>
            <a:ext cx="4993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2400"/>
              <a:buFont typeface="Source Sans Pro"/>
              <a:buNone/>
              <a:defRPr sz="24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00" y="1699800"/>
            <a:ext cx="2152650" cy="19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9683"/>
            <a:ext cx="9144018" cy="24413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1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642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2">
  <p:cSld name="SECTION_HEADER_1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7150" y="-12475"/>
            <a:ext cx="6200774" cy="51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75752" y="3235500"/>
            <a:ext cx="4993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2400"/>
              <a:buFont typeface="Source Sans Pro"/>
              <a:buNone/>
              <a:defRPr sz="24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683"/>
            <a:ext cx="9144018" cy="24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622" y="1202925"/>
            <a:ext cx="29370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1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642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3">
  <p:cSld name="SECTION_HEADER_1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7150" y="-12475"/>
            <a:ext cx="6200774" cy="51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75752" y="3235500"/>
            <a:ext cx="4993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2400"/>
              <a:buFont typeface="Source Sans Pro"/>
              <a:buNone/>
              <a:defRPr sz="24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683"/>
            <a:ext cx="9144018" cy="24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00" y="1507550"/>
            <a:ext cx="2895600" cy="36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1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642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tor 4">
  <p:cSld name="SECTION_HEADER_1_1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7150" y="-12475"/>
            <a:ext cx="6200774" cy="51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75752" y="3235500"/>
            <a:ext cx="4993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2400"/>
              <a:buFont typeface="Source Sans Pro"/>
              <a:buNone/>
              <a:defRPr sz="24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"/>
              <a:buNone/>
              <a:defRPr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683"/>
            <a:ext cx="9144018" cy="24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050" y="1880775"/>
            <a:ext cx="2152650" cy="19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1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642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1800"/>
              <a:buFont typeface="Source Sans Pro"/>
              <a:buNone/>
              <a:defRPr sz="18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06950" y="942975"/>
            <a:ext cx="84609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9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50"/>
            <a:ext cx="8536874" cy="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Slide 1 RED">
  <p:cSld name="TITLE_AND_BODY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1800"/>
              <a:buFont typeface="Source Sans Pro"/>
              <a:buNone/>
              <a:defRPr sz="18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06950" y="942975"/>
            <a:ext cx="84609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33" name="Google Shape;13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9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4"/>
          <p:cNvCxnSpPr/>
          <p:nvPr/>
        </p:nvCxnSpPr>
        <p:spPr>
          <a:xfrm>
            <a:off x="311700" y="628475"/>
            <a:ext cx="8536800" cy="0"/>
          </a:xfrm>
          <a:prstGeom prst="straightConnector1">
            <a:avLst/>
          </a:prstGeom>
          <a:noFill/>
          <a:ln cap="flat" cmpd="sng" w="19050">
            <a:solidFill>
              <a:srgbClr val="D71D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Slide">
  <p:cSld name="TITLE_AND_BODY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9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1800"/>
              <a:buFont typeface="Source Sans Pro"/>
              <a:buNone/>
              <a:defRPr sz="18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2" type="body"/>
          </p:nvPr>
        </p:nvSpPr>
        <p:spPr>
          <a:xfrm>
            <a:off x="406950" y="942975"/>
            <a:ext cx="40323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50"/>
            <a:ext cx="8536874" cy="1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3" type="body"/>
          </p:nvPr>
        </p:nvSpPr>
        <p:spPr>
          <a:xfrm>
            <a:off x="4768834" y="942975"/>
            <a:ext cx="40323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Slide RED">
  <p:cSld name="TITLE_AND_BODY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9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1800"/>
              <a:buFont typeface="Source Sans Pro"/>
              <a:buNone/>
              <a:defRPr sz="18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06950" y="942975"/>
            <a:ext cx="40323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4768834" y="942975"/>
            <a:ext cx="40323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11700" y="628475"/>
            <a:ext cx="8536800" cy="0"/>
          </a:xfrm>
          <a:prstGeom prst="straightConnector1">
            <a:avLst/>
          </a:prstGeom>
          <a:noFill/>
          <a:ln cap="flat" cmpd="sng" w="19050">
            <a:solidFill>
              <a:srgbClr val="D71D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 Slide">
  <p:cSld name="TITLE_AND_BODY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9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1800"/>
              <a:buFont typeface="Source Sans Pro"/>
              <a:buNone/>
              <a:defRPr sz="18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50"/>
            <a:ext cx="8536874" cy="1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406975" y="942975"/>
            <a:ext cx="264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3" type="body"/>
          </p:nvPr>
        </p:nvSpPr>
        <p:spPr>
          <a:xfrm>
            <a:off x="3283104" y="942975"/>
            <a:ext cx="264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4" type="body"/>
          </p:nvPr>
        </p:nvSpPr>
        <p:spPr>
          <a:xfrm>
            <a:off x="6159234" y="942975"/>
            <a:ext cx="264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 Slide  RED">
  <p:cSld name="TITLE_AND_BODY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9999" y="285574"/>
            <a:ext cx="1228575" cy="2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245"/>
              </a:buClr>
              <a:buSzPts val="1800"/>
              <a:buFont typeface="Source Sans Pro"/>
              <a:buNone/>
              <a:defRPr sz="1800">
                <a:solidFill>
                  <a:srgbClr val="36424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406975" y="942975"/>
            <a:ext cx="264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3" type="body"/>
          </p:nvPr>
        </p:nvSpPr>
        <p:spPr>
          <a:xfrm>
            <a:off x="3283104" y="942975"/>
            <a:ext cx="264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4" type="body"/>
          </p:nvPr>
        </p:nvSpPr>
        <p:spPr>
          <a:xfrm>
            <a:off x="6159234" y="942975"/>
            <a:ext cx="264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64" name="Google Shape;164;p28"/>
          <p:cNvCxnSpPr/>
          <p:nvPr/>
        </p:nvCxnSpPr>
        <p:spPr>
          <a:xfrm>
            <a:off x="311700" y="628475"/>
            <a:ext cx="8536800" cy="0"/>
          </a:xfrm>
          <a:prstGeom prst="straightConnector1">
            <a:avLst/>
          </a:prstGeom>
          <a:noFill/>
          <a:ln cap="flat" cmpd="sng" w="19050">
            <a:solidFill>
              <a:srgbClr val="D71D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7150" y="-12475"/>
            <a:ext cx="9201151" cy="51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1651475"/>
            <a:ext cx="2000249" cy="3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725" y="3905250"/>
            <a:ext cx="1066700" cy="5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1000125" y="2371725"/>
            <a:ext cx="70866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64245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b="1">
                <a:solidFill>
                  <a:srgbClr val="D71D2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375761" y="3235500"/>
            <a:ext cx="623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all about communication.</a:t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223350" y="1815051"/>
            <a:ext cx="63057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CONDUCTORS</a:t>
            </a:r>
            <a:br>
              <a:rPr lang="en"/>
            </a:b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25" y="1472925"/>
            <a:ext cx="1330726" cy="133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322625" y="720775"/>
            <a:ext cx="831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components needs to communicates together.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375"/>
            <a:ext cx="8132375" cy="37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322625" y="720775"/>
            <a:ext cx="831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container view / </a:t>
            </a:r>
            <a:r>
              <a:rPr lang="en"/>
              <a:t>presenter</a:t>
            </a:r>
            <a:r>
              <a:rPr lang="en"/>
              <a:t> is having component’s view / </a:t>
            </a:r>
            <a:r>
              <a:rPr lang="en"/>
              <a:t>presenter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375"/>
            <a:ext cx="7878300" cy="37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322625" y="720775"/>
            <a:ext cx="831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Communication is handled by containers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00" y="1216425"/>
            <a:ext cx="7587525" cy="37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309" y="0"/>
            <a:ext cx="4215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solve it?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solve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5"/>
          <p:cNvSpPr txBox="1"/>
          <p:nvPr/>
        </p:nvSpPr>
        <p:spPr>
          <a:xfrm>
            <a:off x="322625" y="720775"/>
            <a:ext cx="83196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agree on separation of components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it’s all about how to communicate between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need to find a way to allow </a:t>
            </a:r>
            <a:r>
              <a:rPr lang="en"/>
              <a:t>seamless</a:t>
            </a:r>
            <a:r>
              <a:rPr lang="en"/>
              <a:t> communication between </a:t>
            </a:r>
            <a:r>
              <a:rPr lang="en"/>
              <a:t>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 components as black boxes to each others (Components are totally independent).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components are 100% reusable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Flexibility to add / remove components.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more massive controllers / presenters.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we need to say the solution must be SOLID.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/>
        </p:nvSpPr>
        <p:spPr>
          <a:xfrm>
            <a:off x="322625" y="720775"/>
            <a:ext cx="83196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In physics: and electrical engineering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conductor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object or type of material that allows the flow of an electrical current in one or more directions.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In music: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 </a:t>
            </a:r>
            <a:r>
              <a:rPr b="1" lang="en" sz="1200">
                <a:solidFill>
                  <a:srgbClr val="222222"/>
                </a:solidFill>
              </a:rPr>
              <a:t>c</a:t>
            </a:r>
            <a:r>
              <a:rPr b="1" lang="en" sz="1200">
                <a:solidFill>
                  <a:srgbClr val="222222"/>
                </a:solidFill>
              </a:rPr>
              <a:t>onductor</a:t>
            </a:r>
            <a:r>
              <a:rPr lang="en" sz="1200">
                <a:solidFill>
                  <a:srgbClr val="222222"/>
                </a:solidFill>
              </a:rPr>
              <a:t> is person who conducts any musical group in the performance. At the most fundamental level, </a:t>
            </a:r>
            <a:endParaRPr sz="1200">
              <a:solidFill>
                <a:srgbClr val="222222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22222"/>
                </a:solidFill>
              </a:rPr>
              <a:t>A conductor</a:t>
            </a:r>
            <a:r>
              <a:rPr lang="en" sz="1200">
                <a:solidFill>
                  <a:srgbClr val="222222"/>
                </a:solidFill>
              </a:rPr>
              <a:t> must stress the </a:t>
            </a:r>
            <a:r>
              <a:rPr b="1" lang="en" sz="1200">
                <a:solidFill>
                  <a:srgbClr val="222222"/>
                </a:solidFill>
              </a:rPr>
              <a:t>musical</a:t>
            </a:r>
            <a:r>
              <a:rPr lang="en" sz="1200">
                <a:solidFill>
                  <a:srgbClr val="222222"/>
                </a:solidFill>
              </a:rPr>
              <a:t> pulse so that all the performers can follow the same rhythm.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(Thank you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Wikipedia).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76" name="Google Shape;276;p47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Conductor</a:t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25" y="2357900"/>
            <a:ext cx="3820512" cy="20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250" y="2334175"/>
            <a:ext cx="3690775" cy="20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/>
        </p:nvSpPr>
        <p:spPr>
          <a:xfrm>
            <a:off x="322625" y="720775"/>
            <a:ext cx="83196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In this presentation: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conductor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entity that is going to be responsible to arrange communication between different components in one screen.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A conductor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is where each component’s signals are translated to a common language that all other components can understand and respond to.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48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Conductor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25" y="1799750"/>
            <a:ext cx="7193800" cy="31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/>
        </p:nvSpPr>
        <p:spPr>
          <a:xfrm>
            <a:off x="322625" y="720775"/>
            <a:ext cx="8319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Conductor will be getting signals from components (by delegation),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Send translated signals to other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components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(by observation)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91" name="Google Shape;291;p49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conductor will solve the problem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89" y="1757775"/>
            <a:ext cx="7746475" cy="2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406950" y="942975"/>
            <a:ext cx="8460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Overview.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Problem!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can we fix it?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Conductor.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Implementations.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conductor will solve the problem</a:t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1958213"/>
            <a:ext cx="8839200" cy="18508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0"/>
          <p:cNvSpPr txBox="1"/>
          <p:nvPr/>
        </p:nvSpPr>
        <p:spPr>
          <a:xfrm>
            <a:off x="322625" y="720775"/>
            <a:ext cx="8319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Let’s keep in mind that conductor is meant to conduct the work inside the presenter.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So Conductor is actually a part of Container’s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presenter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conductor will solve the problem</a:t>
            </a:r>
            <a:endParaRPr/>
          </a:p>
        </p:txBody>
      </p:sp>
      <p:sp>
        <p:nvSpPr>
          <p:cNvPr id="305" name="Google Shape;305;p51"/>
          <p:cNvSpPr txBox="1"/>
          <p:nvPr/>
        </p:nvSpPr>
        <p:spPr>
          <a:xfrm>
            <a:off x="322625" y="720775"/>
            <a:ext cx="8319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Once conductor is initialized, it will be the delegate for all components → gets signals from components.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Will register components to needed events → notify components on changes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06" name="Google Shape;3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75" y="1464725"/>
            <a:ext cx="7826461" cy="36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conductor will solve the problem</a:t>
            </a:r>
            <a:endParaRPr/>
          </a:p>
        </p:txBody>
      </p:sp>
      <p:sp>
        <p:nvSpPr>
          <p:cNvPr id="312" name="Google Shape;312;p52"/>
          <p:cNvSpPr txBox="1"/>
          <p:nvPr/>
        </p:nvSpPr>
        <p:spPr>
          <a:xfrm>
            <a:off x="322625" y="720775"/>
            <a:ext cx="8319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Let’s go deeper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13" name="Google Shape;3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313" y="1532275"/>
            <a:ext cx="5933375" cy="33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conductor will solve the problem</a:t>
            </a:r>
            <a:endParaRPr/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" y="652275"/>
            <a:ext cx="7584100" cy="43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conductor will solve the problem</a:t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00" y="870253"/>
            <a:ext cx="7031400" cy="3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Conductor </a:t>
            </a: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336" name="Google Shape;336;p56"/>
          <p:cNvSpPr txBox="1"/>
          <p:nvPr/>
        </p:nvSpPr>
        <p:spPr>
          <a:xfrm>
            <a:off x="322625" y="720775"/>
            <a:ext cx="83196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it’s clear what should be the Conductor doing, let’s think about </a:t>
            </a:r>
            <a:r>
              <a:rPr lang="en"/>
              <a:t>implementation.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ContainerObserver</a:t>
            </a:r>
            <a:r>
              <a:rPr lang="en"/>
              <a:t> interface ? → Interface segregation broken.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Conductor</a:t>
            </a:r>
            <a:r>
              <a:rPr lang="en"/>
              <a:t> is a delegate for all components ? → Open / Closed broken.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Normal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EventBus</a:t>
            </a:r>
            <a:r>
              <a:rPr lang="en"/>
              <a:t> ? → Will reduce readability / troubleshooting.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to split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Conductor</a:t>
            </a:r>
            <a:r>
              <a:rPr lang="en"/>
              <a:t> into small components and keep communication clear and readable and also make sure that the conductor is open for change closed for modification.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/>
        </p:nvSpPr>
        <p:spPr>
          <a:xfrm>
            <a:off x="322625" y="720775"/>
            <a:ext cx="8319600" cy="3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CommunicationChannel</a:t>
            </a:r>
            <a:r>
              <a:rPr lang="en"/>
              <a:t> will be getting signals from components and translate it to signals that could be posted to list of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CommunicationChannelObservers</a:t>
            </a:r>
            <a:r>
              <a:rPr lang="en">
                <a:solidFill>
                  <a:schemeClr val="dk1"/>
                </a:solidFill>
              </a:rPr>
              <a:t> to allow communication about a specific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ContainerObserver</a:t>
            </a:r>
            <a:r>
              <a:rPr lang="en">
                <a:solidFill>
                  <a:schemeClr val="dk1"/>
                </a:solidFill>
              </a:rPr>
              <a:t> There will be no huge interface anymore, as it will be splitted to multiple communication channels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Conductor</a:t>
            </a:r>
            <a:r>
              <a:rPr lang="en">
                <a:solidFill>
                  <a:schemeClr val="dk1"/>
                </a:solidFill>
              </a:rPr>
              <a:t> will not be the delegate to all components any more, as each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CommunicationChannel </a:t>
            </a:r>
            <a:r>
              <a:rPr lang="en">
                <a:solidFill>
                  <a:schemeClr val="dk1"/>
                </a:solidFill>
              </a:rPr>
              <a:t>will be.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It’s very readable and clear how signals flow is implemented.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7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Channel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Channel </a:t>
            </a:r>
            <a:endParaRPr/>
          </a:p>
        </p:txBody>
      </p:sp>
      <p:pic>
        <p:nvPicPr>
          <p:cNvPr id="348" name="Google Shape;3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813" y="680863"/>
            <a:ext cx="6864366" cy="435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Channel </a:t>
            </a:r>
            <a:endParaRPr/>
          </a:p>
        </p:txBody>
      </p:sp>
      <p:pic>
        <p:nvPicPr>
          <p:cNvPr id="354" name="Google Shape;3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6" y="686963"/>
            <a:ext cx="8017767" cy="435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00" y="1041252"/>
            <a:ext cx="6478399" cy="3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type="title"/>
          </p:nvPr>
        </p:nvSpPr>
        <p:spPr>
          <a:xfrm>
            <a:off x="987925" y="3184175"/>
            <a:ext cx="70866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65" name="Google Shape;36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998" y="0"/>
            <a:ext cx="5496000" cy="3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structure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5" y="1626850"/>
            <a:ext cx="8665475" cy="27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277650" y="831250"/>
            <a:ext cx="8517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using our own version of VIPER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</a:t>
            </a:r>
            <a:r>
              <a:rPr lang="en"/>
              <a:t>structure</a:t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277650" y="678850"/>
            <a:ext cx="8517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flow goes like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00" y="1367750"/>
            <a:ext cx="7350001" cy="35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75750" y="1762125"/>
            <a:ext cx="49938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475025" y="873175"/>
            <a:ext cx="83196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problem mainly comes when: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ViewControllers are handling so many use cases.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use cases requires many UI components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UI components requires separation into stand alone components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Means that for each Component we should have (Presenter - Interactors - Repositories).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75025" y="873175"/>
            <a:ext cx="831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then, lets splist and Problem Solved.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65325"/>
            <a:ext cx="47625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223350" y="149388"/>
            <a:ext cx="37200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62" y="861325"/>
            <a:ext cx="7282674" cy="42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