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nva Sans Bold" panose="020B0604020202020204" charset="0"/>
      <p:regular r:id="rId15"/>
    </p:embeddedFont>
    <p:embeddedFont>
      <p:font typeface="League Spartan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6AE42B-B465-463D-B40A-0FCF7AFDAAA0}" v="8" dt="2025-06-14T01:10:10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11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Hembram" userId="0fb2c03f416afe06" providerId="LiveId" clId="{A96AE42B-B465-463D-B40A-0FCF7AFDAAA0}"/>
    <pc:docChg chg="custSel modSld">
      <pc:chgData name="Sachin Hembram" userId="0fb2c03f416afe06" providerId="LiveId" clId="{A96AE42B-B465-463D-B40A-0FCF7AFDAAA0}" dt="2025-06-14T01:14:03.282" v="47" actId="14100"/>
      <pc:docMkLst>
        <pc:docMk/>
      </pc:docMkLst>
      <pc:sldChg chg="modSp mod">
        <pc:chgData name="Sachin Hembram" userId="0fb2c03f416afe06" providerId="LiveId" clId="{A96AE42B-B465-463D-B40A-0FCF7AFDAAA0}" dt="2025-06-14T01:12:30.242" v="40" actId="1076"/>
        <pc:sldMkLst>
          <pc:docMk/>
          <pc:sldMk cId="0" sldId="256"/>
        </pc:sldMkLst>
        <pc:spChg chg="mod">
          <ac:chgData name="Sachin Hembram" userId="0fb2c03f416afe06" providerId="LiveId" clId="{A96AE42B-B465-463D-B40A-0FCF7AFDAAA0}" dt="2025-06-14T01:12:30.242" v="40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chin Hembram" userId="0fb2c03f416afe06" providerId="LiveId" clId="{A96AE42B-B465-463D-B40A-0FCF7AFDAAA0}" dt="2025-06-14T01:12:28.491" v="39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Sachin Hembram" userId="0fb2c03f416afe06" providerId="LiveId" clId="{A96AE42B-B465-463D-B40A-0FCF7AFDAAA0}" dt="2025-06-14T01:11:55.364" v="37" actId="404"/>
          <ac:spMkLst>
            <pc:docMk/>
            <pc:sldMk cId="0" sldId="256"/>
            <ac:spMk id="4" creationId="{00000000-0000-0000-0000-000000000000}"/>
          </ac:spMkLst>
        </pc:spChg>
        <pc:spChg chg="mod">
          <ac:chgData name="Sachin Hembram" userId="0fb2c03f416afe06" providerId="LiveId" clId="{A96AE42B-B465-463D-B40A-0FCF7AFDAAA0}" dt="2025-06-14T01:12:22.727" v="38" actId="14100"/>
          <ac:spMkLst>
            <pc:docMk/>
            <pc:sldMk cId="0" sldId="256"/>
            <ac:spMk id="5" creationId="{00000000-0000-0000-0000-000000000000}"/>
          </ac:spMkLst>
        </pc:spChg>
      </pc:sldChg>
      <pc:sldChg chg="modSp mod">
        <pc:chgData name="Sachin Hembram" userId="0fb2c03f416afe06" providerId="LiveId" clId="{A96AE42B-B465-463D-B40A-0FCF7AFDAAA0}" dt="2025-06-14T01:12:37.047" v="41" actId="14100"/>
        <pc:sldMkLst>
          <pc:docMk/>
          <pc:sldMk cId="0" sldId="257"/>
        </pc:sldMkLst>
        <pc:spChg chg="mod">
          <ac:chgData name="Sachin Hembram" userId="0fb2c03f416afe06" providerId="LiveId" clId="{A96AE42B-B465-463D-B40A-0FCF7AFDAAA0}" dt="2025-06-14T01:12:37.047" v="41" actId="14100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achin Hembram" userId="0fb2c03f416afe06" providerId="LiveId" clId="{A96AE42B-B465-463D-B40A-0FCF7AFDAAA0}" dt="2025-06-14T01:12:42.281" v="42" actId="14100"/>
        <pc:sldMkLst>
          <pc:docMk/>
          <pc:sldMk cId="0" sldId="258"/>
        </pc:sldMkLst>
        <pc:spChg chg="mod">
          <ac:chgData name="Sachin Hembram" userId="0fb2c03f416afe06" providerId="LiveId" clId="{A96AE42B-B465-463D-B40A-0FCF7AFDAAA0}" dt="2025-06-14T01:12:42.281" v="42" actId="14100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achin Hembram" userId="0fb2c03f416afe06" providerId="LiveId" clId="{A96AE42B-B465-463D-B40A-0FCF7AFDAAA0}" dt="2025-06-14T01:12:51.773" v="43" actId="14100"/>
        <pc:sldMkLst>
          <pc:docMk/>
          <pc:sldMk cId="0" sldId="259"/>
        </pc:sldMkLst>
        <pc:spChg chg="mod">
          <ac:chgData name="Sachin Hembram" userId="0fb2c03f416afe06" providerId="LiveId" clId="{A96AE42B-B465-463D-B40A-0FCF7AFDAAA0}" dt="2025-06-14T01:12:51.773" v="43" actId="14100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Sachin Hembram" userId="0fb2c03f416afe06" providerId="LiveId" clId="{A96AE42B-B465-463D-B40A-0FCF7AFDAAA0}" dt="2025-06-14T01:12:59.120" v="44" actId="14100"/>
        <pc:sldMkLst>
          <pc:docMk/>
          <pc:sldMk cId="0" sldId="261"/>
        </pc:sldMkLst>
        <pc:spChg chg="mod">
          <ac:chgData name="Sachin Hembram" userId="0fb2c03f416afe06" providerId="LiveId" clId="{A96AE42B-B465-463D-B40A-0FCF7AFDAAA0}" dt="2025-06-14T01:12:59.120" v="44" actId="14100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Sachin Hembram" userId="0fb2c03f416afe06" providerId="LiveId" clId="{A96AE42B-B465-463D-B40A-0FCF7AFDAAA0}" dt="2025-06-14T01:13:04.262" v="45" actId="14100"/>
        <pc:sldMkLst>
          <pc:docMk/>
          <pc:sldMk cId="0" sldId="262"/>
        </pc:sldMkLst>
        <pc:spChg chg="mod">
          <ac:chgData name="Sachin Hembram" userId="0fb2c03f416afe06" providerId="LiveId" clId="{A96AE42B-B465-463D-B40A-0FCF7AFDAAA0}" dt="2025-06-14T01:13:04.262" v="45" actId="14100"/>
          <ac:spMkLst>
            <pc:docMk/>
            <pc:sldMk cId="0" sldId="262"/>
            <ac:spMk id="2" creationId="{00000000-0000-0000-0000-000000000000}"/>
          </ac:spMkLst>
        </pc:spChg>
      </pc:sldChg>
      <pc:sldChg chg="modSp mod">
        <pc:chgData name="Sachin Hembram" userId="0fb2c03f416afe06" providerId="LiveId" clId="{A96AE42B-B465-463D-B40A-0FCF7AFDAAA0}" dt="2025-06-14T01:14:03.282" v="47" actId="14100"/>
        <pc:sldMkLst>
          <pc:docMk/>
          <pc:sldMk cId="0" sldId="263"/>
        </pc:sldMkLst>
        <pc:spChg chg="mod">
          <ac:chgData name="Sachin Hembram" userId="0fb2c03f416afe06" providerId="LiveId" clId="{A96AE42B-B465-463D-B40A-0FCF7AFDAAA0}" dt="2025-06-14T01:14:03.282" v="47" actId="14100"/>
          <ac:spMkLst>
            <pc:docMk/>
            <pc:sldMk cId="0" sldId="263"/>
            <ac:spMk id="2" creationId="{00000000-0000-0000-0000-000000000000}"/>
          </ac:spMkLst>
        </pc:spChg>
      </pc:sldChg>
      <pc:sldChg chg="modSp mod">
        <pc:chgData name="Sachin Hembram" userId="0fb2c03f416afe06" providerId="LiveId" clId="{A96AE42B-B465-463D-B40A-0FCF7AFDAAA0}" dt="2025-06-14T01:13:16.941" v="46" actId="14100"/>
        <pc:sldMkLst>
          <pc:docMk/>
          <pc:sldMk cId="0" sldId="264"/>
        </pc:sldMkLst>
        <pc:spChg chg="mod">
          <ac:chgData name="Sachin Hembram" userId="0fb2c03f416afe06" providerId="LiveId" clId="{A96AE42B-B465-463D-B40A-0FCF7AFDAAA0}" dt="2025-06-14T01:13:16.941" v="46" actId="14100"/>
          <ac:spMkLst>
            <pc:docMk/>
            <pc:sldMk cId="0" sldId="264"/>
            <ac:spMk id="2" creationId="{00000000-0000-0000-0000-000000000000}"/>
          </ac:spMkLst>
        </pc:spChg>
      </pc:sldChg>
      <pc:sldChg chg="addSp delSp modSp mod">
        <pc:chgData name="Sachin Hembram" userId="0fb2c03f416afe06" providerId="LiveId" clId="{A96AE42B-B465-463D-B40A-0FCF7AFDAAA0}" dt="2025-06-14T01:11:22.501" v="36" actId="113"/>
        <pc:sldMkLst>
          <pc:docMk/>
          <pc:sldMk cId="0" sldId="265"/>
        </pc:sldMkLst>
        <pc:spChg chg="mod">
          <ac:chgData name="Sachin Hembram" userId="0fb2c03f416afe06" providerId="LiveId" clId="{A96AE42B-B465-463D-B40A-0FCF7AFDAAA0}" dt="2025-06-14T01:10:36.073" v="16" actId="404"/>
          <ac:spMkLst>
            <pc:docMk/>
            <pc:sldMk cId="0" sldId="265"/>
            <ac:spMk id="3" creationId="{00000000-0000-0000-0000-000000000000}"/>
          </ac:spMkLst>
        </pc:spChg>
        <pc:spChg chg="add del mod">
          <ac:chgData name="Sachin Hembram" userId="0fb2c03f416afe06" providerId="LiveId" clId="{A96AE42B-B465-463D-B40A-0FCF7AFDAAA0}" dt="2025-06-14T01:09:53.572" v="11" actId="478"/>
          <ac:spMkLst>
            <pc:docMk/>
            <pc:sldMk cId="0" sldId="265"/>
            <ac:spMk id="5" creationId="{D784C837-CEE4-9AC4-8F30-DB15B86EED3F}"/>
          </ac:spMkLst>
        </pc:spChg>
        <pc:graphicFrameChg chg="del mod">
          <ac:chgData name="Sachin Hembram" userId="0fb2c03f416afe06" providerId="LiveId" clId="{A96AE42B-B465-463D-B40A-0FCF7AFDAAA0}" dt="2025-06-14T01:09:36.442" v="5" actId="478"/>
          <ac:graphicFrameMkLst>
            <pc:docMk/>
            <pc:sldMk cId="0" sldId="265"/>
            <ac:graphicFrameMk id="2" creationId="{00000000-0000-0000-0000-000000000000}"/>
          </ac:graphicFrameMkLst>
        </pc:graphicFrameChg>
        <pc:graphicFrameChg chg="add del mod">
          <ac:chgData name="Sachin Hembram" userId="0fb2c03f416afe06" providerId="LiveId" clId="{A96AE42B-B465-463D-B40A-0FCF7AFDAAA0}" dt="2025-06-14T01:09:53.572" v="11" actId="478"/>
          <ac:graphicFrameMkLst>
            <pc:docMk/>
            <pc:sldMk cId="0" sldId="265"/>
            <ac:graphicFrameMk id="4" creationId="{3293839E-0655-5407-4A1B-00FA0ED2747D}"/>
          </ac:graphicFrameMkLst>
        </pc:graphicFrameChg>
        <pc:graphicFrameChg chg="add mod modGraphic">
          <ac:chgData name="Sachin Hembram" userId="0fb2c03f416afe06" providerId="LiveId" clId="{A96AE42B-B465-463D-B40A-0FCF7AFDAAA0}" dt="2025-06-14T01:11:22.501" v="36" actId="113"/>
          <ac:graphicFrameMkLst>
            <pc:docMk/>
            <pc:sldMk cId="0" sldId="265"/>
            <ac:graphicFrameMk id="6" creationId="{474BA517-AC35-793B-3701-33A19416EA3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24200" y="51435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515600" y="5143500"/>
            <a:ext cx="4353864" cy="3962016"/>
          </a:xfrm>
          <a:custGeom>
            <a:avLst/>
            <a:gdLst/>
            <a:ahLst/>
            <a:cxnLst/>
            <a:rect l="l" t="t" r="r" b="b"/>
            <a:pathLst>
              <a:path w="4353864" h="3962016">
                <a:moveTo>
                  <a:pt x="0" y="0"/>
                </a:moveTo>
                <a:lnTo>
                  <a:pt x="4353864" y="0"/>
                </a:lnTo>
                <a:lnTo>
                  <a:pt x="4353864" y="3962016"/>
                </a:lnTo>
                <a:lnTo>
                  <a:pt x="0" y="39620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/>
          <p:cNvSpPr txBox="1"/>
          <p:nvPr/>
        </p:nvSpPr>
        <p:spPr>
          <a:xfrm>
            <a:off x="205581" y="1707131"/>
            <a:ext cx="17876838" cy="1394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sz="8100" dirty="0">
                <a:solidFill>
                  <a:srgbClr val="FF313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8000" dirty="0">
                <a:solidFill>
                  <a:srgbClr val="FF313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Amazon Delivery Time Prediction</a:t>
            </a:r>
            <a:endParaRPr lang="en-US" sz="8100" dirty="0">
              <a:solidFill>
                <a:srgbClr val="FF313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852418" y="3782994"/>
            <a:ext cx="12844782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Machine Learning Regression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479459" y="512799"/>
            <a:ext cx="14923394" cy="1532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88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Improvement Suggestions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4BA517-AC35-793B-3701-33A19416E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82394"/>
              </p:ext>
            </p:extLst>
          </p:nvPr>
        </p:nvGraphicFramePr>
        <p:xfrm>
          <a:off x="1107760" y="2324100"/>
          <a:ext cx="16418241" cy="7027098"/>
        </p:xfrm>
        <a:graphic>
          <a:graphicData uri="http://schemas.openxmlformats.org/drawingml/2006/table">
            <a:tbl>
              <a:tblPr/>
              <a:tblGrid>
                <a:gridCol w="5472747">
                  <a:extLst>
                    <a:ext uri="{9D8B030D-6E8A-4147-A177-3AD203B41FA5}">
                      <a16:colId xmlns:a16="http://schemas.microsoft.com/office/drawing/2014/main" val="4033579073"/>
                    </a:ext>
                  </a:extLst>
                </a:gridCol>
                <a:gridCol w="5472747">
                  <a:extLst>
                    <a:ext uri="{9D8B030D-6E8A-4147-A177-3AD203B41FA5}">
                      <a16:colId xmlns:a16="http://schemas.microsoft.com/office/drawing/2014/main" val="4019162032"/>
                    </a:ext>
                  </a:extLst>
                </a:gridCol>
                <a:gridCol w="5472747">
                  <a:extLst>
                    <a:ext uri="{9D8B030D-6E8A-4147-A177-3AD203B41FA5}">
                      <a16:colId xmlns:a16="http://schemas.microsoft.com/office/drawing/2014/main" val="3997096574"/>
                    </a:ext>
                  </a:extLst>
                </a:gridCol>
              </a:tblGrid>
              <a:tr h="527539">
                <a:tc>
                  <a:txBody>
                    <a:bodyPr/>
                    <a:lstStyle/>
                    <a:p>
                      <a:pPr algn="ctr"/>
                      <a:r>
                        <a:rPr lang="en-IN" sz="4000" b="1"/>
                        <a:t>Factor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/>
                        <a:t>Insight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/>
                        <a:t>Improvement Strategy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265238"/>
                  </a:ext>
                </a:extLst>
              </a:tr>
              <a:tr h="923192">
                <a:tc>
                  <a:txBody>
                    <a:bodyPr/>
                    <a:lstStyle/>
                    <a:p>
                      <a:r>
                        <a:rPr lang="en-IN" sz="2400" b="1"/>
                        <a:t>Agent Rating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/>
                        <a:t>High-rated agents are faster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Assign top agents to high-priority deliveries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726408"/>
                  </a:ext>
                </a:extLst>
              </a:tr>
              <a:tr h="923192">
                <a:tc>
                  <a:txBody>
                    <a:bodyPr/>
                    <a:lstStyle/>
                    <a:p>
                      <a:r>
                        <a:rPr lang="en-IN" sz="2400" b="1"/>
                        <a:t>Weather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/>
                        <a:t>Bad weather slows delivery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Adjust ETA + dispatch experienced agents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86951"/>
                  </a:ext>
                </a:extLst>
              </a:tr>
              <a:tr h="923192">
                <a:tc>
                  <a:txBody>
                    <a:bodyPr/>
                    <a:lstStyle/>
                    <a:p>
                      <a:r>
                        <a:rPr lang="en-IN" sz="2400" b="1"/>
                        <a:t>Traffic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Traffic slows down delivery time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Use traffic-aware routing algorithms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687138"/>
                  </a:ext>
                </a:extLst>
              </a:tr>
              <a:tr h="923192">
                <a:tc>
                  <a:txBody>
                    <a:bodyPr/>
                    <a:lstStyle/>
                    <a:p>
                      <a:r>
                        <a:rPr lang="en-IN" sz="2400" b="1"/>
                        <a:t>Drop Location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Some areas cause more delay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Optimize with clustering and micro-fulfillment hubs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734684"/>
                  </a:ext>
                </a:extLst>
              </a:tr>
              <a:tr h="1318846">
                <a:tc>
                  <a:txBody>
                    <a:bodyPr/>
                    <a:lstStyle/>
                    <a:p>
                      <a:r>
                        <a:rPr lang="en-IN" sz="2400" b="1"/>
                        <a:t>Features &amp; Modeling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/>
                        <a:t>Useful features already applied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Add pickup delay time, calculate Haversine distance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321271"/>
                  </a:ext>
                </a:extLst>
              </a:tr>
              <a:tr h="1318846">
                <a:tc>
                  <a:txBody>
                    <a:bodyPr/>
                    <a:lstStyle/>
                    <a:p>
                      <a:r>
                        <a:rPr lang="en-IN" sz="2400" b="1"/>
                        <a:t>Customer Experience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Can increase trust and satisfaction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Show agent rating, ETA adjustments, and real-time info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9253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21317" y="3576956"/>
            <a:ext cx="12651588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Streamlit app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55965" y="0"/>
            <a:ext cx="13123803" cy="4611066"/>
          </a:xfrm>
          <a:custGeom>
            <a:avLst/>
            <a:gdLst/>
            <a:ahLst/>
            <a:cxnLst/>
            <a:rect l="l" t="t" r="r" b="b"/>
            <a:pathLst>
              <a:path w="13123803" h="4611066">
                <a:moveTo>
                  <a:pt x="0" y="0"/>
                </a:moveTo>
                <a:lnTo>
                  <a:pt x="13123803" y="0"/>
                </a:lnTo>
                <a:lnTo>
                  <a:pt x="13123803" y="4611066"/>
                </a:lnTo>
                <a:lnTo>
                  <a:pt x="0" y="46110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4095320" y="4611066"/>
            <a:ext cx="10445094" cy="6436571"/>
          </a:xfrm>
          <a:custGeom>
            <a:avLst/>
            <a:gdLst/>
            <a:ahLst/>
            <a:cxnLst/>
            <a:rect l="l" t="t" r="r" b="b"/>
            <a:pathLst>
              <a:path w="10445094" h="6436571">
                <a:moveTo>
                  <a:pt x="0" y="0"/>
                </a:moveTo>
                <a:lnTo>
                  <a:pt x="10445094" y="0"/>
                </a:lnTo>
                <a:lnTo>
                  <a:pt x="10445094" y="6436571"/>
                </a:lnTo>
                <a:lnTo>
                  <a:pt x="0" y="64365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68" r="-1868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69319" y="1766549"/>
            <a:ext cx="13349362" cy="5594791"/>
          </a:xfrm>
          <a:custGeom>
            <a:avLst/>
            <a:gdLst/>
            <a:ahLst/>
            <a:cxnLst/>
            <a:rect l="l" t="t" r="r" b="b"/>
            <a:pathLst>
              <a:path w="13349362" h="5594791">
                <a:moveTo>
                  <a:pt x="0" y="0"/>
                </a:moveTo>
                <a:lnTo>
                  <a:pt x="13349362" y="0"/>
                </a:lnTo>
                <a:lnTo>
                  <a:pt x="13349362" y="5594791"/>
                </a:lnTo>
                <a:lnTo>
                  <a:pt x="0" y="55947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948353"/>
            <a:ext cx="18288000" cy="4777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6" lvl="1" indent="-421008" algn="l">
              <a:lnSpc>
                <a:spcPts val="5460"/>
              </a:lnSpc>
              <a:buFont typeface="Arial"/>
              <a:buChar char="•"/>
            </a:pPr>
            <a:r>
              <a:rPr lang="en-US" sz="39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E-commerce giants face customer dissatisfaction due to unpredictable delivery times.😒</a:t>
            </a:r>
          </a:p>
          <a:p>
            <a:pPr marL="842016" lvl="1" indent="-421008" algn="l">
              <a:lnSpc>
                <a:spcPts val="5460"/>
              </a:lnSpc>
              <a:buFont typeface="Arial"/>
              <a:buChar char="•"/>
            </a:pPr>
            <a:r>
              <a:rPr lang="en-US" sz="39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Goal: Predict delivery time based on order, traffic, and environmental data.</a:t>
            </a:r>
          </a:p>
          <a:p>
            <a:pPr marL="842016" lvl="1" indent="-421008" algn="l">
              <a:lnSpc>
                <a:spcPts val="5460"/>
              </a:lnSpc>
              <a:buFont typeface="Arial"/>
              <a:buChar char="•"/>
            </a:pPr>
            <a:r>
              <a:rPr lang="en-US" sz="39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Impact: Improved logistics, better planning, and customer satisfaction.</a:t>
            </a:r>
          </a:p>
          <a:p>
            <a:pPr algn="l">
              <a:lnSpc>
                <a:spcPts val="5460"/>
              </a:lnSpc>
            </a:pPr>
            <a:endParaRPr lang="en-US" sz="39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313903" y="857250"/>
            <a:ext cx="11392697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13278" y="2423794"/>
            <a:ext cx="12870510" cy="5155242"/>
          </a:xfrm>
          <a:custGeom>
            <a:avLst/>
            <a:gdLst/>
            <a:ahLst/>
            <a:cxnLst/>
            <a:rect l="l" t="t" r="r" b="b"/>
            <a:pathLst>
              <a:path w="12870510" h="5155242">
                <a:moveTo>
                  <a:pt x="0" y="0"/>
                </a:moveTo>
                <a:lnTo>
                  <a:pt x="12870510" y="0"/>
                </a:lnTo>
                <a:lnTo>
                  <a:pt x="12870510" y="5155242"/>
                </a:lnTo>
                <a:lnTo>
                  <a:pt x="0" y="51552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684454" y="857250"/>
            <a:ext cx="10412545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 Overview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92229" y="7512361"/>
            <a:ext cx="15092165" cy="1764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9" lvl="1" indent="-377829" algn="l">
              <a:lnSpc>
                <a:spcPts val="4900"/>
              </a:lnSpc>
              <a:buFont typeface="Arial"/>
              <a:buChar char="•"/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🔤 Features: Order details, Agent rating, Traffic, Weather, Location</a:t>
            </a:r>
          </a:p>
          <a:p>
            <a:pPr marL="755659" lvl="1" indent="-377829" algn="l">
              <a:lnSpc>
                <a:spcPts val="4900"/>
              </a:lnSpc>
              <a:buFont typeface="Arial"/>
              <a:buChar char="•"/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🎯 Target: Delivery_Time (in minutes)</a:t>
            </a:r>
          </a:p>
          <a:p>
            <a:pPr algn="l">
              <a:lnSpc>
                <a:spcPts val="4340"/>
              </a:lnSpc>
            </a:pPr>
            <a:endParaRPr lang="en-US" sz="35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10074" y="857250"/>
            <a:ext cx="11248926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Preprocessing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448560"/>
            <a:ext cx="16674803" cy="531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Handled missing values:</a:t>
            </a:r>
          </a:p>
          <a:p>
            <a:pPr marL="1640854" lvl="2" indent="-546951" algn="just">
              <a:lnSpc>
                <a:spcPts val="5320"/>
              </a:lnSpc>
              <a:buFont typeface="Arial"/>
              <a:buChar char="⚬"/>
            </a:pPr>
            <a:r>
              <a:rPr lang="en-US" sz="38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Agent_Rating: mean imputation</a:t>
            </a:r>
          </a:p>
          <a:p>
            <a:pPr marL="1640854" lvl="2" indent="-546951" algn="just">
              <a:lnSpc>
                <a:spcPts val="5320"/>
              </a:lnSpc>
              <a:buFont typeface="Arial"/>
              <a:buChar char="⚬"/>
            </a:pPr>
            <a:r>
              <a:rPr lang="en-US" sz="38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Weather: mode imputation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Extracted time features:</a:t>
            </a:r>
          </a:p>
          <a:p>
            <a:pPr marL="1640854" lvl="2" indent="-546951" algn="just">
              <a:lnSpc>
                <a:spcPts val="5320"/>
              </a:lnSpc>
              <a:buFont typeface="Arial"/>
              <a:buChar char="⚬"/>
            </a:pPr>
            <a:r>
              <a:rPr lang="en-US" sz="38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From Order_Date, Order_Time, and Pickup_Time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Dropped irrelevant columns like Order ID, original time/date strings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Encoded categorical variables using LabelEncoder</a:t>
            </a:r>
          </a:p>
          <a:p>
            <a:pPr algn="just">
              <a:lnSpc>
                <a:spcPts val="5320"/>
              </a:lnSpc>
            </a:pPr>
            <a:endParaRPr lang="en-US" sz="38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73195" y="1028700"/>
            <a:ext cx="14141610" cy="3551079"/>
          </a:xfrm>
          <a:custGeom>
            <a:avLst/>
            <a:gdLst/>
            <a:ahLst/>
            <a:cxnLst/>
            <a:rect l="l" t="t" r="r" b="b"/>
            <a:pathLst>
              <a:path w="14141610" h="3551079">
                <a:moveTo>
                  <a:pt x="0" y="0"/>
                </a:moveTo>
                <a:lnTo>
                  <a:pt x="14141610" y="0"/>
                </a:lnTo>
                <a:lnTo>
                  <a:pt x="14141610" y="3551079"/>
                </a:lnTo>
                <a:lnTo>
                  <a:pt x="0" y="35510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831" b="-483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2912432" y="4910010"/>
            <a:ext cx="12868825" cy="4348290"/>
          </a:xfrm>
          <a:custGeom>
            <a:avLst/>
            <a:gdLst/>
            <a:ahLst/>
            <a:cxnLst/>
            <a:rect l="l" t="t" r="r" b="b"/>
            <a:pathLst>
              <a:path w="12868825" h="4348290">
                <a:moveTo>
                  <a:pt x="0" y="0"/>
                </a:moveTo>
                <a:lnTo>
                  <a:pt x="12868825" y="0"/>
                </a:lnTo>
                <a:lnTo>
                  <a:pt x="12868825" y="4348290"/>
                </a:lnTo>
                <a:lnTo>
                  <a:pt x="0" y="43482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4966" y="857250"/>
            <a:ext cx="14740434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Exploratory Data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08533" y="2687320"/>
            <a:ext cx="17423507" cy="482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3143" lvl="1" indent="-496571" algn="l">
              <a:lnSpc>
                <a:spcPts val="6440"/>
              </a:lnSpc>
              <a:buFont typeface="Arial"/>
              <a:buChar char="•"/>
            </a:pPr>
            <a:r>
              <a:rPr lang="en-US" sz="4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📦 Distribution of Delivery Time (Boxplot)</a:t>
            </a:r>
          </a:p>
          <a:p>
            <a:pPr marL="993143" lvl="1" indent="-496571" algn="l">
              <a:lnSpc>
                <a:spcPts val="6440"/>
              </a:lnSpc>
              <a:buFont typeface="Arial"/>
              <a:buChar char="•"/>
            </a:pPr>
            <a:r>
              <a:rPr lang="en-US" sz="4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🌦️ Impact of Weather on Delivery Time (Barplot)</a:t>
            </a:r>
          </a:p>
          <a:p>
            <a:pPr marL="993143" lvl="1" indent="-496571" algn="l">
              <a:lnSpc>
                <a:spcPts val="6440"/>
              </a:lnSpc>
              <a:buFont typeface="Arial"/>
              <a:buChar char="•"/>
            </a:pPr>
            <a:r>
              <a:rPr lang="en-US" sz="4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🛣️ Traffic and Area comparisons</a:t>
            </a:r>
          </a:p>
          <a:p>
            <a:pPr marL="993143" lvl="1" indent="-496571" algn="l">
              <a:lnSpc>
                <a:spcPts val="6440"/>
              </a:lnSpc>
              <a:buFont typeface="Arial"/>
              <a:buChar char="•"/>
            </a:pPr>
            <a:r>
              <a:rPr lang="en-US" sz="4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🧭 Correlation with Drop Latitude &amp; Longitude (Heatmap)</a:t>
            </a:r>
          </a:p>
          <a:p>
            <a:pPr marL="993143" lvl="1" indent="-496571" algn="l">
              <a:lnSpc>
                <a:spcPts val="6440"/>
              </a:lnSpc>
              <a:buFont typeface="Arial"/>
              <a:buChar char="•"/>
            </a:pPr>
            <a:r>
              <a:rPr lang="en-US" sz="4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⭐ Agent Performance (Boxplot vs Rating)</a:t>
            </a:r>
          </a:p>
          <a:p>
            <a:pPr algn="l">
              <a:lnSpc>
                <a:spcPts val="6440"/>
              </a:lnSpc>
            </a:pPr>
            <a:endParaRPr lang="en-US" sz="46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92822" y="857250"/>
            <a:ext cx="11794778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Feature Engineering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652860"/>
            <a:ext cx="18288000" cy="550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Scaled numerical features using StandardScaler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Created polynomial features (for Linear Regression variant)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Ensured all features were numeric and clean before modeling</a:t>
            </a:r>
          </a:p>
          <a:p>
            <a:pPr algn="l">
              <a:lnSpc>
                <a:spcPts val="7279"/>
              </a:lnSpc>
            </a:pPr>
            <a:endParaRPr lang="en-US" sz="51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11436" y="857250"/>
            <a:ext cx="13942963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Regression Models Used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11437" y="2546987"/>
            <a:ext cx="14361172" cy="7238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</a:t>
            </a:r>
            <a:r>
              <a:rPr lang="en-US" sz="33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                                                        </a:t>
            </a:r>
            <a:r>
              <a:rPr lang="en-US" sz="33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Description</a:t>
            </a:r>
          </a:p>
          <a:p>
            <a:pPr algn="l">
              <a:lnSpc>
                <a:spcPts val="3780"/>
              </a:lnSpc>
            </a:pPr>
            <a:r>
              <a:rPr lang="en-US" sz="27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Random Forest                                                                       Ensemble, non-linear, high accuracy</a:t>
            </a:r>
          </a:p>
          <a:p>
            <a:pPr algn="l">
              <a:lnSpc>
                <a:spcPts val="3780"/>
              </a:lnSpc>
            </a:pPr>
            <a:endParaRPr lang="en-US" sz="27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780"/>
              </a:lnSpc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Decision Tree                                                                           Simple and interpretable</a:t>
            </a:r>
          </a:p>
          <a:p>
            <a:pPr algn="l">
              <a:lnSpc>
                <a:spcPts val="3780"/>
              </a:lnSpc>
            </a:pPr>
            <a:endParaRPr lang="en-US" sz="27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780"/>
              </a:lnSpc>
            </a:pPr>
            <a:r>
              <a:rPr lang="en-US" sz="2700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XGBoost</a:t>
            </a:r>
            <a:r>
              <a:rPr lang="en-US" sz="27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                                                          Boosted Trees, high performance</a:t>
            </a:r>
          </a:p>
          <a:p>
            <a:pPr algn="l">
              <a:lnSpc>
                <a:spcPts val="3780"/>
              </a:lnSpc>
            </a:pPr>
            <a:endParaRPr lang="en-US" sz="27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780"/>
              </a:lnSpc>
            </a:pPr>
            <a:r>
              <a:rPr lang="en-US" sz="27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Linear Regression                                                                   Basic baseline</a:t>
            </a:r>
          </a:p>
          <a:p>
            <a:pPr algn="l">
              <a:lnSpc>
                <a:spcPts val="3780"/>
              </a:lnSpc>
            </a:pPr>
            <a:endParaRPr lang="en-US" sz="27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780"/>
              </a:lnSpc>
            </a:pPr>
            <a:r>
              <a:rPr lang="en-US" sz="27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Ridge / Lasso                                                                             Regularized linear models</a:t>
            </a:r>
          </a:p>
          <a:p>
            <a:pPr algn="l">
              <a:lnSpc>
                <a:spcPts val="3780"/>
              </a:lnSpc>
            </a:pPr>
            <a:endParaRPr lang="en-US" sz="27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780"/>
              </a:lnSpc>
            </a:pPr>
            <a:r>
              <a:rPr lang="en-US" sz="2700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ElasticNet</a:t>
            </a:r>
            <a:r>
              <a:rPr lang="en-US" sz="27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                                                        Combo of Ridge &amp; Lasso</a:t>
            </a:r>
          </a:p>
          <a:p>
            <a:pPr algn="l">
              <a:lnSpc>
                <a:spcPts val="3780"/>
              </a:lnSpc>
            </a:pPr>
            <a:endParaRPr lang="en-US" sz="27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780"/>
              </a:lnSpc>
            </a:pPr>
            <a:r>
              <a:rPr lang="en-US" sz="27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Bayesian Ridge                                                                          Probabilistic linear regression</a:t>
            </a:r>
          </a:p>
          <a:p>
            <a:pPr algn="l">
              <a:lnSpc>
                <a:spcPts val="3780"/>
              </a:lnSpc>
            </a:pPr>
            <a:endParaRPr lang="en-US" sz="27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36125" y="857250"/>
            <a:ext cx="7436875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Findings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3867" y="2444750"/>
            <a:ext cx="18288000" cy="529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7000"/>
              </a:lnSpc>
              <a:buFont typeface="Arial"/>
              <a:buChar char="•"/>
            </a:pPr>
            <a:r>
              <a:rPr lang="en-US" sz="5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Weather and Traffic significantly affect delivery times</a:t>
            </a:r>
          </a:p>
          <a:p>
            <a:pPr marL="1079501" lvl="1" indent="-539750" algn="l">
              <a:lnSpc>
                <a:spcPts val="7000"/>
              </a:lnSpc>
              <a:buFont typeface="Arial"/>
              <a:buChar char="•"/>
            </a:pPr>
            <a:r>
              <a:rPr lang="en-US" sz="5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Agent Rating correlates inversely with delay</a:t>
            </a:r>
          </a:p>
          <a:p>
            <a:pPr marL="1079501" lvl="1" indent="-539750" algn="l">
              <a:lnSpc>
                <a:spcPts val="7000"/>
              </a:lnSpc>
              <a:buFont typeface="Arial"/>
              <a:buChar char="•"/>
            </a:pPr>
            <a:r>
              <a:rPr lang="en-US" sz="5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XGBoost and Random Forest consistently performed best</a:t>
            </a:r>
          </a:p>
          <a:p>
            <a:pPr marL="1079501" lvl="1" indent="-539750" algn="l">
              <a:lnSpc>
                <a:spcPts val="7000"/>
              </a:lnSpc>
              <a:buFont typeface="Arial"/>
              <a:buChar char="•"/>
            </a:pPr>
            <a:r>
              <a:rPr lang="en-US" sz="5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Models generalized well with minimal overfitting</a:t>
            </a:r>
          </a:p>
          <a:p>
            <a:pPr algn="l">
              <a:lnSpc>
                <a:spcPts val="7000"/>
              </a:lnSpc>
            </a:pPr>
            <a:endParaRPr lang="en-US" sz="50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356</Words>
  <Application>Microsoft Office PowerPoint</Application>
  <PresentationFormat>Custom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League Spartan</vt:lpstr>
      <vt:lpstr>Canva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heading</dc:title>
  <cp:lastModifiedBy>Sachin Hembram</cp:lastModifiedBy>
  <cp:revision>1</cp:revision>
  <dcterms:created xsi:type="dcterms:W3CDTF">2006-08-16T00:00:00Z</dcterms:created>
  <dcterms:modified xsi:type="dcterms:W3CDTF">2025-06-14T01:14:04Z</dcterms:modified>
  <dc:identifier>DAGqSO85KS4</dc:identifier>
</cp:coreProperties>
</file>