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8288000" cy="10287000"/>
  <p:notesSz cx="6858000" cy="9144000"/>
  <p:embeddedFontLst>
    <p:embeddedFont>
      <p:font typeface="Canva Sans Bold" panose="020B0604020202020204" charset="0"/>
      <p:regular r:id="rId11"/>
    </p:embeddedFont>
    <p:embeddedFont>
      <p:font typeface="League Spartan" panose="020B0604020202020204" charset="0"/>
      <p:regular r:id="rId12"/>
    </p:embeddedFont>
    <p:embeddedFont>
      <p:font typeface="Shrikhand" panose="020B0604020202020204" charset="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39" d="100"/>
          <a:sy n="39" d="100"/>
        </p:scale>
        <p:origin x="112"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chin Hembram" userId="0fb2c03f416afe06" providerId="LiveId" clId="{C727C025-F1BB-44CF-9341-4D42A61F7B9F}"/>
    <pc:docChg chg="modSld">
      <pc:chgData name="Sachin Hembram" userId="0fb2c03f416afe06" providerId="LiveId" clId="{C727C025-F1BB-44CF-9341-4D42A61F7B9F}" dt="2025-06-04T16:09:09.521" v="8" actId="14100"/>
      <pc:docMkLst>
        <pc:docMk/>
      </pc:docMkLst>
      <pc:sldChg chg="modSp mod">
        <pc:chgData name="Sachin Hembram" userId="0fb2c03f416afe06" providerId="LiveId" clId="{C727C025-F1BB-44CF-9341-4D42A61F7B9F}" dt="2025-06-04T16:08:33.215" v="3" actId="1035"/>
        <pc:sldMkLst>
          <pc:docMk/>
          <pc:sldMk cId="0" sldId="258"/>
        </pc:sldMkLst>
        <pc:spChg chg="mod">
          <ac:chgData name="Sachin Hembram" userId="0fb2c03f416afe06" providerId="LiveId" clId="{C727C025-F1BB-44CF-9341-4D42A61F7B9F}" dt="2025-06-04T16:08:25.705" v="0" actId="14100"/>
          <ac:spMkLst>
            <pc:docMk/>
            <pc:sldMk cId="0" sldId="258"/>
            <ac:spMk id="2" creationId="{00000000-0000-0000-0000-000000000000}"/>
          </ac:spMkLst>
        </pc:spChg>
        <pc:spChg chg="mod">
          <ac:chgData name="Sachin Hembram" userId="0fb2c03f416afe06" providerId="LiveId" clId="{C727C025-F1BB-44CF-9341-4D42A61F7B9F}" dt="2025-06-04T16:08:29.645" v="1" actId="14100"/>
          <ac:spMkLst>
            <pc:docMk/>
            <pc:sldMk cId="0" sldId="258"/>
            <ac:spMk id="4" creationId="{00000000-0000-0000-0000-000000000000}"/>
          </ac:spMkLst>
        </pc:spChg>
        <pc:spChg chg="mod">
          <ac:chgData name="Sachin Hembram" userId="0fb2c03f416afe06" providerId="LiveId" clId="{C727C025-F1BB-44CF-9341-4D42A61F7B9F}" dt="2025-06-04T16:08:33.215" v="3" actId="1035"/>
          <ac:spMkLst>
            <pc:docMk/>
            <pc:sldMk cId="0" sldId="258"/>
            <ac:spMk id="5" creationId="{00000000-0000-0000-0000-000000000000}"/>
          </ac:spMkLst>
        </pc:spChg>
      </pc:sldChg>
      <pc:sldChg chg="modSp mod">
        <pc:chgData name="Sachin Hembram" userId="0fb2c03f416afe06" providerId="LiveId" clId="{C727C025-F1BB-44CF-9341-4D42A61F7B9F}" dt="2025-06-04T16:08:39.785" v="4" actId="14100"/>
        <pc:sldMkLst>
          <pc:docMk/>
          <pc:sldMk cId="0" sldId="259"/>
        </pc:sldMkLst>
        <pc:spChg chg="mod">
          <ac:chgData name="Sachin Hembram" userId="0fb2c03f416afe06" providerId="LiveId" clId="{C727C025-F1BB-44CF-9341-4D42A61F7B9F}" dt="2025-06-04T16:08:39.785" v="4" actId="14100"/>
          <ac:spMkLst>
            <pc:docMk/>
            <pc:sldMk cId="0" sldId="259"/>
            <ac:spMk id="4" creationId="{00000000-0000-0000-0000-000000000000}"/>
          </ac:spMkLst>
        </pc:spChg>
      </pc:sldChg>
      <pc:sldChg chg="modSp mod">
        <pc:chgData name="Sachin Hembram" userId="0fb2c03f416afe06" providerId="LiveId" clId="{C727C025-F1BB-44CF-9341-4D42A61F7B9F}" dt="2025-06-04T16:08:44.815" v="5" actId="14100"/>
        <pc:sldMkLst>
          <pc:docMk/>
          <pc:sldMk cId="0" sldId="260"/>
        </pc:sldMkLst>
        <pc:spChg chg="mod">
          <ac:chgData name="Sachin Hembram" userId="0fb2c03f416afe06" providerId="LiveId" clId="{C727C025-F1BB-44CF-9341-4D42A61F7B9F}" dt="2025-06-04T16:08:44.815" v="5" actId="14100"/>
          <ac:spMkLst>
            <pc:docMk/>
            <pc:sldMk cId="0" sldId="260"/>
            <ac:spMk id="4" creationId="{00000000-0000-0000-0000-000000000000}"/>
          </ac:spMkLst>
        </pc:spChg>
      </pc:sldChg>
      <pc:sldChg chg="modSp mod">
        <pc:chgData name="Sachin Hembram" userId="0fb2c03f416afe06" providerId="LiveId" clId="{C727C025-F1BB-44CF-9341-4D42A61F7B9F}" dt="2025-06-04T16:08:52.749" v="6" actId="14100"/>
        <pc:sldMkLst>
          <pc:docMk/>
          <pc:sldMk cId="0" sldId="261"/>
        </pc:sldMkLst>
        <pc:spChg chg="mod">
          <ac:chgData name="Sachin Hembram" userId="0fb2c03f416afe06" providerId="LiveId" clId="{C727C025-F1BB-44CF-9341-4D42A61F7B9F}" dt="2025-06-04T16:08:52.749" v="6" actId="14100"/>
          <ac:spMkLst>
            <pc:docMk/>
            <pc:sldMk cId="0" sldId="261"/>
            <ac:spMk id="3" creationId="{00000000-0000-0000-0000-000000000000}"/>
          </ac:spMkLst>
        </pc:spChg>
      </pc:sldChg>
      <pc:sldChg chg="modSp mod">
        <pc:chgData name="Sachin Hembram" userId="0fb2c03f416afe06" providerId="LiveId" clId="{C727C025-F1BB-44CF-9341-4D42A61F7B9F}" dt="2025-06-04T16:08:57.455" v="7" actId="14100"/>
        <pc:sldMkLst>
          <pc:docMk/>
          <pc:sldMk cId="0" sldId="262"/>
        </pc:sldMkLst>
        <pc:spChg chg="mod">
          <ac:chgData name="Sachin Hembram" userId="0fb2c03f416afe06" providerId="LiveId" clId="{C727C025-F1BB-44CF-9341-4D42A61F7B9F}" dt="2025-06-04T16:08:57.455" v="7" actId="14100"/>
          <ac:spMkLst>
            <pc:docMk/>
            <pc:sldMk cId="0" sldId="262"/>
            <ac:spMk id="3" creationId="{00000000-0000-0000-0000-000000000000}"/>
          </ac:spMkLst>
        </pc:spChg>
      </pc:sldChg>
      <pc:sldChg chg="modSp mod">
        <pc:chgData name="Sachin Hembram" userId="0fb2c03f416afe06" providerId="LiveId" clId="{C727C025-F1BB-44CF-9341-4D42A61F7B9F}" dt="2025-06-04T16:09:09.521" v="8" actId="14100"/>
        <pc:sldMkLst>
          <pc:docMk/>
          <pc:sldMk cId="0" sldId="264"/>
        </pc:sldMkLst>
        <pc:spChg chg="mod">
          <ac:chgData name="Sachin Hembram" userId="0fb2c03f416afe06" providerId="LiveId" clId="{C727C025-F1BB-44CF-9341-4D42A61F7B9F}" dt="2025-06-04T16:09:09.521" v="8" actId="14100"/>
          <ac:spMkLst>
            <pc:docMk/>
            <pc:sldMk cId="0" sldId="264"/>
            <ac:spMk id="2"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0CC0DF">
                <a:alpha val="100000"/>
              </a:srgbClr>
            </a:gs>
            <a:gs pos="100000">
              <a:srgbClr val="FFDE59">
                <a:alpha val="100000"/>
              </a:srgbClr>
            </a:gs>
          </a:gsLst>
          <a:lin ang="0"/>
        </a:gradFill>
        <a:effectLst/>
      </p:bgPr>
    </p:bg>
    <p:spTree>
      <p:nvGrpSpPr>
        <p:cNvPr id="1" name=""/>
        <p:cNvGrpSpPr/>
        <p:nvPr/>
      </p:nvGrpSpPr>
      <p:grpSpPr>
        <a:xfrm>
          <a:off x="0" y="0"/>
          <a:ext cx="0" cy="0"/>
          <a:chOff x="0" y="0"/>
          <a:chExt cx="0" cy="0"/>
        </a:xfrm>
      </p:grpSpPr>
      <p:sp>
        <p:nvSpPr>
          <p:cNvPr id="2" name="TextBox 2"/>
          <p:cNvSpPr txBox="1"/>
          <p:nvPr/>
        </p:nvSpPr>
        <p:spPr>
          <a:xfrm>
            <a:off x="1028700" y="3583308"/>
            <a:ext cx="16230600" cy="3347087"/>
          </a:xfrm>
          <a:prstGeom prst="rect">
            <a:avLst/>
          </a:prstGeom>
        </p:spPr>
        <p:txBody>
          <a:bodyPr lIns="0" tIns="0" rIns="0" bIns="0" rtlCol="0" anchor="t">
            <a:spAutoFit/>
          </a:bodyPr>
          <a:lstStyle/>
          <a:p>
            <a:pPr algn="ctr">
              <a:lnSpc>
                <a:spcPts val="13439"/>
              </a:lnSpc>
            </a:pPr>
            <a:r>
              <a:rPr lang="en-US" sz="9599" u="sng">
                <a:solidFill>
                  <a:srgbClr val="FF5757"/>
                </a:solidFill>
                <a:latin typeface="League Spartan"/>
                <a:ea typeface="League Spartan"/>
                <a:cs typeface="League Spartan"/>
                <a:sym typeface="League Spartan"/>
              </a:rPr>
              <a:t>Vaccination Visualization Project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rgbClr val="0CC0DF">
                <a:alpha val="100000"/>
              </a:srgbClr>
            </a:gs>
            <a:gs pos="100000">
              <a:srgbClr val="FFDE59">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1385739" y="4795789"/>
            <a:ext cx="4137367" cy="4114800"/>
          </a:xfrm>
          <a:custGeom>
            <a:avLst/>
            <a:gdLst/>
            <a:ahLst/>
            <a:cxnLst/>
            <a:rect l="l" t="t" r="r" b="b"/>
            <a:pathLst>
              <a:path w="4137367" h="4114800">
                <a:moveTo>
                  <a:pt x="0" y="0"/>
                </a:moveTo>
                <a:lnTo>
                  <a:pt x="4137367" y="0"/>
                </a:lnTo>
                <a:lnTo>
                  <a:pt x="413736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13204352" y="4795789"/>
            <a:ext cx="3824837" cy="3881292"/>
          </a:xfrm>
          <a:custGeom>
            <a:avLst/>
            <a:gdLst/>
            <a:ahLst/>
            <a:cxnLst/>
            <a:rect l="l" t="t" r="r" b="b"/>
            <a:pathLst>
              <a:path w="3824837" h="3881292">
                <a:moveTo>
                  <a:pt x="0" y="0"/>
                </a:moveTo>
                <a:lnTo>
                  <a:pt x="3824836" y="0"/>
                </a:lnTo>
                <a:lnTo>
                  <a:pt x="3824836" y="3881292"/>
                </a:lnTo>
                <a:lnTo>
                  <a:pt x="0" y="38812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a:off x="6412826" y="5249423"/>
            <a:ext cx="5462348" cy="2870216"/>
          </a:xfrm>
          <a:custGeom>
            <a:avLst/>
            <a:gdLst/>
            <a:ahLst/>
            <a:cxnLst/>
            <a:rect l="l" t="t" r="r" b="b"/>
            <a:pathLst>
              <a:path w="5462348" h="2870216">
                <a:moveTo>
                  <a:pt x="0" y="0"/>
                </a:moveTo>
                <a:lnTo>
                  <a:pt x="5462348" y="0"/>
                </a:lnTo>
                <a:lnTo>
                  <a:pt x="5462348" y="2870215"/>
                </a:lnTo>
                <a:lnTo>
                  <a:pt x="0" y="287021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5" name="TextBox 5"/>
          <p:cNvSpPr txBox="1"/>
          <p:nvPr/>
        </p:nvSpPr>
        <p:spPr>
          <a:xfrm>
            <a:off x="1385739" y="1521613"/>
            <a:ext cx="15516523" cy="1566544"/>
          </a:xfrm>
          <a:prstGeom prst="rect">
            <a:avLst/>
          </a:prstGeom>
        </p:spPr>
        <p:txBody>
          <a:bodyPr lIns="0" tIns="0" rIns="0" bIns="0" rtlCol="0" anchor="t">
            <a:spAutoFit/>
          </a:bodyPr>
          <a:lstStyle/>
          <a:p>
            <a:pPr algn="ctr">
              <a:lnSpc>
                <a:spcPts val="12880"/>
              </a:lnSpc>
            </a:pPr>
            <a:r>
              <a:rPr lang="en-US" sz="9200" u="sng">
                <a:solidFill>
                  <a:srgbClr val="FF5757"/>
                </a:solidFill>
                <a:latin typeface="Shrikhand"/>
                <a:ea typeface="Shrikhand"/>
                <a:cs typeface="Shrikhand"/>
                <a:sym typeface="Shrikhand"/>
              </a:rPr>
              <a:t>vaccination trends using</a:t>
            </a:r>
            <a:r>
              <a:rPr lang="en-US" sz="9200">
                <a:solidFill>
                  <a:srgbClr val="FF5757"/>
                </a:solidFill>
                <a:latin typeface="Shrikhand"/>
                <a:ea typeface="Shrikhand"/>
                <a:cs typeface="Shrikhand"/>
                <a:sym typeface="Shrikhand"/>
              </a:rPr>
              <a:t> </a:t>
            </a:r>
          </a:p>
        </p:txBody>
      </p:sp>
      <p:sp>
        <p:nvSpPr>
          <p:cNvPr id="6" name="TextBox 6"/>
          <p:cNvSpPr txBox="1"/>
          <p:nvPr/>
        </p:nvSpPr>
        <p:spPr>
          <a:xfrm>
            <a:off x="2068964" y="3676528"/>
            <a:ext cx="2342158" cy="887095"/>
          </a:xfrm>
          <a:prstGeom prst="rect">
            <a:avLst/>
          </a:prstGeom>
        </p:spPr>
        <p:txBody>
          <a:bodyPr lIns="0" tIns="0" rIns="0" bIns="0" rtlCol="0" anchor="t">
            <a:spAutoFit/>
          </a:bodyPr>
          <a:lstStyle/>
          <a:p>
            <a:pPr algn="ctr">
              <a:lnSpc>
                <a:spcPts val="7279"/>
              </a:lnSpc>
            </a:pPr>
            <a:r>
              <a:rPr lang="en-US" sz="5199" b="1">
                <a:solidFill>
                  <a:srgbClr val="000000"/>
                </a:solidFill>
                <a:latin typeface="Canva Sans Bold"/>
                <a:ea typeface="Canva Sans Bold"/>
                <a:cs typeface="Canva Sans Bold"/>
                <a:sym typeface="Canva Sans Bold"/>
              </a:rPr>
              <a:t>Python</a:t>
            </a:r>
          </a:p>
        </p:txBody>
      </p:sp>
      <p:sp>
        <p:nvSpPr>
          <p:cNvPr id="7" name="TextBox 7"/>
          <p:cNvSpPr txBox="1"/>
          <p:nvPr/>
        </p:nvSpPr>
        <p:spPr>
          <a:xfrm>
            <a:off x="13880207" y="3676528"/>
            <a:ext cx="2682974" cy="887095"/>
          </a:xfrm>
          <a:prstGeom prst="rect">
            <a:avLst/>
          </a:prstGeom>
        </p:spPr>
        <p:txBody>
          <a:bodyPr lIns="0" tIns="0" rIns="0" bIns="0" rtlCol="0" anchor="t">
            <a:spAutoFit/>
          </a:bodyPr>
          <a:lstStyle/>
          <a:p>
            <a:pPr algn="ctr">
              <a:lnSpc>
                <a:spcPts val="7279"/>
              </a:lnSpc>
            </a:pPr>
            <a:r>
              <a:rPr lang="en-US" sz="5199" b="1">
                <a:solidFill>
                  <a:srgbClr val="000000"/>
                </a:solidFill>
                <a:latin typeface="Canva Sans Bold"/>
                <a:ea typeface="Canva Sans Bold"/>
                <a:cs typeface="Canva Sans Bold"/>
                <a:sym typeface="Canva Sans Bold"/>
              </a:rPr>
              <a:t>PowerBI</a:t>
            </a:r>
          </a:p>
        </p:txBody>
      </p:sp>
      <p:sp>
        <p:nvSpPr>
          <p:cNvPr id="8" name="TextBox 8"/>
          <p:cNvSpPr txBox="1"/>
          <p:nvPr/>
        </p:nvSpPr>
        <p:spPr>
          <a:xfrm>
            <a:off x="8000383" y="3676528"/>
            <a:ext cx="2290564" cy="887095"/>
          </a:xfrm>
          <a:prstGeom prst="rect">
            <a:avLst/>
          </a:prstGeom>
        </p:spPr>
        <p:txBody>
          <a:bodyPr lIns="0" tIns="0" rIns="0" bIns="0" rtlCol="0" anchor="t">
            <a:spAutoFit/>
          </a:bodyPr>
          <a:lstStyle/>
          <a:p>
            <a:pPr algn="ctr">
              <a:lnSpc>
                <a:spcPts val="7279"/>
              </a:lnSpc>
            </a:pPr>
            <a:r>
              <a:rPr lang="en-US" sz="5199" b="1">
                <a:solidFill>
                  <a:srgbClr val="000000"/>
                </a:solidFill>
                <a:latin typeface="Canva Sans Bold"/>
                <a:ea typeface="Canva Sans Bold"/>
                <a:cs typeface="Canva Sans Bold"/>
                <a:sym typeface="Canva Sans Bold"/>
              </a:rPr>
              <a:t>MySQL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rgbClr val="0CC0DF">
                <a:alpha val="100000"/>
              </a:srgbClr>
            </a:gs>
            <a:gs pos="100000">
              <a:srgbClr val="FFDE59">
                <a:alpha val="100000"/>
              </a:srgbClr>
            </a:gs>
          </a:gsLst>
          <a:lin ang="0"/>
        </a:gradFill>
        <a:effectLst/>
      </p:bgPr>
    </p:bg>
    <p:spTree>
      <p:nvGrpSpPr>
        <p:cNvPr id="1" name=""/>
        <p:cNvGrpSpPr/>
        <p:nvPr/>
      </p:nvGrpSpPr>
      <p:grpSpPr>
        <a:xfrm>
          <a:off x="0" y="0"/>
          <a:ext cx="0" cy="0"/>
          <a:chOff x="0" y="0"/>
          <a:chExt cx="0" cy="0"/>
        </a:xfrm>
      </p:grpSpPr>
      <p:sp>
        <p:nvSpPr>
          <p:cNvPr id="2" name="TextBox 2"/>
          <p:cNvSpPr txBox="1"/>
          <p:nvPr/>
        </p:nvSpPr>
        <p:spPr>
          <a:xfrm>
            <a:off x="1028700" y="933450"/>
            <a:ext cx="5067300" cy="887095"/>
          </a:xfrm>
          <a:prstGeom prst="rect">
            <a:avLst/>
          </a:prstGeom>
        </p:spPr>
        <p:txBody>
          <a:bodyPr wrap="square" lIns="0" tIns="0" rIns="0" bIns="0" rtlCol="0" anchor="t">
            <a:spAutoFit/>
          </a:bodyPr>
          <a:lstStyle/>
          <a:p>
            <a:pPr algn="ctr">
              <a:lnSpc>
                <a:spcPts val="7279"/>
              </a:lnSpc>
            </a:pPr>
            <a:r>
              <a:rPr lang="en-US" sz="5199" b="1" dirty="0">
                <a:solidFill>
                  <a:srgbClr val="FF5757"/>
                </a:solidFill>
                <a:latin typeface="Canva Sans Bold"/>
                <a:ea typeface="Canva Sans Bold"/>
                <a:cs typeface="Canva Sans Bold"/>
                <a:sym typeface="Canva Sans Bold"/>
              </a:rPr>
              <a:t>Introduction</a:t>
            </a:r>
          </a:p>
        </p:txBody>
      </p:sp>
      <p:sp>
        <p:nvSpPr>
          <p:cNvPr id="3" name="TextBox 3"/>
          <p:cNvSpPr txBox="1"/>
          <p:nvPr/>
        </p:nvSpPr>
        <p:spPr>
          <a:xfrm>
            <a:off x="1028700" y="2072902"/>
            <a:ext cx="16752178" cy="2454274"/>
          </a:xfrm>
          <a:prstGeom prst="rect">
            <a:avLst/>
          </a:prstGeom>
        </p:spPr>
        <p:txBody>
          <a:bodyPr lIns="0" tIns="0" rIns="0" bIns="0" rtlCol="0" anchor="t">
            <a:spAutoFit/>
          </a:bodyPr>
          <a:lstStyle/>
          <a:p>
            <a:pPr algn="l">
              <a:lnSpc>
                <a:spcPts val="4900"/>
              </a:lnSpc>
            </a:pPr>
            <a:r>
              <a:rPr lang="en-US" sz="3500" b="1">
                <a:solidFill>
                  <a:srgbClr val="00005D"/>
                </a:solidFill>
                <a:latin typeface="Canva Sans Bold"/>
                <a:ea typeface="Canva Sans Bold"/>
                <a:cs typeface="Canva Sans Bold"/>
                <a:sym typeface="Canva Sans Bold"/>
              </a:rPr>
              <a:t>              Vaccination plays a crucial role in global health, preventing diseases and reducing outbreaks. This project aims to analyze vaccination trends using Python and MySQL, helping to understand coverage rates, incidence rates, and the impact of vaccine introductions.</a:t>
            </a:r>
          </a:p>
        </p:txBody>
      </p:sp>
      <p:sp>
        <p:nvSpPr>
          <p:cNvPr id="4" name="TextBox 4"/>
          <p:cNvSpPr txBox="1"/>
          <p:nvPr/>
        </p:nvSpPr>
        <p:spPr>
          <a:xfrm>
            <a:off x="1028700" y="4431926"/>
            <a:ext cx="5372100" cy="1811020"/>
          </a:xfrm>
          <a:prstGeom prst="rect">
            <a:avLst/>
          </a:prstGeom>
        </p:spPr>
        <p:txBody>
          <a:bodyPr wrap="square" lIns="0" tIns="0" rIns="0" bIns="0" rtlCol="0" anchor="t">
            <a:spAutoFit/>
          </a:bodyPr>
          <a:lstStyle/>
          <a:p>
            <a:pPr algn="ctr">
              <a:lnSpc>
                <a:spcPts val="7279"/>
              </a:lnSpc>
            </a:pPr>
            <a:r>
              <a:rPr lang="en-US" sz="5199" b="1" dirty="0">
                <a:solidFill>
                  <a:srgbClr val="FF5757"/>
                </a:solidFill>
                <a:latin typeface="Canva Sans Bold"/>
                <a:ea typeface="Canva Sans Bold"/>
                <a:cs typeface="Canva Sans Bold"/>
                <a:sym typeface="Canva Sans Bold"/>
              </a:rPr>
              <a:t>We focus on:</a:t>
            </a:r>
          </a:p>
          <a:p>
            <a:pPr algn="ctr">
              <a:lnSpc>
                <a:spcPts val="7279"/>
              </a:lnSpc>
            </a:pPr>
            <a:endParaRPr lang="en-US" sz="5199" b="1" dirty="0">
              <a:solidFill>
                <a:srgbClr val="FF5757"/>
              </a:solidFill>
              <a:latin typeface="Canva Sans Bold"/>
              <a:ea typeface="Canva Sans Bold"/>
              <a:cs typeface="Canva Sans Bold"/>
              <a:sym typeface="Canva Sans Bold"/>
            </a:endParaRPr>
          </a:p>
        </p:txBody>
      </p:sp>
      <p:sp>
        <p:nvSpPr>
          <p:cNvPr id="5" name="TextBox 5"/>
          <p:cNvSpPr txBox="1"/>
          <p:nvPr/>
        </p:nvSpPr>
        <p:spPr>
          <a:xfrm>
            <a:off x="1028700" y="5524500"/>
            <a:ext cx="16752178" cy="3452409"/>
          </a:xfrm>
          <a:prstGeom prst="rect">
            <a:avLst/>
          </a:prstGeom>
        </p:spPr>
        <p:txBody>
          <a:bodyPr lIns="0" tIns="0" rIns="0" bIns="0" rtlCol="0" anchor="t">
            <a:spAutoFit/>
          </a:bodyPr>
          <a:lstStyle/>
          <a:p>
            <a:pPr algn="l">
              <a:lnSpc>
                <a:spcPts val="5534"/>
              </a:lnSpc>
            </a:pPr>
            <a:r>
              <a:rPr lang="en-US" sz="3953" b="1" dirty="0">
                <a:solidFill>
                  <a:srgbClr val="00005D"/>
                </a:solidFill>
                <a:latin typeface="Canva Sans Bold"/>
                <a:ea typeface="Canva Sans Bold"/>
                <a:cs typeface="Canva Sans Bold"/>
                <a:sym typeface="Canva Sans Bold"/>
              </a:rPr>
              <a:t>✅ Cleaning and processing vaccination data</a:t>
            </a:r>
          </a:p>
          <a:p>
            <a:pPr algn="l">
              <a:lnSpc>
                <a:spcPts val="5534"/>
              </a:lnSpc>
            </a:pPr>
            <a:r>
              <a:rPr lang="en-US" sz="3953" b="1" dirty="0">
                <a:solidFill>
                  <a:srgbClr val="00005D"/>
                </a:solidFill>
                <a:latin typeface="Canva Sans Bold"/>
                <a:ea typeface="Canva Sans Bold"/>
                <a:cs typeface="Canva Sans Bold"/>
                <a:sym typeface="Canva Sans Bold"/>
              </a:rPr>
              <a:t> ✅ Visualizing trends in coverage and incidence rates</a:t>
            </a:r>
          </a:p>
          <a:p>
            <a:pPr algn="l">
              <a:lnSpc>
                <a:spcPts val="5534"/>
              </a:lnSpc>
            </a:pPr>
            <a:r>
              <a:rPr lang="en-US" sz="3953" b="1" dirty="0">
                <a:solidFill>
                  <a:srgbClr val="00005D"/>
                </a:solidFill>
                <a:latin typeface="Canva Sans Bold"/>
                <a:ea typeface="Canva Sans Bold"/>
                <a:cs typeface="Canva Sans Bold"/>
                <a:sym typeface="Canva Sans Bold"/>
              </a:rPr>
              <a:t> ✅ Storing and managing data in MySQL for efficient analysis</a:t>
            </a:r>
          </a:p>
          <a:p>
            <a:pPr algn="l">
              <a:lnSpc>
                <a:spcPts val="5534"/>
              </a:lnSpc>
            </a:pPr>
            <a:r>
              <a:rPr lang="en-US" sz="3953" b="1" dirty="0">
                <a:solidFill>
                  <a:srgbClr val="00005D"/>
                </a:solidFill>
                <a:latin typeface="Canva Sans Bold"/>
                <a:ea typeface="Canva Sans Bold"/>
                <a:cs typeface="Canva Sans Bold"/>
                <a:sym typeface="Canva Sans Bold"/>
              </a:rPr>
              <a:t> ✅ Enhancing insights using Power BI</a:t>
            </a:r>
          </a:p>
          <a:p>
            <a:pPr algn="l">
              <a:lnSpc>
                <a:spcPts val="5534"/>
              </a:lnSpc>
            </a:pPr>
            <a:endParaRPr lang="en-US" sz="3953" b="1" dirty="0">
              <a:solidFill>
                <a:srgbClr val="00005D"/>
              </a:solidFill>
              <a:latin typeface="Canva Sans Bold"/>
              <a:ea typeface="Canva Sans Bold"/>
              <a:cs typeface="Canva Sans Bold"/>
              <a:sym typeface="Canva Sans 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rgbClr val="0CC0DF">
                <a:alpha val="100000"/>
              </a:srgbClr>
            </a:gs>
            <a:gs pos="100000">
              <a:srgbClr val="FFDE59">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1028700" y="2557452"/>
            <a:ext cx="16051808" cy="3337969"/>
          </a:xfrm>
          <a:custGeom>
            <a:avLst/>
            <a:gdLst/>
            <a:ahLst/>
            <a:cxnLst/>
            <a:rect l="l" t="t" r="r" b="b"/>
            <a:pathLst>
              <a:path w="16051808" h="3337969">
                <a:moveTo>
                  <a:pt x="0" y="0"/>
                </a:moveTo>
                <a:lnTo>
                  <a:pt x="16051808" y="0"/>
                </a:lnTo>
                <a:lnTo>
                  <a:pt x="16051808" y="3337968"/>
                </a:lnTo>
                <a:lnTo>
                  <a:pt x="0" y="3337968"/>
                </a:lnTo>
                <a:lnTo>
                  <a:pt x="0" y="0"/>
                </a:lnTo>
                <a:close/>
              </a:path>
            </a:pathLst>
          </a:custGeom>
          <a:blipFill>
            <a:blip r:embed="rId2"/>
            <a:stretch>
              <a:fillRect l="-699" t="-9163" r="-699"/>
            </a:stretch>
          </a:blipFill>
        </p:spPr>
        <p:txBody>
          <a:bodyPr/>
          <a:lstStyle/>
          <a:p>
            <a:endParaRPr lang="en-IN"/>
          </a:p>
        </p:txBody>
      </p:sp>
      <p:sp>
        <p:nvSpPr>
          <p:cNvPr id="3" name="Freeform 3"/>
          <p:cNvSpPr/>
          <p:nvPr/>
        </p:nvSpPr>
        <p:spPr>
          <a:xfrm>
            <a:off x="1028700" y="6098265"/>
            <a:ext cx="16051808" cy="3640420"/>
          </a:xfrm>
          <a:custGeom>
            <a:avLst/>
            <a:gdLst/>
            <a:ahLst/>
            <a:cxnLst/>
            <a:rect l="l" t="t" r="r" b="b"/>
            <a:pathLst>
              <a:path w="16051808" h="3640420">
                <a:moveTo>
                  <a:pt x="0" y="0"/>
                </a:moveTo>
                <a:lnTo>
                  <a:pt x="16051808" y="0"/>
                </a:lnTo>
                <a:lnTo>
                  <a:pt x="16051808" y="3640420"/>
                </a:lnTo>
                <a:lnTo>
                  <a:pt x="0" y="3640420"/>
                </a:lnTo>
                <a:lnTo>
                  <a:pt x="0" y="0"/>
                </a:lnTo>
                <a:close/>
              </a:path>
            </a:pathLst>
          </a:custGeom>
          <a:blipFill>
            <a:blip r:embed="rId3"/>
            <a:stretch>
              <a:fillRect t="-9993" b="-69210"/>
            </a:stretch>
          </a:blipFill>
        </p:spPr>
        <p:txBody>
          <a:bodyPr/>
          <a:lstStyle/>
          <a:p>
            <a:endParaRPr lang="en-IN"/>
          </a:p>
        </p:txBody>
      </p:sp>
      <p:sp>
        <p:nvSpPr>
          <p:cNvPr id="4" name="TextBox 4"/>
          <p:cNvSpPr txBox="1"/>
          <p:nvPr/>
        </p:nvSpPr>
        <p:spPr>
          <a:xfrm>
            <a:off x="1028700" y="857250"/>
            <a:ext cx="16421100" cy="3195319"/>
          </a:xfrm>
          <a:prstGeom prst="rect">
            <a:avLst/>
          </a:prstGeom>
        </p:spPr>
        <p:txBody>
          <a:bodyPr wrap="square" lIns="0" tIns="0" rIns="0" bIns="0" rtlCol="0" anchor="t">
            <a:spAutoFit/>
          </a:bodyPr>
          <a:lstStyle/>
          <a:p>
            <a:pPr algn="ctr">
              <a:lnSpc>
                <a:spcPts val="12880"/>
              </a:lnSpc>
            </a:pPr>
            <a:r>
              <a:rPr lang="en-US" sz="9200" b="1" dirty="0">
                <a:solidFill>
                  <a:srgbClr val="000000"/>
                </a:solidFill>
                <a:latin typeface="Canva Sans Bold"/>
                <a:ea typeface="Canva Sans Bold"/>
                <a:cs typeface="Canva Sans Bold"/>
                <a:sym typeface="Canva Sans Bold"/>
              </a:rPr>
              <a:t>Data Sources &amp; Processing:</a:t>
            </a:r>
          </a:p>
          <a:p>
            <a:pPr algn="ctr">
              <a:lnSpc>
                <a:spcPts val="12880"/>
              </a:lnSpc>
            </a:pPr>
            <a:endParaRPr lang="en-US" sz="9200" b="1" dirty="0">
              <a:solidFill>
                <a:srgbClr val="000000"/>
              </a:solidFill>
              <a:latin typeface="Canva Sans Bold"/>
              <a:ea typeface="Canva Sans Bold"/>
              <a:cs typeface="Canva Sans Bold"/>
              <a:sym typeface="Canva Sans 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rgbClr val="0CC0DF">
                <a:alpha val="100000"/>
              </a:srgbClr>
            </a:gs>
            <a:gs pos="100000">
              <a:srgbClr val="FFDE59">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1028700" y="2540635"/>
            <a:ext cx="8139026" cy="6168339"/>
          </a:xfrm>
          <a:custGeom>
            <a:avLst/>
            <a:gdLst/>
            <a:ahLst/>
            <a:cxnLst/>
            <a:rect l="l" t="t" r="r" b="b"/>
            <a:pathLst>
              <a:path w="8139026" h="6168339">
                <a:moveTo>
                  <a:pt x="0" y="0"/>
                </a:moveTo>
                <a:lnTo>
                  <a:pt x="8139026" y="0"/>
                </a:lnTo>
                <a:lnTo>
                  <a:pt x="8139026" y="6168339"/>
                </a:lnTo>
                <a:lnTo>
                  <a:pt x="0" y="6168339"/>
                </a:lnTo>
                <a:lnTo>
                  <a:pt x="0" y="0"/>
                </a:lnTo>
                <a:close/>
              </a:path>
            </a:pathLst>
          </a:custGeom>
          <a:blipFill>
            <a:blip r:embed="rId2"/>
            <a:stretch>
              <a:fillRect/>
            </a:stretch>
          </a:blipFill>
        </p:spPr>
        <p:txBody>
          <a:bodyPr/>
          <a:lstStyle/>
          <a:p>
            <a:endParaRPr lang="en-IN"/>
          </a:p>
        </p:txBody>
      </p:sp>
      <p:sp>
        <p:nvSpPr>
          <p:cNvPr id="3" name="Freeform 3"/>
          <p:cNvSpPr/>
          <p:nvPr/>
        </p:nvSpPr>
        <p:spPr>
          <a:xfrm>
            <a:off x="9376988" y="2470484"/>
            <a:ext cx="8169403" cy="6308640"/>
          </a:xfrm>
          <a:custGeom>
            <a:avLst/>
            <a:gdLst/>
            <a:ahLst/>
            <a:cxnLst/>
            <a:rect l="l" t="t" r="r" b="b"/>
            <a:pathLst>
              <a:path w="8169403" h="6308640">
                <a:moveTo>
                  <a:pt x="0" y="0"/>
                </a:moveTo>
                <a:lnTo>
                  <a:pt x="8169403" y="0"/>
                </a:lnTo>
                <a:lnTo>
                  <a:pt x="8169403" y="6308640"/>
                </a:lnTo>
                <a:lnTo>
                  <a:pt x="0" y="6308640"/>
                </a:lnTo>
                <a:lnTo>
                  <a:pt x="0" y="0"/>
                </a:lnTo>
                <a:close/>
              </a:path>
            </a:pathLst>
          </a:custGeom>
          <a:blipFill>
            <a:blip r:embed="rId3"/>
            <a:stretch>
              <a:fillRect/>
            </a:stretch>
          </a:blipFill>
        </p:spPr>
        <p:txBody>
          <a:bodyPr/>
          <a:lstStyle/>
          <a:p>
            <a:endParaRPr lang="en-IN"/>
          </a:p>
        </p:txBody>
      </p:sp>
      <p:sp>
        <p:nvSpPr>
          <p:cNvPr id="4" name="TextBox 4"/>
          <p:cNvSpPr txBox="1"/>
          <p:nvPr/>
        </p:nvSpPr>
        <p:spPr>
          <a:xfrm>
            <a:off x="1028700" y="857250"/>
            <a:ext cx="14363700" cy="3195319"/>
          </a:xfrm>
          <a:prstGeom prst="rect">
            <a:avLst/>
          </a:prstGeom>
        </p:spPr>
        <p:txBody>
          <a:bodyPr wrap="square" lIns="0" tIns="0" rIns="0" bIns="0" rtlCol="0" anchor="t">
            <a:spAutoFit/>
          </a:bodyPr>
          <a:lstStyle/>
          <a:p>
            <a:pPr algn="ctr">
              <a:lnSpc>
                <a:spcPts val="12880"/>
              </a:lnSpc>
            </a:pPr>
            <a:r>
              <a:rPr lang="en-US" sz="9200" b="1" dirty="0">
                <a:solidFill>
                  <a:srgbClr val="000000"/>
                </a:solidFill>
                <a:latin typeface="Canva Sans Bold"/>
                <a:ea typeface="Canva Sans Bold"/>
                <a:cs typeface="Canva Sans Bold"/>
                <a:sym typeface="Canva Sans Bold"/>
              </a:rPr>
              <a:t>Database Management:</a:t>
            </a:r>
          </a:p>
          <a:p>
            <a:pPr algn="ctr">
              <a:lnSpc>
                <a:spcPts val="12880"/>
              </a:lnSpc>
            </a:pPr>
            <a:endParaRPr lang="en-US" sz="9200" b="1" dirty="0">
              <a:solidFill>
                <a:srgbClr val="000000"/>
              </a:solidFill>
              <a:latin typeface="Canva Sans Bold"/>
              <a:ea typeface="Canva Sans Bold"/>
              <a:cs typeface="Canva Sans Bold"/>
              <a:sym typeface="Canva Sans Bo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rgbClr val="0CC0DF">
                <a:alpha val="100000"/>
              </a:srgbClr>
            </a:gs>
            <a:gs pos="100000">
              <a:srgbClr val="FFDE59">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1028700" y="2888368"/>
            <a:ext cx="13189656" cy="5979197"/>
          </a:xfrm>
          <a:custGeom>
            <a:avLst/>
            <a:gdLst/>
            <a:ahLst/>
            <a:cxnLst/>
            <a:rect l="l" t="t" r="r" b="b"/>
            <a:pathLst>
              <a:path w="13189656" h="5979197">
                <a:moveTo>
                  <a:pt x="0" y="0"/>
                </a:moveTo>
                <a:lnTo>
                  <a:pt x="13189656" y="0"/>
                </a:lnTo>
                <a:lnTo>
                  <a:pt x="13189656" y="5979197"/>
                </a:lnTo>
                <a:lnTo>
                  <a:pt x="0" y="5979197"/>
                </a:lnTo>
                <a:lnTo>
                  <a:pt x="0" y="0"/>
                </a:lnTo>
                <a:close/>
              </a:path>
            </a:pathLst>
          </a:custGeom>
          <a:blipFill>
            <a:blip r:embed="rId2"/>
            <a:stretch>
              <a:fillRect t="-555" b="-555"/>
            </a:stretch>
          </a:blipFill>
        </p:spPr>
        <p:txBody>
          <a:bodyPr/>
          <a:lstStyle/>
          <a:p>
            <a:endParaRPr lang="en-IN"/>
          </a:p>
        </p:txBody>
      </p:sp>
      <p:sp>
        <p:nvSpPr>
          <p:cNvPr id="3" name="TextBox 3"/>
          <p:cNvSpPr txBox="1"/>
          <p:nvPr/>
        </p:nvSpPr>
        <p:spPr>
          <a:xfrm>
            <a:off x="1028700" y="857250"/>
            <a:ext cx="12611100" cy="3195319"/>
          </a:xfrm>
          <a:prstGeom prst="rect">
            <a:avLst/>
          </a:prstGeom>
        </p:spPr>
        <p:txBody>
          <a:bodyPr wrap="square" lIns="0" tIns="0" rIns="0" bIns="0" rtlCol="0" anchor="t">
            <a:spAutoFit/>
          </a:bodyPr>
          <a:lstStyle/>
          <a:p>
            <a:pPr algn="ctr">
              <a:lnSpc>
                <a:spcPts val="12880"/>
              </a:lnSpc>
            </a:pPr>
            <a:r>
              <a:rPr lang="en-US" sz="9200" b="1" dirty="0">
                <a:solidFill>
                  <a:srgbClr val="000000"/>
                </a:solidFill>
                <a:latin typeface="Canva Sans Bold"/>
                <a:ea typeface="Canva Sans Bold"/>
                <a:cs typeface="Canva Sans Bold"/>
                <a:sym typeface="Canva Sans Bold"/>
              </a:rPr>
              <a:t>Coverage &amp; Analysis:</a:t>
            </a:r>
          </a:p>
          <a:p>
            <a:pPr algn="ctr">
              <a:lnSpc>
                <a:spcPts val="12880"/>
              </a:lnSpc>
            </a:pPr>
            <a:endParaRPr lang="en-US" sz="9200" b="1" dirty="0">
              <a:solidFill>
                <a:srgbClr val="000000"/>
              </a:solidFill>
              <a:latin typeface="Canva Sans Bold"/>
              <a:ea typeface="Canva Sans Bold"/>
              <a:cs typeface="Canva Sans Bold"/>
              <a:sym typeface="Canva Sans Bo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rgbClr val="0CC0DF">
                <a:alpha val="100000"/>
              </a:srgbClr>
            </a:gs>
            <a:gs pos="100000">
              <a:srgbClr val="FFDE59">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1028700" y="2540635"/>
            <a:ext cx="12827826" cy="6797499"/>
          </a:xfrm>
          <a:custGeom>
            <a:avLst/>
            <a:gdLst/>
            <a:ahLst/>
            <a:cxnLst/>
            <a:rect l="l" t="t" r="r" b="b"/>
            <a:pathLst>
              <a:path w="12827826" h="6797499">
                <a:moveTo>
                  <a:pt x="0" y="0"/>
                </a:moveTo>
                <a:lnTo>
                  <a:pt x="12827826" y="0"/>
                </a:lnTo>
                <a:lnTo>
                  <a:pt x="12827826" y="6797499"/>
                </a:lnTo>
                <a:lnTo>
                  <a:pt x="0" y="6797499"/>
                </a:lnTo>
                <a:lnTo>
                  <a:pt x="0" y="0"/>
                </a:lnTo>
                <a:close/>
              </a:path>
            </a:pathLst>
          </a:custGeom>
          <a:blipFill>
            <a:blip r:embed="rId2"/>
            <a:stretch>
              <a:fillRect/>
            </a:stretch>
          </a:blipFill>
        </p:spPr>
        <p:txBody>
          <a:bodyPr/>
          <a:lstStyle/>
          <a:p>
            <a:endParaRPr lang="en-IN"/>
          </a:p>
        </p:txBody>
      </p:sp>
      <p:sp>
        <p:nvSpPr>
          <p:cNvPr id="3" name="TextBox 3"/>
          <p:cNvSpPr txBox="1"/>
          <p:nvPr/>
        </p:nvSpPr>
        <p:spPr>
          <a:xfrm>
            <a:off x="1028700" y="857250"/>
            <a:ext cx="12458700" cy="3195319"/>
          </a:xfrm>
          <a:prstGeom prst="rect">
            <a:avLst/>
          </a:prstGeom>
        </p:spPr>
        <p:txBody>
          <a:bodyPr wrap="square" lIns="0" tIns="0" rIns="0" bIns="0" rtlCol="0" anchor="t">
            <a:spAutoFit/>
          </a:bodyPr>
          <a:lstStyle/>
          <a:p>
            <a:pPr algn="ctr">
              <a:lnSpc>
                <a:spcPts val="12880"/>
              </a:lnSpc>
            </a:pPr>
            <a:r>
              <a:rPr lang="en-US" sz="9200" b="1" dirty="0">
                <a:solidFill>
                  <a:srgbClr val="000000"/>
                </a:solidFill>
                <a:latin typeface="Canva Sans Bold"/>
                <a:ea typeface="Canva Sans Bold"/>
                <a:cs typeface="Canva Sans Bold"/>
                <a:sym typeface="Canva Sans Bold"/>
              </a:rPr>
              <a:t>Power BI Integration</a:t>
            </a:r>
          </a:p>
          <a:p>
            <a:pPr algn="ctr">
              <a:lnSpc>
                <a:spcPts val="12880"/>
              </a:lnSpc>
            </a:pPr>
            <a:endParaRPr lang="en-US" sz="9200" b="1" dirty="0">
              <a:solidFill>
                <a:srgbClr val="000000"/>
              </a:solidFill>
              <a:latin typeface="Canva Sans Bold"/>
              <a:ea typeface="Canva Sans Bold"/>
              <a:cs typeface="Canva Sans Bold"/>
              <a:sym typeface="Canva Sans Bo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rgbClr val="0CC0DF">
                <a:alpha val="100000"/>
              </a:srgbClr>
            </a:gs>
            <a:gs pos="100000">
              <a:srgbClr val="FFDE59">
                <a:alpha val="100000"/>
              </a:srgbClr>
            </a:gs>
          </a:gsLst>
          <a:lin ang="0"/>
        </a:gradFill>
        <a:effectLst/>
      </p:bgPr>
    </p:bg>
    <p:spTree>
      <p:nvGrpSpPr>
        <p:cNvPr id="1" name=""/>
        <p:cNvGrpSpPr/>
        <p:nvPr/>
      </p:nvGrpSpPr>
      <p:grpSpPr>
        <a:xfrm>
          <a:off x="0" y="0"/>
          <a:ext cx="0" cy="0"/>
          <a:chOff x="0" y="0"/>
          <a:chExt cx="0" cy="0"/>
        </a:xfrm>
      </p:grpSpPr>
      <p:sp>
        <p:nvSpPr>
          <p:cNvPr id="2" name="TextBox 2"/>
          <p:cNvSpPr txBox="1"/>
          <p:nvPr/>
        </p:nvSpPr>
        <p:spPr>
          <a:xfrm>
            <a:off x="1028700" y="857250"/>
            <a:ext cx="5777607" cy="1566544"/>
          </a:xfrm>
          <a:prstGeom prst="rect">
            <a:avLst/>
          </a:prstGeom>
        </p:spPr>
        <p:txBody>
          <a:bodyPr lIns="0" tIns="0" rIns="0" bIns="0" rtlCol="0" anchor="t">
            <a:spAutoFit/>
          </a:bodyPr>
          <a:lstStyle/>
          <a:p>
            <a:pPr algn="ctr">
              <a:lnSpc>
                <a:spcPts val="12880"/>
              </a:lnSpc>
            </a:pPr>
            <a:r>
              <a:rPr lang="en-US" sz="9200" b="1" u="sng">
                <a:solidFill>
                  <a:srgbClr val="000000"/>
                </a:solidFill>
                <a:latin typeface="Canva Sans Bold"/>
                <a:ea typeface="Canva Sans Bold"/>
                <a:cs typeface="Canva Sans Bold"/>
                <a:sym typeface="Canva Sans Bold"/>
              </a:rPr>
              <a:t>Questions</a:t>
            </a:r>
          </a:p>
        </p:txBody>
      </p:sp>
      <p:sp>
        <p:nvSpPr>
          <p:cNvPr id="3" name="TextBox 3"/>
          <p:cNvSpPr txBox="1"/>
          <p:nvPr/>
        </p:nvSpPr>
        <p:spPr>
          <a:xfrm>
            <a:off x="514350" y="2357119"/>
            <a:ext cx="17773650" cy="6955154"/>
          </a:xfrm>
          <a:prstGeom prst="rect">
            <a:avLst/>
          </a:prstGeom>
        </p:spPr>
        <p:txBody>
          <a:bodyPr lIns="0" tIns="0" rIns="0" bIns="0" rtlCol="0" anchor="t">
            <a:spAutoFit/>
          </a:bodyPr>
          <a:lstStyle/>
          <a:p>
            <a:pPr marL="712480" lvl="1" indent="-356240" algn="l">
              <a:lnSpc>
                <a:spcPts val="4620"/>
              </a:lnSpc>
              <a:buAutoNum type="arabicPeriod"/>
            </a:pPr>
            <a:r>
              <a:rPr lang="en-US" sz="3300" b="1">
                <a:solidFill>
                  <a:srgbClr val="000000"/>
                </a:solidFill>
                <a:latin typeface="Canva Sans Bold"/>
                <a:ea typeface="Canva Sans Bold"/>
                <a:cs typeface="Canva Sans Bold"/>
                <a:sym typeface="Canva Sans Bold"/>
              </a:rPr>
              <a:t> A government health agency wants to identify regions with low vaccination coverage to allocate resources effectively.</a:t>
            </a:r>
          </a:p>
          <a:p>
            <a:pPr marL="712480" lvl="1" indent="-356240" algn="l">
              <a:lnSpc>
                <a:spcPts val="4620"/>
              </a:lnSpc>
              <a:buAutoNum type="arabicPeriod"/>
            </a:pPr>
            <a:r>
              <a:rPr lang="en-US" sz="3300" b="1">
                <a:solidFill>
                  <a:srgbClr val="000000"/>
                </a:solidFill>
                <a:latin typeface="Canva Sans Bold"/>
                <a:ea typeface="Canva Sans Bold"/>
                <a:cs typeface="Canva Sans Bold"/>
                <a:sym typeface="Canva Sans Bold"/>
              </a:rPr>
              <a:t>A public health organization wants to evaluate the effectiveness of a measles vaccination campaign launched five years ago.</a:t>
            </a:r>
          </a:p>
          <a:p>
            <a:pPr marL="712480" lvl="1" indent="-356240" algn="l">
              <a:lnSpc>
                <a:spcPts val="4620"/>
              </a:lnSpc>
              <a:buAutoNum type="arabicPeriod"/>
            </a:pPr>
            <a:r>
              <a:rPr lang="en-US" sz="3300" b="1">
                <a:solidFill>
                  <a:srgbClr val="000000"/>
                </a:solidFill>
                <a:latin typeface="Canva Sans Bold"/>
                <a:ea typeface="Canva Sans Bold"/>
                <a:cs typeface="Canva Sans Bold"/>
                <a:sym typeface="Canva Sans Bold"/>
              </a:rPr>
              <a:t>A vaccine manufacturer wants to estimate vaccine demand for a specific disease in the upcoming year.</a:t>
            </a:r>
          </a:p>
          <a:p>
            <a:pPr marL="712480" lvl="1" indent="-356240" algn="l">
              <a:lnSpc>
                <a:spcPts val="4620"/>
              </a:lnSpc>
              <a:buAutoNum type="arabicPeriod"/>
            </a:pPr>
            <a:r>
              <a:rPr lang="en-US" sz="3300" b="1">
                <a:solidFill>
                  <a:srgbClr val="000000"/>
                </a:solidFill>
                <a:latin typeface="Canva Sans Bold"/>
                <a:ea typeface="Canva Sans Bold"/>
                <a:cs typeface="Canva Sans Bold"/>
                <a:sym typeface="Canva Sans Bold"/>
              </a:rPr>
              <a:t>A non-profit wants to detect disparities in vaccination coverage across different socioeconomic groups within a country.</a:t>
            </a:r>
          </a:p>
          <a:p>
            <a:pPr marL="712480" lvl="1" indent="-356240" algn="l">
              <a:lnSpc>
                <a:spcPts val="4620"/>
              </a:lnSpc>
              <a:buAutoNum type="arabicPeriod"/>
            </a:pPr>
            <a:r>
              <a:rPr lang="en-US" sz="3300" b="1">
                <a:solidFill>
                  <a:srgbClr val="000000"/>
                </a:solidFill>
                <a:latin typeface="Canva Sans Bold"/>
                <a:ea typeface="Canva Sans Bold"/>
                <a:cs typeface="Canva Sans Bold"/>
                <a:sym typeface="Canva Sans Bold"/>
              </a:rPr>
              <a:t>WHO wants to track global progress toward achieving a target of 95% vaccination coverage for measles by 2030.</a:t>
            </a:r>
          </a:p>
          <a:p>
            <a:pPr marL="712480" lvl="1" indent="-356240" algn="l">
              <a:lnSpc>
                <a:spcPts val="4620"/>
              </a:lnSpc>
              <a:buAutoNum type="arabicPeriod"/>
            </a:pPr>
            <a:r>
              <a:rPr lang="en-US" sz="3300" b="1">
                <a:solidFill>
                  <a:srgbClr val="000000"/>
                </a:solidFill>
                <a:latin typeface="Canva Sans Bold"/>
                <a:ea typeface="Canva Sans Bold"/>
                <a:cs typeface="Canva Sans Bold"/>
                <a:sym typeface="Canva Sans Bold"/>
              </a:rPr>
              <a:t>Two regions use different vaccination strategies (e.g., door-to-door vs. centralized vaccination clinics). Authorities want to know which strategy is more effective.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rgbClr val="0CC0DF">
                <a:alpha val="100000"/>
              </a:srgbClr>
            </a:gs>
            <a:gs pos="100000">
              <a:srgbClr val="FFDE59">
                <a:alpha val="100000"/>
              </a:srgbClr>
            </a:gs>
          </a:gsLst>
          <a:lin ang="0"/>
        </a:gradFill>
        <a:effectLst/>
      </p:bgPr>
    </p:bg>
    <p:spTree>
      <p:nvGrpSpPr>
        <p:cNvPr id="1" name=""/>
        <p:cNvGrpSpPr/>
        <p:nvPr/>
      </p:nvGrpSpPr>
      <p:grpSpPr>
        <a:xfrm>
          <a:off x="0" y="0"/>
          <a:ext cx="0" cy="0"/>
          <a:chOff x="0" y="0"/>
          <a:chExt cx="0" cy="0"/>
        </a:xfrm>
      </p:grpSpPr>
      <p:sp>
        <p:nvSpPr>
          <p:cNvPr id="2" name="TextBox 2"/>
          <p:cNvSpPr txBox="1"/>
          <p:nvPr/>
        </p:nvSpPr>
        <p:spPr>
          <a:xfrm>
            <a:off x="1028700" y="904875"/>
            <a:ext cx="8801100" cy="1005192"/>
          </a:xfrm>
          <a:prstGeom prst="rect">
            <a:avLst/>
          </a:prstGeom>
        </p:spPr>
        <p:txBody>
          <a:bodyPr wrap="square" lIns="0" tIns="0" rIns="0" bIns="0" rtlCol="0" anchor="t">
            <a:spAutoFit/>
          </a:bodyPr>
          <a:lstStyle/>
          <a:p>
            <a:pPr algn="ctr">
              <a:lnSpc>
                <a:spcPts val="8120"/>
              </a:lnSpc>
            </a:pPr>
            <a:r>
              <a:rPr lang="en-US" sz="5800" b="1" dirty="0">
                <a:solidFill>
                  <a:srgbClr val="000000"/>
                </a:solidFill>
                <a:latin typeface="Canva Sans Bold"/>
                <a:ea typeface="Canva Sans Bold"/>
                <a:cs typeface="Canva Sans Bold"/>
                <a:sym typeface="Canva Sans Bold"/>
              </a:rPr>
              <a:t>Conclusion &amp; Insights:</a:t>
            </a:r>
          </a:p>
        </p:txBody>
      </p:sp>
      <p:sp>
        <p:nvSpPr>
          <p:cNvPr id="3" name="TextBox 3"/>
          <p:cNvSpPr txBox="1"/>
          <p:nvPr/>
        </p:nvSpPr>
        <p:spPr>
          <a:xfrm>
            <a:off x="1028700" y="2430160"/>
            <a:ext cx="16230600" cy="3056876"/>
          </a:xfrm>
          <a:prstGeom prst="rect">
            <a:avLst/>
          </a:prstGeom>
        </p:spPr>
        <p:txBody>
          <a:bodyPr lIns="0" tIns="0" rIns="0" bIns="0" rtlCol="0" anchor="t">
            <a:spAutoFit/>
          </a:bodyPr>
          <a:lstStyle/>
          <a:p>
            <a:pPr algn="l">
              <a:lnSpc>
                <a:spcPts val="3920"/>
              </a:lnSpc>
            </a:pPr>
            <a:r>
              <a:rPr lang="en-US" sz="2800" b="1">
                <a:solidFill>
                  <a:srgbClr val="FF5757"/>
                </a:solidFill>
                <a:latin typeface="Canva Sans Bold"/>
                <a:ea typeface="Canva Sans Bold"/>
                <a:cs typeface="Canva Sans Bold"/>
                <a:sym typeface="Canva Sans Bold"/>
              </a:rPr>
              <a:t>🔹 Summary of Findings:</a:t>
            </a:r>
          </a:p>
          <a:p>
            <a:pPr marL="604525" lvl="1" indent="-302262" algn="l">
              <a:lnSpc>
                <a:spcPts val="3920"/>
              </a:lnSpc>
              <a:buFont typeface="Arial"/>
              <a:buChar char="•"/>
            </a:pPr>
            <a:r>
              <a:rPr lang="en-US" sz="2800" b="1">
                <a:solidFill>
                  <a:srgbClr val="000000"/>
                </a:solidFill>
                <a:latin typeface="Canva Sans Bold"/>
                <a:ea typeface="Canva Sans Bold"/>
                <a:cs typeface="Canva Sans Bold"/>
                <a:sym typeface="Canva Sans Bold"/>
              </a:rPr>
              <a:t>Vaccination coverage has shown significant trends over the past decade.</a:t>
            </a:r>
          </a:p>
          <a:p>
            <a:pPr marL="604525" lvl="1" indent="-302262" algn="l">
              <a:lnSpc>
                <a:spcPts val="3920"/>
              </a:lnSpc>
              <a:buFont typeface="Arial"/>
              <a:buChar char="•"/>
            </a:pPr>
            <a:r>
              <a:rPr lang="en-US" sz="2800" b="1">
                <a:solidFill>
                  <a:srgbClr val="000000"/>
                </a:solidFill>
                <a:latin typeface="Canva Sans Bold"/>
                <a:ea typeface="Canva Sans Bold"/>
                <a:cs typeface="Canva Sans Bold"/>
                <a:sym typeface="Canva Sans Bold"/>
              </a:rPr>
              <a:t>WHO regions exhibit varying coverage rates, highlighting disparities in immunization efforts.</a:t>
            </a:r>
          </a:p>
          <a:p>
            <a:pPr marL="604525" lvl="1" indent="-302262" algn="l">
              <a:lnSpc>
                <a:spcPts val="3920"/>
              </a:lnSpc>
              <a:buFont typeface="Arial"/>
              <a:buChar char="•"/>
            </a:pPr>
            <a:r>
              <a:rPr lang="en-US" sz="2800" b="1">
                <a:solidFill>
                  <a:srgbClr val="000000"/>
                </a:solidFill>
                <a:latin typeface="Canva Sans Bold"/>
                <a:ea typeface="Canva Sans Bold"/>
                <a:cs typeface="Canva Sans Bold"/>
                <a:sym typeface="Canva Sans Bold"/>
              </a:rPr>
              <a:t>Newly introduced vaccines contribute to population coverage, impacting overall health outcomes.</a:t>
            </a:r>
          </a:p>
          <a:p>
            <a:pPr algn="l">
              <a:lnSpc>
                <a:spcPts val="524"/>
              </a:lnSpc>
            </a:pPr>
            <a:endParaRPr lang="en-US" sz="2800" b="1">
              <a:solidFill>
                <a:srgbClr val="000000"/>
              </a:solidFill>
              <a:latin typeface="Canva Sans Bold"/>
              <a:ea typeface="Canva Sans Bold"/>
              <a:cs typeface="Canva Sans Bold"/>
              <a:sym typeface="Canva Sans Bold"/>
            </a:endParaRPr>
          </a:p>
        </p:txBody>
      </p:sp>
      <p:sp>
        <p:nvSpPr>
          <p:cNvPr id="4" name="TextBox 4"/>
          <p:cNvSpPr txBox="1"/>
          <p:nvPr/>
        </p:nvSpPr>
        <p:spPr>
          <a:xfrm>
            <a:off x="1028700" y="5646694"/>
            <a:ext cx="16230600" cy="2995293"/>
          </a:xfrm>
          <a:prstGeom prst="rect">
            <a:avLst/>
          </a:prstGeom>
        </p:spPr>
        <p:txBody>
          <a:bodyPr lIns="0" tIns="0" rIns="0" bIns="0" rtlCol="0" anchor="t">
            <a:spAutoFit/>
          </a:bodyPr>
          <a:lstStyle/>
          <a:p>
            <a:pPr algn="l">
              <a:lnSpc>
                <a:spcPts val="4200"/>
              </a:lnSpc>
            </a:pPr>
            <a:r>
              <a:rPr lang="en-US" sz="3000" b="1">
                <a:solidFill>
                  <a:srgbClr val="FF5757"/>
                </a:solidFill>
                <a:latin typeface="Canva Sans Bold"/>
                <a:ea typeface="Canva Sans Bold"/>
                <a:cs typeface="Canva Sans Bold"/>
                <a:sym typeface="Canva Sans Bold"/>
              </a:rPr>
              <a:t>🔹 Potential Applications of the Analysis:</a:t>
            </a:r>
          </a:p>
          <a:p>
            <a:pPr marL="647711" lvl="1" indent="-323856" algn="l">
              <a:lnSpc>
                <a:spcPts val="4200"/>
              </a:lnSpc>
              <a:buFont typeface="Arial"/>
              <a:buChar char="•"/>
            </a:pPr>
            <a:r>
              <a:rPr lang="en-US" sz="3000" b="1">
                <a:solidFill>
                  <a:srgbClr val="000000"/>
                </a:solidFill>
                <a:latin typeface="Canva Sans Bold"/>
                <a:ea typeface="Canva Sans Bold"/>
                <a:cs typeface="Canva Sans Bold"/>
                <a:sym typeface="Canva Sans Bold"/>
              </a:rPr>
              <a:t>Supporting health organizations in strategizing vaccination programs.</a:t>
            </a:r>
          </a:p>
          <a:p>
            <a:pPr marL="647711" lvl="1" indent="-323856" algn="l">
              <a:lnSpc>
                <a:spcPts val="4200"/>
              </a:lnSpc>
              <a:buFont typeface="Arial"/>
              <a:buChar char="•"/>
            </a:pPr>
            <a:r>
              <a:rPr lang="en-US" sz="3000" b="1">
                <a:solidFill>
                  <a:srgbClr val="000000"/>
                </a:solidFill>
                <a:latin typeface="Canva Sans Bold"/>
                <a:ea typeface="Canva Sans Bold"/>
                <a:cs typeface="Canva Sans Bold"/>
                <a:sym typeface="Canva Sans Bold"/>
              </a:rPr>
              <a:t>Identifying regions that require increased vaccination awareness and resources.</a:t>
            </a:r>
          </a:p>
          <a:p>
            <a:pPr marL="647711" lvl="1" indent="-323856" algn="l">
              <a:lnSpc>
                <a:spcPts val="4200"/>
              </a:lnSpc>
              <a:buFont typeface="Arial"/>
              <a:buChar char="•"/>
            </a:pPr>
            <a:r>
              <a:rPr lang="en-US" sz="3000" b="1">
                <a:solidFill>
                  <a:srgbClr val="000000"/>
                </a:solidFill>
                <a:latin typeface="Canva Sans Bold"/>
                <a:ea typeface="Canva Sans Bold"/>
                <a:cs typeface="Canva Sans Bold"/>
                <a:sym typeface="Canva Sans Bold"/>
              </a:rPr>
              <a:t>Enhancing predictive models for future vaccine distribution and effectiveness.</a:t>
            </a:r>
          </a:p>
          <a:p>
            <a:pPr marL="647711" lvl="1" indent="-323856" algn="l">
              <a:lnSpc>
                <a:spcPts val="4200"/>
              </a:lnSpc>
              <a:buFont typeface="Arial"/>
              <a:buChar char="•"/>
            </a:pPr>
            <a:r>
              <a:rPr lang="en-US" sz="3000" b="1">
                <a:solidFill>
                  <a:srgbClr val="000000"/>
                </a:solidFill>
                <a:latin typeface="Canva Sans Bold"/>
                <a:ea typeface="Canva Sans Bold"/>
                <a:cs typeface="Canva Sans Bold"/>
                <a:sym typeface="Canva Sans Bold"/>
              </a:rPr>
              <a:t>Leveraging Power BI for dynamic visual storytelling and reporting.</a:t>
            </a:r>
          </a:p>
          <a:p>
            <a:pPr algn="l">
              <a:lnSpc>
                <a:spcPts val="2660"/>
              </a:lnSpc>
            </a:pPr>
            <a:endParaRPr lang="en-US" sz="3000" b="1">
              <a:solidFill>
                <a:srgbClr val="000000"/>
              </a:solidFill>
              <a:latin typeface="Canva Sans Bold"/>
              <a:ea typeface="Canva Sans Bold"/>
              <a:cs typeface="Canva Sans Bold"/>
              <a:sym typeface="Canva Sans Bold"/>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317</Words>
  <Application>Microsoft Office PowerPoint</Application>
  <PresentationFormat>Custom</PresentationFormat>
  <Paragraphs>33</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Canva Sans Bold</vt:lpstr>
      <vt:lpstr>Shrikhand</vt:lpstr>
      <vt:lpstr>Calibri</vt:lpstr>
      <vt:lpstr>League Spartan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 a heading</dc:title>
  <cp:lastModifiedBy>Sachin Hembram</cp:lastModifiedBy>
  <cp:revision>1</cp:revision>
  <dcterms:created xsi:type="dcterms:W3CDTF">2006-08-16T00:00:00Z</dcterms:created>
  <dcterms:modified xsi:type="dcterms:W3CDTF">2025-06-04T16:09:11Z</dcterms:modified>
  <dc:identifier>DAGpRMoxAgs</dc:identifier>
</cp:coreProperties>
</file>