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58" r:id="rId4"/>
    <p:sldId id="270" r:id="rId5"/>
    <p:sldId id="281" r:id="rId6"/>
    <p:sldId id="299" r:id="rId7"/>
    <p:sldId id="294" r:id="rId8"/>
    <p:sldId id="278" r:id="rId9"/>
    <p:sldId id="280" r:id="rId10"/>
    <p:sldId id="300" r:id="rId11"/>
    <p:sldId id="283" r:id="rId12"/>
    <p:sldId id="301" r:id="rId13"/>
    <p:sldId id="279" r:id="rId14"/>
    <p:sldId id="284" r:id="rId15"/>
    <p:sldId id="288" r:id="rId16"/>
    <p:sldId id="297" r:id="rId17"/>
    <p:sldId id="285" r:id="rId18"/>
    <p:sldId id="296" r:id="rId19"/>
    <p:sldId id="287" r:id="rId20"/>
    <p:sldId id="290" r:id="rId21"/>
    <p:sldId id="286" r:id="rId22"/>
    <p:sldId id="291" r:id="rId23"/>
    <p:sldId id="261" r:id="rId24"/>
    <p:sldId id="293" r:id="rId25"/>
    <p:sldId id="298" r:id="rId26"/>
    <p:sldId id="302" r:id="rId27"/>
    <p:sldId id="295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A4D"/>
    <a:srgbClr val="4036CD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1" autoAdjust="0"/>
    <p:restoredTop sz="96143" autoAdjust="0"/>
  </p:normalViewPr>
  <p:slideViewPr>
    <p:cSldViewPr snapToGrid="0">
      <p:cViewPr varScale="1">
        <p:scale>
          <a:sx n="114" d="100"/>
          <a:sy n="114" d="100"/>
        </p:scale>
        <p:origin x="192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6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68246" y="210126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68246" y="140267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68246" y="386456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68246" y="416084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9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9938" name="组合 9937"/>
          <p:cNvGrpSpPr/>
          <p:nvPr userDrawn="1"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2" name="Freeform 28"/>
            <p:cNvSpPr>
              <a:spLocks/>
            </p:cNvSpPr>
            <p:nvPr userDrawn="1"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3" name="Freeform 29"/>
            <p:cNvSpPr>
              <a:spLocks/>
            </p:cNvSpPr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4" name="Freeform 30"/>
            <p:cNvSpPr>
              <a:spLocks/>
            </p:cNvSpPr>
            <p:nvPr userDrawn="1"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5" name="Freeform 31"/>
            <p:cNvSpPr>
              <a:spLocks/>
            </p:cNvSpPr>
            <p:nvPr userDrawn="1"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6" name="Freeform 32"/>
            <p:cNvSpPr>
              <a:spLocks/>
            </p:cNvSpPr>
            <p:nvPr userDrawn="1"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7" name="Freeform 33"/>
            <p:cNvSpPr>
              <a:spLocks/>
            </p:cNvSpPr>
            <p:nvPr userDrawn="1"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8" name="Freeform 34"/>
            <p:cNvSpPr>
              <a:spLocks/>
            </p:cNvSpPr>
            <p:nvPr userDrawn="1"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9" name="Line 35"/>
            <p:cNvSpPr>
              <a:spLocks noChangeShapeType="1"/>
            </p:cNvSpPr>
            <p:nvPr userDrawn="1"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0" name="Freeform 36"/>
            <p:cNvSpPr>
              <a:spLocks/>
            </p:cNvSpPr>
            <p:nvPr userDrawn="1"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3" name="Line 37"/>
            <p:cNvSpPr>
              <a:spLocks noChangeShapeType="1"/>
            </p:cNvSpPr>
            <p:nvPr userDrawn="1"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4" name="Freeform 38"/>
            <p:cNvSpPr>
              <a:spLocks/>
            </p:cNvSpPr>
            <p:nvPr userDrawn="1"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5" name="Line 39"/>
            <p:cNvSpPr>
              <a:spLocks noChangeShapeType="1"/>
            </p:cNvSpPr>
            <p:nvPr userDrawn="1"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6" name="Freeform 40"/>
            <p:cNvSpPr>
              <a:spLocks/>
            </p:cNvSpPr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7" name="Freeform 41"/>
            <p:cNvSpPr>
              <a:spLocks/>
            </p:cNvSpPr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8" name="Freeform 42"/>
            <p:cNvSpPr>
              <a:spLocks/>
            </p:cNvSpPr>
            <p:nvPr userDrawn="1"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9" name="Freeform 43"/>
            <p:cNvSpPr>
              <a:spLocks/>
            </p:cNvSpPr>
            <p:nvPr userDrawn="1"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0" name="Freeform 44"/>
            <p:cNvSpPr>
              <a:spLocks/>
            </p:cNvSpPr>
            <p:nvPr userDrawn="1"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1" name="Freeform 45"/>
            <p:cNvSpPr>
              <a:spLocks/>
            </p:cNvSpPr>
            <p:nvPr userDrawn="1"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2" name="Freeform 46"/>
            <p:cNvSpPr>
              <a:spLocks/>
            </p:cNvSpPr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3" name="Freeform 47"/>
            <p:cNvSpPr>
              <a:spLocks/>
            </p:cNvSpPr>
            <p:nvPr userDrawn="1"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4" name="Freeform 48"/>
            <p:cNvSpPr>
              <a:spLocks/>
            </p:cNvSpPr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5" name="Freeform 49"/>
            <p:cNvSpPr>
              <a:spLocks/>
            </p:cNvSpPr>
            <p:nvPr userDrawn="1"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6" name="Freeform 50"/>
            <p:cNvSpPr>
              <a:spLocks/>
            </p:cNvSpPr>
            <p:nvPr userDrawn="1"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7" name="Freeform 51"/>
            <p:cNvSpPr>
              <a:spLocks/>
            </p:cNvSpPr>
            <p:nvPr userDrawn="1"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8" name="Freeform 52"/>
            <p:cNvSpPr>
              <a:spLocks/>
            </p:cNvSpPr>
            <p:nvPr userDrawn="1"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9" name="Freeform 53"/>
            <p:cNvSpPr>
              <a:spLocks/>
            </p:cNvSpPr>
            <p:nvPr userDrawn="1"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0" name="Line 54"/>
            <p:cNvSpPr>
              <a:spLocks noChangeShapeType="1"/>
            </p:cNvSpPr>
            <p:nvPr userDrawn="1"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1" name="Freeform 55"/>
            <p:cNvSpPr>
              <a:spLocks/>
            </p:cNvSpPr>
            <p:nvPr userDrawn="1"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2" name="Line 56"/>
            <p:cNvSpPr>
              <a:spLocks noChangeShapeType="1"/>
            </p:cNvSpPr>
            <p:nvPr userDrawn="1"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3" name="Freeform 57"/>
            <p:cNvSpPr>
              <a:spLocks/>
            </p:cNvSpPr>
            <p:nvPr userDrawn="1"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4" name="Line 58"/>
            <p:cNvSpPr>
              <a:spLocks noChangeShapeType="1"/>
            </p:cNvSpPr>
            <p:nvPr userDrawn="1"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5" name="Freeform 59"/>
            <p:cNvSpPr>
              <a:spLocks/>
            </p:cNvSpPr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6" name="Freeform 60"/>
            <p:cNvSpPr>
              <a:spLocks/>
            </p:cNvSpPr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7" name="Freeform 61"/>
            <p:cNvSpPr>
              <a:spLocks/>
            </p:cNvSpPr>
            <p:nvPr userDrawn="1"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8" name="Freeform 62"/>
            <p:cNvSpPr>
              <a:spLocks/>
            </p:cNvSpPr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9" name="Freeform 63"/>
            <p:cNvSpPr>
              <a:spLocks/>
            </p:cNvSpPr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0" name="Freeform 64"/>
            <p:cNvSpPr>
              <a:spLocks/>
            </p:cNvSpPr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1" name="Freeform 65"/>
            <p:cNvSpPr>
              <a:spLocks/>
            </p:cNvSpPr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2" name="Freeform 66"/>
            <p:cNvSpPr>
              <a:spLocks/>
            </p:cNvSpPr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3" name="Freeform 67"/>
            <p:cNvSpPr>
              <a:spLocks/>
            </p:cNvSpPr>
            <p:nvPr userDrawn="1"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4" name="Freeform 68"/>
            <p:cNvSpPr>
              <a:spLocks/>
            </p:cNvSpPr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5" name="Freeform 69"/>
            <p:cNvSpPr>
              <a:spLocks/>
            </p:cNvSpPr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6" name="Freeform 70"/>
            <p:cNvSpPr>
              <a:spLocks/>
            </p:cNvSpPr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7" name="Freeform 71"/>
            <p:cNvSpPr>
              <a:spLocks/>
            </p:cNvSpPr>
            <p:nvPr userDrawn="1"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8" name="Freeform 72"/>
            <p:cNvSpPr>
              <a:spLocks/>
            </p:cNvSpPr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9" name="Freeform 73"/>
            <p:cNvSpPr>
              <a:spLocks/>
            </p:cNvSpPr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0" name="Freeform 74"/>
            <p:cNvSpPr>
              <a:spLocks/>
            </p:cNvSpPr>
            <p:nvPr userDrawn="1"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1" name="Freeform 75"/>
            <p:cNvSpPr>
              <a:spLocks/>
            </p:cNvSpPr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2" name="Freeform 76"/>
            <p:cNvSpPr>
              <a:spLocks/>
            </p:cNvSpPr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3" name="Freeform 77"/>
            <p:cNvSpPr>
              <a:spLocks/>
            </p:cNvSpPr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4" name="Freeform 78"/>
            <p:cNvSpPr>
              <a:spLocks/>
            </p:cNvSpPr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5" name="Freeform 79"/>
            <p:cNvSpPr>
              <a:spLocks/>
            </p:cNvSpPr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6" name="Freeform 80"/>
            <p:cNvSpPr>
              <a:spLocks/>
            </p:cNvSpPr>
            <p:nvPr userDrawn="1"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7" name="Freeform 81"/>
            <p:cNvSpPr>
              <a:spLocks/>
            </p:cNvSpPr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8" name="Freeform 82"/>
            <p:cNvSpPr>
              <a:spLocks/>
            </p:cNvSpPr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9" name="Freeform 83"/>
            <p:cNvSpPr>
              <a:spLocks/>
            </p:cNvSpPr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0" name="Freeform 84"/>
            <p:cNvSpPr>
              <a:spLocks/>
            </p:cNvSpPr>
            <p:nvPr userDrawn="1"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1" name="Freeform 85"/>
            <p:cNvSpPr>
              <a:spLocks/>
            </p:cNvSpPr>
            <p:nvPr userDrawn="1"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2" name="Freeform 86"/>
            <p:cNvSpPr>
              <a:spLocks/>
            </p:cNvSpPr>
            <p:nvPr userDrawn="1"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3" name="Freeform 87"/>
            <p:cNvSpPr>
              <a:spLocks/>
            </p:cNvSpPr>
            <p:nvPr userDrawn="1"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4" name="Freeform 88"/>
            <p:cNvSpPr>
              <a:spLocks/>
            </p:cNvSpPr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5" name="Freeform 89"/>
            <p:cNvSpPr>
              <a:spLocks/>
            </p:cNvSpPr>
            <p:nvPr userDrawn="1"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6" name="Freeform 90"/>
            <p:cNvSpPr>
              <a:spLocks/>
            </p:cNvSpPr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7" name="Freeform 91"/>
            <p:cNvSpPr>
              <a:spLocks/>
            </p:cNvSpPr>
            <p:nvPr userDrawn="1"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8" name="Freeform 92"/>
            <p:cNvSpPr>
              <a:spLocks/>
            </p:cNvSpPr>
            <p:nvPr userDrawn="1"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9" name="Freeform 93"/>
            <p:cNvSpPr>
              <a:spLocks/>
            </p:cNvSpPr>
            <p:nvPr userDrawn="1"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0" name="Freeform 94"/>
            <p:cNvSpPr>
              <a:spLocks/>
            </p:cNvSpPr>
            <p:nvPr userDrawn="1"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1" name="Line 95"/>
            <p:cNvSpPr>
              <a:spLocks noChangeShapeType="1"/>
            </p:cNvSpPr>
            <p:nvPr userDrawn="1"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2" name="Freeform 96"/>
            <p:cNvSpPr>
              <a:spLocks/>
            </p:cNvSpPr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3" name="Freeform 97"/>
            <p:cNvSpPr>
              <a:spLocks/>
            </p:cNvSpPr>
            <p:nvPr userDrawn="1"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4" name="Freeform 98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5" name="Freeform 99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6" name="Freeform 100"/>
            <p:cNvSpPr>
              <a:spLocks/>
            </p:cNvSpPr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7" name="Freeform 101"/>
            <p:cNvSpPr>
              <a:spLocks/>
            </p:cNvSpPr>
            <p:nvPr userDrawn="1"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8" name="Freeform 102"/>
            <p:cNvSpPr>
              <a:spLocks/>
            </p:cNvSpPr>
            <p:nvPr userDrawn="1"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9" name="Freeform 103"/>
            <p:cNvSpPr>
              <a:spLocks/>
            </p:cNvSpPr>
            <p:nvPr userDrawn="1"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0" name="Freeform 104"/>
            <p:cNvSpPr>
              <a:spLocks/>
            </p:cNvSpPr>
            <p:nvPr userDrawn="1"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1" name="Freeform 105"/>
            <p:cNvSpPr>
              <a:spLocks/>
            </p:cNvSpPr>
            <p:nvPr userDrawn="1"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2" name="Freeform 106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3" name="Freeform 107"/>
            <p:cNvSpPr>
              <a:spLocks/>
            </p:cNvSpPr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4" name="Freeform 108"/>
            <p:cNvSpPr>
              <a:spLocks/>
            </p:cNvSpPr>
            <p:nvPr userDrawn="1"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5" name="Freeform 109"/>
            <p:cNvSpPr>
              <a:spLocks/>
            </p:cNvSpPr>
            <p:nvPr userDrawn="1"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6" name="Line 110"/>
            <p:cNvSpPr>
              <a:spLocks noChangeShapeType="1"/>
            </p:cNvSpPr>
            <p:nvPr userDrawn="1"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7" name="Freeform 111"/>
            <p:cNvSpPr>
              <a:spLocks/>
            </p:cNvSpPr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8" name="Freeform 112"/>
            <p:cNvSpPr>
              <a:spLocks/>
            </p:cNvSpPr>
            <p:nvPr userDrawn="1"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9" name="Line 113"/>
            <p:cNvSpPr>
              <a:spLocks noChangeShapeType="1"/>
            </p:cNvSpPr>
            <p:nvPr userDrawn="1"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0" name="Line 114"/>
            <p:cNvSpPr>
              <a:spLocks noChangeShapeType="1"/>
            </p:cNvSpPr>
            <p:nvPr userDrawn="1"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1" name="Line 115"/>
            <p:cNvSpPr>
              <a:spLocks noChangeShapeType="1"/>
            </p:cNvSpPr>
            <p:nvPr userDrawn="1"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2" name="Freeform 116"/>
            <p:cNvSpPr>
              <a:spLocks/>
            </p:cNvSpPr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3" name="Freeform 117"/>
            <p:cNvSpPr>
              <a:spLocks/>
            </p:cNvSpPr>
            <p:nvPr userDrawn="1"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4" name="Freeform 118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5" name="Freeform 119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6" name="Freeform 120"/>
            <p:cNvSpPr>
              <a:spLocks/>
            </p:cNvSpPr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7" name="Freeform 121"/>
            <p:cNvSpPr>
              <a:spLocks/>
            </p:cNvSpPr>
            <p:nvPr userDrawn="1"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8" name="Freeform 122"/>
            <p:cNvSpPr>
              <a:spLocks/>
            </p:cNvSpPr>
            <p:nvPr userDrawn="1"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9" name="Freeform 123"/>
            <p:cNvSpPr>
              <a:spLocks/>
            </p:cNvSpPr>
            <p:nvPr userDrawn="1"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0" name="Freeform 124"/>
            <p:cNvSpPr>
              <a:spLocks/>
            </p:cNvSpPr>
            <p:nvPr userDrawn="1"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1" name="Freeform 125"/>
            <p:cNvSpPr>
              <a:spLocks/>
            </p:cNvSpPr>
            <p:nvPr userDrawn="1"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2" name="Freeform 126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3" name="Freeform 127"/>
            <p:cNvSpPr>
              <a:spLocks/>
            </p:cNvSpPr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4" name="Freeform 128"/>
            <p:cNvSpPr>
              <a:spLocks/>
            </p:cNvSpPr>
            <p:nvPr userDrawn="1"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5" name="Freeform 129"/>
            <p:cNvSpPr>
              <a:spLocks/>
            </p:cNvSpPr>
            <p:nvPr userDrawn="1"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6" name="Line 130"/>
            <p:cNvSpPr>
              <a:spLocks noChangeShapeType="1"/>
            </p:cNvSpPr>
            <p:nvPr userDrawn="1"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7" name="Freeform 131"/>
            <p:cNvSpPr>
              <a:spLocks/>
            </p:cNvSpPr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8" name="Freeform 132"/>
            <p:cNvSpPr>
              <a:spLocks/>
            </p:cNvSpPr>
            <p:nvPr userDrawn="1"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9" name="Line 133"/>
            <p:cNvSpPr>
              <a:spLocks noChangeShapeType="1"/>
            </p:cNvSpPr>
            <p:nvPr userDrawn="1"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0" name="Line 134"/>
            <p:cNvSpPr>
              <a:spLocks noChangeShapeType="1"/>
            </p:cNvSpPr>
            <p:nvPr userDrawn="1"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1" name="Line 135"/>
            <p:cNvSpPr>
              <a:spLocks noChangeShapeType="1"/>
            </p:cNvSpPr>
            <p:nvPr userDrawn="1"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2" name="Freeform 136"/>
            <p:cNvSpPr>
              <a:spLocks/>
            </p:cNvSpPr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3" name="Freeform 137"/>
            <p:cNvSpPr>
              <a:spLocks/>
            </p:cNvSpPr>
            <p:nvPr userDrawn="1"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4" name="Freeform 138"/>
            <p:cNvSpPr>
              <a:spLocks/>
            </p:cNvSpPr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5" name="Freeform 139"/>
            <p:cNvSpPr>
              <a:spLocks/>
            </p:cNvSpPr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6" name="Freeform 140"/>
            <p:cNvSpPr>
              <a:spLocks/>
            </p:cNvSpPr>
            <p:nvPr userDrawn="1"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7" name="Freeform 141"/>
            <p:cNvSpPr>
              <a:spLocks/>
            </p:cNvSpPr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8" name="Freeform 142"/>
            <p:cNvSpPr>
              <a:spLocks/>
            </p:cNvSpPr>
            <p:nvPr userDrawn="1"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9" name="Freeform 143"/>
            <p:cNvSpPr>
              <a:spLocks/>
            </p:cNvSpPr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0" name="Freeform 144"/>
            <p:cNvSpPr>
              <a:spLocks/>
            </p:cNvSpPr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1" name="Freeform 145"/>
            <p:cNvSpPr>
              <a:spLocks/>
            </p:cNvSpPr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2" name="Freeform 146"/>
            <p:cNvSpPr>
              <a:spLocks/>
            </p:cNvSpPr>
            <p:nvPr userDrawn="1"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3" name="Freeform 147"/>
            <p:cNvSpPr>
              <a:spLocks/>
            </p:cNvSpPr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4" name="Freeform 148"/>
            <p:cNvSpPr>
              <a:spLocks/>
            </p:cNvSpPr>
            <p:nvPr userDrawn="1"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5" name="Freeform 149"/>
            <p:cNvSpPr>
              <a:spLocks/>
            </p:cNvSpPr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6" name="Freeform 150"/>
            <p:cNvSpPr>
              <a:spLocks/>
            </p:cNvSpPr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7" name="Freeform 151"/>
            <p:cNvSpPr>
              <a:spLocks/>
            </p:cNvSpPr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8" name="Freeform 152"/>
            <p:cNvSpPr>
              <a:spLocks/>
            </p:cNvSpPr>
            <p:nvPr userDrawn="1"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9" name="Freeform 153"/>
            <p:cNvSpPr>
              <a:spLocks/>
            </p:cNvSpPr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0" name="Freeform 154"/>
            <p:cNvSpPr>
              <a:spLocks/>
            </p:cNvSpPr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1" name="Freeform 155"/>
            <p:cNvSpPr>
              <a:spLocks/>
            </p:cNvSpPr>
            <p:nvPr userDrawn="1"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2" name="Freeform 156"/>
            <p:cNvSpPr>
              <a:spLocks/>
            </p:cNvSpPr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3" name="Freeform 157"/>
            <p:cNvSpPr>
              <a:spLocks/>
            </p:cNvSpPr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4" name="Freeform 158"/>
            <p:cNvSpPr>
              <a:spLocks/>
            </p:cNvSpPr>
            <p:nvPr userDrawn="1"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5" name="Freeform 159"/>
            <p:cNvSpPr>
              <a:spLocks/>
            </p:cNvSpPr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6" name="Freeform 160"/>
            <p:cNvSpPr>
              <a:spLocks/>
            </p:cNvSpPr>
            <p:nvPr userDrawn="1"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7" name="Freeform 161"/>
            <p:cNvSpPr>
              <a:spLocks/>
            </p:cNvSpPr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8" name="Freeform 162"/>
            <p:cNvSpPr>
              <a:spLocks/>
            </p:cNvSpPr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9" name="Freeform 163"/>
            <p:cNvSpPr>
              <a:spLocks/>
            </p:cNvSpPr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0" name="Freeform 164"/>
            <p:cNvSpPr>
              <a:spLocks/>
            </p:cNvSpPr>
            <p:nvPr userDrawn="1"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1" name="Freeform 165"/>
            <p:cNvSpPr>
              <a:spLocks/>
            </p:cNvSpPr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2" name="Freeform 166"/>
            <p:cNvSpPr>
              <a:spLocks/>
            </p:cNvSpPr>
            <p:nvPr userDrawn="1"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3" name="Freeform 167"/>
            <p:cNvSpPr>
              <a:spLocks/>
            </p:cNvSpPr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4" name="Freeform 168"/>
            <p:cNvSpPr>
              <a:spLocks/>
            </p:cNvSpPr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5" name="Freeform 169"/>
            <p:cNvSpPr>
              <a:spLocks/>
            </p:cNvSpPr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6" name="Freeform 170"/>
            <p:cNvSpPr>
              <a:spLocks/>
            </p:cNvSpPr>
            <p:nvPr userDrawn="1"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7" name="Freeform 171"/>
            <p:cNvSpPr>
              <a:spLocks/>
            </p:cNvSpPr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638177" y="635000"/>
            <a:ext cx="10918825" cy="55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9" y="2743654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9" y="3639006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5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7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2024/8/14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13506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82963" y="3130430"/>
            <a:ext cx="5426076" cy="310871"/>
          </a:xfrm>
        </p:spPr>
        <p:txBody>
          <a:bodyPr vert="horz" lIns="91440" tIns="45720" rIns="91440" bIns="45720" rtlCol="0" anchor="ctr" anchorCtr="1">
            <a:noAutofit/>
          </a:bodyPr>
          <a:lstStyle>
            <a:lvl1pPr marL="171442" marR="0" indent="-171442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3441300"/>
            <a:ext cx="5426076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79" name="组合 178"/>
          <p:cNvGrpSpPr/>
          <p:nvPr userDrawn="1"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180" name="Freeform 6"/>
            <p:cNvSpPr>
              <a:spLocks/>
            </p:cNvSpPr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1" name="Freeform 7"/>
            <p:cNvSpPr>
              <a:spLocks/>
            </p:cNvSpPr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2" name="Freeform 8"/>
            <p:cNvSpPr>
              <a:spLocks/>
            </p:cNvSpPr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3" name="Freeform 9"/>
            <p:cNvSpPr>
              <a:spLocks/>
            </p:cNvSpPr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4" name="Freeform 10"/>
            <p:cNvSpPr>
              <a:spLocks/>
            </p:cNvSpPr>
            <p:nvPr userDrawn="1"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5" name="Freeform 11"/>
            <p:cNvSpPr>
              <a:spLocks/>
            </p:cNvSpPr>
            <p:nvPr userDrawn="1"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6" name="Freeform 12"/>
            <p:cNvSpPr>
              <a:spLocks/>
            </p:cNvSpPr>
            <p:nvPr userDrawn="1"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7" name="Freeform 13"/>
            <p:cNvSpPr>
              <a:spLocks/>
            </p:cNvSpPr>
            <p:nvPr userDrawn="1"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8" name="Freeform 14"/>
            <p:cNvSpPr>
              <a:spLocks/>
            </p:cNvSpPr>
            <p:nvPr userDrawn="1"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9" name="Freeform 15"/>
            <p:cNvSpPr>
              <a:spLocks/>
            </p:cNvSpPr>
            <p:nvPr userDrawn="1"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0" name="Freeform 16"/>
            <p:cNvSpPr>
              <a:spLocks/>
            </p:cNvSpPr>
            <p:nvPr userDrawn="1"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1" name="Freeform 17"/>
            <p:cNvSpPr>
              <a:spLocks/>
            </p:cNvSpPr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2" name="Freeform 18"/>
            <p:cNvSpPr>
              <a:spLocks/>
            </p:cNvSpPr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3" name="Freeform 19"/>
            <p:cNvSpPr>
              <a:spLocks/>
            </p:cNvSpPr>
            <p:nvPr userDrawn="1"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4" name="Freeform 20"/>
            <p:cNvSpPr>
              <a:spLocks/>
            </p:cNvSpPr>
            <p:nvPr userDrawn="1"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5" name="Freeform 21"/>
            <p:cNvSpPr>
              <a:spLocks/>
            </p:cNvSpPr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6" name="Freeform 22"/>
            <p:cNvSpPr>
              <a:spLocks/>
            </p:cNvSpPr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7" name="Freeform 23"/>
            <p:cNvSpPr>
              <a:spLocks/>
            </p:cNvSpPr>
            <p:nvPr userDrawn="1"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8" name="Freeform 24"/>
            <p:cNvSpPr>
              <a:spLocks/>
            </p:cNvSpPr>
            <p:nvPr userDrawn="1"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9" name="Freeform 25"/>
            <p:cNvSpPr>
              <a:spLocks/>
            </p:cNvSpPr>
            <p:nvPr userDrawn="1"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0" name="Freeform 26"/>
            <p:cNvSpPr>
              <a:spLocks/>
            </p:cNvSpPr>
            <p:nvPr userDrawn="1"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1" name="Freeform 27"/>
            <p:cNvSpPr>
              <a:spLocks/>
            </p:cNvSpPr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2" name="Freeform 28"/>
            <p:cNvSpPr>
              <a:spLocks/>
            </p:cNvSpPr>
            <p:nvPr userDrawn="1"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3" name="Freeform 29"/>
            <p:cNvSpPr>
              <a:spLocks/>
            </p:cNvSpPr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4" name="Freeform 30"/>
            <p:cNvSpPr>
              <a:spLocks/>
            </p:cNvSpPr>
            <p:nvPr userDrawn="1"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5" name="Freeform 31"/>
            <p:cNvSpPr>
              <a:spLocks/>
            </p:cNvSpPr>
            <p:nvPr userDrawn="1"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6" name="Freeform 32"/>
            <p:cNvSpPr>
              <a:spLocks/>
            </p:cNvSpPr>
            <p:nvPr userDrawn="1"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7" name="Freeform 33"/>
            <p:cNvSpPr>
              <a:spLocks/>
            </p:cNvSpPr>
            <p:nvPr userDrawn="1"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8" name="Freeform 34"/>
            <p:cNvSpPr>
              <a:spLocks/>
            </p:cNvSpPr>
            <p:nvPr userDrawn="1"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9" name="Line 35"/>
            <p:cNvSpPr>
              <a:spLocks noChangeShapeType="1"/>
            </p:cNvSpPr>
            <p:nvPr userDrawn="1"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0" name="Freeform 36"/>
            <p:cNvSpPr>
              <a:spLocks/>
            </p:cNvSpPr>
            <p:nvPr userDrawn="1"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1" name="Line 37"/>
            <p:cNvSpPr>
              <a:spLocks noChangeShapeType="1"/>
            </p:cNvSpPr>
            <p:nvPr userDrawn="1"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2" name="Freeform 38"/>
            <p:cNvSpPr>
              <a:spLocks/>
            </p:cNvSpPr>
            <p:nvPr userDrawn="1"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3" name="Line 39"/>
            <p:cNvSpPr>
              <a:spLocks noChangeShapeType="1"/>
            </p:cNvSpPr>
            <p:nvPr userDrawn="1"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4" name="Freeform 40"/>
            <p:cNvSpPr>
              <a:spLocks/>
            </p:cNvSpPr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5" name="Freeform 41"/>
            <p:cNvSpPr>
              <a:spLocks/>
            </p:cNvSpPr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6" name="Freeform 42"/>
            <p:cNvSpPr>
              <a:spLocks/>
            </p:cNvSpPr>
            <p:nvPr userDrawn="1"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7" name="Freeform 43"/>
            <p:cNvSpPr>
              <a:spLocks/>
            </p:cNvSpPr>
            <p:nvPr userDrawn="1"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8" name="Freeform 44"/>
            <p:cNvSpPr>
              <a:spLocks/>
            </p:cNvSpPr>
            <p:nvPr userDrawn="1"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9" name="Freeform 45"/>
            <p:cNvSpPr>
              <a:spLocks/>
            </p:cNvSpPr>
            <p:nvPr userDrawn="1"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0" name="Freeform 46"/>
            <p:cNvSpPr>
              <a:spLocks/>
            </p:cNvSpPr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1" name="Freeform 47"/>
            <p:cNvSpPr>
              <a:spLocks/>
            </p:cNvSpPr>
            <p:nvPr userDrawn="1"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2" name="Freeform 48"/>
            <p:cNvSpPr>
              <a:spLocks/>
            </p:cNvSpPr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3" name="Freeform 49"/>
            <p:cNvSpPr>
              <a:spLocks/>
            </p:cNvSpPr>
            <p:nvPr userDrawn="1"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4" name="Freeform 50"/>
            <p:cNvSpPr>
              <a:spLocks/>
            </p:cNvSpPr>
            <p:nvPr userDrawn="1"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5" name="Freeform 51"/>
            <p:cNvSpPr>
              <a:spLocks/>
            </p:cNvSpPr>
            <p:nvPr userDrawn="1"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6" name="Freeform 52"/>
            <p:cNvSpPr>
              <a:spLocks/>
            </p:cNvSpPr>
            <p:nvPr userDrawn="1"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7" name="Freeform 53"/>
            <p:cNvSpPr>
              <a:spLocks/>
            </p:cNvSpPr>
            <p:nvPr userDrawn="1"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8" name="Line 54"/>
            <p:cNvSpPr>
              <a:spLocks noChangeShapeType="1"/>
            </p:cNvSpPr>
            <p:nvPr userDrawn="1"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9" name="Freeform 55"/>
            <p:cNvSpPr>
              <a:spLocks/>
            </p:cNvSpPr>
            <p:nvPr userDrawn="1"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0" name="Line 56"/>
            <p:cNvSpPr>
              <a:spLocks noChangeShapeType="1"/>
            </p:cNvSpPr>
            <p:nvPr userDrawn="1"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1" name="Freeform 57"/>
            <p:cNvSpPr>
              <a:spLocks/>
            </p:cNvSpPr>
            <p:nvPr userDrawn="1"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2" name="Line 58"/>
            <p:cNvSpPr>
              <a:spLocks noChangeShapeType="1"/>
            </p:cNvSpPr>
            <p:nvPr userDrawn="1"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3" name="Freeform 59"/>
            <p:cNvSpPr>
              <a:spLocks/>
            </p:cNvSpPr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4" name="Freeform 60"/>
            <p:cNvSpPr>
              <a:spLocks/>
            </p:cNvSpPr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5" name="Freeform 61"/>
            <p:cNvSpPr>
              <a:spLocks/>
            </p:cNvSpPr>
            <p:nvPr userDrawn="1"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6" name="Freeform 62"/>
            <p:cNvSpPr>
              <a:spLocks/>
            </p:cNvSpPr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7" name="Freeform 63"/>
            <p:cNvSpPr>
              <a:spLocks/>
            </p:cNvSpPr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8" name="Freeform 64"/>
            <p:cNvSpPr>
              <a:spLocks/>
            </p:cNvSpPr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9" name="Freeform 65"/>
            <p:cNvSpPr>
              <a:spLocks/>
            </p:cNvSpPr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0" name="Freeform 66"/>
            <p:cNvSpPr>
              <a:spLocks/>
            </p:cNvSpPr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1" name="Freeform 67"/>
            <p:cNvSpPr>
              <a:spLocks/>
            </p:cNvSpPr>
            <p:nvPr userDrawn="1"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2" name="Freeform 68"/>
            <p:cNvSpPr>
              <a:spLocks/>
            </p:cNvSpPr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3" name="Freeform 69"/>
            <p:cNvSpPr>
              <a:spLocks/>
            </p:cNvSpPr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4" name="Freeform 70"/>
            <p:cNvSpPr>
              <a:spLocks/>
            </p:cNvSpPr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5" name="Freeform 71"/>
            <p:cNvSpPr>
              <a:spLocks/>
            </p:cNvSpPr>
            <p:nvPr userDrawn="1"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6" name="Freeform 72"/>
            <p:cNvSpPr>
              <a:spLocks/>
            </p:cNvSpPr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7" name="Freeform 73"/>
            <p:cNvSpPr>
              <a:spLocks/>
            </p:cNvSpPr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8" name="Freeform 74"/>
            <p:cNvSpPr>
              <a:spLocks/>
            </p:cNvSpPr>
            <p:nvPr userDrawn="1"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9" name="Freeform 75"/>
            <p:cNvSpPr>
              <a:spLocks/>
            </p:cNvSpPr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0" name="Freeform 76"/>
            <p:cNvSpPr>
              <a:spLocks/>
            </p:cNvSpPr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1" name="Freeform 77"/>
            <p:cNvSpPr>
              <a:spLocks/>
            </p:cNvSpPr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2" name="Freeform 78"/>
            <p:cNvSpPr>
              <a:spLocks/>
            </p:cNvSpPr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3" name="Freeform 79"/>
            <p:cNvSpPr>
              <a:spLocks/>
            </p:cNvSpPr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4" name="Freeform 80"/>
            <p:cNvSpPr>
              <a:spLocks/>
            </p:cNvSpPr>
            <p:nvPr userDrawn="1"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5" name="Freeform 81"/>
            <p:cNvSpPr>
              <a:spLocks/>
            </p:cNvSpPr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6" name="Freeform 82"/>
            <p:cNvSpPr>
              <a:spLocks/>
            </p:cNvSpPr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7" name="Freeform 83"/>
            <p:cNvSpPr>
              <a:spLocks/>
            </p:cNvSpPr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8" name="Freeform 84"/>
            <p:cNvSpPr>
              <a:spLocks/>
            </p:cNvSpPr>
            <p:nvPr userDrawn="1"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9" name="Freeform 85"/>
            <p:cNvSpPr>
              <a:spLocks/>
            </p:cNvSpPr>
            <p:nvPr userDrawn="1"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0" name="Freeform 86"/>
            <p:cNvSpPr>
              <a:spLocks/>
            </p:cNvSpPr>
            <p:nvPr userDrawn="1"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1" name="Freeform 87"/>
            <p:cNvSpPr>
              <a:spLocks/>
            </p:cNvSpPr>
            <p:nvPr userDrawn="1"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2" name="Freeform 88"/>
            <p:cNvSpPr>
              <a:spLocks/>
            </p:cNvSpPr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3" name="Freeform 89"/>
            <p:cNvSpPr>
              <a:spLocks/>
            </p:cNvSpPr>
            <p:nvPr userDrawn="1"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4" name="Freeform 90"/>
            <p:cNvSpPr>
              <a:spLocks/>
            </p:cNvSpPr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5" name="Freeform 91"/>
            <p:cNvSpPr>
              <a:spLocks/>
            </p:cNvSpPr>
            <p:nvPr userDrawn="1"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6" name="Freeform 92"/>
            <p:cNvSpPr>
              <a:spLocks/>
            </p:cNvSpPr>
            <p:nvPr userDrawn="1"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7" name="Freeform 93"/>
            <p:cNvSpPr>
              <a:spLocks/>
            </p:cNvSpPr>
            <p:nvPr userDrawn="1"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8" name="Freeform 94"/>
            <p:cNvSpPr>
              <a:spLocks/>
            </p:cNvSpPr>
            <p:nvPr userDrawn="1"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9" name="Line 95"/>
            <p:cNvSpPr>
              <a:spLocks noChangeShapeType="1"/>
            </p:cNvSpPr>
            <p:nvPr userDrawn="1"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0" name="Freeform 96"/>
            <p:cNvSpPr>
              <a:spLocks/>
            </p:cNvSpPr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1" name="Freeform 97"/>
            <p:cNvSpPr>
              <a:spLocks/>
            </p:cNvSpPr>
            <p:nvPr userDrawn="1"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2" name="Freeform 98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3" name="Freeform 99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4" name="Freeform 100"/>
            <p:cNvSpPr>
              <a:spLocks/>
            </p:cNvSpPr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5" name="Freeform 101"/>
            <p:cNvSpPr>
              <a:spLocks/>
            </p:cNvSpPr>
            <p:nvPr userDrawn="1"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6" name="Freeform 102"/>
            <p:cNvSpPr>
              <a:spLocks/>
            </p:cNvSpPr>
            <p:nvPr userDrawn="1"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7" name="Freeform 103"/>
            <p:cNvSpPr>
              <a:spLocks/>
            </p:cNvSpPr>
            <p:nvPr userDrawn="1"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8" name="Freeform 104"/>
            <p:cNvSpPr>
              <a:spLocks/>
            </p:cNvSpPr>
            <p:nvPr userDrawn="1"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9" name="Freeform 105"/>
            <p:cNvSpPr>
              <a:spLocks/>
            </p:cNvSpPr>
            <p:nvPr userDrawn="1"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0" name="Freeform 106"/>
            <p:cNvSpPr>
              <a:spLocks/>
            </p:cNvSpPr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1" name="Freeform 107"/>
            <p:cNvSpPr>
              <a:spLocks/>
            </p:cNvSpPr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2" name="Freeform 108"/>
            <p:cNvSpPr>
              <a:spLocks/>
            </p:cNvSpPr>
            <p:nvPr userDrawn="1"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3" name="Freeform 109"/>
            <p:cNvSpPr>
              <a:spLocks/>
            </p:cNvSpPr>
            <p:nvPr userDrawn="1"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4" name="Line 110"/>
            <p:cNvSpPr>
              <a:spLocks noChangeShapeType="1"/>
            </p:cNvSpPr>
            <p:nvPr userDrawn="1"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5" name="Freeform 111"/>
            <p:cNvSpPr>
              <a:spLocks/>
            </p:cNvSpPr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6" name="Freeform 112"/>
            <p:cNvSpPr>
              <a:spLocks/>
            </p:cNvSpPr>
            <p:nvPr userDrawn="1"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7" name="Line 113"/>
            <p:cNvSpPr>
              <a:spLocks noChangeShapeType="1"/>
            </p:cNvSpPr>
            <p:nvPr userDrawn="1"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8" name="Line 114"/>
            <p:cNvSpPr>
              <a:spLocks noChangeShapeType="1"/>
            </p:cNvSpPr>
            <p:nvPr userDrawn="1"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9" name="Line 115"/>
            <p:cNvSpPr>
              <a:spLocks noChangeShapeType="1"/>
            </p:cNvSpPr>
            <p:nvPr userDrawn="1"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0" name="Freeform 116"/>
            <p:cNvSpPr>
              <a:spLocks/>
            </p:cNvSpPr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1" name="Freeform 117"/>
            <p:cNvSpPr>
              <a:spLocks/>
            </p:cNvSpPr>
            <p:nvPr userDrawn="1"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2" name="Freeform 118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3" name="Freeform 119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4" name="Freeform 120"/>
            <p:cNvSpPr>
              <a:spLocks/>
            </p:cNvSpPr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5" name="Freeform 121"/>
            <p:cNvSpPr>
              <a:spLocks/>
            </p:cNvSpPr>
            <p:nvPr userDrawn="1"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6" name="Freeform 122"/>
            <p:cNvSpPr>
              <a:spLocks/>
            </p:cNvSpPr>
            <p:nvPr userDrawn="1"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7" name="Freeform 123"/>
            <p:cNvSpPr>
              <a:spLocks/>
            </p:cNvSpPr>
            <p:nvPr userDrawn="1"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8" name="Freeform 124"/>
            <p:cNvSpPr>
              <a:spLocks/>
            </p:cNvSpPr>
            <p:nvPr userDrawn="1"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9" name="Freeform 125"/>
            <p:cNvSpPr>
              <a:spLocks/>
            </p:cNvSpPr>
            <p:nvPr userDrawn="1"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0" name="Freeform 126"/>
            <p:cNvSpPr>
              <a:spLocks/>
            </p:cNvSpPr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1" name="Freeform 127"/>
            <p:cNvSpPr>
              <a:spLocks/>
            </p:cNvSpPr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2" name="Freeform 128"/>
            <p:cNvSpPr>
              <a:spLocks/>
            </p:cNvSpPr>
            <p:nvPr userDrawn="1"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3" name="Freeform 129"/>
            <p:cNvSpPr>
              <a:spLocks/>
            </p:cNvSpPr>
            <p:nvPr userDrawn="1"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4" name="Line 130"/>
            <p:cNvSpPr>
              <a:spLocks noChangeShapeType="1"/>
            </p:cNvSpPr>
            <p:nvPr userDrawn="1"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5" name="Freeform 131"/>
            <p:cNvSpPr>
              <a:spLocks/>
            </p:cNvSpPr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6" name="Freeform 132"/>
            <p:cNvSpPr>
              <a:spLocks/>
            </p:cNvSpPr>
            <p:nvPr userDrawn="1"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7" name="Line 133"/>
            <p:cNvSpPr>
              <a:spLocks noChangeShapeType="1"/>
            </p:cNvSpPr>
            <p:nvPr userDrawn="1"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8" name="Line 134"/>
            <p:cNvSpPr>
              <a:spLocks noChangeShapeType="1"/>
            </p:cNvSpPr>
            <p:nvPr userDrawn="1"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9" name="Line 135"/>
            <p:cNvSpPr>
              <a:spLocks noChangeShapeType="1"/>
            </p:cNvSpPr>
            <p:nvPr userDrawn="1"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0" name="Freeform 136"/>
            <p:cNvSpPr>
              <a:spLocks/>
            </p:cNvSpPr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1" name="Freeform 137"/>
            <p:cNvSpPr>
              <a:spLocks/>
            </p:cNvSpPr>
            <p:nvPr userDrawn="1"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2" name="Freeform 138"/>
            <p:cNvSpPr>
              <a:spLocks/>
            </p:cNvSpPr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3" name="Freeform 139"/>
            <p:cNvSpPr>
              <a:spLocks/>
            </p:cNvSpPr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4" name="Freeform 140"/>
            <p:cNvSpPr>
              <a:spLocks/>
            </p:cNvSpPr>
            <p:nvPr userDrawn="1"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5" name="Freeform 141"/>
            <p:cNvSpPr>
              <a:spLocks/>
            </p:cNvSpPr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6" name="Freeform 142"/>
            <p:cNvSpPr>
              <a:spLocks/>
            </p:cNvSpPr>
            <p:nvPr userDrawn="1"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7" name="Freeform 143"/>
            <p:cNvSpPr>
              <a:spLocks/>
            </p:cNvSpPr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8" name="Freeform 144"/>
            <p:cNvSpPr>
              <a:spLocks/>
            </p:cNvSpPr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9" name="Freeform 145"/>
            <p:cNvSpPr>
              <a:spLocks/>
            </p:cNvSpPr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0" name="Freeform 146"/>
            <p:cNvSpPr>
              <a:spLocks/>
            </p:cNvSpPr>
            <p:nvPr userDrawn="1"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1" name="Freeform 147"/>
            <p:cNvSpPr>
              <a:spLocks/>
            </p:cNvSpPr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2" name="Freeform 148"/>
            <p:cNvSpPr>
              <a:spLocks/>
            </p:cNvSpPr>
            <p:nvPr userDrawn="1"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3" name="Freeform 149"/>
            <p:cNvSpPr>
              <a:spLocks/>
            </p:cNvSpPr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4" name="Freeform 150"/>
            <p:cNvSpPr>
              <a:spLocks/>
            </p:cNvSpPr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5" name="Freeform 151"/>
            <p:cNvSpPr>
              <a:spLocks/>
            </p:cNvSpPr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6" name="Freeform 152"/>
            <p:cNvSpPr>
              <a:spLocks/>
            </p:cNvSpPr>
            <p:nvPr userDrawn="1"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7" name="Freeform 153"/>
            <p:cNvSpPr>
              <a:spLocks/>
            </p:cNvSpPr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8" name="Freeform 154"/>
            <p:cNvSpPr>
              <a:spLocks/>
            </p:cNvSpPr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9" name="Freeform 155"/>
            <p:cNvSpPr>
              <a:spLocks/>
            </p:cNvSpPr>
            <p:nvPr userDrawn="1"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0" name="Freeform 156"/>
            <p:cNvSpPr>
              <a:spLocks/>
            </p:cNvSpPr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1" name="Freeform 157"/>
            <p:cNvSpPr>
              <a:spLocks/>
            </p:cNvSpPr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2" name="Freeform 158"/>
            <p:cNvSpPr>
              <a:spLocks/>
            </p:cNvSpPr>
            <p:nvPr userDrawn="1"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3" name="Freeform 159"/>
            <p:cNvSpPr>
              <a:spLocks/>
            </p:cNvSpPr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4" name="Freeform 160"/>
            <p:cNvSpPr>
              <a:spLocks/>
            </p:cNvSpPr>
            <p:nvPr userDrawn="1"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5" name="Freeform 161"/>
            <p:cNvSpPr>
              <a:spLocks/>
            </p:cNvSpPr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6" name="Freeform 162"/>
            <p:cNvSpPr>
              <a:spLocks/>
            </p:cNvSpPr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7" name="Freeform 163"/>
            <p:cNvSpPr>
              <a:spLocks/>
            </p:cNvSpPr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8" name="Freeform 164"/>
            <p:cNvSpPr>
              <a:spLocks/>
            </p:cNvSpPr>
            <p:nvPr userDrawn="1"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9" name="Freeform 165"/>
            <p:cNvSpPr>
              <a:spLocks/>
            </p:cNvSpPr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0" name="Freeform 166"/>
            <p:cNvSpPr>
              <a:spLocks/>
            </p:cNvSpPr>
            <p:nvPr userDrawn="1"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1" name="Freeform 167"/>
            <p:cNvSpPr>
              <a:spLocks/>
            </p:cNvSpPr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2" name="Freeform 168"/>
            <p:cNvSpPr>
              <a:spLocks/>
            </p:cNvSpPr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3" name="Freeform 169"/>
            <p:cNvSpPr>
              <a:spLocks/>
            </p:cNvSpPr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4" name="Freeform 170"/>
            <p:cNvSpPr>
              <a:spLocks/>
            </p:cNvSpPr>
            <p:nvPr userDrawn="1"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5" name="Freeform 171"/>
            <p:cNvSpPr>
              <a:spLocks/>
            </p:cNvSpPr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2024/8/14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5" r:id="rId4"/>
    <p:sldLayoutId id="2147483662" r:id="rId5"/>
    <p:sldLayoutId id="2147483655" r:id="rId6"/>
    <p:sldLayoutId id="2147483661" r:id="rId7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26444" y="1181191"/>
            <a:ext cx="8248875" cy="204108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High Performance Sparse Polynomial Multiplication on </a:t>
            </a:r>
            <a:r>
              <a:rPr lang="en-US" altLang="zh-CN" sz="4000" dirty="0" err="1"/>
              <a:t>Chiplet</a:t>
            </a:r>
            <a:r>
              <a:rPr lang="en-US" altLang="zh-CN" sz="4000" dirty="0"/>
              <a:t> Architecture</a:t>
            </a:r>
            <a:endParaRPr lang="zh-CN" altLang="en-US" sz="4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027038" y="3635727"/>
            <a:ext cx="8137923" cy="222203"/>
          </a:xfrm>
        </p:spPr>
        <p:txBody>
          <a:bodyPr/>
          <a:lstStyle/>
          <a:p>
            <a:r>
              <a:rPr lang="en-US" altLang="zh-CN" sz="1500" dirty="0"/>
              <a:t>Presenter: </a:t>
            </a:r>
            <a:r>
              <a:rPr lang="en-US" altLang="zh-CN" sz="1500" dirty="0" err="1"/>
              <a:t>Xiangyu</a:t>
            </a:r>
            <a:r>
              <a:rPr lang="en-US" altLang="zh-CN" sz="1500" dirty="0"/>
              <a:t> Liu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027037" y="3970445"/>
            <a:ext cx="8137923" cy="222203"/>
          </a:xfrm>
        </p:spPr>
        <p:txBody>
          <a:bodyPr/>
          <a:lstStyle/>
          <a:p>
            <a:r>
              <a:rPr lang="en-US" altLang="zh-CN" sz="1500" dirty="0"/>
              <a:t>Supervisor: Alex Brandt</a:t>
            </a:r>
            <a:endParaRPr lang="en-US" altLang="en-US" sz="1500" dirty="0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E6DA374-5C68-7543-86C4-4C2D2EF00970}"/>
              </a:ext>
            </a:extLst>
          </p:cNvPr>
          <p:cNvSpPr txBox="1">
            <a:spLocks/>
          </p:cNvSpPr>
          <p:nvPr/>
        </p:nvSpPr>
        <p:spPr>
          <a:xfrm>
            <a:off x="2137396" y="4326138"/>
            <a:ext cx="8137923" cy="222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August 15th 2024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354589"/>
            <a:ext cx="10850563" cy="696124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Heap-based Multiplication </a:t>
            </a:r>
            <a:endParaRPr lang="zh-CN" altLang="en-US" dirty="0"/>
          </a:p>
        </p:txBody>
      </p:sp>
      <p:pic>
        <p:nvPicPr>
          <p:cNvPr id="52" name="Picture 51" descr="A screen shot of a computer&#10;&#10;Description automatically generated">
            <a:extLst>
              <a:ext uri="{FF2B5EF4-FFF2-40B4-BE49-F238E27FC236}">
                <a16:creationId xmlns:a16="http://schemas.microsoft.com/office/drawing/2014/main" id="{84EC00DE-C8E7-5847-B7F3-FA498C2B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54" y="1853675"/>
            <a:ext cx="9389859" cy="223009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01BABC-269B-5346-8855-8E0D7B3824D3}"/>
              </a:ext>
            </a:extLst>
          </p:cNvPr>
          <p:cNvSpPr txBox="1"/>
          <p:nvPr/>
        </p:nvSpPr>
        <p:spPr>
          <a:xfrm>
            <a:off x="802887" y="5185317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Result Polynomial: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1B38B-8CC9-1143-A220-8C5AE5FCB664}"/>
              </a:ext>
            </a:extLst>
          </p:cNvPr>
          <p:cNvSpPr txBox="1"/>
          <p:nvPr/>
        </p:nvSpPr>
        <p:spPr>
          <a:xfrm>
            <a:off x="3624146" y="518531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9x</a:t>
            </a:r>
            <a:r>
              <a:rPr lang="en-US" sz="2800" b="1" baseline="30000" dirty="0"/>
              <a:t>9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712AC-7AD0-4F4F-BF23-5AD24FF13298}"/>
              </a:ext>
            </a:extLst>
          </p:cNvPr>
          <p:cNvSpPr txBox="1"/>
          <p:nvPr/>
        </p:nvSpPr>
        <p:spPr>
          <a:xfrm>
            <a:off x="4552156" y="518531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12x</a:t>
            </a:r>
            <a:r>
              <a:rPr lang="en-US" sz="2800" b="1" baseline="30000" dirty="0"/>
              <a:t>8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4E2FB-75E4-6A47-9BEF-B3C62FC9353A}"/>
              </a:ext>
            </a:extLst>
          </p:cNvPr>
          <p:cNvSpPr txBox="1"/>
          <p:nvPr/>
        </p:nvSpPr>
        <p:spPr>
          <a:xfrm>
            <a:off x="5735972" y="518531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6x</a:t>
            </a:r>
            <a:r>
              <a:rPr lang="en-US" sz="2800" b="1" baseline="30000" dirty="0"/>
              <a:t>7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C1B4E-EBA3-B046-8E08-993CDFAFA752}"/>
              </a:ext>
            </a:extLst>
          </p:cNvPr>
          <p:cNvSpPr txBox="1"/>
          <p:nvPr/>
        </p:nvSpPr>
        <p:spPr>
          <a:xfrm>
            <a:off x="6702801" y="518531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17x</a:t>
            </a:r>
            <a:r>
              <a:rPr lang="en-US" sz="2800" b="1" baseline="30000" dirty="0"/>
              <a:t>6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B9EA5-9FEF-6140-B904-1465A79A8940}"/>
              </a:ext>
            </a:extLst>
          </p:cNvPr>
          <p:cNvSpPr txBox="1"/>
          <p:nvPr/>
        </p:nvSpPr>
        <p:spPr>
          <a:xfrm>
            <a:off x="7938595" y="518454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4x</a:t>
            </a:r>
            <a:r>
              <a:rPr lang="en-US" sz="2800" b="1" baseline="30000" dirty="0"/>
              <a:t>5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FD97C-938F-F345-B0AC-7266A7963497}"/>
              </a:ext>
            </a:extLst>
          </p:cNvPr>
          <p:cNvSpPr txBox="1"/>
          <p:nvPr/>
        </p:nvSpPr>
        <p:spPr>
          <a:xfrm>
            <a:off x="8974014" y="518454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4x</a:t>
            </a:r>
            <a:r>
              <a:rPr lang="en-US" sz="2800" b="1" baseline="30000" dirty="0"/>
              <a:t>4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AD63A-1B9B-4D41-ABC8-D1A4281578C6}"/>
              </a:ext>
            </a:extLst>
          </p:cNvPr>
          <p:cNvSpPr txBox="1"/>
          <p:nvPr/>
        </p:nvSpPr>
        <p:spPr>
          <a:xfrm>
            <a:off x="10011679" y="518454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2x</a:t>
            </a:r>
            <a:r>
              <a:rPr lang="en-US" sz="2800" b="1" baseline="30000" dirty="0"/>
              <a:t>3</a:t>
            </a:r>
            <a:endParaRPr lang="en-US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F2722-7234-F842-8C23-DAEE5EA8D7B8}"/>
              </a:ext>
            </a:extLst>
          </p:cNvPr>
          <p:cNvSpPr/>
          <p:nvPr/>
        </p:nvSpPr>
        <p:spPr>
          <a:xfrm>
            <a:off x="6864275" y="2574744"/>
            <a:ext cx="702527" cy="557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8920D-4723-5A42-85C0-FAA8D81DD3B7}"/>
              </a:ext>
            </a:extLst>
          </p:cNvPr>
          <p:cNvSpPr/>
          <p:nvPr/>
        </p:nvSpPr>
        <p:spPr>
          <a:xfrm>
            <a:off x="6864275" y="3349917"/>
            <a:ext cx="702527" cy="557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7FA119-018B-814F-B432-F48DF242B49B}"/>
              </a:ext>
            </a:extLst>
          </p:cNvPr>
          <p:cNvSpPr/>
          <p:nvPr/>
        </p:nvSpPr>
        <p:spPr>
          <a:xfrm>
            <a:off x="6919115" y="1853675"/>
            <a:ext cx="702527" cy="557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01EAA-2EE3-D746-A624-064CD5645104}"/>
              </a:ext>
            </a:extLst>
          </p:cNvPr>
          <p:cNvSpPr txBox="1"/>
          <p:nvPr/>
        </p:nvSpPr>
        <p:spPr>
          <a:xfrm>
            <a:off x="5426908" y="520213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875E78-71E6-3E43-BEAD-07DA10C72509}"/>
              </a:ext>
            </a:extLst>
          </p:cNvPr>
          <p:cNvSpPr txBox="1"/>
          <p:nvPr/>
        </p:nvSpPr>
        <p:spPr>
          <a:xfrm>
            <a:off x="4250054" y="52189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A8CE44-ACD8-DB48-A215-3F7B6FCEB0B5}"/>
              </a:ext>
            </a:extLst>
          </p:cNvPr>
          <p:cNvSpPr txBox="1"/>
          <p:nvPr/>
        </p:nvSpPr>
        <p:spPr>
          <a:xfrm>
            <a:off x="6404932" y="520213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B84C96-4755-4C49-8C5D-A792E25945FD}"/>
              </a:ext>
            </a:extLst>
          </p:cNvPr>
          <p:cNvSpPr txBox="1"/>
          <p:nvPr/>
        </p:nvSpPr>
        <p:spPr>
          <a:xfrm>
            <a:off x="8654815" y="52039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CEC29B-4BEC-5041-8630-883F2AAE02FE}"/>
              </a:ext>
            </a:extLst>
          </p:cNvPr>
          <p:cNvSpPr txBox="1"/>
          <p:nvPr/>
        </p:nvSpPr>
        <p:spPr>
          <a:xfrm>
            <a:off x="7625682" y="5218960"/>
            <a:ext cx="3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71C828-DCB0-EA4D-88AE-4456C5B377FB}"/>
              </a:ext>
            </a:extLst>
          </p:cNvPr>
          <p:cNvSpPr txBox="1"/>
          <p:nvPr/>
        </p:nvSpPr>
        <p:spPr>
          <a:xfrm>
            <a:off x="9654750" y="518639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93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8242 0.0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3 0.00278 L 0.15495 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7474 -0.0050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0.00278 L 0.225 0.007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2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74 -0.00509 L 0.14427 -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07109 -0.01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9 -0.0169 L 0.14427 -0.008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00092 L 0.22942 0.001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00857 L 0.22942 -0.0085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19" grpId="0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  <p:bldP spid="25" grpId="1" animBg="1"/>
      <p:bldP spid="25" grpId="2" animBg="1"/>
      <p:bldP spid="25" grpId="3" animBg="1"/>
      <p:bldP spid="3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19493" y="2743656"/>
            <a:ext cx="6753014" cy="8953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Parallel: </a:t>
            </a:r>
            <a:r>
              <a:rPr lang="en-US" altLang="zh-CN" sz="2400" dirty="0" err="1"/>
              <a:t>Chiplet</a:t>
            </a:r>
            <a:r>
              <a:rPr lang="en-US" altLang="zh-CN" sz="2400" dirty="0"/>
              <a:t> Multiplication (SDMP&amp;TRIP)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400" dirty="0"/>
              <a:t>SDMP: </a:t>
            </a:r>
            <a:r>
              <a:rPr lang="en-CA" sz="1400" b="0" i="0" dirty="0" err="1">
                <a:effectLst/>
                <a:latin typeface="Arial" panose="020B0604020202020204" pitchFamily="34" charset="0"/>
              </a:rPr>
              <a:t>Monagan</a:t>
            </a:r>
            <a:r>
              <a:rPr lang="en-CA" sz="1400" b="0" i="0" dirty="0">
                <a:effectLst/>
                <a:latin typeface="Arial" panose="020B0604020202020204" pitchFamily="34" charset="0"/>
              </a:rPr>
              <a:t> and Pearce in 2009</a:t>
            </a:r>
          </a:p>
          <a:p>
            <a:pPr lvl="0"/>
            <a:r>
              <a:rPr lang="en-CA" altLang="zh-CN" sz="1400" dirty="0">
                <a:latin typeface="Arial" panose="020B0604020202020204" pitchFamily="34" charset="0"/>
              </a:rPr>
              <a:t>TRIP: </a:t>
            </a:r>
            <a:r>
              <a:rPr lang="en-CA" sz="1400" b="0" i="0" dirty="0">
                <a:effectLst/>
                <a:latin typeface="Arial" panose="020B0604020202020204" pitchFamily="34" charset="0"/>
              </a:rPr>
              <a:t>Gastineau and </a:t>
            </a:r>
            <a:r>
              <a:rPr lang="en-CA" sz="1400" b="0" i="0" dirty="0" err="1">
                <a:effectLst/>
                <a:latin typeface="Arial" panose="020B0604020202020204" pitchFamily="34" charset="0"/>
              </a:rPr>
              <a:t>Laskar</a:t>
            </a:r>
            <a:r>
              <a:rPr lang="en-CA" sz="1400" b="0" i="0" dirty="0">
                <a:effectLst/>
                <a:latin typeface="Arial" panose="020B0604020202020204" pitchFamily="34" charset="0"/>
              </a:rPr>
              <a:t> in 2013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2498" y="2478881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0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The Initial Ideas of the Parallel </a:t>
            </a:r>
            <a:r>
              <a:rPr lang="en-US" altLang="zh-CN" dirty="0" err="1"/>
              <a:t>Agorithm</a:t>
            </a:r>
            <a:endParaRPr lang="zh-CN" altLang="en-US" dirty="0"/>
          </a:p>
        </p:txBody>
      </p:sp>
      <p:pic>
        <p:nvPicPr>
          <p:cNvPr id="5" name="Picture 4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C7336B80-26A3-D647-B15F-9C6F078A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4" y="2060526"/>
            <a:ext cx="10629643" cy="1628240"/>
          </a:xfrm>
          <a:prstGeom prst="rect">
            <a:avLst/>
          </a:prstGeom>
        </p:spPr>
      </p:pic>
      <p:pic>
        <p:nvPicPr>
          <p:cNvPr id="9" name="Picture 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F37E3CD4-A976-A942-AB0C-8177BD7D9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98" y="4022490"/>
            <a:ext cx="8709102" cy="14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4E25925-10A9-D848-C8D7-FAA7FC2EF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87832" y="1839948"/>
            <a:ext cx="3155421" cy="4503707"/>
          </a:xfrm>
        </p:spPr>
        <p:txBody>
          <a:bodyPr/>
          <a:lstStyle/>
          <a:p>
            <a:r>
              <a:rPr lang="en-US" dirty="0"/>
              <a:t>Divide the result polynomial into multiple intervals</a:t>
            </a:r>
          </a:p>
          <a:p>
            <a:r>
              <a:rPr lang="en-US" dirty="0"/>
              <a:t>Based on the intervals, partition the  pp-matrix into different independent regions, where all like terms are contained in the same region.</a:t>
            </a:r>
          </a:p>
          <a:p>
            <a:r>
              <a:rPr lang="en-US" dirty="0"/>
              <a:t>Input polynomial are sparse; thus, region’s shapes are irregular.</a:t>
            </a:r>
          </a:p>
          <a:p>
            <a:r>
              <a:rPr lang="en-US" dirty="0"/>
              <a:t>Each region has its own ID and is assigned to a single </a:t>
            </a:r>
            <a:r>
              <a:rPr lang="en-US" dirty="0" err="1"/>
              <a:t>chiplet</a:t>
            </a:r>
            <a:r>
              <a:rPr lang="en-US" dirty="0"/>
              <a:t> to run in parallel. </a:t>
            </a:r>
          </a:p>
          <a:p>
            <a:r>
              <a:rPr lang="en-US" dirty="0"/>
              <a:t>Partial result polynomial is stored in a container based on the region ID.</a:t>
            </a:r>
          </a:p>
          <a:p>
            <a:r>
              <a:rPr lang="en-US" dirty="0"/>
              <a:t>The number of regions should be much more than the number of </a:t>
            </a:r>
            <a:r>
              <a:rPr lang="en-US" dirty="0" err="1"/>
              <a:t>chiplets</a:t>
            </a:r>
            <a:r>
              <a:rPr lang="en-US" dirty="0"/>
              <a:t>, so once the </a:t>
            </a:r>
            <a:r>
              <a:rPr lang="en-US" dirty="0" err="1"/>
              <a:t>chiplet</a:t>
            </a:r>
            <a:r>
              <a:rPr lang="en-US" dirty="0"/>
              <a:t> has done computing a region, it will go find another region to work on.</a:t>
            </a:r>
            <a:br>
              <a:rPr lang="en-US" dirty="0"/>
            </a:b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/>
              <a:t>Intervals &amp; PP-Matrix (TRIP Algorithm)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zh-CN" altLang="en-US" sz="800"/>
          </a:p>
        </p:txBody>
      </p:sp>
      <p:pic>
        <p:nvPicPr>
          <p:cNvPr id="5" name="Picture 4" descr="A table of multicolored squares&#10;&#10;Description automatically generated">
            <a:extLst>
              <a:ext uri="{FF2B5EF4-FFF2-40B4-BE49-F238E27FC236}">
                <a16:creationId xmlns:a16="http://schemas.microsoft.com/office/drawing/2014/main" id="{4B731E02-4A77-1C47-AAB5-0A8BDA97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2" y="1135380"/>
            <a:ext cx="8011895" cy="51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Local Heap Merge (SDMP Algorithm)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73CCE-F496-0647-A861-7048EBA6B4AA}"/>
              </a:ext>
            </a:extLst>
          </p:cNvPr>
          <p:cNvSpPr txBox="1"/>
          <p:nvPr/>
        </p:nvSpPr>
        <p:spPr>
          <a:xfrm>
            <a:off x="2886634" y="615898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there are 4 cores within a </a:t>
            </a:r>
            <a:r>
              <a:rPr lang="en-US" dirty="0" err="1"/>
              <a:t>chiplet</a:t>
            </a:r>
            <a:r>
              <a:rPr lang="en-US" dirty="0"/>
              <a:t> sharing a L3 cache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2483BE06-A6AA-6E44-870D-46EBBCB6D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5" y="1212454"/>
            <a:ext cx="111252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3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Global Heap Merge (SDMP Algorithm) </a:t>
            </a:r>
            <a:endParaRPr lang="zh-CN" altLang="en-US" dirty="0"/>
          </a:p>
        </p:txBody>
      </p:sp>
      <p:pic>
        <p:nvPicPr>
          <p:cNvPr id="10" name="Picture 9" descr="A diagram of a product&#10;&#10;Description automatically generated">
            <a:extLst>
              <a:ext uri="{FF2B5EF4-FFF2-40B4-BE49-F238E27FC236}">
                <a16:creationId xmlns:a16="http://schemas.microsoft.com/office/drawing/2014/main" id="{3A602A48-49C4-CF4C-822E-04933DCA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9" y="1961597"/>
            <a:ext cx="11712162" cy="351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76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Chiplet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zh-CN" altLang="en-US" sz="80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4C4D52F-2652-D848-95F2-A4ABA44BC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29"/>
          <a:stretch/>
        </p:blipFill>
        <p:spPr>
          <a:xfrm>
            <a:off x="-469786" y="3978471"/>
            <a:ext cx="12943309" cy="2785400"/>
          </a:xfrm>
          <a:prstGeom prst="rect">
            <a:avLst/>
          </a:prstGeom>
        </p:spPr>
      </p:pic>
      <p:pic>
        <p:nvPicPr>
          <p:cNvPr id="7" name="Picture 6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17F7C67-9BB6-724A-969D-83A977D0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5" t="28840" r="7857" b="11215"/>
          <a:stretch/>
        </p:blipFill>
        <p:spPr>
          <a:xfrm>
            <a:off x="4501288" y="1028702"/>
            <a:ext cx="2955788" cy="1500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9F70C-A300-4F45-9ED6-07B4356D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4" y="3073818"/>
            <a:ext cx="1208505" cy="98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D75A6-5AE9-8A42-9F19-3BDF3D1A4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963" y="2976941"/>
            <a:ext cx="1393737" cy="1121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68CA5-DE14-CB4A-8BA2-6846028E1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018" y="2991277"/>
            <a:ext cx="2035935" cy="1106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BF0EAE-B640-D046-961E-5E6CB6760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587" y="3137689"/>
            <a:ext cx="1158813" cy="9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3715-3A34-BE4A-9900-5DC0908F1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787" y="3311447"/>
            <a:ext cx="1770902" cy="6670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B3EB1D-05C5-4647-9164-7730A21ADA97}"/>
              </a:ext>
            </a:extLst>
          </p:cNvPr>
          <p:cNvCxnSpPr/>
          <p:nvPr/>
        </p:nvCxnSpPr>
        <p:spPr>
          <a:xfrm flipH="1">
            <a:off x="1842247" y="1573304"/>
            <a:ext cx="2420471" cy="12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F12BE-E294-CD43-9A38-7ED95672728F}"/>
              </a:ext>
            </a:extLst>
          </p:cNvPr>
          <p:cNvCxnSpPr/>
          <p:nvPr/>
        </p:nvCxnSpPr>
        <p:spPr>
          <a:xfrm flipH="1">
            <a:off x="3667018" y="2323802"/>
            <a:ext cx="856957" cy="49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87AD0-8467-8347-9F7A-422344BFC775}"/>
              </a:ext>
            </a:extLst>
          </p:cNvPr>
          <p:cNvCxnSpPr/>
          <p:nvPr/>
        </p:nvCxnSpPr>
        <p:spPr>
          <a:xfrm>
            <a:off x="5405718" y="2410041"/>
            <a:ext cx="0" cy="48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B108C1-33BE-0844-958D-D249AFE81CB6}"/>
              </a:ext>
            </a:extLst>
          </p:cNvPr>
          <p:cNvCxnSpPr/>
          <p:nvPr/>
        </p:nvCxnSpPr>
        <p:spPr>
          <a:xfrm>
            <a:off x="6710082" y="2433918"/>
            <a:ext cx="376518" cy="55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CB9CF-196B-AC4B-B05A-9DA78D07BA30}"/>
              </a:ext>
            </a:extLst>
          </p:cNvPr>
          <p:cNvCxnSpPr/>
          <p:nvPr/>
        </p:nvCxnSpPr>
        <p:spPr>
          <a:xfrm>
            <a:off x="7527724" y="2218764"/>
            <a:ext cx="1372255" cy="9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diagram of a pyramid&#10;&#10;Description automatically generated">
            <a:extLst>
              <a:ext uri="{FF2B5EF4-FFF2-40B4-BE49-F238E27FC236}">
                <a16:creationId xmlns:a16="http://schemas.microsoft.com/office/drawing/2014/main" id="{44314A25-C467-1A45-8CBE-8798FFFE0A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3855"/>
          <a:stretch/>
        </p:blipFill>
        <p:spPr>
          <a:xfrm>
            <a:off x="541812" y="4502764"/>
            <a:ext cx="1481404" cy="1069775"/>
          </a:xfrm>
          <a:prstGeom prst="rect">
            <a:avLst/>
          </a:prstGeom>
        </p:spPr>
      </p:pic>
      <p:pic>
        <p:nvPicPr>
          <p:cNvPr id="19" name="Picture 18" descr="A diagram of a pyramid&#10;&#10;Description automatically generated">
            <a:extLst>
              <a:ext uri="{FF2B5EF4-FFF2-40B4-BE49-F238E27FC236}">
                <a16:creationId xmlns:a16="http://schemas.microsoft.com/office/drawing/2014/main" id="{6574D20A-DF26-3A44-8952-90C198A989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3855"/>
          <a:stretch/>
        </p:blipFill>
        <p:spPr>
          <a:xfrm>
            <a:off x="2181129" y="4502764"/>
            <a:ext cx="1481404" cy="1069775"/>
          </a:xfrm>
          <a:prstGeom prst="rect">
            <a:avLst/>
          </a:prstGeom>
        </p:spPr>
      </p:pic>
      <p:pic>
        <p:nvPicPr>
          <p:cNvPr id="20" name="Picture 19" descr="A diagram of a pyramid&#10;&#10;Description automatically generated">
            <a:extLst>
              <a:ext uri="{FF2B5EF4-FFF2-40B4-BE49-F238E27FC236}">
                <a16:creationId xmlns:a16="http://schemas.microsoft.com/office/drawing/2014/main" id="{7B9FC4AD-176D-2349-9827-C809DF3C520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3855"/>
          <a:stretch/>
        </p:blipFill>
        <p:spPr>
          <a:xfrm>
            <a:off x="3877548" y="4511241"/>
            <a:ext cx="1481404" cy="1069775"/>
          </a:xfrm>
          <a:prstGeom prst="rect">
            <a:avLst/>
          </a:prstGeom>
        </p:spPr>
      </p:pic>
      <p:pic>
        <p:nvPicPr>
          <p:cNvPr id="21" name="Picture 20" descr="A diagram of a pyramid&#10;&#10;Description automatically generated">
            <a:extLst>
              <a:ext uri="{FF2B5EF4-FFF2-40B4-BE49-F238E27FC236}">
                <a16:creationId xmlns:a16="http://schemas.microsoft.com/office/drawing/2014/main" id="{9C674907-FF46-DD4F-8E64-BC848DC9E4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3855"/>
          <a:stretch/>
        </p:blipFill>
        <p:spPr>
          <a:xfrm>
            <a:off x="6716374" y="4511241"/>
            <a:ext cx="1481404" cy="1069775"/>
          </a:xfrm>
          <a:prstGeom prst="rect">
            <a:avLst/>
          </a:prstGeom>
        </p:spPr>
      </p:pic>
      <p:pic>
        <p:nvPicPr>
          <p:cNvPr id="22" name="Picture 21" descr="A diagram of a pyramid&#10;&#10;Description automatically generated">
            <a:extLst>
              <a:ext uri="{FF2B5EF4-FFF2-40B4-BE49-F238E27FC236}">
                <a16:creationId xmlns:a16="http://schemas.microsoft.com/office/drawing/2014/main" id="{39C4A542-B035-794C-A552-90DD9F1DA9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3855"/>
          <a:stretch/>
        </p:blipFill>
        <p:spPr>
          <a:xfrm>
            <a:off x="8347536" y="4523968"/>
            <a:ext cx="1481404" cy="10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Experimentation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2498" y="2478881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0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01098"/>
            <a:ext cx="10850563" cy="102869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Benchmarks</a:t>
            </a:r>
            <a:endParaRPr lang="zh-CN" altLang="en-US" dirty="0"/>
          </a:p>
        </p:txBody>
      </p:sp>
      <p:pic>
        <p:nvPicPr>
          <p:cNvPr id="11" name="Picture 10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2370EBF-0D11-D040-B68B-A98E99CF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4" y="2749076"/>
            <a:ext cx="5330031" cy="1972110"/>
          </a:xfrm>
          <a:prstGeom prst="rect">
            <a:avLst/>
          </a:prstGeom>
          <a:noFill/>
        </p:spPr>
      </p:pic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CD4BCE8F-D35C-8544-A5C2-2BA8A202A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2643953"/>
            <a:ext cx="5063243" cy="222782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BBA9CA-4801-8149-9052-11A0C48E3C75}"/>
              </a:ext>
            </a:extLst>
          </p:cNvPr>
          <p:cNvSpPr txBox="1"/>
          <p:nvPr/>
        </p:nvSpPr>
        <p:spPr>
          <a:xfrm>
            <a:off x="1534886" y="1567543"/>
            <a:ext cx="371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0" dirty="0" err="1">
                <a:effectLst/>
                <a:latin typeface="Arial" panose="020B0604020202020204" pitchFamily="34" charset="0"/>
              </a:rPr>
              <a:t>Fateman’s</a:t>
            </a:r>
            <a:r>
              <a:rPr lang="en-CA" sz="2400" b="1" i="0" dirty="0">
                <a:effectLst/>
                <a:latin typeface="Arial" panose="020B0604020202020204" pitchFamily="34" charset="0"/>
              </a:rPr>
              <a:t> benchmark</a:t>
            </a:r>
          </a:p>
          <a:p>
            <a:r>
              <a:rPr lang="en-CA" dirty="0">
                <a:latin typeface="Arial" panose="020B0604020202020204" pitchFamily="34" charset="0"/>
              </a:rPr>
              <a:t>More computational work to do!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8FA87-3791-BB4E-9574-09E45B09BC39}"/>
              </a:ext>
            </a:extLst>
          </p:cNvPr>
          <p:cNvSpPr txBox="1"/>
          <p:nvPr/>
        </p:nvSpPr>
        <p:spPr>
          <a:xfrm>
            <a:off x="7146784" y="1567543"/>
            <a:ext cx="3950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0" dirty="0">
                <a:effectLst/>
                <a:latin typeface="Arial" panose="020B0604020202020204" pitchFamily="34" charset="0"/>
              </a:rPr>
              <a:t>“Very sparse” benchmark</a:t>
            </a:r>
          </a:p>
          <a:p>
            <a:r>
              <a:rPr lang="en-CA" sz="2000" dirty="0">
                <a:latin typeface="Arial" panose="020B0604020202020204" pitchFamily="34" charset="0"/>
              </a:rPr>
              <a:t>I/O-</a:t>
            </a:r>
            <a:r>
              <a:rPr lang="en-CA" dirty="0">
                <a:latin typeface="Arial" panose="020B0604020202020204" pitchFamily="34" charset="0"/>
              </a:rPr>
              <a:t>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TRIP vs. </a:t>
            </a:r>
            <a:r>
              <a:rPr lang="en-US" altLang="zh-CN" dirty="0" err="1"/>
              <a:t>Chiplet</a:t>
            </a:r>
            <a:r>
              <a:rPr lang="en-US" altLang="zh-CN" dirty="0"/>
              <a:t> Algorithm: </a:t>
            </a:r>
            <a:r>
              <a:rPr lang="en-US" altLang="zh-CN" dirty="0" err="1"/>
              <a:t>Fateman’s</a:t>
            </a:r>
            <a:r>
              <a:rPr lang="en-US" altLang="zh-CN" dirty="0"/>
              <a:t> Benchmark</a:t>
            </a:r>
            <a:endParaRPr lang="zh-CN" altLang="en-US" dirty="0"/>
          </a:p>
        </p:txBody>
      </p:sp>
      <p:pic>
        <p:nvPicPr>
          <p:cNvPr id="5" name="Picture 4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AC16491A-D93C-F540-8492-8B33E52E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8" y="1131096"/>
            <a:ext cx="6717269" cy="544098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F9E18-83C0-464D-BD4B-F27DA6D44E2D}"/>
              </a:ext>
            </a:extLst>
          </p:cNvPr>
          <p:cNvSpPr txBox="1"/>
          <p:nvPr/>
        </p:nvSpPr>
        <p:spPr>
          <a:xfrm>
            <a:off x="7874204" y="1751730"/>
            <a:ext cx="3494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Arial" panose="020B0604020202020204" pitchFamily="34" charset="0"/>
              </a:rPr>
              <a:t>Comparing execution time and parallel speedup for the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Fateman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 benchmark between the TRIP algorithm and our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Chiplet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 algorithm for various values of the exponent 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600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Arial" panose="020B0604020202020204" pitchFamily="34" charset="0"/>
              </a:rPr>
              <a:t>Parallel speedup for both algorithms is compared to the standard heap based serial algorithm, not simply executing either algorithm with only 1 thread. </a:t>
            </a:r>
          </a:p>
          <a:p>
            <a:endParaRPr lang="en-CA" sz="1600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Arial" panose="020B0604020202020204" pitchFamily="34" charset="0"/>
              </a:rPr>
              <a:t>The final column shows the speedup ratio between the algorithms: TRIP over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Chiplet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pic>
        <p:nvPicPr>
          <p:cNvPr id="8" name="图片 4" descr="图示&#10;&#10;低可信度描述已自动生成">
            <a:extLst>
              <a:ext uri="{FF2B5EF4-FFF2-40B4-BE49-F238E27FC236}">
                <a16:creationId xmlns:a16="http://schemas.microsoft.com/office/drawing/2014/main" id="{02A006E3-F1A8-2F4E-B6D6-F7DBD1E7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25" y="246683"/>
            <a:ext cx="2422172" cy="12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0644" y="1591407"/>
            <a:ext cx="10769844" cy="4149969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Introduction to </a:t>
                </a:r>
                <a:r>
                  <a:rPr lang="en-US" altLang="zh-CN" sz="2800" b="0" dirty="0" err="1">
                    <a:latin typeface="+mn-lt"/>
                    <a:ea typeface="+mn-ea"/>
                    <a:sym typeface="+mn-lt"/>
                  </a:rPr>
                  <a:t>Chiplet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Serial: Heap-based Multiplication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Parallel: </a:t>
                </a:r>
                <a:r>
                  <a:rPr lang="en-US" altLang="zh-CN" sz="2800" b="0" dirty="0" err="1">
                    <a:latin typeface="+mn-lt"/>
                    <a:ea typeface="+mn-ea"/>
                    <a:sym typeface="+mn-lt"/>
                  </a:rPr>
                  <a:t>Chiplet</a:t>
                </a: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 Multiplication (SDMP&amp;TRIP)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Experimentation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Improvements and Future Work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9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9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 vs. </a:t>
            </a:r>
            <a:r>
              <a:rPr lang="en-US" altLang="zh-CN" dirty="0" err="1"/>
              <a:t>Chiplet</a:t>
            </a:r>
            <a:r>
              <a:rPr lang="en-US" altLang="zh-CN" dirty="0"/>
              <a:t> Algorithm: ‘Very Sparse’ Benchmark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0D9B287-73F8-924C-A4C0-8DF919F6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4" y="1159330"/>
            <a:ext cx="10634143" cy="3209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CC940-5DE3-D04A-B930-578731F750D8}"/>
              </a:ext>
            </a:extLst>
          </p:cNvPr>
          <p:cNvSpPr txBox="1"/>
          <p:nvPr/>
        </p:nvSpPr>
        <p:spPr>
          <a:xfrm>
            <a:off x="1713308" y="4424583"/>
            <a:ext cx="8763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Comparing execution time and parallel speedup for the very sparse benchmark between the TRIP algorithm and our </a:t>
            </a:r>
            <a:r>
              <a:rPr lang="en-US" sz="1600" dirty="0" err="1"/>
              <a:t>Chiplet</a:t>
            </a:r>
            <a:r>
              <a:rPr lang="en-US" sz="1600" dirty="0"/>
              <a:t> algorithm for various values of the exponent e.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Parallel speedup for both algorithms is compared to the standard heap-based serial algorithm, not simply executing either algorithm with only 1 thread.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final column shows the speedup ratio between the algorithms: TRIP over </a:t>
            </a:r>
            <a:r>
              <a:rPr lang="en-US" sz="1600" dirty="0" err="1"/>
              <a:t>Chiplet</a:t>
            </a:r>
            <a:r>
              <a:rPr lang="en-US" sz="1600" dirty="0"/>
              <a:t>.</a:t>
            </a:r>
          </a:p>
        </p:txBody>
      </p:sp>
      <p:pic>
        <p:nvPicPr>
          <p:cNvPr id="8" name="图片 6" descr="文本&#10;&#10;中度可信度描述已自动生成">
            <a:extLst>
              <a:ext uri="{FF2B5EF4-FFF2-40B4-BE49-F238E27FC236}">
                <a16:creationId xmlns:a16="http://schemas.microsoft.com/office/drawing/2014/main" id="{ABD66983-6AC8-CE4A-AFA0-A5C01F8B1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191" y="277049"/>
            <a:ext cx="23355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9494" y="3444478"/>
            <a:ext cx="6693012" cy="5344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Improvements and Future Work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2498" y="2478881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dirty="0"/>
              <a:t>Three Primary Areas for Future Exploration</a:t>
            </a:r>
            <a:endParaRPr lang="zh-CN" altLang="en-US" dirty="0"/>
          </a:p>
        </p:txBody>
      </p:sp>
      <p:pic>
        <p:nvPicPr>
          <p:cNvPr id="7" name="Picture 6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2BCDD199-2D39-FB48-B486-1790CB7AB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5" t="28840" r="7857" b="11215"/>
          <a:stretch/>
        </p:blipFill>
        <p:spPr>
          <a:xfrm>
            <a:off x="669925" y="1668961"/>
            <a:ext cx="2267618" cy="1272442"/>
          </a:xfrm>
          <a:prstGeom prst="rect">
            <a:avLst/>
          </a:prstGeom>
        </p:spPr>
      </p:pic>
      <p:pic>
        <p:nvPicPr>
          <p:cNvPr id="9" name="Picture 8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B9CF4F48-54DA-9640-8B56-27A0BC3BC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" y="5047078"/>
            <a:ext cx="2541626" cy="1048421"/>
          </a:xfrm>
          <a:prstGeom prst="rect">
            <a:avLst/>
          </a:prstGeom>
          <a:noFill/>
        </p:spPr>
      </p:pic>
      <p:pic>
        <p:nvPicPr>
          <p:cNvPr id="11" name="Picture 10" descr="A list of different types of buffers&#10;&#10;Description automatically generated with medium confidence">
            <a:extLst>
              <a:ext uri="{FF2B5EF4-FFF2-40B4-BE49-F238E27FC236}">
                <a16:creationId xmlns:a16="http://schemas.microsoft.com/office/drawing/2014/main" id="{8BEDB1A5-9E77-6E4E-AEE0-432BBACF0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9" y="3177824"/>
            <a:ext cx="2810106" cy="127864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C9F7D1-F1A5-1440-8FA4-3FDB77C4EEF7}"/>
              </a:ext>
            </a:extLst>
          </p:cNvPr>
          <p:cNvSpPr/>
          <p:nvPr/>
        </p:nvSpPr>
        <p:spPr>
          <a:xfrm>
            <a:off x="3575030" y="1790833"/>
            <a:ext cx="7324490" cy="102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Evaluate dynamically defining number of intervals and interval sizes for partitioning pp-matrix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4403E7-7DCD-944B-B2DC-029D2598AB20}"/>
              </a:ext>
            </a:extLst>
          </p:cNvPr>
          <p:cNvSpPr/>
          <p:nvPr/>
        </p:nvSpPr>
        <p:spPr>
          <a:xfrm>
            <a:off x="3575028" y="3427766"/>
            <a:ext cx="7324491" cy="102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Explore performance improvements for the “producer-consumer” buffer linking local heap and global 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EDDE7F-0F36-BD4F-8575-2C0DB50003A5}"/>
              </a:ext>
            </a:extLst>
          </p:cNvPr>
          <p:cNvSpPr/>
          <p:nvPr/>
        </p:nvSpPr>
        <p:spPr>
          <a:xfrm>
            <a:off x="3575029" y="5064699"/>
            <a:ext cx="7324491" cy="1048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Examine different thread groupings. Perhaps 8 threads per interval is too much or not enough. A dynamic and heuristic organization of threads should be examined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479073" y="2915119"/>
            <a:ext cx="7001259" cy="788276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Thanks for Listening!</a:t>
            </a:r>
            <a:br>
              <a:rPr lang="en-US" altLang="zh-CN" sz="4800" dirty="0"/>
            </a:br>
            <a:r>
              <a:rPr lang="en-US" altLang="zh-CN" sz="4800" dirty="0"/>
              <a:t>Question?</a:t>
            </a:r>
            <a:endParaRPr lang="zh-CN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BE634-390B-CD44-9787-24D588B665C8}"/>
              </a:ext>
            </a:extLst>
          </p:cNvPr>
          <p:cNvSpPr txBox="1"/>
          <p:nvPr/>
        </p:nvSpPr>
        <p:spPr>
          <a:xfrm>
            <a:off x="669925" y="1028702"/>
            <a:ext cx="975859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CA" sz="1200" b="0" i="0" dirty="0">
              <a:solidFill>
                <a:srgbClr val="495365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[1] A. Brandt. High Performance Sparse Multivariate Polynomials: Fundamental Data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Structures and Algorithms. The University of Western Ontario, 2024, pp. 9-65.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[2] S. C. Johnson, “Sparse polynomial arithmetic,” ACM SIGSAM Bulletin, vol. 8, no. 3,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pp. 63–71, 1974.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[3] M.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Monagan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and R. Pearce. Parallel Sparse Polynomial Multiplication Using Heaps.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Proceedings of the ISSAC 2009 - ACM International Symposium on Symbolic and Al-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gebraic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Computation, 2009.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[4] M.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Monagan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and R. Pearce, “Sparse polynomial division using a heap,” Journal of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Symbolic Computation, vol. 46, no. 7, pp. 807–822, 2011.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[5] M. Gastineau and J.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Laskar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TRIP – A Computer Algebra System Dedicated to Celestial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Mechanics and Perturbation Series. IMCCE-CNRS UMR8028,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Observatoire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de Paris,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UPMC, 2013.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[6] M. Gastineau and J.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Laskar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Fast Sparse Multivariate Polynomial Multiplication Using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Burst Tries. In V.N.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Alexandrov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et al. (Eds.), ICCS 2006 Part II LNCS 3992, pp.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446–453, Springer-Verlag Berlin Heidelberg, 2006.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[7] M. Gastineau and J.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Laskar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“Highly Scalable Multiplication for Distributed Sparse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Mul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-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tivariate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Polynomials on Many-Core Systems,” Lecture Notes in Computer Science, vol.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8136, pp. 100–115, 2013, Springer International Publishing.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[8] J. von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zur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Gathen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and J. Gerhard. Modern Computer Algebra (3rd ed.). Cambridge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University Press, pp. 29-43.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[9] R. P. Filho, “What is a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Chiplet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and Why Should You Care?”, Keysight Blog, Feb.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8, 2024. Available: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www.keysight.com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/blogs/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/tech/sim-des/2024/2/8/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what-is-a-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chiplet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-and-why-should-you-care</a:t>
            </a:r>
            <a:endParaRPr lang="en-CA" sz="1200" b="0" i="0" dirty="0"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[10] K. Mayo, S.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Rajasekaran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Pasichnyk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and A. Kashyap, High Performance Computing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(HPC) Tuning Guide for AMD EPYCTM 9004 Series Processors, Publication No. 58002,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Revision 1.5, Advanced Micro Devices, Inc., 2024. Available: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6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BE634-390B-CD44-9787-24D588B665C8}"/>
              </a:ext>
            </a:extLst>
          </p:cNvPr>
          <p:cNvSpPr txBox="1"/>
          <p:nvPr/>
        </p:nvSpPr>
        <p:spPr>
          <a:xfrm>
            <a:off x="669925" y="1023652"/>
            <a:ext cx="97585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[11] S.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Naffziger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N. Beck, T.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Burd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Lepak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G. H.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Loh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Subramony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and S. White,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Pioneering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Chiplet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Technology and Design for the AMD EPYCTM and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RyzenTM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Pro-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cessor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Families, 2021 ACM/IEEE 48th Annual International Symposium on Computer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Architecture (ISCA).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[12] C.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Tardi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What Is Moore’s Law and Is It Still True?, Investopedia, Apr. 2, 2024. Avail-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able: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www.investopedia.com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/terms/m/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mooreslaw.asp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[13] Y. Han, H. Xu, M. Lu, H. Wang, J. Huang, Y. Wang, Y. Wang, F. Min, Q. Liu, M. Liu,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and N. Sun, The Big Chip: Challenge, Model and Architecture, Fundamental Research,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2024. Available: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doi.org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/10.1016/j.fmre.2023.10.020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[14] X, Li, High-Performance FPGA-accelerated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Chiplet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Modeling, University of California,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Berkeley, Technical Report No. UCB/EECS-2022-145, May 2022.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http://www2.eecs.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berkeley.edu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/Pubs/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TechRpts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/2022/EECS-2022-145.html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[15] The Julia Language, The @threads Macro,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docs.julialang.org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/v1/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manual/multi-threading/#The-@threads-Macro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[16] R.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Fourquet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XInts.jl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: Extended Precision Integers for Julia, GitHub repository, Avail-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able at: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github.com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rfourquet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XInts.jl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/blob/master/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XInts.jl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[17] C. Bauer,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ThreadPinning.jl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GitHub repository, Available at: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github.com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carstenbauer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ThreadPinning.jl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/blob/main/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ThreadPinning.jl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[18] G.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Dalle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BenchmarkTools.jl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GitHub repository, 2023,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github.com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JuliaCI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BenchmarkTools.jl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/blob/master/benchmark/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benchmarks.jl</a:t>
            </a:r>
            <a:endParaRPr lang="en-CA" sz="1200" b="0" i="0" dirty="0"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[19] R.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Fateman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Comparing the speed of programs for sparse polynomial multiplication.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ACM SIGSAM Bulletin, 37(1):4–15, 2003.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[20]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Concyclics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and N. 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Viennot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Core to Core Latency Measurements, Available at: 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https:</a:t>
            </a:r>
            <a:br>
              <a:rPr lang="en-CA" sz="12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github.com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CA" sz="1200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nviennot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/core-to-core-latency</a:t>
            </a:r>
            <a:r>
              <a:rPr lang="en-CA" sz="12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</a:t>
            </a:r>
            <a:endParaRPr lang="en-CA" sz="1200" b="0" i="0" dirty="0"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br>
              <a:rPr lang="en-CA" sz="1200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0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Key Points in SDMP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zh-CN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73537-E4B0-4247-8756-297CA79C98A8}"/>
              </a:ext>
            </a:extLst>
          </p:cNvPr>
          <p:cNvSpPr txBox="1"/>
          <p:nvPr/>
        </p:nvSpPr>
        <p:spPr>
          <a:xfrm>
            <a:off x="1280024" y="1368533"/>
            <a:ext cx="93992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Local Heap Merge</a:t>
            </a:r>
          </a:p>
          <a:p>
            <a:pPr marL="342900" indent="-342900">
              <a:buAutoNum type="arabicPeriod"/>
            </a:pPr>
            <a:r>
              <a:rPr lang="en-US" dirty="0"/>
              <a:t>What’s the time to call global heap merge: N/p, a </a:t>
            </a:r>
            <a:r>
              <a:rPr lang="en-CA" altLang="zh-CN" b="0" i="0" dirty="0">
                <a:effectLst/>
                <a:latin typeface="Arial" panose="020B0604020202020204" pitchFamily="34" charset="0"/>
              </a:rPr>
              <a:t>minimum frequency proportional to the number of cores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CA" dirty="0">
                <a:latin typeface="Arial" panose="020B0604020202020204" pitchFamily="34" charset="0"/>
              </a:rPr>
              <a:t>Each thread is responsible for the global merge work, so the global heap merge function is protected by a lock. </a:t>
            </a:r>
          </a:p>
          <a:p>
            <a:pPr marL="342900" indent="-342900">
              <a:buAutoNum type="arabicPeriod"/>
            </a:pPr>
            <a:r>
              <a:rPr lang="en-CA" dirty="0">
                <a:latin typeface="Arial" panose="020B0604020202020204" pitchFamily="34" charset="0"/>
              </a:rPr>
              <a:t>If lock is not acquired: go back compute more if B is not full, go sleep few</a:t>
            </a:r>
            <a:r>
              <a:rPr lang="en-CA" b="0" i="0" dirty="0">
                <a:effectLst/>
                <a:latin typeface="Arial" panose="020B0604020202020204" pitchFamily="34" charset="0"/>
              </a:rPr>
              <a:t> microseconds then try again if B is full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latin typeface="Arial" panose="020B0604020202020204" pitchFamily="34" charset="0"/>
              </a:rPr>
              <a:t>If lock is acquired, a</a:t>
            </a:r>
            <a:r>
              <a:rPr lang="en-CA" altLang="zh-CN" b="0" i="0" dirty="0">
                <a:effectLst/>
                <a:latin typeface="Arial" panose="020B0604020202020204" pitchFamily="34" charset="0"/>
              </a:rPr>
              <a:t>fter releasing the lock, </a:t>
            </a:r>
            <a:r>
              <a:rPr lang="en-CA" altLang="zh-CN" dirty="0">
                <a:latin typeface="Arial" panose="020B0604020202020204" pitchFamily="34" charset="0"/>
              </a:rPr>
              <a:t>the next workload: </a:t>
            </a:r>
            <a:r>
              <a:rPr lang="en-CA" altLang="zh-CN" b="0" i="0" dirty="0">
                <a:effectLst/>
                <a:latin typeface="Arial" panose="020B0604020202020204" pitchFamily="34" charset="0"/>
              </a:rPr>
              <a:t>k = min(N − |B|, N/p)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CA" dirty="0">
                <a:latin typeface="Arial" panose="020B0604020202020204" pitchFamily="34" charset="0"/>
              </a:rPr>
              <a:t>For each thread, if no more terms need to be computed and local heap is empty, call close(B) to notify everyone.</a:t>
            </a:r>
          </a:p>
          <a:p>
            <a:endParaRPr lang="en-CA" dirty="0">
              <a:latin typeface="Arial" panose="020B0604020202020204" pitchFamily="34" charset="0"/>
            </a:endParaRPr>
          </a:p>
          <a:p>
            <a:r>
              <a:rPr lang="en-CA" sz="2000" b="1" dirty="0">
                <a:latin typeface="Arial" panose="020B0604020202020204" pitchFamily="34" charset="0"/>
              </a:rPr>
              <a:t>Global Heap Merge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latin typeface="Arial" panose="020B0604020202020204" pitchFamily="34" charset="0"/>
              </a:rPr>
              <a:t>To initialize the global heap, the thread has to read one term from every buffer</a:t>
            </a:r>
          </a:p>
          <a:p>
            <a:pPr marL="342900" indent="-342900">
              <a:buAutoNum type="arabicPeriod"/>
            </a:pPr>
            <a:r>
              <a:rPr lang="en-CA" dirty="0"/>
              <a:t>After all threads complete their computation, the leader thread needs to call global heap merge again, to clean up buffers and global heap in case some terms are left.</a:t>
            </a:r>
          </a:p>
          <a:p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25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The Choice of Set S</a:t>
            </a:r>
            <a:r>
              <a:rPr lang="en-US" altLang="zh-CN" baseline="30000" dirty="0"/>
              <a:t>*</a:t>
            </a:r>
            <a:endParaRPr lang="zh-CN" altLang="en-US" dirty="0"/>
          </a:p>
        </p:txBody>
      </p:sp>
      <p:pic>
        <p:nvPicPr>
          <p:cNvPr id="11" name="Picture 10" descr="A math equations and formulas&#10;&#10;Description automatically generated">
            <a:extLst>
              <a:ext uri="{FF2B5EF4-FFF2-40B4-BE49-F238E27FC236}">
                <a16:creationId xmlns:a16="http://schemas.microsoft.com/office/drawing/2014/main" id="{6058B2FA-BB8C-6643-8996-4E035E48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0" y="1131096"/>
            <a:ext cx="10377152" cy="5006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9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Introduction to </a:t>
            </a:r>
            <a:r>
              <a:rPr lang="en-US" altLang="zh-CN" sz="2400" dirty="0" err="1"/>
              <a:t>Chiplet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2498" y="2478881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952B3A07-D206-1C4A-9334-F4EFBE26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2330500"/>
            <a:ext cx="5326061" cy="2197000"/>
          </a:xfrm>
          <a:prstGeom prst="rect">
            <a:avLst/>
          </a:prstGeom>
          <a:noFill/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EF87749-3D9D-EB00-1D77-3EFD43552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685956"/>
            <a:ext cx="5348287" cy="450370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An unpackaged integrated circuit (IC) that can be packed with other </a:t>
            </a:r>
            <a:r>
              <a:rPr lang="en-US" sz="2200" dirty="0" err="1"/>
              <a:t>chiplets</a:t>
            </a:r>
            <a:r>
              <a:rPr lang="en-US" sz="2200" dirty="0"/>
              <a:t> to form a single, larger IC, sometimes called a </a:t>
            </a:r>
            <a:r>
              <a:rPr lang="en-US" sz="2200" b="1" dirty="0"/>
              <a:t>multi-chip module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AMD calls a </a:t>
            </a:r>
            <a:r>
              <a:rPr lang="en-US" sz="2200" dirty="0" err="1"/>
              <a:t>chiplet</a:t>
            </a:r>
            <a:r>
              <a:rPr lang="en-US" sz="2200" dirty="0"/>
              <a:t> containing CPU cores CCD</a:t>
            </a:r>
          </a:p>
          <a:p>
            <a:endParaRPr lang="en-US" sz="2200" dirty="0"/>
          </a:p>
          <a:p>
            <a:r>
              <a:rPr lang="en-CA" sz="22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CA" sz="2200" dirty="0">
                <a:latin typeface="Arial" panose="020B0604020202020204" pitchFamily="34" charset="0"/>
              </a:rPr>
              <a:t>CCD</a:t>
            </a:r>
            <a:r>
              <a:rPr lang="en-CA" sz="2200" b="0" i="0" dirty="0">
                <a:effectLst/>
                <a:latin typeface="Arial" panose="020B0604020202020204" pitchFamily="34" charset="0"/>
              </a:rPr>
              <a:t> has its own L3 cache, which is significantly different from traditional multi-core designs that have a single</a:t>
            </a:r>
            <a:br>
              <a:rPr lang="en-CA" sz="2200" dirty="0"/>
            </a:br>
            <a:r>
              <a:rPr lang="en-CA" sz="2200" b="0" i="0" dirty="0">
                <a:effectLst/>
                <a:latin typeface="Arial" panose="020B0604020202020204" pitchFamily="34" charset="0"/>
              </a:rPr>
              <a:t>L3 cache shared across all cores.</a:t>
            </a: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Chiplet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CN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8E80-E2B2-7C4A-AA82-E31D88ECC42F}"/>
              </a:ext>
            </a:extLst>
          </p:cNvPr>
          <p:cNvSpPr txBox="1"/>
          <p:nvPr/>
        </p:nvSpPr>
        <p:spPr>
          <a:xfrm>
            <a:off x="1079068" y="4737651"/>
            <a:ext cx="50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Eight compute cores sharing an L3 cache within a Core Complex Die (CCD)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zh-CN" altLang="en-US" sz="80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C96C072-E595-0731-EDD4-BCB14E5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/>
          <a:lstStyle/>
          <a:p>
            <a:r>
              <a:rPr lang="en-US" altLang="zh-CN" dirty="0"/>
              <a:t>A Multi-</a:t>
            </a:r>
            <a:r>
              <a:rPr lang="en-US" altLang="zh-CN" dirty="0" err="1"/>
              <a:t>chiplet</a:t>
            </a:r>
            <a:r>
              <a:rPr lang="en-US" altLang="zh-CN" dirty="0"/>
              <a:t> Integration</a:t>
            </a:r>
            <a:endParaRPr lang="en-US" dirty="0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52537A3-553E-C54D-8D4D-AA9C4EA5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8" y="1130301"/>
            <a:ext cx="10218317" cy="50069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2BEE6-5608-C64A-AFED-3A449AA8633A}"/>
              </a:ext>
            </a:extLst>
          </p:cNvPr>
          <p:cNvSpPr txBox="1"/>
          <p:nvPr/>
        </p:nvSpPr>
        <p:spPr>
          <a:xfrm>
            <a:off x="3581402" y="6238875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AMD EPYC 9004 IC multi-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chiplet</a:t>
            </a:r>
            <a:r>
              <a:rPr lang="en-CA" b="0" i="0" dirty="0">
                <a:effectLst/>
                <a:latin typeface="Arial" panose="020B0604020202020204" pitchFamily="34" charset="0"/>
              </a:rPr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Core to Core Latency in </a:t>
            </a:r>
            <a:r>
              <a:rPr lang="en-US" altLang="zh-CN" dirty="0" err="1"/>
              <a:t>Chiplet</a:t>
            </a:r>
            <a:endParaRPr lang="zh-CN" altLang="en-US" dirty="0"/>
          </a:p>
        </p:txBody>
      </p:sp>
      <p:pic>
        <p:nvPicPr>
          <p:cNvPr id="6" name="Picture 5" descr="A computer hardware color chart&#10;&#10;Description automatically generated with low confidence">
            <a:extLst>
              <a:ext uri="{FF2B5EF4-FFF2-40B4-BE49-F238E27FC236}">
                <a16:creationId xmlns:a16="http://schemas.microsoft.com/office/drawing/2014/main" id="{0B1102E7-1FF3-5441-9A3B-D9D94C12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43" y="1215366"/>
            <a:ext cx="4969906" cy="523148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B93F9-756D-154C-BF25-B9260599C95A}"/>
              </a:ext>
            </a:extLst>
          </p:cNvPr>
          <p:cNvSpPr txBox="1"/>
          <p:nvPr/>
        </p:nvSpPr>
        <p:spPr>
          <a:xfrm>
            <a:off x="7877855" y="2394857"/>
            <a:ext cx="3480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to core latency for the first 16 cores on the AMD EPYC 9554P. Note the improved communication times among cores on the same </a:t>
            </a:r>
            <a:r>
              <a:rPr lang="en-US" dirty="0" err="1"/>
              <a:t>chiplet</a:t>
            </a:r>
            <a:r>
              <a:rPr lang="en-US" dirty="0"/>
              <a:t> compared to across </a:t>
            </a:r>
            <a:r>
              <a:rPr lang="en-US" dirty="0" err="1"/>
              <a:t>chiplets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Intra-</a:t>
            </a:r>
            <a:r>
              <a:rPr lang="en-US" dirty="0" err="1"/>
              <a:t>chiplet</a:t>
            </a:r>
            <a:r>
              <a:rPr lang="en-US" dirty="0"/>
              <a:t> communication</a:t>
            </a:r>
          </a:p>
          <a:p>
            <a:pPr lvl="3"/>
            <a:r>
              <a:rPr lang="en-US" dirty="0"/>
              <a:t> Vs.</a:t>
            </a:r>
          </a:p>
          <a:p>
            <a:r>
              <a:rPr lang="en-US" dirty="0"/>
              <a:t>    Inter-</a:t>
            </a:r>
            <a:r>
              <a:rPr lang="en-US" dirty="0" err="1"/>
              <a:t>chiplet</a:t>
            </a:r>
            <a:r>
              <a:rPr lang="en-US" dirty="0"/>
              <a:t>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29E0A8D-FAA4-9CDE-A2AA-1D5A4336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4" y="1135380"/>
            <a:ext cx="5326061" cy="448976"/>
          </a:xfrm>
        </p:spPr>
        <p:txBody>
          <a:bodyPr/>
          <a:lstStyle/>
          <a:p>
            <a:r>
              <a:rPr lang="en-CA" dirty="0"/>
              <a:t>Multiple Cache Levels</a:t>
            </a:r>
            <a:endParaRPr lang="en-US" dirty="0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3DF7491B-8420-1044-BB92-61DF7D64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" y="1714584"/>
            <a:ext cx="6913705" cy="4027231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E2CEAE-0E6B-E684-95E1-E145AB94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48600" y="1135380"/>
            <a:ext cx="3671888" cy="44897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1184167-6C5E-3234-8176-F6DDA8F15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48599" y="1721093"/>
            <a:ext cx="3671888" cy="4382634"/>
          </a:xfrm>
        </p:spPr>
        <p:txBody>
          <a:bodyPr/>
          <a:lstStyle/>
          <a:p>
            <a:pPr marL="0" indent="0">
              <a:buNone/>
            </a:pPr>
            <a:endParaRPr lang="en-CA" sz="1600" dirty="0"/>
          </a:p>
          <a:p>
            <a:r>
              <a:rPr lang="en-CA" sz="1600" dirty="0"/>
              <a:t>Cache Miss and Hit: A cache hit occurs when data requested by the CPU is found in a cache layer, significantly speeding up processing. A cache miss, on the other hand, forces the CPU to fetch data from a slower cache level or main memory, increasing delay.</a:t>
            </a:r>
          </a:p>
          <a:p>
            <a:endParaRPr lang="en-CA" sz="1600" dirty="0"/>
          </a:p>
          <a:p>
            <a:r>
              <a:rPr lang="en-CA" sz="1600" dirty="0"/>
              <a:t>One goal of the </a:t>
            </a:r>
            <a:r>
              <a:rPr lang="en-CA" sz="1600" dirty="0" err="1"/>
              <a:t>chiplet</a:t>
            </a:r>
            <a:r>
              <a:rPr lang="en-CA" sz="1600" dirty="0"/>
              <a:t> algorithm is to maximize data locality, ensuring that frequently accessed data is stored closer to the CPU within the faster L1</a:t>
            </a:r>
            <a:r>
              <a:rPr lang="en-US" sz="1600" dirty="0"/>
              <a:t>,</a:t>
            </a:r>
            <a:r>
              <a:rPr lang="en-CA" sz="1600" dirty="0"/>
              <a:t> L2, and L3 caches, thereby reducing cache misses.</a:t>
            </a:r>
          </a:p>
          <a:p>
            <a:endParaRPr lang="en-CA" sz="1600" dirty="0"/>
          </a:p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 Locality &amp; Cache Miss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zh-CN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7B3DA-8595-9A45-95C2-9C72F4701F51}"/>
              </a:ext>
            </a:extLst>
          </p:cNvPr>
          <p:cNvSpPr txBox="1"/>
          <p:nvPr/>
        </p:nvSpPr>
        <p:spPr>
          <a:xfrm>
            <a:off x="1411758" y="597432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While cache levels are numbered 1, 2,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6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Serial: Heap-based Multiplication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1400" b="0" i="0" dirty="0">
                <a:effectLst/>
                <a:latin typeface="Arial" panose="020B0604020202020204" pitchFamily="34" charset="0"/>
              </a:rPr>
              <a:t>Johnson in 1974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2498" y="2478881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5"/>
            <a:ext cx="2909888" cy="206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D3DB80-B894-403A-B48E-6FDC1A72010E}" type="slidenum">
              <a:rPr lang="zh-CN" alt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zh-CN" altLang="en-US" sz="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Heap-based Multiplication</a:t>
            </a:r>
            <a:endParaRPr lang="zh-CN" alt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E90BA78-12A1-6E47-BFB9-7C786322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625897"/>
            <a:ext cx="10850563" cy="257701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94449-B326-F845-BAD4-A9F4278D15B3}"/>
              </a:ext>
            </a:extLst>
          </p:cNvPr>
          <p:cNvSpPr txBox="1"/>
          <p:nvPr/>
        </p:nvSpPr>
        <p:spPr>
          <a:xfrm>
            <a:off x="1396206" y="4631938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compute the product term-by-term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n-way merge of ‘streams’ where each stream is one term of </a:t>
            </a:r>
            <a:r>
              <a:rPr lang="en-US" i="1" dirty="0"/>
              <a:t>a</a:t>
            </a:r>
            <a:r>
              <a:rPr lang="en-US" dirty="0"/>
              <a:t> expanded over </a:t>
            </a:r>
            <a:r>
              <a:rPr lang="en-US" i="1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b is sorted, each stream is also sorted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heap (priority queue) to choose maximum among the heads of each stream</a:t>
            </a:r>
          </a:p>
        </p:txBody>
      </p:sp>
    </p:spTree>
    <p:extLst>
      <p:ext uri="{BB962C8B-B14F-4D97-AF65-F5344CB8AC3E}">
        <p14:creationId xmlns:p14="http://schemas.microsoft.com/office/powerpoint/2010/main" val="3669143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e394199b-23a2-417b-a560-b31131c29d73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5AA4D"/>
      </a:accent1>
      <a:accent2>
        <a:srgbClr val="AF5034"/>
      </a:accent2>
      <a:accent3>
        <a:srgbClr val="B7B7B7"/>
      </a:accent3>
      <a:accent4>
        <a:srgbClr val="707070"/>
      </a:accent4>
      <a:accent5>
        <a:srgbClr val="CCCCC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0tqwYEWEVIh06TpgTVLu5BHXUgITYQUSCT3peqw09S89yVS3ThXsrHwlO44sJys" id="{52705FD9-2394-D140-99F1-D5F7B3449D94}" vid="{D226BF24-7BA2-104F-A7AF-E95141FDC9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</TotalTime>
  <Words>1905</Words>
  <Application>Microsoft Macintosh PowerPoint</Application>
  <PresentationFormat>Widescreen</PresentationFormat>
  <Paragraphs>141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Impact</vt:lpstr>
      <vt:lpstr>Lato</vt:lpstr>
      <vt:lpstr>主题5</vt:lpstr>
      <vt:lpstr>High Performance Sparse Polynomial Multiplication on Chiplet Architecture</vt:lpstr>
      <vt:lpstr>PowerPoint Presentation</vt:lpstr>
      <vt:lpstr>Introduction to Chiplet</vt:lpstr>
      <vt:lpstr>What is Chiplet?</vt:lpstr>
      <vt:lpstr>A Multi-chiplet Integration</vt:lpstr>
      <vt:lpstr>Core to Core Latency in Chiplet</vt:lpstr>
      <vt:lpstr>Data Locality &amp; Cache Miss</vt:lpstr>
      <vt:lpstr>Serial: Heap-based Multiplication</vt:lpstr>
      <vt:lpstr>Heap-based Multiplication</vt:lpstr>
      <vt:lpstr>Heap-based Multiplication </vt:lpstr>
      <vt:lpstr>Parallel: Chiplet Multiplication (SDMP&amp;TRIP)</vt:lpstr>
      <vt:lpstr>The Initial Ideas of the Parallel Agorithm</vt:lpstr>
      <vt:lpstr>Intervals &amp; PP-Matrix (TRIP Algorithm)</vt:lpstr>
      <vt:lpstr>Local Heap Merge (SDMP Algorithm)</vt:lpstr>
      <vt:lpstr>Global Heap Merge (SDMP Algorithm) </vt:lpstr>
      <vt:lpstr>Overview of Chiplet Algorithm</vt:lpstr>
      <vt:lpstr>Experimentation</vt:lpstr>
      <vt:lpstr>Benchmarks</vt:lpstr>
      <vt:lpstr>TRIP vs. Chiplet Algorithm: Fateman’s Benchmark</vt:lpstr>
      <vt:lpstr>TRIP vs. Chiplet Algorithm: ‘Very Sparse’ Benchmark</vt:lpstr>
      <vt:lpstr>Improvements and Future Work</vt:lpstr>
      <vt:lpstr>Three Primary Areas for Future Exploration</vt:lpstr>
      <vt:lpstr>Thanks for Listening! Question?</vt:lpstr>
      <vt:lpstr>REFERENCE</vt:lpstr>
      <vt:lpstr>REFERENCE</vt:lpstr>
      <vt:lpstr>Key Points in SDMP</vt:lpstr>
      <vt:lpstr>The Choice of Set S*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Polynomial Multiplication on Algebra System</dc:title>
  <dc:creator>Xiangyu Liu</dc:creator>
  <cp:lastModifiedBy>Xiangyu Liu</cp:lastModifiedBy>
  <cp:revision>38</cp:revision>
  <cp:lastPrinted>2024-08-13T21:01:54Z</cp:lastPrinted>
  <dcterms:created xsi:type="dcterms:W3CDTF">2024-04-23T19:18:29Z</dcterms:created>
  <dcterms:modified xsi:type="dcterms:W3CDTF">2024-08-15T15:21:14Z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