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60" r:id="rId2"/>
    <p:sldId id="261" r:id="rId3"/>
    <p:sldId id="336" r:id="rId4"/>
    <p:sldId id="337" r:id="rId5"/>
    <p:sldId id="338" r:id="rId6"/>
    <p:sldId id="385" r:id="rId7"/>
    <p:sldId id="372" r:id="rId8"/>
    <p:sldId id="339" r:id="rId9"/>
    <p:sldId id="354" r:id="rId10"/>
    <p:sldId id="392" r:id="rId11"/>
    <p:sldId id="347" r:id="rId12"/>
    <p:sldId id="342" r:id="rId13"/>
    <p:sldId id="343" r:id="rId14"/>
    <p:sldId id="391" r:id="rId15"/>
    <p:sldId id="344" r:id="rId16"/>
    <p:sldId id="348" r:id="rId17"/>
    <p:sldId id="393" r:id="rId18"/>
    <p:sldId id="345" r:id="rId19"/>
    <p:sldId id="371" r:id="rId20"/>
    <p:sldId id="355" r:id="rId21"/>
    <p:sldId id="357" r:id="rId22"/>
    <p:sldId id="356" r:id="rId23"/>
    <p:sldId id="362" r:id="rId24"/>
    <p:sldId id="358" r:id="rId25"/>
    <p:sldId id="368" r:id="rId26"/>
    <p:sldId id="369" r:id="rId27"/>
    <p:sldId id="373" r:id="rId28"/>
    <p:sldId id="360" r:id="rId29"/>
    <p:sldId id="382" r:id="rId30"/>
    <p:sldId id="384" r:id="rId31"/>
    <p:sldId id="374" r:id="rId32"/>
    <p:sldId id="381" r:id="rId33"/>
    <p:sldId id="383" r:id="rId34"/>
    <p:sldId id="364" r:id="rId35"/>
    <p:sldId id="378" r:id="rId36"/>
    <p:sldId id="379" r:id="rId37"/>
    <p:sldId id="380" r:id="rId38"/>
    <p:sldId id="365" r:id="rId39"/>
    <p:sldId id="361" r:id="rId40"/>
    <p:sldId id="366" r:id="rId41"/>
    <p:sldId id="333" r:id="rId42"/>
    <p:sldId id="335" r:id="rId43"/>
    <p:sldId id="390" r:id="rId44"/>
    <p:sldId id="334" r:id="rId45"/>
    <p:sldId id="349" r:id="rId46"/>
    <p:sldId id="352" r:id="rId47"/>
    <p:sldId id="350" r:id="rId48"/>
    <p:sldId id="387" r:id="rId49"/>
    <p:sldId id="388" r:id="rId50"/>
    <p:sldId id="389" r:id="rId51"/>
    <p:sldId id="386" r:id="rId52"/>
    <p:sldId id="351" r:id="rId5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page" id="{FC878AE4-53BE-4B7E-86DD-6322DA822291}">
          <p14:sldIdLst>
            <p14:sldId id="260"/>
          </p14:sldIdLst>
        </p14:section>
        <p14:section name="Intro" id="{6DCE8621-F9C4-4B76-8544-0BA24FA87BF6}">
          <p14:sldIdLst>
            <p14:sldId id="261"/>
          </p14:sldIdLst>
        </p14:section>
        <p14:section name="Motivation" id="{CF89C5D5-7B8C-47BA-AAF2-A41AC331817B}">
          <p14:sldIdLst>
            <p14:sldId id="336"/>
            <p14:sldId id="337"/>
            <p14:sldId id="338"/>
            <p14:sldId id="385"/>
          </p14:sldIdLst>
        </p14:section>
        <p14:section name="CySeMoL" id="{58C9DB34-F3B9-436B-A80A-CD20D4BFBAC4}">
          <p14:sldIdLst>
            <p14:sldId id="372"/>
            <p14:sldId id="339"/>
            <p14:sldId id="354"/>
            <p14:sldId id="392"/>
            <p14:sldId id="347"/>
          </p14:sldIdLst>
        </p14:section>
        <p14:section name="Research summary" id="{0E9622F0-A5CD-4957-B7FF-95B4D76029F8}">
          <p14:sldIdLst>
            <p14:sldId id="342"/>
            <p14:sldId id="343"/>
            <p14:sldId id="391"/>
            <p14:sldId id="344"/>
            <p14:sldId id="348"/>
            <p14:sldId id="393"/>
            <p14:sldId id="345"/>
          </p14:sldIdLst>
        </p14:section>
        <p14:section name="Upscale to CS" id="{12496DE1-34E4-41A3-8DE7-CB870023CC7E}">
          <p14:sldIdLst>
            <p14:sldId id="371"/>
            <p14:sldId id="355"/>
            <p14:sldId id="357"/>
            <p14:sldId id="356"/>
          </p14:sldIdLst>
        </p14:section>
        <p14:section name="Tool Introduction" id="{6635AAE7-A4AF-4B1C-92DA-2EDD01C043A4}">
          <p14:sldIdLst>
            <p14:sldId id="362"/>
            <p14:sldId id="358"/>
            <p14:sldId id="368"/>
            <p14:sldId id="369"/>
            <p14:sldId id="373"/>
            <p14:sldId id="360"/>
          </p14:sldIdLst>
        </p14:section>
        <p14:section name="Supervisors" id="{01BFF65B-83DA-4F87-88B5-2A9DE9402887}">
          <p14:sldIdLst>
            <p14:sldId id="382"/>
            <p14:sldId id="384"/>
            <p14:sldId id="374"/>
            <p14:sldId id="381"/>
            <p14:sldId id="383"/>
          </p14:sldIdLst>
        </p14:section>
        <p14:section name="Validation" id="{142909B6-BD3E-4F96-A5A4-C516192CB34D}">
          <p14:sldIdLst>
            <p14:sldId id="364"/>
            <p14:sldId id="378"/>
            <p14:sldId id="379"/>
            <p14:sldId id="380"/>
          </p14:sldIdLst>
        </p14:section>
        <p14:section name="Results" id="{22B12F37-842C-44BD-807E-092A47290FAB}">
          <p14:sldIdLst>
            <p14:sldId id="365"/>
            <p14:sldId id="361"/>
            <p14:sldId id="366"/>
          </p14:sldIdLst>
        </p14:section>
        <p14:section name="Outro" id="{8A0FE9DB-3F01-45B6-B07E-C9F883559167}">
          <p14:sldIdLst>
            <p14:sldId id="333"/>
            <p14:sldId id="335"/>
            <p14:sldId id="390"/>
            <p14:sldId id="334"/>
          </p14:sldIdLst>
        </p14:section>
        <p14:section name="Bonus sheets" id="{AE452EC7-74A9-419B-BCA8-F4D80FFB1367}">
          <p14:sldIdLst>
            <p14:sldId id="349"/>
            <p14:sldId id="352"/>
            <p14:sldId id="350"/>
            <p14:sldId id="387"/>
            <p14:sldId id="388"/>
            <p14:sldId id="389"/>
            <p14:sldId id="386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k" initials="R" lastIdx="1" clrIdx="0">
    <p:extLst>
      <p:ext uri="{19B8F6BF-5375-455C-9EA6-DF929625EA0E}">
        <p15:presenceInfo xmlns:p15="http://schemas.microsoft.com/office/powerpoint/2012/main" userId="R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258"/>
    <a:srgbClr val="002C5F"/>
    <a:srgbClr val="887B1B"/>
    <a:srgbClr val="4F2D7F"/>
    <a:srgbClr val="006A4D"/>
    <a:srgbClr val="DC0C30"/>
    <a:srgbClr val="0098C3"/>
    <a:srgbClr val="FED100"/>
    <a:srgbClr val="CF0072"/>
    <a:srgbClr val="34B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87500" autoAdjust="0"/>
  </p:normalViewPr>
  <p:slideViewPr>
    <p:cSldViewPr>
      <p:cViewPr varScale="1">
        <p:scale>
          <a:sx n="79" d="100"/>
          <a:sy n="79" d="100"/>
        </p:scale>
        <p:origin x="16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E1BD2A-F24E-4ECA-82B3-08C5D5A627D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22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r>
              <a:rPr lang="en-GB" baseline="0" dirty="0"/>
              <a:t> (name), goal of presentation</a:t>
            </a:r>
          </a:p>
          <a:p>
            <a:r>
              <a:rPr lang="en-GB" baseline="0" dirty="0"/>
              <a:t>My thesis is about ‘vulnerability … logic’, hopefully during this talk you will learn what this means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015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Configurable parameters</a:t>
            </a:r>
          </a:p>
          <a:p>
            <a:r>
              <a:rPr lang="en-GB" dirty="0"/>
              <a:t>Mention</a:t>
            </a:r>
            <a:r>
              <a:rPr lang="en-GB" baseline="0" dirty="0"/>
              <a:t> that the possible paths are often long, and contain dependencies on other probabilistic components (such </a:t>
            </a:r>
            <a:r>
              <a:rPr lang="en-GB" baseline="0"/>
              <a:t>as defences)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31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&lt;screenshot van </a:t>
            </a:r>
            <a:r>
              <a:rPr lang="en-GB" dirty="0" err="1"/>
              <a:t>vorige</a:t>
            </a:r>
            <a:r>
              <a:rPr lang="en-GB" dirty="0"/>
              <a:t> sheet maar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`calculate’&gt;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64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knowledge</a:t>
            </a:r>
            <a:r>
              <a:rPr lang="en-GB" dirty="0"/>
              <a:t> incorporated in its analysis is quite useful</a:t>
            </a:r>
          </a:p>
          <a:p>
            <a:r>
              <a:rPr lang="en-GB" dirty="0"/>
              <a:t>Provide </a:t>
            </a:r>
            <a:r>
              <a:rPr lang="en-GB" dirty="0">
                <a:solidFill>
                  <a:schemeClr val="accent1"/>
                </a:solidFill>
              </a:rPr>
              <a:t>automated tool support </a:t>
            </a:r>
            <a:r>
              <a:rPr lang="en-GB" dirty="0"/>
              <a:t>for security experts</a:t>
            </a:r>
          </a:p>
          <a:p>
            <a:r>
              <a:rPr lang="en-GB" dirty="0"/>
              <a:t>Alleviate the burden of investigating the impact of new threats</a:t>
            </a:r>
          </a:p>
          <a:p>
            <a:endParaRPr lang="en-US" dirty="0"/>
          </a:p>
          <a:p>
            <a:r>
              <a:rPr lang="en-GB" dirty="0"/>
              <a:t>How to </a:t>
            </a:r>
            <a:r>
              <a:rPr lang="en-GB" dirty="0">
                <a:solidFill>
                  <a:schemeClr val="accent4"/>
                </a:solidFill>
              </a:rPr>
              <a:t>obtain a model</a:t>
            </a:r>
            <a:r>
              <a:rPr lang="en-GB" dirty="0"/>
              <a:t> of a large networked infrastructure?</a:t>
            </a:r>
          </a:p>
          <a:p>
            <a:r>
              <a:rPr lang="en-GB" dirty="0"/>
              <a:t>Use network </a:t>
            </a:r>
            <a:r>
              <a:rPr lang="en-GB" dirty="0">
                <a:solidFill>
                  <a:schemeClr val="accent4"/>
                </a:solidFill>
              </a:rPr>
              <a:t>scanning</a:t>
            </a:r>
            <a:r>
              <a:rPr lang="en-GB" dirty="0"/>
              <a:t> tools to generate a model of the real network</a:t>
            </a:r>
          </a:p>
          <a:p>
            <a:r>
              <a:rPr lang="en-GB" baseline="0" dirty="0"/>
              <a:t>    </a:t>
            </a:r>
            <a:r>
              <a:rPr lang="en-GB" dirty="0"/>
              <a:t>Not trivial, as scanning can potentially slow down the network</a:t>
            </a:r>
          </a:p>
          <a:p>
            <a:r>
              <a:rPr lang="en-GB" dirty="0"/>
              <a:t>    Still ongoing research at TNO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a Turing test performed by the authors of CySeMoL,</a:t>
            </a:r>
            <a:r>
              <a:rPr lang="en-GB" baseline="0" dirty="0"/>
              <a:t> CySeMoL has comparable accuracy to a security expert with average skill/experience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34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Emphasize</a:t>
            </a:r>
            <a:r>
              <a:rPr lang="en-GB" baseline="0" dirty="0"/>
              <a:t> the lack of code required for MDE</a:t>
            </a:r>
          </a:p>
          <a:p>
            <a:endParaRPr lang="en-GB" baseline="0" dirty="0"/>
          </a:p>
          <a:p>
            <a:r>
              <a:rPr lang="en-GB" baseline="0" dirty="0"/>
              <a:t>Knowledge part: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47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Emphasize</a:t>
            </a:r>
            <a:r>
              <a:rPr lang="en-GB" baseline="0" dirty="0"/>
              <a:t> the lack of code required for MDE</a:t>
            </a:r>
          </a:p>
          <a:p>
            <a:endParaRPr lang="en-GB" baseline="0" dirty="0"/>
          </a:p>
          <a:p>
            <a:r>
              <a:rPr lang="en-GB" baseline="0" dirty="0"/>
              <a:t>Knowledge part: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470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part which calculates the success probabilities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42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from early measurements suggest </a:t>
            </a:r>
            <a:r>
              <a:rPr lang="en-GB" dirty="0">
                <a:solidFill>
                  <a:schemeClr val="accent1"/>
                </a:solidFill>
              </a:rPr>
              <a:t>Probabilistic Logic </a:t>
            </a:r>
            <a:r>
              <a:rPr lang="en-GB" dirty="0"/>
              <a:t>(ProbLog)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Extends </a:t>
            </a:r>
            <a:r>
              <a:rPr lang="en-GB" dirty="0"/>
              <a:t>the </a:t>
            </a:r>
            <a:r>
              <a:rPr lang="en-GB" dirty="0" err="1"/>
              <a:t>Prolog</a:t>
            </a:r>
            <a:r>
              <a:rPr lang="en-GB" dirty="0"/>
              <a:t> programming language with</a:t>
            </a:r>
            <a:r>
              <a:rPr lang="en-GB" dirty="0">
                <a:solidFill>
                  <a:schemeClr val="accent4"/>
                </a:solidFill>
              </a:rPr>
              <a:t> probabilistic models</a:t>
            </a:r>
          </a:p>
          <a:p>
            <a:r>
              <a:rPr lang="en-GB" dirty="0"/>
              <a:t>	</a:t>
            </a:r>
            <a:r>
              <a:rPr lang="en-GB" dirty="0" err="1"/>
              <a:t>Prolog</a:t>
            </a:r>
            <a:r>
              <a:rPr lang="en-GB" dirty="0"/>
              <a:t> is known to </a:t>
            </a:r>
            <a:r>
              <a:rPr lang="en-GB" dirty="0">
                <a:solidFill>
                  <a:schemeClr val="accent4"/>
                </a:solidFill>
              </a:rPr>
              <a:t>deal efficiently with large data models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885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Arrows use MDE tools</a:t>
            </a:r>
          </a:p>
          <a:p>
            <a:r>
              <a:rPr lang="en-GB" dirty="0"/>
              <a:t>The boxes are parts</a:t>
            </a:r>
          </a:p>
          <a:p>
            <a:endParaRPr lang="en-GB" dirty="0"/>
          </a:p>
          <a:p>
            <a:r>
              <a:rPr lang="en-GB" dirty="0"/>
              <a:t>Let this image sink in</a:t>
            </a:r>
          </a:p>
          <a:p>
            <a:endParaRPr lang="en-GB" dirty="0"/>
          </a:p>
          <a:p>
            <a:r>
              <a:rPr lang="en-GB" dirty="0"/>
              <a:t>End</a:t>
            </a:r>
            <a:r>
              <a:rPr lang="en-GB" baseline="0" dirty="0"/>
              <a:t> of laymen part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410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16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Tell what’s in a PVA model:</a:t>
            </a:r>
          </a:p>
          <a:p>
            <a:r>
              <a:rPr lang="en-GB" dirty="0"/>
              <a:t>-Component</a:t>
            </a:r>
            <a:r>
              <a:rPr lang="en-GB" baseline="0" dirty="0"/>
              <a:t> </a:t>
            </a:r>
            <a:r>
              <a:rPr lang="en-GB" baseline="0" dirty="0" err="1"/>
              <a:t>defs</a:t>
            </a:r>
            <a:endParaRPr lang="en-GB" baseline="0" dirty="0"/>
          </a:p>
          <a:p>
            <a:r>
              <a:rPr lang="en-GB" baseline="0" dirty="0"/>
              <a:t>-Derivation spec</a:t>
            </a:r>
          </a:p>
          <a:p>
            <a:r>
              <a:rPr lang="en-US" baseline="0" dirty="0"/>
              <a:t>e.g. firewall is off -&gt; 100% hack chance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Only the PVAI model needs to be rebuilt on a infrastructure change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 we have a router without a firewall.</a:t>
            </a:r>
            <a:endParaRPr lang="en-GB" dirty="0"/>
          </a:p>
          <a:p>
            <a:endParaRPr lang="en-GB" baseline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945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923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separation between PVA and PVAI (also present in CySeMoL)</a:t>
            </a:r>
          </a:p>
          <a:p>
            <a:r>
              <a:rPr lang="en-GB" dirty="0"/>
              <a:t>Instance models are on the top rule</a:t>
            </a:r>
          </a:p>
          <a:p>
            <a:r>
              <a:rPr lang="en-GB" dirty="0"/>
              <a:t>Knowledge models are the bottom rule</a:t>
            </a:r>
          </a:p>
          <a:p>
            <a:endParaRPr lang="en-GB" dirty="0"/>
          </a:p>
          <a:p>
            <a:r>
              <a:rPr lang="en-GB" dirty="0"/>
              <a:t>Mention the existence of a ProbLog model</a:t>
            </a:r>
          </a:p>
          <a:p>
            <a:r>
              <a:rPr lang="en-GB" dirty="0"/>
              <a:t>Bridge</a:t>
            </a:r>
            <a:r>
              <a:rPr lang="en-GB" baseline="0" dirty="0"/>
              <a:t> to next sheet: we are going to explain the transformation steps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389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IEAAT Parser program implements two model transformations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knowledge model</a:t>
            </a:r>
            <a:r>
              <a:rPr lang="en-GB" dirty="0"/>
              <a:t> is transformed to the </a:t>
            </a:r>
            <a:r>
              <a:rPr lang="en-GB" dirty="0">
                <a:solidFill>
                  <a:schemeClr val="accent4"/>
                </a:solidFill>
              </a:rPr>
              <a:t>PVA model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network infrastructure model</a:t>
            </a:r>
            <a:r>
              <a:rPr lang="en-GB" dirty="0"/>
              <a:t> is transformed to a </a:t>
            </a:r>
            <a:r>
              <a:rPr lang="en-GB" dirty="0">
                <a:solidFill>
                  <a:schemeClr val="accent4"/>
                </a:solidFill>
              </a:rPr>
              <a:t>PVAI model</a:t>
            </a:r>
          </a:p>
          <a:p>
            <a:endParaRPr lang="en-GB" dirty="0"/>
          </a:p>
          <a:p>
            <a:r>
              <a:rPr lang="en-GB" dirty="0"/>
              <a:t>PVAI models </a:t>
            </a:r>
            <a:r>
              <a:rPr lang="en-GB" dirty="0">
                <a:solidFill>
                  <a:schemeClr val="accent4"/>
                </a:solidFill>
              </a:rPr>
              <a:t>reference </a:t>
            </a:r>
            <a:r>
              <a:rPr lang="en-GB" dirty="0"/>
              <a:t>components from PVA models</a:t>
            </a:r>
          </a:p>
          <a:p>
            <a:r>
              <a:rPr lang="en-GB" dirty="0"/>
              <a:t>	The IEAAT Parser is able to generate </a:t>
            </a:r>
            <a:r>
              <a:rPr lang="en-GB" dirty="0">
                <a:solidFill>
                  <a:schemeClr val="accent1"/>
                </a:solidFill>
              </a:rPr>
              <a:t>both models at once</a:t>
            </a:r>
          </a:p>
          <a:p>
            <a:r>
              <a:rPr lang="en-GB" dirty="0"/>
              <a:t>	Or generate a PVAI model </a:t>
            </a:r>
            <a:r>
              <a:rPr lang="en-GB" dirty="0">
                <a:solidFill>
                  <a:schemeClr val="accent1"/>
                </a:solidFill>
              </a:rPr>
              <a:t>based on a pre-existing PVA model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562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the models are both stored in CySeMoL</a:t>
            </a:r>
            <a:r>
              <a:rPr lang="en-GB" baseline="0" dirty="0"/>
              <a:t> files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09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separation between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15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720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input,</a:t>
            </a:r>
            <a:r>
              <a:rPr lang="en-GB" baseline="0" dirty="0"/>
              <a:t> we get a set of templates, their connections, and an entry point for the attacker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400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189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WMC: a weight is actually attached to each proposition</a:t>
            </a:r>
          </a:p>
          <a:p>
            <a:r>
              <a:rPr lang="en-GB" dirty="0"/>
              <a:t>#P-Complete is similar to determining the number of accepting paths of a Turing Machine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487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Why do the results differ that much</a:t>
            </a:r>
          </a:p>
          <a:p>
            <a:r>
              <a:rPr lang="en-GB" dirty="0"/>
              <a:t>We</a:t>
            </a:r>
            <a:r>
              <a:rPr lang="en-GB" baseline="0" dirty="0"/>
              <a:t> have to ask ourselves whether we require exact inference of probabilities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49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2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these companies, the potential for cyber attacks poses a great threat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26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TODO splits op in 3 sheets </a:t>
            </a:r>
            <a:r>
              <a:rPr lang="en-GB" dirty="0" err="1"/>
              <a:t>ipv</a:t>
            </a:r>
            <a:r>
              <a:rPr lang="en-GB" dirty="0"/>
              <a:t> 1?</a:t>
            </a:r>
          </a:p>
          <a:p>
            <a:r>
              <a:rPr lang="en-GB" dirty="0"/>
              <a:t>1 minute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94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Mention that the size implies too many things happening concurrently, it is hard</a:t>
            </a:r>
            <a:r>
              <a:rPr lang="en-GB" baseline="0"/>
              <a:t> to see what is going on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84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 countermeasures worth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Threat modelling is a method used to support security risks assessment of systems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809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8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I continue, I will discuss</a:t>
            </a:r>
            <a:r>
              <a:rPr lang="en-GB" baseline="0" dirty="0"/>
              <a:t> CySeMoL, a (non-automated) tool used to support risk assessments</a:t>
            </a:r>
            <a:endParaRPr lang="en-GB" dirty="0"/>
          </a:p>
          <a:p>
            <a:r>
              <a:rPr lang="en-GB" dirty="0"/>
              <a:t>Tell why we use CySeMoL (initiative from the SEGRID project)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20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CySeMoL Forms the basis for a commercial spin-off tool called </a:t>
            </a:r>
            <a:r>
              <a:rPr lang="en-GB" dirty="0" err="1">
                <a:solidFill>
                  <a:schemeClr val="accent4"/>
                </a:solidFill>
              </a:rPr>
              <a:t>securiCAD</a:t>
            </a:r>
            <a:endParaRPr lang="en-GB" dirty="0">
              <a:solidFill>
                <a:schemeClr val="accent4"/>
              </a:solidFill>
            </a:endParaRP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64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1.Pre-defined components</a:t>
            </a:r>
          </a:p>
          <a:p>
            <a:r>
              <a:rPr lang="en-GB" dirty="0"/>
              <a:t>-Assets</a:t>
            </a:r>
          </a:p>
          <a:p>
            <a:r>
              <a:rPr lang="en-GB" dirty="0"/>
              <a:t>-Defences</a:t>
            </a:r>
          </a:p>
          <a:p>
            <a:r>
              <a:rPr lang="en-GB" dirty="0"/>
              <a:t>-Attacker</a:t>
            </a:r>
          </a:p>
          <a:p>
            <a:endParaRPr lang="en-GB" dirty="0"/>
          </a:p>
          <a:p>
            <a:r>
              <a:rPr lang="en-GB" dirty="0"/>
              <a:t>2.Working area</a:t>
            </a:r>
          </a:p>
          <a:p>
            <a:r>
              <a:rPr lang="en-GB" dirty="0"/>
              <a:t>-Drag and drop</a:t>
            </a:r>
          </a:p>
          <a:p>
            <a:r>
              <a:rPr lang="en-GB" dirty="0"/>
              <a:t>-boxes indicate templates</a:t>
            </a:r>
          </a:p>
          <a:p>
            <a:r>
              <a:rPr lang="en-GB" dirty="0"/>
              <a:t>-Display potential attack steps (explain)</a:t>
            </a:r>
          </a:p>
          <a:p>
            <a:r>
              <a:rPr lang="en-GB" dirty="0"/>
              <a:t>-Display potential defences</a:t>
            </a:r>
          </a:p>
          <a:p>
            <a:endParaRPr lang="en-GB" dirty="0"/>
          </a:p>
          <a:p>
            <a:r>
              <a:rPr lang="en-GB" dirty="0"/>
              <a:t>3.Calculate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1BD2A-F24E-4ECA-82B3-08C5D5A627D6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8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1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4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2E27A-CD86-4914-81EA-5561B8A844B2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pic>
        <p:nvPicPr>
          <p:cNvPr id="9" name="Afbeelding 8" descr="UT powerpoint sheet small 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9CF03-79C9-4387-B5F4-191C2011BE64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pic>
        <p:nvPicPr>
          <p:cNvPr id="9" name="Afbeelding 8" descr="UT powerpoint sheet small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2C9F1-DA98-46E9-BC38-E4F72314988A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pic>
        <p:nvPicPr>
          <p:cNvPr id="9" name="Afbeelding 8" descr="UT powerpoint sheet small 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3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pic>
        <p:nvPicPr>
          <p:cNvPr id="9" name="Afbeelding 8" descr="UT powerpoint sheet small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12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D76293-DE70-4376-B70A-20598DC17F5E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4F65A1-8783-4E80-A59D-C2B202961568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8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B3B45D-DF68-475A-A8F9-3DAEB5D85440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43050"/>
            <a:ext cx="8072462" cy="4000528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cxnSp>
        <p:nvCxnSpPr>
          <p:cNvPr id="13" name="Rechte verbindingslijn 12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6"/>
          </p:nvPr>
        </p:nvSpPr>
        <p:spPr>
          <a:xfrm>
            <a:off x="5668123" y="1713600"/>
            <a:ext cx="3190157" cy="43236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1071538" y="1662100"/>
            <a:ext cx="4546320" cy="4410106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378B9-32EF-4967-B4C5-28A7B0E9E120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0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41C89-641A-4449-829E-7AB330FED2F4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9CC7F-86E1-48DE-82DC-E9AC50D04532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4"/>
          </p:nvPr>
        </p:nvSpPr>
        <p:spPr>
          <a:xfrm>
            <a:off x="1071538" y="1641599"/>
            <a:ext cx="8072462" cy="3999600"/>
          </a:xfrm>
        </p:spPr>
        <p:txBody>
          <a:bodyPr/>
          <a:lstStyle/>
          <a:p>
            <a:r>
              <a:rPr lang="nl-NL"/>
              <a:t>Klik op het pictogram als u een grafiek wilt toevoegen</a:t>
            </a:r>
          </a:p>
        </p:txBody>
      </p:sp>
      <p:sp>
        <p:nvSpPr>
          <p:cNvPr id="11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82902" y="500042"/>
            <a:ext cx="7775378" cy="732985"/>
          </a:xfrm>
        </p:spPr>
        <p:txBody>
          <a:bodyPr lIns="0" tIns="0" rIns="0" bIns="0" anchor="b" anchorCtr="0"/>
          <a:lstStyle>
            <a:lvl1pPr marL="0" indent="0">
              <a:buNone/>
              <a:defRPr sz="2600" b="1" cap="all" baseline="0">
                <a:latin typeface="+mj-lt"/>
              </a:defRPr>
            </a:lvl1pPr>
          </a:lstStyle>
          <a:p>
            <a:pPr lvl="0"/>
            <a:r>
              <a:rPr lang="nl-NL" dirty="0"/>
              <a:t>Klik hier om een Titel toe te voegen</a:t>
            </a:r>
          </a:p>
        </p:txBody>
      </p:sp>
      <p:sp>
        <p:nvSpPr>
          <p:cNvPr id="14" name="Tijdelijke aanduiding voor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82887" y="1226814"/>
            <a:ext cx="7775393" cy="285750"/>
          </a:xfrm>
        </p:spPr>
        <p:txBody>
          <a:bodyPr lIns="0" tIns="0" rIns="0" bIns="0" anchor="b" anchorCtr="0"/>
          <a:lstStyle>
            <a:lvl1pPr>
              <a:buFontTx/>
              <a:buNone/>
              <a:defRPr sz="1800" cap="all" baseline="0">
                <a:latin typeface="+mj-lt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nl-NL" dirty="0"/>
              <a:t>Klik hier om een Subtitel toe te voegen</a:t>
            </a:r>
          </a:p>
        </p:txBody>
      </p:sp>
      <p:cxnSp>
        <p:nvCxnSpPr>
          <p:cNvPr id="15" name="Rechte verbindingslijn 14"/>
          <p:cNvCxnSpPr/>
          <p:nvPr userDrawn="1"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2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3">
    <p:bg>
      <p:bgPr>
        <a:blipFill dpi="0" rotWithShape="0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400" y="1644650"/>
            <a:ext cx="6786562" cy="1470025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5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6400" y="3035300"/>
            <a:ext cx="6788150" cy="1101725"/>
          </a:xfrm>
        </p:spPr>
        <p:txBody>
          <a:bodyPr lIns="0"/>
          <a:lstStyle>
            <a:lvl1pPr marL="0" indent="0">
              <a:buFont typeface="Wingdings" pitchFamily="2" charset="2"/>
              <a:buNone/>
              <a:defRPr sz="1800" cap="all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nl-NL"/>
              <a:t>Klik om de ondertitelstijl van het model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0000" y="2051050"/>
            <a:ext cx="7801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72375" y="6402388"/>
            <a:ext cx="936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446F426C-61E6-47BC-AFC8-5843F1D9A0D5}" type="datetime1">
              <a:rPr lang="nl-NL" smtClean="0"/>
              <a:t>9-12-2016</a:t>
            </a:fld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40125" y="6402388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r>
              <a:rPr lang="nl-NL"/>
              <a:t>Voettekst: aanpassen via 'Invoegen' ('Beeld' voor Office 2003 of eerder) kies vervolgens 'Koptekst en voettekst'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000" y="6400800"/>
            <a:ext cx="37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500"/>
              </a:lnSpc>
              <a:defRPr sz="1000"/>
            </a:lvl1pPr>
          </a:lstStyle>
          <a:p>
            <a:fld id="{D818A380-CEF3-4FA4-B905-6E6A3B62A7C3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Afbeelding 8" descr="UT_Logo_Black_NL.WM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12" y="6336000"/>
            <a:ext cx="2019432" cy="418121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1080000" y="1643050"/>
            <a:ext cx="807246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6" r:id="rId4"/>
    <p:sldLayoutId id="2147483660" r:id="rId5"/>
    <p:sldLayoutId id="2147483665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56" r:id="rId12"/>
    <p:sldLayoutId id="2147483657" r:id="rId13"/>
    <p:sldLayoutId id="2147483658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 Narrow" pitchFamily="34" charset="0"/>
        </a:defRPr>
      </a:lvl9pPr>
    </p:titleStyle>
    <p:bodyStyle>
      <a:lvl1pPr marL="255588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809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801688" indent="-2381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077913" indent="-250825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3446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8018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6pPr>
      <a:lvl7pPr marL="22590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7pPr>
      <a:lvl8pPr marL="27162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8pPr>
      <a:lvl9pPr marL="3173413" indent="-255588" algn="l" defTabSz="238125" rtl="0" eaLnBrk="1" fontAlgn="base" hangingPunct="1">
        <a:lnSpc>
          <a:spcPts val="25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Vulnerability Analysis of Cyber Security modelling language models using probabilistic logic</a:t>
            </a:r>
            <a:endParaRPr lang="en-GB" dirty="0"/>
          </a:p>
        </p:txBody>
      </p:sp>
      <p:sp>
        <p:nvSpPr>
          <p:cNvPr id="4" name="Tekstvak 3"/>
          <p:cNvSpPr txBox="1"/>
          <p:nvPr/>
        </p:nvSpPr>
        <p:spPr>
          <a:xfrm>
            <a:off x="1346400" y="6165304"/>
            <a:ext cx="3168352" cy="369332"/>
          </a:xfrm>
          <a:prstGeom prst="rect">
            <a:avLst/>
          </a:prstGeom>
          <a:noFill/>
        </p:spPr>
        <p:txBody>
          <a:bodyPr wrap="square" lIns="0" tIns="4572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Rick Hindriks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" y="571372"/>
            <a:ext cx="2592329" cy="755906"/>
          </a:xfrm>
          <a:prstGeom prst="rect">
            <a:avLst/>
          </a:prstGeom>
        </p:spPr>
      </p:pic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4764436" y="5334307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Supervisors:</a:t>
            </a:r>
          </a:p>
          <a:p>
            <a:r>
              <a:rPr lang="en-GB" dirty="0" err="1">
                <a:solidFill>
                  <a:schemeClr val="bg1"/>
                </a:solidFill>
                <a:latin typeface="+mj-lt"/>
              </a:rPr>
              <a:t>Arend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Rensink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(UT)</a:t>
            </a:r>
          </a:p>
          <a:p>
            <a:r>
              <a:rPr lang="en-GB" dirty="0" err="1">
                <a:solidFill>
                  <a:schemeClr val="bg1"/>
                </a:solidFill>
                <a:latin typeface="+mj-lt"/>
              </a:rPr>
              <a:t>Mariëlle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Stoelinga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(UT)</a:t>
            </a:r>
          </a:p>
          <a:p>
            <a:r>
              <a:rPr lang="en-GB" dirty="0">
                <a:solidFill>
                  <a:schemeClr val="bg1"/>
                </a:solidFill>
                <a:latin typeface="+mj-lt"/>
              </a:rPr>
              <a:t>Frank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Fransen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(TNO)</a:t>
            </a:r>
          </a:p>
        </p:txBody>
      </p:sp>
    </p:spTree>
    <p:extLst>
      <p:ext uri="{BB962C8B-B14F-4D97-AF65-F5344CB8AC3E}">
        <p14:creationId xmlns:p14="http://schemas.microsoft.com/office/powerpoint/2010/main" val="5608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6"/>
          </p:nvPr>
        </p:nvSpPr>
        <p:spPr>
          <a:xfrm>
            <a:off x="1082887" y="1713600"/>
            <a:ext cx="7775394" cy="43236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CySeMoL searches for </a:t>
            </a:r>
            <a:r>
              <a:rPr lang="en-GB" dirty="0">
                <a:solidFill>
                  <a:schemeClr val="accent4"/>
                </a:solidFill>
              </a:rPr>
              <a:t>attack sequences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success likelihood </a:t>
            </a:r>
            <a:r>
              <a:rPr lang="en-GB" dirty="0"/>
              <a:t>depends on the </a:t>
            </a:r>
            <a:r>
              <a:rPr lang="en-GB" dirty="0">
                <a:solidFill>
                  <a:schemeClr val="accent4"/>
                </a:solidFill>
              </a:rPr>
              <a:t>configuration</a:t>
            </a:r>
            <a:r>
              <a:rPr lang="en-GB" dirty="0"/>
              <a:t> of individual systems</a:t>
            </a:r>
          </a:p>
        </p:txBody>
      </p:sp>
      <p:pic>
        <p:nvPicPr>
          <p:cNvPr id="11" name="Tijdelijke aanduiding voor inhoud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260" b="4260"/>
          <a:stretch>
            <a:fillRect/>
          </a:stretch>
        </p:blipFill>
        <p:spPr>
          <a:xfrm>
            <a:off x="1644056" y="2589810"/>
            <a:ext cx="1091740" cy="1059030"/>
          </a:xfrm>
          <a:prstGeom prst="rect">
            <a:avLst/>
          </a:prstGeo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/>
              <a:t>CySeMoL in practice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The way of the attacker</a:t>
            </a:r>
            <a:endParaRPr lang="en-GB" dirty="0"/>
          </a:p>
        </p:txBody>
      </p:sp>
      <p:pic>
        <p:nvPicPr>
          <p:cNvPr id="13" name="Picture 4" descr="https://upload.wikimedia.org/wikipedia/commons/thumb/2/28/Prim_Maze.svg/2000px-Prim_Maz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7904" y="223933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291077"/>
            <a:ext cx="1413198" cy="1656496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>
            <a:off x="2915816" y="311932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5580112" y="310343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0000" y="2060848"/>
            <a:ext cx="7801200" cy="35607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CySeMoL in practice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Analysis results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8" y="1772816"/>
            <a:ext cx="7416824" cy="4378538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5724128" y="3789040"/>
            <a:ext cx="1080120" cy="432048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/>
          <p:cNvSpPr/>
          <p:nvPr/>
        </p:nvSpPr>
        <p:spPr>
          <a:xfrm>
            <a:off x="938768" y="5168260"/>
            <a:ext cx="1080120" cy="432048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887" y="1865956"/>
            <a:ext cx="7801200" cy="3560763"/>
          </a:xfrm>
        </p:spPr>
        <p:txBody>
          <a:bodyPr/>
          <a:lstStyle/>
          <a:p>
            <a:r>
              <a:rPr lang="en-GB" dirty="0"/>
              <a:t>CySeMoL is intended to be used in the </a:t>
            </a:r>
            <a:r>
              <a:rPr lang="en-GB" dirty="0">
                <a:solidFill>
                  <a:schemeClr val="accent4"/>
                </a:solidFill>
              </a:rPr>
              <a:t>design</a:t>
            </a:r>
            <a:r>
              <a:rPr lang="en-GB" dirty="0"/>
              <a:t> phase only</a:t>
            </a:r>
          </a:p>
          <a:p>
            <a:r>
              <a:rPr lang="en-GB" dirty="0"/>
              <a:t>TNO is investigating whether CySeMoL can be used at </a:t>
            </a:r>
            <a:r>
              <a:rPr lang="en-GB" dirty="0">
                <a:solidFill>
                  <a:schemeClr val="accent4"/>
                </a:solidFill>
              </a:rPr>
              <a:t>runtime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However, here we run into problems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5"/>
                </a:solidFill>
              </a:rPr>
              <a:t>No documented input method</a:t>
            </a:r>
            <a:r>
              <a:rPr lang="en-GB" dirty="0"/>
              <a:t> outside of the graphical interface</a:t>
            </a:r>
          </a:p>
          <a:p>
            <a:r>
              <a:rPr lang="en-GB" dirty="0"/>
              <a:t>	The analysis </a:t>
            </a:r>
            <a:r>
              <a:rPr lang="en-GB" dirty="0">
                <a:solidFill>
                  <a:schemeClr val="accent5"/>
                </a:solidFill>
              </a:rPr>
              <a:t>takes a lot of time</a:t>
            </a:r>
            <a:r>
              <a:rPr lang="en-GB" dirty="0"/>
              <a:t> for large network infrastructures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From the design phase to runtime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Using CySeMoL to Re-evaluate network infrastructures in the field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97" y="2636912"/>
            <a:ext cx="4662778" cy="26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Improve the analysis speed</a:t>
            </a:r>
            <a:r>
              <a:rPr lang="en-GB" dirty="0"/>
              <a:t> of CySeMoL</a:t>
            </a:r>
          </a:p>
          <a:p>
            <a:r>
              <a:rPr lang="en-GB" dirty="0"/>
              <a:t>	Improve analysis time of large networks to seconds, instead of minutes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 startAt="2"/>
            </a:pPr>
            <a:r>
              <a:rPr lang="en-GB" dirty="0"/>
              <a:t>Develop an </a:t>
            </a:r>
            <a:r>
              <a:rPr lang="en-GB" dirty="0">
                <a:solidFill>
                  <a:schemeClr val="accent1"/>
                </a:solidFill>
              </a:rPr>
              <a:t>open and extensible method</a:t>
            </a:r>
            <a:r>
              <a:rPr lang="en-GB" dirty="0"/>
              <a:t> to perform this analysis</a:t>
            </a:r>
          </a:p>
          <a:p>
            <a:r>
              <a:rPr lang="en-GB" dirty="0"/>
              <a:t>	This allows us to process </a:t>
            </a:r>
            <a:r>
              <a:rPr lang="en-GB" dirty="0">
                <a:solidFill>
                  <a:schemeClr val="accent4"/>
                </a:solidFill>
              </a:rPr>
              <a:t>real-time network information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Required for full automation</a:t>
            </a:r>
            <a:r>
              <a:rPr lang="en-GB" dirty="0"/>
              <a:t> of an analysis</a:t>
            </a:r>
          </a:p>
          <a:p>
            <a:r>
              <a:rPr lang="en-GB" dirty="0"/>
              <a:t>	Possible to develop </a:t>
            </a:r>
            <a:r>
              <a:rPr lang="en-GB" dirty="0">
                <a:solidFill>
                  <a:schemeClr val="accent4"/>
                </a:solidFill>
              </a:rPr>
              <a:t>alternate types of analysis</a:t>
            </a:r>
            <a:r>
              <a:rPr lang="en-GB" dirty="0"/>
              <a:t> if desired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Research goals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to tackle the automation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417662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92577" y="1844824"/>
            <a:ext cx="7801200" cy="3560763"/>
          </a:xfrm>
        </p:spPr>
        <p:txBody>
          <a:bodyPr/>
          <a:lstStyle/>
          <a:p>
            <a:r>
              <a:rPr lang="en-GB" dirty="0"/>
              <a:t>We use design principles from </a:t>
            </a:r>
            <a:r>
              <a:rPr lang="en-GB" dirty="0">
                <a:solidFill>
                  <a:schemeClr val="accent4"/>
                </a:solidFill>
              </a:rPr>
              <a:t>Model-Driven Engineering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Everything</a:t>
            </a:r>
            <a:r>
              <a:rPr lang="en-GB" dirty="0"/>
              <a:t> is a model</a:t>
            </a:r>
          </a:p>
          <a:p>
            <a:r>
              <a:rPr lang="en-GB" dirty="0"/>
              <a:t>	Models themselves are specified using models (meta-modelling)</a:t>
            </a:r>
          </a:p>
          <a:p>
            <a:endParaRPr lang="en-GB" dirty="0">
              <a:solidFill>
                <a:schemeClr val="accent4"/>
              </a:solidFill>
            </a:endParaRPr>
          </a:p>
          <a:p>
            <a:r>
              <a:rPr lang="en-GB" dirty="0"/>
              <a:t>Use models by means of </a:t>
            </a:r>
            <a:r>
              <a:rPr lang="en-GB" dirty="0">
                <a:solidFill>
                  <a:schemeClr val="accent4"/>
                </a:solidFill>
              </a:rPr>
              <a:t>transformation steps</a:t>
            </a:r>
          </a:p>
          <a:p>
            <a:r>
              <a:rPr lang="en-GB" dirty="0"/>
              <a:t>	We can transform models into </a:t>
            </a:r>
            <a:r>
              <a:rPr lang="en-GB" dirty="0">
                <a:solidFill>
                  <a:schemeClr val="accent1"/>
                </a:solidFill>
              </a:rPr>
              <a:t>other models</a:t>
            </a:r>
          </a:p>
          <a:p>
            <a:r>
              <a:rPr lang="en-GB"/>
              <a:t>	Or transform </a:t>
            </a:r>
            <a:r>
              <a:rPr lang="en-GB" dirty="0"/>
              <a:t>models into </a:t>
            </a:r>
            <a:r>
              <a:rPr lang="en-GB" dirty="0">
                <a:solidFill>
                  <a:schemeClr val="accent1"/>
                </a:solidFill>
              </a:rPr>
              <a:t>text or programs</a:t>
            </a:r>
          </a:p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Do we approach these goals?</a:t>
            </a:r>
          </a:p>
        </p:txBody>
      </p:sp>
    </p:spTree>
    <p:extLst>
      <p:ext uri="{BB962C8B-B14F-4D97-AF65-F5344CB8AC3E}">
        <p14:creationId xmlns:p14="http://schemas.microsoft.com/office/powerpoint/2010/main" val="290012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92577" y="1844824"/>
            <a:ext cx="7801200" cy="3560763"/>
          </a:xfrm>
        </p:spPr>
        <p:txBody>
          <a:bodyPr/>
          <a:lstStyle/>
          <a:p>
            <a:r>
              <a:rPr lang="en-GB" dirty="0"/>
              <a:t>We define a ‘bridge’</a:t>
            </a:r>
            <a:r>
              <a:rPr lang="en-GB" dirty="0">
                <a:solidFill>
                  <a:schemeClr val="accent4"/>
                </a:solidFill>
              </a:rPr>
              <a:t> model</a:t>
            </a:r>
            <a:r>
              <a:rPr lang="en-GB" dirty="0"/>
              <a:t> to store the information required for an analysis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Knowledge</a:t>
            </a:r>
            <a:r>
              <a:rPr lang="en-GB" dirty="0"/>
              <a:t> part, what </a:t>
            </a:r>
            <a:r>
              <a:rPr lang="en-GB" dirty="0">
                <a:solidFill>
                  <a:schemeClr val="accent4"/>
                </a:solidFill>
              </a:rPr>
              <a:t>components</a:t>
            </a:r>
            <a:r>
              <a:rPr lang="en-GB" dirty="0"/>
              <a:t> are there, and </a:t>
            </a:r>
            <a:r>
              <a:rPr lang="en-GB" dirty="0">
                <a:solidFill>
                  <a:schemeClr val="accent4"/>
                </a:solidFill>
              </a:rPr>
              <a:t>how are they attacked?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Concrete</a:t>
            </a:r>
            <a:r>
              <a:rPr lang="en-GB" dirty="0"/>
              <a:t> part, a model of the analysed network infrastructure</a:t>
            </a:r>
          </a:p>
          <a:p>
            <a:endParaRPr lang="en-GB" dirty="0"/>
          </a:p>
          <a:p>
            <a:r>
              <a:rPr lang="en-GB" dirty="0"/>
              <a:t>Develop a new (faster) analysis </a:t>
            </a:r>
            <a:r>
              <a:rPr lang="en-GB" dirty="0">
                <a:solidFill>
                  <a:schemeClr val="accent1"/>
                </a:solidFill>
              </a:rPr>
              <a:t>over the bridge model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Do we approach these goals?</a:t>
            </a:r>
          </a:p>
        </p:txBody>
      </p:sp>
    </p:spTree>
    <p:extLst>
      <p:ext uri="{BB962C8B-B14F-4D97-AF65-F5344CB8AC3E}">
        <p14:creationId xmlns:p14="http://schemas.microsoft.com/office/powerpoint/2010/main" val="71292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vulnerability analysis specification of CySeMoL consists of:</a:t>
            </a:r>
          </a:p>
          <a:p>
            <a:r>
              <a:rPr lang="en-GB" dirty="0"/>
              <a:t>	A (large) </a:t>
            </a:r>
            <a:r>
              <a:rPr lang="en-GB" dirty="0">
                <a:solidFill>
                  <a:schemeClr val="accent4"/>
                </a:solidFill>
              </a:rPr>
              <a:t>data model </a:t>
            </a:r>
            <a:r>
              <a:rPr lang="en-GB" dirty="0"/>
              <a:t>of assets, defences and attack methods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Probabilistic algorithms</a:t>
            </a:r>
            <a:r>
              <a:rPr lang="en-GB" dirty="0"/>
              <a:t> for calculating the success likelihood of attacks</a:t>
            </a:r>
          </a:p>
          <a:p>
            <a:endParaRPr lang="en-GB" dirty="0"/>
          </a:p>
          <a:p>
            <a:r>
              <a:rPr lang="en-GB" dirty="0"/>
              <a:t>We want to develop an </a:t>
            </a:r>
            <a:r>
              <a:rPr lang="en-GB" dirty="0">
                <a:solidFill>
                  <a:schemeClr val="accent4"/>
                </a:solidFill>
              </a:rPr>
              <a:t>analysis system</a:t>
            </a:r>
            <a:r>
              <a:rPr lang="en-GB" dirty="0"/>
              <a:t> with </a:t>
            </a:r>
            <a:r>
              <a:rPr lang="en-GB" dirty="0">
                <a:solidFill>
                  <a:schemeClr val="accent1"/>
                </a:solidFill>
              </a:rPr>
              <a:t>improved performance</a:t>
            </a:r>
          </a:p>
          <a:p>
            <a:r>
              <a:rPr lang="en-GB" dirty="0"/>
              <a:t>Hence, these two CySeMoL parts </a:t>
            </a:r>
            <a:r>
              <a:rPr lang="en-GB" dirty="0">
                <a:solidFill>
                  <a:schemeClr val="accent1"/>
                </a:solidFill>
              </a:rPr>
              <a:t>must be dealt with efficiently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alternative analysis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to (re)implement </a:t>
            </a:r>
            <a:r>
              <a:rPr lang="en-GB" dirty="0" err="1"/>
              <a:t>CySeMoL‘s</a:t>
            </a:r>
            <a:r>
              <a:rPr lang="en-GB" dirty="0"/>
              <a:t> vulnerability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223610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25" y="2051050"/>
            <a:ext cx="6085325" cy="3560763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Results from preliminary measurements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31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Intended workflow</a:t>
            </a:r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 (simplified) overview</a:t>
            </a:r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7" y="3212976"/>
            <a:ext cx="7104776" cy="1894607"/>
          </a:xfrm>
        </p:spPr>
      </p:pic>
    </p:spTree>
    <p:extLst>
      <p:ext uri="{BB962C8B-B14F-4D97-AF65-F5344CB8AC3E}">
        <p14:creationId xmlns:p14="http://schemas.microsoft.com/office/powerpoint/2010/main" val="346962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Design details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 Project of master CSC:MTV at the University of </a:t>
            </a:r>
            <a:r>
              <a:rPr lang="en-GB" dirty="0" err="1"/>
              <a:t>Twente</a:t>
            </a:r>
            <a:endParaRPr lang="en-GB" dirty="0"/>
          </a:p>
          <a:p>
            <a:r>
              <a:rPr lang="en-GB" dirty="0"/>
              <a:t>Supervised by </a:t>
            </a:r>
            <a:r>
              <a:rPr lang="en-GB" dirty="0" err="1"/>
              <a:t>Arend</a:t>
            </a:r>
            <a:r>
              <a:rPr lang="en-GB" dirty="0"/>
              <a:t> </a:t>
            </a:r>
            <a:r>
              <a:rPr lang="en-GB" dirty="0" err="1"/>
              <a:t>Rensink</a:t>
            </a:r>
            <a:r>
              <a:rPr lang="en-GB" dirty="0"/>
              <a:t> from the FMT group</a:t>
            </a:r>
          </a:p>
          <a:p>
            <a:endParaRPr lang="en-GB" dirty="0"/>
          </a:p>
          <a:p>
            <a:r>
              <a:rPr lang="en-GB" dirty="0"/>
              <a:t>Project performed at TNO</a:t>
            </a:r>
          </a:p>
          <a:p>
            <a:r>
              <a:rPr lang="en-GB" sz="1600" dirty="0"/>
              <a:t>Netherlands Organization for Applied Scientific Research</a:t>
            </a:r>
          </a:p>
          <a:p>
            <a:endParaRPr lang="en-GB" dirty="0"/>
          </a:p>
          <a:p>
            <a:r>
              <a:rPr lang="en-GB" dirty="0"/>
              <a:t>for the ‘Security for Smart Electricity GRIDs (SEGRID) project.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4AEAD-A11D-499E-9A2F-8890F7375480}" type="datetime1">
              <a:rPr lang="nl-NL" smtClean="0"/>
              <a:t>9-12-2016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err="1"/>
              <a:t>Introductions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Context and Some abbreviations</a:t>
            </a:r>
          </a:p>
        </p:txBody>
      </p:sp>
      <p:pic>
        <p:nvPicPr>
          <p:cNvPr id="1026" name="Picture 2" descr="http://www.segrid.eu/wp-content/uploads/2014/12/Segrid-logo-2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62348"/>
            <a:ext cx="1429747" cy="7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aritimetechnology.nl/media/TNO_ifl_zwart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53" y="6265835"/>
            <a:ext cx="1741219" cy="5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4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the two functions of the bridge model:</a:t>
            </a:r>
          </a:p>
          <a:p>
            <a:r>
              <a:rPr lang="en-GB" dirty="0"/>
              <a:t>	Representation of the vulnerability analysis </a:t>
            </a:r>
            <a:r>
              <a:rPr lang="en-GB" dirty="0">
                <a:solidFill>
                  <a:schemeClr val="accent4"/>
                </a:solidFill>
              </a:rPr>
              <a:t>knowledge</a:t>
            </a:r>
          </a:p>
          <a:p>
            <a:r>
              <a:rPr lang="en-GB" dirty="0"/>
              <a:t>	Modelling </a:t>
            </a:r>
            <a:r>
              <a:rPr lang="en-GB" dirty="0">
                <a:solidFill>
                  <a:schemeClr val="accent4"/>
                </a:solidFill>
              </a:rPr>
              <a:t>concrete</a:t>
            </a:r>
            <a:r>
              <a:rPr lang="en-GB" dirty="0"/>
              <a:t> network infrastructures</a:t>
            </a:r>
          </a:p>
          <a:p>
            <a:endParaRPr lang="en-GB" dirty="0"/>
          </a:p>
          <a:p>
            <a:r>
              <a:rPr lang="en-GB" dirty="0"/>
              <a:t>A real network infrastructure will </a:t>
            </a:r>
            <a:r>
              <a:rPr lang="en-GB" dirty="0">
                <a:solidFill>
                  <a:schemeClr val="accent4"/>
                </a:solidFill>
              </a:rPr>
              <a:t>continuously change</a:t>
            </a:r>
          </a:p>
          <a:p>
            <a:r>
              <a:rPr lang="en-GB" dirty="0"/>
              <a:t>We do not want to </a:t>
            </a:r>
            <a:r>
              <a:rPr lang="en-GB" dirty="0">
                <a:solidFill>
                  <a:schemeClr val="accent5"/>
                </a:solidFill>
              </a:rPr>
              <a:t>rebuild the entire bridge model</a:t>
            </a:r>
            <a:r>
              <a:rPr lang="en-GB" dirty="0"/>
              <a:t> when a change happens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Bridge model design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1946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Instead of one, we use a </a:t>
            </a:r>
            <a:r>
              <a:rPr lang="en-GB" dirty="0">
                <a:solidFill>
                  <a:schemeClr val="accent4"/>
                </a:solidFill>
              </a:rPr>
              <a:t>combination of two models</a:t>
            </a:r>
            <a:r>
              <a:rPr lang="en-GB" dirty="0"/>
              <a:t> as a bridge model</a:t>
            </a:r>
          </a:p>
          <a:p>
            <a:endParaRPr lang="en-GB" dirty="0"/>
          </a:p>
          <a:p>
            <a:r>
              <a:rPr lang="en-GB" dirty="0"/>
              <a:t>The Probabilistic Vulnerability Analysis (</a:t>
            </a:r>
            <a:r>
              <a:rPr lang="en-GB" dirty="0">
                <a:solidFill>
                  <a:schemeClr val="accent4"/>
                </a:solidFill>
              </a:rPr>
              <a:t>PVA</a:t>
            </a:r>
            <a:r>
              <a:rPr lang="en-GB" dirty="0"/>
              <a:t>) model for the knowledge</a:t>
            </a:r>
          </a:p>
          <a:p>
            <a:r>
              <a:rPr lang="en-GB" dirty="0"/>
              <a:t>	Contains </a:t>
            </a:r>
            <a:r>
              <a:rPr lang="en-GB" dirty="0">
                <a:solidFill>
                  <a:schemeClr val="accent4"/>
                </a:solidFill>
              </a:rPr>
              <a:t>definitions</a:t>
            </a:r>
            <a:r>
              <a:rPr lang="en-GB" dirty="0"/>
              <a:t> for servers, firewalls, routers, and more</a:t>
            </a:r>
          </a:p>
          <a:p>
            <a:r>
              <a:rPr lang="en-GB" dirty="0"/>
              <a:t>	Stores a representation of the </a:t>
            </a:r>
            <a:r>
              <a:rPr lang="en-GB" dirty="0">
                <a:solidFill>
                  <a:schemeClr val="accent4"/>
                </a:solidFill>
              </a:rPr>
              <a:t>vulnerability analysis code</a:t>
            </a:r>
          </a:p>
          <a:p>
            <a:r>
              <a:rPr lang="en-GB" dirty="0">
                <a:solidFill>
                  <a:schemeClr val="accent4"/>
                </a:solidFill>
              </a:rPr>
              <a:t>	Templates</a:t>
            </a:r>
            <a:r>
              <a:rPr lang="en-GB" dirty="0"/>
              <a:t> allow the </a:t>
            </a:r>
            <a:r>
              <a:rPr lang="en-GB" dirty="0">
                <a:solidFill>
                  <a:schemeClr val="accent4"/>
                </a:solidFill>
              </a:rPr>
              <a:t>encapsulation</a:t>
            </a:r>
            <a:r>
              <a:rPr lang="en-GB" dirty="0"/>
              <a:t> of related model components</a:t>
            </a:r>
          </a:p>
          <a:p>
            <a:endParaRPr lang="en-GB" dirty="0"/>
          </a:p>
          <a:p>
            <a:r>
              <a:rPr lang="en-GB" dirty="0"/>
              <a:t>The PVA Instance (</a:t>
            </a:r>
            <a:r>
              <a:rPr lang="en-GB" dirty="0">
                <a:solidFill>
                  <a:schemeClr val="accent4"/>
                </a:solidFill>
              </a:rPr>
              <a:t>PVAI</a:t>
            </a:r>
            <a:r>
              <a:rPr lang="en-GB" dirty="0"/>
              <a:t>) model for the concrete network definitions</a:t>
            </a:r>
          </a:p>
          <a:p>
            <a:r>
              <a:rPr lang="en-GB" dirty="0"/>
              <a:t>	The PVAI model </a:t>
            </a:r>
            <a:r>
              <a:rPr lang="en-GB" dirty="0">
                <a:solidFill>
                  <a:schemeClr val="accent4"/>
                </a:solidFill>
              </a:rPr>
              <a:t>references components</a:t>
            </a:r>
            <a:r>
              <a:rPr lang="en-GB" dirty="0"/>
              <a:t> from a PVA model</a:t>
            </a:r>
          </a:p>
          <a:p>
            <a:r>
              <a:rPr lang="en-GB" dirty="0"/>
              <a:t>	“In this particular network, we have two servers and a router”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Bridge model design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PVA and PVAI models</a:t>
            </a:r>
          </a:p>
        </p:txBody>
      </p:sp>
    </p:spTree>
    <p:extLst>
      <p:ext uri="{BB962C8B-B14F-4D97-AF65-F5344CB8AC3E}">
        <p14:creationId xmlns:p14="http://schemas.microsoft.com/office/powerpoint/2010/main" val="248545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1" y="2288002"/>
            <a:ext cx="7800973" cy="3086858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Detailed workflow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7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total, we need </a:t>
            </a:r>
            <a:r>
              <a:rPr lang="en-GB" dirty="0">
                <a:solidFill>
                  <a:schemeClr val="accent1"/>
                </a:solidFill>
              </a:rPr>
              <a:t>5 model transformations</a:t>
            </a:r>
            <a:r>
              <a:rPr lang="en-GB" dirty="0"/>
              <a:t>:</a:t>
            </a:r>
          </a:p>
          <a:p>
            <a:r>
              <a:rPr lang="en-GB" dirty="0"/>
              <a:t>	2 from CySeMoL to the bridge models</a:t>
            </a:r>
          </a:p>
          <a:p>
            <a:r>
              <a:rPr lang="en-GB" dirty="0"/>
              <a:t>	2 from the bridge models to the ProbLog models</a:t>
            </a:r>
          </a:p>
          <a:p>
            <a:r>
              <a:rPr lang="en-GB" dirty="0"/>
              <a:t>	1 transformation from ProbLog models to ProbLog programs</a:t>
            </a:r>
          </a:p>
          <a:p>
            <a:endParaRPr lang="en-GB" dirty="0"/>
          </a:p>
          <a:p>
            <a:r>
              <a:rPr lang="en-GB" dirty="0"/>
              <a:t>We have developed two tools for the model transformations: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IEAAT Parser </a:t>
            </a:r>
            <a:r>
              <a:rPr lang="en-GB" dirty="0"/>
              <a:t>transforms CySeMoL models to bridge models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Analysis Generator</a:t>
            </a:r>
            <a:r>
              <a:rPr lang="en-GB" dirty="0"/>
              <a:t> transforms bridge models to ProbLog programs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 transformations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24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1" y="2288002"/>
            <a:ext cx="7800973" cy="3086858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Detailed workflow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Ovaal 1"/>
          <p:cNvSpPr/>
          <p:nvPr/>
        </p:nvSpPr>
        <p:spPr>
          <a:xfrm>
            <a:off x="1835696" y="2996952"/>
            <a:ext cx="1296144" cy="24482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al 7"/>
          <p:cNvSpPr/>
          <p:nvPr/>
        </p:nvSpPr>
        <p:spPr>
          <a:xfrm>
            <a:off x="3419872" y="2924306"/>
            <a:ext cx="3672408" cy="24482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/>
          <p:cNvSpPr/>
          <p:nvPr/>
        </p:nvSpPr>
        <p:spPr>
          <a:xfrm>
            <a:off x="6744542" y="3140968"/>
            <a:ext cx="2113737" cy="2448272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/>
          <p:cNvSpPr txBox="1"/>
          <p:nvPr/>
        </p:nvSpPr>
        <p:spPr>
          <a:xfrm>
            <a:off x="1691680" y="5445224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IEAAT Parser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4259815" y="5445224"/>
            <a:ext cx="19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Analysis Generator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7009322" y="567032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ProbLog</a:t>
            </a:r>
          </a:p>
        </p:txBody>
      </p:sp>
    </p:spTree>
    <p:extLst>
      <p:ext uri="{BB962C8B-B14F-4D97-AF65-F5344CB8AC3E}">
        <p14:creationId xmlns:p14="http://schemas.microsoft.com/office/powerpoint/2010/main" val="37547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10" grpId="0"/>
      <p:bldP spid="10" grpId="1"/>
      <p:bldP spid="11" grpId="0"/>
      <p:bldP spid="11" grpId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1921547"/>
            <a:ext cx="7801200" cy="3560763"/>
          </a:xfrm>
        </p:spPr>
        <p:txBody>
          <a:bodyPr/>
          <a:lstStyle/>
          <a:p>
            <a:r>
              <a:rPr lang="en-GB" dirty="0"/>
              <a:t>The IEAAT Parser program implements two model transformations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knowledge model</a:t>
            </a:r>
            <a:r>
              <a:rPr lang="en-GB" dirty="0"/>
              <a:t> is transformed to the </a:t>
            </a:r>
            <a:r>
              <a:rPr lang="en-GB" dirty="0">
                <a:solidFill>
                  <a:schemeClr val="accent4"/>
                </a:solidFill>
              </a:rPr>
              <a:t>PVA model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network infrastructure model</a:t>
            </a:r>
            <a:r>
              <a:rPr lang="en-GB" dirty="0"/>
              <a:t> is transformed to a </a:t>
            </a:r>
            <a:r>
              <a:rPr lang="en-GB" dirty="0">
                <a:solidFill>
                  <a:schemeClr val="accent4"/>
                </a:solidFill>
              </a:rPr>
              <a:t>PVAI model</a:t>
            </a:r>
          </a:p>
          <a:p>
            <a:endParaRPr lang="en-GB" dirty="0"/>
          </a:p>
          <a:p>
            <a:r>
              <a:rPr lang="en-GB" dirty="0"/>
              <a:t>PVAI models </a:t>
            </a:r>
            <a:r>
              <a:rPr lang="en-GB" dirty="0">
                <a:solidFill>
                  <a:schemeClr val="accent4"/>
                </a:solidFill>
              </a:rPr>
              <a:t>reference </a:t>
            </a:r>
            <a:r>
              <a:rPr lang="en-GB" dirty="0"/>
              <a:t>components from PVA models</a:t>
            </a:r>
          </a:p>
          <a:p>
            <a:r>
              <a:rPr lang="en-GB" dirty="0"/>
              <a:t>	The IEAAT Parser is able to generate </a:t>
            </a:r>
            <a:r>
              <a:rPr lang="en-GB" dirty="0">
                <a:solidFill>
                  <a:schemeClr val="accent1"/>
                </a:solidFill>
              </a:rPr>
              <a:t>both models at once</a:t>
            </a:r>
          </a:p>
          <a:p>
            <a:r>
              <a:rPr lang="en-GB" dirty="0"/>
              <a:t>	Or generate a PVAI model </a:t>
            </a:r>
            <a:r>
              <a:rPr lang="en-GB" dirty="0">
                <a:solidFill>
                  <a:schemeClr val="accent1"/>
                </a:solidFill>
              </a:rPr>
              <a:t>based on a pre-existing PVA model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25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IEAAT Parser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21745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1921547"/>
            <a:ext cx="7801200" cy="3560763"/>
          </a:xfrm>
        </p:spPr>
        <p:txBody>
          <a:bodyPr/>
          <a:lstStyle/>
          <a:p>
            <a:r>
              <a:rPr lang="en-GB" dirty="0"/>
              <a:t>From a knowledge model inside a CySeMoL file we derive</a:t>
            </a:r>
          </a:p>
          <a:p>
            <a:r>
              <a:rPr lang="en-GB" dirty="0"/>
              <a:t>	A </a:t>
            </a:r>
            <a:r>
              <a:rPr lang="en-GB" dirty="0">
                <a:solidFill>
                  <a:schemeClr val="accent4"/>
                </a:solidFill>
              </a:rPr>
              <a:t>set of types</a:t>
            </a:r>
            <a:r>
              <a:rPr lang="en-GB" dirty="0"/>
              <a:t> of assets, defences and attack steps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connections </a:t>
            </a:r>
            <a:r>
              <a:rPr lang="en-GB" dirty="0"/>
              <a:t>between these components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templates </a:t>
            </a:r>
            <a:r>
              <a:rPr lang="en-GB" dirty="0"/>
              <a:t>over the components defined for CySeMoL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probabilistic algorithms</a:t>
            </a:r>
            <a:r>
              <a:rPr lang="en-GB" dirty="0"/>
              <a:t> for calculating </a:t>
            </a:r>
            <a:r>
              <a:rPr lang="en-GB" dirty="0">
                <a:solidFill>
                  <a:schemeClr val="accent1"/>
                </a:solidFill>
              </a:rPr>
              <a:t>attack success likelihoods</a:t>
            </a:r>
          </a:p>
          <a:p>
            <a:endParaRPr lang="en-GB" dirty="0"/>
          </a:p>
          <a:p>
            <a:r>
              <a:rPr lang="en-GB" dirty="0"/>
              <a:t>The probabilistic algorithms are specified using a </a:t>
            </a:r>
            <a:r>
              <a:rPr lang="en-GB" dirty="0">
                <a:solidFill>
                  <a:schemeClr val="accent4"/>
                </a:solidFill>
              </a:rPr>
              <a:t>specialized language</a:t>
            </a:r>
          </a:p>
          <a:p>
            <a:r>
              <a:rPr lang="en-GB" dirty="0"/>
              <a:t>	We parse the code of these algorithms using an ANTLR4 parser</a:t>
            </a:r>
          </a:p>
          <a:p>
            <a:r>
              <a:rPr lang="en-GB" dirty="0"/>
              <a:t>	The structure of the probabilistic algorithms is stored in the PVA model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26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IEAAT Parser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output (PVA)</a:t>
            </a:r>
          </a:p>
        </p:txBody>
      </p:sp>
    </p:spTree>
    <p:extLst>
      <p:ext uri="{BB962C8B-B14F-4D97-AF65-F5344CB8AC3E}">
        <p14:creationId xmlns:p14="http://schemas.microsoft.com/office/powerpoint/2010/main" val="187918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1921547"/>
            <a:ext cx="7801200" cy="35607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concrete network instance</a:t>
            </a:r>
            <a:r>
              <a:rPr lang="en-GB" dirty="0"/>
              <a:t> inside a CySeMoL file is </a:t>
            </a:r>
            <a:r>
              <a:rPr lang="en-GB" dirty="0">
                <a:solidFill>
                  <a:schemeClr val="accent4"/>
                </a:solidFill>
              </a:rPr>
              <a:t>formatted as XML</a:t>
            </a:r>
          </a:p>
          <a:p>
            <a:r>
              <a:rPr lang="en-GB" dirty="0"/>
              <a:t>We parse this structured data using Java’s </a:t>
            </a:r>
            <a:r>
              <a:rPr lang="en-GB" dirty="0">
                <a:solidFill>
                  <a:schemeClr val="accent4"/>
                </a:solidFill>
              </a:rPr>
              <a:t>Simple API for XML</a:t>
            </a:r>
            <a:r>
              <a:rPr lang="en-GB" dirty="0"/>
              <a:t> (SAX)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The PVAI model is almost a </a:t>
            </a:r>
            <a:r>
              <a:rPr lang="en-GB" dirty="0">
                <a:solidFill>
                  <a:schemeClr val="accent4"/>
                </a:solidFill>
              </a:rPr>
              <a:t>1-to-1 mapping</a:t>
            </a:r>
            <a:r>
              <a:rPr lang="en-GB" dirty="0"/>
              <a:t> of the XML file</a:t>
            </a:r>
          </a:p>
          <a:p>
            <a:r>
              <a:rPr lang="en-GB" dirty="0"/>
              <a:t>	But uses </a:t>
            </a:r>
            <a:r>
              <a:rPr lang="en-GB" dirty="0">
                <a:solidFill>
                  <a:schemeClr val="accent4"/>
                </a:solidFill>
              </a:rPr>
              <a:t>references to a PVA model</a:t>
            </a:r>
            <a:r>
              <a:rPr lang="en-GB" dirty="0"/>
              <a:t> rather than the knowledge model</a:t>
            </a:r>
          </a:p>
          <a:p>
            <a:r>
              <a:rPr lang="en-GB" dirty="0"/>
              <a:t>	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27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IEAAT Parser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output (PVAI)</a:t>
            </a:r>
          </a:p>
        </p:txBody>
      </p:sp>
    </p:spTree>
    <p:extLst>
      <p:ext uri="{BB962C8B-B14F-4D97-AF65-F5344CB8AC3E}">
        <p14:creationId xmlns:p14="http://schemas.microsoft.com/office/powerpoint/2010/main" val="182933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Generates a ProbLog program which implements our </a:t>
                </a:r>
                <a:r>
                  <a:rPr lang="en-GB" dirty="0">
                    <a:solidFill>
                      <a:schemeClr val="accent4"/>
                    </a:solidFill>
                  </a:rPr>
                  <a:t>alternative analysis</a:t>
                </a:r>
              </a:p>
              <a:p>
                <a:endParaRPr lang="en-GB" dirty="0"/>
              </a:p>
              <a:p>
                <a:r>
                  <a:rPr lang="en-GB" dirty="0"/>
                  <a:t>First, transform PVA and PVAI models to a </a:t>
                </a:r>
                <a:r>
                  <a:rPr lang="en-GB" dirty="0">
                    <a:solidFill>
                      <a:schemeClr val="accent4"/>
                    </a:solidFill>
                  </a:rPr>
                  <a:t>ProbLog model</a:t>
                </a:r>
              </a:p>
              <a:p>
                <a:r>
                  <a:rPr lang="en-GB" dirty="0"/>
                  <a:t>The transform ProbLog models into </a:t>
                </a:r>
                <a:r>
                  <a:rPr lang="en-GB" dirty="0">
                    <a:solidFill>
                      <a:schemeClr val="accent4"/>
                    </a:solidFill>
                  </a:rPr>
                  <a:t>ProbLog code</a:t>
                </a:r>
              </a:p>
              <a:p>
                <a:r>
                  <a:rPr lang="en-GB" dirty="0"/>
                  <a:t>	</a:t>
                </a:r>
                <a:r>
                  <a:rPr lang="en-GB" dirty="0">
                    <a:solidFill>
                      <a:schemeClr val="accent4"/>
                    </a:solidFill>
                  </a:rPr>
                  <a:t>Merge</a:t>
                </a:r>
                <a:r>
                  <a:rPr lang="en-GB" dirty="0"/>
                  <a:t> the generated code</a:t>
                </a:r>
              </a:p>
              <a:p>
                <a:r>
                  <a:rPr lang="en-GB" dirty="0"/>
                  <a:t>	Add auxiliary (helper) code</a:t>
                </a:r>
              </a:p>
              <a:p>
                <a:endParaRPr lang="en-GB" dirty="0"/>
              </a:p>
              <a:p>
                <a:r>
                  <a:rPr lang="en-GB" dirty="0"/>
                  <a:t>The resulting ProbLog program consists of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4728</m:t>
                    </m:r>
                  </m:oMath>
                </a14:m>
                <a:r>
                  <a:rPr lang="en-GB" dirty="0"/>
                  <a:t> lines of </a:t>
                </a:r>
                <a:r>
                  <a:rPr lang="en-GB" dirty="0">
                    <a:solidFill>
                      <a:schemeClr val="accent4"/>
                    </a:solidFill>
                  </a:rPr>
                  <a:t>analysis code</a:t>
                </a:r>
                <a:r>
                  <a:rPr lang="en-GB" dirty="0"/>
                  <a:t>, independent of the network size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lines of </a:t>
                </a:r>
                <a:r>
                  <a:rPr lang="en-GB" dirty="0">
                    <a:solidFill>
                      <a:schemeClr val="accent4"/>
                    </a:solidFill>
                  </a:rPr>
                  <a:t>network specification code</a:t>
                </a:r>
                <a:r>
                  <a:rPr lang="en-GB" dirty="0"/>
                  <a:t> for the testing models</a:t>
                </a:r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42" b="-7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28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Analysis Generator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02817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0000" y="2051050"/>
            <a:ext cx="7801200" cy="4348162"/>
          </a:xfrm>
        </p:spPr>
        <p:txBody>
          <a:bodyPr/>
          <a:lstStyle/>
          <a:p>
            <a:r>
              <a:rPr lang="en-GB" dirty="0"/>
              <a:t>ProbLog is based on (logic) </a:t>
            </a:r>
            <a:r>
              <a:rPr lang="en-GB" dirty="0">
                <a:solidFill>
                  <a:schemeClr val="accent4"/>
                </a:solidFill>
              </a:rPr>
              <a:t>resolution</a:t>
            </a:r>
          </a:p>
          <a:p>
            <a:r>
              <a:rPr lang="en-GB" dirty="0"/>
              <a:t>Given a set of facts and derivation rules, systematically </a:t>
            </a:r>
            <a:r>
              <a:rPr lang="en-GB" dirty="0">
                <a:solidFill>
                  <a:schemeClr val="accent4"/>
                </a:solidFill>
              </a:rPr>
              <a:t>prove queried facts</a:t>
            </a:r>
          </a:p>
          <a:p>
            <a:endParaRPr lang="en-GB" dirty="0"/>
          </a:p>
          <a:p>
            <a:r>
              <a:rPr lang="en-GB" dirty="0"/>
              <a:t>Our ProbLog program uses facts to </a:t>
            </a:r>
            <a:r>
              <a:rPr lang="en-GB" dirty="0">
                <a:solidFill>
                  <a:schemeClr val="accent4"/>
                </a:solidFill>
              </a:rPr>
              <a:t>represent the knowledge model</a:t>
            </a:r>
          </a:p>
          <a:p>
            <a:r>
              <a:rPr lang="en-GB" dirty="0"/>
              <a:t>	Definitions of </a:t>
            </a:r>
            <a:r>
              <a:rPr lang="en-GB" dirty="0">
                <a:solidFill>
                  <a:schemeClr val="accent4"/>
                </a:solidFill>
              </a:rPr>
              <a:t>types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templates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</a:rPr>
              <a:t>connections</a:t>
            </a:r>
          </a:p>
          <a:p>
            <a:endParaRPr lang="en-GB" dirty="0"/>
          </a:p>
          <a:p>
            <a:r>
              <a:rPr lang="en-GB" dirty="0"/>
              <a:t>Derivation rules are used for </a:t>
            </a:r>
            <a:r>
              <a:rPr lang="en-GB" dirty="0">
                <a:solidFill>
                  <a:schemeClr val="accent4"/>
                </a:solidFill>
              </a:rPr>
              <a:t>dynamic elements</a:t>
            </a:r>
          </a:p>
          <a:p>
            <a:r>
              <a:rPr lang="en-GB" dirty="0"/>
              <a:t>	Derive </a:t>
            </a:r>
            <a:r>
              <a:rPr lang="en-GB" dirty="0">
                <a:solidFill>
                  <a:schemeClr val="accent4"/>
                </a:solidFill>
              </a:rPr>
              <a:t>which instances are generated</a:t>
            </a:r>
            <a:r>
              <a:rPr lang="en-GB" dirty="0"/>
              <a:t> when a </a:t>
            </a:r>
            <a:r>
              <a:rPr lang="en-GB" dirty="0">
                <a:solidFill>
                  <a:schemeClr val="accent4"/>
                </a:solidFill>
              </a:rPr>
              <a:t>template</a:t>
            </a:r>
            <a:r>
              <a:rPr lang="en-GB" dirty="0"/>
              <a:t> exists</a:t>
            </a:r>
          </a:p>
          <a:p>
            <a:r>
              <a:rPr lang="en-GB" dirty="0"/>
              <a:t>	The </a:t>
            </a:r>
            <a:r>
              <a:rPr lang="en-GB" dirty="0">
                <a:solidFill>
                  <a:schemeClr val="accent4"/>
                </a:solidFill>
              </a:rPr>
              <a:t>probabilistic code</a:t>
            </a:r>
            <a:r>
              <a:rPr lang="en-GB" dirty="0"/>
              <a:t> used to specify the attack success likelihood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29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ProbLog vulnerability analysis design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Enterprises and institutions are dependent on large </a:t>
            </a:r>
            <a:r>
              <a:rPr lang="en-GB" dirty="0">
                <a:solidFill>
                  <a:schemeClr val="accent4"/>
                </a:solidFill>
              </a:rPr>
              <a:t>computer systems</a:t>
            </a:r>
          </a:p>
          <a:p>
            <a:r>
              <a:rPr lang="en-GB" dirty="0"/>
              <a:t>	Financial institutions </a:t>
            </a:r>
          </a:p>
          <a:p>
            <a:r>
              <a:rPr lang="en-GB" dirty="0"/>
              <a:t>	Telecom operators</a:t>
            </a:r>
          </a:p>
          <a:p>
            <a:r>
              <a:rPr lang="en-GB" dirty="0"/>
              <a:t>	Government</a:t>
            </a:r>
          </a:p>
          <a:p>
            <a:r>
              <a:rPr lang="en-GB" dirty="0"/>
              <a:t>	Insurance</a:t>
            </a:r>
          </a:p>
          <a:p>
            <a:r>
              <a:rPr lang="en-GB" dirty="0"/>
              <a:t>	Utilities</a:t>
            </a:r>
          </a:p>
          <a:p>
            <a:endParaRPr lang="en-GB" dirty="0"/>
          </a:p>
          <a:p>
            <a:r>
              <a:rPr lang="en-GB" dirty="0"/>
              <a:t>Such large companies are under a </a:t>
            </a:r>
            <a:r>
              <a:rPr lang="en-GB" dirty="0">
                <a:solidFill>
                  <a:schemeClr val="accent5"/>
                </a:solidFill>
              </a:rPr>
              <a:t>continuous threat of cyberattacks</a:t>
            </a:r>
          </a:p>
          <a:p>
            <a:r>
              <a:rPr lang="en-GB" dirty="0"/>
              <a:t>	E.g. by criminals, governments, hacktivists, corporate espionage</a:t>
            </a:r>
          </a:p>
          <a:p>
            <a:r>
              <a:rPr lang="en-GB" dirty="0">
                <a:solidFill>
                  <a:schemeClr val="accent4"/>
                </a:solidFill>
              </a:rPr>
              <a:t>Securing</a:t>
            </a:r>
            <a:r>
              <a:rPr lang="en-GB" dirty="0"/>
              <a:t> these networks is a </a:t>
            </a:r>
            <a:r>
              <a:rPr lang="en-GB" dirty="0">
                <a:solidFill>
                  <a:schemeClr val="accent1"/>
                </a:solidFill>
              </a:rPr>
              <a:t>major issue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Security of computer systems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420888"/>
            <a:ext cx="1278558" cy="316891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32" b="28980"/>
          <a:stretch/>
        </p:blipFill>
        <p:spPr>
          <a:xfrm>
            <a:off x="5292080" y="2420887"/>
            <a:ext cx="1296144" cy="36004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856228"/>
            <a:ext cx="1174656" cy="27604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2856228"/>
            <a:ext cx="648072" cy="27283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13" y="2813992"/>
            <a:ext cx="886622" cy="35730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93361"/>
            <a:ext cx="518759" cy="295952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3"/>
          <a:stretch/>
        </p:blipFill>
        <p:spPr>
          <a:xfrm>
            <a:off x="3923929" y="3611050"/>
            <a:ext cx="864096" cy="237298"/>
          </a:xfrm>
          <a:prstGeom prst="rect">
            <a:avLst/>
          </a:prstGeom>
        </p:spPr>
      </p:pic>
      <p:pic>
        <p:nvPicPr>
          <p:cNvPr id="1026" name="Picture 2" descr="http://www.zorgverzekering.org/wp-content/uploads/2015/07/menzis-logo.jpg"/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2046" y="3550000"/>
            <a:ext cx="743820" cy="3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ichardgebski.nl/wordpress/wp-content/uploads/achmea-logo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16986"/>
            <a:ext cx="1325669" cy="4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erkenbijtennet.nl/App_Skins/TenneT/imgs/og-image-facebook.png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79405"/>
            <a:ext cx="1082550" cy="2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enexis.nl/Style%20Library/images/main/logo_enexi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52359"/>
            <a:ext cx="790851" cy="2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artfoundation.nl/wp-content/uploads/2013/07/Liander_L01_2600_RGB_FC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02514" y="3970286"/>
            <a:ext cx="762790" cy="3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88" y="1952497"/>
            <a:ext cx="6823990" cy="3825776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ProbLog vulnerability analysis design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CySeMoL versus ProbLog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Sampling Vs. Weighted Model Counting</a:t>
            </a:r>
          </a:p>
        </p:txBody>
      </p:sp>
    </p:spTree>
    <p:extLst>
      <p:ext uri="{BB962C8B-B14F-4D97-AF65-F5344CB8AC3E}">
        <p14:creationId xmlns:p14="http://schemas.microsoft.com/office/powerpoint/2010/main" val="331600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1080000" y="2051050"/>
                <a:ext cx="7801200" cy="4348162"/>
              </a:xfrm>
            </p:spPr>
            <p:txBody>
              <a:bodyPr/>
              <a:lstStyle/>
              <a:p>
                <a:r>
                  <a:rPr lang="en-GB" dirty="0"/>
                  <a:t>The vulnerability analysis of CySeMoL is based on (M-H) sampling</a:t>
                </a:r>
              </a:p>
              <a:p>
                <a:endParaRPr lang="en-GB" dirty="0"/>
              </a:p>
              <a:p>
                <a:r>
                  <a:rPr lang="en-GB" dirty="0"/>
                  <a:t>The analysis procedure is (roughly) as follows: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>
                    <a:solidFill>
                      <a:schemeClr val="accent4"/>
                    </a:solidFill>
                  </a:rPr>
                  <a:t>Create a copy </a:t>
                </a:r>
                <a:r>
                  <a:rPr lang="en-GB" dirty="0"/>
                  <a:t>of the network infrastructure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>
                    <a:solidFill>
                      <a:schemeClr val="accent4"/>
                    </a:solidFill>
                  </a:rPr>
                  <a:t>Sample</a:t>
                </a:r>
                <a:r>
                  <a:rPr lang="en-GB" dirty="0"/>
                  <a:t> each probability distribution to obtain either </a:t>
                </a:r>
                <a:r>
                  <a:rPr lang="en-GB" dirty="0">
                    <a:solidFill>
                      <a:schemeClr val="accent1"/>
                    </a:solidFill>
                  </a:rPr>
                  <a:t>success</a:t>
                </a:r>
                <a:r>
                  <a:rPr lang="en-GB" dirty="0"/>
                  <a:t> or </a:t>
                </a:r>
                <a:r>
                  <a:rPr lang="en-GB" dirty="0">
                    <a:solidFill>
                      <a:schemeClr val="accent5"/>
                    </a:solidFill>
                  </a:rPr>
                  <a:t>failure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>
                    <a:solidFill>
                      <a:schemeClr val="accent4"/>
                    </a:solidFill>
                  </a:rPr>
                  <a:t>Evaluate</a:t>
                </a:r>
                <a:r>
                  <a:rPr lang="en-GB" dirty="0"/>
                  <a:t> the now deterministic definitions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/>
                  <a:t>Determine the </a:t>
                </a:r>
                <a:r>
                  <a:rPr lang="en-GB" dirty="0">
                    <a:solidFill>
                      <a:schemeClr val="accent4"/>
                    </a:solidFill>
                  </a:rPr>
                  <a:t>reachable attack steps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/>
                  <a:t>Repeat steps 1-4 for the total amount of desired </a:t>
                </a:r>
                <a:r>
                  <a:rPr lang="en-GB" dirty="0">
                    <a:solidFill>
                      <a:schemeClr val="accent4"/>
                    </a:solidFill>
                  </a:rPr>
                  <a:t>samples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GB" dirty="0"/>
                  <a:t>The success probability of an attack step is calculated as follows: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Amount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attack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reached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000" y="2051050"/>
                <a:ext cx="7801200" cy="4348162"/>
              </a:xfrm>
              <a:blipFill>
                <a:blip r:embed="rId3"/>
                <a:stretch>
                  <a:fillRect l="-1797"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32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Vulnerability Analysis with CySeMoL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722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0000" y="2051050"/>
            <a:ext cx="7801200" cy="4348162"/>
          </a:xfrm>
        </p:spPr>
        <p:txBody>
          <a:bodyPr/>
          <a:lstStyle/>
          <a:p>
            <a:r>
              <a:rPr lang="en-GB" dirty="0" err="1"/>
              <a:t>ProbLog’s</a:t>
            </a:r>
            <a:r>
              <a:rPr lang="en-GB" dirty="0"/>
              <a:t> inference is </a:t>
            </a:r>
            <a:r>
              <a:rPr lang="en-GB" dirty="0">
                <a:solidFill>
                  <a:schemeClr val="accent4"/>
                </a:solidFill>
              </a:rPr>
              <a:t>exact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</a:rPr>
              <a:t>symbolic</a:t>
            </a:r>
          </a:p>
          <a:p>
            <a:r>
              <a:rPr lang="en-GB" dirty="0"/>
              <a:t>	Similar to drawing an infinite number of samples using CySeMoL</a:t>
            </a:r>
          </a:p>
          <a:p>
            <a:endParaRPr lang="en-GB" dirty="0"/>
          </a:p>
          <a:p>
            <a:r>
              <a:rPr lang="en-GB" dirty="0"/>
              <a:t>An input ProbLog program is </a:t>
            </a:r>
            <a:r>
              <a:rPr lang="en-GB" dirty="0">
                <a:solidFill>
                  <a:schemeClr val="accent4"/>
                </a:solidFill>
              </a:rPr>
              <a:t>converted to a logic formula</a:t>
            </a:r>
            <a:r>
              <a:rPr lang="en-GB" dirty="0"/>
              <a:t> in CNF</a:t>
            </a:r>
          </a:p>
          <a:p>
            <a:r>
              <a:rPr lang="en-GB" dirty="0">
                <a:solidFill>
                  <a:schemeClr val="accent4"/>
                </a:solidFill>
              </a:rPr>
              <a:t>Attach probabilities to the propositions</a:t>
            </a:r>
            <a:r>
              <a:rPr lang="en-GB" dirty="0"/>
              <a:t> in the formula (weighted CNF)</a:t>
            </a:r>
          </a:p>
          <a:p>
            <a:r>
              <a:rPr lang="en-GB" dirty="0"/>
              <a:t>The resulting inference problem is known as </a:t>
            </a:r>
            <a:r>
              <a:rPr lang="en-GB" dirty="0">
                <a:solidFill>
                  <a:schemeClr val="accent4"/>
                </a:solidFill>
              </a:rPr>
              <a:t>Weighted Model Counting</a:t>
            </a:r>
          </a:p>
          <a:p>
            <a:r>
              <a:rPr lang="en-GB" dirty="0"/>
              <a:t>	Which is a #P-Complete problem</a:t>
            </a:r>
          </a:p>
          <a:p>
            <a:endParaRPr lang="en-GB" dirty="0"/>
          </a:p>
          <a:p>
            <a:r>
              <a:rPr lang="en-GB" dirty="0"/>
              <a:t>ProbLog currently solves the problem using Sentential Decision Diagrams</a:t>
            </a:r>
          </a:p>
          <a:p>
            <a:r>
              <a:rPr lang="en-GB" dirty="0"/>
              <a:t>Results are presented to the user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Vulnerability Analysis with ProbLog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27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our ProbLog analysis </a:t>
                </a:r>
                <a:r>
                  <a:rPr lang="en-GB" dirty="0">
                    <a:solidFill>
                      <a:schemeClr val="accent4"/>
                    </a:solidFill>
                  </a:rPr>
                  <a:t>suitable for large models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We have </a:t>
                </a:r>
                <a:r>
                  <a:rPr lang="en-GB" dirty="0">
                    <a:solidFill>
                      <a:schemeClr val="accent4"/>
                    </a:solidFill>
                  </a:rPr>
                  <a:t>compared</a:t>
                </a:r>
                <a:r>
                  <a:rPr lang="en-GB" dirty="0"/>
                  <a:t> our </a:t>
                </a:r>
                <a:r>
                  <a:rPr lang="en-GB" dirty="0">
                    <a:solidFill>
                      <a:schemeClr val="accent4"/>
                    </a:solidFill>
                  </a:rPr>
                  <a:t>analysis time</a:t>
                </a:r>
                <a:r>
                  <a:rPr lang="en-GB" dirty="0"/>
                  <a:t> to that of CySeMoL</a:t>
                </a:r>
              </a:p>
              <a:p>
                <a:endParaRPr lang="en-GB" dirty="0"/>
              </a:p>
              <a:p>
                <a:r>
                  <a:rPr lang="en-GB" dirty="0"/>
                  <a:t>We vary a scaling parameter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, and measure the analysis time</a:t>
                </a:r>
              </a:p>
              <a:p>
                <a:r>
                  <a:rPr lang="en-GB" dirty="0"/>
                  <a:t>	Two network zones per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r>
                  <a:rPr lang="en-GB" dirty="0"/>
                  <a:t>	One application server per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With the default amount of attacker time investment (5 days)</a:t>
                </a:r>
              </a:p>
              <a:p>
                <a:endParaRPr lang="en-GB" dirty="0"/>
              </a:p>
              <a:p>
                <a:r>
                  <a:rPr lang="en-GB" dirty="0"/>
                  <a:t>We let CySeMoL draw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GB" dirty="0"/>
                  <a:t> samples</a:t>
                </a:r>
              </a:p>
              <a:p>
                <a:r>
                  <a:rPr lang="en-GB" dirty="0"/>
                  <a:t>	Resulting in an estimated (root-mean-squared) </a:t>
                </a:r>
                <a:r>
                  <a:rPr lang="en-GB" dirty="0">
                    <a:solidFill>
                      <a:schemeClr val="accent4"/>
                    </a:solidFill>
                  </a:rPr>
                  <a:t>error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0.008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42" b="-7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34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Measurements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31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35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Scaling measurement models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N=1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33" y="2082119"/>
            <a:ext cx="79629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36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Scaling measurement models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N=4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59799"/>
            <a:ext cx="5259313" cy="36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3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37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Scaling measurement models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N=20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24661" y="-184899"/>
            <a:ext cx="3111878" cy="79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1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87" y="2051050"/>
            <a:ext cx="5485601" cy="3560763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38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(Lower is better)</a:t>
            </a:r>
          </a:p>
        </p:txBody>
      </p:sp>
    </p:spTree>
    <p:extLst>
      <p:ext uri="{BB962C8B-B14F-4D97-AF65-F5344CB8AC3E}">
        <p14:creationId xmlns:p14="http://schemas.microsoft.com/office/powerpoint/2010/main" val="1098968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25" y="2051050"/>
            <a:ext cx="6085325" cy="3560763"/>
          </a:xfrm>
        </p:spPr>
      </p:pic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39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Results from preliminary measurements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2450" y="1885353"/>
            <a:ext cx="7801200" cy="3560763"/>
          </a:xfrm>
        </p:spPr>
        <p:txBody>
          <a:bodyPr/>
          <a:lstStyle/>
          <a:p>
            <a:r>
              <a:rPr lang="en-GB" dirty="0"/>
              <a:t>The exact network infrastructure is </a:t>
            </a:r>
            <a:r>
              <a:rPr lang="en-GB" dirty="0">
                <a:solidFill>
                  <a:schemeClr val="accent5"/>
                </a:solidFill>
              </a:rPr>
              <a:t>often unknown</a:t>
            </a:r>
          </a:p>
          <a:p>
            <a:r>
              <a:rPr lang="en-GB" dirty="0"/>
              <a:t>	Due to its sheer </a:t>
            </a:r>
            <a:r>
              <a:rPr lang="en-GB" dirty="0">
                <a:solidFill>
                  <a:schemeClr val="accent4"/>
                </a:solidFill>
              </a:rPr>
              <a:t>size</a:t>
            </a:r>
          </a:p>
          <a:p>
            <a:r>
              <a:rPr lang="en-GB" dirty="0"/>
              <a:t>	Its </a:t>
            </a:r>
            <a:r>
              <a:rPr lang="en-GB" dirty="0">
                <a:solidFill>
                  <a:schemeClr val="accent4"/>
                </a:solidFill>
              </a:rPr>
              <a:t>structure may change</a:t>
            </a:r>
            <a:r>
              <a:rPr lang="en-GB" dirty="0"/>
              <a:t> dynamically over time</a:t>
            </a:r>
          </a:p>
          <a:p>
            <a:endParaRPr lang="en-GB" dirty="0"/>
          </a:p>
          <a:p>
            <a:r>
              <a:rPr lang="en-GB" dirty="0">
                <a:solidFill>
                  <a:schemeClr val="accent4"/>
                </a:solidFill>
              </a:rPr>
              <a:t>New methods </a:t>
            </a:r>
            <a:r>
              <a:rPr lang="en-GB" dirty="0"/>
              <a:t>for </a:t>
            </a:r>
            <a:r>
              <a:rPr lang="en-GB" dirty="0">
                <a:solidFill>
                  <a:schemeClr val="accent5"/>
                </a:solidFill>
              </a:rPr>
              <a:t>cyberattacks</a:t>
            </a:r>
            <a:r>
              <a:rPr lang="en-GB" dirty="0"/>
              <a:t> arise on a daily basis</a:t>
            </a:r>
          </a:p>
          <a:p>
            <a:r>
              <a:rPr lang="en-GB" dirty="0"/>
              <a:t>	Requires </a:t>
            </a:r>
            <a:r>
              <a:rPr lang="en-GB" dirty="0">
                <a:solidFill>
                  <a:schemeClr val="accent4"/>
                </a:solidFill>
              </a:rPr>
              <a:t>re-evaluation</a:t>
            </a:r>
            <a:r>
              <a:rPr lang="en-GB" dirty="0"/>
              <a:t> of the computer systems for each new method</a:t>
            </a:r>
          </a:p>
          <a:p>
            <a:r>
              <a:rPr lang="en-GB" dirty="0"/>
              <a:t>	For example, the recent </a:t>
            </a:r>
            <a:r>
              <a:rPr lang="en-GB" dirty="0">
                <a:solidFill>
                  <a:schemeClr val="accent4"/>
                </a:solidFill>
              </a:rPr>
              <a:t>Heartbleed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</a:rPr>
              <a:t>DROWN</a:t>
            </a:r>
            <a:r>
              <a:rPr lang="en-GB" dirty="0"/>
              <a:t> exploits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Securing enterprise networks is hard</a:t>
            </a:r>
          </a:p>
        </p:txBody>
      </p:sp>
    </p:spTree>
    <p:extLst>
      <p:ext uri="{BB962C8B-B14F-4D97-AF65-F5344CB8AC3E}">
        <p14:creationId xmlns:p14="http://schemas.microsoft.com/office/powerpoint/2010/main" val="3339444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current performance of ProbLog </a:t>
            </a:r>
            <a:r>
              <a:rPr lang="en-GB" dirty="0">
                <a:solidFill>
                  <a:schemeClr val="accent5"/>
                </a:solidFill>
              </a:rPr>
              <a:t>scales worse </a:t>
            </a:r>
            <a:r>
              <a:rPr lang="en-GB" dirty="0"/>
              <a:t>than CySeMoL</a:t>
            </a:r>
          </a:p>
          <a:p>
            <a:r>
              <a:rPr lang="en-GB" dirty="0"/>
              <a:t>More time is spent </a:t>
            </a:r>
            <a:r>
              <a:rPr lang="en-GB" dirty="0">
                <a:solidFill>
                  <a:schemeClr val="accent4"/>
                </a:solidFill>
              </a:rPr>
              <a:t>searching</a:t>
            </a:r>
            <a:r>
              <a:rPr lang="en-GB" dirty="0"/>
              <a:t> than for </a:t>
            </a:r>
            <a:r>
              <a:rPr lang="en-GB" dirty="0">
                <a:solidFill>
                  <a:schemeClr val="accent4"/>
                </a:solidFill>
              </a:rPr>
              <a:t>calculating probabilities</a:t>
            </a:r>
          </a:p>
          <a:p>
            <a:endParaRPr lang="en-GB" dirty="0"/>
          </a:p>
          <a:p>
            <a:r>
              <a:rPr lang="en-GB" dirty="0"/>
              <a:t>Potential causes:</a:t>
            </a:r>
          </a:p>
          <a:p>
            <a:r>
              <a:rPr lang="en-GB" dirty="0"/>
              <a:t>	Our </a:t>
            </a:r>
            <a:r>
              <a:rPr lang="en-GB" dirty="0">
                <a:solidFill>
                  <a:schemeClr val="accent4"/>
                </a:solidFill>
              </a:rPr>
              <a:t>ProbLog Programs</a:t>
            </a:r>
            <a:r>
              <a:rPr lang="en-GB" dirty="0"/>
              <a:t> are inefficient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ProbLog</a:t>
            </a:r>
            <a:r>
              <a:rPr lang="en-GB" dirty="0"/>
              <a:t> is inefficient</a:t>
            </a:r>
          </a:p>
          <a:p>
            <a:r>
              <a:rPr lang="en-GB" dirty="0"/>
              <a:t>	Exact inference </a:t>
            </a:r>
            <a:r>
              <a:rPr lang="en-GB" dirty="0">
                <a:solidFill>
                  <a:schemeClr val="accent5"/>
                </a:solidFill>
              </a:rPr>
              <a:t>may be too difficult</a:t>
            </a:r>
          </a:p>
          <a:p>
            <a:r>
              <a:rPr lang="en-GB" dirty="0"/>
              <a:t>	CySeMoL may actually be </a:t>
            </a:r>
            <a:r>
              <a:rPr lang="en-GB" dirty="0">
                <a:solidFill>
                  <a:schemeClr val="accent1"/>
                </a:solidFill>
              </a:rPr>
              <a:t>relatively fast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40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How to interpret these results</a:t>
            </a:r>
          </a:p>
        </p:txBody>
      </p:sp>
    </p:spTree>
    <p:extLst>
      <p:ext uri="{BB962C8B-B14F-4D97-AF65-F5344CB8AC3E}">
        <p14:creationId xmlns:p14="http://schemas.microsoft.com/office/powerpoint/2010/main" val="1016659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</a:t>
            </a:r>
            <a:r>
              <a:rPr lang="en-GB" dirty="0">
                <a:solidFill>
                  <a:schemeClr val="accent1"/>
                </a:solidFill>
              </a:rPr>
              <a:t>successfully extended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/>
              <a:t>the </a:t>
            </a:r>
            <a:r>
              <a:rPr lang="en-GB" dirty="0">
                <a:solidFill>
                  <a:schemeClr val="accent4"/>
                </a:solidFill>
              </a:rPr>
              <a:t>vulnerability analysis </a:t>
            </a:r>
            <a:r>
              <a:rPr lang="en-GB" dirty="0"/>
              <a:t>of </a:t>
            </a:r>
            <a:r>
              <a:rPr lang="en-GB" dirty="0">
                <a:solidFill>
                  <a:schemeClr val="accent4"/>
                </a:solidFill>
              </a:rPr>
              <a:t>CySeMoL</a:t>
            </a:r>
          </a:p>
          <a:p>
            <a:r>
              <a:rPr lang="en-GB" dirty="0"/>
              <a:t>By using bridge models, our approach is </a:t>
            </a:r>
            <a:r>
              <a:rPr lang="en-GB" dirty="0">
                <a:solidFill>
                  <a:schemeClr val="accent1"/>
                </a:solidFill>
              </a:rPr>
              <a:t>flexible</a:t>
            </a:r>
            <a:r>
              <a:rPr lang="en-GB" dirty="0"/>
              <a:t>	and </a:t>
            </a:r>
            <a:r>
              <a:rPr lang="en-GB" dirty="0">
                <a:solidFill>
                  <a:schemeClr val="accent1"/>
                </a:solidFill>
              </a:rPr>
              <a:t>extensible</a:t>
            </a:r>
          </a:p>
          <a:p>
            <a:r>
              <a:rPr lang="en-GB" dirty="0"/>
              <a:t>	Demonstrated by our two model transformation tools</a:t>
            </a:r>
          </a:p>
          <a:p>
            <a:endParaRPr lang="en-GB" dirty="0"/>
          </a:p>
          <a:p>
            <a:r>
              <a:rPr lang="en-GB" dirty="0"/>
              <a:t>However, our current </a:t>
            </a:r>
            <a:r>
              <a:rPr lang="en-GB" dirty="0">
                <a:solidFill>
                  <a:schemeClr val="accent4"/>
                </a:solidFill>
              </a:rPr>
              <a:t>analysis with ProbLog</a:t>
            </a:r>
            <a:r>
              <a:rPr lang="en-GB" dirty="0"/>
              <a:t> is </a:t>
            </a:r>
            <a:r>
              <a:rPr lang="en-GB" dirty="0">
                <a:solidFill>
                  <a:schemeClr val="accent4"/>
                </a:solidFill>
              </a:rPr>
              <a:t>not faster than CySeMoL</a:t>
            </a:r>
          </a:p>
          <a:p>
            <a:r>
              <a:rPr lang="en-GB" dirty="0"/>
              <a:t>	We are only </a:t>
            </a:r>
            <a:r>
              <a:rPr lang="en-GB" dirty="0">
                <a:solidFill>
                  <a:schemeClr val="accent1"/>
                </a:solidFill>
              </a:rPr>
              <a:t>faster for small models</a:t>
            </a:r>
            <a:r>
              <a:rPr lang="en-GB" dirty="0"/>
              <a:t>, but </a:t>
            </a:r>
            <a:r>
              <a:rPr lang="en-GB" dirty="0">
                <a:solidFill>
                  <a:schemeClr val="accent5"/>
                </a:solidFill>
              </a:rPr>
              <a:t>fail to scale</a:t>
            </a:r>
            <a:r>
              <a:rPr lang="en-GB" dirty="0"/>
              <a:t> this performance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E27A-CD86-4914-81EA-5561B8A844B2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41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room for improvements to the current ProbLog analysis:</a:t>
            </a:r>
          </a:p>
          <a:p>
            <a:r>
              <a:rPr lang="en-GB" dirty="0"/>
              <a:t>	Improve the performance of ProbLog</a:t>
            </a:r>
          </a:p>
          <a:p>
            <a:r>
              <a:rPr lang="en-GB" dirty="0"/>
              <a:t>	Experiment with variations in the analysis assumptions</a:t>
            </a:r>
          </a:p>
          <a:p>
            <a:endParaRPr lang="en-GB" dirty="0"/>
          </a:p>
          <a:p>
            <a:r>
              <a:rPr lang="en-GB" dirty="0"/>
              <a:t>We can always </a:t>
            </a:r>
            <a:r>
              <a:rPr lang="en-GB" dirty="0">
                <a:solidFill>
                  <a:schemeClr val="accent4"/>
                </a:solidFill>
              </a:rPr>
              <a:t>reuse</a:t>
            </a:r>
            <a:r>
              <a:rPr lang="en-GB" dirty="0"/>
              <a:t> the pivot models:</a:t>
            </a:r>
          </a:p>
          <a:p>
            <a:r>
              <a:rPr lang="en-GB" dirty="0"/>
              <a:t>	Develop a new </a:t>
            </a:r>
            <a:r>
              <a:rPr lang="en-GB" dirty="0">
                <a:solidFill>
                  <a:schemeClr val="accent4"/>
                </a:solidFill>
              </a:rPr>
              <a:t>alternative (vulnerability) analysis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Transform </a:t>
            </a:r>
            <a:r>
              <a:rPr lang="en-GB" dirty="0"/>
              <a:t>the PVA and PVAI models to the new analysis</a:t>
            </a:r>
          </a:p>
          <a:p>
            <a:endParaRPr lang="en-GB" dirty="0"/>
          </a:p>
          <a:p>
            <a:r>
              <a:rPr lang="en-GB" dirty="0"/>
              <a:t>We still have to </a:t>
            </a:r>
            <a:r>
              <a:rPr lang="en-GB" dirty="0">
                <a:solidFill>
                  <a:schemeClr val="accent4"/>
                </a:solidFill>
              </a:rPr>
              <a:t>integrate </a:t>
            </a:r>
            <a:r>
              <a:rPr lang="en-GB" dirty="0"/>
              <a:t>the network scanning tools</a:t>
            </a:r>
          </a:p>
          <a:p>
            <a:r>
              <a:rPr lang="en-GB" dirty="0"/>
              <a:t>The next step is to integrate the analysis in an </a:t>
            </a:r>
            <a:r>
              <a:rPr lang="en-GB" dirty="0">
                <a:solidFill>
                  <a:schemeClr val="accent4"/>
                </a:solidFill>
              </a:rPr>
              <a:t>automated decision system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42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16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#pages in thesis 										120</a:t>
            </a:r>
          </a:p>
          <a:p>
            <a:pPr marL="0" indent="0">
              <a:buNone/>
            </a:pPr>
            <a:r>
              <a:rPr lang="en-GB" dirty="0"/>
              <a:t>#</a:t>
            </a:r>
            <a:r>
              <a:rPr lang="en-GB" dirty="0" err="1"/>
              <a:t>LaTeX</a:t>
            </a:r>
            <a:r>
              <a:rPr lang="en-GB" dirty="0"/>
              <a:t> lines in thesis								3564</a:t>
            </a:r>
          </a:p>
          <a:p>
            <a:pPr marL="0" indent="0">
              <a:buNone/>
            </a:pPr>
            <a:r>
              <a:rPr lang="en-GB" dirty="0"/>
              <a:t>Total #commits 											861</a:t>
            </a:r>
          </a:p>
          <a:p>
            <a:pPr marL="0" indent="0">
              <a:buNone/>
            </a:pPr>
            <a:r>
              <a:rPr lang="en-GB" dirty="0"/>
              <a:t>Commit peaks											June (108), November (121)</a:t>
            </a:r>
          </a:p>
          <a:p>
            <a:pPr marL="0" indent="0">
              <a:buNone/>
            </a:pPr>
            <a:r>
              <a:rPr lang="en-GB" dirty="0"/>
              <a:t>Total lines of code										2059 + 1921 = 3980</a:t>
            </a:r>
          </a:p>
          <a:p>
            <a:pPr marL="0" indent="0">
              <a:buNone/>
            </a:pPr>
            <a:r>
              <a:rPr lang="en-GB" dirty="0"/>
              <a:t>Most productive moment of the week		Wednesday 14:00</a:t>
            </a:r>
          </a:p>
          <a:p>
            <a:pPr marL="0" indent="0">
              <a:buNone/>
            </a:pPr>
            <a:r>
              <a:rPr lang="en-GB" dirty="0"/>
              <a:t>Least productive moment of the week		Monday 11:00</a:t>
            </a:r>
          </a:p>
          <a:p>
            <a:pPr marL="0" indent="0">
              <a:buNone/>
            </a:pPr>
            <a:r>
              <a:rPr lang="en-GB" dirty="0"/>
              <a:t>Estimated amount of Coffee						467 cups</a:t>
            </a:r>
          </a:p>
          <a:p>
            <a:pPr marL="0" indent="0">
              <a:buNone/>
            </a:pPr>
            <a:r>
              <a:rPr lang="en-GB" dirty="0"/>
              <a:t>Estimated amount of Tea							233 cups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CF03-79C9-4387-B5F4-191C2011BE64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43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Useful statistics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Knowledge is power</a:t>
            </a:r>
          </a:p>
        </p:txBody>
      </p:sp>
    </p:spTree>
    <p:extLst>
      <p:ext uri="{BB962C8B-B14F-4D97-AF65-F5344CB8AC3E}">
        <p14:creationId xmlns:p14="http://schemas.microsoft.com/office/powerpoint/2010/main" val="283937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E27A-CD86-4914-81EA-5561B8A844B2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69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inhou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E27A-CD86-4914-81EA-5561B8A844B2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45</a:t>
            </a:fld>
            <a:endParaRPr lang="nl-NL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Bonus sheets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98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46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77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47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PVA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3" y="1744148"/>
            <a:ext cx="7848872" cy="41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39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48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PVA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Concrete types</a:t>
            </a: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7" y="1700808"/>
            <a:ext cx="6657465" cy="48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2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49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PVA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Template types</a:t>
            </a: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09944"/>
            <a:ext cx="7776864" cy="4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1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57080" y="1963247"/>
            <a:ext cx="7801200" cy="3560763"/>
          </a:xfrm>
        </p:spPr>
        <p:txBody>
          <a:bodyPr/>
          <a:lstStyle/>
          <a:p>
            <a:r>
              <a:rPr lang="en-GB" dirty="0"/>
              <a:t>Security </a:t>
            </a:r>
            <a:r>
              <a:rPr lang="en-GB" dirty="0">
                <a:solidFill>
                  <a:schemeClr val="accent4"/>
                </a:solidFill>
              </a:rPr>
              <a:t>Risk assessments </a:t>
            </a:r>
            <a:r>
              <a:rPr lang="en-GB" dirty="0"/>
              <a:t>assist in making security decisions</a:t>
            </a:r>
          </a:p>
          <a:p>
            <a:r>
              <a:rPr lang="en-GB" dirty="0"/>
              <a:t>	What are the </a:t>
            </a:r>
            <a:r>
              <a:rPr lang="en-GB" dirty="0">
                <a:solidFill>
                  <a:schemeClr val="accent4"/>
                </a:solidFill>
              </a:rPr>
              <a:t>potential consequences </a:t>
            </a:r>
            <a:r>
              <a:rPr lang="en-GB" dirty="0"/>
              <a:t>of (security) events?</a:t>
            </a:r>
          </a:p>
          <a:p>
            <a:r>
              <a:rPr lang="en-GB" dirty="0"/>
              <a:t>	What is the </a:t>
            </a:r>
            <a:r>
              <a:rPr lang="en-GB" dirty="0">
                <a:solidFill>
                  <a:schemeClr val="accent4"/>
                </a:solidFill>
              </a:rPr>
              <a:t>likelihood</a:t>
            </a:r>
            <a:r>
              <a:rPr lang="en-GB" dirty="0"/>
              <a:t> of these events happening?</a:t>
            </a:r>
          </a:p>
          <a:p>
            <a:r>
              <a:rPr lang="en-GB" dirty="0"/>
              <a:t>	What actions should we take to improve our security?</a:t>
            </a:r>
          </a:p>
          <a:p>
            <a:endParaRPr lang="en-US" dirty="0"/>
          </a:p>
          <a:p>
            <a:r>
              <a:rPr lang="en-GB" dirty="0">
                <a:solidFill>
                  <a:schemeClr val="accent4"/>
                </a:solidFill>
              </a:rPr>
              <a:t>Threat modelling</a:t>
            </a:r>
            <a:r>
              <a:rPr lang="en-GB" dirty="0"/>
              <a:t> is a method used to support security </a:t>
            </a:r>
            <a:r>
              <a:rPr lang="en-GB"/>
              <a:t>risk assessments</a:t>
            </a:r>
            <a:endParaRPr lang="en-GB" dirty="0"/>
          </a:p>
          <a:p>
            <a:r>
              <a:rPr lang="en-GB" dirty="0"/>
              <a:t>	Create a </a:t>
            </a:r>
            <a:r>
              <a:rPr lang="en-GB" dirty="0">
                <a:solidFill>
                  <a:schemeClr val="accent4"/>
                </a:solidFill>
              </a:rPr>
              <a:t>model</a:t>
            </a:r>
            <a:r>
              <a:rPr lang="en-GB" dirty="0"/>
              <a:t> (abstraction) of the computer systems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chemeClr val="accent4"/>
                </a:solidFill>
              </a:rPr>
              <a:t>Simulate</a:t>
            </a:r>
            <a:r>
              <a:rPr lang="en-GB" dirty="0"/>
              <a:t> attacks on the system using the model</a:t>
            </a:r>
          </a:p>
          <a:p>
            <a:r>
              <a:rPr lang="en-GB" dirty="0"/>
              <a:t>	Provides </a:t>
            </a:r>
            <a:r>
              <a:rPr lang="en-GB" dirty="0">
                <a:solidFill>
                  <a:schemeClr val="accent1"/>
                </a:solidFill>
              </a:rPr>
              <a:t>insight</a:t>
            </a:r>
            <a:r>
              <a:rPr lang="en-GB" dirty="0"/>
              <a:t> in vulnerabilities</a:t>
            </a:r>
          </a:p>
          <a:p>
            <a:r>
              <a:rPr lang="en-GB" dirty="0"/>
              <a:t>	A good </a:t>
            </a:r>
            <a:r>
              <a:rPr lang="en-GB" dirty="0">
                <a:solidFill>
                  <a:schemeClr val="accent4"/>
                </a:solidFill>
              </a:rPr>
              <a:t>starting point</a:t>
            </a:r>
            <a:r>
              <a:rPr lang="en-GB" dirty="0"/>
              <a:t> to assessing the security of a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Security Risk assessment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Investigating the security of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2250057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50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PVA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Probabilistic code</a:t>
            </a:r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8246720" cy="454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1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51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PVAI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3" y="2060848"/>
            <a:ext cx="8316416" cy="3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47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4FC6-6B9D-49D2-9E27-888FC15C8CF1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52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ProbLog </a:t>
            </a:r>
            <a:r>
              <a:rPr lang="en-GB" dirty="0" err="1"/>
              <a:t>Metamodel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39336"/>
            <a:ext cx="8532440" cy="34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57080" y="1963247"/>
            <a:ext cx="7801200" cy="356076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rapidly </a:t>
            </a:r>
            <a:r>
              <a:rPr lang="en-GB" dirty="0">
                <a:solidFill>
                  <a:schemeClr val="accent4"/>
                </a:solidFill>
              </a:rPr>
              <a:t>changing threat landscape </a:t>
            </a:r>
            <a:r>
              <a:rPr lang="en-GB" dirty="0"/>
              <a:t>calls for a different approach</a:t>
            </a:r>
          </a:p>
          <a:p>
            <a:r>
              <a:rPr lang="en-US" dirty="0"/>
              <a:t>	A new exploit might require </a:t>
            </a:r>
            <a:r>
              <a:rPr lang="en-US" dirty="0">
                <a:solidFill>
                  <a:schemeClr val="accent4"/>
                </a:solidFill>
              </a:rPr>
              <a:t>immediate action</a:t>
            </a:r>
            <a:endParaRPr lang="en-GB" dirty="0">
              <a:solidFill>
                <a:schemeClr val="accent4"/>
              </a:solidFill>
            </a:endParaRPr>
          </a:p>
          <a:p>
            <a:r>
              <a:rPr lang="en-US" dirty="0"/>
              <a:t>	Re-assess the security </a:t>
            </a:r>
            <a:r>
              <a:rPr lang="en-US" dirty="0">
                <a:solidFill>
                  <a:schemeClr val="accent4"/>
                </a:solidFill>
              </a:rPr>
              <a:t>immediately</a:t>
            </a:r>
            <a:r>
              <a:rPr lang="en-US" dirty="0"/>
              <a:t> instead of </a:t>
            </a:r>
            <a:r>
              <a:rPr lang="en-US"/>
              <a:t>every year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Security Risk assessment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changing Threat landscape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0" y="1812057"/>
            <a:ext cx="7920880" cy="24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Cyber Security Modelling Language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0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Cyber Security Modelling Language (CySeMoL) is a toolkit which</a:t>
            </a:r>
          </a:p>
          <a:p>
            <a:r>
              <a:rPr lang="en-GB" dirty="0"/>
              <a:t>	Provides a </a:t>
            </a:r>
            <a:r>
              <a:rPr lang="en-GB" dirty="0">
                <a:solidFill>
                  <a:schemeClr val="accent4"/>
                </a:solidFill>
              </a:rPr>
              <a:t>vulnerability analysis </a:t>
            </a:r>
            <a:r>
              <a:rPr lang="en-GB" dirty="0"/>
              <a:t>facility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/>
              <a:t>using </a:t>
            </a:r>
            <a:r>
              <a:rPr lang="en-GB" dirty="0">
                <a:solidFill>
                  <a:schemeClr val="accent4"/>
                </a:solidFill>
              </a:rPr>
              <a:t>threat modelling</a:t>
            </a:r>
          </a:p>
          <a:p>
            <a:r>
              <a:rPr lang="en-GB" dirty="0"/>
              <a:t>	Was developed at the </a:t>
            </a:r>
            <a:r>
              <a:rPr lang="en-GB" dirty="0">
                <a:solidFill>
                  <a:schemeClr val="accent4"/>
                </a:solidFill>
              </a:rPr>
              <a:t>KTH</a:t>
            </a:r>
            <a:r>
              <a:rPr lang="en-GB" dirty="0"/>
              <a:t> Royal Institute of Technology</a:t>
            </a:r>
          </a:p>
          <a:p>
            <a:r>
              <a:rPr lang="en-GB" dirty="0"/>
              <a:t>	Aids in the </a:t>
            </a:r>
            <a:r>
              <a:rPr lang="en-GB" dirty="0">
                <a:solidFill>
                  <a:schemeClr val="accent4"/>
                </a:solidFill>
              </a:rPr>
              <a:t>design </a:t>
            </a:r>
            <a:r>
              <a:rPr lang="en-GB" dirty="0"/>
              <a:t>of (secure) network architectures</a:t>
            </a:r>
          </a:p>
          <a:p>
            <a:endParaRPr lang="en-GB" dirty="0"/>
          </a:p>
          <a:p>
            <a:r>
              <a:rPr lang="en-GB" dirty="0"/>
              <a:t>Its threat model is based on multiple </a:t>
            </a:r>
            <a:r>
              <a:rPr lang="en-GB" dirty="0">
                <a:solidFill>
                  <a:schemeClr val="accent4"/>
                </a:solidFill>
              </a:rPr>
              <a:t>years of research effort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>
                <a:solidFill>
                  <a:schemeClr val="accent4"/>
                </a:solidFill>
              </a:rPr>
              <a:t>graphical interface</a:t>
            </a:r>
            <a:r>
              <a:rPr lang="en-GB" dirty="0"/>
              <a:t> is used to manually define a network architecture</a:t>
            </a:r>
          </a:p>
          <a:p>
            <a:r>
              <a:rPr lang="en-GB" dirty="0"/>
              <a:t>Next, CySeMoL can </a:t>
            </a:r>
            <a:r>
              <a:rPr lang="en-GB" dirty="0">
                <a:solidFill>
                  <a:schemeClr val="accent4"/>
                </a:solidFill>
              </a:rPr>
              <a:t>estimate the likelihood </a:t>
            </a:r>
            <a:r>
              <a:rPr lang="en-GB" dirty="0"/>
              <a:t>of a </a:t>
            </a:r>
            <a:r>
              <a:rPr lang="en-GB" dirty="0">
                <a:solidFill>
                  <a:schemeClr val="accent5"/>
                </a:solidFill>
              </a:rPr>
              <a:t>successful cyberattack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Cyber Security Modelling Language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Disclaimer – Not really a language</a:t>
            </a:r>
          </a:p>
        </p:txBody>
      </p:sp>
    </p:spTree>
    <p:extLst>
      <p:ext uri="{BB962C8B-B14F-4D97-AF65-F5344CB8AC3E}">
        <p14:creationId xmlns:p14="http://schemas.microsoft.com/office/powerpoint/2010/main" val="145489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80000" y="2060848"/>
            <a:ext cx="7801200" cy="35607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842-89F1-4067-B2EE-4F5F6986FA0E}" type="datetime1">
              <a:rPr lang="nl-NL" smtClean="0"/>
              <a:t>9-12-2016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CC7F-86E1-48DE-82DC-E9AC50D0453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CySeMoL in practice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 graphical interface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8" y="1772816"/>
            <a:ext cx="7416824" cy="4378539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1080000" y="2492896"/>
            <a:ext cx="2051840" cy="244827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hoek 8"/>
          <p:cNvSpPr/>
          <p:nvPr/>
        </p:nvSpPr>
        <p:spPr>
          <a:xfrm>
            <a:off x="3320756" y="2373832"/>
            <a:ext cx="4084932" cy="271135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/>
          <p:cNvSpPr/>
          <p:nvPr/>
        </p:nvSpPr>
        <p:spPr>
          <a:xfrm>
            <a:off x="2455069" y="2070615"/>
            <a:ext cx="335755" cy="1687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UT_NL">
  <a:themeElements>
    <a:clrScheme name="UT_w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4B233"/>
      </a:accent1>
      <a:accent2>
        <a:srgbClr val="CF0072"/>
      </a:accent2>
      <a:accent3>
        <a:srgbClr val="FED100"/>
      </a:accent3>
      <a:accent4>
        <a:srgbClr val="0098C3"/>
      </a:accent4>
      <a:accent5>
        <a:srgbClr val="DC0C30"/>
      </a:accent5>
      <a:accent6>
        <a:srgbClr val="006A4D"/>
      </a:accent6>
      <a:hlink>
        <a:srgbClr val="4F2D7F"/>
      </a:hlink>
      <a:folHlink>
        <a:srgbClr val="887B1B"/>
      </a:folHlink>
    </a:clrScheme>
    <a:fontScheme name="Standaardontwer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CA440"/>
        </a:accent1>
        <a:accent2>
          <a:srgbClr val="FFD600"/>
        </a:accent2>
        <a:accent3>
          <a:srgbClr val="FFFFFF"/>
        </a:accent3>
        <a:accent4>
          <a:srgbClr val="000000"/>
        </a:accent4>
        <a:accent5>
          <a:srgbClr val="B5CFAF"/>
        </a:accent5>
        <a:accent6>
          <a:srgbClr val="E7C200"/>
        </a:accent6>
        <a:hlink>
          <a:srgbClr val="C40079"/>
        </a:hlink>
        <a:folHlink>
          <a:srgbClr val="0098A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UT_NL</Template>
  <TotalTime>3807</TotalTime>
  <Words>1421</Words>
  <Application>Microsoft Office PowerPoint</Application>
  <PresentationFormat>Diavoorstelling (4:3)</PresentationFormat>
  <Paragraphs>533</Paragraphs>
  <Slides>52</Slides>
  <Notes>30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52</vt:i4>
      </vt:variant>
    </vt:vector>
  </HeadingPairs>
  <TitlesOfParts>
    <vt:vector size="57" baseType="lpstr">
      <vt:lpstr>Arial</vt:lpstr>
      <vt:lpstr>Arial Narrow</vt:lpstr>
      <vt:lpstr>Cambria Math</vt:lpstr>
      <vt:lpstr>Wingdings</vt:lpstr>
      <vt:lpstr>UT_NL</vt:lpstr>
      <vt:lpstr>Vulnerability Analysis of Cyber Security modelling language models using probabilistic logic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Rick</dc:creator>
  <cp:lastModifiedBy>Hindriks</cp:lastModifiedBy>
  <cp:revision>1748</cp:revision>
  <dcterms:created xsi:type="dcterms:W3CDTF">2015-05-09T17:49:40Z</dcterms:created>
  <dcterms:modified xsi:type="dcterms:W3CDTF">2016-12-09T11:08:45Z</dcterms:modified>
</cp:coreProperties>
</file>