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7432000" cy="36576000"/>
  <p:notesSz cx="6858000" cy="9144000"/>
  <p:defaultTextStyle>
    <a:defPPr>
      <a:defRPr lang="en-US"/>
    </a:defPPr>
    <a:lvl1pPr marL="0" algn="l" defTabSz="1828727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1pPr>
    <a:lvl2pPr marL="1828727" algn="l" defTabSz="1828727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2pPr>
    <a:lvl3pPr marL="3657454" algn="l" defTabSz="1828727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3pPr>
    <a:lvl4pPr marL="5486181" algn="l" defTabSz="1828727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4pPr>
    <a:lvl5pPr marL="7314907" algn="l" defTabSz="1828727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5pPr>
    <a:lvl6pPr marL="9143634" algn="l" defTabSz="1828727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6pPr>
    <a:lvl7pPr marL="10972361" algn="l" defTabSz="1828727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7pPr>
    <a:lvl8pPr marL="12801088" algn="l" defTabSz="1828727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8pPr>
    <a:lvl9pPr marL="14629815" algn="l" defTabSz="1828727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Objects="1">
      <p:cViewPr>
        <p:scale>
          <a:sx n="50" d="100"/>
          <a:sy n="50" d="100"/>
        </p:scale>
        <p:origin x="-402" y="2952"/>
      </p:cViewPr>
      <p:guideLst>
        <p:guide orient="horz" pos="15178"/>
        <p:guide pos="86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5BE4C-DE2E-524E-B244-9274EEA7A61C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5CEE8B-1651-2448-BFDE-C24B42067F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35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72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828727" algn="l" defTabSz="182872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3657454" algn="l" defTabSz="182872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5486181" algn="l" defTabSz="182872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7314907" algn="l" defTabSz="182872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9143634" algn="l" defTabSz="182872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10972361" algn="l" defTabSz="182872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12801088" algn="l" defTabSz="182872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14629815" algn="l" defTabSz="182872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EE8B-1651-2448-BFDE-C24B42067F9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1362269"/>
            <a:ext cx="23317200" cy="78401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0726400"/>
            <a:ext cx="19202400" cy="9347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4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3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29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FA51-1785-FA41-96ED-D701FDE160E6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6088-1481-3241-929C-BB7387C097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FA51-1785-FA41-96ED-D701FDE160E6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6088-1481-3241-929C-BB7387C097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464316" y="7027335"/>
            <a:ext cx="29627512" cy="1498007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81781" y="7027335"/>
            <a:ext cx="88425339" cy="1498007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FA51-1785-FA41-96ED-D701FDE160E6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6088-1481-3241-929C-BB7387C097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FA51-1785-FA41-96ED-D701FDE160E6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6088-1481-3241-929C-BB7387C097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8" y="23503469"/>
            <a:ext cx="23317200" cy="7264400"/>
          </a:xfrm>
        </p:spPr>
        <p:txBody>
          <a:bodyPr anchor="t"/>
          <a:lstStyle>
            <a:lvl1pPr algn="l">
              <a:defRPr sz="16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8" y="15502475"/>
            <a:ext cx="23317200" cy="8000998"/>
          </a:xfrm>
        </p:spPr>
        <p:txBody>
          <a:bodyPr anchor="b"/>
          <a:lstStyle>
            <a:lvl1pPr marL="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1pPr>
            <a:lvl2pPr marL="1828727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65745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3pPr>
            <a:lvl4pPr marL="5486181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7314907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9143634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10972361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2801088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4629815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FA51-1785-FA41-96ED-D701FDE160E6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6088-1481-3241-929C-BB7387C097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1777" y="40961736"/>
            <a:ext cx="59026425" cy="115866336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65402" y="40961736"/>
            <a:ext cx="59026425" cy="115866336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FA51-1785-FA41-96ED-D701FDE160E6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6088-1481-3241-929C-BB7387C097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464736"/>
            <a:ext cx="24688800" cy="609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4" y="8187272"/>
            <a:ext cx="12120564" cy="3412064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727" indent="0">
              <a:buNone/>
              <a:defRPr sz="8000" b="1"/>
            </a:lvl2pPr>
            <a:lvl3pPr marL="3657454" indent="0">
              <a:buNone/>
              <a:defRPr sz="7200" b="1"/>
            </a:lvl3pPr>
            <a:lvl4pPr marL="5486181" indent="0">
              <a:buNone/>
              <a:defRPr sz="6400" b="1"/>
            </a:lvl4pPr>
            <a:lvl5pPr marL="7314907" indent="0">
              <a:buNone/>
              <a:defRPr sz="6400" b="1"/>
            </a:lvl5pPr>
            <a:lvl6pPr marL="9143634" indent="0">
              <a:buNone/>
              <a:defRPr sz="6400" b="1"/>
            </a:lvl6pPr>
            <a:lvl7pPr marL="10972361" indent="0">
              <a:buNone/>
              <a:defRPr sz="6400" b="1"/>
            </a:lvl7pPr>
            <a:lvl8pPr marL="12801088" indent="0">
              <a:buNone/>
              <a:defRPr sz="6400" b="1"/>
            </a:lvl8pPr>
            <a:lvl9pPr marL="14629815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4" y="11599336"/>
            <a:ext cx="12120564" cy="21073536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7" y="8187272"/>
            <a:ext cx="12125325" cy="3412064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727" indent="0">
              <a:buNone/>
              <a:defRPr sz="8000" b="1"/>
            </a:lvl2pPr>
            <a:lvl3pPr marL="3657454" indent="0">
              <a:buNone/>
              <a:defRPr sz="7200" b="1"/>
            </a:lvl3pPr>
            <a:lvl4pPr marL="5486181" indent="0">
              <a:buNone/>
              <a:defRPr sz="6400" b="1"/>
            </a:lvl4pPr>
            <a:lvl5pPr marL="7314907" indent="0">
              <a:buNone/>
              <a:defRPr sz="6400" b="1"/>
            </a:lvl5pPr>
            <a:lvl6pPr marL="9143634" indent="0">
              <a:buNone/>
              <a:defRPr sz="6400" b="1"/>
            </a:lvl6pPr>
            <a:lvl7pPr marL="10972361" indent="0">
              <a:buNone/>
              <a:defRPr sz="6400" b="1"/>
            </a:lvl7pPr>
            <a:lvl8pPr marL="12801088" indent="0">
              <a:buNone/>
              <a:defRPr sz="6400" b="1"/>
            </a:lvl8pPr>
            <a:lvl9pPr marL="14629815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7" y="11599336"/>
            <a:ext cx="12125325" cy="21073536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FA51-1785-FA41-96ED-D701FDE160E6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6088-1481-3241-929C-BB7387C097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FA51-1785-FA41-96ED-D701FDE160E6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6088-1481-3241-929C-BB7387C097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FA51-1785-FA41-96ED-D701FDE160E6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6088-1481-3241-929C-BB7387C097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6" y="1456267"/>
            <a:ext cx="9024939" cy="6197600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1456273"/>
            <a:ext cx="15335250" cy="31216603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6" y="7653873"/>
            <a:ext cx="9024939" cy="25019003"/>
          </a:xfrm>
        </p:spPr>
        <p:txBody>
          <a:bodyPr/>
          <a:lstStyle>
            <a:lvl1pPr marL="0" indent="0">
              <a:buNone/>
              <a:defRPr sz="5600"/>
            </a:lvl1pPr>
            <a:lvl2pPr marL="1828727" indent="0">
              <a:buNone/>
              <a:defRPr sz="4800"/>
            </a:lvl2pPr>
            <a:lvl3pPr marL="3657454" indent="0">
              <a:buNone/>
              <a:defRPr sz="4000"/>
            </a:lvl3pPr>
            <a:lvl4pPr marL="5486181" indent="0">
              <a:buNone/>
              <a:defRPr sz="3600"/>
            </a:lvl4pPr>
            <a:lvl5pPr marL="7314907" indent="0">
              <a:buNone/>
              <a:defRPr sz="3600"/>
            </a:lvl5pPr>
            <a:lvl6pPr marL="9143634" indent="0">
              <a:buNone/>
              <a:defRPr sz="3600"/>
            </a:lvl6pPr>
            <a:lvl7pPr marL="10972361" indent="0">
              <a:buNone/>
              <a:defRPr sz="3600"/>
            </a:lvl7pPr>
            <a:lvl8pPr marL="12801088" indent="0">
              <a:buNone/>
              <a:defRPr sz="3600"/>
            </a:lvl8pPr>
            <a:lvl9pPr marL="14629815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FA51-1785-FA41-96ED-D701FDE160E6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6088-1481-3241-929C-BB7387C097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25603203"/>
            <a:ext cx="16459200" cy="3022603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3268133"/>
            <a:ext cx="16459200" cy="21945600"/>
          </a:xfrm>
        </p:spPr>
        <p:txBody>
          <a:bodyPr/>
          <a:lstStyle>
            <a:lvl1pPr marL="0" indent="0">
              <a:buNone/>
              <a:defRPr sz="12800"/>
            </a:lvl1pPr>
            <a:lvl2pPr marL="1828727" indent="0">
              <a:buNone/>
              <a:defRPr sz="11200"/>
            </a:lvl2pPr>
            <a:lvl3pPr marL="3657454" indent="0">
              <a:buNone/>
              <a:defRPr sz="9600"/>
            </a:lvl3pPr>
            <a:lvl4pPr marL="5486181" indent="0">
              <a:buNone/>
              <a:defRPr sz="8000"/>
            </a:lvl4pPr>
            <a:lvl5pPr marL="7314907" indent="0">
              <a:buNone/>
              <a:defRPr sz="8000"/>
            </a:lvl5pPr>
            <a:lvl6pPr marL="9143634" indent="0">
              <a:buNone/>
              <a:defRPr sz="8000"/>
            </a:lvl6pPr>
            <a:lvl7pPr marL="10972361" indent="0">
              <a:buNone/>
              <a:defRPr sz="8000"/>
            </a:lvl7pPr>
            <a:lvl8pPr marL="12801088" indent="0">
              <a:buNone/>
              <a:defRPr sz="8000"/>
            </a:lvl8pPr>
            <a:lvl9pPr marL="14629815" indent="0">
              <a:buNone/>
              <a:defRPr sz="8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28625805"/>
            <a:ext cx="16459200" cy="4292598"/>
          </a:xfrm>
        </p:spPr>
        <p:txBody>
          <a:bodyPr/>
          <a:lstStyle>
            <a:lvl1pPr marL="0" indent="0">
              <a:buNone/>
              <a:defRPr sz="5600"/>
            </a:lvl1pPr>
            <a:lvl2pPr marL="1828727" indent="0">
              <a:buNone/>
              <a:defRPr sz="4800"/>
            </a:lvl2pPr>
            <a:lvl3pPr marL="3657454" indent="0">
              <a:buNone/>
              <a:defRPr sz="4000"/>
            </a:lvl3pPr>
            <a:lvl4pPr marL="5486181" indent="0">
              <a:buNone/>
              <a:defRPr sz="3600"/>
            </a:lvl4pPr>
            <a:lvl5pPr marL="7314907" indent="0">
              <a:buNone/>
              <a:defRPr sz="3600"/>
            </a:lvl5pPr>
            <a:lvl6pPr marL="9143634" indent="0">
              <a:buNone/>
              <a:defRPr sz="3600"/>
            </a:lvl6pPr>
            <a:lvl7pPr marL="10972361" indent="0">
              <a:buNone/>
              <a:defRPr sz="3600"/>
            </a:lvl7pPr>
            <a:lvl8pPr marL="12801088" indent="0">
              <a:buNone/>
              <a:defRPr sz="3600"/>
            </a:lvl8pPr>
            <a:lvl9pPr marL="14629815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FA51-1785-FA41-96ED-D701FDE160E6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6088-1481-3241-929C-BB7387C097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464736"/>
            <a:ext cx="24688800" cy="6096000"/>
          </a:xfrm>
          <a:prstGeom prst="rect">
            <a:avLst/>
          </a:prstGeom>
        </p:spPr>
        <p:txBody>
          <a:bodyPr vert="horz" lIns="365745" tIns="182873" rIns="365745" bIns="18287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8534406"/>
            <a:ext cx="24688800" cy="24138469"/>
          </a:xfrm>
          <a:prstGeom prst="rect">
            <a:avLst/>
          </a:prstGeom>
        </p:spPr>
        <p:txBody>
          <a:bodyPr vert="horz" lIns="365745" tIns="182873" rIns="365745" bIns="18287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33900536"/>
            <a:ext cx="6400800" cy="1947333"/>
          </a:xfrm>
          <a:prstGeom prst="rect">
            <a:avLst/>
          </a:prstGeom>
        </p:spPr>
        <p:txBody>
          <a:bodyPr vert="horz" lIns="365745" tIns="182873" rIns="365745" bIns="182873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0FA51-1785-FA41-96ED-D701FDE160E6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33900536"/>
            <a:ext cx="8686800" cy="1947333"/>
          </a:xfrm>
          <a:prstGeom prst="rect">
            <a:avLst/>
          </a:prstGeom>
        </p:spPr>
        <p:txBody>
          <a:bodyPr vert="horz" lIns="365745" tIns="182873" rIns="365745" bIns="182873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33900536"/>
            <a:ext cx="6400800" cy="1947333"/>
          </a:xfrm>
          <a:prstGeom prst="rect">
            <a:avLst/>
          </a:prstGeom>
        </p:spPr>
        <p:txBody>
          <a:bodyPr vert="horz" lIns="365745" tIns="182873" rIns="365745" bIns="182873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36088-1481-3241-929C-BB7387C0979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727" rtl="0" eaLnBrk="1" latinLnBrk="0" hangingPunct="1"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545" indent="-1371545" algn="l" defTabSz="1828727" rtl="0" eaLnBrk="1" latinLnBrk="0" hangingPunct="1">
        <a:spcBef>
          <a:spcPct val="20000"/>
        </a:spcBef>
        <a:buFont typeface="Arial"/>
        <a:buChar char="•"/>
        <a:defRPr sz="128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681" indent="-1142954" algn="l" defTabSz="1828727" rtl="0" eaLnBrk="1" latinLnBrk="0" hangingPunct="1">
        <a:spcBef>
          <a:spcPct val="20000"/>
        </a:spcBef>
        <a:buFont typeface="Arial"/>
        <a:buChar char="–"/>
        <a:defRPr sz="11200" kern="1200">
          <a:solidFill>
            <a:schemeClr val="tx1"/>
          </a:solidFill>
          <a:latin typeface="+mn-lt"/>
          <a:ea typeface="+mn-ea"/>
          <a:cs typeface="+mn-cs"/>
        </a:defRPr>
      </a:lvl2pPr>
      <a:lvl3pPr marL="4571817" indent="-914363" algn="l" defTabSz="1828727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544" indent="-914363" algn="l" defTabSz="1828727" rtl="0" eaLnBrk="1" latinLnBrk="0" hangingPunct="1">
        <a:spcBef>
          <a:spcPct val="20000"/>
        </a:spcBef>
        <a:buFont typeface="Arial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271" indent="-914363" algn="l" defTabSz="1828727" rtl="0" eaLnBrk="1" latinLnBrk="0" hangingPunct="1">
        <a:spcBef>
          <a:spcPct val="20000"/>
        </a:spcBef>
        <a:buFont typeface="Arial"/>
        <a:buChar char="»"/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7998" indent="-914363" algn="l" defTabSz="1828727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6725" indent="-914363" algn="l" defTabSz="1828727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5451" indent="-914363" algn="l" defTabSz="1828727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178" indent="-914363" algn="l" defTabSz="1828727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27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727" algn="l" defTabSz="1828727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454" algn="l" defTabSz="1828727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181" algn="l" defTabSz="1828727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4907" algn="l" defTabSz="1828727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3634" algn="l" defTabSz="1828727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361" algn="l" defTabSz="1828727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088" algn="l" defTabSz="1828727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29815" algn="l" defTabSz="1828727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cygwin\home\wozniak\exm\papers\PPoPP_2013\poster\spawngrap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3323" y="7817425"/>
            <a:ext cx="6856412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1" name="Rounded Rectangle 230"/>
          <p:cNvSpPr/>
          <p:nvPr/>
        </p:nvSpPr>
        <p:spPr>
          <a:xfrm>
            <a:off x="725714" y="16692539"/>
            <a:ext cx="12573000" cy="18384154"/>
          </a:xfrm>
          <a:prstGeom prst="roundRect">
            <a:avLst>
              <a:gd name="adj" fmla="val 5173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7" name="Rectangle 97"/>
          <p:cNvSpPr>
            <a:spLocks noChangeArrowheads="1"/>
          </p:cNvSpPr>
          <p:nvPr/>
        </p:nvSpPr>
        <p:spPr bwMode="auto">
          <a:xfrm>
            <a:off x="9780984" y="17917017"/>
            <a:ext cx="20574000" cy="11798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76197" tIns="38098" rIns="76197" bIns="38098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2" name="TextBox 361"/>
          <p:cNvSpPr txBox="1"/>
          <p:nvPr/>
        </p:nvSpPr>
        <p:spPr>
          <a:xfrm>
            <a:off x="571500" y="952500"/>
            <a:ext cx="26344726" cy="5732334"/>
          </a:xfrm>
          <a:prstGeom prst="rect">
            <a:avLst/>
          </a:prstGeom>
          <a:noFill/>
        </p:spPr>
        <p:txBody>
          <a:bodyPr wrap="square" lIns="76197" tIns="38098" rIns="76197" bIns="38098">
            <a:prstTxWarp prst="textNoShape">
              <a:avLst/>
            </a:prstTxWarp>
            <a:spAutoFit/>
          </a:bodyPr>
          <a:lstStyle/>
          <a:p>
            <a:pPr marL="285739" indent="-285739" algn="ctr">
              <a:lnSpc>
                <a:spcPct val="90000"/>
              </a:lnSpc>
              <a:spcBef>
                <a:spcPct val="20000"/>
              </a:spcBef>
            </a:pPr>
            <a:r>
              <a:rPr lang="en-US" sz="9600" dirty="0" smtClean="0">
                <a:solidFill>
                  <a:srgbClr val="1F497D"/>
                </a:solidFill>
              </a:rPr>
              <a:t>Discovery Engines: Connecting X-ray</a:t>
            </a:r>
          </a:p>
          <a:p>
            <a:pPr marL="285739" indent="-285739" algn="ctr">
              <a:lnSpc>
                <a:spcPct val="90000"/>
              </a:lnSpc>
              <a:spcBef>
                <a:spcPct val="20000"/>
              </a:spcBef>
            </a:pPr>
            <a:r>
              <a:rPr lang="en-US" sz="9600" dirty="0" smtClean="0">
                <a:solidFill>
                  <a:srgbClr val="1F497D"/>
                </a:solidFill>
              </a:rPr>
              <a:t>Experiments to HPC Analysis</a:t>
            </a:r>
            <a:r>
              <a:rPr lang="en-US" sz="5500" dirty="0" smtClean="0">
                <a:solidFill>
                  <a:srgbClr val="1F497D"/>
                </a:solidFill>
              </a:rPr>
              <a:t/>
            </a:r>
            <a:br>
              <a:rPr lang="en-US" sz="5500" dirty="0" smtClean="0">
                <a:solidFill>
                  <a:srgbClr val="1F497D"/>
                </a:solidFill>
              </a:rPr>
            </a:br>
            <a:r>
              <a:rPr lang="en-US" sz="4500" dirty="0" smtClean="0">
                <a:solidFill>
                  <a:srgbClr val="1F497D"/>
                </a:solidFill>
              </a:rPr>
              <a:t>Justin M. Wozniak</a:t>
            </a:r>
            <a:r>
              <a:rPr lang="en-US" sz="4500" baseline="30000" dirty="0" smtClean="0">
                <a:solidFill>
                  <a:srgbClr val="1F497D"/>
                </a:solidFill>
              </a:rPr>
              <a:t>12</a:t>
            </a:r>
            <a:r>
              <a:rPr lang="en-US" sz="4500" dirty="0" smtClean="0">
                <a:solidFill>
                  <a:srgbClr val="1F497D"/>
                </a:solidFill>
              </a:rPr>
              <a:t> &lt;wozniak@mcs.anl.gov&gt;, </a:t>
            </a:r>
            <a:r>
              <a:rPr lang="en-US" sz="4500" dirty="0" smtClean="0">
                <a:solidFill>
                  <a:srgbClr val="1F497D"/>
                </a:solidFill>
              </a:rPr>
              <a:t> </a:t>
            </a:r>
            <a:r>
              <a:rPr lang="en-US" sz="4500" dirty="0" err="1" smtClean="0">
                <a:solidFill>
                  <a:srgbClr val="1F497D"/>
                </a:solidFill>
              </a:rPr>
              <a:t>Hemant</a:t>
            </a:r>
            <a:r>
              <a:rPr lang="en-US" sz="4500" dirty="0" smtClean="0">
                <a:solidFill>
                  <a:srgbClr val="1F497D"/>
                </a:solidFill>
              </a:rPr>
              <a:t> Sharma</a:t>
            </a:r>
            <a:r>
              <a:rPr lang="en-US" sz="4500" baseline="30000" dirty="0">
                <a:solidFill>
                  <a:srgbClr val="1F497D"/>
                </a:solidFill>
              </a:rPr>
              <a:t>1</a:t>
            </a:r>
            <a:r>
              <a:rPr lang="en-US" sz="4500" dirty="0" smtClean="0">
                <a:solidFill>
                  <a:srgbClr val="1F497D"/>
                </a:solidFill>
              </a:rPr>
              <a:t>, </a:t>
            </a:r>
            <a:br>
              <a:rPr lang="en-US" sz="4500" dirty="0" smtClean="0">
                <a:solidFill>
                  <a:srgbClr val="1F497D"/>
                </a:solidFill>
              </a:rPr>
            </a:br>
            <a:r>
              <a:rPr lang="en-US" sz="4500" dirty="0" smtClean="0">
                <a:solidFill>
                  <a:srgbClr val="1F497D"/>
                </a:solidFill>
              </a:rPr>
              <a:t>Michael Wilde</a:t>
            </a:r>
            <a:r>
              <a:rPr lang="en-US" sz="4500" baseline="30000" dirty="0" smtClean="0">
                <a:solidFill>
                  <a:srgbClr val="1F497D"/>
                </a:solidFill>
              </a:rPr>
              <a:t>12</a:t>
            </a:r>
            <a:r>
              <a:rPr lang="en-US" sz="4500" dirty="0" smtClean="0">
                <a:solidFill>
                  <a:srgbClr val="1F497D"/>
                </a:solidFill>
              </a:rPr>
              <a:t>, Ian </a:t>
            </a:r>
            <a:r>
              <a:rPr lang="en-US" sz="4500" dirty="0" smtClean="0">
                <a:solidFill>
                  <a:srgbClr val="1F497D"/>
                </a:solidFill>
              </a:rPr>
              <a:t>T. </a:t>
            </a:r>
            <a:r>
              <a:rPr lang="en-US" sz="4500" dirty="0" smtClean="0">
                <a:solidFill>
                  <a:srgbClr val="1F497D"/>
                </a:solidFill>
              </a:rPr>
              <a:t>Foster</a:t>
            </a:r>
            <a:r>
              <a:rPr lang="en-US" sz="4500" baseline="30000" dirty="0" smtClean="0">
                <a:solidFill>
                  <a:srgbClr val="1F497D"/>
                </a:solidFill>
              </a:rPr>
              <a:t>12</a:t>
            </a:r>
            <a:endParaRPr lang="en-US" sz="4500" dirty="0" smtClean="0">
              <a:solidFill>
                <a:srgbClr val="1F497D"/>
              </a:solidFill>
            </a:endParaRPr>
          </a:p>
          <a:p>
            <a:pPr marL="289548" indent="-285739" algn="ctr">
              <a:lnSpc>
                <a:spcPct val="90000"/>
              </a:lnSpc>
            </a:pPr>
            <a:r>
              <a:rPr lang="en-US" sz="4500" dirty="0" smtClean="0">
                <a:solidFill>
                  <a:srgbClr val="1F497D"/>
                </a:solidFill>
              </a:rPr>
              <a:t>1: Argonne National Laboratory 2: University of Chicago</a:t>
            </a:r>
            <a:br>
              <a:rPr lang="en-US" sz="4500" dirty="0" smtClean="0">
                <a:solidFill>
                  <a:srgbClr val="1F497D"/>
                </a:solidFill>
              </a:rPr>
            </a:br>
            <a:r>
              <a:rPr lang="en-US" sz="6000" b="1" dirty="0">
                <a:solidFill>
                  <a:srgbClr val="1F497D"/>
                </a:solidFill>
              </a:rPr>
              <a:t>http</a:t>
            </a:r>
            <a:r>
              <a:rPr lang="en-US" sz="6000" b="1" dirty="0" smtClean="0">
                <a:solidFill>
                  <a:srgbClr val="1F497D"/>
                </a:solidFill>
              </a:rPr>
              <a:t>://sites.google.com/site/discoveryengines</a:t>
            </a:r>
            <a:endParaRPr lang="en-US" sz="5500" dirty="0">
              <a:solidFill>
                <a:srgbClr val="1F497D"/>
              </a:solidFill>
            </a:endParaRPr>
          </a:p>
        </p:txBody>
      </p:sp>
      <p:sp>
        <p:nvSpPr>
          <p:cNvPr id="363" name="TextBox 362"/>
          <p:cNvSpPr txBox="1"/>
          <p:nvPr/>
        </p:nvSpPr>
        <p:spPr>
          <a:xfrm>
            <a:off x="746760" y="35237063"/>
            <a:ext cx="26162000" cy="1138769"/>
          </a:xfrm>
          <a:prstGeom prst="rect">
            <a:avLst/>
          </a:prstGeom>
          <a:noFill/>
        </p:spPr>
        <p:txBody>
          <a:bodyPr wrap="square" lIns="76197" tIns="38098" rIns="76197" bIns="38098" rtlCol="0">
            <a:spAutoFit/>
          </a:bodyPr>
          <a:lstStyle/>
          <a:p>
            <a:pPr algn="ctr"/>
            <a:r>
              <a:rPr lang="en-US" sz="2300"/>
              <a:t>This research is supported by the U.S. DOE </a:t>
            </a:r>
            <a:r>
              <a:rPr lang="en-US" sz="2300" smtClean="0"/>
              <a:t>Office of </a:t>
            </a:r>
            <a:r>
              <a:rPr lang="en-US" sz="2300"/>
              <a:t>Science under contract DE-AC02-06CH11357, FWP-57810.  </a:t>
            </a:r>
            <a:r>
              <a:rPr lang="en-US" sz="2300" smtClean="0"/>
              <a:t>Computing resources </a:t>
            </a:r>
            <a:r>
              <a:rPr lang="en-US" sz="2300"/>
              <a:t>were provided by the Argonne Leadership Computing Facility.</a:t>
            </a:r>
            <a:br>
              <a:rPr lang="en-US" sz="2300"/>
            </a:br>
            <a:r>
              <a:rPr lang="en-US" sz="2300"/>
              <a:t>Some work by DSK was supported by the National </a:t>
            </a:r>
            <a:r>
              <a:rPr lang="en-US" sz="2300" smtClean="0"/>
              <a:t>Science Foundation</a:t>
            </a:r>
            <a:r>
              <a:rPr lang="en-US" sz="2300"/>
              <a:t>, while working at the Foundation.  Any opinion, </a:t>
            </a:r>
            <a:r>
              <a:rPr lang="en-US" sz="2300" smtClean="0"/>
              <a:t>finding, and </a:t>
            </a:r>
            <a:r>
              <a:rPr lang="en-US" sz="2300"/>
              <a:t>conclusions or recommendations expressed </a:t>
            </a:r>
            <a:r>
              <a:rPr lang="en-US" sz="2300" smtClean="0"/>
              <a:t>in </a:t>
            </a:r>
            <a:r>
              <a:rPr lang="en-US" sz="2300"/>
              <a:t>this material </a:t>
            </a:r>
            <a:endParaRPr lang="en-US" sz="2300" smtClean="0"/>
          </a:p>
          <a:p>
            <a:pPr algn="ctr"/>
            <a:r>
              <a:rPr lang="en-US" sz="2300" smtClean="0"/>
              <a:t>are those of </a:t>
            </a:r>
            <a:r>
              <a:rPr lang="en-US" sz="2300"/>
              <a:t>the authors and do not necessarily reflect the views of </a:t>
            </a:r>
            <a:r>
              <a:rPr lang="en-US" sz="2300" smtClean="0"/>
              <a:t>the National </a:t>
            </a:r>
            <a:r>
              <a:rPr lang="en-US" sz="2300"/>
              <a:t>Science Foundation.</a:t>
            </a:r>
            <a:endParaRPr lang="en-GB" sz="2300" dirty="0"/>
          </a:p>
        </p:txBody>
      </p:sp>
      <p:sp>
        <p:nvSpPr>
          <p:cNvPr id="228" name="Rectangle 2"/>
          <p:cNvSpPr txBox="1">
            <a:spLocks noChangeArrowheads="1"/>
          </p:cNvSpPr>
          <p:nvPr/>
        </p:nvSpPr>
        <p:spPr bwMode="auto">
          <a:xfrm>
            <a:off x="13743863" y="16237526"/>
            <a:ext cx="13172362" cy="9100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74997" tIns="38998" rIns="74997" bIns="38998" anchor="ctr">
            <a:prstTxWarp prst="textNoShape">
              <a:avLst/>
            </a:prstTxWarp>
          </a:bodyPr>
          <a:lstStyle/>
          <a:p>
            <a:pPr algn="ctr" defTabSz="380985">
              <a:lnSpc>
                <a:spcPct val="94000"/>
              </a:lnSpc>
              <a:buClr>
                <a:srgbClr val="000000"/>
              </a:buClr>
              <a:buSzPct val="100000"/>
              <a:defRPr/>
            </a:pPr>
            <a:r>
              <a:rPr lang="en-US" sz="4800" smtClean="0">
                <a:solidFill>
                  <a:srgbClr val="7F7F7F"/>
                </a:solidFill>
              </a:rPr>
              <a:t>Scalable run time based on ADLB</a:t>
            </a:r>
            <a:endParaRPr lang="en-US" sz="4800" i="1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14935200" y="34571508"/>
            <a:ext cx="5334000" cy="436017"/>
          </a:xfrm>
          <a:prstGeom prst="rect">
            <a:avLst/>
          </a:prstGeom>
          <a:noFill/>
        </p:spPr>
        <p:txBody>
          <a:bodyPr wrap="square" lIns="76197" tIns="38098" rIns="76197" bIns="38098" rtlCol="0">
            <a:spAutoFit/>
          </a:bodyPr>
          <a:lstStyle/>
          <a:p>
            <a:r>
              <a:rPr lang="en-US" sz="2300" dirty="0" smtClean="0">
                <a:solidFill>
                  <a:schemeClr val="bg1"/>
                </a:solidFill>
              </a:rPr>
              <a:t>Worldwide Swift usage </a:t>
            </a:r>
            <a:r>
              <a:rPr lang="en-US" sz="2300" smtClean="0">
                <a:solidFill>
                  <a:schemeClr val="bg1"/>
                </a:solidFill>
              </a:rPr>
              <a:t>through Nov </a:t>
            </a:r>
            <a:r>
              <a:rPr lang="en-US" sz="2300" dirty="0" smtClean="0">
                <a:solidFill>
                  <a:schemeClr val="bg1"/>
                </a:solidFill>
              </a:rPr>
              <a:t>2012</a:t>
            </a:r>
            <a:endParaRPr lang="en-US" sz="2300" dirty="0">
              <a:solidFill>
                <a:schemeClr val="bg1"/>
              </a:solidFill>
            </a:endParaRPr>
          </a:p>
        </p:txBody>
      </p:sp>
      <p:sp>
        <p:nvSpPr>
          <p:cNvPr id="44" name="Rectangle 2"/>
          <p:cNvSpPr txBox="1">
            <a:spLocks noChangeArrowheads="1"/>
          </p:cNvSpPr>
          <p:nvPr/>
        </p:nvSpPr>
        <p:spPr bwMode="auto">
          <a:xfrm>
            <a:off x="1348014" y="17297400"/>
            <a:ext cx="11531600" cy="7026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74997" tIns="38998" rIns="74997" bIns="38998" anchor="ctr">
            <a:prstTxWarp prst="textNoShape">
              <a:avLst/>
            </a:prstTxWarp>
          </a:bodyPr>
          <a:lstStyle/>
          <a:p>
            <a:pPr defTabSz="380985">
              <a:lnSpc>
                <a:spcPct val="94000"/>
              </a:lnSpc>
              <a:buClr>
                <a:srgbClr val="000000"/>
              </a:buClr>
              <a:buSzPct val="100000"/>
              <a:defRPr/>
            </a:pPr>
            <a:r>
              <a:rPr lang="en-US" sz="4000" dirty="0" smtClean="0">
                <a:solidFill>
                  <a:srgbClr val="7F7F7F"/>
                </a:solidFill>
              </a:rPr>
              <a:t>Key application: </a:t>
            </a:r>
            <a:r>
              <a:rPr lang="en-US" sz="3600" dirty="0" smtClean="0"/>
              <a:t>High </a:t>
            </a:r>
            <a:r>
              <a:rPr lang="en-US" sz="3600" dirty="0"/>
              <a:t>Energy X-ray Diffraction Microscopy</a:t>
            </a:r>
            <a:endParaRPr lang="en-US" sz="3600" i="1" dirty="0" smtClean="0"/>
          </a:p>
        </p:txBody>
      </p:sp>
      <p:sp>
        <p:nvSpPr>
          <p:cNvPr id="58" name="Rectangle 2"/>
          <p:cNvSpPr txBox="1">
            <a:spLocks noChangeArrowheads="1"/>
          </p:cNvSpPr>
          <p:nvPr/>
        </p:nvSpPr>
        <p:spPr bwMode="auto">
          <a:xfrm>
            <a:off x="968644" y="32149072"/>
            <a:ext cx="4876800" cy="25831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74997" tIns="38998" rIns="74997" bIns="38998" anchor="ctr">
            <a:prstTxWarp prst="textNoShape">
              <a:avLst/>
            </a:prstTxWarp>
          </a:bodyPr>
          <a:lstStyle/>
          <a:p>
            <a:r>
              <a:rPr lang="en-US" sz="1600" b="1"/>
              <a:t>PIPS is a computationally intensive program to address problems in electrical power design and management.  The original PIPS program </a:t>
            </a:r>
            <a:r>
              <a:rPr lang="en-US" sz="1600" b="1" smtClean="0"/>
              <a:t>produces potential </a:t>
            </a:r>
            <a:r>
              <a:rPr lang="en-US" sz="1600" b="1"/>
              <a:t>grid management </a:t>
            </a:r>
            <a:r>
              <a:rPr lang="en-US" sz="1600" b="1" smtClean="0"/>
              <a:t>solutions. Swift </a:t>
            </a:r>
            <a:r>
              <a:rPr lang="en-US" sz="1600" b="1"/>
              <a:t>is used to evaluate </a:t>
            </a:r>
            <a:r>
              <a:rPr lang="en-US" sz="1600" b="1" smtClean="0"/>
              <a:t>the solutions under varying scenarios, a naturally concurrent problem.  The Swift script, which calls into PIPS libraries, was developed very quickly and scales well to 8,192 cores, the application requirement.  Results from the IBM Blue Gene/P </a:t>
            </a:r>
            <a:r>
              <a:rPr lang="en-US" sz="1600" b="1" i="1" smtClean="0"/>
              <a:t>Intrepid</a:t>
            </a:r>
            <a:r>
              <a:rPr lang="en-US" sz="1600" b="1" smtClean="0"/>
              <a:t> at ANL. </a:t>
            </a:r>
            <a:endParaRPr lang="en-US" sz="1600" dirty="0" smtClean="0"/>
          </a:p>
        </p:txBody>
      </p:sp>
      <p:sp>
        <p:nvSpPr>
          <p:cNvPr id="64" name="Rounded Rectangle 63"/>
          <p:cNvSpPr/>
          <p:nvPr/>
        </p:nvSpPr>
        <p:spPr>
          <a:xfrm>
            <a:off x="13720843" y="6586927"/>
            <a:ext cx="13187917" cy="18787673"/>
          </a:xfrm>
          <a:prstGeom prst="roundRect">
            <a:avLst>
              <a:gd name="adj" fmla="val 5173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666749" y="6586926"/>
            <a:ext cx="12700000" cy="9529373"/>
          </a:xfrm>
          <a:prstGeom prst="roundRect">
            <a:avLst>
              <a:gd name="adj" fmla="val 5173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67" name="Rectangle 2"/>
          <p:cNvSpPr txBox="1">
            <a:spLocks noChangeArrowheads="1"/>
          </p:cNvSpPr>
          <p:nvPr/>
        </p:nvSpPr>
        <p:spPr bwMode="auto">
          <a:xfrm>
            <a:off x="13705763" y="6620654"/>
            <a:ext cx="13172362" cy="9100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74997" tIns="38998" rIns="74997" bIns="38998" anchor="ctr">
            <a:prstTxWarp prst="textNoShape">
              <a:avLst/>
            </a:prstTxWarp>
          </a:bodyPr>
          <a:lstStyle/>
          <a:p>
            <a:pPr algn="ctr" defTabSz="380985">
              <a:lnSpc>
                <a:spcPct val="94000"/>
              </a:lnSpc>
              <a:buClr>
                <a:srgbClr val="000000"/>
              </a:buClr>
              <a:buSzPct val="100000"/>
              <a:defRPr/>
            </a:pPr>
            <a:r>
              <a:rPr lang="en-US" sz="4800" dirty="0" smtClean="0">
                <a:solidFill>
                  <a:srgbClr val="7F7F7F"/>
                </a:solidFill>
              </a:rPr>
              <a:t>Dataflow processing in distributed memory</a:t>
            </a:r>
            <a:endParaRPr lang="en-US" sz="4800" i="1" dirty="0" smtClean="0"/>
          </a:p>
        </p:txBody>
      </p:sp>
      <p:sp>
        <p:nvSpPr>
          <p:cNvPr id="69" name="Rectangle 2"/>
          <p:cNvSpPr txBox="1">
            <a:spLocks noChangeArrowheads="1"/>
          </p:cNvSpPr>
          <p:nvPr/>
        </p:nvSpPr>
        <p:spPr bwMode="auto">
          <a:xfrm>
            <a:off x="609600" y="6583044"/>
            <a:ext cx="12700000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74997" tIns="38998" rIns="74997" bIns="38998" anchor="ctr">
            <a:prstTxWarp prst="textNoShape">
              <a:avLst/>
            </a:prstTxWarp>
          </a:bodyPr>
          <a:lstStyle/>
          <a:p>
            <a:pPr algn="ctr" defTabSz="380985">
              <a:lnSpc>
                <a:spcPct val="94000"/>
              </a:lnSpc>
              <a:buClr>
                <a:srgbClr val="000000"/>
              </a:buClr>
              <a:buSzPct val="100000"/>
              <a:defRPr/>
            </a:pPr>
            <a:r>
              <a:rPr lang="en-US" sz="4800" dirty="0" smtClean="0">
                <a:solidFill>
                  <a:srgbClr val="7F7F7F"/>
                </a:solidFill>
              </a:rPr>
              <a:t>Overview: </a:t>
            </a:r>
            <a:r>
              <a:rPr lang="en-US" sz="4800" dirty="0" smtClean="0">
                <a:solidFill>
                  <a:srgbClr val="7F7F7F"/>
                </a:solidFill>
              </a:rPr>
              <a:t>X-ray Image Analysis</a:t>
            </a:r>
            <a:endParaRPr lang="en-US" sz="4800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43000" y="7550306"/>
            <a:ext cx="11811000" cy="85659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X-ray scattering is a powerful tool for the characterization of crystal structure in metals and other materials</a:t>
            </a:r>
          </a:p>
          <a:p>
            <a:pPr marL="2285927" lvl="1" indent="-457200">
              <a:buFont typeface="Arial" pitchFamily="34" charset="0"/>
              <a:buChar char="•"/>
            </a:pPr>
            <a:endParaRPr lang="en-US" sz="3200" dirty="0"/>
          </a:p>
          <a:p>
            <a:pPr marL="457200" indent="-457200">
              <a:buFont typeface="Arial" pitchFamily="34" charset="0"/>
              <a:buChar char="•"/>
            </a:pPr>
            <a:endParaRPr lang="en-US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The </a:t>
            </a:r>
            <a:r>
              <a:rPr lang="en-US" sz="3200" dirty="0"/>
              <a:t>data flow </a:t>
            </a:r>
            <a:r>
              <a:rPr lang="en-US" sz="3200" dirty="0" smtClean="0"/>
              <a:t>programming model </a:t>
            </a:r>
            <a:r>
              <a:rPr lang="en-US" sz="3200" dirty="0"/>
              <a:t>of the Swift parallel scripting </a:t>
            </a:r>
            <a:r>
              <a:rPr lang="en-US" sz="3200" dirty="0" smtClean="0"/>
              <a:t>language can elegantly express the massive concurrency </a:t>
            </a:r>
            <a:r>
              <a:rPr lang="en-US" sz="3200" dirty="0"/>
              <a:t>demanded by these applications through implicit </a:t>
            </a:r>
            <a:r>
              <a:rPr lang="en-US" sz="3200" dirty="0" smtClean="0"/>
              <a:t>parallelism, which has the productivity </a:t>
            </a:r>
            <a:r>
              <a:rPr lang="en-US" sz="3200" dirty="0"/>
              <a:t>benefits of a high-level </a:t>
            </a:r>
            <a:r>
              <a:rPr lang="en-US" sz="3200" dirty="0" smtClean="0"/>
              <a:t>language.</a:t>
            </a:r>
          </a:p>
          <a:p>
            <a:endParaRPr lang="en-US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In our current work, we have </a:t>
            </a:r>
            <a:r>
              <a:rPr lang="en-US" sz="3200" dirty="0" err="1"/>
              <a:t>reimplemented</a:t>
            </a:r>
            <a:r>
              <a:rPr lang="en-US" sz="3200" dirty="0"/>
              <a:t> the Swift system to </a:t>
            </a:r>
            <a:r>
              <a:rPr lang="en-US" sz="3200" dirty="0" smtClean="0"/>
              <a:t>run as an </a:t>
            </a:r>
            <a:r>
              <a:rPr lang="en-US" sz="3200" dirty="0"/>
              <a:t>MPI program for high-performance computing</a:t>
            </a:r>
            <a:r>
              <a:rPr lang="en-US" sz="32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Swift was previously implemented as a workflow language (c. 2007) for distributed computing (grids, clouds, etc.). That implementation is used in many active scientific applications (Wilde, 2011).  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14691244" y="12307139"/>
            <a:ext cx="11277600" cy="1250961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smtClean="0"/>
              <a:t>The data dependencies and tasks resulting from complex, large scale scripts must be handled by a distributed memory system</a:t>
            </a:r>
            <a:endParaRPr lang="en-US" sz="3200"/>
          </a:p>
        </p:txBody>
      </p:sp>
      <p:pic>
        <p:nvPicPr>
          <p:cNvPr id="1032" name="Picture 8" descr="C:\cygwin\home\wozniak\exm\papers\PPoPP_2013\poster\mini-dataflo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9586" y="7582390"/>
            <a:ext cx="5932512" cy="3955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20200258" y="7530681"/>
            <a:ext cx="6487044" cy="5401939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/>
              <a:t>Compositional programming: </a:t>
            </a:r>
            <a:br>
              <a:rPr lang="en-US" sz="3200" b="1" dirty="0" smtClean="0"/>
            </a:br>
            <a:r>
              <a:rPr lang="en-US" sz="3200" dirty="0" smtClean="0"/>
              <a:t>User script integrates multiple libraries into a dataflow application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Whole program runs over MPI 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We provide tools to call native libraries from Swift – not just executables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4332590" y="19628829"/>
            <a:ext cx="11277600" cy="1250961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smtClean="0"/>
              <a:t>Less than 1% of the MPI processes are used as </a:t>
            </a:r>
            <a:r>
              <a:rPr lang="en-US" sz="3200" i="1" smtClean="0"/>
              <a:t>engines</a:t>
            </a:r>
            <a:r>
              <a:rPr lang="en-US" sz="3200" smtClean="0"/>
              <a:t> or </a:t>
            </a:r>
            <a:r>
              <a:rPr lang="en-US" sz="3200" i="1" smtClean="0"/>
              <a:t>servers</a:t>
            </a:r>
            <a:r>
              <a:rPr lang="en-US" sz="3200" smtClean="0"/>
              <a:t>, which process dataflow logic, manage tasks and data</a:t>
            </a:r>
            <a:endParaRPr lang="en-US" sz="3200"/>
          </a:p>
        </p:txBody>
      </p:sp>
      <p:sp>
        <p:nvSpPr>
          <p:cNvPr id="8" name="TextBox 7"/>
          <p:cNvSpPr txBox="1"/>
          <p:nvPr/>
        </p:nvSpPr>
        <p:spPr>
          <a:xfrm>
            <a:off x="13743864" y="25792161"/>
            <a:ext cx="13172362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7F7F7F"/>
                </a:solidFill>
              </a:rPr>
              <a:t>References</a:t>
            </a:r>
            <a:r>
              <a:rPr lang="en-US" sz="3200" dirty="0" smtClean="0">
                <a:solidFill>
                  <a:srgbClr val="7F7F7F"/>
                </a:solidFill>
              </a:rPr>
              <a:t/>
            </a:r>
            <a:br>
              <a:rPr lang="en-US" sz="3200" dirty="0" smtClean="0">
                <a:solidFill>
                  <a:srgbClr val="7F7F7F"/>
                </a:solidFill>
              </a:rPr>
            </a:br>
            <a:endParaRPr lang="en-US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J. M. Wozniak, M. Wilde, I. T. Foster. </a:t>
            </a:r>
            <a:r>
              <a:rPr lang="en-US" sz="3200" b="1" dirty="0"/>
              <a:t>Language features for scalable distributed-memory dataflow </a:t>
            </a:r>
            <a:r>
              <a:rPr lang="en-US" sz="3200" b="1" dirty="0" smtClean="0"/>
              <a:t>computing.</a:t>
            </a:r>
            <a:r>
              <a:rPr lang="en-US" sz="3200" b="1" dirty="0"/>
              <a:t> </a:t>
            </a:r>
            <a:r>
              <a:rPr lang="en-US" sz="3200" dirty="0"/>
              <a:t>Proc. Data-Flow Models for Extreme Scale Computing at </a:t>
            </a:r>
            <a:r>
              <a:rPr lang="en-US" sz="3200" dirty="0" smtClean="0"/>
              <a:t>PACT </a:t>
            </a:r>
            <a:r>
              <a:rPr lang="en-US" sz="3200" dirty="0"/>
              <a:t>2014.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3200" dirty="0" smtClean="0">
                <a:solidFill>
                  <a:prstClr val="black"/>
                </a:solidFill>
              </a:rPr>
              <a:t>T</a:t>
            </a:r>
            <a:r>
              <a:rPr lang="en-US" sz="3200" dirty="0">
                <a:solidFill>
                  <a:prstClr val="black"/>
                </a:solidFill>
              </a:rPr>
              <a:t>. G. Armstrong, J. M. Wozniak, M. Wilde, I. T. Foster. </a:t>
            </a:r>
            <a:r>
              <a:rPr lang="en-US" sz="3200" b="1" dirty="0">
                <a:solidFill>
                  <a:prstClr val="black"/>
                </a:solidFill>
              </a:rPr>
              <a:t>Compiler techniques for massively scalable implicit task parallelism. </a:t>
            </a:r>
            <a:r>
              <a:rPr lang="en-US" sz="3200" dirty="0">
                <a:solidFill>
                  <a:prstClr val="black"/>
                </a:solidFill>
              </a:rPr>
              <a:t>Proc. SC 2014.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J</a:t>
            </a:r>
            <a:r>
              <a:rPr lang="en-US" sz="3200" dirty="0" smtClean="0"/>
              <a:t>. M</a:t>
            </a:r>
            <a:r>
              <a:rPr lang="en-US" sz="3200" dirty="0"/>
              <a:t>. Wozniak, </a:t>
            </a:r>
            <a:r>
              <a:rPr lang="en-US" sz="3200" dirty="0" smtClean="0"/>
              <a:t>T. G</a:t>
            </a:r>
            <a:r>
              <a:rPr lang="en-US" sz="3200" dirty="0"/>
              <a:t>. Armstrong, </a:t>
            </a:r>
            <a:r>
              <a:rPr lang="en-US" sz="3200" dirty="0" smtClean="0"/>
              <a:t>M. Wilde</a:t>
            </a:r>
            <a:r>
              <a:rPr lang="en-US" sz="3200" dirty="0"/>
              <a:t>, </a:t>
            </a:r>
            <a:r>
              <a:rPr lang="en-US" sz="3200" dirty="0" smtClean="0"/>
              <a:t>D. S</a:t>
            </a:r>
            <a:r>
              <a:rPr lang="en-US" sz="3200" dirty="0"/>
              <a:t>. Katz, </a:t>
            </a:r>
            <a:r>
              <a:rPr lang="en-US" sz="3200" dirty="0" smtClean="0"/>
              <a:t>E. Lusk</a:t>
            </a:r>
            <a:r>
              <a:rPr lang="en-US" sz="3200" dirty="0"/>
              <a:t>, </a:t>
            </a:r>
            <a:r>
              <a:rPr lang="en-US" sz="3200" dirty="0" smtClean="0"/>
              <a:t>I. T</a:t>
            </a:r>
            <a:r>
              <a:rPr lang="en-US" sz="3200" dirty="0"/>
              <a:t>. Foster.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b="1" dirty="0" smtClean="0"/>
              <a:t>Swift/T</a:t>
            </a:r>
            <a:r>
              <a:rPr lang="en-US" sz="3200" b="1" dirty="0"/>
              <a:t>: Large-scale </a:t>
            </a:r>
            <a:r>
              <a:rPr lang="en-US" sz="3200" b="1" dirty="0" smtClean="0"/>
              <a:t>application composition </a:t>
            </a:r>
            <a:r>
              <a:rPr lang="en-US" sz="3200" b="1" dirty="0"/>
              <a:t>via </a:t>
            </a:r>
            <a:r>
              <a:rPr lang="en-US" sz="3200" b="1" dirty="0" smtClean="0"/>
              <a:t>distributed-memory </a:t>
            </a:r>
            <a:r>
              <a:rPr lang="en-US" sz="3200" b="1" dirty="0"/>
              <a:t>d</a:t>
            </a:r>
            <a:r>
              <a:rPr lang="en-US" sz="3200" b="1" dirty="0" smtClean="0"/>
              <a:t>ata flow processing</a:t>
            </a:r>
            <a:r>
              <a:rPr lang="en-US" sz="3200" b="1" dirty="0"/>
              <a:t>. </a:t>
            </a:r>
            <a:r>
              <a:rPr lang="en-US" sz="3200" dirty="0" smtClean="0"/>
              <a:t>Proc. CCGrid </a:t>
            </a:r>
            <a:r>
              <a:rPr lang="en-US" sz="3200" dirty="0"/>
              <a:t>2013</a:t>
            </a:r>
            <a:r>
              <a:rPr lang="en-US" sz="32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J. </a:t>
            </a:r>
            <a:r>
              <a:rPr lang="en-US" sz="3200" dirty="0"/>
              <a:t>M. Wozniak, </a:t>
            </a:r>
            <a:r>
              <a:rPr lang="en-US" sz="3200" dirty="0" smtClean="0"/>
              <a:t>T. G</a:t>
            </a:r>
            <a:r>
              <a:rPr lang="en-US" sz="3200" dirty="0"/>
              <a:t>. Armstrong, </a:t>
            </a:r>
            <a:r>
              <a:rPr lang="en-US" sz="3200" dirty="0" smtClean="0"/>
              <a:t>K. </a:t>
            </a:r>
            <a:r>
              <a:rPr lang="en-US" sz="3200" dirty="0" err="1" smtClean="0"/>
              <a:t>Maheshwari</a:t>
            </a:r>
            <a:r>
              <a:rPr lang="en-US" sz="3200" dirty="0"/>
              <a:t>, </a:t>
            </a:r>
            <a:r>
              <a:rPr lang="en-US" sz="3200" dirty="0" smtClean="0"/>
              <a:t>E. L</a:t>
            </a:r>
            <a:r>
              <a:rPr lang="en-US" sz="3200" dirty="0"/>
              <a:t>. Lusk, </a:t>
            </a:r>
            <a:r>
              <a:rPr lang="en-US" sz="3200" dirty="0" smtClean="0"/>
              <a:t>D. S</a:t>
            </a:r>
            <a:r>
              <a:rPr lang="en-US" sz="3200" dirty="0"/>
              <a:t>. Katz, </a:t>
            </a:r>
            <a:r>
              <a:rPr lang="en-US" sz="3200" dirty="0" smtClean="0"/>
              <a:t>M. Wilde</a:t>
            </a:r>
            <a:r>
              <a:rPr lang="en-US" sz="3200" dirty="0"/>
              <a:t>, </a:t>
            </a:r>
            <a:r>
              <a:rPr lang="en-US" sz="3200" dirty="0" smtClean="0"/>
              <a:t>I. T</a:t>
            </a:r>
            <a:r>
              <a:rPr lang="en-US" sz="3200" dirty="0"/>
              <a:t>. Foster. </a:t>
            </a:r>
            <a:r>
              <a:rPr lang="en-US" sz="3200" b="1" dirty="0" smtClean="0"/>
              <a:t>Turbine</a:t>
            </a:r>
            <a:r>
              <a:rPr lang="en-US" sz="3200" b="1" dirty="0"/>
              <a:t>: A distributed-memory dataflow engine for high performance many-task applications. 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dirty="0" smtClean="0"/>
              <a:t>Fundamenta </a:t>
            </a:r>
            <a:r>
              <a:rPr lang="en-US" sz="3200" dirty="0"/>
              <a:t>Informaticae 128(3), 2013. </a:t>
            </a:r>
            <a:endParaRPr lang="en-US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E</a:t>
            </a:r>
            <a:r>
              <a:rPr lang="en-US" sz="3200" dirty="0"/>
              <a:t>. L. Lusk, S. C. Pieper</a:t>
            </a:r>
            <a:r>
              <a:rPr lang="en-US" sz="3200" dirty="0" smtClean="0"/>
              <a:t>, and </a:t>
            </a:r>
            <a:r>
              <a:rPr lang="en-US" sz="3200" dirty="0"/>
              <a:t>R. M. Butler. </a:t>
            </a:r>
            <a:r>
              <a:rPr lang="en-US" sz="3200" b="1" dirty="0"/>
              <a:t>More scalability, less pain: </a:t>
            </a:r>
            <a:r>
              <a:rPr lang="en-US" sz="3200" b="1" dirty="0" smtClean="0"/>
              <a:t>A simple </a:t>
            </a:r>
            <a:r>
              <a:rPr lang="en-US" sz="3200" b="1" dirty="0"/>
              <a:t>programming model and its implementation for extreme </a:t>
            </a:r>
            <a:r>
              <a:rPr lang="en-US" sz="3200" b="1" dirty="0" smtClean="0"/>
              <a:t>computing.</a:t>
            </a:r>
            <a:r>
              <a:rPr lang="en-US" sz="3200" dirty="0" smtClean="0"/>
              <a:t> </a:t>
            </a:r>
            <a:br>
              <a:rPr lang="en-US" sz="3200" dirty="0" smtClean="0"/>
            </a:br>
            <a:r>
              <a:rPr lang="en-US" sz="3200" dirty="0" err="1" smtClean="0"/>
              <a:t>SciDAC</a:t>
            </a:r>
            <a:r>
              <a:rPr lang="en-US" sz="3200" dirty="0" smtClean="0"/>
              <a:t> </a:t>
            </a:r>
            <a:r>
              <a:rPr lang="en-US" sz="3200" dirty="0"/>
              <a:t>Review, 2010.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4735629" y="24263729"/>
            <a:ext cx="11277600" cy="1250961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smtClean="0"/>
              <a:t>The Asynchronous Dynamic Load Balancer (ADLB) was developed previously (Lusk, 2010)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6136</TotalTime>
  <Words>320</Words>
  <Application>Microsoft Office PowerPoint</Application>
  <PresentationFormat>Custom</PresentationFormat>
  <Paragraphs>34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Argonne National Laboratory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Wilde</dc:creator>
  <cp:lastModifiedBy>wozniak</cp:lastModifiedBy>
  <cp:revision>129</cp:revision>
  <cp:lastPrinted>2013-02-04T00:39:05Z</cp:lastPrinted>
  <dcterms:created xsi:type="dcterms:W3CDTF">2013-02-03T23:37:43Z</dcterms:created>
  <dcterms:modified xsi:type="dcterms:W3CDTF">2014-08-07T19:40:37Z</dcterms:modified>
</cp:coreProperties>
</file>