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10"/>
  </p:notesMasterIdLst>
  <p:handoutMasterIdLst>
    <p:handoutMasterId r:id="rId11"/>
  </p:handoutMasterIdLst>
  <p:sldIdLst>
    <p:sldId id="836" r:id="rId2"/>
    <p:sldId id="841" r:id="rId3"/>
    <p:sldId id="840" r:id="rId4"/>
    <p:sldId id="837" r:id="rId5"/>
    <p:sldId id="838" r:id="rId6"/>
    <p:sldId id="835" r:id="rId7"/>
    <p:sldId id="839" r:id="rId8"/>
    <p:sldId id="834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66"/>
    <a:srgbClr val="009900"/>
    <a:srgbClr val="CCCC00"/>
    <a:srgbClr val="FFFF00"/>
    <a:srgbClr val="FF5050"/>
    <a:srgbClr val="181CD0"/>
    <a:srgbClr val="2C2C2C"/>
    <a:srgbClr val="1B1B1B"/>
    <a:srgbClr val="8AFF86"/>
    <a:srgbClr val="FF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6" autoAdjust="0"/>
    <p:restoredTop sz="74428" autoAdjust="0"/>
  </p:normalViewPr>
  <p:slideViewPr>
    <p:cSldViewPr>
      <p:cViewPr varScale="1">
        <p:scale>
          <a:sx n="56" d="100"/>
          <a:sy n="56" d="100"/>
        </p:scale>
        <p:origin x="-9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8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F0270D1A-F9A5-2243-B606-ACE76601D8F0}" type="datetime1">
              <a:rPr lang="en-US"/>
              <a:pPr>
                <a:defRPr/>
              </a:pPr>
              <a:t>2/20/2014</a:t>
            </a:fld>
            <a:endParaRPr lang="en-US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DEC875FF-E601-8A46-97F7-CD9FEA2103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51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FFA3EF07-5A54-0D4D-BD52-7C6F8457F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55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pd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3">
            <a:alphaModFix amt="75000"/>
          </a:blip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title footer_Blue_646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Wozniak - Swift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62E7A-91F1-1143-A397-E881235D8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46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46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Wozniak - Swift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CB873-46CE-4543-B04D-14B306A03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Wozniak - Swift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B927A-67D2-7642-98DC-E2CFBD183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70813" cy="1433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Wozniak - Swift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EC3A7-E9B0-A34C-B4F0-5A07B78C67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ofcicon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48492" y="108216"/>
            <a:ext cx="673100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838200"/>
          </a:xfrm>
          <a:prstGeom prst="rect">
            <a:avLst/>
          </a:prstGeom>
        </p:spPr>
        <p:txBody>
          <a:bodyPr tIns="91440" bIns="137160" anchor="ctr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64674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D12DC1-BB88-6B49-A914-5DE104335772}" type="slidenum">
              <a:rPr lang="en-US" sz="12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1066800" y="6467445"/>
            <a:ext cx="2895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 marL="0" algn="l" defTabSz="457200" rtl="0" eaLnBrk="1" latinLnBrk="0" hangingPunct="1">
              <a:defRPr lang="en-US" sz="1200" kern="120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Wozniak - Swift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685800" y="6248400"/>
            <a:ext cx="5942013" cy="228600"/>
          </a:xfr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 dirty="0" smtClean="0"/>
              <a:t>Wozniak - Swift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E434E-B384-A245-84B1-C534A8D54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Wozniak - Swift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2A8AB-E2B4-3D48-AA1B-D3ADE456A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Wozniak - Swift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11CC7-6EC5-9D41-8E46-A3BCA02BC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Wozniak - Swift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9A475-3453-5E46-BE8B-FEB04AEC3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Wozniak - Swift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5F56-630E-7E4B-8F2C-15A1EE33C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Wozniak - Swift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60301-EF4A-AE43-AEC2-A21703E5A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Wozniak - Swift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0E109-9716-394D-94CA-209B1AE66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Wozniak - Swift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8CB76-2874-714D-BF05-6790E9FD8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slide footer_blue_646.jp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273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73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en-US" smtClean="0"/>
              <a:t>Wozniak - Swift</a:t>
            </a:r>
            <a:endParaRPr lang="en-US"/>
          </a:p>
        </p:txBody>
      </p:sp>
      <p:sp>
        <p:nvSpPr>
          <p:cNvPr id="5273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fld id="{56DD166C-0B1B-274A-BAD1-563CC39F9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7" descr="slide header_646.jp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2" r:id="rId13"/>
    <p:sldLayoutId id="2147483733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Font typeface="Wingdings" charset="2"/>
        <a:buChar char="§"/>
        <a:defRPr sz="2000">
          <a:solidFill>
            <a:srgbClr val="1B1B1B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–"/>
        <a:defRPr>
          <a:solidFill>
            <a:srgbClr val="2C2C2C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•"/>
        <a:defRPr sz="1600">
          <a:solidFill>
            <a:srgbClr val="1B1B1B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1638"/>
            <a:ext cx="8148638" cy="1069975"/>
          </a:xfrm>
        </p:spPr>
        <p:txBody>
          <a:bodyPr/>
          <a:lstStyle/>
          <a:p>
            <a:r>
              <a:rPr lang="en-US" dirty="0" smtClean="0"/>
              <a:t>Parallel Scripting for Beamline Science: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800" dirty="0" smtClean="0"/>
              <a:t>Connecting Big Data and HPC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Justin </a:t>
            </a:r>
            <a:r>
              <a:rPr lang="en-US" b="1" dirty="0" smtClean="0"/>
              <a:t>M </a:t>
            </a:r>
            <a:r>
              <a:rPr lang="en-US" b="1" dirty="0" smtClean="0"/>
              <a:t>Wozniak </a:t>
            </a:r>
            <a:endParaRPr lang="en-US" b="1" dirty="0" smtClean="0"/>
          </a:p>
          <a:p>
            <a:r>
              <a:rPr lang="en-US" dirty="0" smtClean="0"/>
              <a:t>Mathematics and Computer Science Division </a:t>
            </a:r>
          </a:p>
          <a:p>
            <a:r>
              <a:rPr lang="en-US" dirty="0" smtClean="0"/>
              <a:t>Argonne National Laboratory</a:t>
            </a:r>
            <a:br>
              <a:rPr lang="en-US" dirty="0" smtClean="0"/>
            </a:br>
            <a:r>
              <a:rPr lang="en-US" dirty="0" smtClean="0"/>
              <a:t>wozniak@mcs.anl.gov</a:t>
            </a:r>
          </a:p>
          <a:p>
            <a:r>
              <a:rPr lang="en-US" b="1" dirty="0" smtClean="0"/>
              <a:t>http://www.swift-lang.org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438400" y="5791200"/>
            <a:ext cx="6400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0" hangingPunct="0">
              <a:spcBef>
                <a:spcPct val="20000"/>
              </a:spcBef>
              <a:buClr>
                <a:srgbClr val="1F497D"/>
              </a:buClr>
              <a:buFont typeface="Wingdings" charset="2"/>
              <a:buNone/>
              <a:defRPr/>
            </a:pPr>
            <a:r>
              <a:rPr lang="en-US" sz="2400" b="1" kern="0" dirty="0" smtClean="0">
                <a:solidFill>
                  <a:srgbClr val="1B1B1B"/>
                </a:solidFill>
                <a:latin typeface="Calibri"/>
                <a:ea typeface="ＭＳ Ｐゴシック" charset="-128"/>
                <a:cs typeface="ＭＳ Ｐゴシック" charset="-128"/>
              </a:rPr>
              <a:t>February 20, </a:t>
            </a:r>
            <a:r>
              <a:rPr lang="en-US" sz="2400" b="1" kern="0" dirty="0" smtClean="0">
                <a:solidFill>
                  <a:srgbClr val="1B1B1B"/>
                </a:solidFill>
                <a:latin typeface="Calibri"/>
                <a:ea typeface="ＭＳ Ｐゴシック" charset="-128"/>
                <a:cs typeface="ＭＳ Ｐゴシック" charset="-128"/>
              </a:rPr>
              <a:t>2014</a:t>
            </a:r>
            <a:endParaRPr lang="en-US" sz="2400" b="1" i="1" kern="0" dirty="0">
              <a:solidFill>
                <a:srgbClr val="1B1B1B"/>
              </a:solidFill>
              <a:latin typeface="Calibri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59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>
                <a:solidFill>
                  <a:srgbClr val="40404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404040"/>
              </a:solidFill>
            </a:endParaRPr>
          </a:p>
        </p:txBody>
      </p:sp>
      <p:pic>
        <p:nvPicPr>
          <p:cNvPr id="1027" name="Picture 3" descr="C:\Users\justin\Downloads\Processing on PADS with Simulation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077200" cy="575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Wozniak - Swift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Goals: Computer Scienc</a:t>
            </a:r>
            <a:r>
              <a:rPr lang="en-US" dirty="0" smtClean="0"/>
              <a:t>e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Data </a:t>
            </a:r>
            <a:r>
              <a:rPr lang="en-US" sz="2400" dirty="0" smtClean="0"/>
              <a:t>and workflow management</a:t>
            </a:r>
          </a:p>
          <a:p>
            <a:pPr lvl="1"/>
            <a:r>
              <a:rPr lang="en-US" dirty="0" smtClean="0"/>
              <a:t>Modify the operating software of APS stations to </a:t>
            </a:r>
            <a:r>
              <a:rPr lang="en-US" b="1" dirty="0" smtClean="0"/>
              <a:t>allow real-time streaming </a:t>
            </a:r>
            <a:r>
              <a:rPr lang="en-US" dirty="0" smtClean="0"/>
              <a:t>to a novel data storage/analysis platform (Globus, etc.)</a:t>
            </a:r>
            <a:endParaRPr lang="en-US" dirty="0" smtClean="0"/>
          </a:p>
          <a:p>
            <a:pPr lvl="1"/>
            <a:r>
              <a:rPr lang="en-US" dirty="0" smtClean="0"/>
              <a:t>Converting data from the standard detector formats </a:t>
            </a:r>
            <a:r>
              <a:rPr lang="en-US" dirty="0" smtClean="0"/>
              <a:t>(TIFF</a:t>
            </a:r>
            <a:r>
              <a:rPr lang="en-US" dirty="0" smtClean="0"/>
              <a:t>) to HDF5 and adding metadata and provenance, based on the </a:t>
            </a:r>
            <a:r>
              <a:rPr lang="en-US" b="1" dirty="0" smtClean="0"/>
              <a:t>NeXus data </a:t>
            </a:r>
            <a:r>
              <a:rPr lang="en-US" b="1" dirty="0" smtClean="0"/>
              <a:t>format</a:t>
            </a:r>
            <a:r>
              <a:rPr lang="en-US" dirty="0"/>
              <a:t> </a:t>
            </a:r>
            <a:r>
              <a:rPr lang="en-US" dirty="0" smtClean="0"/>
              <a:t>(CCTW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Rewrite analysis operations to work in a </a:t>
            </a:r>
            <a:r>
              <a:rPr lang="en-US" b="1" dirty="0" smtClean="0"/>
              <a:t>massively parallel </a:t>
            </a:r>
            <a:r>
              <a:rPr lang="en-US" b="1" dirty="0" smtClean="0"/>
              <a:t>environment</a:t>
            </a:r>
            <a:r>
              <a:rPr lang="en-US" dirty="0"/>
              <a:t> </a:t>
            </a:r>
            <a:r>
              <a:rPr lang="en-US" dirty="0" smtClean="0"/>
              <a:t>(NeXus </a:t>
            </a:r>
            <a:r>
              <a:rPr lang="en-US" dirty="0" smtClean="0"/>
              <a:t>operations)</a:t>
            </a:r>
          </a:p>
          <a:p>
            <a:pPr lvl="1"/>
            <a:r>
              <a:rPr lang="en-US" dirty="0" smtClean="0"/>
              <a:t>Scale </a:t>
            </a:r>
            <a:r>
              <a:rPr lang="en-US" b="1" dirty="0" smtClean="0"/>
              <a:t>up simulation codes </a:t>
            </a:r>
            <a:r>
              <a:rPr lang="en-US" dirty="0" smtClean="0"/>
              <a:t>that complement </a:t>
            </a:r>
            <a:r>
              <a:rPr lang="en-US" dirty="0" smtClean="0"/>
              <a:t>analysis </a:t>
            </a:r>
            <a:r>
              <a:rPr lang="en-US" dirty="0" smtClean="0"/>
              <a:t>(DIFFEV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Focus areas</a:t>
            </a:r>
          </a:p>
          <a:p>
            <a:pPr lvl="1"/>
            <a:r>
              <a:rPr lang="en-US" b="1" dirty="0" smtClean="0"/>
              <a:t>Ease of access </a:t>
            </a:r>
            <a:r>
              <a:rPr lang="en-US" dirty="0" smtClean="0"/>
              <a:t>to high concurrency – compute and data movement</a:t>
            </a:r>
          </a:p>
          <a:p>
            <a:pPr lvl="1"/>
            <a:r>
              <a:rPr lang="en-US" dirty="0" smtClean="0"/>
              <a:t>Scalability  for </a:t>
            </a:r>
            <a:r>
              <a:rPr lang="en-US" b="1" dirty="0" smtClean="0"/>
              <a:t>fast analysis turnaround</a:t>
            </a:r>
          </a:p>
          <a:p>
            <a:pPr lvl="1"/>
            <a:r>
              <a:rPr lang="en-US" b="1" dirty="0" smtClean="0"/>
              <a:t>Interactivity and scheduling </a:t>
            </a:r>
            <a:r>
              <a:rPr lang="en-US" dirty="0" smtClean="0"/>
              <a:t>for near-real-time analysis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>
                <a:solidFill>
                  <a:srgbClr val="40404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40404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Wozniak - Swift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/>
          <a:lstStyle/>
          <a:p>
            <a:r>
              <a:rPr lang="en-US" dirty="0" smtClean="0"/>
              <a:t>Swift: </a:t>
            </a:r>
            <a:r>
              <a:rPr lang="en-US" sz="2400" dirty="0" smtClean="0"/>
              <a:t>Programmability for scientific </a:t>
            </a:r>
            <a:r>
              <a:rPr lang="en-US" sz="2400" dirty="0" smtClean="0"/>
              <a:t>problems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876800"/>
          </a:xfrm>
        </p:spPr>
        <p:txBody>
          <a:bodyPr/>
          <a:lstStyle/>
          <a:p>
            <a:r>
              <a:rPr lang="en-US" dirty="0" smtClean="0"/>
              <a:t>Our focus is “many-task” computing: higher-level applications composed of many run-to-completion tasks: </a:t>
            </a:r>
            <a:r>
              <a:rPr lang="en-US" dirty="0" err="1" smtClean="0">
                <a:latin typeface="Arial Black" pitchFamily="34" charset="0"/>
                <a:cs typeface="Aharoni" pitchFamily="2" charset="-79"/>
              </a:rPr>
              <a:t>input</a:t>
            </a:r>
            <a:r>
              <a:rPr lang="en-US" dirty="0" err="1" smtClean="0"/>
              <a:t>→</a:t>
            </a:r>
            <a:r>
              <a:rPr lang="en-US" dirty="0" err="1" smtClean="0">
                <a:latin typeface="Arial Black" pitchFamily="34" charset="0"/>
                <a:cs typeface="Aharoni" pitchFamily="2" charset="-79"/>
              </a:rPr>
              <a:t>compute</a:t>
            </a:r>
            <a:r>
              <a:rPr lang="en-US" dirty="0" err="1" smtClean="0"/>
              <a:t>→</a:t>
            </a:r>
            <a:r>
              <a:rPr lang="en-US" dirty="0" err="1" smtClean="0">
                <a:latin typeface="Arial Black" pitchFamily="34" charset="0"/>
                <a:cs typeface="Aharoni" pitchFamily="2" charset="-79"/>
              </a:rPr>
              <a:t>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Message passing, data movement handled by our implementation details</a:t>
            </a:r>
          </a:p>
          <a:p>
            <a:endParaRPr lang="en-US" dirty="0" smtClean="0"/>
          </a:p>
          <a:p>
            <a:r>
              <a:rPr lang="en-US" b="1" dirty="0" smtClean="0"/>
              <a:t>Language:</a:t>
            </a:r>
            <a:r>
              <a:rPr lang="en-US" dirty="0" smtClean="0"/>
              <a:t> Swift          </a:t>
            </a:r>
            <a:r>
              <a:rPr lang="en-US" b="1" dirty="0" smtClean="0"/>
              <a:t>Run times:</a:t>
            </a:r>
            <a:r>
              <a:rPr lang="en-US" dirty="0" smtClean="0"/>
              <a:t>  Karajan (Grid) and Turbine (HPC)</a:t>
            </a:r>
          </a:p>
          <a:p>
            <a:endParaRPr lang="en-US" dirty="0" smtClean="0"/>
          </a:p>
          <a:p>
            <a:r>
              <a:rPr lang="en-US" dirty="0" smtClean="0"/>
              <a:t>Why is Swift relevant to scientific data analysis?</a:t>
            </a:r>
          </a:p>
          <a:p>
            <a:pPr lvl="1"/>
            <a:r>
              <a:rPr lang="en-US" dirty="0" smtClean="0"/>
              <a:t>Programmability</a:t>
            </a:r>
          </a:p>
          <a:p>
            <a:pPr lvl="2"/>
            <a:r>
              <a:rPr lang="en-US" dirty="0" smtClean="0"/>
              <a:t>Natural fit for workflow patterns, data-local processing</a:t>
            </a:r>
          </a:p>
          <a:p>
            <a:pPr lvl="2"/>
            <a:r>
              <a:rPr lang="en-US" dirty="0" smtClean="0"/>
              <a:t>Coupling large-scale applications to preprocessing, analysis, and visualization</a:t>
            </a:r>
          </a:p>
          <a:p>
            <a:pPr lvl="1"/>
            <a:r>
              <a:rPr lang="en-US" dirty="0" smtClean="0"/>
              <a:t>Resilience</a:t>
            </a:r>
          </a:p>
          <a:p>
            <a:pPr lvl="2"/>
            <a:r>
              <a:rPr lang="en-US" dirty="0" smtClean="0"/>
              <a:t>The functional programming model allows for re-execution of failed tasks</a:t>
            </a:r>
          </a:p>
          <a:p>
            <a:pPr lvl="1"/>
            <a:r>
              <a:rPr lang="en-US" dirty="0" smtClean="0"/>
              <a:t>Portable/scalable</a:t>
            </a:r>
          </a:p>
          <a:p>
            <a:pPr lvl="2"/>
            <a:r>
              <a:rPr lang="en-US" dirty="0" smtClean="0"/>
              <a:t>Common technologies work well on clusters, grids, and the largest supercomputers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Wozniak - Swift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6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scalability – Python tasks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15F56-630E-7E4B-8F2C-15A1EE33C2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1266" name="Picture 2" descr="C:\cygwin\home\justin\exm\papers\PyHPC_2013\plots\python-bw-r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219200"/>
            <a:ext cx="7366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5809565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mtClean="0"/>
              <a:t>Swift/T: up </a:t>
            </a:r>
            <a:r>
              <a:rPr lang="en-GB" dirty="0" smtClean="0"/>
              <a:t>to 2 billion tasks  on 65,536 cores of Blue Waters, so far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225" y="6248400"/>
            <a:ext cx="5942013" cy="228600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Wozniak - Swift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68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ingest/analysis/archive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0" name="Picture 2" descr="C:\Documents and Settings\wozniak\My Documents\Downloads\Processing on PADS with Catalog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7315200" cy="5478150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 bwMode="auto">
          <a:xfrm>
            <a:off x="4267200" y="2362200"/>
            <a:ext cx="4419600" cy="1752600"/>
          </a:xfrm>
          <a:prstGeom prst="ellipse">
            <a:avLst/>
          </a:prstGeom>
          <a:solidFill>
            <a:srgbClr val="FFCC66"/>
          </a:solidFill>
          <a:ln w="38100">
            <a:solidFill>
              <a:schemeClr val="tx1">
                <a:lumMod val="75000"/>
              </a:schemeClr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r>
              <a:rPr lang="en-US" b="1" smtClean="0"/>
              <a:t>The October run produced 104 directories containing 5M files totalling about </a:t>
            </a:r>
            <a:r>
              <a:rPr lang="en-US" sz="2000" b="1" smtClean="0"/>
              <a:t/>
            </a:r>
            <a:br>
              <a:rPr lang="en-US" sz="2000" b="1" smtClean="0"/>
            </a:br>
            <a:r>
              <a:rPr lang="en-US" sz="2000" b="1" smtClean="0"/>
              <a:t>27 TB. </a:t>
            </a:r>
            <a:endParaRPr lang="en-US" sz="2000" b="1"/>
          </a:p>
        </p:txBody>
      </p:sp>
      <p:sp>
        <p:nvSpPr>
          <p:cNvPr id="5" name="TextBox 4"/>
          <p:cNvSpPr txBox="1"/>
          <p:nvPr/>
        </p:nvSpPr>
        <p:spPr>
          <a:xfrm>
            <a:off x="7293470" y="495300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20x speedup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Wozniak - Swift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Crystal Coordinate Transformation Workflow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>
                <a:solidFill>
                  <a:srgbClr val="40404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404040"/>
              </a:solidFill>
            </a:endParaRPr>
          </a:p>
        </p:txBody>
      </p:sp>
      <p:pic>
        <p:nvPicPr>
          <p:cNvPr id="41986" name="Picture 2" descr="C:\cygwin\home\wozniak\mcs\pubs\slides\CCL_2013\-Xcavate- Crystal Coordinate transformation workflow in Swift-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775206" cy="464820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Wozniak - Swift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justin\Downloads\DIFFEV Flow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2924"/>
            <a:ext cx="7391400" cy="564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86400" y="4313872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Potential concurrency: </a:t>
            </a:r>
            <a:br>
              <a:rPr lang="en-US" dirty="0" smtClean="0"/>
            </a:br>
            <a:r>
              <a:rPr lang="en-US" b="1" dirty="0" smtClean="0"/>
              <a:t>100,000 cores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Application by </a:t>
            </a:r>
            <a:br>
              <a:rPr lang="en-US" dirty="0" smtClean="0"/>
            </a:br>
            <a:r>
              <a:rPr lang="en-US" dirty="0" err="1" smtClean="0"/>
              <a:t>Reinhard</a:t>
            </a:r>
            <a:r>
              <a:rPr lang="en-US" dirty="0" smtClean="0"/>
              <a:t> </a:t>
            </a:r>
            <a:r>
              <a:rPr lang="en-US" dirty="0" err="1" smtClean="0"/>
              <a:t>Neder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(U. Erlangen)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DIFFEV: Genetic algorithm via dataflow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Explosion 2 5"/>
          <p:cNvSpPr/>
          <p:nvPr/>
        </p:nvSpPr>
        <p:spPr bwMode="auto">
          <a:xfrm>
            <a:off x="4428066" y="3352801"/>
            <a:ext cx="4868333" cy="3505200"/>
          </a:xfrm>
          <a:prstGeom prst="irregularSeal2">
            <a:avLst/>
          </a:prstGeom>
          <a:solidFill>
            <a:schemeClr val="accent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r>
              <a:rPr lang="en-US" b="1" dirty="0" smtClean="0"/>
              <a:t>Novel application composed from existing libraries by domain expert!</a:t>
            </a:r>
            <a:endParaRPr lang="en-US" b="1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91401" y="6248400"/>
            <a:ext cx="15240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Wozniak - Swift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theme/theme1.xml><?xml version="1.0" encoding="utf-8"?>
<a:theme xmlns:a="http://schemas.openxmlformats.org/drawingml/2006/main" name="blue_2003">
  <a:themeElements>
    <a:clrScheme name="">
      <a:dk1>
        <a:srgbClr val="404040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9D7D9E"/>
      </a:accent2>
      <a:accent3>
        <a:srgbClr val="FFFFFF"/>
      </a:accent3>
      <a:accent4>
        <a:srgbClr val="353535"/>
      </a:accent4>
      <a:accent5>
        <a:srgbClr val="D0DEEC"/>
      </a:accent5>
      <a:accent6>
        <a:srgbClr val="8E718F"/>
      </a:accent6>
      <a:hlink>
        <a:srgbClr val="7AB800"/>
      </a:hlink>
      <a:folHlink>
        <a:srgbClr val="BF5C28"/>
      </a:folHlink>
    </a:clrScheme>
    <a:fontScheme name="blue_2003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4F81BD"/>
          </a:solidFill>
          <a:miter lim="800000"/>
          <a:headEnd/>
          <a:tailEnd type="triangle" w="med" len="med"/>
        </a:ln>
      </a:spPr>
      <a:bodyPr>
        <a:prstTxWarp prst="textNoShape">
          <a:avLst/>
        </a:prstTxWarp>
      </a:bodyPr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MS PGothic" pitchFamily="34" charset="-128"/>
            <a:cs typeface="MS PGothic" pitchFamily="34" charset="-128"/>
          </a:defRPr>
        </a:defPPr>
      </a:lstStyle>
    </a:lnDef>
  </a:objectDefaults>
  <a:extraClrSchemeLst>
    <a:extraClrScheme>
      <a:clrScheme name="blue_2003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37887</TotalTime>
  <Words>232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blue_2003</vt:lpstr>
      <vt:lpstr>Parallel Scripting for Beamline Science:  Connecting Big Data and HPC </vt:lpstr>
      <vt:lpstr>Overview</vt:lpstr>
      <vt:lpstr>Project Goals: Computer Science perspective</vt:lpstr>
      <vt:lpstr>Swift: Programmability for scientific problems</vt:lpstr>
      <vt:lpstr>Basic scalability – Python tasks</vt:lpstr>
      <vt:lpstr>Data ingest/analysis/archive</vt:lpstr>
      <vt:lpstr>Crystal Coordinate Transformation Workflow</vt:lpstr>
      <vt:lpstr>DIFFEV: Genetic algorithm via dataflow</vt:lpstr>
    </vt:vector>
  </TitlesOfParts>
  <Company>Ewing Lusk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and Computer Science Division</dc:title>
  <dc:creator>wozniak</dc:creator>
  <cp:lastModifiedBy>justin</cp:lastModifiedBy>
  <cp:revision>1119</cp:revision>
  <cp:lastPrinted>2012-08-01T13:33:34Z</cp:lastPrinted>
  <dcterms:created xsi:type="dcterms:W3CDTF">2014-01-15T20:36:09Z</dcterms:created>
  <dcterms:modified xsi:type="dcterms:W3CDTF">2014-02-20T06:05:32Z</dcterms:modified>
</cp:coreProperties>
</file>