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727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454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181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4907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3634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361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088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29815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>
      <p:cViewPr varScale="1">
        <p:scale>
          <a:sx n="25" d="100"/>
          <a:sy n="25" d="100"/>
        </p:scale>
        <p:origin x="-2400" y="-102"/>
      </p:cViewPr>
      <p:guideLst>
        <p:guide orient="horz" pos="15178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5BE4C-DE2E-524E-B244-9274EEA7A61C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CEE8B-1651-2448-BFDE-C24B42067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3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727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454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181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4907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3634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361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088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29815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EE8B-1651-2448-BFDE-C24B42067F9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69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4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64316" y="7027335"/>
            <a:ext cx="29627512" cy="1498007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1781" y="7027335"/>
            <a:ext cx="88425339" cy="1498007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2475"/>
            <a:ext cx="23317200" cy="800099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72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45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18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4907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3634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36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08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29815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1777" y="40961736"/>
            <a:ext cx="59026425" cy="115866336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5402" y="40961736"/>
            <a:ext cx="59026425" cy="115866336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4" y="8187272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27" indent="0">
              <a:buNone/>
              <a:defRPr sz="8000" b="1"/>
            </a:lvl2pPr>
            <a:lvl3pPr marL="3657454" indent="0">
              <a:buNone/>
              <a:defRPr sz="7200" b="1"/>
            </a:lvl3pPr>
            <a:lvl4pPr marL="5486181" indent="0">
              <a:buNone/>
              <a:defRPr sz="6400" b="1"/>
            </a:lvl4pPr>
            <a:lvl5pPr marL="7314907" indent="0">
              <a:buNone/>
              <a:defRPr sz="6400" b="1"/>
            </a:lvl5pPr>
            <a:lvl6pPr marL="9143634" indent="0">
              <a:buNone/>
              <a:defRPr sz="6400" b="1"/>
            </a:lvl6pPr>
            <a:lvl7pPr marL="10972361" indent="0">
              <a:buNone/>
              <a:defRPr sz="6400" b="1"/>
            </a:lvl7pPr>
            <a:lvl8pPr marL="12801088" indent="0">
              <a:buNone/>
              <a:defRPr sz="6400" b="1"/>
            </a:lvl8pPr>
            <a:lvl9pPr marL="14629815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4" y="11599336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72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27" indent="0">
              <a:buNone/>
              <a:defRPr sz="8000" b="1"/>
            </a:lvl2pPr>
            <a:lvl3pPr marL="3657454" indent="0">
              <a:buNone/>
              <a:defRPr sz="7200" b="1"/>
            </a:lvl3pPr>
            <a:lvl4pPr marL="5486181" indent="0">
              <a:buNone/>
              <a:defRPr sz="6400" b="1"/>
            </a:lvl4pPr>
            <a:lvl5pPr marL="7314907" indent="0">
              <a:buNone/>
              <a:defRPr sz="6400" b="1"/>
            </a:lvl5pPr>
            <a:lvl6pPr marL="9143634" indent="0">
              <a:buNone/>
              <a:defRPr sz="6400" b="1"/>
            </a:lvl6pPr>
            <a:lvl7pPr marL="10972361" indent="0">
              <a:buNone/>
              <a:defRPr sz="6400" b="1"/>
            </a:lvl7pPr>
            <a:lvl8pPr marL="12801088" indent="0">
              <a:buNone/>
              <a:defRPr sz="6400" b="1"/>
            </a:lvl8pPr>
            <a:lvl9pPr marL="14629815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6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6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73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6" y="7653873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727" indent="0">
              <a:buNone/>
              <a:defRPr sz="4800"/>
            </a:lvl2pPr>
            <a:lvl3pPr marL="3657454" indent="0">
              <a:buNone/>
              <a:defRPr sz="4000"/>
            </a:lvl3pPr>
            <a:lvl4pPr marL="5486181" indent="0">
              <a:buNone/>
              <a:defRPr sz="3600"/>
            </a:lvl4pPr>
            <a:lvl5pPr marL="7314907" indent="0">
              <a:buNone/>
              <a:defRPr sz="3600"/>
            </a:lvl5pPr>
            <a:lvl6pPr marL="9143634" indent="0">
              <a:buNone/>
              <a:defRPr sz="3600"/>
            </a:lvl6pPr>
            <a:lvl7pPr marL="10972361" indent="0">
              <a:buNone/>
              <a:defRPr sz="3600"/>
            </a:lvl7pPr>
            <a:lvl8pPr marL="12801088" indent="0">
              <a:buNone/>
              <a:defRPr sz="3600"/>
            </a:lvl8pPr>
            <a:lvl9pPr marL="14629815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3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727" indent="0">
              <a:buNone/>
              <a:defRPr sz="11200"/>
            </a:lvl2pPr>
            <a:lvl3pPr marL="3657454" indent="0">
              <a:buNone/>
              <a:defRPr sz="9600"/>
            </a:lvl3pPr>
            <a:lvl4pPr marL="5486181" indent="0">
              <a:buNone/>
              <a:defRPr sz="8000"/>
            </a:lvl4pPr>
            <a:lvl5pPr marL="7314907" indent="0">
              <a:buNone/>
              <a:defRPr sz="8000"/>
            </a:lvl5pPr>
            <a:lvl6pPr marL="9143634" indent="0">
              <a:buNone/>
              <a:defRPr sz="8000"/>
            </a:lvl6pPr>
            <a:lvl7pPr marL="10972361" indent="0">
              <a:buNone/>
              <a:defRPr sz="8000"/>
            </a:lvl7pPr>
            <a:lvl8pPr marL="12801088" indent="0">
              <a:buNone/>
              <a:defRPr sz="8000"/>
            </a:lvl8pPr>
            <a:lvl9pPr marL="14629815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5"/>
            <a:ext cx="16459200" cy="4292598"/>
          </a:xfrm>
        </p:spPr>
        <p:txBody>
          <a:bodyPr/>
          <a:lstStyle>
            <a:lvl1pPr marL="0" indent="0">
              <a:buNone/>
              <a:defRPr sz="5600"/>
            </a:lvl1pPr>
            <a:lvl2pPr marL="1828727" indent="0">
              <a:buNone/>
              <a:defRPr sz="4800"/>
            </a:lvl2pPr>
            <a:lvl3pPr marL="3657454" indent="0">
              <a:buNone/>
              <a:defRPr sz="4000"/>
            </a:lvl3pPr>
            <a:lvl4pPr marL="5486181" indent="0">
              <a:buNone/>
              <a:defRPr sz="3600"/>
            </a:lvl4pPr>
            <a:lvl5pPr marL="7314907" indent="0">
              <a:buNone/>
              <a:defRPr sz="3600"/>
            </a:lvl5pPr>
            <a:lvl6pPr marL="9143634" indent="0">
              <a:buNone/>
              <a:defRPr sz="3600"/>
            </a:lvl6pPr>
            <a:lvl7pPr marL="10972361" indent="0">
              <a:buNone/>
              <a:defRPr sz="3600"/>
            </a:lvl7pPr>
            <a:lvl8pPr marL="12801088" indent="0">
              <a:buNone/>
              <a:defRPr sz="3600"/>
            </a:lvl8pPr>
            <a:lvl9pPr marL="14629815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45" tIns="182873" rIns="365745" bIns="1828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6"/>
            <a:ext cx="24688800" cy="24138469"/>
          </a:xfrm>
          <a:prstGeom prst="rect">
            <a:avLst/>
          </a:prstGeom>
        </p:spPr>
        <p:txBody>
          <a:bodyPr vert="horz" lIns="365745" tIns="182873" rIns="365745" bIns="1828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45" tIns="182873" rIns="365745" bIns="182873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FA51-1785-FA41-96ED-D701FDE160E6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45" tIns="182873" rIns="365745" bIns="182873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45" tIns="182873" rIns="365745" bIns="182873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727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45" indent="-1371545" algn="l" defTabSz="1828727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681" indent="-1142954" algn="l" defTabSz="1828727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17" indent="-914363" algn="l" defTabSz="1828727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544" indent="-914363" algn="l" defTabSz="1828727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271" indent="-914363" algn="l" defTabSz="1828727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998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725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451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178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27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454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181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4907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634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361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088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815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cygwin\home\wozniak\exm\papers\PPoPP_2013\poster\spawn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323" y="7817425"/>
            <a:ext cx="685641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" name="Rounded Rectangle 230"/>
          <p:cNvSpPr/>
          <p:nvPr/>
        </p:nvSpPr>
        <p:spPr>
          <a:xfrm>
            <a:off x="725714" y="25706269"/>
            <a:ext cx="12573000" cy="9370424"/>
          </a:xfrm>
          <a:prstGeom prst="roundRect">
            <a:avLst>
              <a:gd name="adj" fmla="val 517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9780984" y="17917017"/>
            <a:ext cx="20574000" cy="11798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76197" tIns="38098" rIns="76197" bIns="3809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2" name="TextBox 361"/>
          <p:cNvSpPr txBox="1"/>
          <p:nvPr/>
        </p:nvSpPr>
        <p:spPr>
          <a:xfrm>
            <a:off x="571500" y="952500"/>
            <a:ext cx="26344726" cy="5732334"/>
          </a:xfrm>
          <a:prstGeom prst="rect">
            <a:avLst/>
          </a:prstGeom>
          <a:noFill/>
        </p:spPr>
        <p:txBody>
          <a:bodyPr wrap="square" lIns="76197" tIns="38098" rIns="76197" bIns="38098">
            <a:prstTxWarp prst="textNoShape">
              <a:avLst/>
            </a:prstTxWarp>
            <a:spAutoFit/>
          </a:bodyPr>
          <a:lstStyle/>
          <a:p>
            <a:pPr marL="285739" indent="-285739" algn="ctr">
              <a:lnSpc>
                <a:spcPct val="90000"/>
              </a:lnSpc>
              <a:spcBef>
                <a:spcPct val="20000"/>
              </a:spcBef>
            </a:pPr>
            <a:r>
              <a:rPr lang="en-US" sz="9600" dirty="0" smtClean="0">
                <a:solidFill>
                  <a:srgbClr val="1F497D"/>
                </a:solidFill>
              </a:rPr>
              <a:t>Discovery Engines: Connecting X-ray</a:t>
            </a:r>
          </a:p>
          <a:p>
            <a:pPr marL="285739" indent="-285739" algn="ctr">
              <a:lnSpc>
                <a:spcPct val="90000"/>
              </a:lnSpc>
              <a:spcBef>
                <a:spcPct val="20000"/>
              </a:spcBef>
            </a:pPr>
            <a:r>
              <a:rPr lang="en-US" sz="9600" dirty="0" smtClean="0">
                <a:solidFill>
                  <a:srgbClr val="1F497D"/>
                </a:solidFill>
              </a:rPr>
              <a:t>Experiments to HPC Analysis</a:t>
            </a:r>
            <a:r>
              <a:rPr lang="en-US" sz="5500" dirty="0" smtClean="0">
                <a:solidFill>
                  <a:srgbClr val="1F497D"/>
                </a:solidFill>
              </a:rPr>
              <a:t/>
            </a:r>
            <a:br>
              <a:rPr lang="en-US" sz="5500" dirty="0" smtClean="0">
                <a:solidFill>
                  <a:srgbClr val="1F497D"/>
                </a:solidFill>
              </a:rPr>
            </a:br>
            <a:r>
              <a:rPr lang="en-US" sz="4500" dirty="0" smtClean="0">
                <a:solidFill>
                  <a:srgbClr val="1F497D"/>
                </a:solidFill>
              </a:rPr>
              <a:t>Justin M. Wozniak</a:t>
            </a:r>
            <a:r>
              <a:rPr lang="en-US" sz="4500" baseline="30000" dirty="0" smtClean="0">
                <a:solidFill>
                  <a:srgbClr val="1F497D"/>
                </a:solidFill>
              </a:rPr>
              <a:t>12</a:t>
            </a:r>
            <a:r>
              <a:rPr lang="en-US" sz="4500" dirty="0" smtClean="0">
                <a:solidFill>
                  <a:srgbClr val="1F497D"/>
                </a:solidFill>
              </a:rPr>
              <a:t> &lt;wozniak@mcs.anl.gov</a:t>
            </a:r>
            <a:r>
              <a:rPr lang="en-US" sz="4500" dirty="0" smtClean="0">
                <a:solidFill>
                  <a:srgbClr val="1F497D"/>
                </a:solidFill>
              </a:rPr>
              <a:t>&gt;, </a:t>
            </a:r>
            <a:r>
              <a:rPr lang="en-US" sz="4500" dirty="0" smtClean="0">
                <a:solidFill>
                  <a:srgbClr val="1F497D"/>
                </a:solidFill>
              </a:rPr>
              <a:t>Michael Wilde</a:t>
            </a:r>
            <a:r>
              <a:rPr lang="en-US" sz="4500" baseline="30000" dirty="0">
                <a:solidFill>
                  <a:srgbClr val="1F497D"/>
                </a:solidFill>
              </a:rPr>
              <a:t>12</a:t>
            </a:r>
            <a:r>
              <a:rPr lang="en-US" sz="4500" dirty="0" smtClean="0">
                <a:solidFill>
                  <a:srgbClr val="1F497D"/>
                </a:solidFill>
              </a:rPr>
              <a:t>,</a:t>
            </a:r>
          </a:p>
          <a:p>
            <a:pPr marL="289548" indent="-285739" algn="ctr">
              <a:lnSpc>
                <a:spcPct val="90000"/>
              </a:lnSpc>
            </a:pPr>
            <a:r>
              <a:rPr lang="en-US" sz="4500" dirty="0" smtClean="0">
                <a:solidFill>
                  <a:srgbClr val="1F497D"/>
                </a:solidFill>
              </a:rPr>
              <a:t>Ian </a:t>
            </a:r>
            <a:r>
              <a:rPr lang="en-US" sz="4500" dirty="0" smtClean="0">
                <a:solidFill>
                  <a:srgbClr val="1F497D"/>
                </a:solidFill>
              </a:rPr>
              <a:t>T. </a:t>
            </a:r>
            <a:r>
              <a:rPr lang="en-US" sz="4500" dirty="0" smtClean="0">
                <a:solidFill>
                  <a:srgbClr val="1F497D"/>
                </a:solidFill>
              </a:rPr>
              <a:t>Foster</a:t>
            </a:r>
            <a:r>
              <a:rPr lang="en-US" sz="4500" baseline="30000" dirty="0" smtClean="0">
                <a:solidFill>
                  <a:srgbClr val="1F497D"/>
                </a:solidFill>
              </a:rPr>
              <a:t>12</a:t>
            </a:r>
            <a:r>
              <a:rPr lang="en-US" sz="4500" dirty="0" smtClean="0">
                <a:solidFill>
                  <a:srgbClr val="1F497D"/>
                </a:solidFill>
              </a:rPr>
              <a:t> , ADD OTHERS</a:t>
            </a:r>
            <a:endParaRPr lang="en-US" sz="4500" dirty="0" smtClean="0">
              <a:solidFill>
                <a:srgbClr val="1F497D"/>
              </a:solidFill>
            </a:endParaRPr>
          </a:p>
          <a:p>
            <a:pPr marL="289548" indent="-285739" algn="ctr">
              <a:lnSpc>
                <a:spcPct val="90000"/>
              </a:lnSpc>
            </a:pPr>
            <a:r>
              <a:rPr lang="en-US" sz="4500" dirty="0" smtClean="0">
                <a:solidFill>
                  <a:srgbClr val="1F497D"/>
                </a:solidFill>
              </a:rPr>
              <a:t>1: Argonne National Laboratory 2: University of Chicago</a:t>
            </a:r>
            <a:br>
              <a:rPr lang="en-US" sz="4500" dirty="0" smtClean="0">
                <a:solidFill>
                  <a:srgbClr val="1F497D"/>
                </a:solidFill>
              </a:rPr>
            </a:br>
            <a:r>
              <a:rPr lang="en-US" sz="6000" b="1" dirty="0">
                <a:solidFill>
                  <a:srgbClr val="1F497D"/>
                </a:solidFill>
              </a:rPr>
              <a:t>http</a:t>
            </a:r>
            <a:r>
              <a:rPr lang="en-US" sz="6000" b="1" dirty="0" smtClean="0">
                <a:solidFill>
                  <a:srgbClr val="1F497D"/>
                </a:solidFill>
              </a:rPr>
              <a:t>://sites.google.com/site/discoveryengines</a:t>
            </a:r>
            <a:endParaRPr lang="en-US" sz="5500" dirty="0">
              <a:solidFill>
                <a:srgbClr val="1F497D"/>
              </a:solidFill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746760" y="35237063"/>
            <a:ext cx="26162000" cy="1138769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pPr algn="ctr"/>
            <a:r>
              <a:rPr lang="en-US" sz="2300"/>
              <a:t>This research is supported by the U.S. DOE </a:t>
            </a:r>
            <a:r>
              <a:rPr lang="en-US" sz="2300" smtClean="0"/>
              <a:t>Office of </a:t>
            </a:r>
            <a:r>
              <a:rPr lang="en-US" sz="2300"/>
              <a:t>Science under contract DE-AC02-06CH11357, FWP-57810.  </a:t>
            </a:r>
            <a:r>
              <a:rPr lang="en-US" sz="2300" smtClean="0"/>
              <a:t>Computing resources </a:t>
            </a:r>
            <a:r>
              <a:rPr lang="en-US" sz="2300"/>
              <a:t>were provided by the Argonne Leadership Computing Facility.</a:t>
            </a:r>
            <a:br>
              <a:rPr lang="en-US" sz="2300"/>
            </a:br>
            <a:r>
              <a:rPr lang="en-US" sz="2300"/>
              <a:t>Some work by DSK was supported by the National </a:t>
            </a:r>
            <a:r>
              <a:rPr lang="en-US" sz="2300" smtClean="0"/>
              <a:t>Science Foundation</a:t>
            </a:r>
            <a:r>
              <a:rPr lang="en-US" sz="2300"/>
              <a:t>, while working at the Foundation.  Any opinion, </a:t>
            </a:r>
            <a:r>
              <a:rPr lang="en-US" sz="2300" smtClean="0"/>
              <a:t>finding, and </a:t>
            </a:r>
            <a:r>
              <a:rPr lang="en-US" sz="2300"/>
              <a:t>conclusions or recommendations expressed </a:t>
            </a:r>
            <a:r>
              <a:rPr lang="en-US" sz="2300" smtClean="0"/>
              <a:t>in </a:t>
            </a:r>
            <a:r>
              <a:rPr lang="en-US" sz="2300"/>
              <a:t>this material </a:t>
            </a:r>
            <a:endParaRPr lang="en-US" sz="2300" smtClean="0"/>
          </a:p>
          <a:p>
            <a:pPr algn="ctr"/>
            <a:r>
              <a:rPr lang="en-US" sz="2300" smtClean="0"/>
              <a:t>are those of </a:t>
            </a:r>
            <a:r>
              <a:rPr lang="en-US" sz="2300"/>
              <a:t>the authors and do not necessarily reflect the views of </a:t>
            </a:r>
            <a:r>
              <a:rPr lang="en-US" sz="2300" smtClean="0"/>
              <a:t>the National </a:t>
            </a:r>
            <a:r>
              <a:rPr lang="en-US" sz="2300"/>
              <a:t>Science Foundation.</a:t>
            </a:r>
            <a:endParaRPr lang="en-GB" sz="2300" dirty="0"/>
          </a:p>
        </p:txBody>
      </p:sp>
      <p:sp>
        <p:nvSpPr>
          <p:cNvPr id="222" name="Rounded Rectangle 221"/>
          <p:cNvSpPr/>
          <p:nvPr/>
        </p:nvSpPr>
        <p:spPr>
          <a:xfrm>
            <a:off x="635000" y="16535400"/>
            <a:ext cx="12700000" cy="8839200"/>
          </a:xfrm>
          <a:prstGeom prst="roundRect">
            <a:avLst>
              <a:gd name="adj" fmla="val 517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r>
              <a:rPr lang="en-US"/>
              <a:t>Data dependencies and tasks resulting from complex, large scale scripts must </a:t>
            </a:r>
          </a:p>
        </p:txBody>
      </p:sp>
      <p:sp>
        <p:nvSpPr>
          <p:cNvPr id="227" name="Rectangle 2"/>
          <p:cNvSpPr txBox="1">
            <a:spLocks noChangeArrowheads="1"/>
          </p:cNvSpPr>
          <p:nvPr/>
        </p:nvSpPr>
        <p:spPr bwMode="auto">
          <a:xfrm>
            <a:off x="635000" y="16764000"/>
            <a:ext cx="12700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800" smtClean="0">
                <a:solidFill>
                  <a:srgbClr val="7F7F7F"/>
                </a:solidFill>
              </a:rPr>
              <a:t>STC: An advanced, optimizing compiler</a:t>
            </a:r>
            <a:endParaRPr lang="en-US" sz="4800" i="1" dirty="0" smtClean="0"/>
          </a:p>
        </p:txBody>
      </p:sp>
      <p:sp>
        <p:nvSpPr>
          <p:cNvPr id="228" name="Rectangle 2"/>
          <p:cNvSpPr txBox="1">
            <a:spLocks noChangeArrowheads="1"/>
          </p:cNvSpPr>
          <p:nvPr/>
        </p:nvSpPr>
        <p:spPr bwMode="auto">
          <a:xfrm>
            <a:off x="13743863" y="16237526"/>
            <a:ext cx="13172362" cy="9100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800" smtClean="0">
                <a:solidFill>
                  <a:srgbClr val="7F7F7F"/>
                </a:solidFill>
              </a:rPr>
              <a:t>Scalable run time based on ADLB</a:t>
            </a:r>
            <a:endParaRPr lang="en-US" sz="4800" i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4935200" y="34571508"/>
            <a:ext cx="5334000" cy="436017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r>
              <a:rPr lang="en-US" sz="2300" dirty="0" smtClean="0">
                <a:solidFill>
                  <a:schemeClr val="bg1"/>
                </a:solidFill>
              </a:rPr>
              <a:t>Worldwide Swift usage </a:t>
            </a:r>
            <a:r>
              <a:rPr lang="en-US" sz="2300" smtClean="0">
                <a:solidFill>
                  <a:schemeClr val="bg1"/>
                </a:solidFill>
              </a:rPr>
              <a:t>through Nov </a:t>
            </a:r>
            <a:r>
              <a:rPr lang="en-US" sz="2300" dirty="0" smtClean="0">
                <a:solidFill>
                  <a:schemeClr val="bg1"/>
                </a:solidFill>
              </a:rPr>
              <a:t>2012</a:t>
            </a:r>
            <a:endParaRPr lang="en-US" sz="2300" dirty="0">
              <a:solidFill>
                <a:schemeClr val="bg1"/>
              </a:solidFill>
            </a:endParaRPr>
          </a:p>
        </p:txBody>
      </p:sp>
      <p:pic>
        <p:nvPicPr>
          <p:cNvPr id="32" name="Picture 31" descr="pips-flo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13" y="26401382"/>
            <a:ext cx="6166670" cy="2878659"/>
          </a:xfrm>
          <a:prstGeom prst="rect">
            <a:avLst/>
          </a:prstGeom>
        </p:spPr>
      </p:pic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1348014" y="25816197"/>
            <a:ext cx="11531600" cy="7026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000" dirty="0" smtClean="0">
                <a:solidFill>
                  <a:srgbClr val="7F7F7F"/>
                </a:solidFill>
              </a:rPr>
              <a:t>Swift PIPS script</a:t>
            </a:r>
            <a:r>
              <a:rPr lang="en-US" sz="4000" smtClean="0">
                <a:solidFill>
                  <a:srgbClr val="7F7F7F"/>
                </a:solidFill>
              </a:rPr>
              <a:t>: </a:t>
            </a:r>
            <a:r>
              <a:rPr lang="en-US" sz="4000" smtClean="0"/>
              <a:t>Parallel power grid analysis</a:t>
            </a:r>
            <a:endParaRPr lang="en-US" sz="4000" i="1" dirty="0" smtClean="0"/>
          </a:p>
        </p:txBody>
      </p:sp>
      <p:pic>
        <p:nvPicPr>
          <p:cNvPr id="57" name="Picture 56" descr="pips-perf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463" y="30153201"/>
            <a:ext cx="8153400" cy="4923492"/>
          </a:xfrm>
          <a:prstGeom prst="rect">
            <a:avLst/>
          </a:prstGeom>
        </p:spPr>
      </p:pic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968644" y="32149072"/>
            <a:ext cx="4876800" cy="25831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r>
              <a:rPr lang="en-US" sz="1600" b="1"/>
              <a:t>PIPS is a computationally intensive program to address problems in electrical power design and management.  The original PIPS program </a:t>
            </a:r>
            <a:r>
              <a:rPr lang="en-US" sz="1600" b="1" smtClean="0"/>
              <a:t>produces potential </a:t>
            </a:r>
            <a:r>
              <a:rPr lang="en-US" sz="1600" b="1"/>
              <a:t>grid management </a:t>
            </a:r>
            <a:r>
              <a:rPr lang="en-US" sz="1600" b="1" smtClean="0"/>
              <a:t>solutions. Swift </a:t>
            </a:r>
            <a:r>
              <a:rPr lang="en-US" sz="1600" b="1"/>
              <a:t>is used to evaluate </a:t>
            </a:r>
            <a:r>
              <a:rPr lang="en-US" sz="1600" b="1" smtClean="0"/>
              <a:t>the solutions under varying scenarios, a naturally concurrent problem.  The Swift script, which calls into PIPS libraries, was developed very quickly and scales well to 8,192 cores, the application requirement.  Results from the IBM Blue Gene/P </a:t>
            </a:r>
            <a:r>
              <a:rPr lang="en-US" sz="1600" b="1" i="1" smtClean="0"/>
              <a:t>Intrepid</a:t>
            </a:r>
            <a:r>
              <a:rPr lang="en-US" sz="1600" b="1" smtClean="0"/>
              <a:t> at ANL. </a:t>
            </a:r>
            <a:endParaRPr lang="en-US" sz="1600" dirty="0" smtClean="0"/>
          </a:p>
        </p:txBody>
      </p:sp>
      <p:sp>
        <p:nvSpPr>
          <p:cNvPr id="64" name="Rounded Rectangle 63"/>
          <p:cNvSpPr/>
          <p:nvPr/>
        </p:nvSpPr>
        <p:spPr>
          <a:xfrm>
            <a:off x="13720843" y="6440713"/>
            <a:ext cx="13187917" cy="18933887"/>
          </a:xfrm>
          <a:prstGeom prst="roundRect">
            <a:avLst>
              <a:gd name="adj" fmla="val 517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66749" y="6586926"/>
            <a:ext cx="12700000" cy="9529373"/>
          </a:xfrm>
          <a:prstGeom prst="roundRect">
            <a:avLst>
              <a:gd name="adj" fmla="val 517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67" name="Rectangle 2"/>
          <p:cNvSpPr txBox="1">
            <a:spLocks noChangeArrowheads="1"/>
          </p:cNvSpPr>
          <p:nvPr/>
        </p:nvSpPr>
        <p:spPr bwMode="auto">
          <a:xfrm>
            <a:off x="13705763" y="6620654"/>
            <a:ext cx="13172362" cy="9100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800" smtClean="0">
                <a:solidFill>
                  <a:srgbClr val="7F7F7F"/>
                </a:solidFill>
              </a:rPr>
              <a:t>Dataflow processing in distributed memory</a:t>
            </a:r>
            <a:endParaRPr lang="en-US" sz="4800" i="1" dirty="0" smtClean="0"/>
          </a:p>
        </p:txBody>
      </p:sp>
      <p:sp>
        <p:nvSpPr>
          <p:cNvPr id="69" name="Rectangle 2"/>
          <p:cNvSpPr txBox="1">
            <a:spLocks noChangeArrowheads="1"/>
          </p:cNvSpPr>
          <p:nvPr/>
        </p:nvSpPr>
        <p:spPr bwMode="auto">
          <a:xfrm>
            <a:off x="673100" y="6586927"/>
            <a:ext cx="12700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800" dirty="0" smtClean="0">
                <a:solidFill>
                  <a:srgbClr val="7F7F7F"/>
                </a:solidFill>
              </a:rPr>
              <a:t>Overview: Dataflow programming at scale</a:t>
            </a:r>
            <a:endParaRPr lang="en-US" sz="4800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7550306"/>
            <a:ext cx="11811000" cy="8565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Many </a:t>
            </a:r>
            <a:r>
              <a:rPr lang="en-US" sz="3200"/>
              <a:t>important application classes that are driving the </a:t>
            </a:r>
            <a:r>
              <a:rPr lang="en-US" sz="3200" smtClean="0"/>
              <a:t>requirements for </a:t>
            </a:r>
            <a:r>
              <a:rPr lang="en-US" sz="3200"/>
              <a:t>extreme-scale </a:t>
            </a:r>
            <a:r>
              <a:rPr lang="en-US" sz="3200" smtClean="0"/>
              <a:t>systems can </a:t>
            </a:r>
            <a:r>
              <a:rPr lang="en-US" sz="3200"/>
              <a:t>be </a:t>
            </a:r>
            <a:r>
              <a:rPr lang="en-US" sz="3200" smtClean="0"/>
              <a:t>elegantly expressed </a:t>
            </a:r>
            <a:r>
              <a:rPr lang="en-US" sz="3200"/>
              <a:t>as many-task data flow </a:t>
            </a:r>
            <a:r>
              <a:rPr lang="en-US" sz="3200" smtClean="0"/>
              <a:t>programs: </a:t>
            </a:r>
            <a:endParaRPr lang="en-US" sz="3200"/>
          </a:p>
          <a:p>
            <a:pPr lvl="1"/>
            <a:r>
              <a:rPr lang="en-US" sz="3200" smtClean="0">
                <a:latin typeface="Webdings" pitchFamily="18" charset="2"/>
              </a:rPr>
              <a:t>a</a:t>
            </a:r>
            <a:r>
              <a:rPr lang="en-US" sz="3200">
                <a:latin typeface="Webdings" pitchFamily="18" charset="2"/>
              </a:rPr>
              <a:t> </a:t>
            </a:r>
            <a:r>
              <a:rPr lang="en-US" sz="3200" smtClean="0"/>
              <a:t>Branch </a:t>
            </a:r>
            <a:r>
              <a:rPr lang="en-US" sz="3200"/>
              <a:t>and </a:t>
            </a:r>
            <a:r>
              <a:rPr lang="en-US" sz="3200" smtClean="0"/>
              <a:t>bound	    </a:t>
            </a:r>
            <a:r>
              <a:rPr lang="en-US" sz="3200" smtClean="0">
                <a:latin typeface="Webdings" pitchFamily="18" charset="2"/>
              </a:rPr>
              <a:t>a </a:t>
            </a:r>
            <a:r>
              <a:rPr lang="en-US" sz="3200" smtClean="0"/>
              <a:t>Stochastic programming </a:t>
            </a:r>
            <a:br>
              <a:rPr lang="en-US" sz="3200" smtClean="0"/>
            </a:br>
            <a:r>
              <a:rPr lang="en-US" sz="3200" smtClean="0">
                <a:latin typeface="Webdings" pitchFamily="18" charset="2"/>
              </a:rPr>
              <a:t>a </a:t>
            </a:r>
            <a:r>
              <a:rPr lang="en-US" sz="3200" smtClean="0"/>
              <a:t>Materials </a:t>
            </a:r>
            <a:r>
              <a:rPr lang="en-US" sz="3200"/>
              <a:t>by </a:t>
            </a:r>
            <a:r>
              <a:rPr lang="en-US" sz="3200" smtClean="0"/>
              <a:t>design  </a:t>
            </a:r>
            <a:r>
              <a:rPr lang="en-US" sz="3200" smtClean="0">
                <a:latin typeface="Webdings" pitchFamily="18" charset="2"/>
              </a:rPr>
              <a:t>a </a:t>
            </a:r>
            <a:r>
              <a:rPr lang="en-US" sz="3200" smtClean="0"/>
              <a:t>Uncertainty </a:t>
            </a:r>
            <a:r>
              <a:rPr lang="en-US" sz="3200"/>
              <a:t>quantification</a:t>
            </a:r>
            <a:r>
              <a:rPr lang="en-US" sz="3200" smtClean="0"/>
              <a:t/>
            </a:r>
            <a:br>
              <a:rPr lang="en-US" sz="3200" smtClean="0"/>
            </a:br>
            <a:endParaRPr lang="en-US" sz="320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The </a:t>
            </a:r>
            <a:r>
              <a:rPr lang="en-US" sz="3200"/>
              <a:t>data flow </a:t>
            </a:r>
            <a:r>
              <a:rPr lang="en-US" sz="3200" smtClean="0"/>
              <a:t>programming model </a:t>
            </a:r>
            <a:r>
              <a:rPr lang="en-US" sz="3200"/>
              <a:t>of the Swift parallel scripting </a:t>
            </a:r>
            <a:r>
              <a:rPr lang="en-US" sz="3200" smtClean="0"/>
              <a:t>language can elegantly express the massive concurrency </a:t>
            </a:r>
            <a:r>
              <a:rPr lang="en-US" sz="3200"/>
              <a:t>demanded by these applications through implicit </a:t>
            </a:r>
            <a:r>
              <a:rPr lang="en-US" sz="3200" smtClean="0"/>
              <a:t>parallelism, which has the productivity </a:t>
            </a:r>
            <a:r>
              <a:rPr lang="en-US" sz="3200"/>
              <a:t>benefits of a high-level </a:t>
            </a:r>
            <a:r>
              <a:rPr lang="en-US" sz="3200" smtClean="0"/>
              <a:t>language.</a:t>
            </a:r>
          </a:p>
          <a:p>
            <a:endParaRPr lang="en-US" sz="320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/>
              <a:t>In our current work, we have reimplemented the Swift system to </a:t>
            </a:r>
            <a:r>
              <a:rPr lang="en-US" sz="3200" smtClean="0"/>
              <a:t>run as an </a:t>
            </a:r>
            <a:r>
              <a:rPr lang="en-US" sz="3200"/>
              <a:t>MPI program for high-performance computing</a:t>
            </a:r>
            <a:r>
              <a:rPr lang="en-US" sz="320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Swift was previously implemented as a workflow language (c. 2007) for distributed computing (grids, clouds, etc.). That implementation is used in many active scientific applications (Wilde, 2011).  </a:t>
            </a:r>
            <a:endParaRPr lang="en-US" sz="3200"/>
          </a:p>
        </p:txBody>
      </p:sp>
      <p:pic>
        <p:nvPicPr>
          <p:cNvPr id="1027" name="Picture 3" descr="C:\cygwin\home\wozniak\exm\papers\PPoPP_2013\poster\spawngrap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4466" y="13309204"/>
            <a:ext cx="6023328" cy="641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32590" y="13883335"/>
            <a:ext cx="6199133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urier New" pitchFamily="49" charset="0"/>
                <a:cs typeface="Courier New" pitchFamily="49" charset="0"/>
              </a:rPr>
              <a:t>int X = 1000, Y = 1000;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int A[][];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int B[];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foreach x in [0:X-1] {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foreach y in [0:Y-1] {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  if (check(x, y)) {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    A[x][y] = g(f(x), f(y));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    A[x][y] = 0;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  }}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B[x] = sum(A[x]);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691244" y="12307139"/>
            <a:ext cx="11277600" cy="12509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The data dependencies and tasks resulting from complex, large scale scripts must be handled by a distributed memory system</a:t>
            </a:r>
            <a:endParaRPr lang="en-US" sz="3200"/>
          </a:p>
        </p:txBody>
      </p:sp>
      <p:pic>
        <p:nvPicPr>
          <p:cNvPr id="1030" name="Picture 6" descr="C:\cygwin\home\wozniak\exm\papers\PPoPP_2013\poster\TurbineArch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43" y="17602200"/>
            <a:ext cx="8578913" cy="38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1460500" y="21631189"/>
            <a:ext cx="11277600" cy="3429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Generates </a:t>
            </a:r>
            <a:r>
              <a:rPr lang="en-US" sz="3200" i="1" smtClean="0"/>
              <a:t>Turbine code</a:t>
            </a:r>
            <a:r>
              <a:rPr lang="en-US" sz="3200" smtClean="0"/>
              <a:t> for the Turbine runtime library (Wozniak, 2012)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Translates data flow expressions into data dependent tasks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Performs many optimizations – some general purpose, some specific to distributed memory computing</a:t>
            </a:r>
            <a:endParaRPr lang="en-US" sz="3200"/>
          </a:p>
        </p:txBody>
      </p:sp>
      <p:pic>
        <p:nvPicPr>
          <p:cNvPr id="1032" name="Picture 8" descr="C:\cygwin\home\wozniak\exm\papers\PPoPP_2013\poster\mini-dataflo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9586" y="7582390"/>
            <a:ext cx="5932512" cy="395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0200258" y="7530681"/>
            <a:ext cx="6487044" cy="5401939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smtClean="0"/>
              <a:t>Compositional programming: </a:t>
            </a:r>
            <a:br>
              <a:rPr lang="en-US" sz="3200" b="1" smtClean="0"/>
            </a:br>
            <a:r>
              <a:rPr lang="en-US" sz="3200" smtClean="0"/>
              <a:t>User script integrates multiple libraries into a dataflow application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Whole program runs over MPI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We provide tools to call native libraries from Swift – not just executables</a:t>
            </a:r>
          </a:p>
        </p:txBody>
      </p:sp>
      <p:pic>
        <p:nvPicPr>
          <p:cNvPr id="1033" name="Picture 9" descr="C:\cygwin\home\wozniak\exm\papers\PPoPP_2013\poster\arch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015" y="20770399"/>
            <a:ext cx="9205385" cy="347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4332590" y="19628829"/>
            <a:ext cx="11277600" cy="12509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Less than 1% of the MPI processes are used as </a:t>
            </a:r>
            <a:r>
              <a:rPr lang="en-US" sz="3200" i="1" smtClean="0"/>
              <a:t>engines</a:t>
            </a:r>
            <a:r>
              <a:rPr lang="en-US" sz="3200" smtClean="0"/>
              <a:t> or </a:t>
            </a:r>
            <a:r>
              <a:rPr lang="en-US" sz="3200" i="1" smtClean="0"/>
              <a:t>servers</a:t>
            </a:r>
            <a:r>
              <a:rPr lang="en-US" sz="3200" smtClean="0"/>
              <a:t>, which process dataflow logic, manage tasks and data</a:t>
            </a:r>
            <a:endParaRPr lang="en-US" sz="3200"/>
          </a:p>
        </p:txBody>
      </p:sp>
      <p:pic>
        <p:nvPicPr>
          <p:cNvPr id="1034" name="Picture 10" descr="C:\cygwin\home\wozniak\exm\materials\pips-plot\pips-cutoff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720" y="29257896"/>
            <a:ext cx="7168608" cy="358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743864" y="25792161"/>
            <a:ext cx="13535736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7F7F7F"/>
                </a:solidFill>
              </a:rPr>
              <a:t>References</a:t>
            </a:r>
            <a:r>
              <a:rPr lang="en-US" sz="3200" smtClean="0">
                <a:solidFill>
                  <a:srgbClr val="7F7F7F"/>
                </a:solidFill>
              </a:rPr>
              <a:t/>
            </a:r>
            <a:br>
              <a:rPr lang="en-US" sz="3200" smtClean="0">
                <a:solidFill>
                  <a:srgbClr val="7F7F7F"/>
                </a:solidFill>
              </a:rPr>
            </a:br>
            <a:endParaRPr lang="en-US" sz="320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000" smtClean="0"/>
              <a:t>J. M</a:t>
            </a:r>
            <a:r>
              <a:rPr lang="en-US" sz="3000"/>
              <a:t>. Wozniak, </a:t>
            </a:r>
            <a:r>
              <a:rPr lang="en-US" sz="3000" smtClean="0"/>
              <a:t>T. G</a:t>
            </a:r>
            <a:r>
              <a:rPr lang="en-US" sz="3000"/>
              <a:t>. Armstrong, </a:t>
            </a:r>
            <a:r>
              <a:rPr lang="en-US" sz="3000" smtClean="0"/>
              <a:t>M. Wilde</a:t>
            </a:r>
            <a:r>
              <a:rPr lang="en-US" sz="3000"/>
              <a:t>, </a:t>
            </a:r>
            <a:r>
              <a:rPr lang="en-US" sz="3000" smtClean="0"/>
              <a:t>D. S</a:t>
            </a:r>
            <a:r>
              <a:rPr lang="en-US" sz="3000"/>
              <a:t>. Katz, </a:t>
            </a:r>
            <a:r>
              <a:rPr lang="en-US" sz="3000" smtClean="0"/>
              <a:t>E. Lusk</a:t>
            </a:r>
            <a:r>
              <a:rPr lang="en-US" sz="3000"/>
              <a:t>, </a:t>
            </a:r>
            <a:r>
              <a:rPr lang="en-US" sz="3000" smtClean="0"/>
              <a:t>I. T</a:t>
            </a:r>
            <a:r>
              <a:rPr lang="en-US" sz="3000"/>
              <a:t>. Foster. </a:t>
            </a:r>
            <a:r>
              <a:rPr lang="en-US" sz="3000" smtClean="0"/>
              <a:t/>
            </a:r>
            <a:br>
              <a:rPr lang="en-US" sz="3000" smtClean="0"/>
            </a:br>
            <a:r>
              <a:rPr lang="en-US" sz="3000" b="1" smtClean="0"/>
              <a:t>Swift/T</a:t>
            </a:r>
            <a:r>
              <a:rPr lang="en-US" sz="3000" b="1"/>
              <a:t>: Large-scale </a:t>
            </a:r>
            <a:r>
              <a:rPr lang="en-US" sz="3000" b="1" smtClean="0"/>
              <a:t>application composition </a:t>
            </a:r>
            <a:r>
              <a:rPr lang="en-US" sz="3000" b="1"/>
              <a:t>via </a:t>
            </a:r>
            <a:r>
              <a:rPr lang="en-US" sz="3000" b="1" smtClean="0"/>
              <a:t>distributed-memory </a:t>
            </a:r>
            <a:r>
              <a:rPr lang="en-US" sz="3000" b="1"/>
              <a:t>d</a:t>
            </a:r>
            <a:r>
              <a:rPr lang="en-US" sz="3000" b="1" smtClean="0"/>
              <a:t>ata flow processing</a:t>
            </a:r>
            <a:r>
              <a:rPr lang="en-US" sz="3000" b="1"/>
              <a:t>. </a:t>
            </a:r>
            <a:r>
              <a:rPr lang="en-US" sz="3000" smtClean="0"/>
              <a:t>Proc. CCGrid </a:t>
            </a:r>
            <a:r>
              <a:rPr lang="en-US" sz="3000"/>
              <a:t>2013</a:t>
            </a:r>
            <a:r>
              <a:rPr lang="en-US" sz="300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smtClean="0"/>
              <a:t>J. </a:t>
            </a:r>
            <a:r>
              <a:rPr lang="en-US" sz="3000"/>
              <a:t>M. Wozniak, </a:t>
            </a:r>
            <a:r>
              <a:rPr lang="en-US" sz="3000" smtClean="0"/>
              <a:t>A. Chan</a:t>
            </a:r>
            <a:r>
              <a:rPr lang="en-US" sz="3000"/>
              <a:t>, </a:t>
            </a:r>
            <a:r>
              <a:rPr lang="en-US" sz="3000" smtClean="0"/>
              <a:t>T. G</a:t>
            </a:r>
            <a:r>
              <a:rPr lang="en-US" sz="3000"/>
              <a:t>. Armstrong, </a:t>
            </a:r>
            <a:r>
              <a:rPr lang="en-US" sz="3000" smtClean="0"/>
              <a:t>M. Wilde</a:t>
            </a:r>
            <a:r>
              <a:rPr lang="en-US" sz="3000"/>
              <a:t>, </a:t>
            </a:r>
            <a:r>
              <a:rPr lang="en-US" sz="3000" smtClean="0"/>
              <a:t>E. Lusk</a:t>
            </a:r>
            <a:r>
              <a:rPr lang="en-US" sz="3000"/>
              <a:t>, </a:t>
            </a:r>
            <a:r>
              <a:rPr lang="en-US" sz="3000" smtClean="0"/>
              <a:t>I. T</a:t>
            </a:r>
            <a:r>
              <a:rPr lang="en-US" sz="3000"/>
              <a:t>. </a:t>
            </a:r>
            <a:r>
              <a:rPr lang="en-US" sz="3000" smtClean="0"/>
              <a:t>Foster.</a:t>
            </a:r>
            <a:r>
              <a:rPr lang="en-US" sz="3000"/>
              <a:t/>
            </a:r>
            <a:br>
              <a:rPr lang="en-US" sz="3000"/>
            </a:br>
            <a:r>
              <a:rPr lang="en-US" sz="3000" b="1" smtClean="0"/>
              <a:t>A </a:t>
            </a:r>
            <a:r>
              <a:rPr lang="en-US" sz="3000" b="1"/>
              <a:t>model for tracing and debugging large-scale task-parallel programs with </a:t>
            </a:r>
            <a:r>
              <a:rPr lang="en-US" sz="3000" b="1" smtClean="0"/>
              <a:t>MPE.</a:t>
            </a:r>
            <a:r>
              <a:rPr lang="en-US" sz="3000" smtClean="0"/>
              <a:t> Proc</a:t>
            </a:r>
            <a:r>
              <a:rPr lang="en-US" sz="3000"/>
              <a:t>. Workshop on Leveraging Abstractions and Semantics in High-performance Computing </a:t>
            </a:r>
            <a:r>
              <a:rPr lang="en-US" sz="3000" smtClean="0"/>
              <a:t>(LASH-C) </a:t>
            </a:r>
            <a:r>
              <a:rPr lang="en-US" sz="3000"/>
              <a:t>at PPoPP 2013</a:t>
            </a:r>
            <a:r>
              <a:rPr lang="en-US" sz="300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smtClean="0"/>
              <a:t>J. </a:t>
            </a:r>
            <a:r>
              <a:rPr lang="en-US" sz="3000"/>
              <a:t>M. Wozniak, </a:t>
            </a:r>
            <a:r>
              <a:rPr lang="en-US" sz="3000" smtClean="0"/>
              <a:t>T. G</a:t>
            </a:r>
            <a:r>
              <a:rPr lang="en-US" sz="3000"/>
              <a:t>. Armstrong, </a:t>
            </a:r>
            <a:r>
              <a:rPr lang="en-US" sz="3000" smtClean="0"/>
              <a:t>M. Wilde</a:t>
            </a:r>
            <a:r>
              <a:rPr lang="en-US" sz="3000"/>
              <a:t>, </a:t>
            </a:r>
            <a:r>
              <a:rPr lang="en-US" sz="3000" smtClean="0"/>
              <a:t>K. Maheshwari</a:t>
            </a:r>
            <a:r>
              <a:rPr lang="en-US" sz="3000"/>
              <a:t>, </a:t>
            </a:r>
            <a:r>
              <a:rPr lang="en-US" sz="3000" smtClean="0"/>
              <a:t>D. S</a:t>
            </a:r>
            <a:r>
              <a:rPr lang="en-US" sz="3000"/>
              <a:t>. Katz, </a:t>
            </a:r>
            <a:r>
              <a:rPr lang="en-US" sz="3000" smtClean="0"/>
              <a:t>E. L</a:t>
            </a:r>
            <a:r>
              <a:rPr lang="en-US" sz="3000"/>
              <a:t>. Lusk, and </a:t>
            </a:r>
            <a:r>
              <a:rPr lang="en-US" sz="3000" smtClean="0"/>
              <a:t>I. T</a:t>
            </a:r>
            <a:r>
              <a:rPr lang="en-US" sz="3000"/>
              <a:t>. </a:t>
            </a:r>
            <a:r>
              <a:rPr lang="en-US" sz="3000" smtClean="0"/>
              <a:t>Foster. </a:t>
            </a:r>
            <a:r>
              <a:rPr lang="en-US" sz="3000" b="1"/>
              <a:t>Turbine: A distributed-memory dataflow engine for extreme-scale many-task </a:t>
            </a:r>
            <a:r>
              <a:rPr lang="en-US" sz="3000" b="1" smtClean="0"/>
              <a:t>applications. </a:t>
            </a:r>
            <a:r>
              <a:rPr lang="en-US" sz="3000" smtClean="0"/>
              <a:t>Proc. Workshop </a:t>
            </a:r>
            <a:r>
              <a:rPr lang="en-US" sz="3000"/>
              <a:t>on Scalable Workflow Enactment Engines and Technologies (</a:t>
            </a:r>
            <a:r>
              <a:rPr lang="en-US" sz="3000" smtClean="0"/>
              <a:t>SWEET) 2012.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smtClean="0"/>
              <a:t>M. </a:t>
            </a:r>
            <a:r>
              <a:rPr lang="en-US" sz="3000"/>
              <a:t>Wilde, </a:t>
            </a:r>
            <a:r>
              <a:rPr lang="en-US" sz="3000" smtClean="0"/>
              <a:t>M. Hategan</a:t>
            </a:r>
            <a:r>
              <a:rPr lang="en-US" sz="3000"/>
              <a:t>, </a:t>
            </a:r>
            <a:r>
              <a:rPr lang="en-US" sz="3000" smtClean="0"/>
              <a:t>J. M</a:t>
            </a:r>
            <a:r>
              <a:rPr lang="en-US" sz="3000"/>
              <a:t>. Wozniak, </a:t>
            </a:r>
            <a:r>
              <a:rPr lang="en-US" sz="3000" smtClean="0"/>
              <a:t>B. Clifford</a:t>
            </a:r>
            <a:r>
              <a:rPr lang="en-US" sz="3000"/>
              <a:t>, </a:t>
            </a:r>
            <a:r>
              <a:rPr lang="en-US" sz="3000" smtClean="0"/>
              <a:t>D. S</a:t>
            </a:r>
            <a:r>
              <a:rPr lang="en-US" sz="3000"/>
              <a:t>. Katz and </a:t>
            </a:r>
            <a:r>
              <a:rPr lang="en-US" sz="3000" smtClean="0"/>
              <a:t>I. T. Foster</a:t>
            </a:r>
            <a:r>
              <a:rPr lang="en-US" sz="3000"/>
              <a:t>. </a:t>
            </a:r>
            <a:r>
              <a:rPr lang="en-US" sz="3000" smtClean="0"/>
              <a:t/>
            </a:r>
            <a:br>
              <a:rPr lang="en-US" sz="3000" smtClean="0"/>
            </a:br>
            <a:r>
              <a:rPr lang="en-US" sz="3000" b="1" smtClean="0"/>
              <a:t>Swift</a:t>
            </a:r>
            <a:r>
              <a:rPr lang="en-US" sz="3000" b="1"/>
              <a:t>: A language for distributed parallel </a:t>
            </a:r>
            <a:r>
              <a:rPr lang="en-US" sz="3000" b="1" smtClean="0"/>
              <a:t>scripting. </a:t>
            </a:r>
            <a:br>
              <a:rPr lang="en-US" sz="3000" b="1" smtClean="0"/>
            </a:br>
            <a:r>
              <a:rPr lang="en-US" sz="3000" smtClean="0"/>
              <a:t>Parallel </a:t>
            </a:r>
            <a:r>
              <a:rPr lang="en-US" sz="3000"/>
              <a:t>Computing 37(9), </a:t>
            </a:r>
            <a:r>
              <a:rPr lang="en-US" sz="3000" smtClean="0"/>
              <a:t>2011.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smtClean="0"/>
              <a:t>E</a:t>
            </a:r>
            <a:r>
              <a:rPr lang="en-US" sz="3000"/>
              <a:t>. L. Lusk, S. C. Pieper</a:t>
            </a:r>
            <a:r>
              <a:rPr lang="en-US" sz="3000" smtClean="0"/>
              <a:t>, and </a:t>
            </a:r>
            <a:r>
              <a:rPr lang="en-US" sz="3000"/>
              <a:t>R. M. Butler. </a:t>
            </a:r>
            <a:r>
              <a:rPr lang="en-US" sz="3000" b="1"/>
              <a:t>More scalability, less pain: </a:t>
            </a:r>
            <a:r>
              <a:rPr lang="en-US" sz="3000" b="1" smtClean="0"/>
              <a:t>A simple </a:t>
            </a:r>
            <a:r>
              <a:rPr lang="en-US" sz="3000" b="1"/>
              <a:t>programming model and its implementation for extreme </a:t>
            </a:r>
            <a:r>
              <a:rPr lang="en-US" sz="3000" b="1" smtClean="0"/>
              <a:t>computing.</a:t>
            </a:r>
            <a:r>
              <a:rPr lang="en-US" sz="3000" smtClean="0"/>
              <a:t> </a:t>
            </a:r>
            <a:br>
              <a:rPr lang="en-US" sz="3000" smtClean="0"/>
            </a:br>
            <a:r>
              <a:rPr lang="en-US" sz="3000" smtClean="0"/>
              <a:t>SciDAC </a:t>
            </a:r>
            <a:r>
              <a:rPr lang="en-US" sz="3000"/>
              <a:t>Review, 2010.</a:t>
            </a:r>
          </a:p>
        </p:txBody>
      </p:sp>
      <p:pic>
        <p:nvPicPr>
          <p:cNvPr id="29" name="Picture 28" descr="pips-script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444" y="26273397"/>
            <a:ext cx="6798668" cy="596900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4735629" y="24263729"/>
            <a:ext cx="11277600" cy="12509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The Asynchronous Dynamic Load Balancer (ADLB) was developed previously (Lusk, 2010)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358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Argonne National Laboratory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Wilde</dc:creator>
  <cp:lastModifiedBy>wozniak</cp:lastModifiedBy>
  <cp:revision>121</cp:revision>
  <cp:lastPrinted>2013-02-04T00:39:05Z</cp:lastPrinted>
  <dcterms:created xsi:type="dcterms:W3CDTF">2013-02-03T23:37:43Z</dcterms:created>
  <dcterms:modified xsi:type="dcterms:W3CDTF">2014-08-06T15:47:01Z</dcterms:modified>
</cp:coreProperties>
</file>