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21"/>
  </p:notesMasterIdLst>
  <p:handoutMasterIdLst>
    <p:handoutMasterId r:id="rId22"/>
  </p:handoutMasterIdLst>
  <p:sldIdLst>
    <p:sldId id="825" r:id="rId2"/>
    <p:sldId id="826" r:id="rId3"/>
    <p:sldId id="816" r:id="rId4"/>
    <p:sldId id="827" r:id="rId5"/>
    <p:sldId id="833" r:id="rId6"/>
    <p:sldId id="828" r:id="rId7"/>
    <p:sldId id="726" r:id="rId8"/>
    <p:sldId id="786" r:id="rId9"/>
    <p:sldId id="807" r:id="rId10"/>
    <p:sldId id="757" r:id="rId11"/>
    <p:sldId id="824" r:id="rId12"/>
    <p:sldId id="831" r:id="rId13"/>
    <p:sldId id="820" r:id="rId14"/>
    <p:sldId id="817" r:id="rId15"/>
    <p:sldId id="815" r:id="rId16"/>
    <p:sldId id="821" r:id="rId17"/>
    <p:sldId id="834" r:id="rId18"/>
    <p:sldId id="829" r:id="rId19"/>
    <p:sldId id="83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pitchFamily="34" charset="-128"/>
        <a:cs typeface="MS PGothic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009900"/>
    <a:srgbClr val="CCCC00"/>
    <a:srgbClr val="FFFF00"/>
    <a:srgbClr val="FF5050"/>
    <a:srgbClr val="181CD0"/>
    <a:srgbClr val="2C2C2C"/>
    <a:srgbClr val="1B1B1B"/>
    <a:srgbClr val="8AFF86"/>
    <a:srgbClr val="FF9CD5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6" autoAdjust="0"/>
    <p:restoredTop sz="74428" autoAdjust="0"/>
  </p:normalViewPr>
  <p:slideViewPr>
    <p:cSldViewPr>
      <p:cViewPr varScale="1">
        <p:scale>
          <a:sx n="93" d="100"/>
          <a:sy n="93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3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0270D1A-F9A5-2243-B606-ACE76601D8F0}" type="datetime1">
              <a:rPr lang="en-US"/>
              <a:pPr>
                <a:defRPr/>
              </a:pPr>
              <a:t>1/16/2014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DEC875FF-E601-8A46-97F7-CD9FEA210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178751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FA3EF07-5A54-0D4D-BD52-7C6F8457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83455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Ingestion: automated push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Collaboration: Active phase, share and collaborate, annotation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Publish:</a:t>
            </a:r>
            <a:r>
              <a:rPr lang="en-US" baseline="0" dirty="0" smtClean="0"/>
              <a:t> </a:t>
            </a:r>
            <a:r>
              <a:rPr lang="en-US" dirty="0" smtClean="0"/>
              <a:t>immutable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3EF07-5A54-0D4D-BD52-7C6F8457FC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Wish to link together NF+FF, </a:t>
            </a:r>
            <a:r>
              <a:rPr lang="en-US" dirty="0" err="1" smtClean="0"/>
              <a:t>paintGrid</a:t>
            </a:r>
            <a:r>
              <a:rPr lang="en-US" dirty="0" smtClean="0"/>
              <a:t> is a concept to do this; FF sets BC for NF.</a:t>
            </a:r>
          </a:p>
          <a:p>
            <a:r>
              <a:rPr lang="en-US" dirty="0" smtClean="0"/>
              <a:t>Wish to visualize datasets together, </a:t>
            </a:r>
            <a:r>
              <a:rPr lang="en-US" dirty="0" err="1" smtClean="0"/>
              <a:t>paraview</a:t>
            </a:r>
            <a:r>
              <a:rPr lang="en-US" dirty="0" smtClean="0"/>
              <a:t> a </a:t>
            </a:r>
            <a:r>
              <a:rPr lang="en-US" baseline="0" dirty="0" smtClean="0"/>
              <a:t>good candidate.</a:t>
            </a:r>
          </a:p>
          <a:p>
            <a:r>
              <a:rPr lang="en-US" baseline="0" dirty="0" smtClean="0"/>
              <a:t>Wish to co-register datasets and link them to </a:t>
            </a:r>
            <a:r>
              <a:rPr lang="en-US" baseline="0" dirty="0" err="1" smtClean="0"/>
              <a:t>modellers</a:t>
            </a:r>
            <a:r>
              <a:rPr lang="en-US" baseline="0" dirty="0" smtClean="0"/>
              <a:t>; Dream3D good candidate.</a:t>
            </a:r>
          </a:p>
          <a:p>
            <a:r>
              <a:rPr lang="en-US" baseline="0" dirty="0" smtClean="0"/>
              <a:t>Each ‘condition’ can be a variable e.g. (i) time (ii) temperature (iii) applied stress/strain (iv) magnetic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0707-2575-4518-98BF-7BB1551F77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809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2E7A-91F1-1143-A397-E881235D8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B873-46CE-4543-B04D-14B306A03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27A-67D2-7642-98DC-E2CFBD18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EC3A7-E9B0-A34C-B4F0-5A07B78C67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ofcicon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48492" y="108216"/>
            <a:ext cx="6731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 anchor="ctr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4674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D12DC1-BB88-6B49-A914-5DE104335772}" type="slidenum"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1066800" y="6467445"/>
            <a:ext cx="2895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algn="l" defTabSz="457200" rtl="0" eaLnBrk="1" latinLnBrk="0" hangingPunct="1">
              <a:defRPr lang="en-US" sz="1200" kern="1200" smtClean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E434E-B384-A245-84B1-C534A8D54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2A8AB-E2B4-3D48-AA1B-D3ADE456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11CC7-6EC5-9D41-8E46-A3BCA02BC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9A475-3453-5E46-BE8B-FEB04AEC3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5F56-630E-7E4B-8F2C-15A1EE33C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0301-EF4A-AE43-AEC2-A21703E5A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0E109-9716-394D-94CA-209B1AE66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CB76-2874-714D-BF05-6790E9FD8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slide footer_blue_646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7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7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56DD166C-0B1B-274A-BAD1-563CC39F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7" descr="slide header_646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2" r:id="rId13"/>
    <p:sldLayoutId id="21474837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Discovery Engines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Rachana </a:t>
            </a:r>
            <a:r>
              <a:rPr lang="en-US" smtClean="0"/>
              <a:t>Ananthakrishnan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Justin </a:t>
            </a:r>
            <a:r>
              <a:rPr lang="en-US" smtClean="0"/>
              <a:t>Wozniak </a:t>
            </a:r>
            <a:endParaRPr lang="en-US" smtClean="0"/>
          </a:p>
          <a:p>
            <a:r>
              <a:rPr lang="en-US" i="1" smtClean="0"/>
              <a:t>o</a:t>
            </a:r>
            <a:r>
              <a:rPr lang="en-US" i="1" smtClean="0"/>
              <a:t>n behalf of the DE team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143000" y="5867400"/>
            <a:ext cx="6400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January 16, 2014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Swift/T: Fully parallel evaluation                                  of complex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3886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100, Y = 100;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A[][];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B[];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 [0:X-1]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in [0:Y-1]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check(x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g(f(x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f(y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A[x][y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B[x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sum(A[x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cygwin\home\wozniak\exm\materials\misc-slides\spaw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17987" y="1447800"/>
            <a:ext cx="4926013" cy="4270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71799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Wozniak et al. </a:t>
            </a:r>
            <a:r>
              <a:rPr lang="en-US" smtClean="0"/>
              <a:t>Swift/T: Large-scale </a:t>
            </a:r>
            <a:r>
              <a:rPr lang="en-US"/>
              <a:t>application composition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via </a:t>
            </a:r>
            <a:r>
              <a:rPr lang="en-US"/>
              <a:t>distributed-memory </a:t>
            </a:r>
            <a:r>
              <a:rPr lang="en-US" smtClean="0"/>
              <a:t>dataflow </a:t>
            </a:r>
            <a:r>
              <a:rPr lang="en-US"/>
              <a:t>processing. Proc. CCGrid 2013.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for Energy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 smtClean="0"/>
              <a:t>“Despite the central role of </a:t>
            </a:r>
            <a:r>
              <a:rPr lang="en-US" b="1" dirty="0" smtClean="0"/>
              <a:t>digital data </a:t>
            </a:r>
            <a:r>
              <a:rPr lang="en-US" dirty="0" smtClean="0"/>
              <a:t>in Dept. of Energy (DOE) research, the methods used to manage these data and to support the information and </a:t>
            </a:r>
            <a:r>
              <a:rPr lang="en-US" b="1" dirty="0" smtClean="0"/>
              <a:t>collaboration processes </a:t>
            </a:r>
            <a:r>
              <a:rPr lang="en-US" dirty="0" smtClean="0"/>
              <a:t>that underpin DOE research are often </a:t>
            </a:r>
            <a:r>
              <a:rPr lang="en-US" b="1" dirty="0" smtClean="0"/>
              <a:t>surprisingly primitive</a:t>
            </a:r>
            <a:r>
              <a:rPr lang="en-US" dirty="0" smtClean="0"/>
              <a:t>…”	</a:t>
            </a:r>
            <a:br>
              <a:rPr lang="en-US" dirty="0" smtClean="0"/>
            </a:br>
            <a:r>
              <a:rPr lang="en-US" dirty="0" smtClean="0"/>
              <a:t>               - </a:t>
            </a:r>
            <a:r>
              <a:rPr lang="en-US" i="1" dirty="0" smtClean="0"/>
              <a:t>DOE Workshop Report on Scientific Collaborations (2011) 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Data and workflow management</a:t>
            </a:r>
          </a:p>
          <a:p>
            <a:pPr lvl="1"/>
            <a:r>
              <a:rPr lang="en-US" dirty="0" smtClean="0"/>
              <a:t>Modify the operating software of APS stations to allow real-time streaming to a novel data storage/analysis platform. </a:t>
            </a:r>
            <a:r>
              <a:rPr lang="en-US" smtClean="0"/>
              <a:t>(</a:t>
            </a:r>
            <a:r>
              <a:rPr lang="en-US" smtClean="0"/>
              <a:t>Globus,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Converting data from the standard detector formats (usually TIFF) to HDF5 and adding metadata and provenance, based on the </a:t>
            </a:r>
            <a:r>
              <a:rPr lang="en-US" dirty="0" err="1" smtClean="0"/>
              <a:t>NeXus</a:t>
            </a:r>
            <a:r>
              <a:rPr lang="en-US" dirty="0" smtClean="0"/>
              <a:t> data format. (CCTW)</a:t>
            </a:r>
          </a:p>
          <a:p>
            <a:pPr lvl="1"/>
            <a:r>
              <a:rPr lang="en-US" dirty="0" smtClean="0"/>
              <a:t>Rewrite analysis operations to work in a massively parallel environment. (</a:t>
            </a:r>
            <a:r>
              <a:rPr lang="en-US" dirty="0" err="1" smtClean="0"/>
              <a:t>NeXus</a:t>
            </a:r>
            <a:r>
              <a:rPr lang="en-US" dirty="0" smtClean="0"/>
              <a:t> operations)</a:t>
            </a:r>
          </a:p>
          <a:p>
            <a:pPr lvl="1"/>
            <a:r>
              <a:rPr lang="en-US" dirty="0" smtClean="0"/>
              <a:t>Scale up simulation codes that complement analysis. (</a:t>
            </a:r>
            <a:r>
              <a:rPr lang="en-US" smtClean="0"/>
              <a:t>DIFFEV</a:t>
            </a:r>
            <a:r>
              <a:rPr lang="en-US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6906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ingest/analysis/archive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 descr="C:\Documents and Settings\wozniak\My Documents\Downloads\Processing on PADS with Catalo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315200" cy="547815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 bwMode="auto">
          <a:xfrm>
            <a:off x="4267200" y="2362200"/>
            <a:ext cx="4419600" cy="1752600"/>
          </a:xfrm>
          <a:prstGeom prst="ellipse">
            <a:avLst/>
          </a:prstGeom>
          <a:solidFill>
            <a:srgbClr val="FFCC66"/>
          </a:solidFill>
          <a:ln w="38100">
            <a:solidFill>
              <a:schemeClr val="tx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The October run produced 104 directories containing 5M files totalling </a:t>
            </a:r>
            <a:r>
              <a:rPr lang="en-US" b="1" smtClean="0"/>
              <a:t>about </a:t>
            </a:r>
            <a:r>
              <a:rPr lang="en-US" sz="2000" b="1" smtClean="0"/>
              <a:t/>
            </a:r>
            <a:br>
              <a:rPr lang="en-US" sz="2000" b="1" smtClean="0"/>
            </a:br>
            <a:r>
              <a:rPr lang="en-US" sz="2000" b="1" smtClean="0"/>
              <a:t>27 </a:t>
            </a:r>
            <a:r>
              <a:rPr lang="en-US" sz="2000" b="1" smtClean="0"/>
              <a:t>TB. 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Crystal Coordinate Transformation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1986" name="Picture 2" descr="C:\cygwin\home\wozniak\mcs\pubs\slides\CCL_2013\-Xcavate- Crystal Coordinate transformation workflow in Swift-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04975"/>
            <a:ext cx="7858125" cy="416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mtClean="0"/>
              <a:t>Interactive analysis powered by scalable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525963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smtClean="0"/>
              <a:t>Replace GUI analysis internals with operations on remote </a:t>
            </a:r>
            <a:r>
              <a:rPr lang="en-US" smtClean="0"/>
              <a:t>data</a:t>
            </a:r>
          </a:p>
          <a:p>
            <a:r>
              <a:rPr lang="en-US" smtClean="0"/>
              <a:t>Uses Swift’s data locality features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62" name="Picture 2" descr="C:\cygwin\home\wozniak\mcs\pubs\slides\CCL_2013\NeXpy-Swift Arithmet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57350"/>
            <a:ext cx="8524875" cy="344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calls to embedded interpreters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8915" name="Picture 3" descr="C:\cygwin\home\wozniak\mcs\pubs\slides\CCL_2013\swift_development_patte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7972426" cy="3190875"/>
          </a:xfrm>
          <a:prstGeom prst="rect">
            <a:avLst/>
          </a:prstGeom>
          <a:noFill/>
        </p:spPr>
      </p:pic>
      <p:pic>
        <p:nvPicPr>
          <p:cNvPr id="38916" name="Picture 4" descr="C:\cygwin\home\wozniak\mcs\pubs\slides\CCL_2013\icons-fl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438400"/>
            <a:ext cx="5448300" cy="39624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DIFFEV: Scaling crystal diffraction 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Determines crystal configuration that produced given scattering image through simulation and evolutionary algorithm</a:t>
            </a:r>
          </a:p>
          <a:p>
            <a:r>
              <a:rPr lang="en-US" dirty="0" smtClean="0"/>
              <a:t>Swift/T calls DISCUS via Python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3" descr="C:\cygwin\home\wozniak\mcs\pubs\slides\CCL_2013\Disc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14400"/>
            <a:ext cx="4572000" cy="36927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38200" y="57912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Wozniak et al</a:t>
            </a:r>
            <a:r>
              <a:rPr lang="en-US" dirty="0" smtClean="0"/>
              <a:t>.  </a:t>
            </a:r>
            <a:r>
              <a:rPr lang="en-US" dirty="0"/>
              <a:t>Mega Python: Scalable </a:t>
            </a:r>
            <a:r>
              <a:rPr lang="en-US" dirty="0" smtClean="0"/>
              <a:t>interlanguage scripting  </a:t>
            </a:r>
            <a:r>
              <a:rPr lang="en-US" dirty="0"/>
              <a:t>for </a:t>
            </a:r>
            <a:r>
              <a:rPr lang="en-US" dirty="0" smtClean="0"/>
              <a:t>scientific </a:t>
            </a:r>
            <a:r>
              <a:rPr lang="en-US" smtClean="0"/>
              <a:t>computing. Preprint: ANL/MCS-P5020-0913, 2013.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wozniak\My Documents\Downloads\DIFFEV 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391400" cy="56440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4313872"/>
            <a:ext cx="2347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Potential concurrency: </a:t>
            </a:r>
            <a:br>
              <a:rPr lang="en-US" smtClean="0"/>
            </a:br>
            <a:r>
              <a:rPr lang="en-US" smtClean="0"/>
              <a:t>100,000 cores</a:t>
            </a:r>
          </a:p>
          <a:p>
            <a:pPr algn="ctr"/>
            <a:endParaRPr lang="en-US" smtClean="0"/>
          </a:p>
          <a:p>
            <a:pPr algn="ctr"/>
            <a:r>
              <a:rPr lang="en-US" smtClean="0"/>
              <a:t>Application by </a:t>
            </a:r>
            <a:br>
              <a:rPr lang="en-US" smtClean="0"/>
            </a:br>
            <a:r>
              <a:rPr lang="en-US" smtClean="0"/>
              <a:t>Reinhard Neder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DIFFEV: Genetic algorithm via dataflow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Explosion 2 5"/>
          <p:cNvSpPr/>
          <p:nvPr/>
        </p:nvSpPr>
        <p:spPr bwMode="auto">
          <a:xfrm>
            <a:off x="4419600" y="3505200"/>
            <a:ext cx="4724400" cy="2982351"/>
          </a:xfrm>
          <a:prstGeom prst="irregularSeal2">
            <a:avLst/>
          </a:prstGeom>
          <a:solidFill>
            <a:schemeClr val="accent1"/>
          </a:solidFill>
          <a:ln w="38100">
            <a:solidFill>
              <a:srgbClr val="4F81BD"/>
            </a:solidFill>
            <a:miter lim="800000"/>
            <a:headEnd/>
            <a:tailEnd type="triangle" w="med" len="med"/>
          </a:ln>
        </p:spPr>
        <p:txBody>
          <a:bodyPr rtlCol="0" anchor="ctr">
            <a:prstTxWarp prst="textNoShape">
              <a:avLst/>
            </a:prstTxWarp>
          </a:bodyPr>
          <a:lstStyle/>
          <a:p>
            <a:pPr algn="ctr"/>
            <a:r>
              <a:rPr lang="en-US" b="1" smtClean="0"/>
              <a:t>Novel application composed from existing libraries by domain expert!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041216" y="389901"/>
            <a:ext cx="2895600" cy="64680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94561" y="389901"/>
            <a:ext cx="2895600" cy="64680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ounded Rectangle 3"/>
          <p:cNvSpPr/>
          <p:nvPr/>
        </p:nvSpPr>
        <p:spPr>
          <a:xfrm>
            <a:off x="304800" y="518147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Near field acquisition: A angles, B layers, C distances. D conditions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39436" y="1179702"/>
            <a:ext cx="9906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AxBxCXD</a:t>
            </a:r>
            <a:r>
              <a:rPr lang="en-US" sz="1200" dirty="0" smtClean="0"/>
              <a:t> files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579418" y="1332102"/>
            <a:ext cx="9144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Metadata/ file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297669" y="556155"/>
            <a:ext cx="243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Far field acquisition: L angles, M layers. N conditions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70164" y="2170302"/>
            <a:ext cx="2438400" cy="91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Near field calibration values (from Au wire, done at each distance, valid for all layers at that distance): in ICE9, APS-NF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1676400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Output; voxel orientation, elastic and plastic strains</a:t>
            </a:r>
          </a:p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01336" y="5827902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Visualization: Dream3D, </a:t>
            </a:r>
            <a:r>
              <a:rPr lang="en-US" sz="1200" dirty="0" err="1" smtClean="0"/>
              <a:t>ParaView</a:t>
            </a:r>
            <a:r>
              <a:rPr lang="en-US" sz="1200" dirty="0" smtClean="0"/>
              <a:t>,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428999" y="1075701"/>
            <a:ext cx="788121" cy="4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LXMXN files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95800" y="1134583"/>
            <a:ext cx="9144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Metadata/ file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297668" y="2216727"/>
            <a:ext cx="2417331" cy="831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Far-field calibration values including detector distortion (CeO2/LaB6, </a:t>
            </a:r>
            <a:r>
              <a:rPr lang="en-US" sz="1200" dirty="0" err="1" smtClean="0"/>
              <a:t>etc</a:t>
            </a:r>
            <a:r>
              <a:rPr lang="en-US" sz="1200" dirty="0" smtClean="0"/>
              <a:t>);  Fit2d, HEXRD, SHOrt-3DXRD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25982" y="4953000"/>
            <a:ext cx="1884218" cy="68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Output; grain orientation, COM, elastic strain, plastic strain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61381"/>
            <a:ext cx="24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Acquisition:  EPICS + FPGA + Python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241963" y="5876301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Visualization: Dream3D,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4835" y="45644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Desired state – HEDM &amp; </a:t>
            </a:r>
            <a:r>
              <a:rPr lang="en-US" dirty="0" err="1" smtClean="0"/>
              <a:t>tomo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81004" y="3130885"/>
            <a:ext cx="261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SWIFT/C/Python/</a:t>
            </a:r>
            <a:r>
              <a:rPr lang="en-US" dirty="0" err="1" smtClean="0"/>
              <a:t>Matlab</a:t>
            </a:r>
            <a:r>
              <a:rPr lang="en-US" dirty="0" smtClean="0"/>
              <a:t> codes to first reduce detector images to peaks, then to characteristics per grain, use stitching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0100" y="3122473"/>
            <a:ext cx="2543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SWIFT, C-code to calculate orientation per pixel, </a:t>
            </a:r>
            <a:r>
              <a:rPr lang="en-US" smtClean="0"/>
              <a:t>should run on </a:t>
            </a:r>
            <a:r>
              <a:rPr lang="en-US" dirty="0" err="1" smtClean="0"/>
              <a:t>Orthros</a:t>
            </a:r>
            <a:r>
              <a:rPr lang="en-US" dirty="0" smtClean="0"/>
              <a:t> and elsewhere, use stitching for thick/fine grained samples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6019800" y="389900"/>
            <a:ext cx="2895600" cy="6468099"/>
            <a:chOff x="6019800" y="389900"/>
            <a:chExt cx="2895600" cy="6468099"/>
          </a:xfrm>
        </p:grpSpPr>
        <p:sp>
          <p:nvSpPr>
            <p:cNvPr id="32" name="Rounded Rectangle 31"/>
            <p:cNvSpPr/>
            <p:nvPr/>
          </p:nvSpPr>
          <p:spPr>
            <a:xfrm>
              <a:off x="6019800" y="389900"/>
              <a:ext cx="2895600" cy="64680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48400" y="556155"/>
              <a:ext cx="24384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Tomography acquisition: R angles, T conditions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24403" y="1066800"/>
              <a:ext cx="788121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RxT</a:t>
              </a:r>
              <a:r>
                <a:rPr lang="en-US" sz="1200" dirty="0" smtClean="0"/>
                <a:t> files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92911" y="1075701"/>
              <a:ext cx="1393889" cy="2958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Metadata/ file</a:t>
              </a:r>
              <a:endParaRPr lang="en-US" sz="1200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324404" y="5885010"/>
              <a:ext cx="2362396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Visualization: </a:t>
              </a:r>
              <a:r>
                <a:rPr lang="en-US" sz="1200" dirty="0" err="1" smtClean="0"/>
                <a:t>ImageJ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Paraview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1523" y="1423851"/>
              <a:ext cx="2382694" cy="8829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Calibration values, White field and Dark field images, Stitching </a:t>
              </a:r>
              <a:r>
                <a:rPr lang="en-US" sz="1200" dirty="0"/>
                <a:t> </a:t>
              </a:r>
              <a:r>
                <a:rPr lang="en-US" sz="1200" dirty="0" smtClean="0"/>
                <a:t>parameters, in the future: detector corrections (</a:t>
              </a:r>
              <a:r>
                <a:rPr lang="en-US" sz="1200" dirty="0" err="1" smtClean="0"/>
                <a:t>distorsion</a:t>
              </a:r>
              <a:r>
                <a:rPr lang="en-US" sz="1200" dirty="0" smtClean="0"/>
                <a:t>, correction masks).</a:t>
              </a:r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24403" y="2330785"/>
              <a:ext cx="2362397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Preprocessing (corrections, normalizations) </a:t>
              </a:r>
              <a:r>
                <a:rPr lang="en-US" sz="1200" dirty="0"/>
                <a:t>o</a:t>
              </a:r>
              <a:r>
                <a:rPr lang="en-US" sz="1200" dirty="0" smtClean="0"/>
                <a:t>n images stitching and generating </a:t>
              </a:r>
              <a:r>
                <a:rPr lang="en-US" sz="1200" dirty="0" err="1" smtClean="0"/>
                <a:t>sinograms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324403" y="3549985"/>
              <a:ext cx="2362397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Reconstruction and filtering, methods can be different: </a:t>
              </a:r>
            </a:p>
            <a:p>
              <a:pPr algn="ctr"/>
              <a:r>
                <a:rPr lang="en-US" sz="1200" dirty="0" smtClean="0"/>
                <a:t>FBP, </a:t>
              </a:r>
              <a:r>
                <a:rPr lang="en-US" sz="1200" dirty="0" err="1" smtClean="0"/>
                <a:t>GridRec</a:t>
              </a:r>
              <a:r>
                <a:rPr lang="en-US" sz="1200" dirty="0" smtClean="0"/>
                <a:t>, ART, SIRT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38253" y="3130885"/>
              <a:ext cx="9144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Sinograms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26681" y="4370768"/>
              <a:ext cx="2057596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Raw binary (floating point) volume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324403" y="4769185"/>
              <a:ext cx="2362397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Postprocessing</a:t>
              </a:r>
              <a:r>
                <a:rPr lang="en-US" sz="1200" dirty="0" smtClean="0"/>
                <a:t> and data reduction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53003" y="5410200"/>
              <a:ext cx="2057596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Reduced data, image files (TIFF)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0520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Proposal areas of focus</a:t>
            </a:r>
          </a:p>
          <a:p>
            <a:pPr lvl="1"/>
            <a:r>
              <a:rPr lang="en-US" sz="2000" dirty="0" smtClean="0"/>
              <a:t>Cosmology</a:t>
            </a:r>
          </a:p>
          <a:p>
            <a:pPr lvl="1"/>
            <a:r>
              <a:rPr lang="en-US" sz="2000" dirty="0" smtClean="0"/>
              <a:t>Material Sciences</a:t>
            </a:r>
          </a:p>
          <a:p>
            <a:pPr lvl="1"/>
            <a:r>
              <a:rPr lang="en-US" sz="2000" dirty="0" smtClean="0"/>
              <a:t>Data and workflow management</a:t>
            </a:r>
          </a:p>
          <a:p>
            <a:r>
              <a:rPr lang="en-US" sz="2400" dirty="0" smtClean="0"/>
              <a:t>Data and Workflow Management</a:t>
            </a:r>
          </a:p>
          <a:p>
            <a:pPr lvl="1"/>
            <a:r>
              <a:rPr lang="en-US" sz="2000" dirty="0" smtClean="0"/>
              <a:t>High performance data transfers</a:t>
            </a:r>
          </a:p>
          <a:p>
            <a:pPr lvl="1"/>
            <a:r>
              <a:rPr lang="en-US" sz="2000" dirty="0" smtClean="0"/>
              <a:t>Data sharing with collaborators</a:t>
            </a:r>
          </a:p>
          <a:p>
            <a:pPr lvl="1"/>
            <a:r>
              <a:rPr lang="en-US" sz="2000" dirty="0" smtClean="0"/>
              <a:t>Rewrite analysis to work in massively parallel environment</a:t>
            </a:r>
          </a:p>
          <a:p>
            <a:pPr lvl="1"/>
            <a:r>
              <a:rPr lang="en-US" sz="2000" dirty="0" smtClean="0"/>
              <a:t>Scale up simulation codes</a:t>
            </a:r>
          </a:p>
          <a:p>
            <a:pPr lvl="1"/>
            <a:r>
              <a:rPr lang="en-US" sz="2000" dirty="0" smtClean="0"/>
              <a:t>Metadata catalog (experiment data, provenance, derivative data)</a:t>
            </a:r>
          </a:p>
          <a:p>
            <a:pPr lvl="1"/>
            <a:endParaRPr lang="en-US" dirty="0" smtClean="0"/>
          </a:p>
          <a:p>
            <a:pPr lvl="1" algn="ctr">
              <a:buNone/>
            </a:pPr>
            <a:r>
              <a:rPr lang="en-US" sz="2200" b="1" dirty="0" smtClean="0"/>
              <a:t>Support end to end workflow: data management and analysis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ingest/analysis/archive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 descr="C:\Documents and Settings\wozniak\My Documents\Downloads\Processing on PADS with Catalog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467600" cy="5592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Globus</a:t>
            </a:r>
            <a:r>
              <a:rPr lang="en-US" dirty="0" smtClean="0"/>
              <a:t> Transfer &amp;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Features</a:t>
            </a:r>
          </a:p>
          <a:p>
            <a:pPr lvl="1"/>
            <a:r>
              <a:rPr lang="en-US" sz="2000" dirty="0" smtClean="0"/>
              <a:t>Managed high performance data transfer</a:t>
            </a:r>
          </a:p>
          <a:p>
            <a:pPr lvl="1"/>
            <a:r>
              <a:rPr lang="en-US" sz="2000" dirty="0" smtClean="0"/>
              <a:t>Sharing of files/directories with collaborators for read/write</a:t>
            </a:r>
          </a:p>
          <a:p>
            <a:r>
              <a:rPr lang="en-US" sz="2400" dirty="0" smtClean="0"/>
              <a:t>Recent work</a:t>
            </a:r>
          </a:p>
          <a:p>
            <a:pPr lvl="1"/>
            <a:r>
              <a:rPr lang="en-US" sz="2000" dirty="0" smtClean="0"/>
              <a:t>Continue to support APS endpoint for downloading data</a:t>
            </a:r>
          </a:p>
          <a:p>
            <a:pPr lvl="1"/>
            <a:r>
              <a:rPr lang="en-US" sz="2000" dirty="0" smtClean="0"/>
              <a:t>Used to transfer experiment for data for Osborn’s run</a:t>
            </a:r>
          </a:p>
          <a:p>
            <a:pPr lvl="2"/>
            <a:r>
              <a:rPr lang="en-US" sz="2000" dirty="0" smtClean="0"/>
              <a:t>Total data transferred: ~20 TB</a:t>
            </a:r>
          </a:p>
          <a:p>
            <a:pPr lvl="2"/>
            <a:r>
              <a:rPr lang="en-US" sz="2000" dirty="0" smtClean="0"/>
              <a:t>Moved to cluster at ALCF and PADS cluster</a:t>
            </a:r>
          </a:p>
          <a:p>
            <a:pPr lvl="1"/>
            <a:r>
              <a:rPr lang="en-US" sz="2000" dirty="0" smtClean="0"/>
              <a:t>Starting to explore integration with SPADE</a:t>
            </a:r>
          </a:p>
          <a:p>
            <a:pPr lvl="2"/>
            <a:r>
              <a:rPr lang="en-US" sz="2000" dirty="0" smtClean="0"/>
              <a:t>Integrate to make data available for end users</a:t>
            </a:r>
          </a:p>
          <a:p>
            <a:pPr lvl="2"/>
            <a:r>
              <a:rPr lang="en-US" sz="2000" dirty="0" smtClean="0"/>
              <a:t>Replicate data out, based on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Globus</a:t>
            </a:r>
            <a:r>
              <a:rPr lang="en-US" dirty="0" smtClean="0">
                <a:solidFill>
                  <a:schemeClr val="tx1"/>
                </a:solidFill>
              </a:rPr>
              <a:t> Catalog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138" y="1278467"/>
            <a:ext cx="8323262" cy="512233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Ingest and publication</a:t>
            </a:r>
          </a:p>
          <a:p>
            <a:pPr lvl="1"/>
            <a:r>
              <a:rPr lang="en-US" sz="2200" dirty="0" smtClean="0"/>
              <a:t>Imagine a </a:t>
            </a:r>
            <a:r>
              <a:rPr lang="en-US" sz="2200" dirty="0" err="1" smtClean="0"/>
              <a:t>DropBox</a:t>
            </a:r>
            <a:r>
              <a:rPr lang="en-US" sz="2200" dirty="0" smtClean="0"/>
              <a:t> that not only replicates, but also extracts metadata, catalogs, converts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Cataloging</a:t>
            </a:r>
          </a:p>
          <a:p>
            <a:pPr lvl="1"/>
            <a:r>
              <a:rPr lang="en-US" sz="2200" dirty="0" smtClean="0"/>
              <a:t>Virtual views of data based on user-defined and/or automatically extracted metadata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Integration with computation</a:t>
            </a:r>
          </a:p>
          <a:p>
            <a:pPr lvl="1"/>
            <a:r>
              <a:rPr lang="en-US" sz="2200" dirty="0" smtClean="0"/>
              <a:t>Associate computational procedures, orchestrate application, catalog results, record </a:t>
            </a:r>
            <a:r>
              <a:rPr lang="en-US" sz="2200" dirty="0" err="1" smtClean="0"/>
              <a:t>provenane</a:t>
            </a:r>
            <a:endParaRPr lang="en-US" sz="2200" dirty="0" smtClean="0"/>
          </a:p>
          <a:p>
            <a:r>
              <a:rPr lang="en-US" sz="2400" dirty="0" smtClean="0"/>
              <a:t>Operate on data set</a:t>
            </a:r>
          </a:p>
          <a:p>
            <a:pPr lvl="1"/>
            <a:r>
              <a:rPr lang="en-US" sz="2200" dirty="0" smtClean="0"/>
              <a:t>Share, transfer, collaborate, discover (location agnostic)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181647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400" dirty="0" smtClean="0"/>
              <a:t>Ingestion</a:t>
            </a:r>
          </a:p>
          <a:p>
            <a:pPr lvl="1"/>
            <a:r>
              <a:rPr lang="en-US" sz="2200" dirty="0" smtClean="0"/>
              <a:t>E.g. XCT use case</a:t>
            </a:r>
          </a:p>
          <a:p>
            <a:r>
              <a:rPr lang="en-US" sz="2400" dirty="0" smtClean="0"/>
              <a:t>Collaboration</a:t>
            </a:r>
          </a:p>
          <a:p>
            <a:pPr lvl="1"/>
            <a:r>
              <a:rPr lang="en-US" sz="2200" dirty="0" smtClean="0"/>
              <a:t>E.g. XPCS use case</a:t>
            </a:r>
          </a:p>
          <a:p>
            <a:r>
              <a:rPr lang="en-US" sz="2400" dirty="0" smtClean="0"/>
              <a:t>Publish </a:t>
            </a:r>
          </a:p>
          <a:p>
            <a:pPr lvl="1"/>
            <a:r>
              <a:rPr lang="en-US" sz="2200" dirty="0" err="1" smtClean="0"/>
              <a:t>E.g</a:t>
            </a:r>
            <a:r>
              <a:rPr lang="en-US" sz="2200" dirty="0" smtClean="0"/>
              <a:t> HEDM  use case</a:t>
            </a:r>
          </a:p>
          <a:p>
            <a:r>
              <a:rPr lang="en-US" sz="2400" dirty="0" smtClean="0"/>
              <a:t>Analysis integration</a:t>
            </a:r>
          </a:p>
          <a:p>
            <a:pPr lvl="1"/>
            <a:r>
              <a:rPr lang="en-US" sz="2200" dirty="0" smtClean="0"/>
              <a:t>E.g. CCTW and HEDM FF workflows</a:t>
            </a:r>
          </a:p>
          <a:p>
            <a:r>
              <a:rPr lang="en-US" sz="2600" dirty="0" smtClean="0"/>
              <a:t>Discovery</a:t>
            </a:r>
          </a:p>
          <a:p>
            <a:pPr lvl="1"/>
            <a:r>
              <a:rPr lang="en-US" sz="2400" dirty="0" smtClean="0"/>
              <a:t>E.g. HEDM workflow, beam line scientist view etc.</a:t>
            </a:r>
          </a:p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E434E-B384-A245-84B1-C534A8D542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smtClean="0"/>
              <a:t>Swift: </a:t>
            </a:r>
            <a:r>
              <a:rPr lang="en-US" sz="2400" dirty="0" smtClean="0"/>
              <a:t>Programmability </a:t>
            </a:r>
            <a:r>
              <a:rPr lang="en-US" sz="2400" smtClean="0"/>
              <a:t>for scientific data problems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876800"/>
          </a:xfrm>
        </p:spPr>
        <p:txBody>
          <a:bodyPr/>
          <a:lstStyle/>
          <a:p>
            <a:r>
              <a:rPr lang="en-US" dirty="0" smtClean="0"/>
              <a:t>Our focus is “many-task” computing: higher-level applications composed of many run-to-completion tasks: 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input</a:t>
            </a:r>
            <a:r>
              <a:rPr lang="en-US" dirty="0" err="1" smtClean="0"/>
              <a:t>→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compute</a:t>
            </a:r>
            <a:r>
              <a:rPr lang="en-US" dirty="0" err="1" smtClean="0"/>
              <a:t>→</a:t>
            </a:r>
            <a:r>
              <a:rPr lang="en-US" dirty="0" err="1" smtClean="0">
                <a:latin typeface="Arial Black" pitchFamily="34" charset="0"/>
                <a:cs typeface="Aharoni" pitchFamily="2" charset="-79"/>
              </a:rPr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Message passing, data movement handled by our implementation details</a:t>
            </a:r>
          </a:p>
          <a:p>
            <a:endParaRPr lang="en-US" dirty="0" smtClean="0"/>
          </a:p>
          <a:p>
            <a:r>
              <a:rPr lang="en-US" b="1" dirty="0" smtClean="0"/>
              <a:t>Language:</a:t>
            </a:r>
            <a:r>
              <a:rPr lang="en-US" dirty="0" smtClean="0"/>
              <a:t> Swift          </a:t>
            </a:r>
            <a:r>
              <a:rPr lang="en-US" b="1" dirty="0" smtClean="0"/>
              <a:t>Run times:</a:t>
            </a:r>
            <a:r>
              <a:rPr lang="en-US" dirty="0" smtClean="0"/>
              <a:t>  Karajan (Grid) and Turbine (HPC)</a:t>
            </a:r>
          </a:p>
          <a:p>
            <a:endParaRPr lang="en-US" dirty="0" smtClean="0"/>
          </a:p>
          <a:p>
            <a:r>
              <a:rPr lang="en-US" dirty="0" smtClean="0"/>
              <a:t>Why is Swift relevant to scientific data analysis?</a:t>
            </a:r>
          </a:p>
          <a:p>
            <a:pPr lvl="1"/>
            <a:r>
              <a:rPr lang="en-US" dirty="0" smtClean="0"/>
              <a:t>Programmability</a:t>
            </a:r>
          </a:p>
          <a:p>
            <a:pPr lvl="2"/>
            <a:r>
              <a:rPr lang="en-US" dirty="0" smtClean="0"/>
              <a:t>Natural fit for workflow patterns, data-local processing</a:t>
            </a:r>
          </a:p>
          <a:p>
            <a:pPr lvl="2"/>
            <a:r>
              <a:rPr lang="en-US" dirty="0" smtClean="0"/>
              <a:t>Coupling large-scale applications to preprocessing, analysis, and visualization</a:t>
            </a:r>
          </a:p>
          <a:p>
            <a:pPr lvl="1"/>
            <a:r>
              <a:rPr lang="en-US" dirty="0" smtClean="0"/>
              <a:t>Resilience</a:t>
            </a:r>
          </a:p>
          <a:p>
            <a:pPr lvl="2"/>
            <a:r>
              <a:rPr lang="en-US" dirty="0" smtClean="0"/>
              <a:t>The functional programming model allows for re-execution of failed tasks</a:t>
            </a:r>
          </a:p>
          <a:p>
            <a:pPr lvl="1"/>
            <a:r>
              <a:rPr lang="en-US" dirty="0" smtClean="0"/>
              <a:t>Portable/scalable</a:t>
            </a:r>
          </a:p>
          <a:p>
            <a:pPr lvl="2"/>
            <a:r>
              <a:rPr lang="en-US" dirty="0" smtClean="0"/>
              <a:t>Common technologies work well on clusters, grids, and the largest supercomputers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calls to native libraries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7" name="Picture 3" descr="C:\cygwin\home\justin\exm\papers\CCGrid_2013\img\swift-t-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4606"/>
            <a:ext cx="6172200" cy="4115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371600" y="57150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charset="2"/>
              <a:buChar char="§"/>
              <a:defRPr sz="2000">
                <a:solidFill>
                  <a:srgbClr val="1B1B1B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>
                <a:solidFill>
                  <a:srgbClr val="2C2C2C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600">
                <a:solidFill>
                  <a:srgbClr val="1B1B1B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kern="0" dirty="0" smtClean="0">
                <a:cs typeface="Courier New" pitchFamily="49" charset="0"/>
              </a:rPr>
              <a:t>Including MPI libraries</a:t>
            </a:r>
            <a:endParaRPr lang="en-US" b="1" i="1" kern="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3447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scalability – Python tasks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815F56-630E-7E4B-8F2C-15A1EE33C2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6" name="Picture 2" descr="C:\cygwin\home\justin\exm\papers\PyHPC_2013\plots\python-bw-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19200"/>
            <a:ext cx="7366000" cy="441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809565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Swift/T: up </a:t>
            </a:r>
            <a:r>
              <a:rPr lang="en-GB" dirty="0" smtClean="0"/>
              <a:t>to 2 billion tasks  on 65,536 cores of Blue Waters, so far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711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4F81BD"/>
          </a:solidFill>
          <a:miter lim="800000"/>
          <a:headEnd/>
          <a:tailEnd type="triangle" w="med" len="med"/>
        </a:ln>
      </a:spPr>
      <a:bodyPr>
        <a:prstTxWarp prst="textNoShape">
          <a:avLst/>
        </a:prstTxWarp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MS PGothic" pitchFamily="34" charset="-128"/>
            <a:cs typeface="MS PGothic" pitchFamily="34" charset="-128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37633</TotalTime>
  <Words>908</Words>
  <Application>Microsoft Office PowerPoint</Application>
  <PresentationFormat>On-screen Show (4:3)</PresentationFormat>
  <Paragraphs>179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blue_2003</vt:lpstr>
      <vt:lpstr>Discovery Engines for Big Data</vt:lpstr>
      <vt:lpstr>Introduction</vt:lpstr>
      <vt:lpstr>Data ingest/analysis/archive</vt:lpstr>
      <vt:lpstr>Globus Transfer &amp; Sharing</vt:lpstr>
      <vt:lpstr>Globus Catalog</vt:lpstr>
      <vt:lpstr>Use Cases</vt:lpstr>
      <vt:lpstr>Swift: Programmability for scientific data problems</vt:lpstr>
      <vt:lpstr>Support calls to native libraries</vt:lpstr>
      <vt:lpstr>Basic scalability – Python tasks</vt:lpstr>
      <vt:lpstr>Swift/T: Fully parallel evaluation                                  of complex scripts</vt:lpstr>
      <vt:lpstr>Data Management for Energy Sciences</vt:lpstr>
      <vt:lpstr>Data ingest/analysis/archive</vt:lpstr>
      <vt:lpstr>Crystal Coordinate Transformation Workflow</vt:lpstr>
      <vt:lpstr>Interactive analysis powered by scalable storage</vt:lpstr>
      <vt:lpstr>Support calls to embedded interpreters</vt:lpstr>
      <vt:lpstr>DIFFEV: Scaling crystal diffraction simulation</vt:lpstr>
      <vt:lpstr>DIFFEV: Genetic algorithm via dataflow</vt:lpstr>
      <vt:lpstr>Slide 18</vt:lpstr>
      <vt:lpstr>Questions?</vt:lpstr>
    </vt:vector>
  </TitlesOfParts>
  <Company>Ewing Lusk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Computer Science Division</dc:title>
  <dc:creator>wozniak</dc:creator>
  <cp:lastModifiedBy>Justin M Wozniak</cp:lastModifiedBy>
  <cp:revision>1104</cp:revision>
  <cp:lastPrinted>2012-08-01T13:33:34Z</cp:lastPrinted>
  <dcterms:created xsi:type="dcterms:W3CDTF">2014-01-15T20:36:09Z</dcterms:created>
  <dcterms:modified xsi:type="dcterms:W3CDTF">2014-01-16T20:17:15Z</dcterms:modified>
</cp:coreProperties>
</file>