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43"/>
  </p:notesMasterIdLst>
  <p:sldIdLst>
    <p:sldId id="311" r:id="rId2"/>
    <p:sldId id="398" r:id="rId3"/>
    <p:sldId id="438" r:id="rId4"/>
    <p:sldId id="439" r:id="rId5"/>
    <p:sldId id="440" r:id="rId6"/>
    <p:sldId id="589" r:id="rId7"/>
    <p:sldId id="590" r:id="rId8"/>
    <p:sldId id="591" r:id="rId9"/>
    <p:sldId id="592" r:id="rId10"/>
    <p:sldId id="593" r:id="rId11"/>
    <p:sldId id="594" r:id="rId12"/>
    <p:sldId id="606" r:id="rId13"/>
    <p:sldId id="607" r:id="rId14"/>
    <p:sldId id="608" r:id="rId15"/>
    <p:sldId id="609" r:id="rId16"/>
    <p:sldId id="611" r:id="rId17"/>
    <p:sldId id="612" r:id="rId18"/>
    <p:sldId id="613" r:id="rId19"/>
    <p:sldId id="614" r:id="rId20"/>
    <p:sldId id="615" r:id="rId21"/>
    <p:sldId id="616" r:id="rId22"/>
    <p:sldId id="617" r:id="rId23"/>
    <p:sldId id="618" r:id="rId24"/>
    <p:sldId id="619" r:id="rId25"/>
    <p:sldId id="620" r:id="rId26"/>
    <p:sldId id="621" r:id="rId27"/>
    <p:sldId id="622" r:id="rId28"/>
    <p:sldId id="623" r:id="rId29"/>
    <p:sldId id="624" r:id="rId30"/>
    <p:sldId id="625" r:id="rId31"/>
    <p:sldId id="626" r:id="rId32"/>
    <p:sldId id="595" r:id="rId33"/>
    <p:sldId id="596" r:id="rId34"/>
    <p:sldId id="597" r:id="rId35"/>
    <p:sldId id="598" r:id="rId36"/>
    <p:sldId id="599" r:id="rId37"/>
    <p:sldId id="600" r:id="rId38"/>
    <p:sldId id="601" r:id="rId39"/>
    <p:sldId id="602" r:id="rId40"/>
    <p:sldId id="603" r:id="rId41"/>
    <p:sldId id="605" r:id="rId4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9" autoAdjust="0"/>
    <p:restoredTop sz="82467" autoAdjust="0"/>
  </p:normalViewPr>
  <p:slideViewPr>
    <p:cSldViewPr>
      <p:cViewPr varScale="1">
        <p:scale>
          <a:sx n="56" d="100"/>
          <a:sy n="56" d="100"/>
        </p:scale>
        <p:origin x="17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817312E-D87D-469B-9F0F-28E15F3419C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77827" name="Rectangle 3">
            <a:extLst>
              <a:ext uri="{FF2B5EF4-FFF2-40B4-BE49-F238E27FC236}">
                <a16:creationId xmlns:a16="http://schemas.microsoft.com/office/drawing/2014/main" id="{B20831CF-97DB-40B2-95A5-DC006700DC5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076" name="Rectangle 4">
            <a:extLst>
              <a:ext uri="{FF2B5EF4-FFF2-40B4-BE49-F238E27FC236}">
                <a16:creationId xmlns:a16="http://schemas.microsoft.com/office/drawing/2014/main" id="{EB253C97-B18A-4C79-93ED-4789FC0D937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a:extLst>
              <a:ext uri="{FF2B5EF4-FFF2-40B4-BE49-F238E27FC236}">
                <a16:creationId xmlns:a16="http://schemas.microsoft.com/office/drawing/2014/main" id="{F9B13223-54C5-445B-9B3D-DB23C8B6BD5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7830" name="Rectangle 6">
            <a:extLst>
              <a:ext uri="{FF2B5EF4-FFF2-40B4-BE49-F238E27FC236}">
                <a16:creationId xmlns:a16="http://schemas.microsoft.com/office/drawing/2014/main" id="{99327578-2C61-463E-AEB4-BB050BA53F5B}"/>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77831" name="Rectangle 7">
            <a:extLst>
              <a:ext uri="{FF2B5EF4-FFF2-40B4-BE49-F238E27FC236}">
                <a16:creationId xmlns:a16="http://schemas.microsoft.com/office/drawing/2014/main" id="{3A0DAE38-1AC6-4DAC-B498-3A4610EDAFE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50A7A6F8-ADEB-49E5-8F43-5B9B180432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5315D9B-9600-4B3F-8DDE-87F96C9138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EC961B-E360-4E1D-BFBF-40CC0875061E}" type="slidenum">
              <a:rPr lang="en-US" altLang="zh-CN" smtClean="0"/>
              <a:pPr>
                <a:spcBef>
                  <a:spcPct val="0"/>
                </a:spcBef>
              </a:pPr>
              <a:t>2</a:t>
            </a:fld>
            <a:endParaRPr lang="en-US" altLang="zh-CN"/>
          </a:p>
        </p:txBody>
      </p:sp>
      <p:sp>
        <p:nvSpPr>
          <p:cNvPr id="10243" name="Rectangle 2">
            <a:extLst>
              <a:ext uri="{FF2B5EF4-FFF2-40B4-BE49-F238E27FC236}">
                <a16:creationId xmlns:a16="http://schemas.microsoft.com/office/drawing/2014/main" id="{64CB397E-913E-470E-84C9-819A7A3589D3}"/>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CF4C4EB-AA76-4007-B7A6-CE382E2C45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11</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330847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12</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12049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13</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208110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14</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39797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15</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77213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16</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58639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17</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eaLnBrk="1" hangingPunct="1"/>
                <a:r>
                  <a:rPr lang="en-US" altLang="zh-CN" dirty="0"/>
                  <a:t>1=</a:t>
                </a:r>
                <a14:m>
                  <m:oMath xmlns:m="http://schemas.openxmlformats.org/officeDocument/2006/math">
                    <m:nary>
                      <m:naryPr>
                        <m:supHide m:val="on"/>
                        <m:ctrlP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200" b="0" i="1" dirty="0">
                                <a:latin typeface="Cambria Math" panose="02040503050406030204" pitchFamily="18" charset="0"/>
                                <a:cs typeface="Times New Roman" panose="02020603050405020304" pitchFamily="18" charset="0"/>
                              </a:rPr>
                              <m:t>ℛ</m:t>
                            </m:r>
                          </m:e>
                          <m:sub>
                            <m:r>
                              <a:rPr lang="en-US" altLang="zh-CN" sz="1200" b="0" dirty="0">
                                <a:latin typeface="Cambria Math" panose="02040503050406030204" pitchFamily="18" charset="0"/>
                                <a:cs typeface="Times New Roman" panose="02020603050405020304" pitchFamily="18" charset="0"/>
                              </a:rPr>
                              <m:t>1</m:t>
                            </m:r>
                          </m:sub>
                        </m:sSub>
                      </m:sub>
                      <m:sup/>
                      <m:e>
                        <m:sSub>
                          <m:sSubPr>
                            <m:ctrlPr>
                              <a:rPr lang="en-US" altLang="zh-CN" sz="12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𝑠</m:t>
                            </m:r>
                          </m:sub>
                        </m:sSub>
                        <m:d>
                          <m:dPr>
                            <m:ctrlP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oMath>
                </a14:m>
                <a:r>
                  <a:rPr lang="en-US" altLang="zh-CN" dirty="0"/>
                  <a:t>+</a:t>
                </a:r>
                <a14:m>
                  <m:oMath xmlns:m="http://schemas.openxmlformats.org/officeDocument/2006/math">
                    <m:nary>
                      <m:naryPr>
                        <m:supHide m:val="on"/>
                        <m:ctrlP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200" b="0" i="1" dirty="0">
                                <a:latin typeface="Cambria Math" panose="02040503050406030204" pitchFamily="18" charset="0"/>
                                <a:cs typeface="Times New Roman" panose="02020603050405020304" pitchFamily="18" charset="0"/>
                              </a:rPr>
                              <m:t>ℛ</m:t>
                            </m:r>
                          </m:e>
                          <m:sub>
                            <m:r>
                              <a:rPr lang="en-US" altLang="zh-CN" sz="1200" b="0" dirty="0">
                                <a:latin typeface="Cambria Math" panose="02040503050406030204" pitchFamily="18" charset="0"/>
                                <a:cs typeface="Times New Roman" panose="02020603050405020304" pitchFamily="18" charset="0"/>
                              </a:rPr>
                              <m:t>1</m:t>
                            </m:r>
                          </m:sub>
                        </m:sSub>
                      </m:sub>
                      <m:sup/>
                      <m:e>
                        <m:sSub>
                          <m:sSubPr>
                            <m:ctrlPr>
                              <a:rPr lang="en-US" altLang="zh-CN" sz="12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𝑠</m:t>
                            </m:r>
                          </m:sub>
                        </m:sSub>
                        <m:d>
                          <m:dPr>
                            <m:ctrlPr>
                              <a:rPr lang="en-US" altLang="zh-CN" sz="12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zh-CN" altLang="zh-CN" dirty="0"/>
              </a:p>
            </p:txBody>
          </p:sp>
        </mc:Choice>
        <mc:Fallback xmlns="">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t>1=</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∫_(</a:t>
                </a:r>
                <a:r>
                  <a:rPr lang="zh-CN" altLang="en-US" sz="1200" b="0" i="0" dirty="0">
                    <a:latin typeface="Cambria Math" panose="02040503050406030204" pitchFamily="18" charset="0"/>
                    <a:cs typeface="Times New Roman" panose="02020603050405020304" pitchFamily="18" charset="0"/>
                  </a:rPr>
                  <a:t>ℛ</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_</a:t>
                </a:r>
                <a:r>
                  <a:rPr lang="en-US" altLang="zh-CN" sz="1200" b="0" i="0" dirty="0">
                    <a:latin typeface="Cambria Math" panose="02040503050406030204" pitchFamily="18" charset="0"/>
                    <a:cs typeface="Times New Roman" panose="02020603050405020304" pitchFamily="18" charset="0"/>
                  </a:rPr>
                  <a:t>1</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𝑝</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_</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𝑠</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𝑥)𝑑𝑥</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t>+</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∫_(〖~</a:t>
                </a:r>
                <a:r>
                  <a:rPr lang="zh-CN" altLang="en-US" sz="1200" b="0" i="0" dirty="0">
                    <a:latin typeface="Cambria Math" panose="02040503050406030204" pitchFamily="18" charset="0"/>
                    <a:cs typeface="Times New Roman" panose="02020603050405020304" pitchFamily="18" charset="0"/>
                  </a:rPr>
                  <a:t>ℛ</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〗_</a:t>
                </a:r>
                <a:r>
                  <a:rPr lang="en-US" altLang="zh-CN" sz="1200" b="0" i="0" dirty="0">
                    <a:latin typeface="Cambria Math" panose="02040503050406030204" pitchFamily="18" charset="0"/>
                    <a:cs typeface="Times New Roman" panose="02020603050405020304" pitchFamily="18" charset="0"/>
                  </a:rPr>
                  <a:t>1</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𝑝</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_</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𝑠</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𝑥)𝑑𝑥</a:t>
                </a:r>
                <a:r>
                  <a:rPr lang="en-US" altLang="zh-CN" sz="1200" b="0" i="0" dirty="0">
                    <a:latin typeface="Cambria Math" panose="02040503050406030204" pitchFamily="18" charset="0"/>
                    <a:ea typeface="Cambria Math" panose="02040503050406030204" pitchFamily="18" charset="0"/>
                    <a:cs typeface="Times New Roman" panose="02020603050405020304" pitchFamily="18" charset="0"/>
                  </a:rPr>
                  <a:t>〗</a:t>
                </a:r>
                <a:endParaRPr lang="zh-CN" altLang="zh-CN" dirty="0"/>
              </a:p>
            </p:txBody>
          </p:sp>
        </mc:Fallback>
      </mc:AlternateContent>
    </p:spTree>
    <p:extLst>
      <p:ext uri="{BB962C8B-B14F-4D97-AF65-F5344CB8AC3E}">
        <p14:creationId xmlns:p14="http://schemas.microsoft.com/office/powerpoint/2010/main" val="18258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18</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276018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19</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75878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20</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99007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0C65BC9D-A6D8-467E-9F72-17D49F0C41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461122B-4FBC-49EF-824B-77CDAB4146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1A2DAD0B-B445-4178-8612-0B219CAC0D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E22F2F2-ADBB-48D2-AD7D-738590462650}" type="slidenum">
              <a:rPr lang="zh-CN" altLang="en-US" sz="1200" smtClean="0"/>
              <a:pPr/>
              <a:t>3</a:t>
            </a:fld>
            <a:endParaRPr lang="zh-CN" altLang="en-US" sz="1200"/>
          </a:p>
        </p:txBody>
      </p:sp>
    </p:spTree>
    <p:extLst>
      <p:ext uri="{BB962C8B-B14F-4D97-AF65-F5344CB8AC3E}">
        <p14:creationId xmlns:p14="http://schemas.microsoft.com/office/powerpoint/2010/main" val="395003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21</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2870757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22</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889067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23</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278085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24</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77973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25</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203221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26</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896055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27</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63582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28</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025544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29</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879395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30</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251241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0C65BC9D-A6D8-467E-9F72-17D49F0C41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461122B-4FBC-49EF-824B-77CDAB4146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1A2DAD0B-B445-4178-8612-0B219CAC0D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E22F2F2-ADBB-48D2-AD7D-738590462650}" type="slidenum">
              <a:rPr lang="zh-CN" altLang="en-US" sz="1200" smtClean="0"/>
              <a:pPr/>
              <a:t>4</a:t>
            </a:fld>
            <a:endParaRPr lang="zh-CN" altLang="en-US" sz="1200"/>
          </a:p>
        </p:txBody>
      </p:sp>
    </p:spTree>
    <p:extLst>
      <p:ext uri="{BB962C8B-B14F-4D97-AF65-F5344CB8AC3E}">
        <p14:creationId xmlns:p14="http://schemas.microsoft.com/office/powerpoint/2010/main" val="177799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31</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492409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32</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200" b="0" i="0" kern="1200" dirty="0">
                <a:solidFill>
                  <a:schemeClr val="tx1"/>
                </a:solidFill>
                <a:effectLst/>
                <a:latin typeface="Arial" pitchFamily="34" charset="0"/>
                <a:ea typeface="宋体" pitchFamily="2" charset="-122"/>
                <a:cs typeface="+mn-cs"/>
              </a:rPr>
              <a:t>没有必要使用隐写术，因为使用加密手段可以简单地实现保密性</a:t>
            </a:r>
            <a:endParaRPr lang="zh-CN" altLang="zh-CN" dirty="0"/>
          </a:p>
        </p:txBody>
      </p:sp>
    </p:spTree>
    <p:extLst>
      <p:ext uri="{BB962C8B-B14F-4D97-AF65-F5344CB8AC3E}">
        <p14:creationId xmlns:p14="http://schemas.microsoft.com/office/powerpoint/2010/main" val="4230783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33</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581061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34</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t>P(C)*log(P(C)/P(S)) = P(C0)*log(1+delta)+P(C1)*log</a:t>
            </a:r>
            <a:r>
              <a:rPr lang="en-US" altLang="zh-CN"/>
              <a:t>(1-delta</a:t>
            </a:r>
            <a:r>
              <a:rPr lang="en-US" altLang="zh-CN" dirty="0"/>
              <a:t>)</a:t>
            </a:r>
            <a:endParaRPr lang="zh-CN" altLang="zh-CN" dirty="0"/>
          </a:p>
        </p:txBody>
      </p:sp>
    </p:spTree>
    <p:extLst>
      <p:ext uri="{BB962C8B-B14F-4D97-AF65-F5344CB8AC3E}">
        <p14:creationId xmlns:p14="http://schemas.microsoft.com/office/powerpoint/2010/main" val="3980884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35</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629631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36</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715909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37</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945146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38</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72976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39</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1200" b="0" i="0" kern="1200" dirty="0">
                <a:solidFill>
                  <a:schemeClr val="tx1"/>
                </a:solidFill>
                <a:effectLst/>
                <a:latin typeface="Arial" pitchFamily="34" charset="0"/>
                <a:ea typeface="宋体" pitchFamily="2" charset="-122"/>
                <a:cs typeface="+mn-cs"/>
              </a:rPr>
              <a:t>entropy </a:t>
            </a:r>
            <a:r>
              <a:rPr lang="en-US" altLang="zh-CN" sz="1200" b="0" i="1" kern="1200" dirty="0">
                <a:solidFill>
                  <a:schemeClr val="tx1"/>
                </a:solidFill>
                <a:effectLst/>
                <a:latin typeface="Arial" pitchFamily="34" charset="0"/>
                <a:ea typeface="宋体" pitchFamily="2" charset="-122"/>
                <a:cs typeface="+mn-cs"/>
              </a:rPr>
              <a:t>decompressor</a:t>
            </a:r>
            <a:r>
              <a:rPr lang="en-US" altLang="zh-CN" dirty="0"/>
              <a:t> : </a:t>
            </a:r>
            <a:r>
              <a:rPr lang="zh-CN" altLang="en-US" dirty="0"/>
              <a:t>对于从</a:t>
            </a:r>
            <a:r>
              <a:rPr lang="en-US" altLang="zh-CN" dirty="0" err="1"/>
              <a:t>Xemb</a:t>
            </a:r>
            <a:r>
              <a:rPr lang="zh-CN" altLang="en-US" dirty="0"/>
              <a:t>分布中随机抽取的符号，它将输出一个满足概率</a:t>
            </a:r>
            <a:r>
              <a:rPr lang="en-US" altLang="zh-CN" dirty="0" err="1"/>
              <a:t>Pr</a:t>
            </a:r>
            <a:r>
              <a:rPr lang="en-US" altLang="zh-CN" dirty="0"/>
              <a:t>{</a:t>
            </a:r>
            <a:r>
              <a:rPr lang="en-US" altLang="zh-CN" dirty="0" err="1"/>
              <a:t>xemb|Xinv</a:t>
            </a:r>
            <a:r>
              <a:rPr lang="en-US" altLang="zh-CN" dirty="0"/>
              <a:t>=</a:t>
            </a:r>
            <a:r>
              <a:rPr lang="en-US" altLang="zh-CN" dirty="0" err="1"/>
              <a:t>xinv</a:t>
            </a:r>
            <a:r>
              <a:rPr lang="en-US" altLang="zh-CN" dirty="0"/>
              <a:t>}</a:t>
            </a:r>
            <a:r>
              <a:rPr lang="zh-CN" altLang="en-US" dirty="0"/>
              <a:t>的符号</a:t>
            </a:r>
            <a:endParaRPr lang="zh-CN" altLang="zh-CN" dirty="0"/>
          </a:p>
        </p:txBody>
      </p:sp>
    </p:spTree>
    <p:extLst>
      <p:ext uri="{BB962C8B-B14F-4D97-AF65-F5344CB8AC3E}">
        <p14:creationId xmlns:p14="http://schemas.microsoft.com/office/powerpoint/2010/main" val="1667912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40</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30622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0C65BC9D-A6D8-467E-9F72-17D49F0C41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461122B-4FBC-49EF-824B-77CDAB4146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1A2DAD0B-B445-4178-8612-0B219CAC0D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E22F2F2-ADBB-48D2-AD7D-738590462650}" type="slidenum">
              <a:rPr lang="zh-CN" altLang="en-US" sz="1200" smtClean="0"/>
              <a:pPr/>
              <a:t>5</a:t>
            </a:fld>
            <a:endParaRPr lang="zh-CN" altLang="en-US" sz="1200"/>
          </a:p>
        </p:txBody>
      </p:sp>
    </p:spTree>
    <p:extLst>
      <p:ext uri="{BB962C8B-B14F-4D97-AF65-F5344CB8AC3E}">
        <p14:creationId xmlns:p14="http://schemas.microsoft.com/office/powerpoint/2010/main" val="2718062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41</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293285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6</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这是一个很强的假设，我们没有考虑实际上有没有可能完全估计出某个</a:t>
            </a:r>
            <a:r>
              <a:rPr lang="zh-CN" altLang="en-US" sz="1200" dirty="0">
                <a:latin typeface="Times New Roman" panose="02020603050405020304" pitchFamily="18" charset="0"/>
                <a:cs typeface="Times New Roman" panose="02020603050405020304" pitchFamily="18" charset="0"/>
              </a:rPr>
              <a:t>空间的分布。但这个假设很有道理，因为实际上我们不可能知道</a:t>
            </a:r>
            <a:r>
              <a:rPr lang="en-US" altLang="zh-CN" sz="1200" dirty="0">
                <a:latin typeface="Times New Roman" panose="02020603050405020304" pitchFamily="18" charset="0"/>
                <a:cs typeface="Times New Roman" panose="02020603050405020304" pitchFamily="18" charset="0"/>
              </a:rPr>
              <a:t>Eve</a:t>
            </a:r>
            <a:r>
              <a:rPr lang="zh-CN" altLang="en-US" sz="1200" dirty="0">
                <a:latin typeface="Times New Roman" panose="02020603050405020304" pitchFamily="18" charset="0"/>
                <a:cs typeface="Times New Roman" panose="02020603050405020304" pitchFamily="18" charset="0"/>
              </a:rPr>
              <a:t>到底有多大能力。</a:t>
            </a:r>
            <a:endParaRPr lang="zh-CN" altLang="zh-CN" dirty="0"/>
          </a:p>
        </p:txBody>
      </p:sp>
    </p:spTree>
    <p:extLst>
      <p:ext uri="{BB962C8B-B14F-4D97-AF65-F5344CB8AC3E}">
        <p14:creationId xmlns:p14="http://schemas.microsoft.com/office/powerpoint/2010/main" val="299779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7</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eaLnBrk="1" hangingPunct="1"/>
                <a14:m>
                  <m:oMath xmlns:m="http://schemas.openxmlformats.org/officeDocument/2006/math">
                    <m:sSub>
                      <m:sSubPr>
                        <m:ctrlP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1200" b="0" i="1">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12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0</m:t>
                        </m:r>
                      </m:e>
                    </m:d>
                  </m:oMath>
                </a14:m>
                <a:r>
                  <a:rPr lang="zh-CN" altLang="en-US" dirty="0"/>
                  <a:t>：本来是</a:t>
                </a:r>
                <a:r>
                  <a:rPr lang="en-US" altLang="zh-CN" dirty="0"/>
                  <a:t>cover</a:t>
                </a:r>
                <a:r>
                  <a:rPr lang="zh-CN" altLang="en-US" dirty="0"/>
                  <a:t>，检测为</a:t>
                </a:r>
                <a:r>
                  <a:rPr lang="en-US" altLang="zh-CN" dirty="0"/>
                  <a:t>cover</a:t>
                </a:r>
                <a:r>
                  <a:rPr lang="zh-CN" altLang="en-US" dirty="0"/>
                  <a:t>。</a:t>
                </a:r>
                <a14:m>
                  <m:oMath xmlns:m="http://schemas.openxmlformats.org/officeDocument/2006/math">
                    <m:sSub>
                      <m:sSubPr>
                        <m:ctrlP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1200" b="0" i="1">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12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ea typeface="Cambria Math" panose="02040503050406030204" pitchFamily="18" charset="0"/>
                            <a:cs typeface="Times New Roman" panose="02020603050405020304" pitchFamily="18" charset="0"/>
                          </a:rPr>
                          <m:t>1</m:t>
                        </m:r>
                      </m:e>
                    </m:d>
                  </m:oMath>
                </a14:m>
                <a:r>
                  <a:rPr lang="zh-CN" altLang="en-US" dirty="0"/>
                  <a:t>：本来是</a:t>
                </a:r>
                <a:r>
                  <a:rPr lang="en-US" altLang="zh-CN" dirty="0" err="1"/>
                  <a:t>stego</a:t>
                </a:r>
                <a:r>
                  <a:rPr lang="zh-CN" altLang="en-US" dirty="0"/>
                  <a:t>，检测为</a:t>
                </a:r>
                <a:r>
                  <a:rPr lang="en-US" altLang="zh-CN" dirty="0"/>
                  <a:t>cover</a:t>
                </a:r>
                <a:r>
                  <a:rPr lang="zh-CN" altLang="en-US" dirty="0"/>
                  <a:t>。</a:t>
                </a:r>
                <a:endParaRPr lang="zh-CN" altLang="zh-CN" dirty="0"/>
              </a:p>
            </p:txBody>
          </p:sp>
        </mc:Choice>
        <mc:Fallback>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𝑃_𝑐 (0)</a:t>
                </a:r>
                <a:r>
                  <a:rPr lang="zh-CN" altLang="en-US" dirty="0"/>
                  <a:t>：本来是</a:t>
                </a:r>
                <a:r>
                  <a:rPr lang="en-US" altLang="zh-CN" dirty="0"/>
                  <a:t>cover</a:t>
                </a:r>
                <a:r>
                  <a:rPr lang="zh-CN" altLang="en-US" dirty="0"/>
                  <a:t>，检测为</a:t>
                </a:r>
                <a:r>
                  <a:rPr lang="en-US" altLang="zh-CN" dirty="0"/>
                  <a:t>cover</a:t>
                </a:r>
                <a:r>
                  <a:rPr lang="zh-CN" altLang="en-US" dirty="0"/>
                  <a:t>。</a:t>
                </a:r>
                <a:r>
                  <a:rPr lang="en-US" altLang="zh-CN" sz="1200" b="0" i="0">
                    <a:latin typeface="Cambria Math" panose="02040503050406030204" pitchFamily="18" charset="0"/>
                    <a:ea typeface="Cambria Math" panose="02040503050406030204" pitchFamily="18" charset="0"/>
                    <a:cs typeface="Times New Roman" panose="02020603050405020304" pitchFamily="18" charset="0"/>
                  </a:rPr>
                  <a:t>𝑃_𝑐 (1)</a:t>
                </a:r>
                <a:r>
                  <a:rPr lang="zh-CN" altLang="en-US" dirty="0"/>
                  <a:t>：本来是</a:t>
                </a:r>
                <a:r>
                  <a:rPr lang="en-US" altLang="zh-CN" dirty="0" err="1"/>
                  <a:t>stego</a:t>
                </a:r>
                <a:r>
                  <a:rPr lang="zh-CN" altLang="en-US" dirty="0"/>
                  <a:t>，检测为</a:t>
                </a:r>
                <a:r>
                  <a:rPr lang="en-US" altLang="zh-CN" dirty="0"/>
                  <a:t>cover</a:t>
                </a:r>
                <a:r>
                  <a:rPr lang="zh-CN" altLang="en-US" dirty="0"/>
                  <a:t>。</a:t>
                </a:r>
                <a:endParaRPr lang="zh-CN" altLang="zh-CN" dirty="0"/>
              </a:p>
            </p:txBody>
          </p:sp>
        </mc:Fallback>
      </mc:AlternateContent>
    </p:spTree>
    <p:extLst>
      <p:ext uri="{BB962C8B-B14F-4D97-AF65-F5344CB8AC3E}">
        <p14:creationId xmlns:p14="http://schemas.microsoft.com/office/powerpoint/2010/main" val="19591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8</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78277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9</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391606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213C0-D707-4659-BDA0-91C58BFF7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F828A3-455A-4F34-A6CA-00A6129FDF3B}" type="slidenum">
              <a:rPr lang="en-US" altLang="zh-CN" smtClean="0"/>
              <a:pPr>
                <a:spcBef>
                  <a:spcPct val="0"/>
                </a:spcBef>
              </a:pPr>
              <a:t>10</a:t>
            </a:fld>
            <a:endParaRPr lang="en-US" altLang="zh-CN"/>
          </a:p>
        </p:txBody>
      </p:sp>
      <p:sp>
        <p:nvSpPr>
          <p:cNvPr id="12291" name="Rectangle 2">
            <a:extLst>
              <a:ext uri="{FF2B5EF4-FFF2-40B4-BE49-F238E27FC236}">
                <a16:creationId xmlns:a16="http://schemas.microsoft.com/office/drawing/2014/main" id="{9997036B-6A69-4008-8DFA-EC185AA518F1}"/>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FB32F68-334D-4555-98C6-DC816DCD50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extLst>
      <p:ext uri="{BB962C8B-B14F-4D97-AF65-F5344CB8AC3E}">
        <p14:creationId xmlns:p14="http://schemas.microsoft.com/office/powerpoint/2010/main" val="1349239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gi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68BBC87-1C0E-4D5C-A5AB-6DA8B7FC023D}"/>
              </a:ext>
            </a:extLst>
          </p:cNvPr>
          <p:cNvGrpSpPr>
            <a:grpSpLocks/>
          </p:cNvGrpSpPr>
          <p:nvPr/>
        </p:nvGrpSpPr>
        <p:grpSpPr bwMode="auto">
          <a:xfrm>
            <a:off x="-4763" y="2209800"/>
            <a:ext cx="9148763" cy="4648200"/>
            <a:chOff x="-3" y="1392"/>
            <a:chExt cx="5763" cy="2928"/>
          </a:xfrm>
        </p:grpSpPr>
        <p:sp>
          <p:nvSpPr>
            <p:cNvPr id="5" name="Rectangle 3">
              <a:extLst>
                <a:ext uri="{FF2B5EF4-FFF2-40B4-BE49-F238E27FC236}">
                  <a16:creationId xmlns:a16="http://schemas.microsoft.com/office/drawing/2014/main" id="{302BD119-E032-478F-995B-CA2753332DFC}"/>
                </a:ext>
              </a:extLst>
            </p:cNvPr>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p:spPr>
          <p:txBody>
            <a:bodyPr wrap="none" anchor="ctr"/>
            <a:lstStyle/>
            <a:p>
              <a:pPr eaLnBrk="1" hangingPunct="1">
                <a:defRPr/>
              </a:pPr>
              <a:endParaRPr lang="zh-CN" altLang="en-US"/>
            </a:p>
          </p:txBody>
        </p:sp>
        <p:grpSp>
          <p:nvGrpSpPr>
            <p:cNvPr id="6" name="Group 4">
              <a:extLst>
                <a:ext uri="{FF2B5EF4-FFF2-40B4-BE49-F238E27FC236}">
                  <a16:creationId xmlns:a16="http://schemas.microsoft.com/office/drawing/2014/main" id="{A7BDCAB4-A63E-4BC1-AD5C-806C9C2CD56F}"/>
                </a:ext>
              </a:extLst>
            </p:cNvPr>
            <p:cNvGrpSpPr>
              <a:grpSpLocks/>
            </p:cNvGrpSpPr>
            <p:nvPr/>
          </p:nvGrpSpPr>
          <p:grpSpPr bwMode="auto">
            <a:xfrm>
              <a:off x="116" y="1403"/>
              <a:ext cx="1585" cy="2896"/>
              <a:chOff x="116" y="-3"/>
              <a:chExt cx="1585" cy="2896"/>
            </a:xfrm>
          </p:grpSpPr>
          <p:grpSp>
            <p:nvGrpSpPr>
              <p:cNvPr id="168" name="Group 5">
                <a:extLst>
                  <a:ext uri="{FF2B5EF4-FFF2-40B4-BE49-F238E27FC236}">
                    <a16:creationId xmlns:a16="http://schemas.microsoft.com/office/drawing/2014/main" id="{008FE9C0-27A3-4E9F-BB9F-266CA16EAC87}"/>
                  </a:ext>
                </a:extLst>
              </p:cNvPr>
              <p:cNvGrpSpPr>
                <a:grpSpLocks/>
              </p:cNvGrpSpPr>
              <p:nvPr userDrawn="1"/>
            </p:nvGrpSpPr>
            <p:grpSpPr bwMode="auto">
              <a:xfrm>
                <a:off x="116" y="-3"/>
                <a:ext cx="748" cy="2893"/>
                <a:chOff x="116" y="-3"/>
                <a:chExt cx="748" cy="2893"/>
              </a:xfrm>
            </p:grpSpPr>
            <p:sp>
              <p:nvSpPr>
                <p:cNvPr id="196" name="Line 6">
                  <a:extLst>
                    <a:ext uri="{FF2B5EF4-FFF2-40B4-BE49-F238E27FC236}">
                      <a16:creationId xmlns:a16="http://schemas.microsoft.com/office/drawing/2014/main" id="{0280638D-1A33-4D62-8D5D-E72211AC3BA0}"/>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 name="Line 7">
                  <a:extLst>
                    <a:ext uri="{FF2B5EF4-FFF2-40B4-BE49-F238E27FC236}">
                      <a16:creationId xmlns:a16="http://schemas.microsoft.com/office/drawing/2014/main" id="{14219E1A-1B8D-4704-973A-712D0BFD6D2B}"/>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 name="Line 8">
                  <a:extLst>
                    <a:ext uri="{FF2B5EF4-FFF2-40B4-BE49-F238E27FC236}">
                      <a16:creationId xmlns:a16="http://schemas.microsoft.com/office/drawing/2014/main" id="{7B7CF762-69FE-4DCA-A8DD-E133A5E28CAB}"/>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 name="Line 9">
                  <a:extLst>
                    <a:ext uri="{FF2B5EF4-FFF2-40B4-BE49-F238E27FC236}">
                      <a16:creationId xmlns:a16="http://schemas.microsoft.com/office/drawing/2014/main" id="{94776C70-35C4-4B06-95EE-C0C7F15D2C8C}"/>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 name="Line 10">
                  <a:extLst>
                    <a:ext uri="{FF2B5EF4-FFF2-40B4-BE49-F238E27FC236}">
                      <a16:creationId xmlns:a16="http://schemas.microsoft.com/office/drawing/2014/main" id="{1C812E95-AD78-4C2B-9E42-AE7F79A8ABE5}"/>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1">
                  <a:extLst>
                    <a:ext uri="{FF2B5EF4-FFF2-40B4-BE49-F238E27FC236}">
                      <a16:creationId xmlns:a16="http://schemas.microsoft.com/office/drawing/2014/main" id="{BE6F59AD-4143-4827-B615-F5EDA7855726}"/>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Oval 12">
                  <a:extLst>
                    <a:ext uri="{FF2B5EF4-FFF2-40B4-BE49-F238E27FC236}">
                      <a16:creationId xmlns:a16="http://schemas.microsoft.com/office/drawing/2014/main" id="{C4B86F48-350F-4D78-AA96-8C807F8EA26C}"/>
                    </a:ext>
                  </a:extLst>
                </p:cNvPr>
                <p:cNvSpPr>
                  <a:spLocks noChangeArrowheads="1"/>
                </p:cNvSpPr>
                <p:nvPr userDrawn="1"/>
              </p:nvSpPr>
              <p:spPr bwMode="gray">
                <a:xfrm>
                  <a:off x="122" y="36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3" name="Oval 13">
                  <a:extLst>
                    <a:ext uri="{FF2B5EF4-FFF2-40B4-BE49-F238E27FC236}">
                      <a16:creationId xmlns:a16="http://schemas.microsoft.com/office/drawing/2014/main" id="{9F25A9ED-275B-482A-BEC0-3CE1CCFFE225}"/>
                    </a:ext>
                  </a:extLst>
                </p:cNvPr>
                <p:cNvSpPr>
                  <a:spLocks noChangeArrowheads="1"/>
                </p:cNvSpPr>
                <p:nvPr userDrawn="1"/>
              </p:nvSpPr>
              <p:spPr bwMode="gray">
                <a:xfrm>
                  <a:off x="120" y="7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4" name="Oval 14">
                  <a:extLst>
                    <a:ext uri="{FF2B5EF4-FFF2-40B4-BE49-F238E27FC236}">
                      <a16:creationId xmlns:a16="http://schemas.microsoft.com/office/drawing/2014/main" id="{E2B6F781-D357-4BF3-B7BB-03675726232F}"/>
                    </a:ext>
                  </a:extLst>
                </p:cNvPr>
                <p:cNvSpPr>
                  <a:spLocks noChangeArrowheads="1"/>
                </p:cNvSpPr>
                <p:nvPr userDrawn="1"/>
              </p:nvSpPr>
              <p:spPr bwMode="gray">
                <a:xfrm>
                  <a:off x="410" y="9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5" name="Oval 15">
                  <a:extLst>
                    <a:ext uri="{FF2B5EF4-FFF2-40B4-BE49-F238E27FC236}">
                      <a16:creationId xmlns:a16="http://schemas.microsoft.com/office/drawing/2014/main" id="{AB69C39A-5B90-4362-884A-75A3F6C99E6D}"/>
                    </a:ext>
                  </a:extLst>
                </p:cNvPr>
                <p:cNvSpPr>
                  <a:spLocks noChangeArrowheads="1"/>
                </p:cNvSpPr>
                <p:nvPr userDrawn="1"/>
              </p:nvSpPr>
              <p:spPr bwMode="gray">
                <a:xfrm>
                  <a:off x="410" y="77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6" name="Oval 16">
                  <a:extLst>
                    <a:ext uri="{FF2B5EF4-FFF2-40B4-BE49-F238E27FC236}">
                      <a16:creationId xmlns:a16="http://schemas.microsoft.com/office/drawing/2014/main" id="{87400A34-677E-4206-9DF9-AB64E95963E2}"/>
                    </a:ext>
                  </a:extLst>
                </p:cNvPr>
                <p:cNvSpPr>
                  <a:spLocks noChangeArrowheads="1"/>
                </p:cNvSpPr>
                <p:nvPr userDrawn="1"/>
              </p:nvSpPr>
              <p:spPr bwMode="gray">
                <a:xfrm>
                  <a:off x="680" y="5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7" name="Oval 17">
                  <a:extLst>
                    <a:ext uri="{FF2B5EF4-FFF2-40B4-BE49-F238E27FC236}">
                      <a16:creationId xmlns:a16="http://schemas.microsoft.com/office/drawing/2014/main" id="{7B4B69B2-B555-4292-8FC9-FBA341FEB19B}"/>
                    </a:ext>
                  </a:extLst>
                </p:cNvPr>
                <p:cNvSpPr>
                  <a:spLocks noChangeArrowheads="1"/>
                </p:cNvSpPr>
                <p:nvPr userDrawn="1"/>
              </p:nvSpPr>
              <p:spPr bwMode="gray">
                <a:xfrm>
                  <a:off x="680" y="119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8" name="Oval 18">
                  <a:extLst>
                    <a:ext uri="{FF2B5EF4-FFF2-40B4-BE49-F238E27FC236}">
                      <a16:creationId xmlns:a16="http://schemas.microsoft.com/office/drawing/2014/main" id="{892F0495-0112-4D0D-8C0B-9EA2222D582C}"/>
                    </a:ext>
                  </a:extLst>
                </p:cNvPr>
                <p:cNvSpPr>
                  <a:spLocks noChangeArrowheads="1"/>
                </p:cNvSpPr>
                <p:nvPr userDrawn="1"/>
              </p:nvSpPr>
              <p:spPr bwMode="gray">
                <a:xfrm>
                  <a:off x="816" y="64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09" name="Oval 19">
                  <a:extLst>
                    <a:ext uri="{FF2B5EF4-FFF2-40B4-BE49-F238E27FC236}">
                      <a16:creationId xmlns:a16="http://schemas.microsoft.com/office/drawing/2014/main" id="{A483C5CA-666F-49BC-9918-38A1FB4CD531}"/>
                    </a:ext>
                  </a:extLst>
                </p:cNvPr>
                <p:cNvSpPr>
                  <a:spLocks noChangeArrowheads="1"/>
                </p:cNvSpPr>
                <p:nvPr userDrawn="1"/>
              </p:nvSpPr>
              <p:spPr bwMode="gray">
                <a:xfrm>
                  <a:off x="122" y="106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0" name="Oval 20">
                  <a:extLst>
                    <a:ext uri="{FF2B5EF4-FFF2-40B4-BE49-F238E27FC236}">
                      <a16:creationId xmlns:a16="http://schemas.microsoft.com/office/drawing/2014/main" id="{939C27AC-18C3-4004-9828-9A76019847A2}"/>
                    </a:ext>
                  </a:extLst>
                </p:cNvPr>
                <p:cNvSpPr>
                  <a:spLocks noChangeArrowheads="1"/>
                </p:cNvSpPr>
                <p:nvPr userDrawn="1"/>
              </p:nvSpPr>
              <p:spPr bwMode="gray">
                <a:xfrm>
                  <a:off x="120" y="1451"/>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1" name="Oval 21">
                  <a:extLst>
                    <a:ext uri="{FF2B5EF4-FFF2-40B4-BE49-F238E27FC236}">
                      <a16:creationId xmlns:a16="http://schemas.microsoft.com/office/drawing/2014/main" id="{F20228C0-1375-4F5B-A4BE-F1713DA031EE}"/>
                    </a:ext>
                  </a:extLst>
                </p:cNvPr>
                <p:cNvSpPr>
                  <a:spLocks noChangeArrowheads="1"/>
                </p:cNvSpPr>
                <p:nvPr userDrawn="1"/>
              </p:nvSpPr>
              <p:spPr bwMode="gray">
                <a:xfrm>
                  <a:off x="125" y="172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2" name="Oval 22">
                  <a:extLst>
                    <a:ext uri="{FF2B5EF4-FFF2-40B4-BE49-F238E27FC236}">
                      <a16:creationId xmlns:a16="http://schemas.microsoft.com/office/drawing/2014/main" id="{23BCA93C-3D97-4F0C-A631-36A65D19A1B5}"/>
                    </a:ext>
                  </a:extLst>
                </p:cNvPr>
                <p:cNvSpPr>
                  <a:spLocks noChangeArrowheads="1"/>
                </p:cNvSpPr>
                <p:nvPr userDrawn="1"/>
              </p:nvSpPr>
              <p:spPr bwMode="gray">
                <a:xfrm>
                  <a:off x="408" y="146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3" name="Oval 23">
                  <a:extLst>
                    <a:ext uri="{FF2B5EF4-FFF2-40B4-BE49-F238E27FC236}">
                      <a16:creationId xmlns:a16="http://schemas.microsoft.com/office/drawing/2014/main" id="{5F86609F-B22D-47A1-AD95-F452D334CC18}"/>
                    </a:ext>
                  </a:extLst>
                </p:cNvPr>
                <p:cNvSpPr>
                  <a:spLocks noChangeArrowheads="1"/>
                </p:cNvSpPr>
                <p:nvPr userDrawn="1"/>
              </p:nvSpPr>
              <p:spPr bwMode="gray">
                <a:xfrm>
                  <a:off x="820" y="13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4" name="Oval 24">
                  <a:extLst>
                    <a:ext uri="{FF2B5EF4-FFF2-40B4-BE49-F238E27FC236}">
                      <a16:creationId xmlns:a16="http://schemas.microsoft.com/office/drawing/2014/main" id="{124B73F7-1E25-4542-9029-5D8AB69C8353}"/>
                    </a:ext>
                  </a:extLst>
                </p:cNvPr>
                <p:cNvSpPr>
                  <a:spLocks noChangeArrowheads="1"/>
                </p:cNvSpPr>
                <p:nvPr userDrawn="1"/>
              </p:nvSpPr>
              <p:spPr bwMode="gray">
                <a:xfrm>
                  <a:off x="118" y="214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5" name="Oval 25">
                  <a:extLst>
                    <a:ext uri="{FF2B5EF4-FFF2-40B4-BE49-F238E27FC236}">
                      <a16:creationId xmlns:a16="http://schemas.microsoft.com/office/drawing/2014/main" id="{AE3106F5-400E-4C14-937E-DEF44F957886}"/>
                    </a:ext>
                  </a:extLst>
                </p:cNvPr>
                <p:cNvSpPr>
                  <a:spLocks noChangeArrowheads="1"/>
                </p:cNvSpPr>
                <p:nvPr userDrawn="1"/>
              </p:nvSpPr>
              <p:spPr bwMode="gray">
                <a:xfrm>
                  <a:off x="116" y="241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6" name="Oval 26">
                  <a:extLst>
                    <a:ext uri="{FF2B5EF4-FFF2-40B4-BE49-F238E27FC236}">
                      <a16:creationId xmlns:a16="http://schemas.microsoft.com/office/drawing/2014/main" id="{7C9B5E08-2096-4CA8-BA70-D0A1AEA25B9D}"/>
                    </a:ext>
                  </a:extLst>
                </p:cNvPr>
                <p:cNvSpPr>
                  <a:spLocks noChangeArrowheads="1"/>
                </p:cNvSpPr>
                <p:nvPr userDrawn="1"/>
              </p:nvSpPr>
              <p:spPr bwMode="gray">
                <a:xfrm>
                  <a:off x="682" y="186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7" name="Oval 27">
                  <a:extLst>
                    <a:ext uri="{FF2B5EF4-FFF2-40B4-BE49-F238E27FC236}">
                      <a16:creationId xmlns:a16="http://schemas.microsoft.com/office/drawing/2014/main" id="{9DABC878-371C-4908-9832-E13C7F4F2ED7}"/>
                    </a:ext>
                  </a:extLst>
                </p:cNvPr>
                <p:cNvSpPr>
                  <a:spLocks noChangeArrowheads="1"/>
                </p:cNvSpPr>
                <p:nvPr userDrawn="1"/>
              </p:nvSpPr>
              <p:spPr bwMode="gray">
                <a:xfrm>
                  <a:off x="406" y="214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8" name="Oval 28">
                  <a:extLst>
                    <a:ext uri="{FF2B5EF4-FFF2-40B4-BE49-F238E27FC236}">
                      <a16:creationId xmlns:a16="http://schemas.microsoft.com/office/drawing/2014/main" id="{5F82375B-E280-49A4-940D-3BE1766E751D}"/>
                    </a:ext>
                  </a:extLst>
                </p:cNvPr>
                <p:cNvSpPr>
                  <a:spLocks noChangeArrowheads="1"/>
                </p:cNvSpPr>
                <p:nvPr userDrawn="1"/>
              </p:nvSpPr>
              <p:spPr bwMode="gray">
                <a:xfrm>
                  <a:off x="404" y="283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19" name="Oval 29">
                  <a:extLst>
                    <a:ext uri="{FF2B5EF4-FFF2-40B4-BE49-F238E27FC236}">
                      <a16:creationId xmlns:a16="http://schemas.microsoft.com/office/drawing/2014/main" id="{23798BB8-B2CC-4F07-865E-4B2E568F941B}"/>
                    </a:ext>
                  </a:extLst>
                </p:cNvPr>
                <p:cNvSpPr>
                  <a:spLocks noChangeArrowheads="1"/>
                </p:cNvSpPr>
                <p:nvPr userDrawn="1"/>
              </p:nvSpPr>
              <p:spPr bwMode="gray">
                <a:xfrm>
                  <a:off x="818" y="200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20" name="Oval 30">
                  <a:extLst>
                    <a:ext uri="{FF2B5EF4-FFF2-40B4-BE49-F238E27FC236}">
                      <a16:creationId xmlns:a16="http://schemas.microsoft.com/office/drawing/2014/main" id="{49FDE98A-D0B5-46D8-9612-796A6B120904}"/>
                    </a:ext>
                  </a:extLst>
                </p:cNvPr>
                <p:cNvSpPr>
                  <a:spLocks noChangeArrowheads="1"/>
                </p:cNvSpPr>
                <p:nvPr userDrawn="1"/>
              </p:nvSpPr>
              <p:spPr bwMode="gray">
                <a:xfrm>
                  <a:off x="672" y="256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21" name="Oval 31">
                  <a:extLst>
                    <a:ext uri="{FF2B5EF4-FFF2-40B4-BE49-F238E27FC236}">
                      <a16:creationId xmlns:a16="http://schemas.microsoft.com/office/drawing/2014/main" id="{3D5F0435-6E5F-42E5-90E1-CCCF25D8C21A}"/>
                    </a:ext>
                  </a:extLst>
                </p:cNvPr>
                <p:cNvSpPr>
                  <a:spLocks noChangeArrowheads="1"/>
                </p:cNvSpPr>
                <p:nvPr userDrawn="1"/>
              </p:nvSpPr>
              <p:spPr bwMode="gray">
                <a:xfrm>
                  <a:off x="820" y="27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grpSp>
            <p:nvGrpSpPr>
              <p:cNvPr id="169" name="Group 32">
                <a:extLst>
                  <a:ext uri="{FF2B5EF4-FFF2-40B4-BE49-F238E27FC236}">
                    <a16:creationId xmlns:a16="http://schemas.microsoft.com/office/drawing/2014/main" id="{F20077AC-96B0-49A9-B34D-0791272FE44D}"/>
                  </a:ext>
                </a:extLst>
              </p:cNvPr>
              <p:cNvGrpSpPr>
                <a:grpSpLocks/>
              </p:cNvGrpSpPr>
              <p:nvPr userDrawn="1"/>
            </p:nvGrpSpPr>
            <p:grpSpPr bwMode="auto">
              <a:xfrm>
                <a:off x="953" y="0"/>
                <a:ext cx="748" cy="2893"/>
                <a:chOff x="116" y="-3"/>
                <a:chExt cx="748" cy="2893"/>
              </a:xfrm>
            </p:grpSpPr>
            <p:sp>
              <p:nvSpPr>
                <p:cNvPr id="170" name="Line 33">
                  <a:extLst>
                    <a:ext uri="{FF2B5EF4-FFF2-40B4-BE49-F238E27FC236}">
                      <a16:creationId xmlns:a16="http://schemas.microsoft.com/office/drawing/2014/main" id="{6F2B6A7F-F13E-4BA1-A159-2FDAF4AC9D4D}"/>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Line 34">
                  <a:extLst>
                    <a:ext uri="{FF2B5EF4-FFF2-40B4-BE49-F238E27FC236}">
                      <a16:creationId xmlns:a16="http://schemas.microsoft.com/office/drawing/2014/main" id="{257D6767-031F-49EF-8316-67F7FE5F08EE}"/>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35">
                  <a:extLst>
                    <a:ext uri="{FF2B5EF4-FFF2-40B4-BE49-F238E27FC236}">
                      <a16:creationId xmlns:a16="http://schemas.microsoft.com/office/drawing/2014/main" id="{C7DE878A-9560-4032-94A5-E42401FDD6D3}"/>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Line 36">
                  <a:extLst>
                    <a:ext uri="{FF2B5EF4-FFF2-40B4-BE49-F238E27FC236}">
                      <a16:creationId xmlns:a16="http://schemas.microsoft.com/office/drawing/2014/main" id="{DF9B289E-D364-441C-B1D6-F11010BD964E}"/>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 name="Line 37">
                  <a:extLst>
                    <a:ext uri="{FF2B5EF4-FFF2-40B4-BE49-F238E27FC236}">
                      <a16:creationId xmlns:a16="http://schemas.microsoft.com/office/drawing/2014/main" id="{01391184-B889-496F-B0E9-9F78D28320BF}"/>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 name="Line 38">
                  <a:extLst>
                    <a:ext uri="{FF2B5EF4-FFF2-40B4-BE49-F238E27FC236}">
                      <a16:creationId xmlns:a16="http://schemas.microsoft.com/office/drawing/2014/main" id="{7F5BC2DC-C00F-4C44-AE79-B4BB707ED886}"/>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 name="Oval 39">
                  <a:extLst>
                    <a:ext uri="{FF2B5EF4-FFF2-40B4-BE49-F238E27FC236}">
                      <a16:creationId xmlns:a16="http://schemas.microsoft.com/office/drawing/2014/main" id="{28013FAD-C0C2-4B64-BF78-24D736CE5856}"/>
                    </a:ext>
                  </a:extLst>
                </p:cNvPr>
                <p:cNvSpPr>
                  <a:spLocks noChangeArrowheads="1"/>
                </p:cNvSpPr>
                <p:nvPr userDrawn="1"/>
              </p:nvSpPr>
              <p:spPr bwMode="gray">
                <a:xfrm>
                  <a:off x="122" y="36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77" name="Oval 40">
                  <a:extLst>
                    <a:ext uri="{FF2B5EF4-FFF2-40B4-BE49-F238E27FC236}">
                      <a16:creationId xmlns:a16="http://schemas.microsoft.com/office/drawing/2014/main" id="{D5303415-4D91-4A69-8922-15FEE6685E55}"/>
                    </a:ext>
                  </a:extLst>
                </p:cNvPr>
                <p:cNvSpPr>
                  <a:spLocks noChangeArrowheads="1"/>
                </p:cNvSpPr>
                <p:nvPr userDrawn="1"/>
              </p:nvSpPr>
              <p:spPr bwMode="gray">
                <a:xfrm>
                  <a:off x="120" y="7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78" name="Oval 41">
                  <a:extLst>
                    <a:ext uri="{FF2B5EF4-FFF2-40B4-BE49-F238E27FC236}">
                      <a16:creationId xmlns:a16="http://schemas.microsoft.com/office/drawing/2014/main" id="{FE1D12C0-CAD3-4015-A65D-22297AF1AA58}"/>
                    </a:ext>
                  </a:extLst>
                </p:cNvPr>
                <p:cNvSpPr>
                  <a:spLocks noChangeArrowheads="1"/>
                </p:cNvSpPr>
                <p:nvPr userDrawn="1"/>
              </p:nvSpPr>
              <p:spPr bwMode="gray">
                <a:xfrm>
                  <a:off x="410" y="9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79" name="Oval 42">
                  <a:extLst>
                    <a:ext uri="{FF2B5EF4-FFF2-40B4-BE49-F238E27FC236}">
                      <a16:creationId xmlns:a16="http://schemas.microsoft.com/office/drawing/2014/main" id="{5675D2AA-757D-4A60-8A06-76FBBC91C5BD}"/>
                    </a:ext>
                  </a:extLst>
                </p:cNvPr>
                <p:cNvSpPr>
                  <a:spLocks noChangeArrowheads="1"/>
                </p:cNvSpPr>
                <p:nvPr userDrawn="1"/>
              </p:nvSpPr>
              <p:spPr bwMode="gray">
                <a:xfrm>
                  <a:off x="410" y="77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0" name="Oval 43">
                  <a:extLst>
                    <a:ext uri="{FF2B5EF4-FFF2-40B4-BE49-F238E27FC236}">
                      <a16:creationId xmlns:a16="http://schemas.microsoft.com/office/drawing/2014/main" id="{79DEFB80-B9AA-48BF-8F3D-EA0A0B16184C}"/>
                    </a:ext>
                  </a:extLst>
                </p:cNvPr>
                <p:cNvSpPr>
                  <a:spLocks noChangeArrowheads="1"/>
                </p:cNvSpPr>
                <p:nvPr userDrawn="1"/>
              </p:nvSpPr>
              <p:spPr bwMode="gray">
                <a:xfrm>
                  <a:off x="680" y="5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1" name="Oval 44">
                  <a:extLst>
                    <a:ext uri="{FF2B5EF4-FFF2-40B4-BE49-F238E27FC236}">
                      <a16:creationId xmlns:a16="http://schemas.microsoft.com/office/drawing/2014/main" id="{FE6C2BDB-6284-4E31-9E85-2278BE5BD177}"/>
                    </a:ext>
                  </a:extLst>
                </p:cNvPr>
                <p:cNvSpPr>
                  <a:spLocks noChangeArrowheads="1"/>
                </p:cNvSpPr>
                <p:nvPr userDrawn="1"/>
              </p:nvSpPr>
              <p:spPr bwMode="gray">
                <a:xfrm>
                  <a:off x="680" y="119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2" name="Oval 45">
                  <a:extLst>
                    <a:ext uri="{FF2B5EF4-FFF2-40B4-BE49-F238E27FC236}">
                      <a16:creationId xmlns:a16="http://schemas.microsoft.com/office/drawing/2014/main" id="{D3B5ABF9-B5D1-4CB9-8B9B-207DD3728BE9}"/>
                    </a:ext>
                  </a:extLst>
                </p:cNvPr>
                <p:cNvSpPr>
                  <a:spLocks noChangeArrowheads="1"/>
                </p:cNvSpPr>
                <p:nvPr userDrawn="1"/>
              </p:nvSpPr>
              <p:spPr bwMode="gray">
                <a:xfrm>
                  <a:off x="816" y="64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3" name="Oval 46">
                  <a:extLst>
                    <a:ext uri="{FF2B5EF4-FFF2-40B4-BE49-F238E27FC236}">
                      <a16:creationId xmlns:a16="http://schemas.microsoft.com/office/drawing/2014/main" id="{8F81B11B-6DFE-4522-9D52-4F8D486C3F94}"/>
                    </a:ext>
                  </a:extLst>
                </p:cNvPr>
                <p:cNvSpPr>
                  <a:spLocks noChangeArrowheads="1"/>
                </p:cNvSpPr>
                <p:nvPr userDrawn="1"/>
              </p:nvSpPr>
              <p:spPr bwMode="gray">
                <a:xfrm>
                  <a:off x="122" y="106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4" name="Oval 47">
                  <a:extLst>
                    <a:ext uri="{FF2B5EF4-FFF2-40B4-BE49-F238E27FC236}">
                      <a16:creationId xmlns:a16="http://schemas.microsoft.com/office/drawing/2014/main" id="{E78CE7A3-6187-482B-8961-C0B658720006}"/>
                    </a:ext>
                  </a:extLst>
                </p:cNvPr>
                <p:cNvSpPr>
                  <a:spLocks noChangeArrowheads="1"/>
                </p:cNvSpPr>
                <p:nvPr userDrawn="1"/>
              </p:nvSpPr>
              <p:spPr bwMode="gray">
                <a:xfrm>
                  <a:off x="120" y="1451"/>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5" name="Oval 48">
                  <a:extLst>
                    <a:ext uri="{FF2B5EF4-FFF2-40B4-BE49-F238E27FC236}">
                      <a16:creationId xmlns:a16="http://schemas.microsoft.com/office/drawing/2014/main" id="{6C4B4254-F073-4948-B231-65F3AA3EA211}"/>
                    </a:ext>
                  </a:extLst>
                </p:cNvPr>
                <p:cNvSpPr>
                  <a:spLocks noChangeArrowheads="1"/>
                </p:cNvSpPr>
                <p:nvPr userDrawn="1"/>
              </p:nvSpPr>
              <p:spPr bwMode="gray">
                <a:xfrm>
                  <a:off x="125" y="172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6" name="Oval 49">
                  <a:extLst>
                    <a:ext uri="{FF2B5EF4-FFF2-40B4-BE49-F238E27FC236}">
                      <a16:creationId xmlns:a16="http://schemas.microsoft.com/office/drawing/2014/main" id="{EF6FEA33-6CC2-4E4C-BB0A-2705A9AF4594}"/>
                    </a:ext>
                  </a:extLst>
                </p:cNvPr>
                <p:cNvSpPr>
                  <a:spLocks noChangeArrowheads="1"/>
                </p:cNvSpPr>
                <p:nvPr userDrawn="1"/>
              </p:nvSpPr>
              <p:spPr bwMode="gray">
                <a:xfrm>
                  <a:off x="408" y="146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7" name="Oval 50">
                  <a:extLst>
                    <a:ext uri="{FF2B5EF4-FFF2-40B4-BE49-F238E27FC236}">
                      <a16:creationId xmlns:a16="http://schemas.microsoft.com/office/drawing/2014/main" id="{90FAC876-6A79-427B-80B7-C0B98DA40E68}"/>
                    </a:ext>
                  </a:extLst>
                </p:cNvPr>
                <p:cNvSpPr>
                  <a:spLocks noChangeArrowheads="1"/>
                </p:cNvSpPr>
                <p:nvPr userDrawn="1"/>
              </p:nvSpPr>
              <p:spPr bwMode="gray">
                <a:xfrm>
                  <a:off x="820" y="13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8" name="Oval 51">
                  <a:extLst>
                    <a:ext uri="{FF2B5EF4-FFF2-40B4-BE49-F238E27FC236}">
                      <a16:creationId xmlns:a16="http://schemas.microsoft.com/office/drawing/2014/main" id="{55111A46-7215-4D54-AE54-7E6118661D99}"/>
                    </a:ext>
                  </a:extLst>
                </p:cNvPr>
                <p:cNvSpPr>
                  <a:spLocks noChangeArrowheads="1"/>
                </p:cNvSpPr>
                <p:nvPr userDrawn="1"/>
              </p:nvSpPr>
              <p:spPr bwMode="gray">
                <a:xfrm>
                  <a:off x="118" y="214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89" name="Oval 52">
                  <a:extLst>
                    <a:ext uri="{FF2B5EF4-FFF2-40B4-BE49-F238E27FC236}">
                      <a16:creationId xmlns:a16="http://schemas.microsoft.com/office/drawing/2014/main" id="{9BAA1806-FAD8-4B33-9721-952A8847B378}"/>
                    </a:ext>
                  </a:extLst>
                </p:cNvPr>
                <p:cNvSpPr>
                  <a:spLocks noChangeArrowheads="1"/>
                </p:cNvSpPr>
                <p:nvPr userDrawn="1"/>
              </p:nvSpPr>
              <p:spPr bwMode="gray">
                <a:xfrm>
                  <a:off x="116" y="241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90" name="Oval 53">
                  <a:extLst>
                    <a:ext uri="{FF2B5EF4-FFF2-40B4-BE49-F238E27FC236}">
                      <a16:creationId xmlns:a16="http://schemas.microsoft.com/office/drawing/2014/main" id="{D32E59B3-02BF-4BB4-B74E-0B1F13689896}"/>
                    </a:ext>
                  </a:extLst>
                </p:cNvPr>
                <p:cNvSpPr>
                  <a:spLocks noChangeArrowheads="1"/>
                </p:cNvSpPr>
                <p:nvPr userDrawn="1"/>
              </p:nvSpPr>
              <p:spPr bwMode="gray">
                <a:xfrm>
                  <a:off x="682" y="186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91" name="Oval 54">
                  <a:extLst>
                    <a:ext uri="{FF2B5EF4-FFF2-40B4-BE49-F238E27FC236}">
                      <a16:creationId xmlns:a16="http://schemas.microsoft.com/office/drawing/2014/main" id="{6F8169FF-C672-4CDD-B31C-4C8935F216AA}"/>
                    </a:ext>
                  </a:extLst>
                </p:cNvPr>
                <p:cNvSpPr>
                  <a:spLocks noChangeArrowheads="1"/>
                </p:cNvSpPr>
                <p:nvPr userDrawn="1"/>
              </p:nvSpPr>
              <p:spPr bwMode="gray">
                <a:xfrm>
                  <a:off x="406" y="214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92" name="Oval 55">
                  <a:extLst>
                    <a:ext uri="{FF2B5EF4-FFF2-40B4-BE49-F238E27FC236}">
                      <a16:creationId xmlns:a16="http://schemas.microsoft.com/office/drawing/2014/main" id="{382434A4-9C2C-4179-9C55-958AA386FB55}"/>
                    </a:ext>
                  </a:extLst>
                </p:cNvPr>
                <p:cNvSpPr>
                  <a:spLocks noChangeArrowheads="1"/>
                </p:cNvSpPr>
                <p:nvPr userDrawn="1"/>
              </p:nvSpPr>
              <p:spPr bwMode="gray">
                <a:xfrm>
                  <a:off x="404" y="283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93" name="Oval 56">
                  <a:extLst>
                    <a:ext uri="{FF2B5EF4-FFF2-40B4-BE49-F238E27FC236}">
                      <a16:creationId xmlns:a16="http://schemas.microsoft.com/office/drawing/2014/main" id="{CAE73368-C6B5-4208-94E6-115AC48C5ECC}"/>
                    </a:ext>
                  </a:extLst>
                </p:cNvPr>
                <p:cNvSpPr>
                  <a:spLocks noChangeArrowheads="1"/>
                </p:cNvSpPr>
                <p:nvPr userDrawn="1"/>
              </p:nvSpPr>
              <p:spPr bwMode="gray">
                <a:xfrm>
                  <a:off x="818" y="200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94" name="Oval 57">
                  <a:extLst>
                    <a:ext uri="{FF2B5EF4-FFF2-40B4-BE49-F238E27FC236}">
                      <a16:creationId xmlns:a16="http://schemas.microsoft.com/office/drawing/2014/main" id="{BBABEC19-464E-4EAD-BADC-1B62102A83E7}"/>
                    </a:ext>
                  </a:extLst>
                </p:cNvPr>
                <p:cNvSpPr>
                  <a:spLocks noChangeArrowheads="1"/>
                </p:cNvSpPr>
                <p:nvPr userDrawn="1"/>
              </p:nvSpPr>
              <p:spPr bwMode="gray">
                <a:xfrm>
                  <a:off x="672" y="256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95" name="Oval 58">
                  <a:extLst>
                    <a:ext uri="{FF2B5EF4-FFF2-40B4-BE49-F238E27FC236}">
                      <a16:creationId xmlns:a16="http://schemas.microsoft.com/office/drawing/2014/main" id="{9CE1B612-8225-4495-8DC3-624BFEC1B5E4}"/>
                    </a:ext>
                  </a:extLst>
                </p:cNvPr>
                <p:cNvSpPr>
                  <a:spLocks noChangeArrowheads="1"/>
                </p:cNvSpPr>
                <p:nvPr userDrawn="1"/>
              </p:nvSpPr>
              <p:spPr bwMode="gray">
                <a:xfrm>
                  <a:off x="820" y="27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grpSp>
        <p:grpSp>
          <p:nvGrpSpPr>
            <p:cNvPr id="7" name="Group 59">
              <a:extLst>
                <a:ext uri="{FF2B5EF4-FFF2-40B4-BE49-F238E27FC236}">
                  <a16:creationId xmlns:a16="http://schemas.microsoft.com/office/drawing/2014/main" id="{D1D9222A-2F98-4D4D-9837-9023FC53EAFF}"/>
                </a:ext>
              </a:extLst>
            </p:cNvPr>
            <p:cNvGrpSpPr>
              <a:grpSpLocks/>
            </p:cNvGrpSpPr>
            <p:nvPr/>
          </p:nvGrpSpPr>
          <p:grpSpPr bwMode="auto">
            <a:xfrm>
              <a:off x="1791" y="1406"/>
              <a:ext cx="1585" cy="2896"/>
              <a:chOff x="116" y="-3"/>
              <a:chExt cx="1585" cy="2896"/>
            </a:xfrm>
          </p:grpSpPr>
          <p:grpSp>
            <p:nvGrpSpPr>
              <p:cNvPr id="114" name="Group 60">
                <a:extLst>
                  <a:ext uri="{FF2B5EF4-FFF2-40B4-BE49-F238E27FC236}">
                    <a16:creationId xmlns:a16="http://schemas.microsoft.com/office/drawing/2014/main" id="{3E57628E-232F-4FB4-9713-DD1FD08D487A}"/>
                  </a:ext>
                </a:extLst>
              </p:cNvPr>
              <p:cNvGrpSpPr>
                <a:grpSpLocks/>
              </p:cNvGrpSpPr>
              <p:nvPr userDrawn="1"/>
            </p:nvGrpSpPr>
            <p:grpSpPr bwMode="auto">
              <a:xfrm>
                <a:off x="116" y="-3"/>
                <a:ext cx="748" cy="2893"/>
                <a:chOff x="116" y="-3"/>
                <a:chExt cx="748" cy="2893"/>
              </a:xfrm>
            </p:grpSpPr>
            <p:sp>
              <p:nvSpPr>
                <p:cNvPr id="142" name="Line 61">
                  <a:extLst>
                    <a:ext uri="{FF2B5EF4-FFF2-40B4-BE49-F238E27FC236}">
                      <a16:creationId xmlns:a16="http://schemas.microsoft.com/office/drawing/2014/main" id="{8F9CC7B7-945D-4062-BCC8-68F0CACC1867}"/>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 name="Line 62">
                  <a:extLst>
                    <a:ext uri="{FF2B5EF4-FFF2-40B4-BE49-F238E27FC236}">
                      <a16:creationId xmlns:a16="http://schemas.microsoft.com/office/drawing/2014/main" id="{3193306F-C2C7-47D7-A9AA-DB32CA35293D}"/>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Line 63">
                  <a:extLst>
                    <a:ext uri="{FF2B5EF4-FFF2-40B4-BE49-F238E27FC236}">
                      <a16:creationId xmlns:a16="http://schemas.microsoft.com/office/drawing/2014/main" id="{F25BBDF9-8626-4D8A-9106-84C2B17027D4}"/>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 name="Line 64">
                  <a:extLst>
                    <a:ext uri="{FF2B5EF4-FFF2-40B4-BE49-F238E27FC236}">
                      <a16:creationId xmlns:a16="http://schemas.microsoft.com/office/drawing/2014/main" id="{DFD95E78-082E-4264-9F1C-CB81361CA4BE}"/>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Line 65">
                  <a:extLst>
                    <a:ext uri="{FF2B5EF4-FFF2-40B4-BE49-F238E27FC236}">
                      <a16:creationId xmlns:a16="http://schemas.microsoft.com/office/drawing/2014/main" id="{4AA76D99-4CFD-4408-BBA5-25F538C11076}"/>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 name="Line 66">
                  <a:extLst>
                    <a:ext uri="{FF2B5EF4-FFF2-40B4-BE49-F238E27FC236}">
                      <a16:creationId xmlns:a16="http://schemas.microsoft.com/office/drawing/2014/main" id="{930DFEC2-D158-4882-8805-C12227958236}"/>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Oval 67">
                  <a:extLst>
                    <a:ext uri="{FF2B5EF4-FFF2-40B4-BE49-F238E27FC236}">
                      <a16:creationId xmlns:a16="http://schemas.microsoft.com/office/drawing/2014/main" id="{40F10331-05C9-4D44-B664-72D9F4957A7A}"/>
                    </a:ext>
                  </a:extLst>
                </p:cNvPr>
                <p:cNvSpPr>
                  <a:spLocks noChangeArrowheads="1"/>
                </p:cNvSpPr>
                <p:nvPr userDrawn="1"/>
              </p:nvSpPr>
              <p:spPr bwMode="gray">
                <a:xfrm>
                  <a:off x="122" y="36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49" name="Oval 68">
                  <a:extLst>
                    <a:ext uri="{FF2B5EF4-FFF2-40B4-BE49-F238E27FC236}">
                      <a16:creationId xmlns:a16="http://schemas.microsoft.com/office/drawing/2014/main" id="{609543C4-C987-4F36-B034-3D8FA70CC384}"/>
                    </a:ext>
                  </a:extLst>
                </p:cNvPr>
                <p:cNvSpPr>
                  <a:spLocks noChangeArrowheads="1"/>
                </p:cNvSpPr>
                <p:nvPr userDrawn="1"/>
              </p:nvSpPr>
              <p:spPr bwMode="gray">
                <a:xfrm>
                  <a:off x="120" y="7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0" name="Oval 69">
                  <a:extLst>
                    <a:ext uri="{FF2B5EF4-FFF2-40B4-BE49-F238E27FC236}">
                      <a16:creationId xmlns:a16="http://schemas.microsoft.com/office/drawing/2014/main" id="{045FF42F-70E1-429A-9A16-764328F1FE92}"/>
                    </a:ext>
                  </a:extLst>
                </p:cNvPr>
                <p:cNvSpPr>
                  <a:spLocks noChangeArrowheads="1"/>
                </p:cNvSpPr>
                <p:nvPr userDrawn="1"/>
              </p:nvSpPr>
              <p:spPr bwMode="gray">
                <a:xfrm>
                  <a:off x="410" y="9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1" name="Oval 70">
                  <a:extLst>
                    <a:ext uri="{FF2B5EF4-FFF2-40B4-BE49-F238E27FC236}">
                      <a16:creationId xmlns:a16="http://schemas.microsoft.com/office/drawing/2014/main" id="{67AF1542-5EF2-4A46-BAA8-171E7F4202C0}"/>
                    </a:ext>
                  </a:extLst>
                </p:cNvPr>
                <p:cNvSpPr>
                  <a:spLocks noChangeArrowheads="1"/>
                </p:cNvSpPr>
                <p:nvPr userDrawn="1"/>
              </p:nvSpPr>
              <p:spPr bwMode="gray">
                <a:xfrm>
                  <a:off x="410" y="77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2" name="Oval 71">
                  <a:extLst>
                    <a:ext uri="{FF2B5EF4-FFF2-40B4-BE49-F238E27FC236}">
                      <a16:creationId xmlns:a16="http://schemas.microsoft.com/office/drawing/2014/main" id="{44F2825F-A094-4B98-BFE0-E446400A94DE}"/>
                    </a:ext>
                  </a:extLst>
                </p:cNvPr>
                <p:cNvSpPr>
                  <a:spLocks noChangeArrowheads="1"/>
                </p:cNvSpPr>
                <p:nvPr userDrawn="1"/>
              </p:nvSpPr>
              <p:spPr bwMode="gray">
                <a:xfrm>
                  <a:off x="680" y="5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3" name="Oval 72">
                  <a:extLst>
                    <a:ext uri="{FF2B5EF4-FFF2-40B4-BE49-F238E27FC236}">
                      <a16:creationId xmlns:a16="http://schemas.microsoft.com/office/drawing/2014/main" id="{AA4484EA-2E71-4687-B271-7B1213111CFD}"/>
                    </a:ext>
                  </a:extLst>
                </p:cNvPr>
                <p:cNvSpPr>
                  <a:spLocks noChangeArrowheads="1"/>
                </p:cNvSpPr>
                <p:nvPr userDrawn="1"/>
              </p:nvSpPr>
              <p:spPr bwMode="gray">
                <a:xfrm>
                  <a:off x="680" y="119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4" name="Oval 73">
                  <a:extLst>
                    <a:ext uri="{FF2B5EF4-FFF2-40B4-BE49-F238E27FC236}">
                      <a16:creationId xmlns:a16="http://schemas.microsoft.com/office/drawing/2014/main" id="{B893921A-F15B-4C46-B6FF-19085C741260}"/>
                    </a:ext>
                  </a:extLst>
                </p:cNvPr>
                <p:cNvSpPr>
                  <a:spLocks noChangeArrowheads="1"/>
                </p:cNvSpPr>
                <p:nvPr userDrawn="1"/>
              </p:nvSpPr>
              <p:spPr bwMode="gray">
                <a:xfrm>
                  <a:off x="816" y="64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5" name="Oval 74">
                  <a:extLst>
                    <a:ext uri="{FF2B5EF4-FFF2-40B4-BE49-F238E27FC236}">
                      <a16:creationId xmlns:a16="http://schemas.microsoft.com/office/drawing/2014/main" id="{364342B7-3B6C-4E3F-94B6-A76AFDC94AC0}"/>
                    </a:ext>
                  </a:extLst>
                </p:cNvPr>
                <p:cNvSpPr>
                  <a:spLocks noChangeArrowheads="1"/>
                </p:cNvSpPr>
                <p:nvPr userDrawn="1"/>
              </p:nvSpPr>
              <p:spPr bwMode="gray">
                <a:xfrm>
                  <a:off x="122" y="106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6" name="Oval 75">
                  <a:extLst>
                    <a:ext uri="{FF2B5EF4-FFF2-40B4-BE49-F238E27FC236}">
                      <a16:creationId xmlns:a16="http://schemas.microsoft.com/office/drawing/2014/main" id="{95B45FAB-014D-4D89-8999-1014DBD43CBB}"/>
                    </a:ext>
                  </a:extLst>
                </p:cNvPr>
                <p:cNvSpPr>
                  <a:spLocks noChangeArrowheads="1"/>
                </p:cNvSpPr>
                <p:nvPr userDrawn="1"/>
              </p:nvSpPr>
              <p:spPr bwMode="gray">
                <a:xfrm>
                  <a:off x="120" y="1451"/>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7" name="Oval 76">
                  <a:extLst>
                    <a:ext uri="{FF2B5EF4-FFF2-40B4-BE49-F238E27FC236}">
                      <a16:creationId xmlns:a16="http://schemas.microsoft.com/office/drawing/2014/main" id="{DD4C5271-8F81-4083-9566-83DC5C66062F}"/>
                    </a:ext>
                  </a:extLst>
                </p:cNvPr>
                <p:cNvSpPr>
                  <a:spLocks noChangeArrowheads="1"/>
                </p:cNvSpPr>
                <p:nvPr userDrawn="1"/>
              </p:nvSpPr>
              <p:spPr bwMode="gray">
                <a:xfrm>
                  <a:off x="125" y="172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8" name="Oval 77">
                  <a:extLst>
                    <a:ext uri="{FF2B5EF4-FFF2-40B4-BE49-F238E27FC236}">
                      <a16:creationId xmlns:a16="http://schemas.microsoft.com/office/drawing/2014/main" id="{6EE407F5-6286-42FB-B5CB-6074A5957BD3}"/>
                    </a:ext>
                  </a:extLst>
                </p:cNvPr>
                <p:cNvSpPr>
                  <a:spLocks noChangeArrowheads="1"/>
                </p:cNvSpPr>
                <p:nvPr userDrawn="1"/>
              </p:nvSpPr>
              <p:spPr bwMode="gray">
                <a:xfrm>
                  <a:off x="408" y="146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59" name="Oval 78">
                  <a:extLst>
                    <a:ext uri="{FF2B5EF4-FFF2-40B4-BE49-F238E27FC236}">
                      <a16:creationId xmlns:a16="http://schemas.microsoft.com/office/drawing/2014/main" id="{0F8DA666-96D5-475A-97B8-93DC541A7FAB}"/>
                    </a:ext>
                  </a:extLst>
                </p:cNvPr>
                <p:cNvSpPr>
                  <a:spLocks noChangeArrowheads="1"/>
                </p:cNvSpPr>
                <p:nvPr userDrawn="1"/>
              </p:nvSpPr>
              <p:spPr bwMode="gray">
                <a:xfrm>
                  <a:off x="820" y="13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0" name="Oval 79">
                  <a:extLst>
                    <a:ext uri="{FF2B5EF4-FFF2-40B4-BE49-F238E27FC236}">
                      <a16:creationId xmlns:a16="http://schemas.microsoft.com/office/drawing/2014/main" id="{154629AD-2202-4770-8D61-D5A92B48C39C}"/>
                    </a:ext>
                  </a:extLst>
                </p:cNvPr>
                <p:cNvSpPr>
                  <a:spLocks noChangeArrowheads="1"/>
                </p:cNvSpPr>
                <p:nvPr userDrawn="1"/>
              </p:nvSpPr>
              <p:spPr bwMode="gray">
                <a:xfrm>
                  <a:off x="118" y="214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1" name="Oval 80">
                  <a:extLst>
                    <a:ext uri="{FF2B5EF4-FFF2-40B4-BE49-F238E27FC236}">
                      <a16:creationId xmlns:a16="http://schemas.microsoft.com/office/drawing/2014/main" id="{88B3FEF8-3035-47A7-BA94-32F21FF336C3}"/>
                    </a:ext>
                  </a:extLst>
                </p:cNvPr>
                <p:cNvSpPr>
                  <a:spLocks noChangeArrowheads="1"/>
                </p:cNvSpPr>
                <p:nvPr userDrawn="1"/>
              </p:nvSpPr>
              <p:spPr bwMode="gray">
                <a:xfrm>
                  <a:off x="116" y="241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2" name="Oval 81">
                  <a:extLst>
                    <a:ext uri="{FF2B5EF4-FFF2-40B4-BE49-F238E27FC236}">
                      <a16:creationId xmlns:a16="http://schemas.microsoft.com/office/drawing/2014/main" id="{617C68C0-55C1-4182-9FE8-C06B22A43FF5}"/>
                    </a:ext>
                  </a:extLst>
                </p:cNvPr>
                <p:cNvSpPr>
                  <a:spLocks noChangeArrowheads="1"/>
                </p:cNvSpPr>
                <p:nvPr userDrawn="1"/>
              </p:nvSpPr>
              <p:spPr bwMode="gray">
                <a:xfrm>
                  <a:off x="682" y="186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3" name="Oval 82">
                  <a:extLst>
                    <a:ext uri="{FF2B5EF4-FFF2-40B4-BE49-F238E27FC236}">
                      <a16:creationId xmlns:a16="http://schemas.microsoft.com/office/drawing/2014/main" id="{C3C140F1-5E40-4CDE-AD55-7C2043075BD5}"/>
                    </a:ext>
                  </a:extLst>
                </p:cNvPr>
                <p:cNvSpPr>
                  <a:spLocks noChangeArrowheads="1"/>
                </p:cNvSpPr>
                <p:nvPr userDrawn="1"/>
              </p:nvSpPr>
              <p:spPr bwMode="gray">
                <a:xfrm>
                  <a:off x="406" y="214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4" name="Oval 83">
                  <a:extLst>
                    <a:ext uri="{FF2B5EF4-FFF2-40B4-BE49-F238E27FC236}">
                      <a16:creationId xmlns:a16="http://schemas.microsoft.com/office/drawing/2014/main" id="{07E6766C-638F-4A67-B2B6-D56F32F61882}"/>
                    </a:ext>
                  </a:extLst>
                </p:cNvPr>
                <p:cNvSpPr>
                  <a:spLocks noChangeArrowheads="1"/>
                </p:cNvSpPr>
                <p:nvPr userDrawn="1"/>
              </p:nvSpPr>
              <p:spPr bwMode="gray">
                <a:xfrm>
                  <a:off x="404" y="283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5" name="Oval 84">
                  <a:extLst>
                    <a:ext uri="{FF2B5EF4-FFF2-40B4-BE49-F238E27FC236}">
                      <a16:creationId xmlns:a16="http://schemas.microsoft.com/office/drawing/2014/main" id="{73444A83-DB53-401C-B4BB-3D45C0BFAD05}"/>
                    </a:ext>
                  </a:extLst>
                </p:cNvPr>
                <p:cNvSpPr>
                  <a:spLocks noChangeArrowheads="1"/>
                </p:cNvSpPr>
                <p:nvPr userDrawn="1"/>
              </p:nvSpPr>
              <p:spPr bwMode="gray">
                <a:xfrm>
                  <a:off x="818" y="200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6" name="Oval 85">
                  <a:extLst>
                    <a:ext uri="{FF2B5EF4-FFF2-40B4-BE49-F238E27FC236}">
                      <a16:creationId xmlns:a16="http://schemas.microsoft.com/office/drawing/2014/main" id="{B90E7640-F1FE-4CF4-A3DB-4B8BC3F9C10B}"/>
                    </a:ext>
                  </a:extLst>
                </p:cNvPr>
                <p:cNvSpPr>
                  <a:spLocks noChangeArrowheads="1"/>
                </p:cNvSpPr>
                <p:nvPr userDrawn="1"/>
              </p:nvSpPr>
              <p:spPr bwMode="gray">
                <a:xfrm>
                  <a:off x="672" y="256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67" name="Oval 86">
                  <a:extLst>
                    <a:ext uri="{FF2B5EF4-FFF2-40B4-BE49-F238E27FC236}">
                      <a16:creationId xmlns:a16="http://schemas.microsoft.com/office/drawing/2014/main" id="{E0DB6D13-8D11-4A33-9388-157C556DAE96}"/>
                    </a:ext>
                  </a:extLst>
                </p:cNvPr>
                <p:cNvSpPr>
                  <a:spLocks noChangeArrowheads="1"/>
                </p:cNvSpPr>
                <p:nvPr userDrawn="1"/>
              </p:nvSpPr>
              <p:spPr bwMode="gray">
                <a:xfrm>
                  <a:off x="820" y="27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grpSp>
            <p:nvGrpSpPr>
              <p:cNvPr id="115" name="Group 87">
                <a:extLst>
                  <a:ext uri="{FF2B5EF4-FFF2-40B4-BE49-F238E27FC236}">
                    <a16:creationId xmlns:a16="http://schemas.microsoft.com/office/drawing/2014/main" id="{6EA16789-51BE-493A-97C0-1901A3CFAC94}"/>
                  </a:ext>
                </a:extLst>
              </p:cNvPr>
              <p:cNvGrpSpPr>
                <a:grpSpLocks/>
              </p:cNvGrpSpPr>
              <p:nvPr userDrawn="1"/>
            </p:nvGrpSpPr>
            <p:grpSpPr bwMode="auto">
              <a:xfrm>
                <a:off x="953" y="0"/>
                <a:ext cx="748" cy="2893"/>
                <a:chOff x="116" y="-3"/>
                <a:chExt cx="748" cy="2893"/>
              </a:xfrm>
            </p:grpSpPr>
            <p:sp>
              <p:nvSpPr>
                <p:cNvPr id="116" name="Line 88">
                  <a:extLst>
                    <a:ext uri="{FF2B5EF4-FFF2-40B4-BE49-F238E27FC236}">
                      <a16:creationId xmlns:a16="http://schemas.microsoft.com/office/drawing/2014/main" id="{F48939D5-673D-4404-875E-96986CAF2892}"/>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89">
                  <a:extLst>
                    <a:ext uri="{FF2B5EF4-FFF2-40B4-BE49-F238E27FC236}">
                      <a16:creationId xmlns:a16="http://schemas.microsoft.com/office/drawing/2014/main" id="{D3C8EEC6-13EB-4FF8-8DA0-4FED5E1CD2EB}"/>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90">
                  <a:extLst>
                    <a:ext uri="{FF2B5EF4-FFF2-40B4-BE49-F238E27FC236}">
                      <a16:creationId xmlns:a16="http://schemas.microsoft.com/office/drawing/2014/main" id="{F2280135-7143-482E-80F0-DAEAC1B80143}"/>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91">
                  <a:extLst>
                    <a:ext uri="{FF2B5EF4-FFF2-40B4-BE49-F238E27FC236}">
                      <a16:creationId xmlns:a16="http://schemas.microsoft.com/office/drawing/2014/main" id="{2D85F0B1-30FC-47F0-B2B1-FD38053C90AE}"/>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Line 92">
                  <a:extLst>
                    <a:ext uri="{FF2B5EF4-FFF2-40B4-BE49-F238E27FC236}">
                      <a16:creationId xmlns:a16="http://schemas.microsoft.com/office/drawing/2014/main" id="{5C31095C-401F-4FDC-9025-4BE1D6CC2DFE}"/>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93">
                  <a:extLst>
                    <a:ext uri="{FF2B5EF4-FFF2-40B4-BE49-F238E27FC236}">
                      <a16:creationId xmlns:a16="http://schemas.microsoft.com/office/drawing/2014/main" id="{0E36DE60-4A49-4D3E-A285-47E6ECE5F207}"/>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Oval 94">
                  <a:extLst>
                    <a:ext uri="{FF2B5EF4-FFF2-40B4-BE49-F238E27FC236}">
                      <a16:creationId xmlns:a16="http://schemas.microsoft.com/office/drawing/2014/main" id="{26C60E9B-F710-44D0-83A9-404002B3D3E2}"/>
                    </a:ext>
                  </a:extLst>
                </p:cNvPr>
                <p:cNvSpPr>
                  <a:spLocks noChangeArrowheads="1"/>
                </p:cNvSpPr>
                <p:nvPr userDrawn="1"/>
              </p:nvSpPr>
              <p:spPr bwMode="gray">
                <a:xfrm>
                  <a:off x="122" y="36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3" name="Oval 95">
                  <a:extLst>
                    <a:ext uri="{FF2B5EF4-FFF2-40B4-BE49-F238E27FC236}">
                      <a16:creationId xmlns:a16="http://schemas.microsoft.com/office/drawing/2014/main" id="{E448AAFC-175D-43ED-9AAA-20A5B13A4B1D}"/>
                    </a:ext>
                  </a:extLst>
                </p:cNvPr>
                <p:cNvSpPr>
                  <a:spLocks noChangeArrowheads="1"/>
                </p:cNvSpPr>
                <p:nvPr userDrawn="1"/>
              </p:nvSpPr>
              <p:spPr bwMode="gray">
                <a:xfrm>
                  <a:off x="120" y="7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4" name="Oval 96">
                  <a:extLst>
                    <a:ext uri="{FF2B5EF4-FFF2-40B4-BE49-F238E27FC236}">
                      <a16:creationId xmlns:a16="http://schemas.microsoft.com/office/drawing/2014/main" id="{97796E39-C104-4E69-8725-0C69EEE1FC20}"/>
                    </a:ext>
                  </a:extLst>
                </p:cNvPr>
                <p:cNvSpPr>
                  <a:spLocks noChangeArrowheads="1"/>
                </p:cNvSpPr>
                <p:nvPr userDrawn="1"/>
              </p:nvSpPr>
              <p:spPr bwMode="gray">
                <a:xfrm>
                  <a:off x="410" y="9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5" name="Oval 97">
                  <a:extLst>
                    <a:ext uri="{FF2B5EF4-FFF2-40B4-BE49-F238E27FC236}">
                      <a16:creationId xmlns:a16="http://schemas.microsoft.com/office/drawing/2014/main" id="{A6191306-683D-489D-B064-7962C489E21F}"/>
                    </a:ext>
                  </a:extLst>
                </p:cNvPr>
                <p:cNvSpPr>
                  <a:spLocks noChangeArrowheads="1"/>
                </p:cNvSpPr>
                <p:nvPr userDrawn="1"/>
              </p:nvSpPr>
              <p:spPr bwMode="gray">
                <a:xfrm>
                  <a:off x="410" y="77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6" name="Oval 98">
                  <a:extLst>
                    <a:ext uri="{FF2B5EF4-FFF2-40B4-BE49-F238E27FC236}">
                      <a16:creationId xmlns:a16="http://schemas.microsoft.com/office/drawing/2014/main" id="{C07012AC-C799-423A-9D3B-2E8D3D9FA306}"/>
                    </a:ext>
                  </a:extLst>
                </p:cNvPr>
                <p:cNvSpPr>
                  <a:spLocks noChangeArrowheads="1"/>
                </p:cNvSpPr>
                <p:nvPr userDrawn="1"/>
              </p:nvSpPr>
              <p:spPr bwMode="gray">
                <a:xfrm>
                  <a:off x="680" y="5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7" name="Oval 99">
                  <a:extLst>
                    <a:ext uri="{FF2B5EF4-FFF2-40B4-BE49-F238E27FC236}">
                      <a16:creationId xmlns:a16="http://schemas.microsoft.com/office/drawing/2014/main" id="{89C8DCB0-84F1-4565-81D9-3C055C23702E}"/>
                    </a:ext>
                  </a:extLst>
                </p:cNvPr>
                <p:cNvSpPr>
                  <a:spLocks noChangeArrowheads="1"/>
                </p:cNvSpPr>
                <p:nvPr userDrawn="1"/>
              </p:nvSpPr>
              <p:spPr bwMode="gray">
                <a:xfrm>
                  <a:off x="680" y="119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8" name="Oval 100">
                  <a:extLst>
                    <a:ext uri="{FF2B5EF4-FFF2-40B4-BE49-F238E27FC236}">
                      <a16:creationId xmlns:a16="http://schemas.microsoft.com/office/drawing/2014/main" id="{67A2956A-7335-4093-9CD7-BF4937A9E137}"/>
                    </a:ext>
                  </a:extLst>
                </p:cNvPr>
                <p:cNvSpPr>
                  <a:spLocks noChangeArrowheads="1"/>
                </p:cNvSpPr>
                <p:nvPr userDrawn="1"/>
              </p:nvSpPr>
              <p:spPr bwMode="gray">
                <a:xfrm>
                  <a:off x="816" y="64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29" name="Oval 101">
                  <a:extLst>
                    <a:ext uri="{FF2B5EF4-FFF2-40B4-BE49-F238E27FC236}">
                      <a16:creationId xmlns:a16="http://schemas.microsoft.com/office/drawing/2014/main" id="{BAF53425-DA00-4BA1-BEF5-75D0A93EA2E7}"/>
                    </a:ext>
                  </a:extLst>
                </p:cNvPr>
                <p:cNvSpPr>
                  <a:spLocks noChangeArrowheads="1"/>
                </p:cNvSpPr>
                <p:nvPr userDrawn="1"/>
              </p:nvSpPr>
              <p:spPr bwMode="gray">
                <a:xfrm>
                  <a:off x="122" y="106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0" name="Oval 102">
                  <a:extLst>
                    <a:ext uri="{FF2B5EF4-FFF2-40B4-BE49-F238E27FC236}">
                      <a16:creationId xmlns:a16="http://schemas.microsoft.com/office/drawing/2014/main" id="{AF2DFC22-F27A-4C30-B316-65F68686BA13}"/>
                    </a:ext>
                  </a:extLst>
                </p:cNvPr>
                <p:cNvSpPr>
                  <a:spLocks noChangeArrowheads="1"/>
                </p:cNvSpPr>
                <p:nvPr userDrawn="1"/>
              </p:nvSpPr>
              <p:spPr bwMode="gray">
                <a:xfrm>
                  <a:off x="120" y="1451"/>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1" name="Oval 103">
                  <a:extLst>
                    <a:ext uri="{FF2B5EF4-FFF2-40B4-BE49-F238E27FC236}">
                      <a16:creationId xmlns:a16="http://schemas.microsoft.com/office/drawing/2014/main" id="{B2915E1A-8778-4932-B3E5-7D1DC538C1EE}"/>
                    </a:ext>
                  </a:extLst>
                </p:cNvPr>
                <p:cNvSpPr>
                  <a:spLocks noChangeArrowheads="1"/>
                </p:cNvSpPr>
                <p:nvPr userDrawn="1"/>
              </p:nvSpPr>
              <p:spPr bwMode="gray">
                <a:xfrm>
                  <a:off x="125" y="172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2" name="Oval 104">
                  <a:extLst>
                    <a:ext uri="{FF2B5EF4-FFF2-40B4-BE49-F238E27FC236}">
                      <a16:creationId xmlns:a16="http://schemas.microsoft.com/office/drawing/2014/main" id="{949FA945-6AFA-44C2-81C7-2F561F767CDE}"/>
                    </a:ext>
                  </a:extLst>
                </p:cNvPr>
                <p:cNvSpPr>
                  <a:spLocks noChangeArrowheads="1"/>
                </p:cNvSpPr>
                <p:nvPr userDrawn="1"/>
              </p:nvSpPr>
              <p:spPr bwMode="gray">
                <a:xfrm>
                  <a:off x="408" y="146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3" name="Oval 105">
                  <a:extLst>
                    <a:ext uri="{FF2B5EF4-FFF2-40B4-BE49-F238E27FC236}">
                      <a16:creationId xmlns:a16="http://schemas.microsoft.com/office/drawing/2014/main" id="{A9DBDD04-AAEE-4B93-9200-723627DEA959}"/>
                    </a:ext>
                  </a:extLst>
                </p:cNvPr>
                <p:cNvSpPr>
                  <a:spLocks noChangeArrowheads="1"/>
                </p:cNvSpPr>
                <p:nvPr userDrawn="1"/>
              </p:nvSpPr>
              <p:spPr bwMode="gray">
                <a:xfrm>
                  <a:off x="820" y="13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4" name="Oval 106">
                  <a:extLst>
                    <a:ext uri="{FF2B5EF4-FFF2-40B4-BE49-F238E27FC236}">
                      <a16:creationId xmlns:a16="http://schemas.microsoft.com/office/drawing/2014/main" id="{453225FD-B5E8-4CB8-859D-09A0E549F9F3}"/>
                    </a:ext>
                  </a:extLst>
                </p:cNvPr>
                <p:cNvSpPr>
                  <a:spLocks noChangeArrowheads="1"/>
                </p:cNvSpPr>
                <p:nvPr userDrawn="1"/>
              </p:nvSpPr>
              <p:spPr bwMode="gray">
                <a:xfrm>
                  <a:off x="118" y="214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5" name="Oval 107">
                  <a:extLst>
                    <a:ext uri="{FF2B5EF4-FFF2-40B4-BE49-F238E27FC236}">
                      <a16:creationId xmlns:a16="http://schemas.microsoft.com/office/drawing/2014/main" id="{B2931CAD-7432-4654-A10B-8A946BFBE0B9}"/>
                    </a:ext>
                  </a:extLst>
                </p:cNvPr>
                <p:cNvSpPr>
                  <a:spLocks noChangeArrowheads="1"/>
                </p:cNvSpPr>
                <p:nvPr userDrawn="1"/>
              </p:nvSpPr>
              <p:spPr bwMode="gray">
                <a:xfrm>
                  <a:off x="116" y="241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6" name="Oval 108">
                  <a:extLst>
                    <a:ext uri="{FF2B5EF4-FFF2-40B4-BE49-F238E27FC236}">
                      <a16:creationId xmlns:a16="http://schemas.microsoft.com/office/drawing/2014/main" id="{0338D0CF-CFF9-47F9-AAE2-C27A62BCAA7E}"/>
                    </a:ext>
                  </a:extLst>
                </p:cNvPr>
                <p:cNvSpPr>
                  <a:spLocks noChangeArrowheads="1"/>
                </p:cNvSpPr>
                <p:nvPr userDrawn="1"/>
              </p:nvSpPr>
              <p:spPr bwMode="gray">
                <a:xfrm>
                  <a:off x="682" y="186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7" name="Oval 109">
                  <a:extLst>
                    <a:ext uri="{FF2B5EF4-FFF2-40B4-BE49-F238E27FC236}">
                      <a16:creationId xmlns:a16="http://schemas.microsoft.com/office/drawing/2014/main" id="{3B0D6D90-8583-40AB-8BAB-50A1FFCB8608}"/>
                    </a:ext>
                  </a:extLst>
                </p:cNvPr>
                <p:cNvSpPr>
                  <a:spLocks noChangeArrowheads="1"/>
                </p:cNvSpPr>
                <p:nvPr userDrawn="1"/>
              </p:nvSpPr>
              <p:spPr bwMode="gray">
                <a:xfrm>
                  <a:off x="406" y="214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8" name="Oval 110">
                  <a:extLst>
                    <a:ext uri="{FF2B5EF4-FFF2-40B4-BE49-F238E27FC236}">
                      <a16:creationId xmlns:a16="http://schemas.microsoft.com/office/drawing/2014/main" id="{353D4908-BD17-4A64-AEBF-EEC2B1D87DA7}"/>
                    </a:ext>
                  </a:extLst>
                </p:cNvPr>
                <p:cNvSpPr>
                  <a:spLocks noChangeArrowheads="1"/>
                </p:cNvSpPr>
                <p:nvPr userDrawn="1"/>
              </p:nvSpPr>
              <p:spPr bwMode="gray">
                <a:xfrm>
                  <a:off x="404" y="283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39" name="Oval 111">
                  <a:extLst>
                    <a:ext uri="{FF2B5EF4-FFF2-40B4-BE49-F238E27FC236}">
                      <a16:creationId xmlns:a16="http://schemas.microsoft.com/office/drawing/2014/main" id="{01499D1B-9E90-4E05-BD0D-611AC53E093B}"/>
                    </a:ext>
                  </a:extLst>
                </p:cNvPr>
                <p:cNvSpPr>
                  <a:spLocks noChangeArrowheads="1"/>
                </p:cNvSpPr>
                <p:nvPr userDrawn="1"/>
              </p:nvSpPr>
              <p:spPr bwMode="gray">
                <a:xfrm>
                  <a:off x="818" y="200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40" name="Oval 112">
                  <a:extLst>
                    <a:ext uri="{FF2B5EF4-FFF2-40B4-BE49-F238E27FC236}">
                      <a16:creationId xmlns:a16="http://schemas.microsoft.com/office/drawing/2014/main" id="{5057D40D-834B-4309-A220-9BBAFE0650F2}"/>
                    </a:ext>
                  </a:extLst>
                </p:cNvPr>
                <p:cNvSpPr>
                  <a:spLocks noChangeArrowheads="1"/>
                </p:cNvSpPr>
                <p:nvPr userDrawn="1"/>
              </p:nvSpPr>
              <p:spPr bwMode="gray">
                <a:xfrm>
                  <a:off x="672" y="256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41" name="Oval 113">
                  <a:extLst>
                    <a:ext uri="{FF2B5EF4-FFF2-40B4-BE49-F238E27FC236}">
                      <a16:creationId xmlns:a16="http://schemas.microsoft.com/office/drawing/2014/main" id="{BCE4DB8A-9A95-484C-9EBE-98C63D53FFAA}"/>
                    </a:ext>
                  </a:extLst>
                </p:cNvPr>
                <p:cNvSpPr>
                  <a:spLocks noChangeArrowheads="1"/>
                </p:cNvSpPr>
                <p:nvPr userDrawn="1"/>
              </p:nvSpPr>
              <p:spPr bwMode="gray">
                <a:xfrm>
                  <a:off x="820" y="27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grpSp>
        <p:grpSp>
          <p:nvGrpSpPr>
            <p:cNvPr id="8" name="Group 114">
              <a:extLst>
                <a:ext uri="{FF2B5EF4-FFF2-40B4-BE49-F238E27FC236}">
                  <a16:creationId xmlns:a16="http://schemas.microsoft.com/office/drawing/2014/main" id="{488BD472-7FE0-4063-A18A-EF9CBF5D8A4A}"/>
                </a:ext>
              </a:extLst>
            </p:cNvPr>
            <p:cNvGrpSpPr>
              <a:grpSpLocks/>
            </p:cNvGrpSpPr>
            <p:nvPr/>
          </p:nvGrpSpPr>
          <p:grpSpPr bwMode="auto">
            <a:xfrm>
              <a:off x="3470" y="1406"/>
              <a:ext cx="1585" cy="2896"/>
              <a:chOff x="116" y="-3"/>
              <a:chExt cx="1585" cy="2896"/>
            </a:xfrm>
          </p:grpSpPr>
          <p:grpSp>
            <p:nvGrpSpPr>
              <p:cNvPr id="60" name="Group 115">
                <a:extLst>
                  <a:ext uri="{FF2B5EF4-FFF2-40B4-BE49-F238E27FC236}">
                    <a16:creationId xmlns:a16="http://schemas.microsoft.com/office/drawing/2014/main" id="{46088721-CBB8-4867-AAC0-C79185244C4F}"/>
                  </a:ext>
                </a:extLst>
              </p:cNvPr>
              <p:cNvGrpSpPr>
                <a:grpSpLocks/>
              </p:cNvGrpSpPr>
              <p:nvPr userDrawn="1"/>
            </p:nvGrpSpPr>
            <p:grpSpPr bwMode="auto">
              <a:xfrm>
                <a:off x="116" y="-3"/>
                <a:ext cx="748" cy="2893"/>
                <a:chOff x="116" y="-3"/>
                <a:chExt cx="748" cy="2893"/>
              </a:xfrm>
            </p:grpSpPr>
            <p:sp>
              <p:nvSpPr>
                <p:cNvPr id="88" name="Line 116">
                  <a:extLst>
                    <a:ext uri="{FF2B5EF4-FFF2-40B4-BE49-F238E27FC236}">
                      <a16:creationId xmlns:a16="http://schemas.microsoft.com/office/drawing/2014/main" id="{9CE4DD36-9F4C-4F53-9A30-ACB2C94B9DB4}"/>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117">
                  <a:extLst>
                    <a:ext uri="{FF2B5EF4-FFF2-40B4-BE49-F238E27FC236}">
                      <a16:creationId xmlns:a16="http://schemas.microsoft.com/office/drawing/2014/main" id="{1133118F-0F0C-42FF-BC1A-DBE7F7216172}"/>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118">
                  <a:extLst>
                    <a:ext uri="{FF2B5EF4-FFF2-40B4-BE49-F238E27FC236}">
                      <a16:creationId xmlns:a16="http://schemas.microsoft.com/office/drawing/2014/main" id="{02CC2DD7-D9D3-4CA1-B11F-2D9A46E9B944}"/>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119">
                  <a:extLst>
                    <a:ext uri="{FF2B5EF4-FFF2-40B4-BE49-F238E27FC236}">
                      <a16:creationId xmlns:a16="http://schemas.microsoft.com/office/drawing/2014/main" id="{4921599A-FBE8-4BA2-B658-F1DD4AAAE7BF}"/>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20">
                  <a:extLst>
                    <a:ext uri="{FF2B5EF4-FFF2-40B4-BE49-F238E27FC236}">
                      <a16:creationId xmlns:a16="http://schemas.microsoft.com/office/drawing/2014/main" id="{E35606E4-AABD-46D9-82E0-D944295526DC}"/>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121">
                  <a:extLst>
                    <a:ext uri="{FF2B5EF4-FFF2-40B4-BE49-F238E27FC236}">
                      <a16:creationId xmlns:a16="http://schemas.microsoft.com/office/drawing/2014/main" id="{109D5F76-4C09-47C9-8D44-3420F4E3CADB}"/>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Oval 122">
                  <a:extLst>
                    <a:ext uri="{FF2B5EF4-FFF2-40B4-BE49-F238E27FC236}">
                      <a16:creationId xmlns:a16="http://schemas.microsoft.com/office/drawing/2014/main" id="{713074FC-6952-4F8D-A68A-D7FEDE0EFD58}"/>
                    </a:ext>
                  </a:extLst>
                </p:cNvPr>
                <p:cNvSpPr>
                  <a:spLocks noChangeArrowheads="1"/>
                </p:cNvSpPr>
                <p:nvPr userDrawn="1"/>
              </p:nvSpPr>
              <p:spPr bwMode="gray">
                <a:xfrm>
                  <a:off x="122" y="36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95" name="Oval 123">
                  <a:extLst>
                    <a:ext uri="{FF2B5EF4-FFF2-40B4-BE49-F238E27FC236}">
                      <a16:creationId xmlns:a16="http://schemas.microsoft.com/office/drawing/2014/main" id="{8F334CA7-F59C-44AB-81FA-8B72E5E11510}"/>
                    </a:ext>
                  </a:extLst>
                </p:cNvPr>
                <p:cNvSpPr>
                  <a:spLocks noChangeArrowheads="1"/>
                </p:cNvSpPr>
                <p:nvPr userDrawn="1"/>
              </p:nvSpPr>
              <p:spPr bwMode="gray">
                <a:xfrm>
                  <a:off x="120" y="7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96" name="Oval 124">
                  <a:extLst>
                    <a:ext uri="{FF2B5EF4-FFF2-40B4-BE49-F238E27FC236}">
                      <a16:creationId xmlns:a16="http://schemas.microsoft.com/office/drawing/2014/main" id="{5475BD70-8309-471F-9C35-122F615AA222}"/>
                    </a:ext>
                  </a:extLst>
                </p:cNvPr>
                <p:cNvSpPr>
                  <a:spLocks noChangeArrowheads="1"/>
                </p:cNvSpPr>
                <p:nvPr userDrawn="1"/>
              </p:nvSpPr>
              <p:spPr bwMode="gray">
                <a:xfrm>
                  <a:off x="410" y="9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97" name="Oval 125">
                  <a:extLst>
                    <a:ext uri="{FF2B5EF4-FFF2-40B4-BE49-F238E27FC236}">
                      <a16:creationId xmlns:a16="http://schemas.microsoft.com/office/drawing/2014/main" id="{C6B7AFF2-5A23-4172-B2BF-708160108302}"/>
                    </a:ext>
                  </a:extLst>
                </p:cNvPr>
                <p:cNvSpPr>
                  <a:spLocks noChangeArrowheads="1"/>
                </p:cNvSpPr>
                <p:nvPr userDrawn="1"/>
              </p:nvSpPr>
              <p:spPr bwMode="gray">
                <a:xfrm>
                  <a:off x="410" y="77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98" name="Oval 126">
                  <a:extLst>
                    <a:ext uri="{FF2B5EF4-FFF2-40B4-BE49-F238E27FC236}">
                      <a16:creationId xmlns:a16="http://schemas.microsoft.com/office/drawing/2014/main" id="{A43F55BB-1906-4437-962D-34BD5BE0CE92}"/>
                    </a:ext>
                  </a:extLst>
                </p:cNvPr>
                <p:cNvSpPr>
                  <a:spLocks noChangeArrowheads="1"/>
                </p:cNvSpPr>
                <p:nvPr userDrawn="1"/>
              </p:nvSpPr>
              <p:spPr bwMode="gray">
                <a:xfrm>
                  <a:off x="680" y="5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99" name="Oval 127">
                  <a:extLst>
                    <a:ext uri="{FF2B5EF4-FFF2-40B4-BE49-F238E27FC236}">
                      <a16:creationId xmlns:a16="http://schemas.microsoft.com/office/drawing/2014/main" id="{B3E05085-A8B0-4C5B-A64E-651A59273213}"/>
                    </a:ext>
                  </a:extLst>
                </p:cNvPr>
                <p:cNvSpPr>
                  <a:spLocks noChangeArrowheads="1"/>
                </p:cNvSpPr>
                <p:nvPr userDrawn="1"/>
              </p:nvSpPr>
              <p:spPr bwMode="gray">
                <a:xfrm>
                  <a:off x="680" y="119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0" name="Oval 128">
                  <a:extLst>
                    <a:ext uri="{FF2B5EF4-FFF2-40B4-BE49-F238E27FC236}">
                      <a16:creationId xmlns:a16="http://schemas.microsoft.com/office/drawing/2014/main" id="{06C07836-009B-4732-81ED-C6A83EE35399}"/>
                    </a:ext>
                  </a:extLst>
                </p:cNvPr>
                <p:cNvSpPr>
                  <a:spLocks noChangeArrowheads="1"/>
                </p:cNvSpPr>
                <p:nvPr userDrawn="1"/>
              </p:nvSpPr>
              <p:spPr bwMode="gray">
                <a:xfrm>
                  <a:off x="816" y="64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1" name="Oval 129">
                  <a:extLst>
                    <a:ext uri="{FF2B5EF4-FFF2-40B4-BE49-F238E27FC236}">
                      <a16:creationId xmlns:a16="http://schemas.microsoft.com/office/drawing/2014/main" id="{896B5874-AB52-491B-B407-CB002F06BE1B}"/>
                    </a:ext>
                  </a:extLst>
                </p:cNvPr>
                <p:cNvSpPr>
                  <a:spLocks noChangeArrowheads="1"/>
                </p:cNvSpPr>
                <p:nvPr userDrawn="1"/>
              </p:nvSpPr>
              <p:spPr bwMode="gray">
                <a:xfrm>
                  <a:off x="122" y="106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2" name="Oval 130">
                  <a:extLst>
                    <a:ext uri="{FF2B5EF4-FFF2-40B4-BE49-F238E27FC236}">
                      <a16:creationId xmlns:a16="http://schemas.microsoft.com/office/drawing/2014/main" id="{15FB5176-7825-40C1-B46D-060BE6B71EDE}"/>
                    </a:ext>
                  </a:extLst>
                </p:cNvPr>
                <p:cNvSpPr>
                  <a:spLocks noChangeArrowheads="1"/>
                </p:cNvSpPr>
                <p:nvPr userDrawn="1"/>
              </p:nvSpPr>
              <p:spPr bwMode="gray">
                <a:xfrm>
                  <a:off x="120" y="1451"/>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3" name="Oval 131">
                  <a:extLst>
                    <a:ext uri="{FF2B5EF4-FFF2-40B4-BE49-F238E27FC236}">
                      <a16:creationId xmlns:a16="http://schemas.microsoft.com/office/drawing/2014/main" id="{1F504BF8-4A41-4CB7-85FD-8A0B3ED4F5D2}"/>
                    </a:ext>
                  </a:extLst>
                </p:cNvPr>
                <p:cNvSpPr>
                  <a:spLocks noChangeArrowheads="1"/>
                </p:cNvSpPr>
                <p:nvPr userDrawn="1"/>
              </p:nvSpPr>
              <p:spPr bwMode="gray">
                <a:xfrm>
                  <a:off x="125" y="172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4" name="Oval 132">
                  <a:extLst>
                    <a:ext uri="{FF2B5EF4-FFF2-40B4-BE49-F238E27FC236}">
                      <a16:creationId xmlns:a16="http://schemas.microsoft.com/office/drawing/2014/main" id="{4B2D07A3-EEBA-4DD4-8398-0ACD4BC1C18E}"/>
                    </a:ext>
                  </a:extLst>
                </p:cNvPr>
                <p:cNvSpPr>
                  <a:spLocks noChangeArrowheads="1"/>
                </p:cNvSpPr>
                <p:nvPr userDrawn="1"/>
              </p:nvSpPr>
              <p:spPr bwMode="gray">
                <a:xfrm>
                  <a:off x="408" y="146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5" name="Oval 133">
                  <a:extLst>
                    <a:ext uri="{FF2B5EF4-FFF2-40B4-BE49-F238E27FC236}">
                      <a16:creationId xmlns:a16="http://schemas.microsoft.com/office/drawing/2014/main" id="{49FAC648-C1B3-4CA3-A810-FE7ED63C1E24}"/>
                    </a:ext>
                  </a:extLst>
                </p:cNvPr>
                <p:cNvSpPr>
                  <a:spLocks noChangeArrowheads="1"/>
                </p:cNvSpPr>
                <p:nvPr userDrawn="1"/>
              </p:nvSpPr>
              <p:spPr bwMode="gray">
                <a:xfrm>
                  <a:off x="820" y="13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6" name="Oval 134">
                  <a:extLst>
                    <a:ext uri="{FF2B5EF4-FFF2-40B4-BE49-F238E27FC236}">
                      <a16:creationId xmlns:a16="http://schemas.microsoft.com/office/drawing/2014/main" id="{A71C1ED6-45B1-412C-9B95-8074D0FEBA4C}"/>
                    </a:ext>
                  </a:extLst>
                </p:cNvPr>
                <p:cNvSpPr>
                  <a:spLocks noChangeArrowheads="1"/>
                </p:cNvSpPr>
                <p:nvPr userDrawn="1"/>
              </p:nvSpPr>
              <p:spPr bwMode="gray">
                <a:xfrm>
                  <a:off x="118" y="214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7" name="Oval 135">
                  <a:extLst>
                    <a:ext uri="{FF2B5EF4-FFF2-40B4-BE49-F238E27FC236}">
                      <a16:creationId xmlns:a16="http://schemas.microsoft.com/office/drawing/2014/main" id="{8C7F67DA-A035-440D-8B9A-E699899D565A}"/>
                    </a:ext>
                  </a:extLst>
                </p:cNvPr>
                <p:cNvSpPr>
                  <a:spLocks noChangeArrowheads="1"/>
                </p:cNvSpPr>
                <p:nvPr userDrawn="1"/>
              </p:nvSpPr>
              <p:spPr bwMode="gray">
                <a:xfrm>
                  <a:off x="116" y="241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8" name="Oval 136">
                  <a:extLst>
                    <a:ext uri="{FF2B5EF4-FFF2-40B4-BE49-F238E27FC236}">
                      <a16:creationId xmlns:a16="http://schemas.microsoft.com/office/drawing/2014/main" id="{9894C1C1-DBE0-4FEF-929A-0CD299AFD249}"/>
                    </a:ext>
                  </a:extLst>
                </p:cNvPr>
                <p:cNvSpPr>
                  <a:spLocks noChangeArrowheads="1"/>
                </p:cNvSpPr>
                <p:nvPr userDrawn="1"/>
              </p:nvSpPr>
              <p:spPr bwMode="gray">
                <a:xfrm>
                  <a:off x="682" y="186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9" name="Oval 137">
                  <a:extLst>
                    <a:ext uri="{FF2B5EF4-FFF2-40B4-BE49-F238E27FC236}">
                      <a16:creationId xmlns:a16="http://schemas.microsoft.com/office/drawing/2014/main" id="{E98EE2CF-FA56-4BAD-8D1A-626D55358807}"/>
                    </a:ext>
                  </a:extLst>
                </p:cNvPr>
                <p:cNvSpPr>
                  <a:spLocks noChangeArrowheads="1"/>
                </p:cNvSpPr>
                <p:nvPr userDrawn="1"/>
              </p:nvSpPr>
              <p:spPr bwMode="gray">
                <a:xfrm>
                  <a:off x="406" y="214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10" name="Oval 138">
                  <a:extLst>
                    <a:ext uri="{FF2B5EF4-FFF2-40B4-BE49-F238E27FC236}">
                      <a16:creationId xmlns:a16="http://schemas.microsoft.com/office/drawing/2014/main" id="{2314AFD3-445F-4D11-B68E-D274F8150CC7}"/>
                    </a:ext>
                  </a:extLst>
                </p:cNvPr>
                <p:cNvSpPr>
                  <a:spLocks noChangeArrowheads="1"/>
                </p:cNvSpPr>
                <p:nvPr userDrawn="1"/>
              </p:nvSpPr>
              <p:spPr bwMode="gray">
                <a:xfrm>
                  <a:off x="404" y="283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11" name="Oval 139">
                  <a:extLst>
                    <a:ext uri="{FF2B5EF4-FFF2-40B4-BE49-F238E27FC236}">
                      <a16:creationId xmlns:a16="http://schemas.microsoft.com/office/drawing/2014/main" id="{C869344E-7674-4304-985A-9CB808DEDB09}"/>
                    </a:ext>
                  </a:extLst>
                </p:cNvPr>
                <p:cNvSpPr>
                  <a:spLocks noChangeArrowheads="1"/>
                </p:cNvSpPr>
                <p:nvPr userDrawn="1"/>
              </p:nvSpPr>
              <p:spPr bwMode="gray">
                <a:xfrm>
                  <a:off x="818" y="200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12" name="Oval 140">
                  <a:extLst>
                    <a:ext uri="{FF2B5EF4-FFF2-40B4-BE49-F238E27FC236}">
                      <a16:creationId xmlns:a16="http://schemas.microsoft.com/office/drawing/2014/main" id="{53F3C3FF-B347-4302-AD74-92897E7E9E2D}"/>
                    </a:ext>
                  </a:extLst>
                </p:cNvPr>
                <p:cNvSpPr>
                  <a:spLocks noChangeArrowheads="1"/>
                </p:cNvSpPr>
                <p:nvPr userDrawn="1"/>
              </p:nvSpPr>
              <p:spPr bwMode="gray">
                <a:xfrm>
                  <a:off x="672" y="256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13" name="Oval 141">
                  <a:extLst>
                    <a:ext uri="{FF2B5EF4-FFF2-40B4-BE49-F238E27FC236}">
                      <a16:creationId xmlns:a16="http://schemas.microsoft.com/office/drawing/2014/main" id="{09F1EFBA-039D-401C-942F-8C50AD204C7B}"/>
                    </a:ext>
                  </a:extLst>
                </p:cNvPr>
                <p:cNvSpPr>
                  <a:spLocks noChangeArrowheads="1"/>
                </p:cNvSpPr>
                <p:nvPr userDrawn="1"/>
              </p:nvSpPr>
              <p:spPr bwMode="gray">
                <a:xfrm>
                  <a:off x="820" y="27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grpSp>
            <p:nvGrpSpPr>
              <p:cNvPr id="61" name="Group 142">
                <a:extLst>
                  <a:ext uri="{FF2B5EF4-FFF2-40B4-BE49-F238E27FC236}">
                    <a16:creationId xmlns:a16="http://schemas.microsoft.com/office/drawing/2014/main" id="{74B24736-F8D9-4E6B-8CF4-E3073B4482CC}"/>
                  </a:ext>
                </a:extLst>
              </p:cNvPr>
              <p:cNvGrpSpPr>
                <a:grpSpLocks/>
              </p:cNvGrpSpPr>
              <p:nvPr userDrawn="1"/>
            </p:nvGrpSpPr>
            <p:grpSpPr bwMode="auto">
              <a:xfrm>
                <a:off x="953" y="0"/>
                <a:ext cx="748" cy="2893"/>
                <a:chOff x="116" y="-3"/>
                <a:chExt cx="748" cy="2893"/>
              </a:xfrm>
            </p:grpSpPr>
            <p:sp>
              <p:nvSpPr>
                <p:cNvPr id="62" name="Line 143">
                  <a:extLst>
                    <a:ext uri="{FF2B5EF4-FFF2-40B4-BE49-F238E27FC236}">
                      <a16:creationId xmlns:a16="http://schemas.microsoft.com/office/drawing/2014/main" id="{3845E665-4B26-4146-8B41-6E2D0515CCB5}"/>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44">
                  <a:extLst>
                    <a:ext uri="{FF2B5EF4-FFF2-40B4-BE49-F238E27FC236}">
                      <a16:creationId xmlns:a16="http://schemas.microsoft.com/office/drawing/2014/main" id="{5119FBBB-10FC-48F2-BF98-CE7E7AE8C1CE}"/>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45">
                  <a:extLst>
                    <a:ext uri="{FF2B5EF4-FFF2-40B4-BE49-F238E27FC236}">
                      <a16:creationId xmlns:a16="http://schemas.microsoft.com/office/drawing/2014/main" id="{6146B8E1-D36E-4610-8D8E-CB45092B602E}"/>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46">
                  <a:extLst>
                    <a:ext uri="{FF2B5EF4-FFF2-40B4-BE49-F238E27FC236}">
                      <a16:creationId xmlns:a16="http://schemas.microsoft.com/office/drawing/2014/main" id="{12A3FABF-AC01-4576-82BA-7A86E2DFBA4A}"/>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7">
                  <a:extLst>
                    <a:ext uri="{FF2B5EF4-FFF2-40B4-BE49-F238E27FC236}">
                      <a16:creationId xmlns:a16="http://schemas.microsoft.com/office/drawing/2014/main" id="{61ABF6A6-1716-4C64-B227-1D180DEC6B48}"/>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48">
                  <a:extLst>
                    <a:ext uri="{FF2B5EF4-FFF2-40B4-BE49-F238E27FC236}">
                      <a16:creationId xmlns:a16="http://schemas.microsoft.com/office/drawing/2014/main" id="{52487170-366F-4AF0-8ED4-72AA46B6A09A}"/>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Oval 149">
                  <a:extLst>
                    <a:ext uri="{FF2B5EF4-FFF2-40B4-BE49-F238E27FC236}">
                      <a16:creationId xmlns:a16="http://schemas.microsoft.com/office/drawing/2014/main" id="{EE30918C-2994-471D-80F6-A71D1D2C020A}"/>
                    </a:ext>
                  </a:extLst>
                </p:cNvPr>
                <p:cNvSpPr>
                  <a:spLocks noChangeArrowheads="1"/>
                </p:cNvSpPr>
                <p:nvPr userDrawn="1"/>
              </p:nvSpPr>
              <p:spPr bwMode="gray">
                <a:xfrm>
                  <a:off x="122" y="36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69" name="Oval 150">
                  <a:extLst>
                    <a:ext uri="{FF2B5EF4-FFF2-40B4-BE49-F238E27FC236}">
                      <a16:creationId xmlns:a16="http://schemas.microsoft.com/office/drawing/2014/main" id="{7E8B6763-24E4-4BEE-86AE-0D1C759A5009}"/>
                    </a:ext>
                  </a:extLst>
                </p:cNvPr>
                <p:cNvSpPr>
                  <a:spLocks noChangeArrowheads="1"/>
                </p:cNvSpPr>
                <p:nvPr userDrawn="1"/>
              </p:nvSpPr>
              <p:spPr bwMode="gray">
                <a:xfrm>
                  <a:off x="120" y="7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0" name="Oval 151">
                  <a:extLst>
                    <a:ext uri="{FF2B5EF4-FFF2-40B4-BE49-F238E27FC236}">
                      <a16:creationId xmlns:a16="http://schemas.microsoft.com/office/drawing/2014/main" id="{47C7D99F-5051-4C0A-BC4B-CE7DC66B13B9}"/>
                    </a:ext>
                  </a:extLst>
                </p:cNvPr>
                <p:cNvSpPr>
                  <a:spLocks noChangeArrowheads="1"/>
                </p:cNvSpPr>
                <p:nvPr userDrawn="1"/>
              </p:nvSpPr>
              <p:spPr bwMode="gray">
                <a:xfrm>
                  <a:off x="410" y="9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1" name="Oval 152">
                  <a:extLst>
                    <a:ext uri="{FF2B5EF4-FFF2-40B4-BE49-F238E27FC236}">
                      <a16:creationId xmlns:a16="http://schemas.microsoft.com/office/drawing/2014/main" id="{BE0374DF-DB2F-4C81-A5B3-A451B685A027}"/>
                    </a:ext>
                  </a:extLst>
                </p:cNvPr>
                <p:cNvSpPr>
                  <a:spLocks noChangeArrowheads="1"/>
                </p:cNvSpPr>
                <p:nvPr userDrawn="1"/>
              </p:nvSpPr>
              <p:spPr bwMode="gray">
                <a:xfrm>
                  <a:off x="410" y="77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2" name="Oval 153">
                  <a:extLst>
                    <a:ext uri="{FF2B5EF4-FFF2-40B4-BE49-F238E27FC236}">
                      <a16:creationId xmlns:a16="http://schemas.microsoft.com/office/drawing/2014/main" id="{D2686B93-C000-4377-B8E5-40E5A5F2807C}"/>
                    </a:ext>
                  </a:extLst>
                </p:cNvPr>
                <p:cNvSpPr>
                  <a:spLocks noChangeArrowheads="1"/>
                </p:cNvSpPr>
                <p:nvPr userDrawn="1"/>
              </p:nvSpPr>
              <p:spPr bwMode="gray">
                <a:xfrm>
                  <a:off x="680" y="5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3" name="Oval 154">
                  <a:extLst>
                    <a:ext uri="{FF2B5EF4-FFF2-40B4-BE49-F238E27FC236}">
                      <a16:creationId xmlns:a16="http://schemas.microsoft.com/office/drawing/2014/main" id="{F8E94F6F-D822-4DDA-93CB-A856E6BDD3A7}"/>
                    </a:ext>
                  </a:extLst>
                </p:cNvPr>
                <p:cNvSpPr>
                  <a:spLocks noChangeArrowheads="1"/>
                </p:cNvSpPr>
                <p:nvPr userDrawn="1"/>
              </p:nvSpPr>
              <p:spPr bwMode="gray">
                <a:xfrm>
                  <a:off x="680" y="119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4" name="Oval 155">
                  <a:extLst>
                    <a:ext uri="{FF2B5EF4-FFF2-40B4-BE49-F238E27FC236}">
                      <a16:creationId xmlns:a16="http://schemas.microsoft.com/office/drawing/2014/main" id="{3C293E67-82BC-4236-B027-8D12DB0AB234}"/>
                    </a:ext>
                  </a:extLst>
                </p:cNvPr>
                <p:cNvSpPr>
                  <a:spLocks noChangeArrowheads="1"/>
                </p:cNvSpPr>
                <p:nvPr userDrawn="1"/>
              </p:nvSpPr>
              <p:spPr bwMode="gray">
                <a:xfrm>
                  <a:off x="816" y="64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5" name="Oval 156">
                  <a:extLst>
                    <a:ext uri="{FF2B5EF4-FFF2-40B4-BE49-F238E27FC236}">
                      <a16:creationId xmlns:a16="http://schemas.microsoft.com/office/drawing/2014/main" id="{099E3AA2-550C-431F-9E7B-833233DCA4A5}"/>
                    </a:ext>
                  </a:extLst>
                </p:cNvPr>
                <p:cNvSpPr>
                  <a:spLocks noChangeArrowheads="1"/>
                </p:cNvSpPr>
                <p:nvPr userDrawn="1"/>
              </p:nvSpPr>
              <p:spPr bwMode="gray">
                <a:xfrm>
                  <a:off x="122" y="106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6" name="Oval 157">
                  <a:extLst>
                    <a:ext uri="{FF2B5EF4-FFF2-40B4-BE49-F238E27FC236}">
                      <a16:creationId xmlns:a16="http://schemas.microsoft.com/office/drawing/2014/main" id="{CF71ED59-7405-4626-836F-C32CE38BE822}"/>
                    </a:ext>
                  </a:extLst>
                </p:cNvPr>
                <p:cNvSpPr>
                  <a:spLocks noChangeArrowheads="1"/>
                </p:cNvSpPr>
                <p:nvPr userDrawn="1"/>
              </p:nvSpPr>
              <p:spPr bwMode="gray">
                <a:xfrm>
                  <a:off x="120" y="1451"/>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7" name="Oval 158">
                  <a:extLst>
                    <a:ext uri="{FF2B5EF4-FFF2-40B4-BE49-F238E27FC236}">
                      <a16:creationId xmlns:a16="http://schemas.microsoft.com/office/drawing/2014/main" id="{C60879F6-449F-4F6A-AF2C-34319F3E8CDF}"/>
                    </a:ext>
                  </a:extLst>
                </p:cNvPr>
                <p:cNvSpPr>
                  <a:spLocks noChangeArrowheads="1"/>
                </p:cNvSpPr>
                <p:nvPr userDrawn="1"/>
              </p:nvSpPr>
              <p:spPr bwMode="gray">
                <a:xfrm>
                  <a:off x="125" y="172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8" name="Oval 159">
                  <a:extLst>
                    <a:ext uri="{FF2B5EF4-FFF2-40B4-BE49-F238E27FC236}">
                      <a16:creationId xmlns:a16="http://schemas.microsoft.com/office/drawing/2014/main" id="{CDE3FD60-65C8-4E7D-B5EE-E6A71F03D6EE}"/>
                    </a:ext>
                  </a:extLst>
                </p:cNvPr>
                <p:cNvSpPr>
                  <a:spLocks noChangeArrowheads="1"/>
                </p:cNvSpPr>
                <p:nvPr userDrawn="1"/>
              </p:nvSpPr>
              <p:spPr bwMode="gray">
                <a:xfrm>
                  <a:off x="408" y="146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79" name="Oval 160">
                  <a:extLst>
                    <a:ext uri="{FF2B5EF4-FFF2-40B4-BE49-F238E27FC236}">
                      <a16:creationId xmlns:a16="http://schemas.microsoft.com/office/drawing/2014/main" id="{721D6E24-B258-42F7-81CB-6B66DB813283}"/>
                    </a:ext>
                  </a:extLst>
                </p:cNvPr>
                <p:cNvSpPr>
                  <a:spLocks noChangeArrowheads="1"/>
                </p:cNvSpPr>
                <p:nvPr userDrawn="1"/>
              </p:nvSpPr>
              <p:spPr bwMode="gray">
                <a:xfrm>
                  <a:off x="820" y="13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0" name="Oval 161">
                  <a:extLst>
                    <a:ext uri="{FF2B5EF4-FFF2-40B4-BE49-F238E27FC236}">
                      <a16:creationId xmlns:a16="http://schemas.microsoft.com/office/drawing/2014/main" id="{3C064268-1879-445F-9B6C-705AEA9AB489}"/>
                    </a:ext>
                  </a:extLst>
                </p:cNvPr>
                <p:cNvSpPr>
                  <a:spLocks noChangeArrowheads="1"/>
                </p:cNvSpPr>
                <p:nvPr userDrawn="1"/>
              </p:nvSpPr>
              <p:spPr bwMode="gray">
                <a:xfrm>
                  <a:off x="118" y="214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1" name="Oval 162">
                  <a:extLst>
                    <a:ext uri="{FF2B5EF4-FFF2-40B4-BE49-F238E27FC236}">
                      <a16:creationId xmlns:a16="http://schemas.microsoft.com/office/drawing/2014/main" id="{40B0B0F4-C642-486C-9EB9-B556FFC06989}"/>
                    </a:ext>
                  </a:extLst>
                </p:cNvPr>
                <p:cNvSpPr>
                  <a:spLocks noChangeArrowheads="1"/>
                </p:cNvSpPr>
                <p:nvPr userDrawn="1"/>
              </p:nvSpPr>
              <p:spPr bwMode="gray">
                <a:xfrm>
                  <a:off x="116" y="241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2" name="Oval 163">
                  <a:extLst>
                    <a:ext uri="{FF2B5EF4-FFF2-40B4-BE49-F238E27FC236}">
                      <a16:creationId xmlns:a16="http://schemas.microsoft.com/office/drawing/2014/main" id="{7BD52E2B-74E3-4E64-A2CA-73605682587A}"/>
                    </a:ext>
                  </a:extLst>
                </p:cNvPr>
                <p:cNvSpPr>
                  <a:spLocks noChangeArrowheads="1"/>
                </p:cNvSpPr>
                <p:nvPr userDrawn="1"/>
              </p:nvSpPr>
              <p:spPr bwMode="gray">
                <a:xfrm>
                  <a:off x="682" y="1865"/>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3" name="Oval 164">
                  <a:extLst>
                    <a:ext uri="{FF2B5EF4-FFF2-40B4-BE49-F238E27FC236}">
                      <a16:creationId xmlns:a16="http://schemas.microsoft.com/office/drawing/2014/main" id="{662F9D94-BB07-4FC2-BFD2-296CE81B4A38}"/>
                    </a:ext>
                  </a:extLst>
                </p:cNvPr>
                <p:cNvSpPr>
                  <a:spLocks noChangeArrowheads="1"/>
                </p:cNvSpPr>
                <p:nvPr userDrawn="1"/>
              </p:nvSpPr>
              <p:spPr bwMode="gray">
                <a:xfrm>
                  <a:off x="406" y="214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4" name="Oval 165">
                  <a:extLst>
                    <a:ext uri="{FF2B5EF4-FFF2-40B4-BE49-F238E27FC236}">
                      <a16:creationId xmlns:a16="http://schemas.microsoft.com/office/drawing/2014/main" id="{27E11F86-EBA9-4464-9422-CB27F0AF51FD}"/>
                    </a:ext>
                  </a:extLst>
                </p:cNvPr>
                <p:cNvSpPr>
                  <a:spLocks noChangeArrowheads="1"/>
                </p:cNvSpPr>
                <p:nvPr userDrawn="1"/>
              </p:nvSpPr>
              <p:spPr bwMode="gray">
                <a:xfrm>
                  <a:off x="404" y="2832"/>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5" name="Oval 166">
                  <a:extLst>
                    <a:ext uri="{FF2B5EF4-FFF2-40B4-BE49-F238E27FC236}">
                      <a16:creationId xmlns:a16="http://schemas.microsoft.com/office/drawing/2014/main" id="{9988D9CD-8297-4E9E-BA16-80C1253FB3FE}"/>
                    </a:ext>
                  </a:extLst>
                </p:cNvPr>
                <p:cNvSpPr>
                  <a:spLocks noChangeArrowheads="1"/>
                </p:cNvSpPr>
                <p:nvPr userDrawn="1"/>
              </p:nvSpPr>
              <p:spPr bwMode="gray">
                <a:xfrm>
                  <a:off x="818" y="200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6" name="Oval 167">
                  <a:extLst>
                    <a:ext uri="{FF2B5EF4-FFF2-40B4-BE49-F238E27FC236}">
                      <a16:creationId xmlns:a16="http://schemas.microsoft.com/office/drawing/2014/main" id="{C62D2587-4E9F-40C9-9655-DE77CF4DEE8C}"/>
                    </a:ext>
                  </a:extLst>
                </p:cNvPr>
                <p:cNvSpPr>
                  <a:spLocks noChangeArrowheads="1"/>
                </p:cNvSpPr>
                <p:nvPr userDrawn="1"/>
              </p:nvSpPr>
              <p:spPr bwMode="gray">
                <a:xfrm>
                  <a:off x="672" y="256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87" name="Oval 168">
                  <a:extLst>
                    <a:ext uri="{FF2B5EF4-FFF2-40B4-BE49-F238E27FC236}">
                      <a16:creationId xmlns:a16="http://schemas.microsoft.com/office/drawing/2014/main" id="{14C72643-86D9-4279-ACF9-62312ACFC5F7}"/>
                    </a:ext>
                  </a:extLst>
                </p:cNvPr>
                <p:cNvSpPr>
                  <a:spLocks noChangeArrowheads="1"/>
                </p:cNvSpPr>
                <p:nvPr userDrawn="1"/>
              </p:nvSpPr>
              <p:spPr bwMode="gray">
                <a:xfrm>
                  <a:off x="820" y="270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grpSp>
        <p:sp>
          <p:nvSpPr>
            <p:cNvPr id="9" name="Line 169">
              <a:extLst>
                <a:ext uri="{FF2B5EF4-FFF2-40B4-BE49-F238E27FC236}">
                  <a16:creationId xmlns:a16="http://schemas.microsoft.com/office/drawing/2014/main" id="{8B31C3F1-C6F2-4EB2-A350-65416B57BD90}"/>
                </a:ext>
              </a:extLst>
            </p:cNvPr>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0">
              <a:extLst>
                <a:ext uri="{FF2B5EF4-FFF2-40B4-BE49-F238E27FC236}">
                  <a16:creationId xmlns:a16="http://schemas.microsoft.com/office/drawing/2014/main" id="{2BD2015F-2B06-4EE0-A8C2-648798AEB96A}"/>
                </a:ext>
              </a:extLst>
            </p:cNvPr>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71">
              <a:extLst>
                <a:ext uri="{FF2B5EF4-FFF2-40B4-BE49-F238E27FC236}">
                  <a16:creationId xmlns:a16="http://schemas.microsoft.com/office/drawing/2014/main" id="{1CAD4B35-AA48-4A90-85ED-67DAC3E4D66E}"/>
                </a:ext>
              </a:extLst>
            </p:cNvPr>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72">
              <a:extLst>
                <a:ext uri="{FF2B5EF4-FFF2-40B4-BE49-F238E27FC236}">
                  <a16:creationId xmlns:a16="http://schemas.microsoft.com/office/drawing/2014/main" id="{64491C93-3832-484B-9297-A11E40B4F6BB}"/>
                </a:ext>
              </a:extLst>
            </p:cNvPr>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73">
              <a:extLst>
                <a:ext uri="{FF2B5EF4-FFF2-40B4-BE49-F238E27FC236}">
                  <a16:creationId xmlns:a16="http://schemas.microsoft.com/office/drawing/2014/main" id="{0E8E78B7-2E5E-4F4F-A9E7-9A6AD991C503}"/>
                </a:ext>
              </a:extLst>
            </p:cNvPr>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174">
              <a:extLst>
                <a:ext uri="{FF2B5EF4-FFF2-40B4-BE49-F238E27FC236}">
                  <a16:creationId xmlns:a16="http://schemas.microsoft.com/office/drawing/2014/main" id="{75A6EA4B-1E89-4AF8-AB17-0FC470D0E37D}"/>
                </a:ext>
              </a:extLst>
            </p:cNvPr>
            <p:cNvGrpSpPr>
              <a:grpSpLocks/>
            </p:cNvGrpSpPr>
            <p:nvPr/>
          </p:nvGrpSpPr>
          <p:grpSpPr bwMode="auto">
            <a:xfrm>
              <a:off x="-3" y="1465"/>
              <a:ext cx="5763" cy="2778"/>
              <a:chOff x="-3" y="1510"/>
              <a:chExt cx="5763" cy="2778"/>
            </a:xfrm>
          </p:grpSpPr>
          <p:grpSp>
            <p:nvGrpSpPr>
              <p:cNvPr id="16" name="Group 175">
                <a:extLst>
                  <a:ext uri="{FF2B5EF4-FFF2-40B4-BE49-F238E27FC236}">
                    <a16:creationId xmlns:a16="http://schemas.microsoft.com/office/drawing/2014/main" id="{5BFF30CE-5B16-4C02-86EA-0251DEC8A9B0}"/>
                  </a:ext>
                </a:extLst>
              </p:cNvPr>
              <p:cNvGrpSpPr>
                <a:grpSpLocks/>
              </p:cNvGrpSpPr>
              <p:nvPr userDrawn="1"/>
            </p:nvGrpSpPr>
            <p:grpSpPr bwMode="auto">
              <a:xfrm>
                <a:off x="-1" y="1525"/>
                <a:ext cx="5758" cy="272"/>
                <a:chOff x="5" y="119"/>
                <a:chExt cx="5763" cy="272"/>
              </a:xfrm>
            </p:grpSpPr>
            <p:sp>
              <p:nvSpPr>
                <p:cNvPr id="57" name="Line 176">
                  <a:extLst>
                    <a:ext uri="{FF2B5EF4-FFF2-40B4-BE49-F238E27FC236}">
                      <a16:creationId xmlns:a16="http://schemas.microsoft.com/office/drawing/2014/main" id="{7280298C-95B4-480C-8C2A-5BA253028FF1}"/>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77">
                  <a:extLst>
                    <a:ext uri="{FF2B5EF4-FFF2-40B4-BE49-F238E27FC236}">
                      <a16:creationId xmlns:a16="http://schemas.microsoft.com/office/drawing/2014/main" id="{6B25F192-C0AB-486F-A3B2-5ACAA2425425}"/>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78">
                  <a:extLst>
                    <a:ext uri="{FF2B5EF4-FFF2-40B4-BE49-F238E27FC236}">
                      <a16:creationId xmlns:a16="http://schemas.microsoft.com/office/drawing/2014/main" id="{AD6DDCE2-7428-4DC5-9009-7408F5984647}"/>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79">
                <a:extLst>
                  <a:ext uri="{FF2B5EF4-FFF2-40B4-BE49-F238E27FC236}">
                    <a16:creationId xmlns:a16="http://schemas.microsoft.com/office/drawing/2014/main" id="{B1829211-2AD7-4593-A492-CED5C4C84C76}"/>
                  </a:ext>
                </a:extLst>
              </p:cNvPr>
              <p:cNvGrpSpPr>
                <a:grpSpLocks/>
              </p:cNvGrpSpPr>
              <p:nvPr userDrawn="1"/>
            </p:nvGrpSpPr>
            <p:grpSpPr bwMode="auto">
              <a:xfrm>
                <a:off x="2" y="1933"/>
                <a:ext cx="5758" cy="272"/>
                <a:chOff x="5" y="119"/>
                <a:chExt cx="5763" cy="272"/>
              </a:xfrm>
            </p:grpSpPr>
            <p:sp>
              <p:nvSpPr>
                <p:cNvPr id="54" name="Line 180">
                  <a:extLst>
                    <a:ext uri="{FF2B5EF4-FFF2-40B4-BE49-F238E27FC236}">
                      <a16:creationId xmlns:a16="http://schemas.microsoft.com/office/drawing/2014/main" id="{6EAFBDCC-6931-4383-867B-29035E01CA04}"/>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81">
                  <a:extLst>
                    <a:ext uri="{FF2B5EF4-FFF2-40B4-BE49-F238E27FC236}">
                      <a16:creationId xmlns:a16="http://schemas.microsoft.com/office/drawing/2014/main" id="{82C8ECE9-F0A1-4DE1-AE22-288B5C911CB7}"/>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82">
                  <a:extLst>
                    <a:ext uri="{FF2B5EF4-FFF2-40B4-BE49-F238E27FC236}">
                      <a16:creationId xmlns:a16="http://schemas.microsoft.com/office/drawing/2014/main" id="{044182EF-E655-4776-9A0E-00E805428D28}"/>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183">
                <a:extLst>
                  <a:ext uri="{FF2B5EF4-FFF2-40B4-BE49-F238E27FC236}">
                    <a16:creationId xmlns:a16="http://schemas.microsoft.com/office/drawing/2014/main" id="{2D834BB3-F70F-4975-B7A6-B6B9C078F407}"/>
                  </a:ext>
                </a:extLst>
              </p:cNvPr>
              <p:cNvGrpSpPr>
                <a:grpSpLocks/>
              </p:cNvGrpSpPr>
              <p:nvPr userDrawn="1"/>
            </p:nvGrpSpPr>
            <p:grpSpPr bwMode="auto">
              <a:xfrm>
                <a:off x="-2" y="2352"/>
                <a:ext cx="5752" cy="272"/>
                <a:chOff x="5" y="119"/>
                <a:chExt cx="5763" cy="272"/>
              </a:xfrm>
            </p:grpSpPr>
            <p:sp>
              <p:nvSpPr>
                <p:cNvPr id="51" name="Line 184">
                  <a:extLst>
                    <a:ext uri="{FF2B5EF4-FFF2-40B4-BE49-F238E27FC236}">
                      <a16:creationId xmlns:a16="http://schemas.microsoft.com/office/drawing/2014/main" id="{F88A89D3-BD7F-4150-AD32-3135F341A12B}"/>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85">
                  <a:extLst>
                    <a:ext uri="{FF2B5EF4-FFF2-40B4-BE49-F238E27FC236}">
                      <a16:creationId xmlns:a16="http://schemas.microsoft.com/office/drawing/2014/main" id="{BD7C0589-5BD1-4393-AF6B-3D29F11258FF}"/>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86">
                  <a:extLst>
                    <a:ext uri="{FF2B5EF4-FFF2-40B4-BE49-F238E27FC236}">
                      <a16:creationId xmlns:a16="http://schemas.microsoft.com/office/drawing/2014/main" id="{0D6F929A-1462-4921-96BC-52F1D8634FF2}"/>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187">
                <a:extLst>
                  <a:ext uri="{FF2B5EF4-FFF2-40B4-BE49-F238E27FC236}">
                    <a16:creationId xmlns:a16="http://schemas.microsoft.com/office/drawing/2014/main" id="{62CFC385-67F0-44AC-9611-D1A1191DC775}"/>
                  </a:ext>
                </a:extLst>
              </p:cNvPr>
              <p:cNvGrpSpPr>
                <a:grpSpLocks/>
              </p:cNvGrpSpPr>
              <p:nvPr userDrawn="1"/>
            </p:nvGrpSpPr>
            <p:grpSpPr bwMode="auto">
              <a:xfrm>
                <a:off x="-2" y="2750"/>
                <a:ext cx="5759" cy="272"/>
                <a:chOff x="5" y="119"/>
                <a:chExt cx="5763" cy="272"/>
              </a:xfrm>
            </p:grpSpPr>
            <p:sp>
              <p:nvSpPr>
                <p:cNvPr id="48" name="Line 188">
                  <a:extLst>
                    <a:ext uri="{FF2B5EF4-FFF2-40B4-BE49-F238E27FC236}">
                      <a16:creationId xmlns:a16="http://schemas.microsoft.com/office/drawing/2014/main" id="{E32EC6BB-CFC7-4011-A308-9B79350F508C}"/>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89">
                  <a:extLst>
                    <a:ext uri="{FF2B5EF4-FFF2-40B4-BE49-F238E27FC236}">
                      <a16:creationId xmlns:a16="http://schemas.microsoft.com/office/drawing/2014/main" id="{75620339-84C5-4EA0-88F9-5A5A0C7FE3C5}"/>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90">
                  <a:extLst>
                    <a:ext uri="{FF2B5EF4-FFF2-40B4-BE49-F238E27FC236}">
                      <a16:creationId xmlns:a16="http://schemas.microsoft.com/office/drawing/2014/main" id="{DB714ECE-D474-4C45-8F6F-BCA5E2B43D9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191">
                <a:extLst>
                  <a:ext uri="{FF2B5EF4-FFF2-40B4-BE49-F238E27FC236}">
                    <a16:creationId xmlns:a16="http://schemas.microsoft.com/office/drawing/2014/main" id="{E7CDBD0D-DBE5-4E3D-81A7-3A7920CE833E}"/>
                  </a:ext>
                </a:extLst>
              </p:cNvPr>
              <p:cNvGrpSpPr>
                <a:grpSpLocks/>
              </p:cNvGrpSpPr>
              <p:nvPr userDrawn="1"/>
            </p:nvGrpSpPr>
            <p:grpSpPr bwMode="auto">
              <a:xfrm>
                <a:off x="1" y="3158"/>
                <a:ext cx="5759" cy="271"/>
                <a:chOff x="5" y="119"/>
                <a:chExt cx="5763" cy="272"/>
              </a:xfrm>
            </p:grpSpPr>
            <p:sp>
              <p:nvSpPr>
                <p:cNvPr id="45" name="Line 192">
                  <a:extLst>
                    <a:ext uri="{FF2B5EF4-FFF2-40B4-BE49-F238E27FC236}">
                      <a16:creationId xmlns:a16="http://schemas.microsoft.com/office/drawing/2014/main" id="{5898B72C-1DC1-4AD5-9D86-0E761C3030BF}"/>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93">
                  <a:extLst>
                    <a:ext uri="{FF2B5EF4-FFF2-40B4-BE49-F238E27FC236}">
                      <a16:creationId xmlns:a16="http://schemas.microsoft.com/office/drawing/2014/main" id="{58774F25-0F11-4482-A14D-BA9BC09C6A08}"/>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94">
                  <a:extLst>
                    <a:ext uri="{FF2B5EF4-FFF2-40B4-BE49-F238E27FC236}">
                      <a16:creationId xmlns:a16="http://schemas.microsoft.com/office/drawing/2014/main" id="{5BA42719-1F62-4465-AE8B-1EECA792BB22}"/>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195">
                <a:extLst>
                  <a:ext uri="{FF2B5EF4-FFF2-40B4-BE49-F238E27FC236}">
                    <a16:creationId xmlns:a16="http://schemas.microsoft.com/office/drawing/2014/main" id="{EA1FE20A-D6B8-4D9A-A417-D116D03E6B8E}"/>
                  </a:ext>
                </a:extLst>
              </p:cNvPr>
              <p:cNvGrpSpPr>
                <a:grpSpLocks/>
              </p:cNvGrpSpPr>
              <p:nvPr userDrawn="1"/>
            </p:nvGrpSpPr>
            <p:grpSpPr bwMode="auto">
              <a:xfrm>
                <a:off x="-3" y="3576"/>
                <a:ext cx="5753" cy="272"/>
                <a:chOff x="5" y="119"/>
                <a:chExt cx="5763" cy="272"/>
              </a:xfrm>
            </p:grpSpPr>
            <p:sp>
              <p:nvSpPr>
                <p:cNvPr id="42" name="Line 196">
                  <a:extLst>
                    <a:ext uri="{FF2B5EF4-FFF2-40B4-BE49-F238E27FC236}">
                      <a16:creationId xmlns:a16="http://schemas.microsoft.com/office/drawing/2014/main" id="{AA06CAB5-B96F-49F5-8730-5B2639BA58C1}"/>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97">
                  <a:extLst>
                    <a:ext uri="{FF2B5EF4-FFF2-40B4-BE49-F238E27FC236}">
                      <a16:creationId xmlns:a16="http://schemas.microsoft.com/office/drawing/2014/main" id="{88D31E3B-8755-44F7-AB56-7069B8AD08F1}"/>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98">
                  <a:extLst>
                    <a:ext uri="{FF2B5EF4-FFF2-40B4-BE49-F238E27FC236}">
                      <a16:creationId xmlns:a16="http://schemas.microsoft.com/office/drawing/2014/main" id="{FF143BA7-2B4A-4067-869C-B84937C88361}"/>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199">
                <a:extLst>
                  <a:ext uri="{FF2B5EF4-FFF2-40B4-BE49-F238E27FC236}">
                    <a16:creationId xmlns:a16="http://schemas.microsoft.com/office/drawing/2014/main" id="{F4DD1336-F785-4FEE-81FD-4E989A5CAF2A}"/>
                  </a:ext>
                </a:extLst>
              </p:cNvPr>
              <p:cNvGrpSpPr>
                <a:grpSpLocks/>
              </p:cNvGrpSpPr>
              <p:nvPr userDrawn="1"/>
            </p:nvGrpSpPr>
            <p:grpSpPr bwMode="auto">
              <a:xfrm>
                <a:off x="-3" y="3999"/>
                <a:ext cx="5757" cy="272"/>
                <a:chOff x="5" y="119"/>
                <a:chExt cx="5763" cy="272"/>
              </a:xfrm>
            </p:grpSpPr>
            <p:sp>
              <p:nvSpPr>
                <p:cNvPr id="39" name="Line 200">
                  <a:extLst>
                    <a:ext uri="{FF2B5EF4-FFF2-40B4-BE49-F238E27FC236}">
                      <a16:creationId xmlns:a16="http://schemas.microsoft.com/office/drawing/2014/main" id="{6F40483A-6A42-4063-923F-8FEAF8774C43}"/>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201">
                  <a:extLst>
                    <a:ext uri="{FF2B5EF4-FFF2-40B4-BE49-F238E27FC236}">
                      <a16:creationId xmlns:a16="http://schemas.microsoft.com/office/drawing/2014/main" id="{498A3CAD-548F-4DE4-A7CC-E09D5482477C}"/>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202">
                  <a:extLst>
                    <a:ext uri="{FF2B5EF4-FFF2-40B4-BE49-F238E27FC236}">
                      <a16:creationId xmlns:a16="http://schemas.microsoft.com/office/drawing/2014/main" id="{6DFF778E-DDC1-4E6D-92BE-ADB88A99F348}"/>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 name="Oval 203">
                <a:extLst>
                  <a:ext uri="{FF2B5EF4-FFF2-40B4-BE49-F238E27FC236}">
                    <a16:creationId xmlns:a16="http://schemas.microsoft.com/office/drawing/2014/main" id="{62883694-E219-4E5E-81F6-99B0EC5924FE}"/>
                  </a:ext>
                </a:extLst>
              </p:cNvPr>
              <p:cNvSpPr>
                <a:spLocks noChangeArrowheads="1"/>
              </p:cNvSpPr>
              <p:nvPr userDrawn="1"/>
            </p:nvSpPr>
            <p:spPr bwMode="gray">
              <a:xfrm>
                <a:off x="5151" y="177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4" name="Oval 204">
                <a:extLst>
                  <a:ext uri="{FF2B5EF4-FFF2-40B4-BE49-F238E27FC236}">
                    <a16:creationId xmlns:a16="http://schemas.microsoft.com/office/drawing/2014/main" id="{BCED3637-0F16-4EEF-AA0E-7D4D41E00179}"/>
                  </a:ext>
                </a:extLst>
              </p:cNvPr>
              <p:cNvSpPr>
                <a:spLocks noChangeArrowheads="1"/>
              </p:cNvSpPr>
              <p:nvPr userDrawn="1"/>
            </p:nvSpPr>
            <p:spPr bwMode="gray">
              <a:xfrm>
                <a:off x="5149" y="2186"/>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5" name="Oval 205">
                <a:extLst>
                  <a:ext uri="{FF2B5EF4-FFF2-40B4-BE49-F238E27FC236}">
                    <a16:creationId xmlns:a16="http://schemas.microsoft.com/office/drawing/2014/main" id="{20EBEEA2-EA4C-4B74-BAC3-36F9F29DC978}"/>
                  </a:ext>
                </a:extLst>
              </p:cNvPr>
              <p:cNvSpPr>
                <a:spLocks noChangeArrowheads="1"/>
              </p:cNvSpPr>
              <p:nvPr userDrawn="1"/>
            </p:nvSpPr>
            <p:spPr bwMode="gray">
              <a:xfrm>
                <a:off x="5439" y="151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6" name="Oval 206">
                <a:extLst>
                  <a:ext uri="{FF2B5EF4-FFF2-40B4-BE49-F238E27FC236}">
                    <a16:creationId xmlns:a16="http://schemas.microsoft.com/office/drawing/2014/main" id="{104527FB-BF6B-4E7E-B4EA-2F74F99A5095}"/>
                  </a:ext>
                </a:extLst>
              </p:cNvPr>
              <p:cNvSpPr>
                <a:spLocks noChangeArrowheads="1"/>
              </p:cNvSpPr>
              <p:nvPr userDrawn="1"/>
            </p:nvSpPr>
            <p:spPr bwMode="gray">
              <a:xfrm>
                <a:off x="5439" y="218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7" name="Oval 207">
                <a:extLst>
                  <a:ext uri="{FF2B5EF4-FFF2-40B4-BE49-F238E27FC236}">
                    <a16:creationId xmlns:a16="http://schemas.microsoft.com/office/drawing/2014/main" id="{2B51DFEB-E4C1-467A-B171-B6223A52DA28}"/>
                  </a:ext>
                </a:extLst>
              </p:cNvPr>
              <p:cNvSpPr>
                <a:spLocks noChangeArrowheads="1"/>
              </p:cNvSpPr>
              <p:nvPr userDrawn="1"/>
            </p:nvSpPr>
            <p:spPr bwMode="gray">
              <a:xfrm>
                <a:off x="5709" y="191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8" name="Oval 208">
                <a:extLst>
                  <a:ext uri="{FF2B5EF4-FFF2-40B4-BE49-F238E27FC236}">
                    <a16:creationId xmlns:a16="http://schemas.microsoft.com/office/drawing/2014/main" id="{8464F570-633A-4244-89BA-96F779B7ECE7}"/>
                  </a:ext>
                </a:extLst>
              </p:cNvPr>
              <p:cNvSpPr>
                <a:spLocks noChangeArrowheads="1"/>
              </p:cNvSpPr>
              <p:nvPr userDrawn="1"/>
            </p:nvSpPr>
            <p:spPr bwMode="gray">
              <a:xfrm>
                <a:off x="5709" y="2608"/>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29" name="Oval 209">
                <a:extLst>
                  <a:ext uri="{FF2B5EF4-FFF2-40B4-BE49-F238E27FC236}">
                    <a16:creationId xmlns:a16="http://schemas.microsoft.com/office/drawing/2014/main" id="{AA075416-9238-47FF-BB41-39B9E9BA8A4C}"/>
                  </a:ext>
                </a:extLst>
              </p:cNvPr>
              <p:cNvSpPr>
                <a:spLocks noChangeArrowheads="1"/>
              </p:cNvSpPr>
              <p:nvPr userDrawn="1"/>
            </p:nvSpPr>
            <p:spPr bwMode="gray">
              <a:xfrm>
                <a:off x="5151" y="247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0" name="Oval 210">
                <a:extLst>
                  <a:ext uri="{FF2B5EF4-FFF2-40B4-BE49-F238E27FC236}">
                    <a16:creationId xmlns:a16="http://schemas.microsoft.com/office/drawing/2014/main" id="{476211A7-39B5-4887-B54A-136C3B6EBC15}"/>
                  </a:ext>
                </a:extLst>
              </p:cNvPr>
              <p:cNvSpPr>
                <a:spLocks noChangeArrowheads="1"/>
              </p:cNvSpPr>
              <p:nvPr userDrawn="1"/>
            </p:nvSpPr>
            <p:spPr bwMode="gray">
              <a:xfrm>
                <a:off x="5149" y="2863"/>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1" name="Oval 211">
                <a:extLst>
                  <a:ext uri="{FF2B5EF4-FFF2-40B4-BE49-F238E27FC236}">
                    <a16:creationId xmlns:a16="http://schemas.microsoft.com/office/drawing/2014/main" id="{7A322F0C-6680-4A13-ADA0-267373DB8D35}"/>
                  </a:ext>
                </a:extLst>
              </p:cNvPr>
              <p:cNvSpPr>
                <a:spLocks noChangeArrowheads="1"/>
              </p:cNvSpPr>
              <p:nvPr userDrawn="1"/>
            </p:nvSpPr>
            <p:spPr bwMode="gray">
              <a:xfrm>
                <a:off x="5154" y="314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2" name="Oval 212">
                <a:extLst>
                  <a:ext uri="{FF2B5EF4-FFF2-40B4-BE49-F238E27FC236}">
                    <a16:creationId xmlns:a16="http://schemas.microsoft.com/office/drawing/2014/main" id="{A51F269A-A991-4DD1-BF7B-2ADEEF1AF51E}"/>
                  </a:ext>
                </a:extLst>
              </p:cNvPr>
              <p:cNvSpPr>
                <a:spLocks noChangeArrowheads="1"/>
              </p:cNvSpPr>
              <p:nvPr userDrawn="1"/>
            </p:nvSpPr>
            <p:spPr bwMode="gray">
              <a:xfrm>
                <a:off x="5437" y="287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3" name="Oval 213">
                <a:extLst>
                  <a:ext uri="{FF2B5EF4-FFF2-40B4-BE49-F238E27FC236}">
                    <a16:creationId xmlns:a16="http://schemas.microsoft.com/office/drawing/2014/main" id="{115025C7-8FDA-40B1-A070-0C9C21C47095}"/>
                  </a:ext>
                </a:extLst>
              </p:cNvPr>
              <p:cNvSpPr>
                <a:spLocks noChangeArrowheads="1"/>
              </p:cNvSpPr>
              <p:nvPr userDrawn="1"/>
            </p:nvSpPr>
            <p:spPr bwMode="gray">
              <a:xfrm>
                <a:off x="5147" y="355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4" name="Oval 214">
                <a:extLst>
                  <a:ext uri="{FF2B5EF4-FFF2-40B4-BE49-F238E27FC236}">
                    <a16:creationId xmlns:a16="http://schemas.microsoft.com/office/drawing/2014/main" id="{94CE869E-A47E-4431-A755-2557A64BAF0A}"/>
                  </a:ext>
                </a:extLst>
              </p:cNvPr>
              <p:cNvSpPr>
                <a:spLocks noChangeArrowheads="1"/>
              </p:cNvSpPr>
              <p:nvPr userDrawn="1"/>
            </p:nvSpPr>
            <p:spPr bwMode="gray">
              <a:xfrm>
                <a:off x="5145" y="382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5" name="Oval 215">
                <a:extLst>
                  <a:ext uri="{FF2B5EF4-FFF2-40B4-BE49-F238E27FC236}">
                    <a16:creationId xmlns:a16="http://schemas.microsoft.com/office/drawing/2014/main" id="{33B92272-B0A6-4724-8F5F-4141246B994A}"/>
                  </a:ext>
                </a:extLst>
              </p:cNvPr>
              <p:cNvSpPr>
                <a:spLocks noChangeArrowheads="1"/>
              </p:cNvSpPr>
              <p:nvPr userDrawn="1"/>
            </p:nvSpPr>
            <p:spPr bwMode="gray">
              <a:xfrm>
                <a:off x="5711" y="3277"/>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6" name="Oval 216">
                <a:extLst>
                  <a:ext uri="{FF2B5EF4-FFF2-40B4-BE49-F238E27FC236}">
                    <a16:creationId xmlns:a16="http://schemas.microsoft.com/office/drawing/2014/main" id="{30D846C0-5E53-4200-ACEB-4964FCE0ADB0}"/>
                  </a:ext>
                </a:extLst>
              </p:cNvPr>
              <p:cNvSpPr>
                <a:spLocks noChangeArrowheads="1"/>
              </p:cNvSpPr>
              <p:nvPr userDrawn="1"/>
            </p:nvSpPr>
            <p:spPr bwMode="gray">
              <a:xfrm>
                <a:off x="5435" y="3559"/>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7" name="Oval 217">
                <a:extLst>
                  <a:ext uri="{FF2B5EF4-FFF2-40B4-BE49-F238E27FC236}">
                    <a16:creationId xmlns:a16="http://schemas.microsoft.com/office/drawing/2014/main" id="{ECA3B5F6-D812-4DE3-84B7-98F44B142D80}"/>
                  </a:ext>
                </a:extLst>
              </p:cNvPr>
              <p:cNvSpPr>
                <a:spLocks noChangeArrowheads="1"/>
              </p:cNvSpPr>
              <p:nvPr userDrawn="1"/>
            </p:nvSpPr>
            <p:spPr bwMode="gray">
              <a:xfrm>
                <a:off x="5433" y="4244"/>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38" name="Oval 218">
                <a:extLst>
                  <a:ext uri="{FF2B5EF4-FFF2-40B4-BE49-F238E27FC236}">
                    <a16:creationId xmlns:a16="http://schemas.microsoft.com/office/drawing/2014/main" id="{A5456555-8177-4784-97BE-094BE0C1AAC2}"/>
                  </a:ext>
                </a:extLst>
              </p:cNvPr>
              <p:cNvSpPr>
                <a:spLocks noChangeArrowheads="1"/>
              </p:cNvSpPr>
              <p:nvPr userDrawn="1"/>
            </p:nvSpPr>
            <p:spPr bwMode="gray">
              <a:xfrm>
                <a:off x="5701" y="3980"/>
                <a:ext cx="44" cy="44"/>
              </a:xfrm>
              <a:prstGeom prst="ellipse">
                <a:avLst/>
              </a:prstGeom>
              <a:solidFill>
                <a:schemeClr val="bg1"/>
              </a:solidFill>
              <a:ln>
                <a:noFill/>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grpSp>
        <p:sp>
          <p:nvSpPr>
            <p:cNvPr id="15" name="Rectangle 219">
              <a:extLst>
                <a:ext uri="{FF2B5EF4-FFF2-40B4-BE49-F238E27FC236}">
                  <a16:creationId xmlns:a16="http://schemas.microsoft.com/office/drawing/2014/main" id="{0BBA2E80-C026-4B11-BE1E-4801BBEC7261}"/>
                </a:ext>
              </a:extLst>
            </p:cNvPr>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p:spPr>
          <p:txBody>
            <a:bodyPr wrap="none" anchor="ctr"/>
            <a:lstStyle/>
            <a:p>
              <a:pPr eaLnBrk="1" hangingPunct="1">
                <a:defRPr/>
              </a:pPr>
              <a:endParaRPr lang="zh-CN" altLang="en-US"/>
            </a:p>
          </p:txBody>
        </p:sp>
      </p:grpSp>
      <p:graphicFrame>
        <p:nvGraphicFramePr>
          <p:cNvPr id="222" name="Object 220">
            <a:extLst>
              <a:ext uri="{FF2B5EF4-FFF2-40B4-BE49-F238E27FC236}">
                <a16:creationId xmlns:a16="http://schemas.microsoft.com/office/drawing/2014/main" id="{32D8C714-13CF-49C2-B414-E1648FE467DF}"/>
              </a:ext>
            </a:extLst>
          </p:cNvPr>
          <p:cNvGraphicFramePr>
            <a:graphicFrameLocks noChangeAspect="1"/>
          </p:cNvGraphicFramePr>
          <p:nvPr/>
        </p:nvGraphicFramePr>
        <p:xfrm>
          <a:off x="0" y="0"/>
          <a:ext cx="9144000" cy="2197100"/>
        </p:xfrm>
        <a:graphic>
          <a:graphicData uri="http://schemas.openxmlformats.org/presentationml/2006/ole">
            <mc:AlternateContent xmlns:mc="http://schemas.openxmlformats.org/markup-compatibility/2006">
              <mc:Choice xmlns:v="urn:schemas-microsoft-com:vml" Requires="v">
                <p:oleObj spid="_x0000_s80180" name="Image" r:id="rId3" imgW="7707937" imgH="1701587" progId="Photoshop.Image.6">
                  <p:embed/>
                </p:oleObj>
              </mc:Choice>
              <mc:Fallback>
                <p:oleObj name="Image" r:id="rId3" imgW="7707937" imgH="1701587" progId="Photoshop.Image.6">
                  <p:embed/>
                  <p:pic>
                    <p:nvPicPr>
                      <p:cNvPr id="2051" name="Object 220">
                        <a:extLst>
                          <a:ext uri="{FF2B5EF4-FFF2-40B4-BE49-F238E27FC236}">
                            <a16:creationId xmlns:a16="http://schemas.microsoft.com/office/drawing/2014/main" id="{120433DB-9884-4E04-A9E0-FDCA50AF1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0" y="0"/>
                        <a:ext cx="9144000" cy="2197100"/>
                      </a:xfrm>
                      <a:prstGeom prst="rect">
                        <a:avLst/>
                      </a:prstGeom>
                      <a:noFill/>
                      <a:ln>
                        <a:noFill/>
                      </a:ln>
                      <a:effectLst/>
                      <a:extLst>
                        <a:ext uri="{909E8E84-426E-40DD-AFC4-6F175D3DCCD1}">
                          <a14:hiddenFill xmlns:a14="http://schemas.microsoft.com/office/drawing/2010/main">
                            <a:gradFill rotWithShape="1">
                              <a:gsLst>
                                <a:gs pos="0">
                                  <a:srgbClr val="45B5DA">
                                    <a:alpha val="39998"/>
                                  </a:srgb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 name="Oval 221" descr="06_original_w">
            <a:extLst>
              <a:ext uri="{FF2B5EF4-FFF2-40B4-BE49-F238E27FC236}">
                <a16:creationId xmlns:a16="http://schemas.microsoft.com/office/drawing/2014/main" id="{FF327D1B-0B99-4722-9824-C15548BE228A}"/>
              </a:ext>
            </a:extLst>
          </p:cNvPr>
          <p:cNvSpPr>
            <a:spLocks noChangeArrowheads="1"/>
          </p:cNvSpPr>
          <p:nvPr/>
        </p:nvSpPr>
        <p:spPr bwMode="gray">
          <a:xfrm>
            <a:off x="323850" y="1484313"/>
            <a:ext cx="1800225" cy="1873250"/>
          </a:xfrm>
          <a:prstGeom prst="ellipse">
            <a:avLst/>
          </a:prstGeom>
          <a:blipFill dpi="0" rotWithShape="1">
            <a:blip r:embed="rId5"/>
            <a:srcRect/>
            <a:stretch>
              <a:fillRect/>
            </a:stretch>
          </a:blipFill>
          <a:ln w="76200">
            <a:solidFill>
              <a:schemeClr val="tx1"/>
            </a:solidFill>
            <a:round/>
            <a:headEnd/>
            <a:tailEnd/>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pic>
        <p:nvPicPr>
          <p:cNvPr id="224" name="Picture 225">
            <a:extLst>
              <a:ext uri="{FF2B5EF4-FFF2-40B4-BE49-F238E27FC236}">
                <a16:creationId xmlns:a16="http://schemas.microsoft.com/office/drawing/2014/main" id="{5FC0564B-CC61-4BD9-96E7-A5C4F1BD5838}"/>
              </a:ext>
            </a:extLst>
          </p:cNvPr>
          <p:cNvPicPr>
            <a:picLocks noChangeAspect="1" noChangeArrowheads="1"/>
          </p:cNvPicPr>
          <p:nvPr userDrawn="1"/>
        </p:nvPicPr>
        <p:blipFill>
          <a:blip r:embed="rId6">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0" y="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0926" name="Rectangle 222"/>
          <p:cNvSpPr>
            <a:spLocks noGrp="1" noChangeArrowheads="1"/>
          </p:cNvSpPr>
          <p:nvPr>
            <p:ph type="ctrTitle"/>
          </p:nvPr>
        </p:nvSpPr>
        <p:spPr>
          <a:xfrm>
            <a:off x="3352800" y="3276600"/>
            <a:ext cx="5105400" cy="1012825"/>
          </a:xfrm>
        </p:spPr>
        <p:txBody>
          <a:bodyPr/>
          <a:lstStyle>
            <a:lvl1pPr>
              <a:defRPr sz="6000" b="0"/>
            </a:lvl1pPr>
          </a:lstStyle>
          <a:p>
            <a:pPr lvl="0"/>
            <a:r>
              <a:rPr lang="zh-CN" altLang="en-US" noProof="0"/>
              <a:t>单击此处编辑母版标题样式</a:t>
            </a:r>
          </a:p>
        </p:txBody>
      </p:sp>
      <p:sp>
        <p:nvSpPr>
          <p:cNvPr id="200927" name="Rectangle 223"/>
          <p:cNvSpPr>
            <a:spLocks noGrp="1" noChangeArrowheads="1"/>
          </p:cNvSpPr>
          <p:nvPr>
            <p:ph type="subTitle" idx="1"/>
          </p:nvPr>
        </p:nvSpPr>
        <p:spPr bwMode="black">
          <a:xfrm>
            <a:off x="1371600" y="5638800"/>
            <a:ext cx="7086600" cy="381000"/>
          </a:xfrm>
        </p:spPr>
        <p:txBody>
          <a:bodyPr/>
          <a:lstStyle>
            <a:lvl1pPr marL="0" indent="0" algn="r">
              <a:buFont typeface="Wingdings" pitchFamily="2" charset="2"/>
              <a:buNone/>
              <a:defRPr sz="1800" b="0">
                <a:latin typeface="Verdana" pitchFamily="34" charset="0"/>
              </a:defRPr>
            </a:lvl1pPr>
          </a:lstStyle>
          <a:p>
            <a:pPr lvl="0"/>
            <a:r>
              <a:rPr lang="zh-CN" altLang="en-US" noProof="0"/>
              <a:t>单击此处编辑母版副标题样式</a:t>
            </a:r>
          </a:p>
        </p:txBody>
      </p:sp>
    </p:spTree>
    <p:extLst>
      <p:ext uri="{BB962C8B-B14F-4D97-AF65-F5344CB8AC3E}">
        <p14:creationId xmlns:p14="http://schemas.microsoft.com/office/powerpoint/2010/main" val="138679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5">
            <a:extLst>
              <a:ext uri="{FF2B5EF4-FFF2-40B4-BE49-F238E27FC236}">
                <a16:creationId xmlns:a16="http://schemas.microsoft.com/office/drawing/2014/main" id="{C0C15979-DA9F-4FFD-878F-BF4B4D9629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6">
            <a:extLst>
              <a:ext uri="{FF2B5EF4-FFF2-40B4-BE49-F238E27FC236}">
                <a16:creationId xmlns:a16="http://schemas.microsoft.com/office/drawing/2014/main" id="{D13E4151-AC25-4082-886F-44FCE453B5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7">
            <a:extLst>
              <a:ext uri="{FF2B5EF4-FFF2-40B4-BE49-F238E27FC236}">
                <a16:creationId xmlns:a16="http://schemas.microsoft.com/office/drawing/2014/main" id="{6319BB22-BD3A-4995-83BD-D44E4B854FE4}"/>
              </a:ext>
            </a:extLst>
          </p:cNvPr>
          <p:cNvSpPr>
            <a:spLocks noGrp="1" noChangeArrowheads="1"/>
          </p:cNvSpPr>
          <p:nvPr>
            <p:ph type="sldNum" sz="quarter" idx="12"/>
          </p:nvPr>
        </p:nvSpPr>
        <p:spPr>
          <a:ln/>
        </p:spPr>
        <p:txBody>
          <a:bodyPr/>
          <a:lstStyle>
            <a:lvl1pPr>
              <a:defRPr/>
            </a:lvl1pPr>
          </a:lstStyle>
          <a:p>
            <a:pPr>
              <a:defRPr/>
            </a:pPr>
            <a:fld id="{91FFADEB-6EC3-4BFB-98A3-DE69483FD75A}" type="slidenum">
              <a:rPr lang="en-US" altLang="zh-CN"/>
              <a:pPr>
                <a:defRPr/>
              </a:pPr>
              <a:t>‹#›</a:t>
            </a:fld>
            <a:endParaRPr lang="en-US" altLang="zh-CN"/>
          </a:p>
        </p:txBody>
      </p:sp>
    </p:spTree>
    <p:extLst>
      <p:ext uri="{BB962C8B-B14F-4D97-AF65-F5344CB8AC3E}">
        <p14:creationId xmlns:p14="http://schemas.microsoft.com/office/powerpoint/2010/main" val="74239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5">
            <a:extLst>
              <a:ext uri="{FF2B5EF4-FFF2-40B4-BE49-F238E27FC236}">
                <a16:creationId xmlns:a16="http://schemas.microsoft.com/office/drawing/2014/main" id="{D33F58B4-00EF-426F-A22F-0C6BD13FC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6">
            <a:extLst>
              <a:ext uri="{FF2B5EF4-FFF2-40B4-BE49-F238E27FC236}">
                <a16:creationId xmlns:a16="http://schemas.microsoft.com/office/drawing/2014/main" id="{A44BFC68-BBB9-4BCE-AD40-E351FDCF52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7">
            <a:extLst>
              <a:ext uri="{FF2B5EF4-FFF2-40B4-BE49-F238E27FC236}">
                <a16:creationId xmlns:a16="http://schemas.microsoft.com/office/drawing/2014/main" id="{53451C0A-4830-4471-B9BE-244E0A551512}"/>
              </a:ext>
            </a:extLst>
          </p:cNvPr>
          <p:cNvSpPr>
            <a:spLocks noGrp="1" noChangeArrowheads="1"/>
          </p:cNvSpPr>
          <p:nvPr>
            <p:ph type="sldNum" sz="quarter" idx="12"/>
          </p:nvPr>
        </p:nvSpPr>
        <p:spPr>
          <a:ln/>
        </p:spPr>
        <p:txBody>
          <a:bodyPr/>
          <a:lstStyle>
            <a:lvl1pPr>
              <a:defRPr/>
            </a:lvl1pPr>
          </a:lstStyle>
          <a:p>
            <a:pPr>
              <a:defRPr/>
            </a:pPr>
            <a:fld id="{97F9492A-F252-48C3-809A-B25E34901030}" type="slidenum">
              <a:rPr lang="en-US" altLang="zh-CN"/>
              <a:pPr>
                <a:defRPr/>
              </a:pPr>
              <a:t>‹#›</a:t>
            </a:fld>
            <a:endParaRPr lang="en-US" altLang="zh-CN"/>
          </a:p>
        </p:txBody>
      </p:sp>
    </p:spTree>
    <p:extLst>
      <p:ext uri="{BB962C8B-B14F-4D97-AF65-F5344CB8AC3E}">
        <p14:creationId xmlns:p14="http://schemas.microsoft.com/office/powerpoint/2010/main" val="426748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28725"/>
            <a:ext cx="4038600" cy="5095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28725"/>
            <a:ext cx="4038600" cy="24717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52863"/>
            <a:ext cx="4038600" cy="24717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5">
            <a:extLst>
              <a:ext uri="{FF2B5EF4-FFF2-40B4-BE49-F238E27FC236}">
                <a16:creationId xmlns:a16="http://schemas.microsoft.com/office/drawing/2014/main" id="{786D9143-DB60-4C93-B661-007FC60522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96">
            <a:extLst>
              <a:ext uri="{FF2B5EF4-FFF2-40B4-BE49-F238E27FC236}">
                <a16:creationId xmlns:a16="http://schemas.microsoft.com/office/drawing/2014/main" id="{2EC4BAB1-7C03-4A50-9BA2-ADFC27BD12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7">
            <a:extLst>
              <a:ext uri="{FF2B5EF4-FFF2-40B4-BE49-F238E27FC236}">
                <a16:creationId xmlns:a16="http://schemas.microsoft.com/office/drawing/2014/main" id="{B9F9079F-FA86-4360-AA7F-8C6DA2975518}"/>
              </a:ext>
            </a:extLst>
          </p:cNvPr>
          <p:cNvSpPr>
            <a:spLocks noGrp="1" noChangeArrowheads="1"/>
          </p:cNvSpPr>
          <p:nvPr>
            <p:ph type="sldNum" sz="quarter" idx="12"/>
          </p:nvPr>
        </p:nvSpPr>
        <p:spPr>
          <a:ln/>
        </p:spPr>
        <p:txBody>
          <a:bodyPr/>
          <a:lstStyle>
            <a:lvl1pPr>
              <a:defRPr/>
            </a:lvl1pPr>
          </a:lstStyle>
          <a:p>
            <a:pPr>
              <a:defRPr/>
            </a:pPr>
            <a:fld id="{28A8E12A-694D-4FC7-A5B6-2776181899F1}" type="slidenum">
              <a:rPr lang="en-US" altLang="zh-CN"/>
              <a:pPr>
                <a:defRPr/>
              </a:pPr>
              <a:t>‹#›</a:t>
            </a:fld>
            <a:endParaRPr lang="en-US" altLang="zh-CN"/>
          </a:p>
        </p:txBody>
      </p:sp>
    </p:spTree>
    <p:extLst>
      <p:ext uri="{BB962C8B-B14F-4D97-AF65-F5344CB8AC3E}">
        <p14:creationId xmlns:p14="http://schemas.microsoft.com/office/powerpoint/2010/main" val="1246336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28725"/>
            <a:ext cx="4038600" cy="5095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28725"/>
            <a:ext cx="4038600" cy="5095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5">
            <a:extLst>
              <a:ext uri="{FF2B5EF4-FFF2-40B4-BE49-F238E27FC236}">
                <a16:creationId xmlns:a16="http://schemas.microsoft.com/office/drawing/2014/main" id="{F5281FD9-8BA3-4025-9640-1957B49E8B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6">
            <a:extLst>
              <a:ext uri="{FF2B5EF4-FFF2-40B4-BE49-F238E27FC236}">
                <a16:creationId xmlns:a16="http://schemas.microsoft.com/office/drawing/2014/main" id="{73795DF2-D96D-4F24-A6EC-2A90303259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7">
            <a:extLst>
              <a:ext uri="{FF2B5EF4-FFF2-40B4-BE49-F238E27FC236}">
                <a16:creationId xmlns:a16="http://schemas.microsoft.com/office/drawing/2014/main" id="{7B5D77E7-1D08-4F2E-A239-7EFA98C52255}"/>
              </a:ext>
            </a:extLst>
          </p:cNvPr>
          <p:cNvSpPr>
            <a:spLocks noGrp="1" noChangeArrowheads="1"/>
          </p:cNvSpPr>
          <p:nvPr>
            <p:ph type="sldNum" sz="quarter" idx="12"/>
          </p:nvPr>
        </p:nvSpPr>
        <p:spPr>
          <a:ln/>
        </p:spPr>
        <p:txBody>
          <a:bodyPr/>
          <a:lstStyle>
            <a:lvl1pPr>
              <a:defRPr/>
            </a:lvl1pPr>
          </a:lstStyle>
          <a:p>
            <a:pPr>
              <a:defRPr/>
            </a:pPr>
            <a:fld id="{988F8CB8-5142-4405-881F-915A01F833E6}" type="slidenum">
              <a:rPr lang="en-US" altLang="zh-CN"/>
              <a:pPr>
                <a:defRPr/>
              </a:pPr>
              <a:t>‹#›</a:t>
            </a:fld>
            <a:endParaRPr lang="en-US" altLang="zh-CN"/>
          </a:p>
        </p:txBody>
      </p:sp>
    </p:spTree>
    <p:extLst>
      <p:ext uri="{BB962C8B-B14F-4D97-AF65-F5344CB8AC3E}">
        <p14:creationId xmlns:p14="http://schemas.microsoft.com/office/powerpoint/2010/main" val="1607430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7391400" cy="563563"/>
          </a:xfrm>
        </p:spPr>
        <p:txBody>
          <a:bodyPr/>
          <a:lstStyle/>
          <a:p>
            <a:r>
              <a:rPr lang="zh-CN" altLang="en-US"/>
              <a:t>单击此处编辑母版标题样式</a:t>
            </a:r>
          </a:p>
        </p:txBody>
      </p:sp>
      <p:sp>
        <p:nvSpPr>
          <p:cNvPr id="3" name="图表占位符 2"/>
          <p:cNvSpPr>
            <a:spLocks noGrp="1"/>
          </p:cNvSpPr>
          <p:nvPr>
            <p:ph type="chart" idx="1"/>
          </p:nvPr>
        </p:nvSpPr>
        <p:spPr>
          <a:xfrm>
            <a:off x="457200" y="1228725"/>
            <a:ext cx="8229600" cy="5095875"/>
          </a:xfrm>
        </p:spPr>
        <p:txBody>
          <a:bodyPr/>
          <a:lstStyle/>
          <a:p>
            <a:pPr lvl="0"/>
            <a:endParaRPr lang="zh-CN" altLang="en-US" noProof="0"/>
          </a:p>
        </p:txBody>
      </p:sp>
      <p:sp>
        <p:nvSpPr>
          <p:cNvPr id="4" name="Rectangle 95">
            <a:extLst>
              <a:ext uri="{FF2B5EF4-FFF2-40B4-BE49-F238E27FC236}">
                <a16:creationId xmlns:a16="http://schemas.microsoft.com/office/drawing/2014/main" id="{6DC5E053-326C-483C-8A5D-8C3DFC1C91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6">
            <a:extLst>
              <a:ext uri="{FF2B5EF4-FFF2-40B4-BE49-F238E27FC236}">
                <a16:creationId xmlns:a16="http://schemas.microsoft.com/office/drawing/2014/main" id="{5EA0C6FF-B742-4E70-9E2F-1AF57961EC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7">
            <a:extLst>
              <a:ext uri="{FF2B5EF4-FFF2-40B4-BE49-F238E27FC236}">
                <a16:creationId xmlns:a16="http://schemas.microsoft.com/office/drawing/2014/main" id="{30CB54B2-FA82-4F4D-8318-3BE7D87E73D4}"/>
              </a:ext>
            </a:extLst>
          </p:cNvPr>
          <p:cNvSpPr>
            <a:spLocks noGrp="1" noChangeArrowheads="1"/>
          </p:cNvSpPr>
          <p:nvPr>
            <p:ph type="sldNum" sz="quarter" idx="12"/>
          </p:nvPr>
        </p:nvSpPr>
        <p:spPr>
          <a:ln/>
        </p:spPr>
        <p:txBody>
          <a:bodyPr/>
          <a:lstStyle>
            <a:lvl1pPr>
              <a:defRPr/>
            </a:lvl1pPr>
          </a:lstStyle>
          <a:p>
            <a:pPr>
              <a:defRPr/>
            </a:pPr>
            <a:fld id="{FEDE6EA2-113E-4770-B4BF-BD8440972628}" type="slidenum">
              <a:rPr lang="en-US" altLang="zh-CN"/>
              <a:pPr>
                <a:defRPr/>
              </a:pPr>
              <a:t>‹#›</a:t>
            </a:fld>
            <a:endParaRPr lang="en-US" altLang="zh-CN"/>
          </a:p>
        </p:txBody>
      </p:sp>
    </p:spTree>
    <p:extLst>
      <p:ext uri="{BB962C8B-B14F-4D97-AF65-F5344CB8AC3E}">
        <p14:creationId xmlns:p14="http://schemas.microsoft.com/office/powerpoint/2010/main" val="249174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5">
            <a:extLst>
              <a:ext uri="{FF2B5EF4-FFF2-40B4-BE49-F238E27FC236}">
                <a16:creationId xmlns:a16="http://schemas.microsoft.com/office/drawing/2014/main" id="{A1BF68A0-00B5-47D0-A4BE-D663AF5292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6">
            <a:extLst>
              <a:ext uri="{FF2B5EF4-FFF2-40B4-BE49-F238E27FC236}">
                <a16:creationId xmlns:a16="http://schemas.microsoft.com/office/drawing/2014/main" id="{B1E1F74A-62A7-44D7-8638-BCF283D5A4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7">
            <a:extLst>
              <a:ext uri="{FF2B5EF4-FFF2-40B4-BE49-F238E27FC236}">
                <a16:creationId xmlns:a16="http://schemas.microsoft.com/office/drawing/2014/main" id="{91D0F420-667C-4198-8027-EC15BD601989}"/>
              </a:ext>
            </a:extLst>
          </p:cNvPr>
          <p:cNvSpPr>
            <a:spLocks noGrp="1" noChangeArrowheads="1"/>
          </p:cNvSpPr>
          <p:nvPr>
            <p:ph type="sldNum" sz="quarter" idx="12"/>
          </p:nvPr>
        </p:nvSpPr>
        <p:spPr>
          <a:ln/>
        </p:spPr>
        <p:txBody>
          <a:bodyPr/>
          <a:lstStyle>
            <a:lvl1pPr>
              <a:defRPr/>
            </a:lvl1pPr>
          </a:lstStyle>
          <a:p>
            <a:pPr>
              <a:defRPr/>
            </a:pPr>
            <a:fld id="{E1B8BC87-6D27-4E51-8B53-265457490BDF}" type="slidenum">
              <a:rPr lang="en-US" altLang="zh-CN"/>
              <a:pPr>
                <a:defRPr/>
              </a:pPr>
              <a:t>‹#›</a:t>
            </a:fld>
            <a:endParaRPr lang="en-US" altLang="zh-CN"/>
          </a:p>
        </p:txBody>
      </p:sp>
    </p:spTree>
    <p:extLst>
      <p:ext uri="{BB962C8B-B14F-4D97-AF65-F5344CB8AC3E}">
        <p14:creationId xmlns:p14="http://schemas.microsoft.com/office/powerpoint/2010/main" val="80265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5">
            <a:extLst>
              <a:ext uri="{FF2B5EF4-FFF2-40B4-BE49-F238E27FC236}">
                <a16:creationId xmlns:a16="http://schemas.microsoft.com/office/drawing/2014/main" id="{E4DCE733-1128-4E75-89AC-75ACFAB078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6">
            <a:extLst>
              <a:ext uri="{FF2B5EF4-FFF2-40B4-BE49-F238E27FC236}">
                <a16:creationId xmlns:a16="http://schemas.microsoft.com/office/drawing/2014/main" id="{A85EEEE2-9186-4D59-BD8C-9C9B6EDF7A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7">
            <a:extLst>
              <a:ext uri="{FF2B5EF4-FFF2-40B4-BE49-F238E27FC236}">
                <a16:creationId xmlns:a16="http://schemas.microsoft.com/office/drawing/2014/main" id="{C9B811AA-B07F-4629-B68F-08C30176CD3C}"/>
              </a:ext>
            </a:extLst>
          </p:cNvPr>
          <p:cNvSpPr>
            <a:spLocks noGrp="1" noChangeArrowheads="1"/>
          </p:cNvSpPr>
          <p:nvPr>
            <p:ph type="sldNum" sz="quarter" idx="12"/>
          </p:nvPr>
        </p:nvSpPr>
        <p:spPr>
          <a:ln/>
        </p:spPr>
        <p:txBody>
          <a:bodyPr/>
          <a:lstStyle>
            <a:lvl1pPr>
              <a:defRPr/>
            </a:lvl1pPr>
          </a:lstStyle>
          <a:p>
            <a:pPr>
              <a:defRPr/>
            </a:pPr>
            <a:fld id="{7020EC0F-3A90-45F4-B939-249DF037882E}" type="slidenum">
              <a:rPr lang="en-US" altLang="zh-CN"/>
              <a:pPr>
                <a:defRPr/>
              </a:pPr>
              <a:t>‹#›</a:t>
            </a:fld>
            <a:endParaRPr lang="en-US" altLang="zh-CN"/>
          </a:p>
        </p:txBody>
      </p:sp>
    </p:spTree>
    <p:extLst>
      <p:ext uri="{BB962C8B-B14F-4D97-AF65-F5344CB8AC3E}">
        <p14:creationId xmlns:p14="http://schemas.microsoft.com/office/powerpoint/2010/main" val="37812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5">
            <a:extLst>
              <a:ext uri="{FF2B5EF4-FFF2-40B4-BE49-F238E27FC236}">
                <a16:creationId xmlns:a16="http://schemas.microsoft.com/office/drawing/2014/main" id="{9BA34E78-3277-4966-A58A-25768347CD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6">
            <a:extLst>
              <a:ext uri="{FF2B5EF4-FFF2-40B4-BE49-F238E27FC236}">
                <a16:creationId xmlns:a16="http://schemas.microsoft.com/office/drawing/2014/main" id="{B9A18EA0-51B5-447F-A1DD-0B96D95BE62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7">
            <a:extLst>
              <a:ext uri="{FF2B5EF4-FFF2-40B4-BE49-F238E27FC236}">
                <a16:creationId xmlns:a16="http://schemas.microsoft.com/office/drawing/2014/main" id="{C14B9B66-00AF-439C-97FB-3F8EC1A806F2}"/>
              </a:ext>
            </a:extLst>
          </p:cNvPr>
          <p:cNvSpPr>
            <a:spLocks noGrp="1" noChangeArrowheads="1"/>
          </p:cNvSpPr>
          <p:nvPr>
            <p:ph type="sldNum" sz="quarter" idx="12"/>
          </p:nvPr>
        </p:nvSpPr>
        <p:spPr>
          <a:ln/>
        </p:spPr>
        <p:txBody>
          <a:bodyPr/>
          <a:lstStyle>
            <a:lvl1pPr>
              <a:defRPr/>
            </a:lvl1pPr>
          </a:lstStyle>
          <a:p>
            <a:pPr>
              <a:defRPr/>
            </a:pPr>
            <a:fld id="{13F56BCB-8C3C-42FA-831C-B5335E0DD477}" type="slidenum">
              <a:rPr lang="en-US" altLang="zh-CN"/>
              <a:pPr>
                <a:defRPr/>
              </a:pPr>
              <a:t>‹#›</a:t>
            </a:fld>
            <a:endParaRPr lang="en-US" altLang="zh-CN"/>
          </a:p>
        </p:txBody>
      </p:sp>
    </p:spTree>
    <p:extLst>
      <p:ext uri="{BB962C8B-B14F-4D97-AF65-F5344CB8AC3E}">
        <p14:creationId xmlns:p14="http://schemas.microsoft.com/office/powerpoint/2010/main" val="174622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5">
            <a:extLst>
              <a:ext uri="{FF2B5EF4-FFF2-40B4-BE49-F238E27FC236}">
                <a16:creationId xmlns:a16="http://schemas.microsoft.com/office/drawing/2014/main" id="{F515EA75-15D9-46F8-BE68-C360EC6DA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6">
            <a:extLst>
              <a:ext uri="{FF2B5EF4-FFF2-40B4-BE49-F238E27FC236}">
                <a16:creationId xmlns:a16="http://schemas.microsoft.com/office/drawing/2014/main" id="{DAFB6265-1C9F-45DC-9E25-850E607441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7">
            <a:extLst>
              <a:ext uri="{FF2B5EF4-FFF2-40B4-BE49-F238E27FC236}">
                <a16:creationId xmlns:a16="http://schemas.microsoft.com/office/drawing/2014/main" id="{7D591E2A-9A79-48F1-A1A9-2C688C966410}"/>
              </a:ext>
            </a:extLst>
          </p:cNvPr>
          <p:cNvSpPr>
            <a:spLocks noGrp="1" noChangeArrowheads="1"/>
          </p:cNvSpPr>
          <p:nvPr>
            <p:ph type="sldNum" sz="quarter" idx="12"/>
          </p:nvPr>
        </p:nvSpPr>
        <p:spPr>
          <a:ln/>
        </p:spPr>
        <p:txBody>
          <a:bodyPr/>
          <a:lstStyle>
            <a:lvl1pPr>
              <a:defRPr/>
            </a:lvl1pPr>
          </a:lstStyle>
          <a:p>
            <a:pPr>
              <a:defRPr/>
            </a:pPr>
            <a:fld id="{5116B8AE-1211-4540-8694-2453C478356F}" type="slidenum">
              <a:rPr lang="en-US" altLang="zh-CN"/>
              <a:pPr>
                <a:defRPr/>
              </a:pPr>
              <a:t>‹#›</a:t>
            </a:fld>
            <a:endParaRPr lang="en-US" altLang="zh-CN"/>
          </a:p>
        </p:txBody>
      </p:sp>
    </p:spTree>
    <p:extLst>
      <p:ext uri="{BB962C8B-B14F-4D97-AF65-F5344CB8AC3E}">
        <p14:creationId xmlns:p14="http://schemas.microsoft.com/office/powerpoint/2010/main" val="20282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5">
            <a:extLst>
              <a:ext uri="{FF2B5EF4-FFF2-40B4-BE49-F238E27FC236}">
                <a16:creationId xmlns:a16="http://schemas.microsoft.com/office/drawing/2014/main" id="{4B23F2D6-0C5F-498E-BEC5-295D97AA66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6">
            <a:extLst>
              <a:ext uri="{FF2B5EF4-FFF2-40B4-BE49-F238E27FC236}">
                <a16:creationId xmlns:a16="http://schemas.microsoft.com/office/drawing/2014/main" id="{67E79684-D33B-4145-A0E2-1BBDD8CD2A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7">
            <a:extLst>
              <a:ext uri="{FF2B5EF4-FFF2-40B4-BE49-F238E27FC236}">
                <a16:creationId xmlns:a16="http://schemas.microsoft.com/office/drawing/2014/main" id="{2CB6FA4E-DF81-47CB-86CA-636158BAE9F6}"/>
              </a:ext>
            </a:extLst>
          </p:cNvPr>
          <p:cNvSpPr>
            <a:spLocks noGrp="1" noChangeArrowheads="1"/>
          </p:cNvSpPr>
          <p:nvPr>
            <p:ph type="sldNum" sz="quarter" idx="12"/>
          </p:nvPr>
        </p:nvSpPr>
        <p:spPr>
          <a:ln/>
        </p:spPr>
        <p:txBody>
          <a:bodyPr/>
          <a:lstStyle>
            <a:lvl1pPr>
              <a:defRPr/>
            </a:lvl1pPr>
          </a:lstStyle>
          <a:p>
            <a:pPr>
              <a:defRPr/>
            </a:pPr>
            <a:fld id="{38B59662-23E8-4149-A33A-8FA278B05FF1}" type="slidenum">
              <a:rPr lang="en-US" altLang="zh-CN"/>
              <a:pPr>
                <a:defRPr/>
              </a:pPr>
              <a:t>‹#›</a:t>
            </a:fld>
            <a:endParaRPr lang="en-US" altLang="zh-CN"/>
          </a:p>
        </p:txBody>
      </p:sp>
    </p:spTree>
    <p:extLst>
      <p:ext uri="{BB962C8B-B14F-4D97-AF65-F5344CB8AC3E}">
        <p14:creationId xmlns:p14="http://schemas.microsoft.com/office/powerpoint/2010/main" val="120439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5">
            <a:extLst>
              <a:ext uri="{FF2B5EF4-FFF2-40B4-BE49-F238E27FC236}">
                <a16:creationId xmlns:a16="http://schemas.microsoft.com/office/drawing/2014/main" id="{92A15B2F-5D9A-454C-8110-DC1E171DF2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6">
            <a:extLst>
              <a:ext uri="{FF2B5EF4-FFF2-40B4-BE49-F238E27FC236}">
                <a16:creationId xmlns:a16="http://schemas.microsoft.com/office/drawing/2014/main" id="{4C01B695-9C49-4A3D-AFC7-284304D7A7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7">
            <a:extLst>
              <a:ext uri="{FF2B5EF4-FFF2-40B4-BE49-F238E27FC236}">
                <a16:creationId xmlns:a16="http://schemas.microsoft.com/office/drawing/2014/main" id="{2C01C77E-54EA-4859-9E7D-4AD2B542B698}"/>
              </a:ext>
            </a:extLst>
          </p:cNvPr>
          <p:cNvSpPr>
            <a:spLocks noGrp="1" noChangeArrowheads="1"/>
          </p:cNvSpPr>
          <p:nvPr>
            <p:ph type="sldNum" sz="quarter" idx="12"/>
          </p:nvPr>
        </p:nvSpPr>
        <p:spPr>
          <a:ln/>
        </p:spPr>
        <p:txBody>
          <a:bodyPr/>
          <a:lstStyle>
            <a:lvl1pPr>
              <a:defRPr/>
            </a:lvl1pPr>
          </a:lstStyle>
          <a:p>
            <a:pPr>
              <a:defRPr/>
            </a:pPr>
            <a:fld id="{ED43D4C6-6723-48CF-9552-9A88C6178E4B}" type="slidenum">
              <a:rPr lang="en-US" altLang="zh-CN"/>
              <a:pPr>
                <a:defRPr/>
              </a:pPr>
              <a:t>‹#›</a:t>
            </a:fld>
            <a:endParaRPr lang="en-US" altLang="zh-CN"/>
          </a:p>
        </p:txBody>
      </p:sp>
    </p:spTree>
    <p:extLst>
      <p:ext uri="{BB962C8B-B14F-4D97-AF65-F5344CB8AC3E}">
        <p14:creationId xmlns:p14="http://schemas.microsoft.com/office/powerpoint/2010/main" val="122756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5">
            <a:extLst>
              <a:ext uri="{FF2B5EF4-FFF2-40B4-BE49-F238E27FC236}">
                <a16:creationId xmlns:a16="http://schemas.microsoft.com/office/drawing/2014/main" id="{C953FC94-375E-44BD-B020-C174A9D4F4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6">
            <a:extLst>
              <a:ext uri="{FF2B5EF4-FFF2-40B4-BE49-F238E27FC236}">
                <a16:creationId xmlns:a16="http://schemas.microsoft.com/office/drawing/2014/main" id="{AE09490E-1C6E-4131-9CDA-4219EEC6EA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7">
            <a:extLst>
              <a:ext uri="{FF2B5EF4-FFF2-40B4-BE49-F238E27FC236}">
                <a16:creationId xmlns:a16="http://schemas.microsoft.com/office/drawing/2014/main" id="{5AC7B1A4-A53F-4D56-94B5-725A1A0CD326}"/>
              </a:ext>
            </a:extLst>
          </p:cNvPr>
          <p:cNvSpPr>
            <a:spLocks noGrp="1" noChangeArrowheads="1"/>
          </p:cNvSpPr>
          <p:nvPr>
            <p:ph type="sldNum" sz="quarter" idx="12"/>
          </p:nvPr>
        </p:nvSpPr>
        <p:spPr>
          <a:ln/>
        </p:spPr>
        <p:txBody>
          <a:bodyPr/>
          <a:lstStyle>
            <a:lvl1pPr>
              <a:defRPr/>
            </a:lvl1pPr>
          </a:lstStyle>
          <a:p>
            <a:pPr>
              <a:defRPr/>
            </a:pPr>
            <a:fld id="{2FA68A2E-04B0-4822-95DE-6BD167C75257}" type="slidenum">
              <a:rPr lang="en-US" altLang="zh-CN"/>
              <a:pPr>
                <a:defRPr/>
              </a:pPr>
              <a:t>‹#›</a:t>
            </a:fld>
            <a:endParaRPr lang="en-US" altLang="zh-CN"/>
          </a:p>
        </p:txBody>
      </p:sp>
    </p:spTree>
    <p:extLst>
      <p:ext uri="{BB962C8B-B14F-4D97-AF65-F5344CB8AC3E}">
        <p14:creationId xmlns:p14="http://schemas.microsoft.com/office/powerpoint/2010/main" val="198821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5">
            <a:extLst>
              <a:ext uri="{FF2B5EF4-FFF2-40B4-BE49-F238E27FC236}">
                <a16:creationId xmlns:a16="http://schemas.microsoft.com/office/drawing/2014/main" id="{C7399064-6394-40D7-9462-7BF4F1CB1E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6">
            <a:extLst>
              <a:ext uri="{FF2B5EF4-FFF2-40B4-BE49-F238E27FC236}">
                <a16:creationId xmlns:a16="http://schemas.microsoft.com/office/drawing/2014/main" id="{71947A1E-C7BE-42B5-AB00-FE94C7E944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7">
            <a:extLst>
              <a:ext uri="{FF2B5EF4-FFF2-40B4-BE49-F238E27FC236}">
                <a16:creationId xmlns:a16="http://schemas.microsoft.com/office/drawing/2014/main" id="{C9FA3FA1-E885-4D9E-A099-55CA98DE3F98}"/>
              </a:ext>
            </a:extLst>
          </p:cNvPr>
          <p:cNvSpPr>
            <a:spLocks noGrp="1" noChangeArrowheads="1"/>
          </p:cNvSpPr>
          <p:nvPr>
            <p:ph type="sldNum" sz="quarter" idx="12"/>
          </p:nvPr>
        </p:nvSpPr>
        <p:spPr>
          <a:ln/>
        </p:spPr>
        <p:txBody>
          <a:bodyPr/>
          <a:lstStyle>
            <a:lvl1pPr>
              <a:defRPr/>
            </a:lvl1pPr>
          </a:lstStyle>
          <a:p>
            <a:pPr>
              <a:defRPr/>
            </a:pPr>
            <a:fld id="{BEAD755F-FBB4-4713-9C59-9F3C7B38F30F}" type="slidenum">
              <a:rPr lang="en-US" altLang="zh-CN"/>
              <a:pPr>
                <a:defRPr/>
              </a:pPr>
              <a:t>‹#›</a:t>
            </a:fld>
            <a:endParaRPr lang="en-US" altLang="zh-CN"/>
          </a:p>
        </p:txBody>
      </p:sp>
    </p:spTree>
    <p:extLst>
      <p:ext uri="{BB962C8B-B14F-4D97-AF65-F5344CB8AC3E}">
        <p14:creationId xmlns:p14="http://schemas.microsoft.com/office/powerpoint/2010/main" val="367560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772" name="Rectangle 92">
            <a:extLst>
              <a:ext uri="{FF2B5EF4-FFF2-40B4-BE49-F238E27FC236}">
                <a16:creationId xmlns:a16="http://schemas.microsoft.com/office/drawing/2014/main" id="{18A04941-684E-45F9-A4AA-BC05D77A119B}"/>
              </a:ext>
            </a:extLst>
          </p:cNvPr>
          <p:cNvSpPr>
            <a:spLocks noChangeArrowheads="1"/>
          </p:cNvSpPr>
          <p:nvPr/>
        </p:nvSpPr>
        <p:spPr bwMode="gray">
          <a:xfrm>
            <a:off x="0" y="914400"/>
            <a:ext cx="9144000" cy="111125"/>
          </a:xfrm>
          <a:prstGeom prst="rect">
            <a:avLst/>
          </a:prstGeom>
          <a:gradFill rotWithShape="1">
            <a:gsLst>
              <a:gs pos="0">
                <a:schemeClr val="tx1">
                  <a:gamma/>
                  <a:shade val="46275"/>
                  <a:invGamma/>
                </a:schemeClr>
              </a:gs>
              <a:gs pos="100000">
                <a:schemeClr val="tx1"/>
              </a:gs>
            </a:gsLst>
            <a:lin ang="0" scaled="1"/>
          </a:gradFill>
          <a:ln>
            <a:noFill/>
          </a:ln>
          <a:effectLst/>
        </p:spPr>
        <p:txBody>
          <a:bodyPr wrap="none" anchor="ctr"/>
          <a:lstStyle/>
          <a:p>
            <a:pPr eaLnBrk="1" hangingPunct="1">
              <a:defRPr/>
            </a:pPr>
            <a:endParaRPr lang="zh-CN" altLang="en-US"/>
          </a:p>
        </p:txBody>
      </p:sp>
      <p:sp>
        <p:nvSpPr>
          <p:cNvPr id="1027" name="Oval 93" descr="06_original_w">
            <a:extLst>
              <a:ext uri="{FF2B5EF4-FFF2-40B4-BE49-F238E27FC236}">
                <a16:creationId xmlns:a16="http://schemas.microsoft.com/office/drawing/2014/main" id="{204B3F36-3652-44A1-9506-29070D0264A2}"/>
              </a:ext>
            </a:extLst>
          </p:cNvPr>
          <p:cNvSpPr>
            <a:spLocks noChangeArrowheads="1"/>
          </p:cNvSpPr>
          <p:nvPr/>
        </p:nvSpPr>
        <p:spPr bwMode="gray">
          <a:xfrm>
            <a:off x="7956550" y="404813"/>
            <a:ext cx="936625" cy="1008062"/>
          </a:xfrm>
          <a:prstGeom prst="ellipse">
            <a:avLst/>
          </a:prstGeom>
          <a:blipFill dpi="0" rotWithShape="1">
            <a:blip r:embed="rId16"/>
            <a:srcRect/>
            <a:stretch>
              <a:fillRect/>
            </a:stretch>
          </a:blipFill>
          <a:ln w="57150">
            <a:solidFill>
              <a:schemeClr val="tx1"/>
            </a:solidFill>
            <a:round/>
            <a:headEnd/>
            <a:tailEnd/>
          </a:ln>
          <a:effec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endParaRPr lang="zh-CN" altLang="en-US"/>
          </a:p>
        </p:txBody>
      </p:sp>
      <p:sp>
        <p:nvSpPr>
          <p:cNvPr id="1028" name="Rectangle 94">
            <a:extLst>
              <a:ext uri="{FF2B5EF4-FFF2-40B4-BE49-F238E27FC236}">
                <a16:creationId xmlns:a16="http://schemas.microsoft.com/office/drawing/2014/main" id="{B00A9838-1CED-454C-BF0E-D832F40910ED}"/>
              </a:ext>
            </a:extLst>
          </p:cNvPr>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9775" name="Rectangle 95">
            <a:extLst>
              <a:ext uri="{FF2B5EF4-FFF2-40B4-BE49-F238E27FC236}">
                <a16:creationId xmlns:a16="http://schemas.microsoft.com/office/drawing/2014/main" id="{CFCF63BA-D684-434C-A61B-75A29C112D90}"/>
              </a:ext>
            </a:extLst>
          </p:cNvPr>
          <p:cNvSpPr>
            <a:spLocks noGrp="1" noChangeArrowheads="1"/>
          </p:cNvSpPr>
          <p:nvPr>
            <p:ph type="dt" sz="half" idx="2"/>
          </p:nvPr>
        </p:nvSpPr>
        <p:spPr bwMode="auto">
          <a:xfrm>
            <a:off x="457200" y="6400800"/>
            <a:ext cx="2133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endParaRPr lang="en-US" altLang="zh-CN"/>
          </a:p>
        </p:txBody>
      </p:sp>
      <p:sp>
        <p:nvSpPr>
          <p:cNvPr id="199776" name="Rectangle 96">
            <a:extLst>
              <a:ext uri="{FF2B5EF4-FFF2-40B4-BE49-F238E27FC236}">
                <a16:creationId xmlns:a16="http://schemas.microsoft.com/office/drawing/2014/main" id="{299E8F23-3FE1-4664-B231-C453AED7742C}"/>
              </a:ext>
            </a:extLst>
          </p:cNvPr>
          <p:cNvSpPr>
            <a:spLocks noGrp="1" noChangeArrowheads="1"/>
          </p:cNvSpPr>
          <p:nvPr>
            <p:ph type="ftr" sz="quarter" idx="3"/>
          </p:nvPr>
        </p:nvSpPr>
        <p:spPr bwMode="auto">
          <a:xfrm>
            <a:off x="3124200" y="6400800"/>
            <a:ext cx="2895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ltLang="zh-CN"/>
          </a:p>
        </p:txBody>
      </p:sp>
      <p:sp>
        <p:nvSpPr>
          <p:cNvPr id="199777" name="Rectangle 97">
            <a:extLst>
              <a:ext uri="{FF2B5EF4-FFF2-40B4-BE49-F238E27FC236}">
                <a16:creationId xmlns:a16="http://schemas.microsoft.com/office/drawing/2014/main" id="{257FB246-DEDC-4F19-8C4C-631B42F02E5B}"/>
              </a:ext>
            </a:extLst>
          </p:cNvPr>
          <p:cNvSpPr>
            <a:spLocks noGrp="1" noChangeArrowheads="1"/>
          </p:cNvSpPr>
          <p:nvPr>
            <p:ph type="sldNum" sz="quarter" idx="4"/>
          </p:nvPr>
        </p:nvSpPr>
        <p:spPr bwMode="auto">
          <a:xfrm>
            <a:off x="6553200" y="6400800"/>
            <a:ext cx="2133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55B21F95-5AB1-48EA-B5AB-40D10038C962}" type="slidenum">
              <a:rPr lang="en-US" altLang="zh-CN"/>
              <a:pPr>
                <a:defRPr/>
              </a:pPr>
              <a:t>‹#›</a:t>
            </a:fld>
            <a:endParaRPr lang="en-US" altLang="zh-CN"/>
          </a:p>
        </p:txBody>
      </p:sp>
      <p:sp>
        <p:nvSpPr>
          <p:cNvPr id="1032" name="Rectangle 98">
            <a:extLst>
              <a:ext uri="{FF2B5EF4-FFF2-40B4-BE49-F238E27FC236}">
                <a16:creationId xmlns:a16="http://schemas.microsoft.com/office/drawing/2014/main" id="{F8243E30-9A40-4321-8CFD-F0D1D8DCF5CB}"/>
              </a:ext>
            </a:extLst>
          </p:cNvPr>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4"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Lst>
  <p:txStyles>
    <p:titleStyle>
      <a:lvl1pPr algn="l" rtl="0" eaLnBrk="0" fontAlgn="base" hangingPunct="0">
        <a:spcBef>
          <a:spcPct val="0"/>
        </a:spcBef>
        <a:spcAft>
          <a:spcPct val="0"/>
        </a:spcAft>
        <a:defRPr sz="4400" b="1">
          <a:solidFill>
            <a:srgbClr val="0000CC"/>
          </a:solidFill>
          <a:latin typeface="+mj-lt"/>
          <a:ea typeface="+mj-ea"/>
          <a:cs typeface="+mj-cs"/>
        </a:defRPr>
      </a:lvl1pPr>
      <a:lvl2pPr algn="l" rtl="0" eaLnBrk="0" fontAlgn="base" hangingPunct="0">
        <a:spcBef>
          <a:spcPct val="0"/>
        </a:spcBef>
        <a:spcAft>
          <a:spcPct val="0"/>
        </a:spcAft>
        <a:defRPr sz="4400" b="1">
          <a:solidFill>
            <a:srgbClr val="0000CC"/>
          </a:solidFill>
          <a:latin typeface="Verdana" pitchFamily="34" charset="0"/>
        </a:defRPr>
      </a:lvl2pPr>
      <a:lvl3pPr algn="l" rtl="0" eaLnBrk="0" fontAlgn="base" hangingPunct="0">
        <a:spcBef>
          <a:spcPct val="0"/>
        </a:spcBef>
        <a:spcAft>
          <a:spcPct val="0"/>
        </a:spcAft>
        <a:defRPr sz="4400" b="1">
          <a:solidFill>
            <a:srgbClr val="0000CC"/>
          </a:solidFill>
          <a:latin typeface="Verdana" pitchFamily="34" charset="0"/>
        </a:defRPr>
      </a:lvl3pPr>
      <a:lvl4pPr algn="l" rtl="0" eaLnBrk="0" fontAlgn="base" hangingPunct="0">
        <a:spcBef>
          <a:spcPct val="0"/>
        </a:spcBef>
        <a:spcAft>
          <a:spcPct val="0"/>
        </a:spcAft>
        <a:defRPr sz="4400" b="1">
          <a:solidFill>
            <a:srgbClr val="0000CC"/>
          </a:solidFill>
          <a:latin typeface="Verdana" pitchFamily="34" charset="0"/>
        </a:defRPr>
      </a:lvl4pPr>
      <a:lvl5pPr algn="l" rtl="0" eaLnBrk="0" fontAlgn="base" hangingPunct="0">
        <a:spcBef>
          <a:spcPct val="0"/>
        </a:spcBef>
        <a:spcAft>
          <a:spcPct val="0"/>
        </a:spcAft>
        <a:defRPr sz="4400" b="1">
          <a:solidFill>
            <a:srgbClr val="0000CC"/>
          </a:solidFill>
          <a:latin typeface="Verdana" pitchFamily="34" charset="0"/>
        </a:defRPr>
      </a:lvl5pPr>
      <a:lvl6pPr marL="457200" algn="l" rtl="0" fontAlgn="base">
        <a:spcBef>
          <a:spcPct val="0"/>
        </a:spcBef>
        <a:spcAft>
          <a:spcPct val="0"/>
        </a:spcAft>
        <a:defRPr sz="4400" b="1">
          <a:solidFill>
            <a:srgbClr val="0000CC"/>
          </a:solidFill>
          <a:latin typeface="Verdana" pitchFamily="34" charset="0"/>
        </a:defRPr>
      </a:lvl6pPr>
      <a:lvl7pPr marL="914400" algn="l" rtl="0" fontAlgn="base">
        <a:spcBef>
          <a:spcPct val="0"/>
        </a:spcBef>
        <a:spcAft>
          <a:spcPct val="0"/>
        </a:spcAft>
        <a:defRPr sz="4400" b="1">
          <a:solidFill>
            <a:srgbClr val="0000CC"/>
          </a:solidFill>
          <a:latin typeface="Verdana" pitchFamily="34" charset="0"/>
        </a:defRPr>
      </a:lvl7pPr>
      <a:lvl8pPr marL="1371600" algn="l" rtl="0" fontAlgn="base">
        <a:spcBef>
          <a:spcPct val="0"/>
        </a:spcBef>
        <a:spcAft>
          <a:spcPct val="0"/>
        </a:spcAft>
        <a:defRPr sz="4400" b="1">
          <a:solidFill>
            <a:srgbClr val="0000CC"/>
          </a:solidFill>
          <a:latin typeface="Verdana" pitchFamily="34" charset="0"/>
        </a:defRPr>
      </a:lvl8pPr>
      <a:lvl9pPr marL="1828800" algn="l" rtl="0" fontAlgn="base">
        <a:spcBef>
          <a:spcPct val="0"/>
        </a:spcBef>
        <a:spcAft>
          <a:spcPct val="0"/>
        </a:spcAft>
        <a:defRPr sz="4400" b="1">
          <a:solidFill>
            <a:srgbClr val="0000CC"/>
          </a:solidFill>
          <a:latin typeface="Verdana" pitchFamily="34" charset="0"/>
        </a:defRPr>
      </a:lvl9pPr>
    </p:titleStyle>
    <p:bodyStyle>
      <a:lvl1pPr marL="342900" indent="-342900" algn="l" rtl="0" eaLnBrk="0" fontAlgn="base" hangingPunct="0">
        <a:spcBef>
          <a:spcPct val="20000"/>
        </a:spcBef>
        <a:spcAft>
          <a:spcPct val="50000"/>
        </a:spcAft>
        <a:buClr>
          <a:schemeClr val="hlink"/>
        </a:buClr>
        <a:buFont typeface="Wingdings" panose="05000000000000000000" pitchFamily="2" charset="2"/>
        <a:buChar char="v"/>
        <a:defRPr sz="4000" b="1">
          <a:solidFill>
            <a:schemeClr val="tx2"/>
          </a:solidFill>
          <a:latin typeface="+mn-lt"/>
          <a:ea typeface="+mn-ea"/>
          <a:cs typeface="+mn-cs"/>
        </a:defRPr>
      </a:lvl1pPr>
      <a:lvl2pPr marL="742950" indent="-285750" algn="l" rtl="0" eaLnBrk="0" fontAlgn="base" hangingPunct="0">
        <a:spcBef>
          <a:spcPct val="20000"/>
        </a:spcBef>
        <a:spcAft>
          <a:spcPct val="50000"/>
        </a:spcAft>
        <a:buClr>
          <a:schemeClr val="accent1"/>
        </a:buClr>
        <a:buFont typeface="Wingdings" panose="05000000000000000000" pitchFamily="2" charset="2"/>
        <a:buChar char="§"/>
        <a:defRPr sz="3200" b="1">
          <a:solidFill>
            <a:schemeClr val="tx2"/>
          </a:solidFill>
          <a:latin typeface="+mn-lt"/>
        </a:defRPr>
      </a:lvl2pPr>
      <a:lvl3pPr marL="1143000" indent="-228600" algn="l" rtl="0" eaLnBrk="0" fontAlgn="base" hangingPunct="0">
        <a:spcBef>
          <a:spcPct val="20000"/>
        </a:spcBef>
        <a:spcAft>
          <a:spcPct val="50000"/>
        </a:spcAft>
        <a:buClr>
          <a:schemeClr val="tx1"/>
        </a:buClr>
        <a:buChar char="•"/>
        <a:defRPr sz="2800" b="1">
          <a:solidFill>
            <a:schemeClr val="tx2"/>
          </a:solidFill>
          <a:latin typeface="+mn-lt"/>
        </a:defRPr>
      </a:lvl3pPr>
      <a:lvl4pPr marL="1600200" indent="-228600" algn="l" rtl="0" eaLnBrk="0" fontAlgn="base" hangingPunct="0">
        <a:spcBef>
          <a:spcPct val="20000"/>
        </a:spcBef>
        <a:spcAft>
          <a:spcPct val="50000"/>
        </a:spcAft>
        <a:buChar char="–"/>
        <a:defRPr sz="2400" b="1">
          <a:solidFill>
            <a:schemeClr val="tx2"/>
          </a:solidFill>
          <a:latin typeface="+mn-lt"/>
        </a:defRPr>
      </a:lvl4pPr>
      <a:lvl5pPr marL="2057400" indent="-228600" algn="l" rtl="0" eaLnBrk="0" fontAlgn="base" hangingPunct="0">
        <a:spcBef>
          <a:spcPct val="20000"/>
        </a:spcBef>
        <a:spcAft>
          <a:spcPct val="50000"/>
        </a:spcAft>
        <a:buChar char="»"/>
        <a:defRPr sz="2000" b="1">
          <a:solidFill>
            <a:schemeClr val="tx2"/>
          </a:solidFill>
          <a:latin typeface="+mn-lt"/>
        </a:defRPr>
      </a:lvl5pPr>
      <a:lvl6pPr marL="2514600" indent="-228600" algn="l" rtl="0" fontAlgn="base">
        <a:spcBef>
          <a:spcPct val="20000"/>
        </a:spcBef>
        <a:spcAft>
          <a:spcPct val="50000"/>
        </a:spcAft>
        <a:buChar char="»"/>
        <a:defRPr sz="2000" b="1">
          <a:solidFill>
            <a:schemeClr val="tx2"/>
          </a:solidFill>
          <a:latin typeface="+mn-lt"/>
        </a:defRPr>
      </a:lvl6pPr>
      <a:lvl7pPr marL="2971800" indent="-228600" algn="l" rtl="0" fontAlgn="base">
        <a:spcBef>
          <a:spcPct val="20000"/>
        </a:spcBef>
        <a:spcAft>
          <a:spcPct val="50000"/>
        </a:spcAft>
        <a:buChar char="»"/>
        <a:defRPr sz="2000" b="1">
          <a:solidFill>
            <a:schemeClr val="tx2"/>
          </a:solidFill>
          <a:latin typeface="+mn-lt"/>
        </a:defRPr>
      </a:lvl7pPr>
      <a:lvl8pPr marL="3429000" indent="-228600" algn="l" rtl="0" fontAlgn="base">
        <a:spcBef>
          <a:spcPct val="20000"/>
        </a:spcBef>
        <a:spcAft>
          <a:spcPct val="50000"/>
        </a:spcAft>
        <a:buChar char="»"/>
        <a:defRPr sz="2000" b="1">
          <a:solidFill>
            <a:schemeClr val="tx2"/>
          </a:solidFill>
          <a:latin typeface="+mn-lt"/>
        </a:defRPr>
      </a:lvl8pPr>
      <a:lvl9pPr marL="3886200" indent="-228600" algn="l" rtl="0" fontAlgn="base">
        <a:spcBef>
          <a:spcPct val="20000"/>
        </a:spcBef>
        <a:spcAft>
          <a:spcPct val="50000"/>
        </a:spcAft>
        <a:buChar char="»"/>
        <a:defRPr sz="2000" b="1">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gi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FF23944D-0603-411D-A5CC-86FC46900921}"/>
              </a:ext>
            </a:extLst>
          </p:cNvPr>
          <p:cNvSpPr>
            <a:spLocks noGrp="1" noChangeArrowheads="1"/>
          </p:cNvSpPr>
          <p:nvPr>
            <p:ph type="ctrTitle"/>
          </p:nvPr>
        </p:nvSpPr>
        <p:spPr>
          <a:xfrm>
            <a:off x="2209800" y="2971800"/>
            <a:ext cx="6781800" cy="1219200"/>
          </a:xfrm>
        </p:spPr>
        <p:txBody>
          <a:bodyPr/>
          <a:lstStyle/>
          <a:p>
            <a:pPr eaLnBrk="1" hangingPunct="1"/>
            <a:r>
              <a:rPr lang="zh-CN" altLang="en-US" sz="5400" b="1">
                <a:ea typeface="PMingLiU" panose="02020500000000000000" pitchFamily="18" charset="-120"/>
              </a:rPr>
              <a:t>信息隐藏</a:t>
            </a:r>
            <a:br>
              <a:rPr lang="zh-CN" altLang="en-US" sz="4800" b="1">
                <a:ea typeface="Dotum" panose="020B0600000101010101" pitchFamily="34" charset="-127"/>
              </a:rPr>
            </a:br>
            <a:endParaRPr lang="zh-CN" altLang="en-US" sz="4800" b="1">
              <a:ea typeface="Dotum" panose="020B0600000101010101" pitchFamily="34" charset="-127"/>
            </a:endParaRPr>
          </a:p>
        </p:txBody>
      </p:sp>
      <p:sp>
        <p:nvSpPr>
          <p:cNvPr id="4099" name="Rectangle 5">
            <a:extLst>
              <a:ext uri="{FF2B5EF4-FFF2-40B4-BE49-F238E27FC236}">
                <a16:creationId xmlns:a16="http://schemas.microsoft.com/office/drawing/2014/main" id="{B06529B0-36F2-48EA-9C9F-EF1F29637FC4}"/>
              </a:ext>
            </a:extLst>
          </p:cNvPr>
          <p:cNvSpPr>
            <a:spLocks noGrp="1" noChangeArrowheads="1"/>
          </p:cNvSpPr>
          <p:nvPr>
            <p:ph type="subTitle" idx="1"/>
          </p:nvPr>
        </p:nvSpPr>
        <p:spPr>
          <a:xfrm>
            <a:off x="2362200" y="3886200"/>
            <a:ext cx="6096000" cy="2438400"/>
          </a:xfrm>
        </p:spPr>
        <p:txBody>
          <a:bodyPr/>
          <a:lstStyle/>
          <a:p>
            <a:pPr algn="l" eaLnBrk="1" hangingPunct="1">
              <a:spcAft>
                <a:spcPct val="0"/>
              </a:spcAft>
            </a:pPr>
            <a:r>
              <a:rPr lang="zh-CN" altLang="en-US" sz="3200" b="1" dirty="0">
                <a:ea typeface="宋体" panose="02010600030101010101" pitchFamily="2" charset="-122"/>
              </a:rPr>
              <a:t>冯丙文</a:t>
            </a:r>
            <a:endParaRPr lang="en-US" altLang="zh-CN" sz="3200" b="1" dirty="0">
              <a:ea typeface="宋体" panose="02010600030101010101" pitchFamily="2" charset="-122"/>
            </a:endParaRPr>
          </a:p>
          <a:p>
            <a:pPr algn="l" eaLnBrk="1" hangingPunct="1">
              <a:spcAft>
                <a:spcPct val="0"/>
              </a:spcAft>
            </a:pPr>
            <a:endParaRPr lang="zh-CN" altLang="en-US" sz="2800" dirty="0">
              <a:solidFill>
                <a:srgbClr val="0000CC"/>
              </a:solidFill>
              <a:ea typeface="宋体" panose="02010600030101010101" pitchFamily="2" charset="-122"/>
            </a:endParaRPr>
          </a:p>
          <a:p>
            <a:pPr algn="l" eaLnBrk="1" hangingPunct="1">
              <a:spcAft>
                <a:spcPct val="0"/>
              </a:spcAft>
            </a:pPr>
            <a:r>
              <a:rPr lang="en-US" altLang="zh-CN" sz="2800" dirty="0">
                <a:solidFill>
                  <a:srgbClr val="0000CC"/>
                </a:solidFill>
                <a:ea typeface="宋体" panose="02010600030101010101" pitchFamily="2" charset="-122"/>
              </a:rPr>
              <a:t>Email: 183861354@qq.com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2. </a:t>
            </a:r>
            <a:r>
              <a:rPr lang="zh-CN" altLang="en-US" dirty="0">
                <a:ea typeface="宋体" panose="02010600030101010101" pitchFamily="2" charset="-122"/>
              </a:rPr>
              <a:t>𝜖</a:t>
            </a:r>
            <a:r>
              <a:rPr lang="en-US" altLang="zh-CN" dirty="0">
                <a:ea typeface="宋体" panose="02010600030101010101" pitchFamily="2" charset="-122"/>
              </a:rPr>
              <a:t>-secure</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Information-theoretic definition</a:t>
                </a:r>
              </a:p>
              <a:p>
                <a:pPr marL="457200" lvl="1" indent="0" algn="just" eaLnBrk="1" hangingPunct="1">
                  <a:buNone/>
                </a:pPr>
                <a:r>
                  <a:rPr lang="zh-CN" altLang="en-US" sz="2400" dirty="0">
                    <a:solidFill>
                      <a:srgbClr val="FF0000"/>
                    </a:solidFill>
                    <a:latin typeface="Times New Roman" panose="02020603050405020304" pitchFamily="18" charset="0"/>
                    <a:cs typeface="Times New Roman" panose="02020603050405020304" pitchFamily="18" charset="0"/>
                  </a:rPr>
                  <a:t>𝜖</a:t>
                </a:r>
                <a:r>
                  <a:rPr lang="en-US" altLang="zh-CN" sz="2400" dirty="0">
                    <a:solidFill>
                      <a:srgbClr val="FF0000"/>
                    </a:solidFill>
                    <a:latin typeface="Times New Roman" panose="02020603050405020304" pitchFamily="18" charset="0"/>
                    <a:cs typeface="Times New Roman" panose="02020603050405020304" pitchFamily="18" charset="0"/>
                  </a:rPr>
                  <a:t>-secure</a:t>
                </a:r>
              </a:p>
              <a:p>
                <a:pPr lvl="1" algn="just" eaLnBrk="1" hangingPunct="1"/>
                <a:r>
                  <a:rPr lang="en-US" altLang="zh-CN" sz="2000" dirty="0">
                    <a:latin typeface="Times New Roman" panose="02020603050405020304" pitchFamily="18" charset="0"/>
                    <a:cs typeface="Times New Roman" panose="02020603050405020304" pitchFamily="18" charset="0"/>
                  </a:rPr>
                  <a:t>If we fix the value of </a:t>
                </a: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oMath>
                </a14:m>
                <a:r>
                  <a:rPr lang="en-US" altLang="zh-CN" sz="2000" dirty="0">
                    <a:latin typeface="Times New Roman" panose="02020603050405020304" pitchFamily="18" charset="0"/>
                    <a:cs typeface="Times New Roman" panose="02020603050405020304" pitchFamily="18" charset="0"/>
                  </a:rPr>
                  <a:t>, the smallest </a:t>
                </a: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oMath>
                </a14:m>
                <a:r>
                  <a:rPr lang="en-US" altLang="zh-CN" sz="2000" dirty="0">
                    <a:latin typeface="Times New Roman" panose="02020603050405020304" pitchFamily="18" charset="0"/>
                    <a:cs typeface="Times New Roman" panose="02020603050405020304" pitchFamily="18" charset="0"/>
                  </a:rPr>
                  <a:t> can be achieve by:</a:t>
                </a:r>
              </a:p>
              <a:p>
                <a:pPr marL="457200" lvl="1" indent="0" algn="just" eaLnBrk="1" hangingPunct="1">
                  <a:buNone/>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arg</m:t>
                          </m:r>
                        </m:fName>
                        <m:e>
                          <m:func>
                            <m:funcPr>
                              <m:ctrlPr>
                                <a:rPr lang="en-US" altLang="zh-CN" sz="2000" b="0" i="1" smtClean="0">
                                  <a:latin typeface="Cambria Math" panose="02040503050406030204" pitchFamily="18" charset="0"/>
                                  <a:cs typeface="Times New Roman" panose="02020603050405020304" pitchFamily="18" charset="0"/>
                                </a:rPr>
                              </m:ctrlPr>
                            </m:funcPr>
                            <m:fName>
                              <m:limLow>
                                <m:limLowPr>
                                  <m:ctrlPr>
                                    <a:rPr lang="en-US" altLang="zh-CN" sz="2000" b="0" i="1" smtClean="0">
                                      <a:latin typeface="Cambria Math" panose="02040503050406030204" pitchFamily="18" charset="0"/>
                                      <a:cs typeface="Times New Roman" panose="02020603050405020304" pitchFamily="18" charset="0"/>
                                    </a:rPr>
                                  </m:ctrlPr>
                                </m:limLowPr>
                                <m:e>
                                  <m:r>
                                    <m:rPr>
                                      <m:sty m:val="p"/>
                                    </m:rPr>
                                    <a:rPr lang="en-US" altLang="zh-CN" sz="2000" b="0" i="0" smtClean="0">
                                      <a:latin typeface="Cambria Math" panose="02040503050406030204" pitchFamily="18" charset="0"/>
                                      <a:cs typeface="Times New Roman" panose="02020603050405020304" pitchFamily="18" charset="0"/>
                                    </a:rPr>
                                    <m:t>min</m:t>
                                  </m:r>
                                </m:e>
                                <m:lim>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r>
                                    <a:rPr lang="en-US" altLang="zh-CN" sz="2000" b="0" i="1" smtClean="0">
                                      <a:latin typeface="Cambria Math" panose="02040503050406030204" pitchFamily="18" charset="0"/>
                                      <a:cs typeface="Times New Roman" panose="02020603050405020304" pitchFamily="18" charset="0"/>
                                    </a:rPr>
                                    <m:t>∈[0,1]</m:t>
                                  </m:r>
                                </m:lim>
                              </m:limLow>
                            </m:fName>
                            <m:e>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𝐷</m:t>
                                      </m:r>
                                    </m:e>
                                    <m:sub>
                                      <m:r>
                                        <m:rPr>
                                          <m:sty m:val="p"/>
                                        </m:rPr>
                                        <a:rPr lang="en-US" altLang="zh-CN" sz="2000" b="0">
                                          <a:latin typeface="Cambria Math" panose="02040503050406030204" pitchFamily="18" charset="0"/>
                                          <a:cs typeface="Times New Roman" panose="02020603050405020304" pitchFamily="18" charset="0"/>
                                        </a:rPr>
                                        <m:t>KL</m:t>
                                      </m:r>
                                    </m:sub>
                                  </m:sSub>
                                  <m:r>
                                    <a:rPr lang="en-US" altLang="zh-CN" sz="2000" b="0" i="1">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zh-CN" altLang="en-US" sz="2000" b="0" dirty="0">
                                      <a:latin typeface="Times New Roman" panose="02020603050405020304" pitchFamily="18" charset="0"/>
                                      <a:cs typeface="Times New Roman" panose="02020603050405020304" pitchFamily="18" charset="0"/>
                                    </a:rPr>
                                    <m:t>𝜖</m:t>
                                  </m:r>
                                </m:e>
                              </m:d>
                            </m:e>
                          </m:func>
                        </m:e>
                      </m:func>
                    </m:oMath>
                  </m:oMathPara>
                </a14:m>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The curve of </a:t>
                </a: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r>
                      <a:rPr lang="en-US" altLang="zh-CN" sz="2000" b="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vs </a:t>
                </a:r>
                <a14:m>
                  <m:oMath xmlns:m="http://schemas.openxmlformats.org/officeDocument/2006/math">
                    <m:r>
                      <a:rPr lang="en-US" altLang="zh-CN" sz="2000" b="0" i="0" smtClean="0">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oMath>
                </a14:m>
                <a:endParaRPr lang="en-US" altLang="zh-CN" sz="2000" dirty="0">
                  <a:latin typeface="Times New Roman" panose="02020603050405020304" pitchFamily="18" charset="0"/>
                  <a:cs typeface="Times New Roman" panose="02020603050405020304" pitchFamily="18" charset="0"/>
                </a:endParaRPr>
              </a:p>
              <a:p>
                <a:pPr lvl="1" algn="just" eaLnBrk="1" hangingPunct="1"/>
                <a:endParaRPr lang="en-US" altLang="zh-CN" sz="2000" dirty="0">
                  <a:latin typeface="Times New Roman" panose="02020603050405020304" pitchFamily="18" charset="0"/>
                  <a:cs typeface="Times New Roman" panose="02020603050405020304" pitchFamily="18" charset="0"/>
                </a:endParaRPr>
              </a:p>
              <a:p>
                <a:pPr lvl="1" algn="just" eaLnBrk="1" hangingPunct="1"/>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457200" y="1228725"/>
                <a:ext cx="8534400" cy="5476875"/>
              </a:xfrm>
              <a:blipFill>
                <a:blip r:embed="rId3"/>
                <a:stretch>
                  <a:fillRect l="-1214" t="-122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EB7C2D0-1D15-425F-9D09-AB4E9052C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3581400"/>
            <a:ext cx="3407322" cy="3213409"/>
          </a:xfrm>
          <a:prstGeom prst="rect">
            <a:avLst/>
          </a:prstGeom>
        </p:spPr>
      </p:pic>
      <p:sp>
        <p:nvSpPr>
          <p:cNvPr id="4" name="矩形 3">
            <a:extLst>
              <a:ext uri="{FF2B5EF4-FFF2-40B4-BE49-F238E27FC236}">
                <a16:creationId xmlns:a16="http://schemas.microsoft.com/office/drawing/2014/main" id="{A7B342EE-14C1-4E8F-94DC-75705EB55E36}"/>
              </a:ext>
            </a:extLst>
          </p:cNvPr>
          <p:cNvSpPr/>
          <p:nvPr/>
        </p:nvSpPr>
        <p:spPr>
          <a:xfrm>
            <a:off x="381000" y="4798278"/>
            <a:ext cx="4572000" cy="830997"/>
          </a:xfrm>
          <a:prstGeom prst="rect">
            <a:avLst/>
          </a:prstGeom>
        </p:spPr>
        <p:txBody>
          <a:bodyPr>
            <a:spAutoFit/>
          </a:bodyPr>
          <a:lstStyle/>
          <a:p>
            <a:pPr lvl="1" algn="just" eaLnBrk="1" hangingPunct="1">
              <a:spcBef>
                <a:spcPct val="20000"/>
              </a:spcBef>
              <a:spcAft>
                <a:spcPct val="50000"/>
              </a:spcAft>
              <a:buClr>
                <a:schemeClr val="accent1"/>
              </a:buClr>
            </a:pPr>
            <a:r>
              <a:rPr lang="en-US" altLang="zh-CN" sz="2400" dirty="0">
                <a:solidFill>
                  <a:srgbClr val="FF0000"/>
                </a:solidFill>
                <a:latin typeface="Times New Roman" panose="02020603050405020304" pitchFamily="18" charset="0"/>
                <a:cs typeface="Times New Roman" panose="02020603050405020304" pitchFamily="18" charset="0"/>
              </a:rPr>
              <a:t>Receiver-Operating-Characteristic (ROC) curves</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47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2. </a:t>
            </a:r>
            <a:r>
              <a:rPr lang="zh-CN" altLang="en-US" dirty="0">
                <a:ea typeface="宋体" panose="02010600030101010101" pitchFamily="2" charset="-122"/>
              </a:rPr>
              <a:t>𝜖</a:t>
            </a:r>
            <a:r>
              <a:rPr lang="en-US" altLang="zh-CN" dirty="0">
                <a:ea typeface="宋体" panose="02010600030101010101" pitchFamily="2" charset="-122"/>
              </a:rPr>
              <a:t>-secure</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Information-theoretic definition</a:t>
            </a:r>
          </a:p>
          <a:p>
            <a:pPr marL="457200" lvl="1" indent="0" algn="just" eaLnBrk="1" hangingPunct="1">
              <a:buNone/>
            </a:pPr>
            <a:r>
              <a:rPr lang="zh-CN" altLang="en-US" sz="2400" dirty="0">
                <a:solidFill>
                  <a:srgbClr val="FF0000"/>
                </a:solidFill>
                <a:latin typeface="Times New Roman" panose="02020603050405020304" pitchFamily="18" charset="0"/>
                <a:cs typeface="Times New Roman" panose="02020603050405020304" pitchFamily="18" charset="0"/>
              </a:rPr>
              <a:t>𝜖</a:t>
            </a:r>
            <a:r>
              <a:rPr lang="en-US" altLang="zh-CN" sz="2400" dirty="0">
                <a:solidFill>
                  <a:srgbClr val="FF0000"/>
                </a:solidFill>
                <a:latin typeface="Times New Roman" panose="02020603050405020304" pitchFamily="18" charset="0"/>
                <a:cs typeface="Times New Roman" panose="02020603050405020304" pitchFamily="18" charset="0"/>
              </a:rPr>
              <a:t>-secure</a:t>
            </a:r>
          </a:p>
          <a:p>
            <a:pPr lvl="1" algn="just" eaLnBrk="1" hangingPunct="1"/>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EB7C2D0-1D15-425F-9D09-AB4E9052C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496" y="3124200"/>
            <a:ext cx="3407322" cy="3213409"/>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594BEE3-85F1-4FFB-8964-1AFF5C32ABE9}"/>
                  </a:ext>
                </a:extLst>
              </p:cNvPr>
              <p:cNvSpPr/>
              <p:nvPr/>
            </p:nvSpPr>
            <p:spPr>
              <a:xfrm>
                <a:off x="336714" y="2551837"/>
                <a:ext cx="4844886" cy="4342727"/>
              </a:xfrm>
              <a:prstGeom prst="rect">
                <a:avLst/>
              </a:prstGeom>
            </p:spPr>
            <p:txBody>
              <a:bodyPr wrap="square">
                <a:spAutoFit/>
              </a:bodyPr>
              <a:lstStyle/>
              <a:p>
                <a:pPr marL="742950" lvl="1" indent="-285750" algn="just" eaLnBrk="1" hangingPunct="1">
                  <a:spcBef>
                    <a:spcPct val="20000"/>
                  </a:spcBef>
                  <a:spcAft>
                    <a:spcPct val="50000"/>
                  </a:spcAft>
                  <a:buClr>
                    <a:srgbClr val="0099CC"/>
                  </a:buClr>
                  <a:buFont typeface="Wingdings" panose="05000000000000000000" pitchFamily="2" charset="2"/>
                  <a:buChar char="§"/>
                </a:pPr>
                <a:r>
                  <a:rPr lang="en-US" altLang="zh-CN" sz="2000" kern="0" dirty="0">
                    <a:solidFill>
                      <a:srgbClr val="000000"/>
                    </a:solidFill>
                    <a:latin typeface="Times New Roman" panose="02020603050405020304" pitchFamily="18" charset="0"/>
                    <a:cs typeface="Times New Roman" panose="02020603050405020304" pitchFamily="18" charset="0"/>
                  </a:rPr>
                  <a:t>ROC curves:</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en-US" altLang="zh-CN" sz="2000" kern="0" dirty="0">
                    <a:solidFill>
                      <a:srgbClr val="000000"/>
                    </a:solidFill>
                    <a:latin typeface="Times New Roman" panose="02020603050405020304" pitchFamily="18" charset="0"/>
                    <a:cs typeface="Times New Roman" panose="02020603050405020304" pitchFamily="18" charset="0"/>
                  </a:rPr>
                  <a:t>Eve cannot minimize both errors at the same time</a:t>
                </a:r>
              </a:p>
              <a:p>
                <a:pPr lvl="1" algn="just" eaLnBrk="1" hangingPunct="1">
                  <a:spcBef>
                    <a:spcPct val="20000"/>
                  </a:spcBef>
                  <a:spcAft>
                    <a:spcPct val="50000"/>
                  </a:spcAft>
                  <a:buClr>
                    <a:srgbClr val="0099CC"/>
                  </a:buClr>
                </a:pPr>
                <a:r>
                  <a:rPr lang="en-US" altLang="zh-CN" sz="2000" kern="0" dirty="0">
                    <a:solidFill>
                      <a:srgbClr val="000000"/>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r>
                      <a:rPr lang="en-US" altLang="zh-CN" sz="2000" b="0" i="1" smtClean="0">
                        <a:latin typeface="Cambria Math" panose="02040503050406030204" pitchFamily="18" charset="0"/>
                        <a:cs typeface="Times New Roman" panose="02020603050405020304" pitchFamily="18" charset="0"/>
                      </a:rPr>
                      <m:t>=0</m:t>
                    </m:r>
                  </m:oMath>
                </a14:m>
                <a:r>
                  <a:rPr lang="en-US" altLang="zh-CN" sz="2000" kern="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𝑒</m:t>
                        </m:r>
                      </m:e>
                      <m:sup>
                        <m:r>
                          <a:rPr lang="en-US" altLang="zh-CN" sz="2000" b="0" i="1" smtClean="0">
                            <a:latin typeface="Cambria Math" panose="02040503050406030204" pitchFamily="18" charset="0"/>
                            <a:cs typeface="Times New Roman" panose="02020603050405020304" pitchFamily="18" charset="0"/>
                          </a:rPr>
                          <m:t>−</m:t>
                        </m:r>
                        <m:r>
                          <m:rPr>
                            <m:nor/>
                          </m:rPr>
                          <a:rPr lang="zh-CN" altLang="en-US" sz="2000" b="0" dirty="0">
                            <a:latin typeface="Times New Roman" panose="02020603050405020304" pitchFamily="18" charset="0"/>
                            <a:cs typeface="Times New Roman" panose="02020603050405020304" pitchFamily="18" charset="0"/>
                          </a:rPr>
                          <m:t>𝜖</m:t>
                        </m:r>
                      </m:sup>
                    </m:sSup>
                  </m:oMath>
                </a14:m>
                <a:r>
                  <a:rPr lang="en-US" altLang="zh-CN" sz="2000" kern="0" dirty="0">
                    <a:solidFill>
                      <a:srgbClr val="000000"/>
                    </a:solidFill>
                    <a:latin typeface="Times New Roman" panose="02020603050405020304" pitchFamily="18" charset="0"/>
                    <a:cs typeface="Times New Roman" panose="02020603050405020304" pitchFamily="18" charset="0"/>
                  </a:rPr>
                  <a:t>. Thus, the smaller </a:t>
                </a:r>
                <a:r>
                  <a:rPr lang="zh-CN" altLang="en-US" sz="2000" kern="0" dirty="0">
                    <a:solidFill>
                      <a:srgbClr val="000000"/>
                    </a:solidFill>
                    <a:latin typeface="Times New Roman" panose="02020603050405020304" pitchFamily="18" charset="0"/>
                    <a:cs typeface="Times New Roman" panose="02020603050405020304" pitchFamily="18" charset="0"/>
                  </a:rPr>
                  <a:t>𝜖</a:t>
                </a:r>
                <a:r>
                  <a:rPr lang="en-US" altLang="zh-CN" sz="2000" kern="0" dirty="0">
                    <a:solidFill>
                      <a:srgbClr val="000000"/>
                    </a:solidFill>
                    <a:latin typeface="Times New Roman" panose="02020603050405020304" pitchFamily="18" charset="0"/>
                    <a:cs typeface="Times New Roman" panose="02020603050405020304" pitchFamily="18" charset="0"/>
                  </a:rPr>
                  <a:t> is, the greater the likelihood that a covert communication will not be detected</a:t>
                </a:r>
              </a:p>
              <a:p>
                <a:pPr lvl="1" algn="just" eaLnBrk="1" hangingPunct="1">
                  <a:spcBef>
                    <a:spcPct val="20000"/>
                  </a:spcBef>
                  <a:spcAft>
                    <a:spcPct val="50000"/>
                  </a:spcAft>
                  <a:buClr>
                    <a:srgbClr val="0099CC"/>
                  </a:buClr>
                </a:pPr>
                <a:r>
                  <a:rPr lang="en-US" altLang="zh-CN" sz="2000" kern="0" dirty="0">
                    <a:solidFill>
                      <a:srgbClr val="000000"/>
                    </a:solidFill>
                    <a:latin typeface="Times New Roman" panose="02020603050405020304" pitchFamily="18" charset="0"/>
                    <a:cs typeface="Times New Roman" panose="02020603050405020304" pitchFamily="18" charset="0"/>
                  </a:rPr>
                  <a:t>When </a:t>
                </a:r>
                <a14:m>
                  <m:oMath xmlns:m="http://schemas.openxmlformats.org/officeDocument/2006/math">
                    <m:r>
                      <m:rPr>
                        <m:nor/>
                      </m:rPr>
                      <a:rPr lang="zh-CN" altLang="en-US" sz="2000" b="0" dirty="0">
                        <a:latin typeface="Times New Roman" panose="02020603050405020304" pitchFamily="18" charset="0"/>
                        <a:cs typeface="Times New Roman" panose="02020603050405020304" pitchFamily="18" charset="0"/>
                      </a:rPr>
                      <m:t>𝜖</m:t>
                    </m:r>
                    <m:r>
                      <m:rPr>
                        <m:nor/>
                      </m:rPr>
                      <a:rPr lang="en-US" altLang="zh-CN" sz="2000" b="0" i="0" dirty="0" smtClean="0">
                        <a:latin typeface="Times New Roman" panose="02020603050405020304" pitchFamily="18" charset="0"/>
                        <a:cs typeface="Times New Roman" panose="02020603050405020304" pitchFamily="18" charset="0"/>
                      </a:rPr>
                      <m:t>=0</m:t>
                    </m:r>
                  </m:oMath>
                </a14:m>
                <a:r>
                  <a:rPr lang="en-US" altLang="zh-CN" sz="2000" kern="0" dirty="0">
                    <a:solidFill>
                      <a:srgbClr val="000000"/>
                    </a:solidFill>
                    <a:latin typeface="Times New Roman" panose="02020603050405020304" pitchFamily="18" charset="0"/>
                    <a:cs typeface="Times New Roman" panose="02020603050405020304" pitchFamily="18" charset="0"/>
                  </a:rPr>
                  <a:t>, it happens only if </a:t>
                </a: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r>
                      <a:rPr lang="en-US" altLang="zh-CN" sz="2000" b="0" i="1" smtClean="0">
                        <a:latin typeface="Cambria Math" panose="02040503050406030204" pitchFamily="18" charset="0"/>
                        <a:cs typeface="Times New Roman" panose="02020603050405020304" pitchFamily="18" charset="0"/>
                      </a:rPr>
                      <m:t>=</m:t>
                    </m:r>
                    <m:r>
                      <a:rPr lang="en-US" altLang="zh-CN" sz="2000" b="0">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oMath>
                </a14:m>
                <a:r>
                  <a:rPr lang="en-US" altLang="zh-CN" sz="2000" kern="0" dirty="0">
                    <a:solidFill>
                      <a:srgbClr val="000000"/>
                    </a:solidFill>
                    <a:latin typeface="Times New Roman" panose="02020603050405020304" pitchFamily="18" charset="0"/>
                    <a:cs typeface="Times New Roman" panose="02020603050405020304" pitchFamily="18" charset="0"/>
                  </a:rPr>
                  <a:t>, a detector is just randomly guessing</a:t>
                </a:r>
              </a:p>
              <a:p>
                <a:pPr marL="742950" lvl="1" indent="-285750" algn="just" eaLnBrk="1" hangingPunct="1">
                  <a:spcBef>
                    <a:spcPct val="20000"/>
                  </a:spcBef>
                  <a:spcAft>
                    <a:spcPct val="50000"/>
                  </a:spcAft>
                  <a:buClr>
                    <a:srgbClr val="0099CC"/>
                  </a:buClr>
                  <a:buFont typeface="Wingdings" panose="05000000000000000000" pitchFamily="2" charset="2"/>
                  <a:buChar char="§"/>
                </a:pPr>
                <a:endParaRPr lang="en-US" altLang="zh-CN" sz="200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1594BEE3-85F1-4FFB-8964-1AFF5C32ABE9}"/>
                  </a:ext>
                </a:extLst>
              </p:cNvPr>
              <p:cNvSpPr>
                <a:spLocks noRot="1" noChangeAspect="1" noMove="1" noResize="1" noEditPoints="1" noAdjustHandles="1" noChangeArrowheads="1" noChangeShapeType="1" noTextEdit="1"/>
              </p:cNvSpPr>
              <p:nvPr/>
            </p:nvSpPr>
            <p:spPr>
              <a:xfrm>
                <a:off x="336714" y="2551837"/>
                <a:ext cx="4844886" cy="4342727"/>
              </a:xfrm>
              <a:prstGeom prst="rect">
                <a:avLst/>
              </a:prstGeom>
              <a:blipFill>
                <a:blip r:embed="rId4"/>
                <a:stretch>
                  <a:fillRect t="-843" r="-13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281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使用特征（</a:t>
                </a:r>
                <a:r>
                  <a:rPr lang="en-US" altLang="zh-CN" sz="2800" dirty="0">
                    <a:latin typeface="Times New Roman" panose="02020603050405020304" pitchFamily="18" charset="0"/>
                    <a:cs typeface="Times New Roman" panose="02020603050405020304" pitchFamily="18" charset="0"/>
                  </a:rPr>
                  <a:t>features</a:t>
                </a:r>
                <a:r>
                  <a:rPr lang="zh-CN" altLang="en-US" sz="2800" dirty="0">
                    <a:latin typeface="Times New Roman" panose="02020603050405020304" pitchFamily="18" charset="0"/>
                    <a:cs typeface="Times New Roman" panose="02020603050405020304" pitchFamily="18" charset="0"/>
                  </a:rPr>
                  <a:t>）来描述图像</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自然图像维度太高，太复杂，因此选用一个低纬度的数值特征集来表示一个图像</a:t>
                </a:r>
                <a:endParaRPr lang="en-US" altLang="zh-CN" sz="20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一个图像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𝑥</m:t>
                    </m:r>
                    <m:r>
                      <a:rPr lang="en-US" altLang="zh-CN" sz="2000" b="1"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𝒞</m:t>
                    </m:r>
                  </m:oMath>
                </a14:m>
                <a:r>
                  <a:rPr lang="zh-CN" altLang="en-US" sz="2000" dirty="0">
                    <a:latin typeface="Times New Roman" panose="02020603050405020304" pitchFamily="18" charset="0"/>
                    <a:cs typeface="Times New Roman" panose="02020603050405020304" pitchFamily="18" charset="0"/>
                  </a:rPr>
                  <a:t>被映射为一个</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维的特征向量</a:t>
                </a:r>
                <a14:m>
                  <m:oMath xmlns:m="http://schemas.openxmlformats.org/officeDocument/2006/math">
                    <m:r>
                      <a:rPr lang="en-US" altLang="zh-CN" sz="2000" b="1" i="0" dirty="0">
                        <a:latin typeface="Cambria Math" panose="02040503050406030204" pitchFamily="18" charset="0"/>
                      </a:rPr>
                      <m:t>𝐟</m:t>
                    </m:r>
                    <m:r>
                      <m:rPr>
                        <m:nor/>
                      </m:rPr>
                      <a:rPr lang="en-US" altLang="zh-CN" sz="2000" b="0" dirty="0">
                        <a:latin typeface="CMR10"/>
                      </a:rPr>
                      <m:t>=</m:t>
                    </m:r>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r>
                              <a:rPr lang="en-US" altLang="zh-CN" sz="2000" b="0" i="1" dirty="0" smtClean="0">
                                <a:latin typeface="Cambria Math" panose="02040503050406030204" pitchFamily="18" charset="0"/>
                              </a:rPr>
                              <m:t>1</m:t>
                            </m:r>
                          </m:sub>
                        </m:sSub>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𝑥</m:t>
                            </m:r>
                          </m:e>
                        </m:d>
                        <m:r>
                          <a:rPr lang="en-US" altLang="zh-CN" sz="2000" b="0" i="1" dirty="0" smtClean="0">
                            <a:latin typeface="Cambria Math" panose="02040503050406030204" pitchFamily="18" charset="0"/>
                          </a:rPr>
                          <m:t>,…,</m:t>
                        </m:r>
                        <m:sSub>
                          <m:sSubPr>
                            <m:ctrlPr>
                              <a:rPr lang="en-US" altLang="zh-CN" sz="2000" b="0" i="1" dirty="0">
                                <a:latin typeface="Cambria Math" panose="02040503050406030204" pitchFamily="18" charset="0"/>
                              </a:rPr>
                            </m:ctrlPr>
                          </m:sSubPr>
                          <m:e>
                            <m:r>
                              <a:rPr lang="en-US" altLang="zh-CN" sz="2000" b="0" i="1" dirty="0">
                                <a:latin typeface="Cambria Math" panose="02040503050406030204" pitchFamily="18" charset="0"/>
                              </a:rPr>
                              <m:t>𝑓</m:t>
                            </m:r>
                          </m:e>
                          <m:sub>
                            <m:r>
                              <a:rPr lang="en-US" altLang="zh-CN" sz="2000" b="0" i="1" dirty="0" smtClean="0">
                                <a:latin typeface="Cambria Math" panose="02040503050406030204" pitchFamily="18" charset="0"/>
                              </a:rPr>
                              <m:t>𝑑</m:t>
                            </m:r>
                          </m:sub>
                        </m:sSub>
                        <m:d>
                          <m:dPr>
                            <m:ctrlPr>
                              <a:rPr lang="en-US" altLang="zh-CN" sz="2000" b="0" i="1" dirty="0">
                                <a:latin typeface="Cambria Math" panose="02040503050406030204" pitchFamily="18" charset="0"/>
                              </a:rPr>
                            </m:ctrlPr>
                          </m:dPr>
                          <m:e>
                            <m:r>
                              <a:rPr lang="en-US" altLang="zh-CN" sz="2000" b="0" i="1" dirty="0">
                                <a:latin typeface="Cambria Math" panose="02040503050406030204" pitchFamily="18" charset="0"/>
                              </a:rPr>
                              <m:t>𝑥</m:t>
                            </m:r>
                          </m:e>
                        </m:d>
                      </m:e>
                    </m:d>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ea typeface="Cambria Math" panose="02040503050406030204" pitchFamily="18" charset="0"/>
                          </a:rPr>
                        </m:ctrlPr>
                      </m:sSupPr>
                      <m:e>
                        <m:r>
                          <a:rPr lang="en-US" altLang="zh-CN" sz="2000" b="0" i="1" dirty="0" smtClean="0">
                            <a:latin typeface="Cambria Math" panose="02040503050406030204" pitchFamily="18" charset="0"/>
                            <a:ea typeface="Cambria Math" panose="02040503050406030204" pitchFamily="18" charset="0"/>
                          </a:rPr>
                          <m:t>ℛ</m:t>
                        </m:r>
                      </m:e>
                      <m:sup>
                        <m:r>
                          <a:rPr lang="en-US" altLang="zh-CN" sz="2000" b="0" i="1" dirty="0" smtClean="0">
                            <a:latin typeface="Cambria Math" panose="02040503050406030204" pitchFamily="18" charset="0"/>
                            <a:ea typeface="Cambria Math" panose="02040503050406030204" pitchFamily="18" charset="0"/>
                          </a:rPr>
                          <m:t>𝑑</m:t>
                        </m:r>
                      </m:sup>
                    </m:sSup>
                  </m:oMath>
                </a14:m>
                <a:r>
                  <a:rPr lang="zh-CN" altLang="en-US" sz="2000" dirty="0">
                    <a:latin typeface="Times New Roman" panose="02020603050405020304" pitchFamily="18" charset="0"/>
                    <a:cs typeface="Times New Roman" panose="02020603050405020304" pitchFamily="18" charset="0"/>
                  </a:rPr>
                  <a:t>，</a:t>
                </a:r>
                <a:r>
                  <a:rPr lang="en-US" altLang="zh-CN" sz="2000" b="0" dirty="0"/>
                  <a:t> </a:t>
                </a:r>
                <a14:m>
                  <m:oMath xmlns:m="http://schemas.openxmlformats.org/officeDocument/2006/math">
                    <m:sSub>
                      <m:sSubPr>
                        <m:ctrlPr>
                          <a:rPr lang="en-US" altLang="zh-CN" sz="2000" b="0" i="1" dirty="0">
                            <a:latin typeface="Cambria Math" panose="02040503050406030204" pitchFamily="18" charset="0"/>
                          </a:rPr>
                        </m:ctrlPr>
                      </m:sSubPr>
                      <m:e>
                        <m:r>
                          <a:rPr lang="en-US" altLang="zh-CN" sz="2000" b="0" i="1" dirty="0">
                            <a:latin typeface="Cambria Math" panose="02040503050406030204" pitchFamily="18" charset="0"/>
                          </a:rPr>
                          <m:t>𝑓</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r>
                      <a:rPr lang="zh-CN" altLang="en-US" sz="2000" b="0" i="1">
                        <a:latin typeface="Cambria Math" panose="02040503050406030204" pitchFamily="18" charset="0"/>
                        <a:cs typeface="Times New Roman" panose="02020603050405020304" pitchFamily="18" charset="0"/>
                      </a:rPr>
                      <m:t>𝒞</m:t>
                    </m:r>
                    <m:r>
                      <a:rPr lang="en-US" altLang="zh-CN" sz="2000" b="0" i="1" smtClean="0">
                        <a:latin typeface="Cambria Math" panose="02040503050406030204" pitchFamily="18" charset="0"/>
                        <a:cs typeface="Times New Roman" panose="02020603050405020304" pitchFamily="18" charset="0"/>
                      </a:rPr>
                      <m:t>→</m:t>
                    </m:r>
                    <m:r>
                      <a:rPr lang="en-US" altLang="zh-CN" sz="2000" b="0" i="1" dirty="0">
                        <a:latin typeface="Cambria Math" panose="02040503050406030204" pitchFamily="18" charset="0"/>
                        <a:ea typeface="Cambria Math" panose="02040503050406030204" pitchFamily="18" charset="0"/>
                      </a:rPr>
                      <m:t>ℛ</m:t>
                    </m:r>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457200" y="1228725"/>
                <a:ext cx="8534400" cy="5476875"/>
              </a:xfrm>
              <a:blipFill>
                <a:blip r:embed="rId3"/>
                <a:stretch>
                  <a:fillRect l="-1214" t="-1559"/>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04C1920F-792B-4528-9643-FA3774C50DFD}"/>
              </a:ext>
            </a:extLst>
          </p:cNvPr>
          <p:cNvGrpSpPr/>
          <p:nvPr/>
        </p:nvGrpSpPr>
        <p:grpSpPr>
          <a:xfrm>
            <a:off x="1143000" y="4114800"/>
            <a:ext cx="6477000" cy="1015663"/>
            <a:chOff x="1143000" y="4114800"/>
            <a:chExt cx="6477000" cy="1015663"/>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594BEE3-85F1-4FFB-8964-1AFF5C32ABE9}"/>
                    </a:ext>
                  </a:extLst>
                </p:cNvPr>
                <p:cNvSpPr/>
                <p:nvPr/>
              </p:nvSpPr>
              <p:spPr>
                <a:xfrm>
                  <a:off x="1143000" y="4114800"/>
                  <a:ext cx="2438400" cy="1015663"/>
                </a:xfrm>
                <a:prstGeom prst="rect">
                  <a:avLst/>
                </a:prstGeom>
              </p:spPr>
              <p:txBody>
                <a:bodyPr wrap="square">
                  <a:spAutoFit/>
                </a:bodyPr>
                <a:lstStyle/>
                <a:p>
                  <a:pPr lvl="1" algn="just" eaLnBrk="1" hangingPunct="1">
                    <a:spcBef>
                      <a:spcPct val="20000"/>
                    </a:spcBef>
                    <a:spcAft>
                      <a:spcPct val="50000"/>
                    </a:spcAft>
                    <a:buClr>
                      <a:srgbClr val="0099CC"/>
                    </a:buClr>
                  </a:pP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Cover</m:t>
                      </m:r>
                      <m:r>
                        <a:rPr lang="pt-BR" altLang="zh-CN" sz="2000" i="1" dirty="0">
                          <a:latin typeface="Cambria Math" panose="02040503050406030204" pitchFamily="18" charset="0"/>
                          <a:cs typeface="Times New Roman" panose="02020603050405020304" pitchFamily="18" charset="0"/>
                        </a:rPr>
                        <m:t> :</m:t>
                      </m:r>
                      <m:r>
                        <a:rPr lang="en-US" altLang="zh-CN" sz="2000" b="0" i="1" dirty="0" smtClean="0">
                          <a:latin typeface="Cambria Math" panose="02040503050406030204" pitchFamily="18" charset="0"/>
                          <a:cs typeface="Times New Roman" panose="02020603050405020304" pitchFamily="18" charset="0"/>
                        </a:rPr>
                        <m:t>𝑥</m:t>
                      </m:r>
                      <m:r>
                        <a:rPr lang="pt-BR" altLang="zh-CN" sz="2000" i="1" dirty="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pt-BR" altLang="zh-CN" sz="2000" dirty="0">
                      <a:latin typeface="Times New Roman" panose="02020603050405020304" pitchFamily="18" charset="0"/>
                      <a:cs typeface="Times New Roman" panose="02020603050405020304" pitchFamily="18" charset="0"/>
                    </a:rPr>
                    <a:t>,</a:t>
                  </a:r>
                </a:p>
                <a:p>
                  <a:pPr lvl="1" algn="just" eaLnBrk="1" hangingPunct="1">
                    <a:spcBef>
                      <a:spcPct val="20000"/>
                    </a:spcBef>
                    <a:spcAft>
                      <a:spcPct val="50000"/>
                    </a:spcAft>
                    <a:buClr>
                      <a:srgbClr val="0099CC"/>
                    </a:buClr>
                  </a:pPr>
                  <a14:m>
                    <m:oMathPara xmlns:m="http://schemas.openxmlformats.org/officeDocument/2006/math">
                      <m:oMathParaPr>
                        <m:jc m:val="left"/>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Stego</m:t>
                        </m:r>
                        <m:r>
                          <a:rPr lang="pt-BR" altLang="zh-CN" sz="2000" dirty="0">
                            <a:latin typeface="Cambria Math" panose="02040503050406030204" pitchFamily="18" charset="0"/>
                            <a:cs typeface="Times New Roman" panose="02020603050405020304" pitchFamily="18" charset="0"/>
                          </a:rPr>
                          <m:t> :</m:t>
                        </m:r>
                        <m:r>
                          <a:rPr lang="en-US" altLang="zh-CN" sz="2000" b="0" i="1" dirty="0" smtClean="0">
                            <a:latin typeface="Cambria Math" panose="02040503050406030204" pitchFamily="18" charset="0"/>
                            <a:cs typeface="Times New Roman" panose="02020603050405020304" pitchFamily="18" charset="0"/>
                          </a:rPr>
                          <m:t>𝑥</m:t>
                        </m:r>
                        <m:r>
                          <a:rPr lang="pt-BR" altLang="zh-CN" sz="2000" i="1" dirty="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oMath>
                    </m:oMathPara>
                  </a14:m>
                  <a:endParaRPr lang="en-US" altLang="zh-CN" sz="200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1594BEE3-85F1-4FFB-8964-1AFF5C32ABE9}"/>
                    </a:ext>
                  </a:extLst>
                </p:cNvPr>
                <p:cNvSpPr>
                  <a:spLocks noRot="1" noChangeAspect="1" noMove="1" noResize="1" noEditPoints="1" noAdjustHandles="1" noChangeArrowheads="1" noChangeShapeType="1" noTextEdit="1"/>
                </p:cNvSpPr>
                <p:nvPr/>
              </p:nvSpPr>
              <p:spPr>
                <a:xfrm>
                  <a:off x="1143000" y="4114800"/>
                  <a:ext cx="2438400" cy="1015663"/>
                </a:xfrm>
                <a:prstGeom prst="rect">
                  <a:avLst/>
                </a:prstGeom>
                <a:blipFill>
                  <a:blip r:embed="rId4"/>
                  <a:stretch>
                    <a:fillRect t="-29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040FDBB-FFF0-4661-BAAA-6645DC11182B}"/>
                    </a:ext>
                  </a:extLst>
                </p:cNvPr>
                <p:cNvSpPr/>
                <p:nvPr/>
              </p:nvSpPr>
              <p:spPr>
                <a:xfrm>
                  <a:off x="4953000" y="4114800"/>
                  <a:ext cx="2667000" cy="1015663"/>
                </a:xfrm>
                <a:prstGeom prst="rect">
                  <a:avLst/>
                </a:prstGeom>
              </p:spPr>
              <p:txBody>
                <a:bodyPr wrap="square">
                  <a:spAutoFit/>
                </a:bodyPr>
                <a:lstStyle/>
                <a:p>
                  <a:pPr lvl="1" algn="just" eaLnBrk="1" hangingPunct="1">
                    <a:spcBef>
                      <a:spcPct val="20000"/>
                    </a:spcBef>
                    <a:spcAft>
                      <a:spcPct val="50000"/>
                    </a:spcAft>
                    <a:buClr>
                      <a:srgbClr val="0099CC"/>
                    </a:buClr>
                  </a:pPr>
                  <a14:m>
                    <m:oMath xmlns:m="http://schemas.openxmlformats.org/officeDocument/2006/math">
                      <m:r>
                        <m:rPr>
                          <m:sty m:val="p"/>
                        </m:rPr>
                        <a:rPr lang="en-US" altLang="zh-CN" sz="2000" i="1" dirty="0" smtClean="0">
                          <a:latin typeface="Cambria Math" panose="02040503050406030204" pitchFamily="18" charset="0"/>
                          <a:cs typeface="Times New Roman" panose="02020603050405020304" pitchFamily="18" charset="0"/>
                        </a:rPr>
                        <m:t>Cover</m:t>
                      </m:r>
                      <m:r>
                        <a:rPr lang="pt-BR" altLang="zh-CN" sz="2000" i="1" dirty="0">
                          <a:latin typeface="Cambria Math" panose="02040503050406030204" pitchFamily="18" charset="0"/>
                          <a:cs typeface="Times New Roman" panose="02020603050405020304" pitchFamily="18" charset="0"/>
                        </a:rPr>
                        <m:t> :</m:t>
                      </m:r>
                      <m:r>
                        <a:rPr lang="en-US" altLang="zh-CN" sz="2000" b="1" i="0" dirty="0">
                          <a:latin typeface="Cambria Math" panose="02040503050406030204" pitchFamily="18" charset="0"/>
                          <a:cs typeface="Times New Roman" panose="02020603050405020304" pitchFamily="18" charset="0"/>
                        </a:rPr>
                        <m:t>𝐟</m:t>
                      </m:r>
                      <m:d>
                        <m:dPr>
                          <m:ctrlPr>
                            <a:rPr lang="en-US" altLang="zh-CN" sz="2000" b="1"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pt-BR" altLang="zh-CN" sz="2000" i="1" dirty="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pt-BR" altLang="zh-CN" sz="2000" dirty="0">
                      <a:latin typeface="Times New Roman" panose="02020603050405020304" pitchFamily="18" charset="0"/>
                      <a:cs typeface="Times New Roman" panose="02020603050405020304" pitchFamily="18" charset="0"/>
                    </a:rPr>
                    <a:t>,</a:t>
                  </a:r>
                </a:p>
                <a:p>
                  <a:pPr lvl="1" algn="just" eaLnBrk="1" hangingPunct="1">
                    <a:spcBef>
                      <a:spcPct val="20000"/>
                    </a:spcBef>
                    <a:spcAft>
                      <a:spcPct val="50000"/>
                    </a:spcAft>
                    <a:buClr>
                      <a:srgbClr val="0099CC"/>
                    </a:buClr>
                  </a:pPr>
                  <a14:m>
                    <m:oMathPara xmlns:m="http://schemas.openxmlformats.org/officeDocument/2006/math">
                      <m:oMathParaPr>
                        <m:jc m:val="left"/>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Stego</m:t>
                        </m:r>
                        <m:r>
                          <a:rPr lang="pt-BR" altLang="zh-CN" sz="2000" dirty="0">
                            <a:latin typeface="Cambria Math" panose="02040503050406030204" pitchFamily="18" charset="0"/>
                            <a:cs typeface="Times New Roman" panose="02020603050405020304" pitchFamily="18" charset="0"/>
                          </a:rPr>
                          <m:t> :</m:t>
                        </m:r>
                        <m:r>
                          <a:rPr lang="en-US" altLang="zh-CN" sz="2000" dirty="0">
                            <a:latin typeface="Cambria Math" panose="02040503050406030204" pitchFamily="18" charset="0"/>
                            <a:cs typeface="Times New Roman" panose="02020603050405020304" pitchFamily="18" charset="0"/>
                          </a:rPr>
                          <m:t>𝐟</m:t>
                        </m:r>
                        <m:d>
                          <m:dPr>
                            <m:ctrlPr>
                              <a:rPr lang="en-US" altLang="zh-CN" sz="2000" i="1" dirty="0">
                                <a:latin typeface="Cambria Math" panose="02040503050406030204" pitchFamily="18" charset="0"/>
                                <a:cs typeface="Times New Roman" panose="02020603050405020304" pitchFamily="18" charset="0"/>
                              </a:rPr>
                            </m:ctrlPr>
                          </m:dPr>
                          <m:e>
                            <m:r>
                              <a:rPr lang="en-US" altLang="zh-CN" sz="2000" b="0" i="1" dirty="0">
                                <a:latin typeface="Cambria Math" panose="02040503050406030204" pitchFamily="18" charset="0"/>
                                <a:cs typeface="Times New Roman" panose="02020603050405020304" pitchFamily="18" charset="0"/>
                              </a:rPr>
                              <m:t>𝑥</m:t>
                            </m:r>
                          </m:e>
                        </m:d>
                        <m:r>
                          <a:rPr lang="pt-BR" altLang="zh-CN" sz="2000" i="1" dirty="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oMath>
                    </m:oMathPara>
                  </a14:m>
                  <a:endParaRPr lang="en-US" altLang="zh-CN" sz="200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0040FDBB-FFF0-4661-BAAA-6645DC11182B}"/>
                    </a:ext>
                  </a:extLst>
                </p:cNvPr>
                <p:cNvSpPr>
                  <a:spLocks noRot="1" noChangeAspect="1" noMove="1" noResize="1" noEditPoints="1" noAdjustHandles="1" noChangeArrowheads="1" noChangeShapeType="1" noTextEdit="1"/>
                </p:cNvSpPr>
                <p:nvPr/>
              </p:nvSpPr>
              <p:spPr>
                <a:xfrm>
                  <a:off x="4953000" y="4114800"/>
                  <a:ext cx="2667000" cy="1015663"/>
                </a:xfrm>
                <a:prstGeom prst="rect">
                  <a:avLst/>
                </a:prstGeom>
                <a:blipFill>
                  <a:blip r:embed="rId5"/>
                  <a:stretch>
                    <a:fillRect t="-2994"/>
                  </a:stretch>
                </a:blipFill>
              </p:spPr>
              <p:txBody>
                <a:bodyPr/>
                <a:lstStyle/>
                <a:p>
                  <a:r>
                    <a:rPr lang="zh-CN" altLang="en-US">
                      <a:noFill/>
                    </a:rPr>
                    <a:t> </a:t>
                  </a:r>
                </a:p>
              </p:txBody>
            </p:sp>
          </mc:Fallback>
        </mc:AlternateContent>
        <p:sp>
          <p:nvSpPr>
            <p:cNvPr id="2" name="箭头: 右 1">
              <a:extLst>
                <a:ext uri="{FF2B5EF4-FFF2-40B4-BE49-F238E27FC236}">
                  <a16:creationId xmlns:a16="http://schemas.microsoft.com/office/drawing/2014/main" id="{43A8AD39-0F3D-49D5-9C77-8582498AA4B7}"/>
                </a:ext>
              </a:extLst>
            </p:cNvPr>
            <p:cNvSpPr/>
            <p:nvPr/>
          </p:nvSpPr>
          <p:spPr bwMode="auto">
            <a:xfrm>
              <a:off x="4000500" y="4508331"/>
              <a:ext cx="533400" cy="228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416347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使用特征（</a:t>
            </a:r>
            <a:r>
              <a:rPr lang="en-US" altLang="zh-CN" sz="2800" dirty="0">
                <a:latin typeface="Times New Roman" panose="02020603050405020304" pitchFamily="18" charset="0"/>
                <a:cs typeface="Times New Roman" panose="02020603050405020304" pitchFamily="18" charset="0"/>
              </a:rPr>
              <a:t>features</a:t>
            </a:r>
            <a:r>
              <a:rPr lang="zh-CN" altLang="en-US" sz="2800" dirty="0">
                <a:latin typeface="Times New Roman" panose="02020603050405020304" pitchFamily="18" charset="0"/>
                <a:cs typeface="Times New Roman" panose="02020603050405020304" pitchFamily="18" charset="0"/>
              </a:rPr>
              <a:t>）来描述图像</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例：</a:t>
            </a:r>
            <a:r>
              <a:rPr lang="en-US" altLang="zh-CN" sz="2000" dirty="0">
                <a:latin typeface="Times New Roman" panose="02020603050405020304" pitchFamily="18" charset="0"/>
                <a:cs typeface="Times New Roman" panose="02020603050405020304" pitchFamily="18" charset="0"/>
              </a:rPr>
              <a:t>SPAM -740D  features </a:t>
            </a:r>
          </a:p>
        </p:txBody>
      </p:sp>
      <p:sp>
        <p:nvSpPr>
          <p:cNvPr id="5" name="文本框 4">
            <a:extLst>
              <a:ext uri="{FF2B5EF4-FFF2-40B4-BE49-F238E27FC236}">
                <a16:creationId xmlns:a16="http://schemas.microsoft.com/office/drawing/2014/main" id="{5B6299B3-F1E9-4681-9270-DDEC452E58CD}"/>
              </a:ext>
            </a:extLst>
          </p:cNvPr>
          <p:cNvSpPr txBox="1"/>
          <p:nvPr/>
        </p:nvSpPr>
        <p:spPr>
          <a:xfrm>
            <a:off x="457200" y="6133616"/>
            <a:ext cx="8534400" cy="461665"/>
          </a:xfrm>
          <a:prstGeom prst="rect">
            <a:avLst/>
          </a:prstGeom>
          <a:noFill/>
        </p:spPr>
        <p:txBody>
          <a:bodyPr wrap="square">
            <a:spAutoFit/>
          </a:bodyPr>
          <a:lstStyle/>
          <a:p>
            <a:r>
              <a:rPr lang="en-US" altLang="zh-CN" sz="1200" dirty="0" err="1"/>
              <a:t>Pevny</a:t>
            </a:r>
            <a:r>
              <a:rPr lang="en-US" altLang="zh-CN" sz="1200" dirty="0"/>
              <a:t> T, Bas P, </a:t>
            </a:r>
            <a:r>
              <a:rPr lang="en-US" altLang="zh-CN" sz="1200" dirty="0" err="1"/>
              <a:t>Fridrich</a:t>
            </a:r>
            <a:r>
              <a:rPr lang="en-US" altLang="zh-CN" sz="1200" dirty="0"/>
              <a:t> J. Steganalysis by subtractive pixel adjacency matrix[J]. IEEE Transactions on information Forensics and Security, 2010, 5(2): 215-224.</a:t>
            </a:r>
          </a:p>
        </p:txBody>
      </p:sp>
      <p:sp>
        <p:nvSpPr>
          <p:cNvPr id="8" name="矩形 7">
            <a:extLst>
              <a:ext uri="{FF2B5EF4-FFF2-40B4-BE49-F238E27FC236}">
                <a16:creationId xmlns:a16="http://schemas.microsoft.com/office/drawing/2014/main" id="{700075C0-521D-40AD-8515-416AA56CE4F3}"/>
              </a:ext>
            </a:extLst>
          </p:cNvPr>
          <p:cNvSpPr/>
          <p:nvPr/>
        </p:nvSpPr>
        <p:spPr>
          <a:xfrm>
            <a:off x="634176" y="2687707"/>
            <a:ext cx="3658046" cy="1015663"/>
          </a:xfrm>
          <a:prstGeom prst="rect">
            <a:avLst/>
          </a:prstGeom>
        </p:spPr>
        <p:txBody>
          <a:bodyPr wrap="square">
            <a:spAutoFit/>
          </a:bodyPr>
          <a:lstStyle/>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图像的相邻像素具有连续性，可以用一个</a:t>
            </a:r>
            <a:r>
              <a:rPr lang="en-US" altLang="zh-CN" sz="2000" b="0" kern="0" dirty="0">
                <a:solidFill>
                  <a:srgbClr val="000000"/>
                </a:solidFill>
                <a:latin typeface="Times New Roman" panose="02020603050405020304" pitchFamily="18" charset="0"/>
                <a:cs typeface="Times New Roman" panose="02020603050405020304" pitchFamily="18" charset="0"/>
              </a:rPr>
              <a:t>Markov</a:t>
            </a:r>
            <a:r>
              <a:rPr lang="zh-CN" altLang="en-US" sz="2000" b="0" kern="0" dirty="0">
                <a:solidFill>
                  <a:srgbClr val="000000"/>
                </a:solidFill>
                <a:latin typeface="Times New Roman" panose="02020603050405020304" pitchFamily="18" charset="0"/>
                <a:cs typeface="Times New Roman" panose="02020603050405020304" pitchFamily="18" charset="0"/>
              </a:rPr>
              <a:t>过程来描述</a:t>
            </a:r>
            <a:endParaRPr lang="en-US" altLang="zh-CN" sz="2000" b="0" kern="0" dirty="0">
              <a:solidFill>
                <a:srgbClr val="0000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C3FD74F-462E-43C8-A2AC-694F0FE5E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648" y="2037045"/>
            <a:ext cx="3658046" cy="2881448"/>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3B3C674-701C-4587-86D2-3F03FA052E97}"/>
                  </a:ext>
                </a:extLst>
              </p:cNvPr>
              <p:cNvSpPr/>
              <p:nvPr/>
            </p:nvSpPr>
            <p:spPr>
              <a:xfrm>
                <a:off x="4710367" y="4853742"/>
                <a:ext cx="3658046" cy="775533"/>
              </a:xfrm>
              <a:prstGeom prst="rect">
                <a:avLst/>
              </a:prstGeom>
            </p:spPr>
            <p:txBody>
              <a:bodyPr wrap="square">
                <a:spAutoFit/>
              </a:bodyPr>
              <a:lstStyle/>
              <a:p>
                <a:pPr marL="0" lvl="1" algn="just" eaLnBrk="1" hangingPunct="1">
                  <a:spcBef>
                    <a:spcPct val="20000"/>
                  </a:spcBef>
                  <a:spcAft>
                    <a:spcPct val="50000"/>
                  </a:spcAft>
                  <a:buClr>
                    <a:srgbClr val="0099CC"/>
                  </a:buClr>
                </a:pPr>
                <a:r>
                  <a:rPr lang="zh-CN" altLang="en-US" sz="1400" b="0" kern="0" dirty="0">
                    <a:solidFill>
                      <a:srgbClr val="000000"/>
                    </a:solidFill>
                    <a:latin typeface="Times New Roman" panose="02020603050405020304" pitchFamily="18" charset="0"/>
                    <a:cs typeface="Times New Roman" panose="02020603050405020304" pitchFamily="18" charset="0"/>
                  </a:rPr>
                  <a:t>图像在竖直方向上的连续性示例，在一万多副图像上估计结果，显示的是</a:t>
                </a:r>
                <a14:m>
                  <m:oMath xmlns:m="http://schemas.openxmlformats.org/officeDocument/2006/math">
                    <m:r>
                      <m:rPr>
                        <m:sty m:val="p"/>
                      </m:rPr>
                      <a:rPr lang="en-US" altLang="zh-CN" sz="1400" b="0" i="0" kern="0" smtClean="0">
                        <a:solidFill>
                          <a:srgbClr val="000000"/>
                        </a:solidFill>
                        <a:latin typeface="Cambria Math" panose="02040503050406030204" pitchFamily="18" charset="0"/>
                        <a:cs typeface="Times New Roman" panose="02020603050405020304" pitchFamily="18" charset="0"/>
                      </a:rPr>
                      <m:t>Pr</m:t>
                    </m:r>
                    <m:r>
                      <a:rPr lang="en-US" altLang="zh-CN" sz="1400" b="0" i="1" kern="0" smtClean="0">
                        <a:solidFill>
                          <a:srgbClr val="000000"/>
                        </a:solidFill>
                        <a:latin typeface="Cambria Math" panose="02040503050406030204" pitchFamily="18" charset="0"/>
                        <a:cs typeface="Times New Roman" panose="02020603050405020304" pitchFamily="18" charset="0"/>
                      </a:rPr>
                      <m:t>⁡(</m:t>
                    </m:r>
                    <m:sSub>
                      <m:sSubPr>
                        <m:ctrlPr>
                          <a:rPr lang="en-US" altLang="zh-CN" sz="1400" b="0" i="1" kern="0" smtClean="0">
                            <a:solidFill>
                              <a:srgbClr val="000000"/>
                            </a:solidFill>
                            <a:latin typeface="Cambria Math" panose="02040503050406030204" pitchFamily="18" charset="0"/>
                            <a:cs typeface="Times New Roman" panose="02020603050405020304" pitchFamily="18" charset="0"/>
                          </a:rPr>
                        </m:ctrlPr>
                      </m:sSubPr>
                      <m:e>
                        <m:r>
                          <a:rPr lang="en-US" altLang="zh-CN" sz="1400" b="0" i="1" kern="0" smtClean="0">
                            <a:solidFill>
                              <a:srgbClr val="000000"/>
                            </a:solidFill>
                            <a:latin typeface="Cambria Math" panose="02040503050406030204" pitchFamily="18" charset="0"/>
                            <a:cs typeface="Times New Roman" panose="02020603050405020304" pitchFamily="18" charset="0"/>
                          </a:rPr>
                          <m:t>𝐼</m:t>
                        </m:r>
                      </m:e>
                      <m:sub>
                        <m:r>
                          <a:rPr lang="en-US" altLang="zh-CN" sz="1400" b="0" i="1" kern="0" smtClean="0">
                            <a:solidFill>
                              <a:srgbClr val="000000"/>
                            </a:solidFill>
                            <a:latin typeface="Cambria Math" panose="02040503050406030204" pitchFamily="18" charset="0"/>
                            <a:cs typeface="Times New Roman" panose="02020603050405020304" pitchFamily="18" charset="0"/>
                          </a:rPr>
                          <m:t>𝑖</m:t>
                        </m:r>
                        <m:r>
                          <a:rPr lang="en-US" altLang="zh-CN" sz="1400" b="0" i="1" kern="0" smtClean="0">
                            <a:solidFill>
                              <a:srgbClr val="000000"/>
                            </a:solidFill>
                            <a:latin typeface="Cambria Math" panose="02040503050406030204" pitchFamily="18" charset="0"/>
                            <a:cs typeface="Times New Roman" panose="02020603050405020304" pitchFamily="18" charset="0"/>
                          </a:rPr>
                          <m:t>,</m:t>
                        </m:r>
                        <m:r>
                          <a:rPr lang="en-US" altLang="zh-CN" sz="1400" b="0" i="1" kern="0" smtClean="0">
                            <a:solidFill>
                              <a:srgbClr val="000000"/>
                            </a:solidFill>
                            <a:latin typeface="Cambria Math" panose="02040503050406030204" pitchFamily="18" charset="0"/>
                            <a:cs typeface="Times New Roman" panose="02020603050405020304" pitchFamily="18" charset="0"/>
                          </a:rPr>
                          <m:t>𝑗</m:t>
                        </m:r>
                      </m:sub>
                    </m:sSub>
                    <m:r>
                      <a:rPr lang="en-US" altLang="zh-CN" sz="1400" b="0" i="1" kern="0" smtClean="0">
                        <a:solidFill>
                          <a:srgbClr val="000000"/>
                        </a:solidFill>
                        <a:latin typeface="Cambria Math" panose="02040503050406030204" pitchFamily="18" charset="0"/>
                        <a:cs typeface="Times New Roman" panose="02020603050405020304" pitchFamily="18" charset="0"/>
                      </a:rPr>
                      <m:t>=</m:t>
                    </m:r>
                    <m:r>
                      <a:rPr lang="en-US" altLang="zh-CN" sz="1400" b="0" i="1" kern="0" smtClean="0">
                        <a:solidFill>
                          <a:srgbClr val="000000"/>
                        </a:solidFill>
                        <a:latin typeface="Cambria Math" panose="02040503050406030204" pitchFamily="18" charset="0"/>
                        <a:cs typeface="Times New Roman" panose="02020603050405020304" pitchFamily="18" charset="0"/>
                      </a:rPr>
                      <m:t>𝑥</m:t>
                    </m:r>
                    <m:r>
                      <a:rPr lang="en-US" altLang="zh-CN" sz="1400" b="0" i="1" kern="0" smtClean="0">
                        <a:solidFill>
                          <a:srgbClr val="000000"/>
                        </a:solidFill>
                        <a:latin typeface="Cambria Math" panose="02040503050406030204" pitchFamily="18" charset="0"/>
                        <a:cs typeface="Times New Roman" panose="02020603050405020304" pitchFamily="18" charset="0"/>
                      </a:rPr>
                      <m:t>, </m:t>
                    </m:r>
                    <m:sSub>
                      <m:sSubPr>
                        <m:ctrlPr>
                          <a:rPr lang="en-US" altLang="zh-CN" sz="1400" b="0" i="1" kern="0" smtClean="0">
                            <a:solidFill>
                              <a:srgbClr val="000000"/>
                            </a:solidFill>
                            <a:latin typeface="Cambria Math" panose="02040503050406030204" pitchFamily="18" charset="0"/>
                            <a:cs typeface="Times New Roman" panose="02020603050405020304" pitchFamily="18" charset="0"/>
                          </a:rPr>
                        </m:ctrlPr>
                      </m:sSubPr>
                      <m:e>
                        <m:r>
                          <a:rPr lang="en-US" altLang="zh-CN" sz="1400" b="0" i="1" kern="0" smtClean="0">
                            <a:solidFill>
                              <a:srgbClr val="000000"/>
                            </a:solidFill>
                            <a:latin typeface="Cambria Math" panose="02040503050406030204" pitchFamily="18" charset="0"/>
                            <a:cs typeface="Times New Roman" panose="02020603050405020304" pitchFamily="18" charset="0"/>
                          </a:rPr>
                          <m:t>𝐼</m:t>
                        </m:r>
                      </m:e>
                      <m:sub>
                        <m:r>
                          <a:rPr lang="en-US" altLang="zh-CN" sz="1400" b="0" i="1" kern="0" smtClean="0">
                            <a:solidFill>
                              <a:srgbClr val="000000"/>
                            </a:solidFill>
                            <a:latin typeface="Cambria Math" panose="02040503050406030204" pitchFamily="18" charset="0"/>
                            <a:cs typeface="Times New Roman" panose="02020603050405020304" pitchFamily="18" charset="0"/>
                          </a:rPr>
                          <m:t>𝑖</m:t>
                        </m:r>
                        <m:r>
                          <a:rPr lang="en-US" altLang="zh-CN" sz="1400" b="0" i="1" kern="0" smtClean="0">
                            <a:solidFill>
                              <a:srgbClr val="000000"/>
                            </a:solidFill>
                            <a:latin typeface="Cambria Math" panose="02040503050406030204" pitchFamily="18" charset="0"/>
                            <a:cs typeface="Times New Roman" panose="02020603050405020304" pitchFamily="18" charset="0"/>
                          </a:rPr>
                          <m:t>,</m:t>
                        </m:r>
                        <m:r>
                          <a:rPr lang="en-US" altLang="zh-CN" sz="1400" b="0" i="1" kern="0" smtClean="0">
                            <a:solidFill>
                              <a:srgbClr val="000000"/>
                            </a:solidFill>
                            <a:latin typeface="Cambria Math" panose="02040503050406030204" pitchFamily="18" charset="0"/>
                            <a:cs typeface="Times New Roman" panose="02020603050405020304" pitchFamily="18" charset="0"/>
                          </a:rPr>
                          <m:t>𝑗</m:t>
                        </m:r>
                        <m:r>
                          <a:rPr lang="en-US" altLang="zh-CN" sz="1400" b="0" i="1" kern="0" smtClean="0">
                            <a:solidFill>
                              <a:srgbClr val="000000"/>
                            </a:solidFill>
                            <a:latin typeface="Cambria Math" panose="02040503050406030204" pitchFamily="18" charset="0"/>
                            <a:cs typeface="Times New Roman" panose="02020603050405020304" pitchFamily="18" charset="0"/>
                          </a:rPr>
                          <m:t>+1</m:t>
                        </m:r>
                      </m:sub>
                    </m:sSub>
                    <m:r>
                      <a:rPr lang="en-US" altLang="zh-CN" sz="1400" b="0" i="1" kern="0" smtClean="0">
                        <a:solidFill>
                          <a:srgbClr val="000000"/>
                        </a:solidFill>
                        <a:latin typeface="Cambria Math" panose="02040503050406030204" pitchFamily="18" charset="0"/>
                        <a:cs typeface="Times New Roman" panose="02020603050405020304" pitchFamily="18" charset="0"/>
                      </a:rPr>
                      <m:t>=</m:t>
                    </m:r>
                    <m:r>
                      <a:rPr lang="en-US" altLang="zh-CN" sz="1400" b="0" i="1" kern="0" smtClean="0">
                        <a:solidFill>
                          <a:srgbClr val="000000"/>
                        </a:solidFill>
                        <a:latin typeface="Cambria Math" panose="02040503050406030204" pitchFamily="18" charset="0"/>
                        <a:cs typeface="Times New Roman" panose="02020603050405020304" pitchFamily="18" charset="0"/>
                      </a:rPr>
                      <m:t>𝑦</m:t>
                    </m:r>
                    <m:r>
                      <a:rPr lang="en-US" altLang="zh-CN" sz="1400" b="0" i="1" kern="0" smtClean="0">
                        <a:solidFill>
                          <a:srgbClr val="000000"/>
                        </a:solidFill>
                        <a:latin typeface="Cambria Math" panose="02040503050406030204" pitchFamily="18" charset="0"/>
                        <a:cs typeface="Times New Roman" panose="02020603050405020304" pitchFamily="18" charset="0"/>
                      </a:rPr>
                      <m:t>)</m:t>
                    </m:r>
                    <m:r>
                      <a:rPr lang="zh-CN" altLang="en-US" sz="1400" b="0" i="1" kern="0">
                        <a:solidFill>
                          <a:srgbClr val="000000"/>
                        </a:solidFill>
                        <a:latin typeface="Cambria Math" panose="02040503050406030204" pitchFamily="18" charset="0"/>
                        <a:cs typeface="Times New Roman" panose="02020603050405020304" pitchFamily="18" charset="0"/>
                      </a:rPr>
                      <m:t>的</m:t>
                    </m:r>
                  </m:oMath>
                </a14:m>
                <a:r>
                  <a:rPr lang="zh-CN" altLang="en-US" sz="1400" b="0" kern="0" dirty="0">
                    <a:solidFill>
                      <a:srgbClr val="000000"/>
                    </a:solidFill>
                    <a:latin typeface="Times New Roman" panose="02020603050405020304" pitchFamily="18" charset="0"/>
                    <a:cs typeface="Times New Roman" panose="02020603050405020304" pitchFamily="18" charset="0"/>
                  </a:rPr>
                  <a:t>概率</a:t>
                </a:r>
                <a:endParaRPr lang="en-US" altLang="zh-CN" sz="1400" b="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F3B3C674-701C-4587-86D2-3F03FA052E97}"/>
                  </a:ext>
                </a:extLst>
              </p:cNvPr>
              <p:cNvSpPr>
                <a:spLocks noRot="1" noChangeAspect="1" noMove="1" noResize="1" noEditPoints="1" noAdjustHandles="1" noChangeArrowheads="1" noChangeShapeType="1" noTextEdit="1"/>
              </p:cNvSpPr>
              <p:nvPr/>
            </p:nvSpPr>
            <p:spPr>
              <a:xfrm>
                <a:off x="4710367" y="4853742"/>
                <a:ext cx="3658046" cy="775533"/>
              </a:xfrm>
              <a:prstGeom prst="rect">
                <a:avLst/>
              </a:prstGeom>
              <a:blipFill>
                <a:blip r:embed="rId4"/>
                <a:stretch>
                  <a:fillRect l="-500" t="-1575" r="-500" b="-39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71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使用特征（</a:t>
            </a:r>
            <a:r>
              <a:rPr lang="en-US" altLang="zh-CN" sz="2800" dirty="0">
                <a:latin typeface="Times New Roman" panose="02020603050405020304" pitchFamily="18" charset="0"/>
                <a:cs typeface="Times New Roman" panose="02020603050405020304" pitchFamily="18" charset="0"/>
              </a:rPr>
              <a:t>features</a:t>
            </a:r>
            <a:r>
              <a:rPr lang="zh-CN" altLang="en-US" sz="2800" dirty="0">
                <a:latin typeface="Times New Roman" panose="02020603050405020304" pitchFamily="18" charset="0"/>
                <a:cs typeface="Times New Roman" panose="02020603050405020304" pitchFamily="18" charset="0"/>
              </a:rPr>
              <a:t>）来描述图像</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例：</a:t>
            </a:r>
            <a:r>
              <a:rPr lang="en-US" altLang="zh-CN" sz="2000" dirty="0">
                <a:latin typeface="Times New Roman" panose="02020603050405020304" pitchFamily="18" charset="0"/>
                <a:cs typeface="Times New Roman" panose="02020603050405020304" pitchFamily="18" charset="0"/>
              </a:rPr>
              <a:t>SPAM -740D  features </a:t>
            </a:r>
          </a:p>
        </p:txBody>
      </p:sp>
      <p:sp>
        <p:nvSpPr>
          <p:cNvPr id="5" name="文本框 4">
            <a:extLst>
              <a:ext uri="{FF2B5EF4-FFF2-40B4-BE49-F238E27FC236}">
                <a16:creationId xmlns:a16="http://schemas.microsoft.com/office/drawing/2014/main" id="{5B6299B3-F1E9-4681-9270-DDEC452E58CD}"/>
              </a:ext>
            </a:extLst>
          </p:cNvPr>
          <p:cNvSpPr txBox="1"/>
          <p:nvPr/>
        </p:nvSpPr>
        <p:spPr>
          <a:xfrm>
            <a:off x="457200" y="6133616"/>
            <a:ext cx="8534400" cy="461665"/>
          </a:xfrm>
          <a:prstGeom prst="rect">
            <a:avLst/>
          </a:prstGeom>
          <a:noFill/>
        </p:spPr>
        <p:txBody>
          <a:bodyPr wrap="square">
            <a:spAutoFit/>
          </a:bodyPr>
          <a:lstStyle/>
          <a:p>
            <a:r>
              <a:rPr lang="en-US" altLang="zh-CN" sz="1200" dirty="0" err="1"/>
              <a:t>Pevny</a:t>
            </a:r>
            <a:r>
              <a:rPr lang="en-US" altLang="zh-CN" sz="1200" dirty="0"/>
              <a:t> T, Bas P, </a:t>
            </a:r>
            <a:r>
              <a:rPr lang="en-US" altLang="zh-CN" sz="1200" dirty="0" err="1"/>
              <a:t>Fridrich</a:t>
            </a:r>
            <a:r>
              <a:rPr lang="en-US" altLang="zh-CN" sz="1200" dirty="0"/>
              <a:t> J. Steganalysis by subtractive pixel adjacency matrix[J]. IEEE Transactions on information Forensics and Security, 2010, 5(2): 215-224.</a:t>
            </a:r>
          </a:p>
        </p:txBody>
      </p:sp>
      <p:pic>
        <p:nvPicPr>
          <p:cNvPr id="3" name="Picture 2">
            <a:extLst>
              <a:ext uri="{FF2B5EF4-FFF2-40B4-BE49-F238E27FC236}">
                <a16:creationId xmlns:a16="http://schemas.microsoft.com/office/drawing/2014/main" id="{C6BAF099-705D-4861-8829-EFB380008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5210175"/>
            <a:ext cx="358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00075C0-521D-40AD-8515-416AA56CE4F3}"/>
                  </a:ext>
                </a:extLst>
              </p:cNvPr>
              <p:cNvSpPr/>
              <p:nvPr/>
            </p:nvSpPr>
            <p:spPr>
              <a:xfrm>
                <a:off x="533400" y="2516220"/>
                <a:ext cx="6300024" cy="2543453"/>
              </a:xfrm>
              <a:prstGeom prst="rect">
                <a:avLst/>
              </a:prstGeom>
            </p:spPr>
            <p:txBody>
              <a:bodyPr wrap="square">
                <a:spAutoFit/>
              </a:bodyPr>
              <a:lstStyle/>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用差分图像来描述连续性：</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14:m>
                  <m:oMathPara xmlns:m="http://schemas.openxmlformats.org/officeDocument/2006/math">
                    <m:oMathParaPr>
                      <m:jc m:val="centerGroup"/>
                    </m:oMathParaPr>
                    <m:oMath xmlns:m="http://schemas.openxmlformats.org/officeDocument/2006/math">
                      <m:sSubSup>
                        <m:sSubSupPr>
                          <m:ctrlPr>
                            <a:rPr lang="en-US" altLang="zh-CN" sz="2000" b="0" i="1" kern="0" smtClea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𝐷</m:t>
                          </m:r>
                        </m:e>
                        <m:sub>
                          <m:r>
                            <a:rPr lang="en-US" altLang="zh-CN" sz="2000" b="0" i="1" kern="0" smtClean="0">
                              <a:solidFill>
                                <a:srgbClr val="000000"/>
                              </a:solidFill>
                              <a:latin typeface="Cambria Math" panose="02040503050406030204" pitchFamily="18" charset="0"/>
                              <a:cs typeface="Times New Roman" panose="02020603050405020304" pitchFamily="18" charset="0"/>
                            </a:rPr>
                            <m:t>𝑖</m:t>
                          </m:r>
                          <m:r>
                            <a:rPr lang="en-US" altLang="zh-CN" sz="2000" b="0" i="1" kern="0" smtClean="0">
                              <a:solidFill>
                                <a:srgbClr val="000000"/>
                              </a:solidFill>
                              <a:latin typeface="Cambria Math" panose="02040503050406030204" pitchFamily="18" charset="0"/>
                              <a:cs typeface="Times New Roman" panose="02020603050405020304" pitchFamily="18" charset="0"/>
                            </a:rPr>
                            <m:t>,</m:t>
                          </m:r>
                          <m:r>
                            <a:rPr lang="en-US" altLang="zh-CN" sz="2000" b="0" i="1" kern="0" smtClean="0">
                              <a:solidFill>
                                <a:srgbClr val="000000"/>
                              </a:solidFill>
                              <a:latin typeface="Cambria Math" panose="02040503050406030204" pitchFamily="18" charset="0"/>
                              <a:cs typeface="Times New Roman" panose="02020603050405020304" pitchFamily="18" charset="0"/>
                            </a:rPr>
                            <m:t>𝑗</m:t>
                          </m:r>
                        </m:sub>
                        <m:sup>
                          <m: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smtClean="0">
                          <a:solidFill>
                            <a:srgbClr val="000000"/>
                          </a:solidFill>
                          <a:latin typeface="Cambria Math" panose="02040503050406030204" pitchFamily="18" charset="0"/>
                          <a:cs typeface="Times New Roman" panose="02020603050405020304" pitchFamily="18" charset="0"/>
                        </a:rPr>
                        <m:t>=</m:t>
                      </m:r>
                      <m:sSub>
                        <m:sSubPr>
                          <m:ctrlPr>
                            <a:rPr lang="en-US" altLang="zh-CN" sz="2000" b="0" i="1" kern="0" smtClean="0">
                              <a:solidFill>
                                <a:srgbClr val="000000"/>
                              </a:solidFill>
                              <a:latin typeface="Cambria Math" panose="02040503050406030204" pitchFamily="18" charset="0"/>
                              <a:cs typeface="Times New Roman" panose="02020603050405020304" pitchFamily="18" charset="0"/>
                            </a:rPr>
                          </m:ctrlPr>
                        </m:sSubPr>
                        <m:e>
                          <m:r>
                            <a:rPr lang="en-US" altLang="zh-CN" sz="2000" b="0" i="1" kern="0" smtClean="0">
                              <a:solidFill>
                                <a:srgbClr val="000000"/>
                              </a:solidFill>
                              <a:latin typeface="Cambria Math" panose="02040503050406030204" pitchFamily="18" charset="0"/>
                              <a:cs typeface="Times New Roman" panose="02020603050405020304" pitchFamily="18" charset="0"/>
                            </a:rPr>
                            <m:t>𝐼</m:t>
                          </m:r>
                        </m:e>
                        <m:sub>
                          <m:r>
                            <a:rPr lang="en-US" altLang="zh-CN" sz="2000" b="0" i="1" kern="0" smtClean="0">
                              <a:solidFill>
                                <a:srgbClr val="000000"/>
                              </a:solidFill>
                              <a:latin typeface="Cambria Math" panose="02040503050406030204" pitchFamily="18" charset="0"/>
                              <a:cs typeface="Times New Roman" panose="02020603050405020304" pitchFamily="18" charset="0"/>
                            </a:rPr>
                            <m:t>𝑥</m:t>
                          </m:r>
                          <m:r>
                            <a:rPr lang="en-US" altLang="zh-CN" sz="2000" b="0" i="1" kern="0" smtClean="0">
                              <a:solidFill>
                                <a:srgbClr val="000000"/>
                              </a:solidFill>
                              <a:latin typeface="Cambria Math" panose="02040503050406030204" pitchFamily="18" charset="0"/>
                              <a:cs typeface="Times New Roman" panose="02020603050405020304" pitchFamily="18" charset="0"/>
                            </a:rPr>
                            <m:t>,</m:t>
                          </m:r>
                          <m:r>
                            <a:rPr lang="en-US" altLang="zh-CN" sz="2000" b="0" i="1" kern="0" smtClean="0">
                              <a:solidFill>
                                <a:srgbClr val="000000"/>
                              </a:solidFill>
                              <a:latin typeface="Cambria Math" panose="02040503050406030204" pitchFamily="18" charset="0"/>
                              <a:cs typeface="Times New Roman" panose="02020603050405020304" pitchFamily="18" charset="0"/>
                            </a:rPr>
                            <m:t>𝑦</m:t>
                          </m:r>
                        </m:sub>
                      </m:sSub>
                      <m:r>
                        <a:rPr lang="en-US" altLang="zh-CN" sz="2000" b="0" i="1" kern="0" smtClean="0">
                          <a:solidFill>
                            <a:srgbClr val="000000"/>
                          </a:solidFill>
                          <a:latin typeface="Cambria Math" panose="02040503050406030204" pitchFamily="18" charset="0"/>
                          <a:cs typeface="Times New Roman" panose="02020603050405020304" pitchFamily="18" charset="0"/>
                        </a:rPr>
                        <m:t>−</m:t>
                      </m:r>
                      <m:sSub>
                        <m:sSubPr>
                          <m:ctrlPr>
                            <a:rPr lang="en-US" altLang="zh-CN" sz="2000" b="0" i="1" kern="0" smtClean="0">
                              <a:solidFill>
                                <a:srgbClr val="000000"/>
                              </a:solidFill>
                              <a:latin typeface="Cambria Math" panose="02040503050406030204" pitchFamily="18" charset="0"/>
                              <a:cs typeface="Times New Roman" panose="02020603050405020304" pitchFamily="18" charset="0"/>
                            </a:rPr>
                          </m:ctrlPr>
                        </m:sSubPr>
                        <m:e>
                          <m:r>
                            <a:rPr lang="en-US" altLang="zh-CN" sz="2000" b="0" i="1" kern="0" smtClean="0">
                              <a:solidFill>
                                <a:srgbClr val="000000"/>
                              </a:solidFill>
                              <a:latin typeface="Cambria Math" panose="02040503050406030204" pitchFamily="18" charset="0"/>
                              <a:cs typeface="Times New Roman" panose="02020603050405020304" pitchFamily="18" charset="0"/>
                            </a:rPr>
                            <m:t>𝐼</m:t>
                          </m:r>
                        </m:e>
                        <m:sub>
                          <m:r>
                            <a:rPr lang="en-US" altLang="zh-CN" sz="2000" b="0" i="1" kern="0" smtClean="0">
                              <a:solidFill>
                                <a:srgbClr val="000000"/>
                              </a:solidFill>
                              <a:latin typeface="Cambria Math" panose="02040503050406030204" pitchFamily="18" charset="0"/>
                              <a:cs typeface="Times New Roman" panose="02020603050405020304" pitchFamily="18" charset="0"/>
                            </a:rPr>
                            <m:t>𝑥</m:t>
                          </m:r>
                          <m:r>
                            <a:rPr lang="en-US" altLang="zh-CN" sz="2000" b="0" i="1" kern="0" smtClean="0">
                              <a:solidFill>
                                <a:srgbClr val="000000"/>
                              </a:solidFill>
                              <a:latin typeface="Cambria Math" panose="02040503050406030204" pitchFamily="18" charset="0"/>
                              <a:cs typeface="Times New Roman" panose="02020603050405020304" pitchFamily="18" charset="0"/>
                            </a:rPr>
                            <m:t>,</m:t>
                          </m:r>
                          <m:r>
                            <a:rPr lang="en-US" altLang="zh-CN" sz="2000" b="0" i="1" kern="0" smtClean="0">
                              <a:solidFill>
                                <a:srgbClr val="000000"/>
                              </a:solidFill>
                              <a:latin typeface="Cambria Math" panose="02040503050406030204" pitchFamily="18" charset="0"/>
                              <a:cs typeface="Times New Roman" panose="02020603050405020304" pitchFamily="18" charset="0"/>
                            </a:rPr>
                            <m:t>𝑗</m:t>
                          </m:r>
                          <m:r>
                            <a:rPr lang="en-US" altLang="zh-CN" sz="2000" b="0" i="1" kern="0" smtClean="0">
                              <a:solidFill>
                                <a:srgbClr val="000000"/>
                              </a:solidFill>
                              <a:latin typeface="Cambria Math" panose="02040503050406030204" pitchFamily="18" charset="0"/>
                              <a:cs typeface="Times New Roman" panose="02020603050405020304" pitchFamily="18" charset="0"/>
                            </a:rPr>
                            <m:t>+1</m:t>
                          </m:r>
                        </m:sub>
                      </m:sSub>
                    </m:oMath>
                  </m:oMathPara>
                </a14:m>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设计一个</a:t>
                </a:r>
                <a:r>
                  <a:rPr lang="en-US" altLang="zh-CN" sz="2000" b="0" kern="0" dirty="0">
                    <a:solidFill>
                      <a:srgbClr val="000000"/>
                    </a:solidFill>
                    <a:latin typeface="Times New Roman" panose="02020603050405020304" pitchFamily="18" charset="0"/>
                    <a:cs typeface="Times New Roman" panose="02020603050405020304" pitchFamily="18" charset="0"/>
                  </a:rPr>
                  <a:t>Markov</a:t>
                </a:r>
                <a:r>
                  <a:rPr lang="zh-CN" altLang="en-US" sz="2000" b="0" kern="0" dirty="0">
                    <a:solidFill>
                      <a:srgbClr val="000000"/>
                    </a:solidFill>
                    <a:latin typeface="Times New Roman" panose="02020603050405020304" pitchFamily="18" charset="0"/>
                    <a:cs typeface="Times New Roman" panose="02020603050405020304" pitchFamily="18" charset="0"/>
                  </a:rPr>
                  <a:t>概率转移矩阵</a:t>
                </a:r>
                <a:r>
                  <a:rPr lang="en-US" altLang="zh-CN" sz="2000" b="0" kern="0" dirty="0">
                    <a:solidFill>
                      <a:srgbClr val="000000"/>
                    </a:solidFill>
                    <a:latin typeface="Times New Roman" panose="02020603050405020304" pitchFamily="18" charset="0"/>
                    <a:cs typeface="Times New Roman" panose="02020603050405020304" pitchFamily="18" charset="0"/>
                  </a:rPr>
                  <a:t>M</a:t>
                </a:r>
                <a:r>
                  <a:rPr lang="zh-CN" altLang="en-US" sz="2000" b="0" kern="0" dirty="0">
                    <a:solidFill>
                      <a:srgbClr val="000000"/>
                    </a:solidFill>
                    <a:latin typeface="Times New Roman" panose="02020603050405020304" pitchFamily="18" charset="0"/>
                    <a:cs typeface="Times New Roman" panose="02020603050405020304" pitchFamily="18" charset="0"/>
                  </a:rPr>
                  <a:t>：</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zh-CN" altLang="en-US" b="0" kern="0" dirty="0">
                    <a:solidFill>
                      <a:srgbClr val="000000"/>
                    </a:solidFill>
                    <a:latin typeface="Times New Roman" panose="02020603050405020304" pitchFamily="18" charset="0"/>
                    <a:cs typeface="Times New Roman" panose="02020603050405020304" pitchFamily="18" charset="0"/>
                  </a:rPr>
                  <a:t>一阶：</a:t>
                </a:r>
                <a14:m>
                  <m:oMath xmlns:m="http://schemas.openxmlformats.org/officeDocument/2006/math">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m:rPr>
                            <m:sty m:val="p"/>
                          </m:rPr>
                          <a:rPr lang="en-US" altLang="zh-CN" b="0" i="1" kern="0" smtClean="0">
                            <a:solidFill>
                              <a:srgbClr val="000000"/>
                            </a:solidFill>
                            <a:latin typeface="Cambria Math" panose="02040503050406030204" pitchFamily="18" charset="0"/>
                            <a:cs typeface="Times New Roman" panose="02020603050405020304" pitchFamily="18" charset="0"/>
                          </a:rPr>
                          <m:t>M</m:t>
                        </m:r>
                      </m:e>
                      <m:sub>
                        <m:r>
                          <a:rPr lang="en-US" altLang="zh-CN" b="0" i="1" kern="0" smtClean="0">
                            <a:solidFill>
                              <a:srgbClr val="000000"/>
                            </a:solidFill>
                            <a:latin typeface="Cambria Math" panose="02040503050406030204" pitchFamily="18" charset="0"/>
                            <a:cs typeface="Times New Roman" panose="02020603050405020304" pitchFamily="18" charset="0"/>
                          </a:rPr>
                          <m:t>𝑢</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smtClean="0">
                            <a:solidFill>
                              <a:srgbClr val="000000"/>
                            </a:solidFill>
                            <a:latin typeface="Cambria Math" panose="02040503050406030204" pitchFamily="18" charset="0"/>
                            <a:cs typeface="Times New Roman" panose="02020603050405020304" pitchFamily="18" charset="0"/>
                          </a:rPr>
                          <m:t>𝑣</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kern="0">
                        <a:solidFill>
                          <a:srgbClr val="000000"/>
                        </a:solidFill>
                        <a:latin typeface="Cambria Math" panose="02040503050406030204" pitchFamily="18" charset="0"/>
                        <a:cs typeface="Times New Roman" panose="02020603050405020304" pitchFamily="18" charset="0"/>
                      </a:rPr>
                      <m:t>Pr</m:t>
                    </m:r>
                    <m:r>
                      <a:rPr lang="en-US" altLang="zh-CN" b="0" i="1" kern="0">
                        <a:solidFill>
                          <a:srgbClr val="000000"/>
                        </a:solidFill>
                        <a:latin typeface="Cambria Math" panose="02040503050406030204" pitchFamily="18" charset="0"/>
                        <a:cs typeface="Times New Roman" panose="02020603050405020304" pitchFamily="18" charset="0"/>
                      </a:rPr>
                      <m:t>⁡</m:t>
                    </m:r>
                    <m:d>
                      <m:dPr>
                        <m:ctrlPr>
                          <a:rPr lang="en-US" altLang="zh-CN" b="0" i="1" kern="0" smtClean="0">
                            <a:solidFill>
                              <a:srgbClr val="000000"/>
                            </a:solidFill>
                            <a:latin typeface="Cambria Math" panose="02040503050406030204" pitchFamily="18" charset="0"/>
                            <a:cs typeface="Times New Roman" panose="02020603050405020304" pitchFamily="18" charset="0"/>
                          </a:rPr>
                        </m:ctrlPr>
                      </m:dPr>
                      <m:e>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a:rPr lang="en-US" altLang="zh-CN" b="0" i="1" kern="0">
                                <a:solidFill>
                                  <a:srgbClr val="000000"/>
                                </a:solidFill>
                                <a:latin typeface="Cambria Math" panose="02040503050406030204" pitchFamily="18" charset="0"/>
                                <a:cs typeface="Times New Roman" panose="02020603050405020304" pitchFamily="18" charset="0"/>
                              </a:rPr>
                              <m:t>𝐷</m:t>
                            </m:r>
                          </m:e>
                          <m:sub>
                            <m:r>
                              <a:rPr lang="en-US" altLang="zh-CN" b="0" i="1" kern="0">
                                <a:solidFill>
                                  <a:srgbClr val="000000"/>
                                </a:solidFill>
                                <a:latin typeface="Cambria Math" panose="02040503050406030204" pitchFamily="18" charset="0"/>
                                <a:cs typeface="Times New Roman" panose="02020603050405020304" pitchFamily="18" charset="0"/>
                              </a:rPr>
                              <m:t>𝑖</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a:solidFill>
                                  <a:srgbClr val="000000"/>
                                </a:solidFill>
                                <a:latin typeface="Cambria Math" panose="02040503050406030204" pitchFamily="18" charset="0"/>
                                <a:cs typeface="Times New Roman" panose="02020603050405020304" pitchFamily="18" charset="0"/>
                              </a:rPr>
                              <m:t>𝑗</m:t>
                            </m:r>
                            <m:r>
                              <a:rPr lang="en-US" altLang="zh-CN" b="0" i="1" kern="0" smtClean="0">
                                <a:solidFill>
                                  <a:srgbClr val="000000"/>
                                </a:solidFill>
                                <a:latin typeface="Cambria Math" panose="02040503050406030204" pitchFamily="18" charset="0"/>
                                <a:cs typeface="Times New Roman" panose="02020603050405020304" pitchFamily="18" charset="0"/>
                              </a:rPr>
                              <m:t>+1</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u</m:t>
                        </m:r>
                      </m:e>
                      <m:e>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a:rPr lang="en-US" altLang="zh-CN" b="0" i="1" kern="0">
                                <a:solidFill>
                                  <a:srgbClr val="000000"/>
                                </a:solidFill>
                                <a:latin typeface="Cambria Math" panose="02040503050406030204" pitchFamily="18" charset="0"/>
                                <a:cs typeface="Times New Roman" panose="02020603050405020304" pitchFamily="18" charset="0"/>
                              </a:rPr>
                              <m:t>𝐷</m:t>
                            </m:r>
                          </m:e>
                          <m:sub>
                            <m:r>
                              <a:rPr lang="en-US" altLang="zh-CN" b="0" i="1" kern="0">
                                <a:solidFill>
                                  <a:srgbClr val="000000"/>
                                </a:solidFill>
                                <a:latin typeface="Cambria Math" panose="02040503050406030204" pitchFamily="18" charset="0"/>
                                <a:cs typeface="Times New Roman" panose="02020603050405020304" pitchFamily="18" charset="0"/>
                              </a:rPr>
                              <m:t>𝑖</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a:solidFill>
                                  <a:srgbClr val="000000"/>
                                </a:solidFill>
                                <a:latin typeface="Cambria Math" panose="02040503050406030204" pitchFamily="18" charset="0"/>
                                <a:cs typeface="Times New Roman" panose="02020603050405020304" pitchFamily="18" charset="0"/>
                              </a:rPr>
                              <m:t>𝑗</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d>
                  </m:oMath>
                </a14:m>
                <a:endParaRPr lang="en-US" altLang="zh-CN"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zh-CN" altLang="en-US" b="0" kern="0" dirty="0">
                    <a:solidFill>
                      <a:srgbClr val="000000"/>
                    </a:solidFill>
                    <a:latin typeface="Times New Roman" panose="02020603050405020304" pitchFamily="18" charset="0"/>
                    <a:cs typeface="Times New Roman" panose="02020603050405020304" pitchFamily="18" charset="0"/>
                  </a:rPr>
                  <a:t>二阶：</a:t>
                </a:r>
                <a14:m>
                  <m:oMath xmlns:m="http://schemas.openxmlformats.org/officeDocument/2006/math">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m:rPr>
                            <m:sty m:val="p"/>
                          </m:rPr>
                          <a:rPr lang="en-US" altLang="zh-CN" b="0" i="1" kern="0" smtClean="0">
                            <a:solidFill>
                              <a:srgbClr val="000000"/>
                            </a:solidFill>
                            <a:latin typeface="Cambria Math" panose="02040503050406030204" pitchFamily="18" charset="0"/>
                            <a:cs typeface="Times New Roman" panose="02020603050405020304" pitchFamily="18" charset="0"/>
                          </a:rPr>
                          <m:t>M</m:t>
                        </m:r>
                      </m:e>
                      <m:sub>
                        <m:r>
                          <a:rPr lang="en-US" altLang="zh-CN" b="0" i="1" kern="0" smtClean="0">
                            <a:solidFill>
                              <a:srgbClr val="000000"/>
                            </a:solidFill>
                            <a:latin typeface="Cambria Math" panose="02040503050406030204" pitchFamily="18" charset="0"/>
                            <a:cs typeface="Times New Roman" panose="02020603050405020304" pitchFamily="18" charset="0"/>
                          </a:rPr>
                          <m:t>𝑢</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smtClean="0">
                            <a:solidFill>
                              <a:srgbClr val="000000"/>
                            </a:solidFill>
                            <a:latin typeface="Cambria Math" panose="02040503050406030204" pitchFamily="18" charset="0"/>
                            <a:cs typeface="Times New Roman" panose="02020603050405020304" pitchFamily="18" charset="0"/>
                          </a:rPr>
                          <m:t>𝑣</m:t>
                        </m:r>
                        <m:r>
                          <a:rPr lang="en-US" altLang="zh-CN" b="0" i="1" kern="0" smtClean="0">
                            <a:solidFill>
                              <a:srgbClr val="000000"/>
                            </a:solidFill>
                            <a:latin typeface="Cambria Math" panose="02040503050406030204" pitchFamily="18" charset="0"/>
                            <a:cs typeface="Times New Roman" panose="02020603050405020304" pitchFamily="18" charset="0"/>
                          </a:rPr>
                          <m:t>,</m:t>
                        </m:r>
                        <m:r>
                          <a:rPr lang="en-US" altLang="zh-CN" b="0" i="1" kern="0" smtClean="0">
                            <a:solidFill>
                              <a:srgbClr val="000000"/>
                            </a:solidFill>
                            <a:latin typeface="Cambria Math" panose="02040503050406030204" pitchFamily="18" charset="0"/>
                            <a:cs typeface="Times New Roman" panose="02020603050405020304" pitchFamily="18" charset="0"/>
                          </a:rPr>
                          <m:t>𝑤</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kern="0">
                        <a:solidFill>
                          <a:srgbClr val="000000"/>
                        </a:solidFill>
                        <a:latin typeface="Cambria Math" panose="02040503050406030204" pitchFamily="18" charset="0"/>
                        <a:cs typeface="Times New Roman" panose="02020603050405020304" pitchFamily="18" charset="0"/>
                      </a:rPr>
                      <m:t>Pr</m:t>
                    </m:r>
                    <m:r>
                      <a:rPr lang="en-US" altLang="zh-CN" b="0" i="1" kern="0">
                        <a:solidFill>
                          <a:srgbClr val="000000"/>
                        </a:solidFill>
                        <a:latin typeface="Cambria Math" panose="02040503050406030204" pitchFamily="18" charset="0"/>
                        <a:cs typeface="Times New Roman" panose="02020603050405020304" pitchFamily="18" charset="0"/>
                      </a:rPr>
                      <m:t>⁡</m:t>
                    </m:r>
                    <m:d>
                      <m:dPr>
                        <m:ctrlPr>
                          <a:rPr lang="en-US" altLang="zh-CN" b="0" i="1" kern="0" smtClean="0">
                            <a:solidFill>
                              <a:srgbClr val="000000"/>
                            </a:solidFill>
                            <a:latin typeface="Cambria Math" panose="02040503050406030204" pitchFamily="18" charset="0"/>
                            <a:cs typeface="Times New Roman" panose="02020603050405020304" pitchFamily="18" charset="0"/>
                          </a:rPr>
                        </m:ctrlPr>
                      </m:dPr>
                      <m:e>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a:rPr lang="en-US" altLang="zh-CN" b="0" i="1" kern="0">
                                <a:solidFill>
                                  <a:srgbClr val="000000"/>
                                </a:solidFill>
                                <a:latin typeface="Cambria Math" panose="02040503050406030204" pitchFamily="18" charset="0"/>
                                <a:cs typeface="Times New Roman" panose="02020603050405020304" pitchFamily="18" charset="0"/>
                              </a:rPr>
                              <m:t>𝐷</m:t>
                            </m:r>
                          </m:e>
                          <m:sub>
                            <m:r>
                              <a:rPr lang="en-US" altLang="zh-CN" b="0" i="1" kern="0">
                                <a:solidFill>
                                  <a:srgbClr val="000000"/>
                                </a:solidFill>
                                <a:latin typeface="Cambria Math" panose="02040503050406030204" pitchFamily="18" charset="0"/>
                                <a:cs typeface="Times New Roman" panose="02020603050405020304" pitchFamily="18" charset="0"/>
                              </a:rPr>
                              <m:t>𝑖</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a:solidFill>
                                  <a:srgbClr val="000000"/>
                                </a:solidFill>
                                <a:latin typeface="Cambria Math" panose="02040503050406030204" pitchFamily="18" charset="0"/>
                                <a:cs typeface="Times New Roman" panose="02020603050405020304" pitchFamily="18" charset="0"/>
                              </a:rPr>
                              <m:t>𝑗</m:t>
                            </m:r>
                            <m:r>
                              <a:rPr lang="en-US" altLang="zh-CN" b="0" i="1" kern="0" smtClean="0">
                                <a:solidFill>
                                  <a:srgbClr val="000000"/>
                                </a:solidFill>
                                <a:latin typeface="Cambria Math" panose="02040503050406030204" pitchFamily="18" charset="0"/>
                                <a:cs typeface="Times New Roman" panose="02020603050405020304" pitchFamily="18" charset="0"/>
                              </a:rPr>
                              <m:t>+2</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u</m:t>
                        </m:r>
                      </m:e>
                      <m:e>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a:rPr lang="en-US" altLang="zh-CN" b="0" i="1" kern="0">
                                <a:solidFill>
                                  <a:srgbClr val="000000"/>
                                </a:solidFill>
                                <a:latin typeface="Cambria Math" panose="02040503050406030204" pitchFamily="18" charset="0"/>
                                <a:cs typeface="Times New Roman" panose="02020603050405020304" pitchFamily="18" charset="0"/>
                              </a:rPr>
                              <m:t>𝐷</m:t>
                            </m:r>
                          </m:e>
                          <m:sub>
                            <m:r>
                              <a:rPr lang="en-US" altLang="zh-CN" b="0" i="1" kern="0">
                                <a:solidFill>
                                  <a:srgbClr val="000000"/>
                                </a:solidFill>
                                <a:latin typeface="Cambria Math" panose="02040503050406030204" pitchFamily="18" charset="0"/>
                                <a:cs typeface="Times New Roman" panose="02020603050405020304" pitchFamily="18" charset="0"/>
                              </a:rPr>
                              <m:t>𝑖</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a:solidFill>
                                  <a:srgbClr val="000000"/>
                                </a:solidFill>
                                <a:latin typeface="Cambria Math" panose="02040503050406030204" pitchFamily="18" charset="0"/>
                                <a:cs typeface="Times New Roman" panose="02020603050405020304" pitchFamily="18" charset="0"/>
                              </a:rPr>
                              <m:t>𝑗</m:t>
                            </m:r>
                            <m:r>
                              <a:rPr lang="en-US" altLang="zh-CN" b="0" i="1" kern="0" smtClean="0">
                                <a:solidFill>
                                  <a:srgbClr val="000000"/>
                                </a:solidFill>
                                <a:latin typeface="Cambria Math" panose="02040503050406030204" pitchFamily="18" charset="0"/>
                                <a:cs typeface="Times New Roman" panose="02020603050405020304" pitchFamily="18" charset="0"/>
                              </a:rPr>
                              <m:t>+1</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b="0" i="1" kern="0">
                                <a:solidFill>
                                  <a:srgbClr val="000000"/>
                                </a:solidFill>
                                <a:latin typeface="Cambria Math" panose="02040503050406030204" pitchFamily="18" charset="0"/>
                                <a:cs typeface="Times New Roman" panose="02020603050405020304" pitchFamily="18" charset="0"/>
                              </a:rPr>
                            </m:ctrlPr>
                          </m:sSubSupPr>
                          <m:e>
                            <m:r>
                              <a:rPr lang="en-US" altLang="zh-CN" b="0" i="1" kern="0">
                                <a:solidFill>
                                  <a:srgbClr val="000000"/>
                                </a:solidFill>
                                <a:latin typeface="Cambria Math" panose="02040503050406030204" pitchFamily="18" charset="0"/>
                                <a:cs typeface="Times New Roman" panose="02020603050405020304" pitchFamily="18" charset="0"/>
                              </a:rPr>
                              <m:t>𝐷</m:t>
                            </m:r>
                          </m:e>
                          <m:sub>
                            <m:r>
                              <a:rPr lang="en-US" altLang="zh-CN" b="0" i="1" kern="0">
                                <a:solidFill>
                                  <a:srgbClr val="000000"/>
                                </a:solidFill>
                                <a:latin typeface="Cambria Math" panose="02040503050406030204" pitchFamily="18" charset="0"/>
                                <a:cs typeface="Times New Roman" panose="02020603050405020304" pitchFamily="18" charset="0"/>
                              </a:rPr>
                              <m:t>𝑖</m:t>
                            </m:r>
                            <m:r>
                              <a:rPr lang="en-US" altLang="zh-CN" b="0" i="1" kern="0">
                                <a:solidFill>
                                  <a:srgbClr val="000000"/>
                                </a:solidFill>
                                <a:latin typeface="Cambria Math" panose="02040503050406030204" pitchFamily="18" charset="0"/>
                                <a:cs typeface="Times New Roman" panose="02020603050405020304" pitchFamily="18" charset="0"/>
                              </a:rPr>
                              <m:t>,</m:t>
                            </m:r>
                            <m:r>
                              <a:rPr lang="en-US" altLang="zh-CN" b="0" i="1" kern="0">
                                <a:solidFill>
                                  <a:srgbClr val="000000"/>
                                </a:solidFill>
                                <a:latin typeface="Cambria Math" panose="02040503050406030204" pitchFamily="18" charset="0"/>
                                <a:cs typeface="Times New Roman" panose="02020603050405020304" pitchFamily="18" charset="0"/>
                              </a:rPr>
                              <m:t>𝑗</m:t>
                            </m:r>
                          </m:sub>
                          <m: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𝑤</m:t>
                        </m:r>
                      </m:e>
                    </m:d>
                  </m:oMath>
                </a14:m>
                <a:endParaRPr lang="en-US" altLang="zh-CN" b="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700075C0-521D-40AD-8515-416AA56CE4F3}"/>
                  </a:ext>
                </a:extLst>
              </p:cNvPr>
              <p:cNvSpPr>
                <a:spLocks noRot="1" noChangeAspect="1" noMove="1" noResize="1" noEditPoints="1" noAdjustHandles="1" noChangeArrowheads="1" noChangeShapeType="1" noTextEdit="1"/>
              </p:cNvSpPr>
              <p:nvPr/>
            </p:nvSpPr>
            <p:spPr>
              <a:xfrm>
                <a:off x="533400" y="2516220"/>
                <a:ext cx="6300024" cy="2543453"/>
              </a:xfrm>
              <a:prstGeom prst="rect">
                <a:avLst/>
              </a:prstGeom>
              <a:blipFill>
                <a:blip r:embed="rId4"/>
                <a:stretch>
                  <a:fillRect t="-1918" b="-95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109FB99-0A95-486F-9F6F-E9D9804650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4" y="2911086"/>
            <a:ext cx="1428949" cy="962159"/>
          </a:xfrm>
          <a:prstGeom prst="rect">
            <a:avLst/>
          </a:prstGeom>
        </p:spPr>
      </p:pic>
    </p:spTree>
    <p:extLst>
      <p:ext uri="{BB962C8B-B14F-4D97-AF65-F5344CB8AC3E}">
        <p14:creationId xmlns:p14="http://schemas.microsoft.com/office/powerpoint/2010/main" val="373674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使用特征（</a:t>
            </a:r>
            <a:r>
              <a:rPr lang="en-US" altLang="zh-CN" sz="2800" dirty="0">
                <a:latin typeface="Times New Roman" panose="02020603050405020304" pitchFamily="18" charset="0"/>
                <a:cs typeface="Times New Roman" panose="02020603050405020304" pitchFamily="18" charset="0"/>
              </a:rPr>
              <a:t>features</a:t>
            </a:r>
            <a:r>
              <a:rPr lang="zh-CN" altLang="en-US" sz="2800" dirty="0">
                <a:latin typeface="Times New Roman" panose="02020603050405020304" pitchFamily="18" charset="0"/>
                <a:cs typeface="Times New Roman" panose="02020603050405020304" pitchFamily="18" charset="0"/>
              </a:rPr>
              <a:t>）来描述图像</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例：</a:t>
            </a:r>
            <a:r>
              <a:rPr lang="en-US" altLang="zh-CN" sz="2000" dirty="0">
                <a:latin typeface="Times New Roman" panose="02020603050405020304" pitchFamily="18" charset="0"/>
                <a:cs typeface="Times New Roman" panose="02020603050405020304" pitchFamily="18" charset="0"/>
              </a:rPr>
              <a:t>Rich Model - 34671D  features </a:t>
            </a:r>
          </a:p>
        </p:txBody>
      </p:sp>
      <p:sp>
        <p:nvSpPr>
          <p:cNvPr id="5" name="文本框 4">
            <a:extLst>
              <a:ext uri="{FF2B5EF4-FFF2-40B4-BE49-F238E27FC236}">
                <a16:creationId xmlns:a16="http://schemas.microsoft.com/office/drawing/2014/main" id="{5B6299B3-F1E9-4681-9270-DDEC452E58CD}"/>
              </a:ext>
            </a:extLst>
          </p:cNvPr>
          <p:cNvSpPr txBox="1"/>
          <p:nvPr/>
        </p:nvSpPr>
        <p:spPr>
          <a:xfrm>
            <a:off x="7065328" y="5202666"/>
            <a:ext cx="1918652" cy="1384995"/>
          </a:xfrm>
          <a:prstGeom prst="rect">
            <a:avLst/>
          </a:prstGeom>
          <a:noFill/>
        </p:spPr>
        <p:txBody>
          <a:bodyPr wrap="square">
            <a:spAutoFit/>
          </a:bodyPr>
          <a:lstStyle/>
          <a:p>
            <a:r>
              <a:rPr lang="en-US" altLang="zh-CN" sz="1200" dirty="0" err="1"/>
              <a:t>Fridrich</a:t>
            </a:r>
            <a:r>
              <a:rPr lang="en-US" altLang="zh-CN" sz="1200" dirty="0"/>
              <a:t>, J, </a:t>
            </a:r>
            <a:r>
              <a:rPr lang="en-US" altLang="zh-CN" sz="1200" dirty="0" err="1"/>
              <a:t>Kodovsky</a:t>
            </a:r>
            <a:r>
              <a:rPr lang="en-US" altLang="zh-CN" sz="1200" dirty="0"/>
              <a:t>. Rich Models for </a:t>
            </a:r>
            <a:r>
              <a:rPr lang="en-US" altLang="zh-CN" sz="1200" dirty="0" err="1"/>
              <a:t>Steganalysis</a:t>
            </a:r>
            <a:r>
              <a:rPr lang="en-US" altLang="zh-CN" sz="1200" dirty="0"/>
              <a:t> of Digital Images[J]. Information Forensics and Security, IEEE Transactions on, 2012.</a:t>
            </a:r>
          </a:p>
        </p:txBody>
      </p:sp>
      <p:pic>
        <p:nvPicPr>
          <p:cNvPr id="4" name="图片 3">
            <a:extLst>
              <a:ext uri="{FF2B5EF4-FFF2-40B4-BE49-F238E27FC236}">
                <a16:creationId xmlns:a16="http://schemas.microsoft.com/office/drawing/2014/main" id="{206CA7F7-54F1-4559-B946-7438C53D7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 y="2406914"/>
            <a:ext cx="6082348" cy="4188367"/>
          </a:xfrm>
          <a:prstGeom prst="rect">
            <a:avLst/>
          </a:prstGeom>
        </p:spPr>
      </p:pic>
    </p:spTree>
    <p:extLst>
      <p:ext uri="{BB962C8B-B14F-4D97-AF65-F5344CB8AC3E}">
        <p14:creationId xmlns:p14="http://schemas.microsoft.com/office/powerpoint/2010/main" val="36254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使用特征（</a:t>
            </a:r>
            <a:r>
              <a:rPr lang="en-US" altLang="zh-CN" sz="2800" dirty="0">
                <a:latin typeface="Times New Roman" panose="02020603050405020304" pitchFamily="18" charset="0"/>
                <a:cs typeface="Times New Roman" panose="02020603050405020304" pitchFamily="18" charset="0"/>
              </a:rPr>
              <a:t>features</a:t>
            </a:r>
            <a:r>
              <a:rPr lang="zh-CN" altLang="en-US" sz="2800" dirty="0">
                <a:latin typeface="Times New Roman" panose="02020603050405020304" pitchFamily="18" charset="0"/>
                <a:cs typeface="Times New Roman" panose="02020603050405020304" pitchFamily="18" charset="0"/>
              </a:rPr>
              <a:t>）来描述图像</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例：</a:t>
            </a:r>
            <a:r>
              <a:rPr lang="en-US" altLang="zh-CN" sz="2000" dirty="0">
                <a:latin typeface="Times New Roman" panose="02020603050405020304" pitchFamily="18" charset="0"/>
                <a:cs typeface="Times New Roman" panose="02020603050405020304" pitchFamily="18" charset="0"/>
              </a:rPr>
              <a:t>Rich Model - 34671D  features </a:t>
            </a:r>
          </a:p>
        </p:txBody>
      </p:sp>
      <p:sp>
        <p:nvSpPr>
          <p:cNvPr id="5" name="文本框 4">
            <a:extLst>
              <a:ext uri="{FF2B5EF4-FFF2-40B4-BE49-F238E27FC236}">
                <a16:creationId xmlns:a16="http://schemas.microsoft.com/office/drawing/2014/main" id="{5B6299B3-F1E9-4681-9270-DDEC452E58CD}"/>
              </a:ext>
            </a:extLst>
          </p:cNvPr>
          <p:cNvSpPr txBox="1"/>
          <p:nvPr/>
        </p:nvSpPr>
        <p:spPr>
          <a:xfrm>
            <a:off x="533400" y="6278225"/>
            <a:ext cx="8450580" cy="461665"/>
          </a:xfrm>
          <a:prstGeom prst="rect">
            <a:avLst/>
          </a:prstGeom>
          <a:noFill/>
        </p:spPr>
        <p:txBody>
          <a:bodyPr wrap="square">
            <a:spAutoFit/>
          </a:bodyPr>
          <a:lstStyle/>
          <a:p>
            <a:r>
              <a:rPr lang="en-US" altLang="zh-CN" sz="1200" dirty="0" err="1"/>
              <a:t>Fridrich</a:t>
            </a:r>
            <a:r>
              <a:rPr lang="en-US" altLang="zh-CN" sz="1200" dirty="0"/>
              <a:t>, J, </a:t>
            </a:r>
            <a:r>
              <a:rPr lang="en-US" altLang="zh-CN" sz="1200" dirty="0" err="1"/>
              <a:t>Kodovsky</a:t>
            </a:r>
            <a:r>
              <a:rPr lang="en-US" altLang="zh-CN" sz="1200" dirty="0"/>
              <a:t>. Rich Models for </a:t>
            </a:r>
            <a:r>
              <a:rPr lang="en-US" altLang="zh-CN" sz="1200" dirty="0" err="1"/>
              <a:t>Steganalysis</a:t>
            </a:r>
            <a:r>
              <a:rPr lang="en-US" altLang="zh-CN" sz="1200" dirty="0"/>
              <a:t> of Digital Images[J]. Information Forensics and Security, IEEE Transactions on, 2012.</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CCCD47-F857-449D-A7B9-84531B724F4A}"/>
                  </a:ext>
                </a:extLst>
              </p:cNvPr>
              <p:cNvSpPr/>
              <p:nvPr/>
            </p:nvSpPr>
            <p:spPr>
              <a:xfrm>
                <a:off x="533400" y="2516220"/>
                <a:ext cx="8153400" cy="4204164"/>
              </a:xfrm>
              <a:prstGeom prst="rect">
                <a:avLst/>
              </a:prstGeom>
            </p:spPr>
            <p:txBody>
              <a:bodyPr wrap="square">
                <a:spAutoFit/>
              </a:bodyPr>
              <a:lstStyle/>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a:t>
                </a:r>
                <a:r>
                  <a:rPr lang="en-US" altLang="zh-CN" sz="2000" b="0" kern="0" dirty="0">
                    <a:solidFill>
                      <a:srgbClr val="000000"/>
                    </a:solidFill>
                    <a:latin typeface="Times New Roman" panose="02020603050405020304" pitchFamily="18" charset="0"/>
                    <a:cs typeface="Times New Roman" panose="02020603050405020304" pitchFamily="18" charset="0"/>
                  </a:rPr>
                  <a:t>1</a:t>
                </a:r>
                <a:r>
                  <a:rPr lang="zh-CN" altLang="en-US" sz="2000" b="0" kern="0" dirty="0">
                    <a:solidFill>
                      <a:srgbClr val="000000"/>
                    </a:solidFill>
                    <a:latin typeface="Times New Roman" panose="02020603050405020304" pitchFamily="18" charset="0"/>
                    <a:cs typeface="Times New Roman" panose="02020603050405020304" pitchFamily="18" charset="0"/>
                  </a:rPr>
                  <a:t>）计算残差图像</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a:t>
                </a:r>
                <a:r>
                  <a:rPr lang="en-US" altLang="zh-CN" sz="2000" b="0" kern="0" dirty="0">
                    <a:solidFill>
                      <a:srgbClr val="000000"/>
                    </a:solidFill>
                    <a:latin typeface="Times New Roman" panose="02020603050405020304" pitchFamily="18" charset="0"/>
                    <a:cs typeface="Times New Roman" panose="02020603050405020304" pitchFamily="18" charset="0"/>
                  </a:rPr>
                  <a:t>2</a:t>
                </a:r>
                <a:r>
                  <a:rPr lang="zh-CN" altLang="en-US" sz="2000" b="0" kern="0" dirty="0">
                    <a:solidFill>
                      <a:srgbClr val="000000"/>
                    </a:solidFill>
                    <a:latin typeface="Times New Roman" panose="02020603050405020304" pitchFamily="18" charset="0"/>
                    <a:cs typeface="Times New Roman" panose="02020603050405020304" pitchFamily="18" charset="0"/>
                  </a:rPr>
                  <a:t>）截断和量化</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14:m>
                  <m:oMathPara xmlns:m="http://schemas.openxmlformats.org/officeDocument/2006/math">
                    <m:oMathParaPr>
                      <m:jc m:val="centerGroup"/>
                    </m:oMathParaPr>
                    <m:oMath xmlns:m="http://schemas.openxmlformats.org/officeDocument/2006/math">
                      <m:sSubSup>
                        <m:sSubSupPr>
                          <m:ctrlPr>
                            <a:rPr lang="en-US" altLang="zh-CN" sz="2000" b="0" i="1" kern="0" smtClea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𝑅</m:t>
                          </m:r>
                        </m:e>
                        <m:sub>
                          <m:r>
                            <a:rPr lang="en-US" altLang="zh-CN" sz="2000" b="0" i="1" kern="0">
                              <a:solidFill>
                                <a:srgbClr val="000000"/>
                              </a:solidFill>
                              <a:latin typeface="Cambria Math" panose="02040503050406030204" pitchFamily="18" charset="0"/>
                              <a:cs typeface="Times New Roman" panose="02020603050405020304" pitchFamily="18" charset="0"/>
                            </a:rPr>
                            <m:t>𝑖</m:t>
                          </m:r>
                          <m:r>
                            <a:rPr lang="en-US" altLang="zh-CN" sz="2000" b="0" i="1" kern="0">
                              <a:solidFill>
                                <a:srgbClr val="000000"/>
                              </a:solidFill>
                              <a:latin typeface="Cambria Math" panose="02040503050406030204" pitchFamily="18" charset="0"/>
                              <a:cs typeface="Times New Roman" panose="02020603050405020304" pitchFamily="18" charset="0"/>
                            </a:rPr>
                            <m:t>,</m:t>
                          </m:r>
                          <m:r>
                            <a:rPr lang="en-US" altLang="zh-CN" sz="2000" b="0" i="1" kern="0">
                              <a:solidFill>
                                <a:srgbClr val="000000"/>
                              </a:solidFill>
                              <a:latin typeface="Cambria Math" panose="02040503050406030204" pitchFamily="18" charset="0"/>
                              <a:cs typeface="Times New Roman" panose="02020603050405020304" pitchFamily="18" charset="0"/>
                            </a:rPr>
                            <m:t>𝑗</m:t>
                          </m:r>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𝑡𝑟𝑢𝑛</m:t>
                          </m:r>
                          <m: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𝑇</m:t>
                          </m:r>
                        </m:sub>
                      </m:sSub>
                      <m:d>
                        <m:dPr>
                          <m:ctrlP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𝑟𝑜𝑢𝑛𝑑</m:t>
                          </m:r>
                          <m:d>
                            <m:dPr>
                              <m:ctrlP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altLang="zh-CN" sz="2000" b="0" i="1" ker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𝑅</m:t>
                                      </m:r>
                                    </m:e>
                                    <m:sub>
                                      <m:r>
                                        <a:rPr lang="en-US" altLang="zh-CN" sz="2000" b="0" i="1" kern="0">
                                          <a:solidFill>
                                            <a:srgbClr val="000000"/>
                                          </a:solidFill>
                                          <a:latin typeface="Cambria Math" panose="02040503050406030204" pitchFamily="18" charset="0"/>
                                          <a:cs typeface="Times New Roman" panose="02020603050405020304" pitchFamily="18" charset="0"/>
                                        </a:rPr>
                                        <m:t>𝑖</m:t>
                                      </m:r>
                                      <m:r>
                                        <a:rPr lang="en-US" altLang="zh-CN" sz="2000" b="0" i="1" kern="0">
                                          <a:solidFill>
                                            <a:srgbClr val="000000"/>
                                          </a:solidFill>
                                          <a:latin typeface="Cambria Math" panose="02040503050406030204" pitchFamily="18" charset="0"/>
                                          <a:cs typeface="Times New Roman" panose="02020603050405020304" pitchFamily="18" charset="0"/>
                                        </a:rPr>
                                        <m:t>,</m:t>
                                      </m:r>
                                      <m:r>
                                        <a:rPr lang="en-US" altLang="zh-CN" sz="2000" b="0" i="1" kern="0">
                                          <a:solidFill>
                                            <a:srgbClr val="000000"/>
                                          </a:solidFill>
                                          <a:latin typeface="Cambria Math" panose="02040503050406030204" pitchFamily="18" charset="0"/>
                                          <a:cs typeface="Times New Roman" panose="02020603050405020304" pitchFamily="18" charset="0"/>
                                        </a:rPr>
                                        <m:t>𝑗</m:t>
                                      </m:r>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num>
                                <m:den>
                                  <m:r>
                                    <a:rPr lang="en-US" altLang="zh-CN" sz="20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𝑞</m:t>
                                  </m:r>
                                </m:den>
                              </m:f>
                            </m:e>
                          </m:d>
                        </m:e>
                      </m:d>
                    </m:oMath>
                  </m:oMathPara>
                </a14:m>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a:t>
                </a:r>
                <a:r>
                  <a:rPr lang="en-US" altLang="zh-CN" sz="2000" b="0" kern="0" dirty="0">
                    <a:solidFill>
                      <a:srgbClr val="000000"/>
                    </a:solidFill>
                    <a:latin typeface="Times New Roman" panose="02020603050405020304" pitchFamily="18" charset="0"/>
                    <a:cs typeface="Times New Roman" panose="02020603050405020304" pitchFamily="18" charset="0"/>
                  </a:rPr>
                  <a:t>3</a:t>
                </a:r>
                <a:r>
                  <a:rPr lang="zh-CN" altLang="en-US" sz="2000" b="0" kern="0" dirty="0">
                    <a:solidFill>
                      <a:srgbClr val="000000"/>
                    </a:solidFill>
                    <a:latin typeface="Times New Roman" panose="02020603050405020304" pitchFamily="18" charset="0"/>
                    <a:cs typeface="Times New Roman" panose="02020603050405020304" pitchFamily="18" charset="0"/>
                  </a:rPr>
                  <a:t>）计算共生矩阵</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14:m>
                  <m:oMathPara xmlns:m="http://schemas.openxmlformats.org/officeDocument/2006/math">
                    <m:oMathParaPr>
                      <m:jc m:val="centerGroup"/>
                    </m:oMathParaPr>
                    <m:oMath xmlns:m="http://schemas.openxmlformats.org/officeDocument/2006/math">
                      <m:sSubSup>
                        <m:sSubSupPr>
                          <m:ctrlPr>
                            <a:rPr lang="en-US" altLang="zh-CN" sz="2000" b="0" i="1" kern="0">
                              <a:solidFill>
                                <a:srgbClr val="000000"/>
                              </a:solidFill>
                              <a:latin typeface="Cambria Math" panose="02040503050406030204" pitchFamily="18" charset="0"/>
                              <a:cs typeface="Times New Roman" panose="02020603050405020304" pitchFamily="18" charset="0"/>
                            </a:rPr>
                          </m:ctrlPr>
                        </m:sSubSupPr>
                        <m:e>
                          <m:r>
                            <a:rPr lang="en-US" altLang="zh-CN" sz="2000" b="0" i="1" kern="0" smtClean="0">
                              <a:solidFill>
                                <a:srgbClr val="000000"/>
                              </a:solidFill>
                              <a:latin typeface="Cambria Math" panose="02040503050406030204" pitchFamily="18" charset="0"/>
                              <a:cs typeface="Times New Roman" panose="02020603050405020304" pitchFamily="18" charset="0"/>
                            </a:rPr>
                            <m:t>𝐶</m:t>
                          </m:r>
                        </m:e>
                        <m:sub>
                          <m:sSub>
                            <m:sSubPr>
                              <m:ctrlPr>
                                <a:rPr lang="en-US" altLang="zh-CN" sz="2000" b="0" i="1" kern="0" smtClea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smtClea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1</m:t>
                              </m:r>
                            </m:sub>
                          </m:sSub>
                          <m:r>
                            <a:rPr lang="en-US" altLang="zh-CN" sz="2000" b="0" i="1" kern="0">
                              <a:solidFill>
                                <a:srgbClr val="000000"/>
                              </a:solidFill>
                              <a:latin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2</m:t>
                              </m:r>
                            </m:sub>
                          </m:sSub>
                          <m:r>
                            <a:rPr lang="en-US" altLang="zh-CN" sz="2000" b="0" i="1" kern="0" smtClean="0">
                              <a:solidFill>
                                <a:srgbClr val="000000"/>
                              </a:solidFill>
                              <a:latin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3</m:t>
                              </m:r>
                            </m:sub>
                          </m:sSub>
                          <m:r>
                            <a:rPr lang="en-US" altLang="zh-CN" sz="2000" b="0" i="1" kern="0" smtClean="0">
                              <a:solidFill>
                                <a:srgbClr val="000000"/>
                              </a:solidFill>
                              <a:latin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4</m:t>
                              </m:r>
                            </m:sub>
                          </m:sSub>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b="0" kern="0">
                          <a:solidFill>
                            <a:srgbClr val="000000"/>
                          </a:solidFill>
                          <a:latin typeface="Cambria Math" panose="02040503050406030204" pitchFamily="18" charset="0"/>
                          <a:cs typeface="Times New Roman" panose="02020603050405020304" pitchFamily="18" charset="0"/>
                        </a:rPr>
                        <m:t>Pr</m:t>
                      </m:r>
                      <m:r>
                        <a:rPr lang="en-US" altLang="zh-CN" sz="2000" b="0" i="1" kern="0">
                          <a:solidFill>
                            <a:srgbClr val="000000"/>
                          </a:solidFill>
                          <a:latin typeface="Cambria Math" panose="02040503050406030204" pitchFamily="18" charset="0"/>
                          <a:cs typeface="Times New Roman" panose="02020603050405020304" pitchFamily="18" charset="0"/>
                        </a:rPr>
                        <m:t>⁡</m:t>
                      </m:r>
                      <m:d>
                        <m:dPr>
                          <m:ctrlPr>
                            <a:rPr lang="en-US" altLang="zh-CN" sz="2000" b="0" i="1" kern="0" smtClean="0">
                              <a:solidFill>
                                <a:srgbClr val="000000"/>
                              </a:solidFill>
                              <a:latin typeface="Cambria Math" panose="02040503050406030204" pitchFamily="18" charset="0"/>
                              <a:cs typeface="Times New Roman" panose="02020603050405020304" pitchFamily="18" charset="0"/>
                            </a:rPr>
                          </m:ctrlPr>
                        </m:dPr>
                        <m:e>
                          <m:sSubSup>
                            <m:sSubSupPr>
                              <m:ctrlPr>
                                <a:rPr lang="en-US" altLang="zh-CN" sz="2000" b="0" i="1" ker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𝑅</m:t>
                              </m:r>
                            </m:e>
                            <m:sub>
                              <m:r>
                                <a:rPr lang="en-US" altLang="zh-CN" sz="2000" b="0" i="1" kern="0">
                                  <a:solidFill>
                                    <a:srgbClr val="000000"/>
                                  </a:solidFill>
                                  <a:latin typeface="Cambria Math" panose="02040503050406030204" pitchFamily="18" charset="0"/>
                                  <a:cs typeface="Times New Roman" panose="02020603050405020304" pitchFamily="18" charset="0"/>
                                </a:rPr>
                                <m:t>𝑖</m:t>
                              </m:r>
                              <m:r>
                                <a:rPr lang="en-US" altLang="zh-CN" sz="2000" b="0" i="1" kern="0">
                                  <a:solidFill>
                                    <a:srgbClr val="000000"/>
                                  </a:solidFill>
                                  <a:latin typeface="Cambria Math" panose="02040503050406030204" pitchFamily="18" charset="0"/>
                                  <a:cs typeface="Times New Roman" panose="02020603050405020304" pitchFamily="18" charset="0"/>
                                </a:rPr>
                                <m:t>,</m:t>
                              </m:r>
                              <m:r>
                                <a:rPr lang="en-US" altLang="zh-CN" sz="2000" b="0" i="1" kern="0">
                                  <a:solidFill>
                                    <a:srgbClr val="000000"/>
                                  </a:solidFill>
                                  <a:latin typeface="Cambria Math" panose="02040503050406030204" pitchFamily="18" charset="0"/>
                                  <a:cs typeface="Times New Roman" panose="02020603050405020304" pitchFamily="18" charset="0"/>
                                </a:rPr>
                                <m:t>𝑗</m:t>
                              </m:r>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a:solidFill>
                                    <a:srgbClr val="000000"/>
                                  </a:solidFill>
                                  <a:latin typeface="Cambria Math" panose="02040503050406030204" pitchFamily="18" charset="0"/>
                                  <a:cs typeface="Times New Roman" panose="02020603050405020304" pitchFamily="18" charset="0"/>
                                </a:rPr>
                                <m:t>1</m:t>
                              </m:r>
                            </m:sub>
                          </m:sSub>
                          <m:r>
                            <a:rPr lang="en-US" altLang="zh-CN" sz="2000" b="0" i="1" kern="0" smtClean="0">
                              <a:solidFill>
                                <a:srgbClr val="000000"/>
                              </a:solidFill>
                              <a:latin typeface="Cambria Math" panose="02040503050406030204" pitchFamily="18" charset="0"/>
                              <a:cs typeface="Times New Roman" panose="02020603050405020304" pitchFamily="18" charset="0"/>
                            </a:rPr>
                            <m:t>,</m:t>
                          </m:r>
                          <m:sSubSup>
                            <m:sSubSupPr>
                              <m:ctrlPr>
                                <a:rPr lang="en-US" altLang="zh-CN" sz="2000" b="0" i="1" ker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𝑅</m:t>
                              </m:r>
                            </m:e>
                            <m:sub>
                              <m:r>
                                <a:rPr lang="en-US" altLang="zh-CN" sz="2000" b="0" i="1" kern="0">
                                  <a:solidFill>
                                    <a:srgbClr val="000000"/>
                                  </a:solidFill>
                                  <a:latin typeface="Cambria Math" panose="02040503050406030204" pitchFamily="18" charset="0"/>
                                  <a:cs typeface="Times New Roman" panose="02020603050405020304" pitchFamily="18" charset="0"/>
                                </a:rPr>
                                <m:t>𝑖</m:t>
                              </m:r>
                              <m:r>
                                <a:rPr lang="en-US" altLang="zh-CN" sz="2000" b="0" i="1" kern="0">
                                  <a:solidFill>
                                    <a:srgbClr val="000000"/>
                                  </a:solidFill>
                                  <a:latin typeface="Cambria Math" panose="02040503050406030204" pitchFamily="18" charset="0"/>
                                  <a:cs typeface="Times New Roman" panose="02020603050405020304" pitchFamily="18" charset="0"/>
                                </a:rPr>
                                <m:t>,</m:t>
                              </m:r>
                              <m:r>
                                <a:rPr lang="en-US" altLang="zh-CN" sz="2000" b="0" i="1" kern="0">
                                  <a:solidFill>
                                    <a:srgbClr val="000000"/>
                                  </a:solidFill>
                                  <a:latin typeface="Cambria Math" panose="02040503050406030204" pitchFamily="18" charset="0"/>
                                  <a:cs typeface="Times New Roman" panose="02020603050405020304" pitchFamily="18" charset="0"/>
                                </a:rPr>
                                <m:t>𝑗</m:t>
                              </m:r>
                              <m:r>
                                <a:rPr lang="en-US" altLang="zh-CN" sz="2000" b="0" i="1" kern="0" smtClean="0">
                                  <a:solidFill>
                                    <a:srgbClr val="000000"/>
                                  </a:solidFill>
                                  <a:latin typeface="Cambria Math" panose="02040503050406030204" pitchFamily="18" charset="0"/>
                                  <a:cs typeface="Times New Roman" panose="02020603050405020304" pitchFamily="18" charset="0"/>
                                </a:rPr>
                                <m:t>+1</m:t>
                              </m:r>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2</m:t>
                              </m:r>
                            </m:sub>
                          </m:sSub>
                          <m:r>
                            <a:rPr lang="en-US" altLang="zh-CN" sz="2000" b="0" i="1" kern="0" smtClean="0">
                              <a:solidFill>
                                <a:srgbClr val="000000"/>
                              </a:solidFill>
                              <a:latin typeface="Cambria Math" panose="02040503050406030204" pitchFamily="18" charset="0"/>
                              <a:cs typeface="Times New Roman" panose="02020603050405020304" pitchFamily="18" charset="0"/>
                            </a:rPr>
                            <m:t>,</m:t>
                          </m:r>
                          <m:sSubSup>
                            <m:sSubSupPr>
                              <m:ctrlPr>
                                <a:rPr lang="en-US" altLang="zh-CN" sz="2000" b="0" i="1" ker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𝑅</m:t>
                              </m:r>
                            </m:e>
                            <m:sub>
                              <m:r>
                                <a:rPr lang="en-US" altLang="zh-CN" sz="2000" b="0" i="1" kern="0">
                                  <a:solidFill>
                                    <a:srgbClr val="000000"/>
                                  </a:solidFill>
                                  <a:latin typeface="Cambria Math" panose="02040503050406030204" pitchFamily="18" charset="0"/>
                                  <a:cs typeface="Times New Roman" panose="02020603050405020304" pitchFamily="18" charset="0"/>
                                </a:rPr>
                                <m:t>𝑖</m:t>
                              </m:r>
                              <m:r>
                                <a:rPr lang="en-US" altLang="zh-CN" sz="2000" b="0" i="1" kern="0">
                                  <a:solidFill>
                                    <a:srgbClr val="000000"/>
                                  </a:solidFill>
                                  <a:latin typeface="Cambria Math" panose="02040503050406030204" pitchFamily="18" charset="0"/>
                                  <a:cs typeface="Times New Roman" panose="02020603050405020304" pitchFamily="18" charset="0"/>
                                </a:rPr>
                                <m:t>,</m:t>
                              </m:r>
                              <m:r>
                                <a:rPr lang="en-US" altLang="zh-CN" sz="2000" b="0" i="1" kern="0">
                                  <a:solidFill>
                                    <a:srgbClr val="000000"/>
                                  </a:solidFill>
                                  <a:latin typeface="Cambria Math" panose="02040503050406030204" pitchFamily="18" charset="0"/>
                                  <a:cs typeface="Times New Roman" panose="02020603050405020304" pitchFamily="18" charset="0"/>
                                </a:rPr>
                                <m:t>𝑗</m:t>
                              </m:r>
                              <m:r>
                                <a:rPr lang="en-US" altLang="zh-CN" sz="2000" b="0" i="1" kern="0" smtClean="0">
                                  <a:solidFill>
                                    <a:srgbClr val="000000"/>
                                  </a:solidFill>
                                  <a:latin typeface="Cambria Math" panose="02040503050406030204" pitchFamily="18" charset="0"/>
                                  <a:cs typeface="Times New Roman" panose="02020603050405020304" pitchFamily="18" charset="0"/>
                                </a:rPr>
                                <m:t>+2</m:t>
                              </m:r>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3</m:t>
                              </m:r>
                            </m:sub>
                          </m:sSub>
                          <m:r>
                            <a:rPr lang="en-US" altLang="zh-CN" sz="2000" b="0" i="1" kern="0">
                              <a:solidFill>
                                <a:srgbClr val="000000"/>
                              </a:solidFill>
                              <a:latin typeface="Cambria Math" panose="02040503050406030204" pitchFamily="18" charset="0"/>
                              <a:cs typeface="Times New Roman" panose="02020603050405020304" pitchFamily="18" charset="0"/>
                            </a:rPr>
                            <m:t>,</m:t>
                          </m:r>
                          <m:sSubSup>
                            <m:sSubSupPr>
                              <m:ctrlPr>
                                <a:rPr lang="en-US" altLang="zh-CN" sz="2000" b="0" i="1" kern="0">
                                  <a:solidFill>
                                    <a:srgbClr val="000000"/>
                                  </a:solidFill>
                                  <a:latin typeface="Cambria Math" panose="02040503050406030204" pitchFamily="18" charset="0"/>
                                  <a:cs typeface="Times New Roman" panose="02020603050405020304" pitchFamily="18" charset="0"/>
                                </a:rPr>
                              </m:ctrlPr>
                            </m:sSubSupPr>
                            <m:e>
                              <m:r>
                                <a:rPr lang="en-US" altLang="zh-CN" sz="2000" b="0" i="1" kern="0">
                                  <a:solidFill>
                                    <a:srgbClr val="000000"/>
                                  </a:solidFill>
                                  <a:latin typeface="Cambria Math" panose="02040503050406030204" pitchFamily="18" charset="0"/>
                                  <a:cs typeface="Times New Roman" panose="02020603050405020304" pitchFamily="18" charset="0"/>
                                </a:rPr>
                                <m:t>𝑅</m:t>
                              </m:r>
                            </m:e>
                            <m:sub>
                              <m:r>
                                <a:rPr lang="en-US" altLang="zh-CN" sz="2000" b="0" i="1" kern="0">
                                  <a:solidFill>
                                    <a:srgbClr val="000000"/>
                                  </a:solidFill>
                                  <a:latin typeface="Cambria Math" panose="02040503050406030204" pitchFamily="18" charset="0"/>
                                  <a:cs typeface="Times New Roman" panose="02020603050405020304" pitchFamily="18" charset="0"/>
                                </a:rPr>
                                <m:t>𝑖</m:t>
                              </m:r>
                              <m:r>
                                <a:rPr lang="en-US" altLang="zh-CN" sz="2000" b="0" i="1" kern="0">
                                  <a:solidFill>
                                    <a:srgbClr val="000000"/>
                                  </a:solidFill>
                                  <a:latin typeface="Cambria Math" panose="02040503050406030204" pitchFamily="18" charset="0"/>
                                  <a:cs typeface="Times New Roman" panose="02020603050405020304" pitchFamily="18" charset="0"/>
                                </a:rPr>
                                <m:t>,</m:t>
                              </m:r>
                              <m:r>
                                <a:rPr lang="en-US" altLang="zh-CN" sz="2000" b="0" i="1" kern="0">
                                  <a:solidFill>
                                    <a:srgbClr val="000000"/>
                                  </a:solidFill>
                                  <a:latin typeface="Cambria Math" panose="02040503050406030204" pitchFamily="18" charset="0"/>
                                  <a:cs typeface="Times New Roman" panose="02020603050405020304" pitchFamily="18" charset="0"/>
                                </a:rPr>
                                <m:t>𝑗</m:t>
                              </m:r>
                              <m:r>
                                <a:rPr lang="en-US" altLang="zh-CN" sz="2000" b="0" i="1" kern="0">
                                  <a:solidFill>
                                    <a:srgbClr val="000000"/>
                                  </a:solidFill>
                                  <a:latin typeface="Cambria Math" panose="02040503050406030204" pitchFamily="18" charset="0"/>
                                  <a:cs typeface="Times New Roman" panose="02020603050405020304" pitchFamily="18" charset="0"/>
                                </a:rPr>
                                <m:t>+4</m:t>
                              </m:r>
                            </m:sub>
                            <m: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000" b="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kern="0">
                                  <a:solidFill>
                                    <a:srgbClr val="000000"/>
                                  </a:solidFill>
                                  <a:latin typeface="Cambria Math" panose="02040503050406030204" pitchFamily="18" charset="0"/>
                                  <a:cs typeface="Times New Roman" panose="02020603050405020304" pitchFamily="18" charset="0"/>
                                </a:rPr>
                              </m:ctrlPr>
                            </m:sSubPr>
                            <m:e>
                              <m:r>
                                <m:rPr>
                                  <m:sty m:val="p"/>
                                </m:rPr>
                                <a:rPr lang="en-US" altLang="zh-CN" sz="2000" b="0" i="1" kern="0">
                                  <a:solidFill>
                                    <a:srgbClr val="000000"/>
                                  </a:solidFill>
                                  <a:latin typeface="Cambria Math" panose="02040503050406030204" pitchFamily="18" charset="0"/>
                                  <a:cs typeface="Times New Roman" panose="02020603050405020304" pitchFamily="18" charset="0"/>
                                </a:rPr>
                                <m:t>d</m:t>
                              </m:r>
                            </m:e>
                            <m:sub>
                              <m:r>
                                <a:rPr lang="en-US" altLang="zh-CN" sz="2000" b="0" i="1" kern="0" smtClean="0">
                                  <a:solidFill>
                                    <a:srgbClr val="000000"/>
                                  </a:solidFill>
                                  <a:latin typeface="Cambria Math" panose="02040503050406030204" pitchFamily="18" charset="0"/>
                                  <a:cs typeface="Times New Roman" panose="02020603050405020304" pitchFamily="18" charset="0"/>
                                </a:rPr>
                                <m:t>4</m:t>
                              </m:r>
                            </m:sub>
                          </m:sSub>
                        </m:e>
                      </m:d>
                    </m:oMath>
                  </m:oMathPara>
                </a14:m>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zh-CN" altLang="en-US" sz="2000" b="0" kern="0" dirty="0">
                    <a:solidFill>
                      <a:srgbClr val="000000"/>
                    </a:solidFill>
                    <a:latin typeface="Times New Roman" panose="02020603050405020304" pitchFamily="18" charset="0"/>
                    <a:cs typeface="Times New Roman" panose="02020603050405020304" pitchFamily="18" charset="0"/>
                  </a:rPr>
                  <a:t>（</a:t>
                </a:r>
                <a:r>
                  <a:rPr lang="en-US" altLang="zh-CN" sz="2000" b="0" kern="0" dirty="0">
                    <a:solidFill>
                      <a:srgbClr val="000000"/>
                    </a:solidFill>
                    <a:latin typeface="Times New Roman" panose="02020603050405020304" pitchFamily="18" charset="0"/>
                    <a:cs typeface="Times New Roman" panose="02020603050405020304" pitchFamily="18" charset="0"/>
                  </a:rPr>
                  <a:t>4</a:t>
                </a:r>
                <a:r>
                  <a:rPr lang="zh-CN" altLang="en-US" sz="2000" b="0" kern="0" dirty="0">
                    <a:solidFill>
                      <a:srgbClr val="000000"/>
                    </a:solidFill>
                    <a:latin typeface="Times New Roman" panose="02020603050405020304" pitchFamily="18" charset="0"/>
                    <a:cs typeface="Times New Roman" panose="02020603050405020304" pitchFamily="18" charset="0"/>
                  </a:rPr>
                  <a:t>）去除模型的对称冗余</a:t>
                </a:r>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endParaRPr lang="en-US" altLang="zh-CN" b="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B0CCCD47-F857-449D-A7B9-84531B724F4A}"/>
                  </a:ext>
                </a:extLst>
              </p:cNvPr>
              <p:cNvSpPr>
                <a:spLocks noRot="1" noChangeAspect="1" noMove="1" noResize="1" noEditPoints="1" noAdjustHandles="1" noChangeArrowheads="1" noChangeShapeType="1" noTextEdit="1"/>
              </p:cNvSpPr>
              <p:nvPr/>
            </p:nvSpPr>
            <p:spPr>
              <a:xfrm>
                <a:off x="533400" y="2516220"/>
                <a:ext cx="8153400" cy="4204164"/>
              </a:xfrm>
              <a:prstGeom prst="rect">
                <a:avLst/>
              </a:prstGeom>
              <a:blipFill>
                <a:blip r:embed="rId3"/>
                <a:stretch>
                  <a:fillRect t="-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03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Neyman–Pearson</a:t>
                </a:r>
                <a:r>
                  <a:rPr lang="zh-CN" altLang="en-US" sz="2800" dirty="0">
                    <a:latin typeface="Times New Roman" panose="02020603050405020304" pitchFamily="18" charset="0"/>
                    <a:cs typeface="Times New Roman" panose="02020603050405020304" pitchFamily="18" charset="0"/>
                  </a:rPr>
                  <a:t>最优检测器</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将隐写看作一个判决问题：</a:t>
                </a:r>
                <a:endParaRPr lang="en-US" altLang="zh-CN" sz="2000" b="0" dirty="0">
                  <a:latin typeface="Times New Roman" panose="02020603050405020304" pitchFamily="18" charset="0"/>
                  <a:cs typeface="Times New Roman" panose="02020603050405020304" pitchFamily="18" charset="0"/>
                </a:endParaRPr>
              </a:p>
              <a:p>
                <a:pPr marL="457200" lvl="1" indent="0" algn="ctr" eaLnBrk="1" hangingPunct="1">
                  <a:buNone/>
                </a:pP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𝐻</m:t>
                        </m:r>
                      </m:e>
                      <m:sub>
                        <m:r>
                          <a:rPr lang="en-US" altLang="zh-CN" sz="2000" b="0" i="1" dirty="0" smtClean="0">
                            <a:latin typeface="Cambria Math" panose="02040503050406030204" pitchFamily="18" charset="0"/>
                            <a:cs typeface="Times New Roman" panose="02020603050405020304" pitchFamily="18" charset="0"/>
                          </a:rPr>
                          <m:t>0</m:t>
                        </m:r>
                      </m:sub>
                    </m:sSub>
                    <m:r>
                      <a:rPr lang="pt-BR"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 </m:t>
                    </m:r>
                    <m:r>
                      <m:rPr>
                        <m:sty m:val="p"/>
                      </m:rPr>
                      <a:rPr lang="en-US" altLang="zh-CN" sz="2000" b="0" i="0" dirty="0" smtClean="0">
                        <a:latin typeface="Cambria Math" panose="02040503050406030204" pitchFamily="18" charset="0"/>
                        <a:cs typeface="Times New Roman" panose="02020603050405020304" pitchFamily="18" charset="0"/>
                      </a:rPr>
                      <m:t>f</m:t>
                    </m:r>
                    <m:d>
                      <m:dPr>
                        <m:ctrlPr>
                          <a:rPr lang="en-US" altLang="zh-CN" sz="2000" b="0"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pt-BR" altLang="zh-CN" sz="2000" b="0" i="1" dirty="0"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pt-BR" altLang="zh-CN" sz="2000"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b="0" i="1" dirty="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𝐻</m:t>
                        </m:r>
                      </m:e>
                      <m:sub>
                        <m:r>
                          <a:rPr lang="en-US" altLang="zh-CN" sz="2000" b="0" i="1" dirty="0" smtClean="0">
                            <a:latin typeface="Cambria Math" panose="02040503050406030204" pitchFamily="18" charset="0"/>
                            <a:cs typeface="Times New Roman" panose="02020603050405020304" pitchFamily="18" charset="0"/>
                          </a:rPr>
                          <m:t>1</m:t>
                        </m:r>
                      </m:sub>
                    </m:sSub>
                    <m:r>
                      <a:rPr lang="pt-BR" altLang="zh-CN" sz="2000" b="0" i="1" dirty="0" smtClean="0">
                        <a:latin typeface="Cambria Math" panose="02040503050406030204" pitchFamily="18" charset="0"/>
                        <a:cs typeface="Times New Roman" panose="02020603050405020304" pitchFamily="18" charset="0"/>
                      </a:rPr>
                      <m:t>:</m:t>
                    </m:r>
                    <m:r>
                      <a:rPr lang="en-US" altLang="zh-CN" sz="2000" b="0" i="0" dirty="0" smtClean="0">
                        <a:latin typeface="Cambria Math" panose="02040503050406030204" pitchFamily="18" charset="0"/>
                        <a:cs typeface="Times New Roman" panose="02020603050405020304" pitchFamily="18" charset="0"/>
                      </a:rPr>
                      <m:t> </m:t>
                    </m:r>
                    <m:r>
                      <m:rPr>
                        <m:sty m:val="p"/>
                      </m:rPr>
                      <a:rPr lang="en-US" altLang="zh-CN" sz="2000" b="0" i="1" dirty="0" smtClean="0">
                        <a:latin typeface="Cambria Math" panose="02040503050406030204" pitchFamily="18" charset="0"/>
                        <a:cs typeface="Times New Roman" panose="02020603050405020304" pitchFamily="18" charset="0"/>
                      </a:rPr>
                      <m:t>f</m:t>
                    </m:r>
                    <m:d>
                      <m:dPr>
                        <m:ctrlPr>
                          <a:rPr lang="en-US" altLang="zh-CN" sz="2000" b="0" i="1" dirty="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pt-BR" altLang="zh-CN" sz="2000" b="0" i="1" dirty="0"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oMath>
                </a14:m>
                <a:endParaRPr lang="en-US" altLang="zh-CN" sz="2000" b="0" kern="0" dirty="0">
                  <a:solidFill>
                    <a:srgbClr val="000000"/>
                  </a:solidFill>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定义一个函数</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𝐹</m:t>
                    </m:r>
                    <m:r>
                      <a:rPr lang="en-US" altLang="zh-CN" sz="2000" b="0" i="1" dirty="0" smtClean="0">
                        <a:latin typeface="Cambria Math" panose="02040503050406030204" pitchFamily="18" charset="0"/>
                        <a:cs typeface="Times New Roman" panose="02020603050405020304" pitchFamily="18" charset="0"/>
                      </a:rPr>
                      <m:t>:</m:t>
                    </m:r>
                    <m:sSup>
                      <m:sSupPr>
                        <m:ctrlPr>
                          <a:rPr lang="en-US" altLang="zh-CN" sz="2000" b="0" i="1" dirty="0" smtClean="0">
                            <a:latin typeface="Cambria Math" panose="02040503050406030204" pitchFamily="18" charset="0"/>
                            <a:cs typeface="Times New Roman" panose="02020603050405020304" pitchFamily="18" charset="0"/>
                          </a:rPr>
                        </m:ctrlPr>
                      </m:sSupPr>
                      <m:e>
                        <m:r>
                          <a:rPr lang="zh-CN" altLang="en-US" sz="2000" b="0" i="1" dirty="0" smtClean="0">
                            <a:latin typeface="Cambria Math" panose="02040503050406030204" pitchFamily="18" charset="0"/>
                            <a:cs typeface="Times New Roman" panose="02020603050405020304" pitchFamily="18" charset="0"/>
                          </a:rPr>
                          <m:t>ℛ</m:t>
                        </m:r>
                      </m:e>
                      <m:sup>
                        <m:r>
                          <a:rPr lang="en-US" altLang="zh-CN" sz="2000" b="0" i="1" dirty="0" smtClean="0">
                            <a:latin typeface="Cambria Math" panose="02040503050406030204" pitchFamily="18" charset="0"/>
                            <a:cs typeface="Times New Roman" panose="02020603050405020304" pitchFamily="18" charset="0"/>
                          </a:rPr>
                          <m:t>𝑑</m:t>
                        </m:r>
                      </m:sup>
                    </m:sSup>
                    <m:r>
                      <a:rPr lang="en-US" altLang="zh-CN" sz="2000" b="0" i="1" dirty="0" smtClean="0">
                        <a:latin typeface="Cambria Math" panose="02040503050406030204" pitchFamily="18" charset="0"/>
                        <a:cs typeface="Times New Roman" panose="02020603050405020304" pitchFamily="18" charset="0"/>
                      </a:rPr>
                      <m:t>→</m:t>
                    </m:r>
                    <m:d>
                      <m:dPr>
                        <m:begChr m:val="{"/>
                        <m:endChr m:val="}"/>
                        <m:ctrlPr>
                          <a:rPr lang="en-US" altLang="zh-CN" sz="2000" b="0"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0,1</m:t>
                        </m:r>
                      </m:e>
                    </m:d>
                  </m:oMath>
                </a14:m>
                <a:r>
                  <a:rPr lang="zh-CN" altLang="en-US" sz="2000" b="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𝐹</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𝑥</m:t>
                    </m:r>
                    <m:r>
                      <a:rPr lang="en-US" altLang="zh-CN" sz="2000" b="0" i="1" dirty="0" smtClean="0">
                        <a:latin typeface="Cambria Math" panose="02040503050406030204" pitchFamily="18" charset="0"/>
                        <a:cs typeface="Times New Roman" panose="02020603050405020304" pitchFamily="18" charset="0"/>
                      </a:rPr>
                      <m:t>) = 0</m:t>
                    </m:r>
                  </m:oMath>
                </a14:m>
                <a:r>
                  <a:rPr lang="zh-CN" altLang="en-US" sz="2000" b="0" dirty="0">
                    <a:latin typeface="Times New Roman" panose="02020603050405020304" pitchFamily="18" charset="0"/>
                    <a:cs typeface="Times New Roman" panose="02020603050405020304" pitchFamily="18" charset="0"/>
                  </a:rPr>
                  <a:t>示</a:t>
                </a:r>
                <a:r>
                  <a:rPr lang="en-US" altLang="zh-CN" sz="2000" b="0" dirty="0">
                    <a:latin typeface="Times New Roman" panose="02020603050405020304" pitchFamily="18" charset="0"/>
                    <a:cs typeface="Times New Roman" panose="02020603050405020304" pitchFamily="18" charset="0"/>
                  </a:rPr>
                  <a:t>x</a:t>
                </a:r>
                <a:r>
                  <a:rPr lang="zh-CN" altLang="en-US" sz="2000" b="0" dirty="0">
                    <a:latin typeface="Times New Roman" panose="02020603050405020304" pitchFamily="18" charset="0"/>
                    <a:cs typeface="Times New Roman" panose="02020603050405020304" pitchFamily="18" charset="0"/>
                  </a:rPr>
                  <a:t>被检测为载体，</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𝐹</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𝑥</m:t>
                    </m:r>
                    <m:r>
                      <a:rPr lang="en-US" altLang="zh-CN" sz="2000" b="0" i="1" dirty="0" smtClean="0">
                        <a:latin typeface="Cambria Math" panose="02040503050406030204" pitchFamily="18" charset="0"/>
                        <a:cs typeface="Times New Roman" panose="02020603050405020304" pitchFamily="18" charset="0"/>
                      </a:rPr>
                      <m:t>) = 1</m:t>
                    </m:r>
                  </m:oMath>
                </a14:m>
                <a:r>
                  <a:rPr lang="zh-CN" altLang="en-US" sz="2000" b="0" dirty="0">
                    <a:latin typeface="Times New Roman" panose="02020603050405020304" pitchFamily="18" charset="0"/>
                    <a:cs typeface="Times New Roman" panose="02020603050405020304" pitchFamily="18" charset="0"/>
                  </a:rPr>
                  <a:t>表示</a:t>
                </a:r>
                <a:r>
                  <a:rPr lang="en-US" altLang="zh-CN" sz="2000" b="0" dirty="0">
                    <a:latin typeface="Times New Roman" panose="02020603050405020304" pitchFamily="18" charset="0"/>
                    <a:cs typeface="Times New Roman" panose="02020603050405020304" pitchFamily="18" charset="0"/>
                  </a:rPr>
                  <a:t>x</a:t>
                </a:r>
                <a:r>
                  <a:rPr lang="zh-CN" altLang="en-US" sz="2000" b="0" dirty="0">
                    <a:latin typeface="Times New Roman" panose="02020603050405020304" pitchFamily="18" charset="0"/>
                    <a:cs typeface="Times New Roman" panose="02020603050405020304" pitchFamily="18" charset="0"/>
                  </a:rPr>
                  <a:t>被检测为含密图像，这样我们得到一个判决域：</a:t>
                </a:r>
                <a:endParaRPr lang="en-US" altLang="zh-CN" sz="2000" b="0" dirty="0">
                  <a:latin typeface="Times New Roman" panose="02020603050405020304" pitchFamily="18" charset="0"/>
                  <a:cs typeface="Times New Roman" panose="02020603050405020304" pitchFamily="18" charset="0"/>
                </a:endParaRP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ℛ</m:t>
                          </m:r>
                        </m:e>
                        <m:sub>
                          <m:r>
                            <a:rPr lang="en-US" altLang="zh-CN" sz="2000" b="0" i="0" dirty="0" smtClean="0">
                              <a:latin typeface="Cambria Math" panose="02040503050406030204" pitchFamily="18" charset="0"/>
                              <a:cs typeface="Times New Roman" panose="02020603050405020304" pitchFamily="18" charset="0"/>
                            </a:rPr>
                            <m:t>1</m:t>
                          </m:r>
                        </m:sub>
                      </m:sSub>
                      <m:r>
                        <a:rPr lang="en-US" altLang="zh-CN" sz="2000" b="0" i="0" dirty="0" smtClean="0">
                          <a:latin typeface="Cambria Math" panose="02040503050406030204" pitchFamily="18" charset="0"/>
                          <a:cs typeface="Times New Roman" panose="02020603050405020304" pitchFamily="18" charset="0"/>
                        </a:rPr>
                        <m:t>=</m:t>
                      </m:r>
                      <m:d>
                        <m:dPr>
                          <m:begChr m:val="{"/>
                          <m:endChr m:val="}"/>
                          <m:ctrlPr>
                            <a:rPr lang="en-US" altLang="zh-CN" sz="2000" b="0"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r>
                            <a:rPr lang="en-US" altLang="zh-CN" sz="2000" b="0" i="1" dirty="0" smtClean="0">
                              <a:latin typeface="Cambria Math" panose="02040503050406030204" pitchFamily="18" charset="0"/>
                              <a:cs typeface="Times New Roman" panose="02020603050405020304" pitchFamily="18" charset="0"/>
                            </a:rPr>
                            <m:t>∈</m:t>
                          </m:r>
                          <m:sSup>
                            <m:sSupPr>
                              <m:ctrlPr>
                                <a:rPr lang="en-US" altLang="zh-CN" sz="2000" b="0" i="1" dirty="0">
                                  <a:latin typeface="Cambria Math" panose="02040503050406030204" pitchFamily="18" charset="0"/>
                                  <a:cs typeface="Times New Roman" panose="02020603050405020304" pitchFamily="18" charset="0"/>
                                </a:rPr>
                              </m:ctrlPr>
                            </m:sSupPr>
                            <m:e>
                              <m:r>
                                <a:rPr lang="zh-CN" altLang="en-US" sz="2000" b="0" i="1" dirty="0" smtClean="0">
                                  <a:latin typeface="Cambria Math" panose="02040503050406030204" pitchFamily="18" charset="0"/>
                                  <a:cs typeface="Times New Roman" panose="02020603050405020304" pitchFamily="18" charset="0"/>
                                </a:rPr>
                                <m:t>ℛ</m:t>
                              </m:r>
                            </m:e>
                            <m:sup>
                              <m:r>
                                <a:rPr lang="en-US" altLang="zh-CN" sz="2000" b="0" i="1" dirty="0" smtClean="0">
                                  <a:latin typeface="Cambria Math" panose="02040503050406030204" pitchFamily="18" charset="0"/>
                                  <a:cs typeface="Times New Roman" panose="02020603050405020304" pitchFamily="18" charset="0"/>
                                </a:rPr>
                                <m:t>𝑑</m:t>
                              </m:r>
                            </m:sup>
                          </m:sSup>
                        </m:e>
                        <m:e>
                          <m:r>
                            <a:rPr lang="en-US" altLang="zh-CN" sz="2000" b="0" i="1" dirty="0" smtClean="0">
                              <a:latin typeface="Cambria Math" panose="02040503050406030204" pitchFamily="18" charset="0"/>
                              <a:cs typeface="Times New Roman" panose="02020603050405020304" pitchFamily="18" charset="0"/>
                            </a:rPr>
                            <m:t>𝐹</m:t>
                          </m:r>
                          <m:d>
                            <m:dPr>
                              <m:ctrlPr>
                                <a:rPr lang="en-US" altLang="zh-CN" sz="2000" b="0"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en-US" altLang="zh-CN" sz="2000" b="0" i="1" dirty="0" smtClean="0">
                              <a:latin typeface="Cambria Math" panose="02040503050406030204" pitchFamily="18" charset="0"/>
                              <a:cs typeface="Times New Roman" panose="02020603050405020304" pitchFamily="18" charset="0"/>
                            </a:rPr>
                            <m:t>=1</m:t>
                          </m:r>
                        </m:e>
                      </m:d>
                    </m:oMath>
                  </m:oMathPara>
                </a14:m>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zh-CN" altLang="en-US" sz="2000" b="0" dirty="0">
                    <a:cs typeface="Times New Roman" panose="02020603050405020304" pitchFamily="18" charset="0"/>
                  </a:rPr>
                  <a:t>两类错误</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𝑃</m:t>
                        </m:r>
                      </m:e>
                      <m:sub>
                        <m:r>
                          <a:rPr lang="zh-CN" altLang="en-US" sz="2000" b="0" i="1" dirty="0" smtClean="0">
                            <a:latin typeface="Cambria Math" panose="02040503050406030204" pitchFamily="18" charset="0"/>
                            <a:cs typeface="Times New Roman" panose="02020603050405020304" pitchFamily="18" charset="0"/>
                          </a:rPr>
                          <m:t>𝐹𝐴</m:t>
                        </m:r>
                      </m:sub>
                    </m:sSub>
                    <m:r>
                      <a:rPr lang="zh-CN" altLang="en-US" sz="2000" b="0" i="1" dirty="0" smtClean="0">
                        <a:latin typeface="Cambria Math" panose="02040503050406030204" pitchFamily="18" charset="0"/>
                        <a:cs typeface="Times New Roman" panose="02020603050405020304" pitchFamily="18" charset="0"/>
                      </a:rPr>
                      <m:t>和</m:t>
                    </m:r>
                    <m:sSub>
                      <m:sSubPr>
                        <m:ctrlPr>
                          <a:rPr lang="en-US" altLang="zh-CN" sz="2000" b="0" i="1" dirty="0" smtClean="0">
                            <a:latin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𝑃</m:t>
                        </m:r>
                      </m:e>
                      <m:sub>
                        <m:r>
                          <a:rPr lang="zh-CN" altLang="en-US" sz="2000" b="0" i="1" dirty="0" smtClean="0">
                            <a:latin typeface="Cambria Math" panose="02040503050406030204" pitchFamily="18" charset="0"/>
                            <a:cs typeface="Times New Roman" panose="02020603050405020304" pitchFamily="18" charset="0"/>
                          </a:rPr>
                          <m:t>𝑀𝐷</m:t>
                        </m:r>
                      </m:sub>
                    </m:sSub>
                  </m:oMath>
                </a14:m>
                <a:r>
                  <a:rPr lang="zh-CN" altLang="en-US" sz="2000" b="0" dirty="0">
                    <a:latin typeface="Times New Roman" panose="02020603050405020304" pitchFamily="18" charset="0"/>
                    <a:cs typeface="Times New Roman" panose="02020603050405020304" pitchFamily="18" charset="0"/>
                  </a:rPr>
                  <a:t>就可以写为：</a:t>
                </a:r>
                <a:endParaRPr lang="en-US" altLang="zh-CN" sz="2000" b="0" dirty="0">
                  <a:latin typeface="Times New Roman" panose="02020603050405020304" pitchFamily="18" charset="0"/>
                  <a:cs typeface="Times New Roman" panose="02020603050405020304" pitchFamily="18" charset="0"/>
                </a:endParaRP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𝑃</m:t>
                          </m:r>
                        </m:e>
                        <m:sub>
                          <m:r>
                            <a:rPr lang="zh-CN" altLang="en-US" sz="2000" b="0" i="1" dirty="0" smtClean="0">
                              <a:latin typeface="Cambria Math" panose="02040503050406030204" pitchFamily="18" charset="0"/>
                              <a:cs typeface="Times New Roman" panose="02020603050405020304" pitchFamily="18" charset="0"/>
                            </a:rPr>
                            <m:t>𝐹𝐴</m:t>
                          </m:r>
                        </m:sub>
                      </m:sSub>
                      <m:r>
                        <a:rPr lang="en-US" altLang="zh-CN" sz="2000" b="0" i="0" dirty="0" smtClean="0">
                          <a:latin typeface="Cambria Math" panose="02040503050406030204" pitchFamily="18" charset="0"/>
                          <a:cs typeface="Times New Roman" panose="02020603050405020304" pitchFamily="18" charset="0"/>
                        </a:rPr>
                        <m:t>=</m:t>
                      </m:r>
                      <m:func>
                        <m:funcPr>
                          <m:ctrlPr>
                            <a:rPr lang="en-US" altLang="zh-CN" sz="2000" b="0" i="1" dirty="0" smtClean="0">
                              <a:latin typeface="Cambria Math" panose="02040503050406030204" pitchFamily="18" charset="0"/>
                              <a:cs typeface="Times New Roman" panose="02020603050405020304" pitchFamily="18" charset="0"/>
                            </a:rPr>
                          </m:ctrlPr>
                        </m:funcPr>
                        <m:fName>
                          <m:r>
                            <m:rPr>
                              <m:sty m:val="p"/>
                            </m:rPr>
                            <a:rPr lang="en-US" altLang="zh-CN" sz="2000" b="0" i="0" dirty="0" smtClean="0">
                              <a:latin typeface="Cambria Math" panose="02040503050406030204" pitchFamily="18" charset="0"/>
                              <a:cs typeface="Times New Roman" panose="02020603050405020304" pitchFamily="18" charset="0"/>
                            </a:rPr>
                            <m:t>Pr</m:t>
                          </m:r>
                        </m:fName>
                        <m:e>
                          <m:d>
                            <m:dPr>
                              <m:begChr m:val="{"/>
                              <m:endChr m:val="}"/>
                              <m:ctrlPr>
                                <a:rPr lang="en-US" altLang="zh-CN" sz="2000" b="0"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𝐹</m:t>
                              </m:r>
                              <m:d>
                                <m:dPr>
                                  <m:ctrlPr>
                                    <a:rPr lang="en-US" altLang="zh-CN" sz="2000" b="0" i="1" dirty="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en-US" altLang="zh-CN" sz="2000" b="0" i="1" dirty="0" smtClean="0">
                                  <a:latin typeface="Cambria Math" panose="02040503050406030204" pitchFamily="18" charset="0"/>
                                  <a:cs typeface="Times New Roman" panose="02020603050405020304" pitchFamily="18" charset="0"/>
                                </a:rPr>
                                <m:t>=1</m:t>
                              </m:r>
                            </m:e>
                            <m:e>
                              <m:r>
                                <m:rPr>
                                  <m:sty m:val="p"/>
                                </m:rPr>
                                <a:rPr lang="en-US" altLang="zh-CN" sz="2000" b="0" i="1" dirty="0" smtClean="0">
                                  <a:latin typeface="Cambria Math" panose="02040503050406030204" pitchFamily="18" charset="0"/>
                                  <a:cs typeface="Times New Roman" panose="02020603050405020304" pitchFamily="18" charset="0"/>
                                </a:rPr>
                                <m:t>f</m:t>
                              </m:r>
                              <m:d>
                                <m:dPr>
                                  <m:ctrlPr>
                                    <a:rPr lang="en-US" altLang="zh-CN" sz="2000" b="0" i="1" dirty="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pt-BR" altLang="zh-CN" sz="2000" b="0" i="1" dirty="0" smtClean="0">
                                  <a:latin typeface="Cambria Math" panose="02040503050406030204" pitchFamily="18" charset="0"/>
                                  <a:cs typeface="Times New Roman" panose="02020603050405020304" pitchFamily="18" charset="0"/>
                                </a:rPr>
                                <m:t>∼</m:t>
                              </m:r>
                              <m:sSub>
                                <m:sSubPr>
                                  <m:ctrlPr>
                                    <a:rPr lang="en-US" altLang="zh-CN" sz="20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e>
                          </m:d>
                        </m:e>
                      </m:func>
                      <m:r>
                        <a:rPr lang="en-US" altLang="zh-CN" sz="2000" b="0" i="1" dirty="0" smtClean="0">
                          <a:latin typeface="Cambria Math" panose="02040503050406030204" pitchFamily="18" charset="0"/>
                          <a:cs typeface="Times New Roman" panose="02020603050405020304" pitchFamily="18" charset="0"/>
                        </a:rPr>
                        <m:t>=</m:t>
                      </m:r>
                      <m:nary>
                        <m:naryPr>
                          <m:supHide m:val="on"/>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ℛ</m:t>
                              </m:r>
                            </m:e>
                            <m:sub>
                              <m:r>
                                <a:rPr lang="en-US" altLang="zh-CN" sz="2000" b="0" dirty="0" smtClean="0">
                                  <a:latin typeface="Cambria Math" panose="02040503050406030204" pitchFamily="18" charset="0"/>
                                  <a:cs typeface="Times New Roman" panose="02020603050405020304" pitchFamily="18" charset="0"/>
                                </a:rPr>
                                <m:t>1</m:t>
                              </m:r>
                            </m:sub>
                          </m:sSub>
                        </m:sub>
                        <m:sup/>
                        <m:e>
                          <m:sSub>
                            <m:sSubPr>
                              <m:ctrlPr>
                                <a:rPr lang="en-US" altLang="zh-CN" sz="20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oMath>
                  </m:oMathPara>
                </a14:m>
                <a:endParaRPr lang="en-US" altLang="zh-CN" sz="2000" b="0" dirty="0">
                  <a:latin typeface="Times New Roman" panose="02020603050405020304" pitchFamily="18" charset="0"/>
                  <a:cs typeface="Times New Roman" panose="02020603050405020304" pitchFamily="18" charset="0"/>
                </a:endParaRP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𝑃</m:t>
                          </m:r>
                        </m:e>
                        <m:sub>
                          <m:r>
                            <a:rPr lang="en-US" altLang="zh-CN" sz="2000" b="0" i="1" dirty="0" smtClean="0">
                              <a:latin typeface="Cambria Math" panose="02040503050406030204" pitchFamily="18" charset="0"/>
                              <a:cs typeface="Times New Roman" panose="02020603050405020304" pitchFamily="18" charset="0"/>
                            </a:rPr>
                            <m:t>𝑀𝐷</m:t>
                          </m:r>
                        </m:sub>
                      </m:sSub>
                      <m:r>
                        <a:rPr lang="en-US" altLang="zh-CN" sz="2000" b="0" i="0" dirty="0" smtClean="0">
                          <a:latin typeface="Cambria Math" panose="02040503050406030204" pitchFamily="18" charset="0"/>
                          <a:cs typeface="Times New Roman" panose="02020603050405020304" pitchFamily="18" charset="0"/>
                        </a:rPr>
                        <m:t>=</m:t>
                      </m:r>
                      <m:func>
                        <m:funcPr>
                          <m:ctrlPr>
                            <a:rPr lang="en-US" altLang="zh-CN" sz="2000" b="0" i="1" dirty="0" smtClean="0">
                              <a:latin typeface="Cambria Math" panose="02040503050406030204" pitchFamily="18" charset="0"/>
                              <a:cs typeface="Times New Roman" panose="02020603050405020304" pitchFamily="18" charset="0"/>
                            </a:rPr>
                          </m:ctrlPr>
                        </m:funcPr>
                        <m:fName>
                          <m:r>
                            <m:rPr>
                              <m:sty m:val="p"/>
                            </m:rPr>
                            <a:rPr lang="en-US" altLang="zh-CN" sz="2000" b="0" i="0" dirty="0" smtClean="0">
                              <a:latin typeface="Cambria Math" panose="02040503050406030204" pitchFamily="18" charset="0"/>
                              <a:cs typeface="Times New Roman" panose="02020603050405020304" pitchFamily="18" charset="0"/>
                            </a:rPr>
                            <m:t>Pr</m:t>
                          </m:r>
                        </m:fName>
                        <m:e>
                          <m:d>
                            <m:dPr>
                              <m:begChr m:val="{"/>
                              <m:endChr m:val="}"/>
                              <m:ctrlPr>
                                <a:rPr lang="en-US" altLang="zh-CN" sz="2000" b="0" i="1" dirty="0" smtClean="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𝐹</m:t>
                              </m:r>
                              <m:d>
                                <m:dPr>
                                  <m:ctrlPr>
                                    <a:rPr lang="en-US" altLang="zh-CN" sz="2000" b="0" i="1" dirty="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en-US" altLang="zh-CN" sz="2000" b="0" i="1" dirty="0" smtClean="0">
                                  <a:latin typeface="Cambria Math" panose="02040503050406030204" pitchFamily="18" charset="0"/>
                                  <a:cs typeface="Times New Roman" panose="02020603050405020304" pitchFamily="18" charset="0"/>
                                </a:rPr>
                                <m:t>=0</m:t>
                              </m:r>
                            </m:e>
                            <m:e>
                              <m:r>
                                <m:rPr>
                                  <m:sty m:val="p"/>
                                </m:rPr>
                                <a:rPr lang="en-US" altLang="zh-CN" sz="2000" b="0" i="1" dirty="0" smtClean="0">
                                  <a:latin typeface="Cambria Math" panose="02040503050406030204" pitchFamily="18" charset="0"/>
                                  <a:cs typeface="Times New Roman" panose="02020603050405020304" pitchFamily="18" charset="0"/>
                                </a:rPr>
                                <m:t>f</m:t>
                              </m:r>
                              <m:d>
                                <m:dPr>
                                  <m:ctrlPr>
                                    <a:rPr lang="en-US" altLang="zh-CN" sz="2000" b="0" i="1" dirty="0">
                                      <a:latin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cs typeface="Times New Roman" panose="02020603050405020304" pitchFamily="18" charset="0"/>
                                    </a:rPr>
                                    <m:t>𝑥</m:t>
                                  </m:r>
                                </m:e>
                              </m:d>
                              <m:r>
                                <a:rPr lang="pt-BR" altLang="zh-CN" sz="2000" b="0" i="1" dirty="0" smtClean="0">
                                  <a:latin typeface="Cambria Math" panose="02040503050406030204" pitchFamily="18" charset="0"/>
                                  <a:cs typeface="Times New Roman" panose="02020603050405020304" pitchFamily="18" charset="0"/>
                                </a:rPr>
                                <m:t>∼</m:t>
                              </m:r>
                              <m:sSub>
                                <m:sSubPr>
                                  <m:ctrlPr>
                                    <a:rPr lang="en-US" altLang="zh-CN" sz="20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e>
                          </m:d>
                        </m:e>
                      </m:func>
                      <m:r>
                        <a:rPr lang="en-US" altLang="zh-CN" sz="2000" b="0" i="1" dirty="0" smtClean="0">
                          <a:latin typeface="Cambria Math" panose="02040503050406030204" pitchFamily="18" charset="0"/>
                          <a:cs typeface="Times New Roman" panose="02020603050405020304" pitchFamily="18" charset="0"/>
                        </a:rPr>
                        <m:t>=1−</m:t>
                      </m:r>
                      <m:nary>
                        <m:naryPr>
                          <m:supHide m:val="on"/>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b="0" i="1" dirty="0" smtClean="0">
                                  <a:latin typeface="Cambria Math" panose="02040503050406030204" pitchFamily="18" charset="0"/>
                                  <a:cs typeface="Times New Roman" panose="02020603050405020304" pitchFamily="18" charset="0"/>
                                </a:rPr>
                                <m:t>ℛ</m:t>
                              </m:r>
                            </m:e>
                            <m:sub>
                              <m:r>
                                <a:rPr lang="en-US" altLang="zh-CN" sz="2000" b="0" dirty="0" smtClean="0">
                                  <a:latin typeface="Cambria Math" panose="02040503050406030204" pitchFamily="18" charset="0"/>
                                  <a:cs typeface="Times New Roman" panose="02020603050405020304" pitchFamily="18" charset="0"/>
                                </a:rPr>
                                <m:t>1</m:t>
                              </m:r>
                            </m:sub>
                          </m:sSub>
                        </m:sub>
                        <m:sup/>
                        <m:e>
                          <m:sSub>
                            <m:sSubPr>
                              <m:ctrlPr>
                                <a:rPr lang="en-US" altLang="zh-CN" sz="20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d>
                            <m:d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oMath>
                  </m:oMathPara>
                </a14:m>
                <a:endParaRPr lang="en-US" altLang="zh-CN" sz="2000" b="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457200" y="1228725"/>
                <a:ext cx="8534400" cy="5476875"/>
              </a:xfrm>
              <a:blipFill>
                <a:blip r:embed="rId3"/>
                <a:stretch>
                  <a:fillRect l="-1214" t="-1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66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Neyman–Pearson</a:t>
                </a:r>
                <a:r>
                  <a:rPr lang="zh-CN" altLang="en-US" sz="2800" dirty="0">
                    <a:latin typeface="Times New Roman" panose="02020603050405020304" pitchFamily="18" charset="0"/>
                    <a:cs typeface="Times New Roman" panose="02020603050405020304" pitchFamily="18" charset="0"/>
                  </a:rPr>
                  <a:t>最优检测器</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前面（</a:t>
                </a:r>
                <a14:m>
                  <m:oMath xmlns:m="http://schemas.openxmlformats.org/officeDocument/2006/math">
                    <m:r>
                      <a:rPr lang="zh-CN" altLang="en-US" sz="2000" b="0" i="1" smtClean="0">
                        <a:latin typeface="Cambria Math" panose="02040503050406030204" pitchFamily="18" charset="0"/>
                        <a:cs typeface="Times New Roman" panose="02020603050405020304" pitchFamily="18" charset="0"/>
                      </a:rPr>
                      <m:t>𝜖</m:t>
                    </m:r>
                  </m:oMath>
                </a14:m>
                <a:r>
                  <a:rPr lang="zh-CN" altLang="en-US" sz="2000" b="0" dirty="0">
                    <a:latin typeface="Times New Roman" panose="02020603050405020304" pitchFamily="18" charset="0"/>
                    <a:cs typeface="Times New Roman" panose="02020603050405020304" pitchFamily="18" charset="0"/>
                  </a:rPr>
                  <a:t>安全）已知：</a:t>
                </a:r>
                <a:endParaRPr lang="en-US" altLang="zh-CN" sz="2000" b="0" dirty="0">
                  <a:latin typeface="Times New Roman" panose="02020603050405020304" pitchFamily="18" charset="0"/>
                  <a:cs typeface="Times New Roman" panose="02020603050405020304" pitchFamily="18" charset="0"/>
                </a:endParaRPr>
              </a:p>
              <a:p>
                <a:pPr marL="457200" lvl="1" indent="0" algn="ctr" eaLnBrk="1" hangingPunct="1">
                  <a:buNone/>
                </a:pPr>
                <a14:m>
                  <m:oMathPara xmlns:m="http://schemas.openxmlformats.org/officeDocument/2006/math">
                    <m:oMathParaPr>
                      <m:jc m:val="centerGroup"/>
                    </m:oMathParaPr>
                    <m:oMath xmlns:m="http://schemas.openxmlformats.org/officeDocument/2006/math">
                      <m:d>
                        <m:d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a:latin typeface="Cambria Math" panose="02040503050406030204" pitchFamily="18" charset="0"/>
                              <a:cs typeface="Times New Roman" panose="02020603050405020304" pitchFamily="18" charset="0"/>
                            </a:rPr>
                            <m:t>1−</m:t>
                          </m:r>
                          <m:sSub>
                            <m:sSubPr>
                              <m:ctrlPr>
                                <a:rPr lang="en-US" altLang="zh-CN" sz="1800" b="0" i="1">
                                  <a:latin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cs typeface="Times New Roman" panose="02020603050405020304" pitchFamily="18" charset="0"/>
                                </a:rPr>
                                <m:t>𝑃</m:t>
                              </m:r>
                            </m:e>
                            <m:sub>
                              <m:r>
                                <a:rPr lang="en-US" altLang="zh-CN" sz="1800" b="0" i="1">
                                  <a:latin typeface="Cambria Math" panose="02040503050406030204" pitchFamily="18" charset="0"/>
                                  <a:cs typeface="Times New Roman" panose="02020603050405020304" pitchFamily="18" charset="0"/>
                                </a:rPr>
                                <m:t>𝐹𝐴</m:t>
                              </m:r>
                            </m:sub>
                          </m:sSub>
                        </m:e>
                      </m:d>
                      <m:func>
                        <m:func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b="0">
                              <a:latin typeface="Cambria Math" panose="02040503050406030204" pitchFamily="18" charset="0"/>
                              <a:ea typeface="Cambria Math" panose="02040503050406030204" pitchFamily="18" charset="0"/>
                              <a:cs typeface="Times New Roman" panose="02020603050405020304" pitchFamily="18" charset="0"/>
                            </a:rPr>
                            <m:t>log</m:t>
                          </m:r>
                        </m:fName>
                        <m:e>
                          <m:f>
                            <m:f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b="0" i="1">
                                  <a:latin typeface="Cambria Math" panose="02040503050406030204" pitchFamily="18" charset="0"/>
                                  <a:cs typeface="Times New Roman" panose="02020603050405020304" pitchFamily="18" charset="0"/>
                                </a:rPr>
                                <m:t>1−</m:t>
                              </m:r>
                              <m:sSub>
                                <m:sSubPr>
                                  <m:ctrlPr>
                                    <a:rPr lang="en-US" altLang="zh-CN" sz="1800" b="0" i="1">
                                      <a:latin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cs typeface="Times New Roman" panose="02020603050405020304" pitchFamily="18" charset="0"/>
                                    </a:rPr>
                                    <m:t>𝑃</m:t>
                                  </m:r>
                                </m:e>
                                <m:sub>
                                  <m:r>
                                    <a:rPr lang="en-US" altLang="zh-CN" sz="1800" b="0" i="1">
                                      <a:latin typeface="Cambria Math" panose="02040503050406030204" pitchFamily="18" charset="0"/>
                                      <a:cs typeface="Times New Roman" panose="02020603050405020304" pitchFamily="18" charset="0"/>
                                    </a:rPr>
                                    <m:t>𝐹𝐴</m:t>
                                  </m:r>
                                </m:sub>
                              </m:sSub>
                            </m:num>
                            <m:den>
                              <m:sSub>
                                <m:sSubPr>
                                  <m:ctrlPr>
                                    <a:rPr lang="en-US" altLang="zh-CN" sz="1800" b="0" i="1">
                                      <a:latin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cs typeface="Times New Roman" panose="02020603050405020304" pitchFamily="18" charset="0"/>
                                    </a:rPr>
                                    <m:t>𝑃</m:t>
                                  </m:r>
                                </m:e>
                                <m:sub>
                                  <m:r>
                                    <a:rPr lang="en-US" altLang="zh-CN" sz="1800" b="0" i="1">
                                      <a:latin typeface="Cambria Math" panose="02040503050406030204" pitchFamily="18" charset="0"/>
                                      <a:cs typeface="Times New Roman" panose="02020603050405020304" pitchFamily="18" charset="0"/>
                                    </a:rPr>
                                    <m:t>𝑀𝐷</m:t>
                                  </m:r>
                                </m:sub>
                              </m:sSub>
                            </m:den>
                          </m:f>
                        </m:e>
                      </m:func>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cs typeface="Times New Roman" panose="02020603050405020304" pitchFamily="18" charset="0"/>
                            </a:rPr>
                            <m:t>𝑃</m:t>
                          </m:r>
                        </m:e>
                        <m:sub>
                          <m:r>
                            <a:rPr lang="en-US" altLang="zh-CN" sz="1800" b="0" i="1">
                              <a:latin typeface="Cambria Math" panose="02040503050406030204" pitchFamily="18" charset="0"/>
                              <a:cs typeface="Times New Roman" panose="02020603050405020304" pitchFamily="18" charset="0"/>
                            </a:rPr>
                            <m:t>𝐹𝐴</m:t>
                          </m:r>
                        </m:sub>
                      </m:sSub>
                      <m:func>
                        <m:func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b="0">
                              <a:latin typeface="Cambria Math" panose="02040503050406030204" pitchFamily="18" charset="0"/>
                              <a:ea typeface="Cambria Math" panose="02040503050406030204" pitchFamily="18" charset="0"/>
                              <a:cs typeface="Times New Roman" panose="02020603050405020304" pitchFamily="18" charset="0"/>
                            </a:rPr>
                            <m:t>log</m:t>
                          </m:r>
                        </m:fName>
                        <m:e>
                          <m:f>
                            <m:f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1800" b="0" i="1">
                                      <a:latin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cs typeface="Times New Roman" panose="02020603050405020304" pitchFamily="18" charset="0"/>
                                    </a:rPr>
                                    <m:t>𝑃</m:t>
                                  </m:r>
                                </m:e>
                                <m:sub>
                                  <m:r>
                                    <a:rPr lang="en-US" altLang="zh-CN" sz="1800" b="0" i="1">
                                      <a:latin typeface="Cambria Math" panose="02040503050406030204" pitchFamily="18" charset="0"/>
                                      <a:cs typeface="Times New Roman" panose="02020603050405020304" pitchFamily="18" charset="0"/>
                                    </a:rPr>
                                    <m:t>𝐹𝐴</m:t>
                                  </m:r>
                                </m:sub>
                              </m:sSub>
                            </m:num>
                            <m:den>
                              <m:r>
                                <a:rPr lang="en-US" altLang="zh-CN" sz="1800" b="0" i="1">
                                  <a:latin typeface="Cambria Math" panose="02040503050406030204" pitchFamily="18" charset="0"/>
                                  <a:cs typeface="Times New Roman" panose="02020603050405020304" pitchFamily="18" charset="0"/>
                                </a:rPr>
                                <m:t>1−</m:t>
                              </m:r>
                              <m:sSub>
                                <m:sSubPr>
                                  <m:ctrlPr>
                                    <a:rPr lang="en-US" altLang="zh-CN" sz="1800" b="0" i="1">
                                      <a:latin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cs typeface="Times New Roman" panose="02020603050405020304" pitchFamily="18" charset="0"/>
                                    </a:rPr>
                                    <m:t>𝑃</m:t>
                                  </m:r>
                                </m:e>
                                <m:sub>
                                  <m:r>
                                    <a:rPr lang="en-US" altLang="zh-CN" sz="1800" b="0" i="1">
                                      <a:latin typeface="Cambria Math" panose="02040503050406030204" pitchFamily="18" charset="0"/>
                                      <a:cs typeface="Times New Roman" panose="02020603050405020304" pitchFamily="18" charset="0"/>
                                    </a:rPr>
                                    <m:t>𝑀𝐷</m:t>
                                  </m:r>
                                </m:sub>
                              </m:sSub>
                            </m:den>
                          </m:f>
                        </m:e>
                      </m:func>
                      <m:r>
                        <a:rPr lang="en-US" altLang="zh-CN" sz="1800" b="0" i="1" smtClean="0">
                          <a:latin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cs typeface="Times New Roman" panose="02020603050405020304" pitchFamily="18" charset="0"/>
                        </a:rPr>
                        <m:t>𝜖</m:t>
                      </m:r>
                    </m:oMath>
                  </m:oMathPara>
                </a14:m>
                <a:endParaRPr lang="en-US" altLang="zh-CN" sz="1800" kern="0" dirty="0">
                  <a:solidFill>
                    <a:srgbClr val="000000"/>
                  </a:solidFill>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我们假定在给定</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b="0" i="1">
                            <a:latin typeface="Cambria Math" panose="02040503050406030204" pitchFamily="18" charset="0"/>
                            <a:cs typeface="Times New Roman" panose="02020603050405020304" pitchFamily="18" charset="0"/>
                          </a:rPr>
                          <m:t>𝜖</m:t>
                        </m:r>
                      </m:e>
                      <m:sub>
                        <m:r>
                          <a:rPr lang="en-US" altLang="zh-CN" sz="2000" b="0" i="1" smtClean="0">
                            <a:latin typeface="Cambria Math" panose="02040503050406030204" pitchFamily="18" charset="0"/>
                            <a:cs typeface="Times New Roman" panose="02020603050405020304" pitchFamily="18" charset="0"/>
                          </a:rPr>
                          <m:t>𝐹𝐴</m:t>
                        </m:r>
                      </m:sub>
                    </m:sSub>
                  </m:oMath>
                </a14:m>
                <a:r>
                  <a:rPr lang="zh-CN" altLang="en-US" sz="2000" b="0" dirty="0">
                    <a:latin typeface="Times New Roman" panose="02020603050405020304" pitchFamily="18" charset="0"/>
                    <a:cs typeface="Times New Roman" panose="02020603050405020304" pitchFamily="18" charset="0"/>
                  </a:rPr>
                  <a:t>的约束下，有尽可能高的含密图像正确率</a:t>
                </a:r>
                <a14:m>
                  <m:oMath xmlns:m="http://schemas.openxmlformats.org/officeDocument/2006/math">
                    <m:r>
                      <a:rPr lang="en-US" altLang="zh-CN" sz="2000" b="0" i="1" dirty="0">
                        <a:latin typeface="Cambria Math" panose="02040503050406030204" pitchFamily="18" charset="0"/>
                        <a:cs typeface="Times New Roman" panose="02020603050405020304" pitchFamily="18" charset="0"/>
                      </a:rPr>
                      <m:t>𝑚𝑎𝑥</m:t>
                    </m:r>
                    <m:r>
                      <a:rPr lang="en-US" altLang="zh-CN" sz="2000" b="0" i="1" dirty="0" smtClean="0">
                        <a:latin typeface="Cambria Math" panose="02040503050406030204" pitchFamily="18" charset="0"/>
                        <a:cs typeface="Times New Roman" panose="02020603050405020304" pitchFamily="18" charset="0"/>
                      </a:rPr>
                      <m:t> </m:t>
                    </m:r>
                    <m:d>
                      <m:dPr>
                        <m:ctrlPr>
                          <a:rPr lang="en-US" altLang="zh-CN" sz="2000" b="0" i="1" dirty="0" smtClean="0">
                            <a:latin typeface="Cambria Math" panose="02040503050406030204" pitchFamily="18" charset="0"/>
                            <a:cs typeface="Times New Roman" panose="02020603050405020304" pitchFamily="18" charset="0"/>
                          </a:rPr>
                        </m:ctrlPr>
                      </m:dPr>
                      <m:e>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𝑃</m:t>
                            </m:r>
                          </m:e>
                          <m:sub>
                            <m:r>
                              <a:rPr lang="en-US" altLang="zh-CN" sz="2000" b="0" i="1" dirty="0" smtClean="0">
                                <a:latin typeface="Cambria Math" panose="02040503050406030204" pitchFamily="18" charset="0"/>
                                <a:cs typeface="Times New Roman" panose="02020603050405020304" pitchFamily="18" charset="0"/>
                              </a:rPr>
                              <m:t>𝐷</m:t>
                            </m:r>
                          </m:sub>
                        </m:sSub>
                        <m:r>
                          <a:rPr lang="en-US" altLang="zh-CN" sz="2000" b="0" i="1" dirty="0" smtClean="0">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e>
                    </m:d>
                  </m:oMath>
                </a14:m>
                <a:r>
                  <a:rPr lang="zh-CN" altLang="en-US" sz="2000" b="0" dirty="0">
                    <a:latin typeface="Times New Roman" panose="02020603050405020304" pitchFamily="18" charset="0"/>
                    <a:cs typeface="Times New Roman" panose="02020603050405020304" pitchFamily="18" charset="0"/>
                  </a:rPr>
                  <a:t>，此时的隐写检测等同于</a:t>
                </a:r>
                <a:r>
                  <a:rPr lang="en-US" altLang="zh-CN" sz="2000" b="0" dirty="0" err="1">
                    <a:latin typeface="Times New Roman" panose="02020603050405020304" pitchFamily="18" charset="0"/>
                    <a:cs typeface="Times New Roman" panose="02020603050405020304" pitchFamily="18" charset="0"/>
                  </a:rPr>
                  <a:t>Neyman</a:t>
                </a:r>
                <a:r>
                  <a:rPr lang="en-US" altLang="zh-CN" sz="2000" b="0" dirty="0">
                    <a:latin typeface="Times New Roman" panose="02020603050405020304" pitchFamily="18" charset="0"/>
                    <a:cs typeface="Times New Roman" panose="02020603050405020304" pitchFamily="18" charset="0"/>
                  </a:rPr>
                  <a:t>–Pearson</a:t>
                </a:r>
                <a:r>
                  <a:rPr lang="zh-CN" altLang="en-US" sz="2000" b="0" dirty="0">
                    <a:latin typeface="Times New Roman" panose="02020603050405020304" pitchFamily="18" charset="0"/>
                    <a:cs typeface="Times New Roman" panose="02020603050405020304" pitchFamily="18" charset="0"/>
                  </a:rPr>
                  <a:t>检测，其最优检测器为</a:t>
                </a:r>
                <a:r>
                  <a:rPr lang="zh-CN" altLang="en-US" sz="2000" dirty="0">
                    <a:solidFill>
                      <a:srgbClr val="C00000"/>
                    </a:solidFill>
                    <a:latin typeface="Times New Roman" panose="02020603050405020304" pitchFamily="18" charset="0"/>
                    <a:cs typeface="Times New Roman" panose="02020603050405020304" pitchFamily="18" charset="0"/>
                  </a:rPr>
                  <a:t>似然比检测（</a:t>
                </a:r>
                <a:r>
                  <a:rPr lang="en-US" altLang="zh-CN" sz="2000" dirty="0">
                    <a:solidFill>
                      <a:srgbClr val="C00000"/>
                    </a:solidFill>
                    <a:latin typeface="Times New Roman" panose="02020603050405020304" pitchFamily="18" charset="0"/>
                    <a:cs typeface="Times New Roman" panose="02020603050405020304" pitchFamily="18" charset="0"/>
                  </a:rPr>
                  <a:t>likelihood-ratio test</a:t>
                </a:r>
                <a:r>
                  <a:rPr lang="zh-CN" altLang="en-US" sz="2000" dirty="0">
                    <a:solidFill>
                      <a:srgbClr val="C00000"/>
                    </a:solidFill>
                    <a:latin typeface="Times New Roman" panose="02020603050405020304" pitchFamily="18" charset="0"/>
                    <a:cs typeface="Times New Roman" panose="02020603050405020304" pitchFamily="18" charset="0"/>
                  </a:rPr>
                  <a:t>）</a:t>
                </a:r>
                <a:endParaRPr lang="en-US" altLang="zh-CN" sz="2000" dirty="0">
                  <a:solidFill>
                    <a:srgbClr val="C00000"/>
                  </a:solidFill>
                  <a:latin typeface="Times New Roman" panose="02020603050405020304" pitchFamily="18" charset="0"/>
                  <a:cs typeface="Times New Roman" panose="02020603050405020304" pitchFamily="18" charset="0"/>
                </a:endParaRPr>
              </a:p>
              <a:p>
                <a:pPr marL="457200" lvl="1" indent="0" algn="just" eaLnBrk="1" hangingPunct="1">
                  <a:spcAft>
                    <a:spcPts val="0"/>
                  </a:spcAft>
                  <a:buNone/>
                </a:pPr>
                <a14:m>
                  <m:oMathPara xmlns:m="http://schemas.openxmlformats.org/officeDocument/2006/math">
                    <m:oMathParaPr>
                      <m:jc m:val="centerGroup"/>
                    </m:oMathParaPr>
                    <m:oMath xmlns:m="http://schemas.openxmlformats.org/officeDocument/2006/math">
                      <m:r>
                        <m:rPr>
                          <m:sty m:val="p"/>
                        </m:rPr>
                        <a:rPr lang="en-US" altLang="zh-CN" sz="1800" b="0" i="1" dirty="0">
                          <a:latin typeface="Cambria Math" panose="02040503050406030204" pitchFamily="18" charset="0"/>
                          <a:cs typeface="Times New Roman" panose="02020603050405020304" pitchFamily="18" charset="0"/>
                        </a:rPr>
                        <m:t>Decide</m:t>
                      </m:r>
                      <m:r>
                        <a:rPr lang="en-US" altLang="zh-CN" sz="1800" b="0" i="1" dirty="0" smtClean="0">
                          <a:latin typeface="Cambria Math" panose="02040503050406030204" pitchFamily="18" charset="0"/>
                          <a:cs typeface="Times New Roman" panose="02020603050405020304" pitchFamily="18" charset="0"/>
                        </a:rPr>
                        <m:t> </m:t>
                      </m:r>
                      <m:sSub>
                        <m:sSubPr>
                          <m:ctrlPr>
                            <a:rPr lang="en-US" altLang="zh-CN" sz="1800" b="0" i="1" dirty="0" smtClean="0">
                              <a:latin typeface="Cambria Math" panose="02040503050406030204" pitchFamily="18" charset="0"/>
                              <a:cs typeface="Times New Roman" panose="02020603050405020304" pitchFamily="18" charset="0"/>
                            </a:rPr>
                          </m:ctrlPr>
                        </m:sSubPr>
                        <m:e>
                          <m:r>
                            <m:rPr>
                              <m:sty m:val="p"/>
                            </m:rPr>
                            <a:rPr lang="en-US" altLang="zh-CN" sz="1800" b="0" i="1" dirty="0">
                              <a:latin typeface="Cambria Math" panose="02040503050406030204" pitchFamily="18" charset="0"/>
                              <a:cs typeface="Times New Roman" panose="02020603050405020304" pitchFamily="18" charset="0"/>
                            </a:rPr>
                            <m:t>H</m:t>
                          </m:r>
                        </m:e>
                        <m:sub>
                          <m:r>
                            <a:rPr lang="en-US" altLang="zh-CN" sz="1800" b="0" i="0" dirty="0" smtClean="0">
                              <a:latin typeface="Cambria Math" panose="02040503050406030204" pitchFamily="18" charset="0"/>
                              <a:cs typeface="Times New Roman" panose="02020603050405020304" pitchFamily="18" charset="0"/>
                            </a:rPr>
                            <m:t>1</m:t>
                          </m:r>
                        </m:sub>
                      </m:sSub>
                      <m:r>
                        <a:rPr lang="en-US" altLang="zh-CN" sz="1800" b="0" i="1" dirty="0" smtClean="0">
                          <a:latin typeface="Cambria Math" panose="02040503050406030204" pitchFamily="18" charset="0"/>
                          <a:cs typeface="Times New Roman" panose="02020603050405020304" pitchFamily="18" charset="0"/>
                        </a:rPr>
                        <m:t> </m:t>
                      </m:r>
                      <m:r>
                        <m:rPr>
                          <m:sty m:val="p"/>
                        </m:rPr>
                        <a:rPr lang="en-US" altLang="zh-CN" sz="1800" b="0" i="1" dirty="0">
                          <a:latin typeface="Cambria Math" panose="02040503050406030204" pitchFamily="18" charset="0"/>
                          <a:cs typeface="Times New Roman" panose="02020603050405020304" pitchFamily="18" charset="0"/>
                        </a:rPr>
                        <m:t>when</m:t>
                      </m:r>
                      <m:r>
                        <a:rPr lang="en-US" altLang="zh-CN" sz="1800" b="0" i="0" dirty="0" smtClean="0">
                          <a:latin typeface="Cambria Math" panose="02040503050406030204" pitchFamily="18" charset="0"/>
                          <a:cs typeface="Times New Roman" panose="02020603050405020304" pitchFamily="18" charset="0"/>
                        </a:rPr>
                        <m:t> </m:t>
                      </m:r>
                      <m:r>
                        <a:rPr lang="en-US" altLang="zh-CN" sz="1800" b="0" i="1" dirty="0" smtClean="0">
                          <a:latin typeface="Cambria Math" panose="02040503050406030204" pitchFamily="18" charset="0"/>
                          <a:cs typeface="Times New Roman" panose="02020603050405020304" pitchFamily="18" charset="0"/>
                        </a:rPr>
                        <m:t>𝐿</m:t>
                      </m:r>
                      <m:d>
                        <m:dPr>
                          <m:ctrlPr>
                            <a:rPr lang="en-US" altLang="zh-CN" sz="1800" b="0" i="1" dirty="0" smtClean="0">
                              <a:latin typeface="Cambria Math" panose="02040503050406030204" pitchFamily="18" charset="0"/>
                              <a:cs typeface="Times New Roman" panose="02020603050405020304" pitchFamily="18" charset="0"/>
                            </a:rPr>
                          </m:ctrlPr>
                        </m:dPr>
                        <m:e>
                          <m:r>
                            <m:rPr>
                              <m:sty m:val="p"/>
                            </m:rPr>
                            <a:rPr lang="en-US" altLang="zh-CN" sz="1800" b="0" i="0" dirty="0" smtClean="0">
                              <a:latin typeface="Cambria Math" panose="02040503050406030204" pitchFamily="18" charset="0"/>
                              <a:cs typeface="Times New Roman" panose="02020603050405020304" pitchFamily="18" charset="0"/>
                            </a:rPr>
                            <m:t>x</m:t>
                          </m:r>
                        </m:e>
                      </m:d>
                      <m:r>
                        <a:rPr lang="en-US" altLang="zh-CN" sz="1800" b="0" i="0" dirty="0" smtClean="0">
                          <a:latin typeface="Cambria Math" panose="02040503050406030204" pitchFamily="18" charset="0"/>
                          <a:cs typeface="Times New Roman" panose="02020603050405020304" pitchFamily="18" charset="0"/>
                        </a:rPr>
                        <m:t>=</m:t>
                      </m:r>
                      <m:f>
                        <m:fPr>
                          <m:ctrlPr>
                            <a:rPr lang="en-US" altLang="zh-CN" sz="1800" b="0" i="1" dirty="0" smtClean="0">
                              <a:latin typeface="Cambria Math" panose="02040503050406030204" pitchFamily="18" charset="0"/>
                              <a:cs typeface="Times New Roman" panose="02020603050405020304" pitchFamily="18" charset="0"/>
                            </a:rPr>
                          </m:ctrlPr>
                        </m:fPr>
                        <m:num>
                          <m:sSub>
                            <m:sSub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𝑠</m:t>
                              </m:r>
                            </m:sub>
                          </m:sSub>
                          <m:d>
                            <m:d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𝑥</m:t>
                              </m:r>
                            </m:e>
                          </m:d>
                        </m:num>
                        <m:den>
                          <m:sSub>
                            <m:sSub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𝑥</m:t>
                              </m:r>
                            </m:e>
                          </m:d>
                        </m:den>
                      </m:f>
                      <m:r>
                        <a:rPr lang="en-US" altLang="zh-CN" sz="1800" b="0" i="1" dirty="0" smtClean="0">
                          <a:latin typeface="Cambria Math" panose="02040503050406030204" pitchFamily="18" charset="0"/>
                          <a:cs typeface="Times New Roman" panose="02020603050405020304" pitchFamily="18" charset="0"/>
                        </a:rPr>
                        <m:t>&gt;</m:t>
                      </m:r>
                      <m:r>
                        <a:rPr lang="zh-CN" altLang="en-US" sz="1800" b="0" i="1" dirty="0" smtClean="0">
                          <a:latin typeface="Cambria Math" panose="02040503050406030204" pitchFamily="18" charset="0"/>
                          <a:cs typeface="Times New Roman" panose="02020603050405020304" pitchFamily="18" charset="0"/>
                        </a:rPr>
                        <m:t>𝛾</m:t>
                      </m:r>
                    </m:oMath>
                  </m:oMathPara>
                </a14:m>
                <a:endParaRPr lang="en-US" altLang="zh-CN" sz="1800" b="0" dirty="0">
                  <a:latin typeface="Times New Roman" panose="02020603050405020304" pitchFamily="18" charset="0"/>
                  <a:cs typeface="Times New Roman" panose="02020603050405020304" pitchFamily="18" charset="0"/>
                </a:endParaRPr>
              </a:p>
              <a:p>
                <a:pPr marL="457200" lvl="1" indent="0" algn="just" eaLnBrk="1" hangingPunct="1">
                  <a:buNone/>
                </a:pPr>
                <a:r>
                  <a:rPr lang="zh-CN" altLang="en-US" sz="2000" b="0" dirty="0">
                    <a:latin typeface="Times New Roman" panose="02020603050405020304" pitchFamily="18" charset="0"/>
                    <a:cs typeface="Times New Roman" panose="02020603050405020304" pitchFamily="18" charset="0"/>
                  </a:rPr>
                  <a:t>    其中</a:t>
                </a:r>
                <a14:m>
                  <m:oMath xmlns:m="http://schemas.openxmlformats.org/officeDocument/2006/math">
                    <m:r>
                      <a:rPr lang="zh-CN" altLang="en-US" sz="2000" b="0" i="1" dirty="0" smtClean="0">
                        <a:latin typeface="Cambria Math" panose="02040503050406030204" pitchFamily="18" charset="0"/>
                        <a:cs typeface="Times New Roman" panose="02020603050405020304" pitchFamily="18" charset="0"/>
                      </a:rPr>
                      <m:t>𝛾</m:t>
                    </m:r>
                    <m:r>
                      <a:rPr lang="en-US" altLang="zh-CN" sz="2000" b="0" i="1" dirty="0" smtClean="0">
                        <a:latin typeface="Cambria Math" panose="02040503050406030204" pitchFamily="18" charset="0"/>
                        <a:cs typeface="Times New Roman" panose="02020603050405020304" pitchFamily="18" charset="0"/>
                      </a:rPr>
                      <m:t>&gt;0</m:t>
                    </m:r>
                  </m:oMath>
                </a14:m>
                <a:r>
                  <a:rPr lang="zh-CN" altLang="en-US" sz="2000" b="0" dirty="0">
                    <a:latin typeface="Times New Roman" panose="02020603050405020304" pitchFamily="18" charset="0"/>
                    <a:cs typeface="Times New Roman" panose="02020603050405020304" pitchFamily="18" charset="0"/>
                  </a:rPr>
                  <a:t>是如下方程的解：</a:t>
                </a:r>
                <a:endParaRPr lang="en-US" altLang="zh-CN" sz="2000" b="0" dirty="0">
                  <a:latin typeface="Times New Roman" panose="02020603050405020304" pitchFamily="18" charset="0"/>
                  <a:cs typeface="Times New Roman" panose="02020603050405020304" pitchFamily="18" charset="0"/>
                </a:endParaRPr>
              </a:p>
              <a:p>
                <a:pPr marL="457200" lvl="1" indent="0" algn="just" eaLnBrk="1" hangingPunct="1">
                  <a:buNone/>
                </a:pPr>
                <a14:m>
                  <m:oMathPara xmlns:m="http://schemas.openxmlformats.org/officeDocument/2006/math">
                    <m:oMathParaPr>
                      <m:jc m:val="centerGroup"/>
                    </m:oMathParaPr>
                    <m:oMath xmlns:m="http://schemas.openxmlformats.org/officeDocument/2006/math">
                      <m:d>
                        <m:dPr>
                          <m:begChr m:val="{"/>
                          <m:endChr m:val=""/>
                          <m:ctrlPr>
                            <a:rPr lang="en-US" altLang="zh-CN" sz="1800" i="1" dirty="0" smtClean="0">
                              <a:latin typeface="Cambria Math" panose="02040503050406030204" pitchFamily="18" charset="0"/>
                              <a:cs typeface="Times New Roman" panose="02020603050405020304" pitchFamily="18" charset="0"/>
                            </a:rPr>
                          </m:ctrlPr>
                        </m:dPr>
                        <m:e>
                          <m:eqArr>
                            <m:eqArrPr>
                              <m:ctrlPr>
                                <a:rPr lang="en-US" altLang="zh-CN" sz="1800" i="1" dirty="0" smtClean="0">
                                  <a:latin typeface="Cambria Math" panose="02040503050406030204" pitchFamily="18" charset="0"/>
                                  <a:cs typeface="Times New Roman" panose="02020603050405020304" pitchFamily="18" charset="0"/>
                                </a:rPr>
                              </m:ctrlPr>
                            </m:eqArrPr>
                            <m:e>
                              <m:sSub>
                                <m:sSubPr>
                                  <m:ctrlPr>
                                    <a:rPr lang="en-US" altLang="zh-CN" sz="1800" i="1" dirty="0">
                                      <a:latin typeface="Cambria Math" panose="02040503050406030204" pitchFamily="18" charset="0"/>
                                      <a:cs typeface="Times New Roman" panose="02020603050405020304" pitchFamily="18" charset="0"/>
                                    </a:rPr>
                                  </m:ctrlPr>
                                </m:sSubPr>
                                <m:e>
                                  <m:r>
                                    <a:rPr lang="zh-CN" altLang="en-US" sz="1800" i="1" dirty="0">
                                      <a:latin typeface="Cambria Math" panose="02040503050406030204" pitchFamily="18" charset="0"/>
                                      <a:cs typeface="Times New Roman" panose="02020603050405020304" pitchFamily="18" charset="0"/>
                                    </a:rPr>
                                    <m:t>𝑃</m:t>
                                  </m:r>
                                </m:e>
                                <m:sub>
                                  <m:r>
                                    <a:rPr lang="zh-CN" altLang="en-US" sz="1800" i="1" dirty="0">
                                      <a:latin typeface="Cambria Math" panose="02040503050406030204" pitchFamily="18" charset="0"/>
                                      <a:cs typeface="Times New Roman" panose="02020603050405020304" pitchFamily="18" charset="0"/>
                                    </a:rPr>
                                    <m:t>𝐹𝐴</m:t>
                                  </m:r>
                                </m:sub>
                              </m:sSub>
                              <m:r>
                                <a:rPr lang="en-US" altLang="zh-CN" sz="1800" b="0" dirty="0">
                                  <a:latin typeface="Cambria Math" panose="02040503050406030204" pitchFamily="18" charset="0"/>
                                  <a:cs typeface="Times New Roman" panose="02020603050405020304" pitchFamily="18" charset="0"/>
                                </a:rPr>
                                <m:t>=</m:t>
                              </m:r>
                              <m:nary>
                                <m:naryPr>
                                  <m:supHide m:val="on"/>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dirty="0">
                                          <a:latin typeface="Cambria Math" panose="02040503050406030204" pitchFamily="18" charset="0"/>
                                          <a:cs typeface="Times New Roman" panose="02020603050405020304" pitchFamily="18" charset="0"/>
                                        </a:rPr>
                                        <m:t>ℛ</m:t>
                                      </m:r>
                                    </m:e>
                                    <m:sub>
                                      <m:r>
                                        <a:rPr lang="en-US" altLang="zh-CN" sz="1800" b="0" dirty="0">
                                          <a:latin typeface="Cambria Math" panose="02040503050406030204" pitchFamily="18" charset="0"/>
                                          <a:cs typeface="Times New Roman" panose="02020603050405020304" pitchFamily="18" charset="0"/>
                                        </a:rPr>
                                        <m:t>1</m:t>
                                      </m:r>
                                    </m:sub>
                                  </m:sSub>
                                </m:sub>
                                <m:sup/>
                                <m:e>
                                  <m:sSub>
                                    <m:sSub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1800" b="0"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𝑥</m:t>
                                      </m:r>
                                    </m:e>
                                  </m:d>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𝑑𝑥</m:t>
                                  </m:r>
                                </m:e>
                              </m:nary>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cs typeface="Times New Roman" panose="02020603050405020304" pitchFamily="18" charset="0"/>
                                    </a:rPr>
                                  </m:ctrlPr>
                                </m:sSubPr>
                                <m:e>
                                  <m:r>
                                    <a:rPr lang="zh-CN" altLang="en-US" sz="1800" b="0" i="1">
                                      <a:latin typeface="Cambria Math" panose="02040503050406030204" pitchFamily="18" charset="0"/>
                                      <a:cs typeface="Times New Roman" panose="02020603050405020304" pitchFamily="18" charset="0"/>
                                    </a:rPr>
                                    <m:t>𝜖</m:t>
                                  </m:r>
                                </m:e>
                                <m:sub>
                                  <m:r>
                                    <a:rPr lang="en-US" altLang="zh-CN" sz="1800" b="0" i="1">
                                      <a:latin typeface="Cambria Math" panose="02040503050406030204" pitchFamily="18" charset="0"/>
                                      <a:cs typeface="Times New Roman" panose="02020603050405020304" pitchFamily="18" charset="0"/>
                                    </a:rPr>
                                    <m:t>𝐹𝐴</m:t>
                                  </m:r>
                                </m:sub>
                              </m:sSub>
                            </m:e>
                            <m:e>
                              <m:sSub>
                                <m:sSubPr>
                                  <m:ctrlPr>
                                    <a:rPr lang="en-US" altLang="zh-CN" sz="1800" b="0" i="1" dirty="0">
                                      <a:latin typeface="Cambria Math" panose="02040503050406030204" pitchFamily="18" charset="0"/>
                                      <a:cs typeface="Times New Roman" panose="02020603050405020304" pitchFamily="18" charset="0"/>
                                    </a:rPr>
                                  </m:ctrlPr>
                                </m:sSubPr>
                                <m:e>
                                  <m:r>
                                    <a:rPr lang="zh-CN" altLang="en-US" sz="1800" b="0" i="1" dirty="0">
                                      <a:latin typeface="Cambria Math" panose="02040503050406030204" pitchFamily="18" charset="0"/>
                                      <a:cs typeface="Times New Roman" panose="02020603050405020304" pitchFamily="18" charset="0"/>
                                    </a:rPr>
                                    <m:t>ℛ</m:t>
                                  </m:r>
                                </m:e>
                                <m:sub>
                                  <m:r>
                                    <a:rPr lang="en-US" altLang="zh-CN" sz="1800" b="0" dirty="0">
                                      <a:latin typeface="Cambria Math" panose="02040503050406030204" pitchFamily="18" charset="0"/>
                                      <a:cs typeface="Times New Roman" panose="02020603050405020304" pitchFamily="18" charset="0"/>
                                    </a:rPr>
                                    <m:t>1</m:t>
                                  </m:r>
                                </m:sub>
                              </m:sSub>
                              <m:r>
                                <a:rPr lang="en-US" altLang="zh-CN" sz="1800" b="0" dirty="0">
                                  <a:latin typeface="Cambria Math" panose="02040503050406030204" pitchFamily="18" charset="0"/>
                                  <a:cs typeface="Times New Roman" panose="02020603050405020304" pitchFamily="18" charset="0"/>
                                </a:rPr>
                                <m:t>=</m:t>
                              </m:r>
                              <m:d>
                                <m:dPr>
                                  <m:begChr m:val="{"/>
                                  <m:endChr m:val="}"/>
                                  <m:ctrlPr>
                                    <a:rPr lang="en-US" altLang="zh-CN" sz="1800" b="0" i="1" dirty="0">
                                      <a:latin typeface="Cambria Math" panose="02040503050406030204" pitchFamily="18" charset="0"/>
                                      <a:cs typeface="Times New Roman" panose="02020603050405020304" pitchFamily="18" charset="0"/>
                                    </a:rPr>
                                  </m:ctrlPr>
                                </m:dPr>
                                <m:e>
                                  <m:r>
                                    <a:rPr lang="en-US" altLang="zh-CN" sz="1800" b="0" i="1" dirty="0">
                                      <a:latin typeface="Cambria Math" panose="02040503050406030204" pitchFamily="18" charset="0"/>
                                      <a:cs typeface="Times New Roman" panose="02020603050405020304" pitchFamily="18" charset="0"/>
                                    </a:rPr>
                                    <m:t>𝑥</m:t>
                                  </m:r>
                                  <m:r>
                                    <a:rPr lang="en-US" altLang="zh-CN" sz="1800" b="0" i="1" dirty="0">
                                      <a:latin typeface="Cambria Math" panose="02040503050406030204" pitchFamily="18" charset="0"/>
                                      <a:cs typeface="Times New Roman" panose="02020603050405020304" pitchFamily="18" charset="0"/>
                                    </a:rPr>
                                    <m:t>∈</m:t>
                                  </m:r>
                                  <m:sSup>
                                    <m:sSupPr>
                                      <m:ctrlPr>
                                        <a:rPr lang="en-US" altLang="zh-CN" sz="1800" b="0" i="1" dirty="0">
                                          <a:latin typeface="Cambria Math" panose="02040503050406030204" pitchFamily="18" charset="0"/>
                                          <a:cs typeface="Times New Roman" panose="02020603050405020304" pitchFamily="18" charset="0"/>
                                        </a:rPr>
                                      </m:ctrlPr>
                                    </m:sSupPr>
                                    <m:e>
                                      <m:r>
                                        <a:rPr lang="zh-CN" altLang="en-US" sz="1800" b="0" i="1" dirty="0">
                                          <a:latin typeface="Cambria Math" panose="02040503050406030204" pitchFamily="18" charset="0"/>
                                          <a:cs typeface="Times New Roman" panose="02020603050405020304" pitchFamily="18" charset="0"/>
                                        </a:rPr>
                                        <m:t>ℛ</m:t>
                                      </m:r>
                                    </m:e>
                                    <m:sup>
                                      <m:r>
                                        <a:rPr lang="en-US" altLang="zh-CN" sz="1800" b="0" i="1" dirty="0">
                                          <a:latin typeface="Cambria Math" panose="02040503050406030204" pitchFamily="18" charset="0"/>
                                          <a:cs typeface="Times New Roman" panose="02020603050405020304" pitchFamily="18" charset="0"/>
                                        </a:rPr>
                                        <m:t>𝑑</m:t>
                                      </m:r>
                                    </m:sup>
                                  </m:sSup>
                                </m:e>
                                <m:e>
                                  <m:r>
                                    <a:rPr lang="en-US" altLang="zh-CN" sz="1800" b="0" i="1" dirty="0">
                                      <a:latin typeface="Cambria Math" panose="02040503050406030204" pitchFamily="18" charset="0"/>
                                      <a:cs typeface="Times New Roman" panose="02020603050405020304" pitchFamily="18" charset="0"/>
                                    </a:rPr>
                                    <m:t>𝐿</m:t>
                                  </m:r>
                                  <m:d>
                                    <m:dPr>
                                      <m:ctrlPr>
                                        <a:rPr lang="en-US" altLang="zh-CN" sz="1800" b="0" i="1" dirty="0">
                                          <a:latin typeface="Cambria Math" panose="02040503050406030204" pitchFamily="18" charset="0"/>
                                          <a:cs typeface="Times New Roman" panose="02020603050405020304" pitchFamily="18" charset="0"/>
                                        </a:rPr>
                                      </m:ctrlPr>
                                    </m:dPr>
                                    <m:e>
                                      <m:r>
                                        <m:rPr>
                                          <m:sty m:val="p"/>
                                        </m:rPr>
                                        <a:rPr lang="en-US" altLang="zh-CN" sz="1800" b="0" dirty="0">
                                          <a:latin typeface="Cambria Math" panose="02040503050406030204" pitchFamily="18" charset="0"/>
                                          <a:cs typeface="Times New Roman" panose="02020603050405020304" pitchFamily="18" charset="0"/>
                                        </a:rPr>
                                        <m:t>x</m:t>
                                      </m:r>
                                    </m:e>
                                  </m:d>
                                  <m:r>
                                    <a:rPr lang="en-US" altLang="zh-CN" sz="1800" b="0" i="1" dirty="0">
                                      <a:latin typeface="Cambria Math" panose="02040503050406030204" pitchFamily="18" charset="0"/>
                                      <a:cs typeface="Times New Roman" panose="02020603050405020304" pitchFamily="18" charset="0"/>
                                    </a:rPr>
                                    <m:t>&gt;</m:t>
                                  </m:r>
                                  <m:r>
                                    <a:rPr lang="zh-CN" altLang="en-US" sz="1800" b="0" i="1" dirty="0">
                                      <a:latin typeface="Cambria Math" panose="02040503050406030204" pitchFamily="18" charset="0"/>
                                      <a:cs typeface="Times New Roman" panose="02020603050405020304" pitchFamily="18" charset="0"/>
                                    </a:rPr>
                                    <m:t>𝛾</m:t>
                                  </m:r>
                                  <m:r>
                                    <m:rPr>
                                      <m:nor/>
                                    </m:rPr>
                                    <a:rPr lang="en-US" altLang="zh-CN" sz="1800" b="0" dirty="0">
                                      <a:latin typeface="Times New Roman" panose="02020603050405020304" pitchFamily="18" charset="0"/>
                                      <a:cs typeface="Times New Roman" panose="02020603050405020304" pitchFamily="18" charset="0"/>
                                    </a:rPr>
                                    <m:t> </m:t>
                                  </m:r>
                                </m:e>
                              </m:d>
                            </m:e>
                          </m:eqArr>
                        </m:e>
                      </m:d>
                    </m:oMath>
                  </m:oMathPara>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534400" cy="5476875"/>
              </a:xfrm>
              <a:blipFill>
                <a:blip r:embed="rId3"/>
                <a:stretch>
                  <a:fillRect l="-1214" t="-1446" r="-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945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3. Optimal detectors</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Neyman–Pearson</a:t>
            </a:r>
            <a:r>
              <a:rPr lang="zh-CN" altLang="en-US" sz="2800" dirty="0">
                <a:latin typeface="Times New Roman" panose="02020603050405020304" pitchFamily="18" charset="0"/>
                <a:cs typeface="Times New Roman" panose="02020603050405020304" pitchFamily="18" charset="0"/>
              </a:rPr>
              <a:t>最优检测器</a:t>
            </a:r>
            <a:endParaRPr lang="en-US" altLang="zh-CN" sz="2800" dirty="0">
              <a:latin typeface="Times New Roman" panose="02020603050405020304" pitchFamily="18" charset="0"/>
              <a:cs typeface="Times New Roman" panose="02020603050405020304" pitchFamily="18" charset="0"/>
            </a:endParaRPr>
          </a:p>
          <a:p>
            <a:pPr marL="457200" lvl="1" indent="0" algn="just" eaLnBrk="1" hangingPunct="1">
              <a:buNone/>
            </a:pPr>
            <a:r>
              <a:rPr lang="zh-CN" altLang="en-US" sz="2400" dirty="0">
                <a:latin typeface="Times New Roman" panose="02020603050405020304" pitchFamily="18" charset="0"/>
                <a:cs typeface="Times New Roman" panose="02020603050405020304" pitchFamily="18" charset="0"/>
              </a:rPr>
              <a:t>缺陷：</a:t>
            </a:r>
            <a:endParaRPr lang="en-US" altLang="zh-CN" sz="2000" dirty="0">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通过估计载体</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含密图像的概率密度函数，利用似然比检测，我们可以构造出最优隐写分析工具。</a:t>
            </a:r>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但这仅适用于特征维度很低的时候，此时特征并不能很好的描述样本空间。</a:t>
            </a:r>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而当特征维度较高时，我们又很难准确估计特征服从的分布</a:t>
            </a:r>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zh-CN" altLang="en-US" sz="2000" b="0" dirty="0">
                <a:latin typeface="Times New Roman" panose="02020603050405020304" pitchFamily="18" charset="0"/>
                <a:cs typeface="Times New Roman" panose="02020603050405020304" pitchFamily="18" charset="0"/>
              </a:rPr>
              <a:t>因此，通常使用分类方法，将样本分为训练样本和测试样本，在训练样本上训练分类模型，在测试样本上测试模型准确率</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7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7">
            <a:extLst>
              <a:ext uri="{FF2B5EF4-FFF2-40B4-BE49-F238E27FC236}">
                <a16:creationId xmlns:a16="http://schemas.microsoft.com/office/drawing/2014/main" id="{C00E6E61-47E4-401D-8611-F77A6CA553F4}"/>
              </a:ext>
            </a:extLst>
          </p:cNvPr>
          <p:cNvSpPr txBox="1">
            <a:spLocks noChangeArrowheads="1"/>
          </p:cNvSpPr>
          <p:nvPr/>
        </p:nvSpPr>
        <p:spPr bwMode="auto">
          <a:xfrm>
            <a:off x="1066800" y="2459038"/>
            <a:ext cx="7543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50000"/>
              </a:spcAft>
              <a:buClr>
                <a:schemeClr val="hlink"/>
              </a:buClr>
              <a:buFont typeface="Wingdings" panose="05000000000000000000" pitchFamily="2" charset="2"/>
              <a:buChar char="v"/>
              <a:defRPr sz="4000" b="1">
                <a:solidFill>
                  <a:schemeClr val="tx2"/>
                </a:solidFill>
                <a:latin typeface="Arial" panose="020B0604020202020204" pitchFamily="34" charset="0"/>
              </a:defRPr>
            </a:lvl1pPr>
            <a:lvl2pPr marL="742950" indent="-285750">
              <a:spcBef>
                <a:spcPct val="20000"/>
              </a:spcBef>
              <a:spcAft>
                <a:spcPct val="50000"/>
              </a:spcAft>
              <a:buClr>
                <a:schemeClr val="accent1"/>
              </a:buClr>
              <a:buFont typeface="Wingdings" panose="05000000000000000000" pitchFamily="2" charset="2"/>
              <a:buChar char="§"/>
              <a:defRPr sz="3200" b="1">
                <a:solidFill>
                  <a:schemeClr val="tx2"/>
                </a:solidFill>
                <a:latin typeface="Arial" panose="020B0604020202020204" pitchFamily="34" charset="0"/>
              </a:defRPr>
            </a:lvl2pPr>
            <a:lvl3pPr marL="1143000" indent="-228600">
              <a:spcBef>
                <a:spcPct val="20000"/>
              </a:spcBef>
              <a:spcAft>
                <a:spcPct val="50000"/>
              </a:spcAft>
              <a:buClr>
                <a:schemeClr val="tx1"/>
              </a:buClr>
              <a:buChar char="•"/>
              <a:defRPr sz="2800" b="1">
                <a:solidFill>
                  <a:schemeClr val="tx2"/>
                </a:solidFill>
                <a:latin typeface="Arial" panose="020B0604020202020204" pitchFamily="34" charset="0"/>
              </a:defRPr>
            </a:lvl3pPr>
            <a:lvl4pPr marL="1600200" indent="-228600">
              <a:spcBef>
                <a:spcPct val="20000"/>
              </a:spcBef>
              <a:spcAft>
                <a:spcPct val="50000"/>
              </a:spcAft>
              <a:buChar char="–"/>
              <a:defRPr sz="2400" b="1">
                <a:solidFill>
                  <a:schemeClr val="tx2"/>
                </a:solidFill>
                <a:latin typeface="Arial" panose="020B0604020202020204" pitchFamily="34" charset="0"/>
              </a:defRPr>
            </a:lvl4pPr>
            <a:lvl5pPr marL="2057400" indent="-228600">
              <a:spcBef>
                <a:spcPct val="20000"/>
              </a:spcBef>
              <a:spcAft>
                <a:spcPct val="50000"/>
              </a:spcAft>
              <a:buChar char="»"/>
              <a:defRPr sz="2000" b="1">
                <a:solidFill>
                  <a:schemeClr val="tx2"/>
                </a:solidFill>
                <a:latin typeface="Arial" panose="020B0604020202020204" pitchFamily="34" charset="0"/>
              </a:defRPr>
            </a:lvl5pPr>
            <a:lvl6pPr marL="2514600" indent="-228600" eaLnBrk="0" fontAlgn="base" hangingPunct="0">
              <a:spcBef>
                <a:spcPct val="20000"/>
              </a:spcBef>
              <a:spcAft>
                <a:spcPct val="50000"/>
              </a:spcAft>
              <a:buChar char="»"/>
              <a:defRPr sz="2000" b="1">
                <a:solidFill>
                  <a:schemeClr val="tx2"/>
                </a:solidFill>
                <a:latin typeface="Arial" panose="020B0604020202020204" pitchFamily="34" charset="0"/>
              </a:defRPr>
            </a:lvl6pPr>
            <a:lvl7pPr marL="2971800" indent="-228600" eaLnBrk="0" fontAlgn="base" hangingPunct="0">
              <a:spcBef>
                <a:spcPct val="20000"/>
              </a:spcBef>
              <a:spcAft>
                <a:spcPct val="50000"/>
              </a:spcAft>
              <a:buChar char="»"/>
              <a:defRPr sz="2000" b="1">
                <a:solidFill>
                  <a:schemeClr val="tx2"/>
                </a:solidFill>
                <a:latin typeface="Arial" panose="020B0604020202020204" pitchFamily="34" charset="0"/>
              </a:defRPr>
            </a:lvl7pPr>
            <a:lvl8pPr marL="3429000" indent="-228600" eaLnBrk="0" fontAlgn="base" hangingPunct="0">
              <a:spcBef>
                <a:spcPct val="20000"/>
              </a:spcBef>
              <a:spcAft>
                <a:spcPct val="50000"/>
              </a:spcAft>
              <a:buChar char="»"/>
              <a:defRPr sz="2000" b="1">
                <a:solidFill>
                  <a:schemeClr val="tx2"/>
                </a:solidFill>
                <a:latin typeface="Arial" panose="020B0604020202020204" pitchFamily="34" charset="0"/>
              </a:defRPr>
            </a:lvl8pPr>
            <a:lvl9pPr marL="3886200" indent="-228600" eaLnBrk="0" fontAlgn="base" hangingPunct="0">
              <a:spcBef>
                <a:spcPct val="20000"/>
              </a:spcBef>
              <a:spcAft>
                <a:spcPct val="50000"/>
              </a:spcAft>
              <a:buChar char="»"/>
              <a:defRPr sz="2000" b="1">
                <a:solidFill>
                  <a:schemeClr val="tx2"/>
                </a:solidFill>
                <a:latin typeface="Arial" panose="020B0604020202020204" pitchFamily="34" charset="0"/>
              </a:defRPr>
            </a:lvl9pPr>
          </a:lstStyle>
          <a:p>
            <a:pPr>
              <a:spcBef>
                <a:spcPct val="0"/>
              </a:spcBef>
              <a:spcAft>
                <a:spcPct val="0"/>
              </a:spcAft>
              <a:buClrTx/>
              <a:buFontTx/>
              <a:buNone/>
            </a:pPr>
            <a:r>
              <a:rPr lang="zh-CN" altLang="en-US" sz="6000" dirty="0">
                <a:solidFill>
                  <a:schemeClr val="tx1"/>
                </a:solidFill>
              </a:rPr>
              <a:t>第四讲 </a:t>
            </a:r>
            <a:endParaRPr lang="en-US" altLang="zh-CN" sz="6000" dirty="0">
              <a:solidFill>
                <a:schemeClr val="tx1"/>
              </a:solidFill>
            </a:endParaRPr>
          </a:p>
          <a:p>
            <a:pPr>
              <a:spcBef>
                <a:spcPct val="0"/>
              </a:spcBef>
              <a:spcAft>
                <a:spcPct val="0"/>
              </a:spcAft>
              <a:buClrTx/>
              <a:buFontTx/>
              <a:buNone/>
            </a:pPr>
            <a:r>
              <a:rPr lang="zh-CN" altLang="en-US" sz="6000" dirty="0">
                <a:solidFill>
                  <a:schemeClr val="tx1"/>
                </a:solidFill>
              </a:rPr>
              <a:t>怎样是安全？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线性分类器</a:t>
                </a:r>
                <a:endParaRPr lang="en-US" altLang="zh-CN" sz="2000" dirty="0">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估计类区域的密度非常困难</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只需要正确估计类区域之间的边界</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线性分类器：判别式是</a:t>
                </a:r>
                <a14:m>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oMath>
                </a14:m>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的线性函数</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𝒙</m:t>
                          </m:r>
                        </m:e>
                        <m:e>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𝒘</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𝒘</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sup>
                      </m:sSub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最终的输出是若干因素的加权和</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534400" cy="5476875"/>
              </a:xfrm>
              <a:blipFill>
                <a:blip r:embed="rId3"/>
                <a:stretch>
                  <a:fillRect l="-1214" t="-14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009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线性分类器</a:t>
                </a:r>
              </a:p>
              <a:p>
                <a:pPr marL="228600" lvl="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二分类问题：只需要一个判别函数</a:t>
                </a:r>
                <a14:m>
                  <m:oMath xmlns:m="http://schemas.openxmlformats.org/officeDocument/2006/math">
                    <m:r>
                      <a:rPr lang="en-US" altLang="zh-CN" sz="2400" b="0" i="1" kern="1200" dirty="0">
                        <a:solidFill>
                          <a:prstClr val="black"/>
                        </a:solidFill>
                        <a:latin typeface="Cambria Math" panose="02040503050406030204" pitchFamily="18" charset="0"/>
                        <a:ea typeface="宋体" panose="02010600030101010101" pitchFamily="2" charset="-122"/>
                      </a:rPr>
                      <m:t>𝑔</m:t>
                    </m:r>
                    <m:d>
                      <m:dPr>
                        <m:ctrlPr>
                          <a:rPr lang="en-US" altLang="zh-CN" sz="2400" b="0" i="1" kern="1200" dirty="0">
                            <a:solidFill>
                              <a:prstClr val="black"/>
                            </a:solidFill>
                            <a:latin typeface="Cambria Math" panose="02040503050406030204" pitchFamily="18" charset="0"/>
                            <a:ea typeface="宋体" panose="02010600030101010101" pitchFamily="2" charset="-122"/>
                          </a:rPr>
                        </m:ctrlPr>
                      </m:dPr>
                      <m:e>
                        <m:r>
                          <a:rPr lang="zh-CN" altLang="en-US" sz="2400" b="0" i="1" kern="1200" dirty="0">
                            <a:solidFill>
                              <a:prstClr val="black"/>
                            </a:solidFill>
                            <a:latin typeface="Cambria Math" panose="02040503050406030204" pitchFamily="18" charset="0"/>
                            <a:ea typeface="宋体" panose="02010600030101010101" pitchFamily="2" charset="-122"/>
                          </a:rPr>
                          <m:t>𝒙</m:t>
                        </m:r>
                      </m:e>
                      <m:e>
                        <m:r>
                          <a:rPr lang="zh-CN" altLang="en-US" sz="2400" b="0" i="1" kern="1200" dirty="0">
                            <a:solidFill>
                              <a:prstClr val="black"/>
                            </a:solidFill>
                            <a:latin typeface="Cambria Math" panose="02040503050406030204" pitchFamily="18" charset="0"/>
                            <a:ea typeface="宋体" panose="02010600030101010101" pitchFamily="2" charset="-122"/>
                          </a:rPr>
                          <m:t>𝒘</m:t>
                        </m:r>
                        <m:r>
                          <a:rPr lang="en-US" altLang="zh-CN" sz="2400" b="0" i="1" kern="1200" dirty="0">
                            <a:solidFill>
                              <a:prstClr val="black"/>
                            </a:solidFill>
                            <a:latin typeface="Cambria Math" panose="02040503050406030204" pitchFamily="18" charset="0"/>
                            <a:ea typeface="宋体" panose="02010600030101010101" pitchFamily="2" charset="-122"/>
                          </a:rPr>
                          <m:t>,</m:t>
                        </m:r>
                        <m:sSub>
                          <m:sSubPr>
                            <m:ctrlPr>
                              <a:rPr lang="en-US" altLang="zh-CN" sz="2400" b="0" i="1" kern="1200" dirty="0">
                                <a:solidFill>
                                  <a:prstClr val="black"/>
                                </a:solidFill>
                                <a:latin typeface="Cambria Math" panose="02040503050406030204" pitchFamily="18" charset="0"/>
                                <a:ea typeface="宋体" panose="02010600030101010101" pitchFamily="2" charset="-122"/>
                              </a:rPr>
                            </m:ctrlPr>
                          </m:sSubPr>
                          <m:e>
                            <m:r>
                              <a:rPr lang="zh-CN" altLang="en-US" sz="2400" b="0" i="1" kern="1200" dirty="0">
                                <a:solidFill>
                                  <a:prstClr val="black"/>
                                </a:solidFill>
                                <a:latin typeface="Cambria Math" panose="02040503050406030204" pitchFamily="18" charset="0"/>
                                <a:ea typeface="宋体" panose="02010600030101010101" pitchFamily="2" charset="-122"/>
                              </a:rPr>
                              <m:t>𝑤</m:t>
                            </m:r>
                          </m:e>
                          <m:sub>
                            <m:r>
                              <a:rPr lang="en-US" altLang="zh-CN" sz="2400" b="0" i="1" kern="1200" dirty="0">
                                <a:solidFill>
                                  <a:prstClr val="black"/>
                                </a:solidFill>
                                <a:latin typeface="Cambria Math" panose="02040503050406030204" pitchFamily="18" charset="0"/>
                                <a:ea typeface="宋体" panose="02010600030101010101" pitchFamily="2" charset="-122"/>
                              </a:rPr>
                              <m:t>0</m:t>
                            </m:r>
                          </m:sub>
                        </m:sSub>
                      </m:e>
                    </m:d>
                  </m:oMath>
                </a14:m>
                <a:endParaRPr lang="en-US" altLang="zh-CN" sz="2400" b="0" kern="1200" dirty="0">
                  <a:solidFill>
                    <a:prstClr val="black"/>
                  </a:solidFill>
                  <a:latin typeface="Calibri" panose="020F0502020204030204"/>
                  <a:ea typeface="宋体" panose="02010600030101010101" pitchFamily="2" charset="-122"/>
                </a:endParaRPr>
              </a:p>
              <a:p>
                <a:pPr marL="22860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定义决策面：</a:t>
                </a:r>
                <a14:m>
                  <m:oMath xmlns:m="http://schemas.openxmlformats.org/officeDocument/2006/math">
                    <m:r>
                      <a:rPr lang="en-US" altLang="zh-CN" sz="2400" b="0" i="1" kern="1200" dirty="0">
                        <a:solidFill>
                          <a:prstClr val="black"/>
                        </a:solidFill>
                        <a:latin typeface="Cambria Math" panose="02040503050406030204" pitchFamily="18" charset="0"/>
                        <a:ea typeface="宋体" panose="02010600030101010101" pitchFamily="2" charset="-122"/>
                      </a:rPr>
                      <m:t>𝑔</m:t>
                    </m:r>
                    <m:d>
                      <m:dPr>
                        <m:ctrlPr>
                          <a:rPr lang="en-US" altLang="zh-CN" sz="2400" b="0" i="1" kern="1200" dirty="0">
                            <a:solidFill>
                              <a:prstClr val="black"/>
                            </a:solidFill>
                            <a:latin typeface="Cambria Math" panose="02040503050406030204" pitchFamily="18" charset="0"/>
                            <a:ea typeface="宋体" panose="02010600030101010101" pitchFamily="2" charset="-122"/>
                          </a:rPr>
                        </m:ctrlPr>
                      </m:dPr>
                      <m:e>
                        <m:r>
                          <a:rPr lang="zh-CN" altLang="en-US" sz="2400" b="0" i="1" kern="1200" dirty="0">
                            <a:solidFill>
                              <a:prstClr val="black"/>
                            </a:solidFill>
                            <a:latin typeface="Cambria Math" panose="02040503050406030204" pitchFamily="18" charset="0"/>
                            <a:ea typeface="宋体" panose="02010600030101010101" pitchFamily="2" charset="-122"/>
                          </a:rPr>
                          <m:t>𝒙</m:t>
                        </m:r>
                      </m:e>
                      <m:e>
                        <m:r>
                          <a:rPr lang="zh-CN" altLang="en-US" sz="2400" b="0" i="1" kern="1200" dirty="0">
                            <a:solidFill>
                              <a:prstClr val="black"/>
                            </a:solidFill>
                            <a:latin typeface="Cambria Math" panose="02040503050406030204" pitchFamily="18" charset="0"/>
                            <a:ea typeface="宋体" panose="02010600030101010101" pitchFamily="2" charset="-122"/>
                          </a:rPr>
                          <m:t>𝒘</m:t>
                        </m:r>
                        <m:r>
                          <a:rPr lang="en-US" altLang="zh-CN" sz="2400" b="0" i="1" kern="1200" dirty="0">
                            <a:solidFill>
                              <a:prstClr val="black"/>
                            </a:solidFill>
                            <a:latin typeface="Cambria Math" panose="02040503050406030204" pitchFamily="18" charset="0"/>
                            <a:ea typeface="宋体" panose="02010600030101010101" pitchFamily="2" charset="-122"/>
                          </a:rPr>
                          <m:t>,</m:t>
                        </m:r>
                        <m:sSub>
                          <m:sSubPr>
                            <m:ctrlPr>
                              <a:rPr lang="en-US" altLang="zh-CN" sz="2400" b="0" i="1" kern="1200" dirty="0">
                                <a:solidFill>
                                  <a:prstClr val="black"/>
                                </a:solidFill>
                                <a:latin typeface="Cambria Math" panose="02040503050406030204" pitchFamily="18" charset="0"/>
                                <a:ea typeface="宋体" panose="02010600030101010101" pitchFamily="2" charset="-122"/>
                              </a:rPr>
                            </m:ctrlPr>
                          </m:sSubPr>
                          <m:e>
                            <m:r>
                              <a:rPr lang="zh-CN" altLang="en-US" sz="2400" b="0" i="1" kern="1200" dirty="0">
                                <a:solidFill>
                                  <a:prstClr val="black"/>
                                </a:solidFill>
                                <a:latin typeface="Cambria Math" panose="02040503050406030204" pitchFamily="18" charset="0"/>
                                <a:ea typeface="宋体" panose="02010600030101010101" pitchFamily="2" charset="-122"/>
                              </a:rPr>
                              <m:t>𝑤</m:t>
                            </m:r>
                          </m:e>
                          <m:sub>
                            <m:r>
                              <a:rPr lang="en-US" altLang="zh-CN" sz="2400" b="0" i="1" kern="1200" dirty="0">
                                <a:solidFill>
                                  <a:prstClr val="black"/>
                                </a:solidFill>
                                <a:latin typeface="Cambria Math" panose="02040503050406030204" pitchFamily="18" charset="0"/>
                                <a:ea typeface="宋体" panose="02010600030101010101" pitchFamily="2" charset="-122"/>
                              </a:rPr>
                              <m:t>0</m:t>
                            </m:r>
                          </m:sub>
                        </m:sSub>
                      </m:e>
                    </m:d>
                    <m:r>
                      <a:rPr lang="en-US" altLang="zh-CN" sz="2400" b="0" i="1" kern="1200" dirty="0">
                        <a:solidFill>
                          <a:prstClr val="black"/>
                        </a:solidFill>
                        <a:latin typeface="Cambria Math" panose="02040503050406030204" pitchFamily="18" charset="0"/>
                        <a:ea typeface="宋体" panose="02010600030101010101" pitchFamily="2" charset="-122"/>
                      </a:rPr>
                      <m:t>=0</m:t>
                    </m:r>
                  </m:oMath>
                </a14:m>
                <a:endParaRPr lang="en-US" altLang="zh-CN" sz="2400" b="0" kern="1200" dirty="0">
                  <a:solidFill>
                    <a:prstClr val="black"/>
                  </a:solidFill>
                  <a:latin typeface="Calibri" panose="020F0502020204030204"/>
                  <a:ea typeface="宋体" panose="02010600030101010101" pitchFamily="2" charset="-122"/>
                </a:endParaRPr>
              </a:p>
              <a:p>
                <a:pPr marL="536575" lvl="0" indent="0" eaLnBrk="1" fontAlgn="auto" hangingPunct="1">
                  <a:lnSpc>
                    <a:spcPct val="90000"/>
                  </a:lnSpc>
                  <a:spcBef>
                    <a:spcPts val="1000"/>
                  </a:spcBef>
                  <a:spcAft>
                    <a:spcPts val="0"/>
                  </a:spcAft>
                  <a:buClrTx/>
                  <a:buNone/>
                  <a:defRPr/>
                </a:pPr>
                <a:r>
                  <a:rPr lang="zh-CN" altLang="en-US" sz="2000" b="0" kern="1200" dirty="0">
                    <a:solidFill>
                      <a:prstClr val="black"/>
                    </a:solidFill>
                    <a:latin typeface="Calibri" panose="020F0502020204030204"/>
                    <a:ea typeface="宋体" panose="02010600030101010101" pitchFamily="2" charset="-122"/>
                  </a:rPr>
                  <a:t>如果</a:t>
                </a:r>
                <a14:m>
                  <m:oMath xmlns:m="http://schemas.openxmlformats.org/officeDocument/2006/math">
                    <m:sSup>
                      <m:s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rPr>
                          <m:t>𝒘</m:t>
                        </m:r>
                      </m:e>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rPr>
                          <m:t>𝑇</m:t>
                        </m:r>
                      </m:sup>
                    </m:sSup>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rPr>
                      <m:t>𝒙</m:t>
                    </m:r>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rPr>
                      <m:t>&gt;−</m:t>
                    </m:r>
                    <m:sSub>
                      <m:sSubPr>
                        <m:ctrlPr>
                          <a:rPr lang="en-US" altLang="zh-CN" sz="2000" b="0" i="1" kern="1200" dirty="0">
                            <a:solidFill>
                              <a:prstClr val="black"/>
                            </a:solidFill>
                            <a:latin typeface="Cambria Math" panose="02040503050406030204" pitchFamily="18" charset="0"/>
                            <a:ea typeface="宋体" panose="02010600030101010101" pitchFamily="2" charset="-122"/>
                          </a:rPr>
                        </m:ctrlPr>
                      </m:sSubPr>
                      <m:e>
                        <m:r>
                          <a:rPr lang="zh-CN" altLang="en-US" sz="2000" b="0" i="1" kern="1200" dirty="0">
                            <a:solidFill>
                              <a:prstClr val="black"/>
                            </a:solidFill>
                            <a:latin typeface="Cambria Math" panose="02040503050406030204" pitchFamily="18" charset="0"/>
                            <a:ea typeface="宋体" panose="02010600030101010101" pitchFamily="2" charset="-122"/>
                          </a:rPr>
                          <m:t>𝑤</m:t>
                        </m:r>
                      </m:e>
                      <m:sub>
                        <m:r>
                          <a:rPr lang="en-US" altLang="zh-CN" sz="2000" b="0" i="1" kern="1200" dirty="0">
                            <a:solidFill>
                              <a:prstClr val="black"/>
                            </a:solidFill>
                            <a:latin typeface="Cambria Math" panose="02040503050406030204" pitchFamily="18" charset="0"/>
                            <a:ea typeface="宋体" panose="02010600030101010101" pitchFamily="2" charset="-122"/>
                          </a:rPr>
                          <m:t>0</m:t>
                        </m:r>
                      </m:sub>
                    </m:sSub>
                  </m:oMath>
                </a14:m>
                <a:r>
                  <a:rPr lang="zh-CN" altLang="en-US" sz="2000" b="0" kern="1200" dirty="0">
                    <a:solidFill>
                      <a:prstClr val="black"/>
                    </a:solidFill>
                    <a:latin typeface="Calibri" panose="020F0502020204030204"/>
                    <a:ea typeface="宋体" panose="02010600030101010101" pitchFamily="2" charset="-122"/>
                  </a:rPr>
                  <a:t>，选择</a:t>
                </a:r>
                <a14:m>
                  <m:oMath xmlns:m="http://schemas.openxmlformats.org/officeDocument/2006/math">
                    <m:sSub>
                      <m:sSubPr>
                        <m:ctrlPr>
                          <a:rPr lang="en-US" altLang="zh-CN" sz="2000" b="0" i="1" kern="1200" smtClean="0">
                            <a:solidFill>
                              <a:prstClr val="black"/>
                            </a:solidFill>
                            <a:latin typeface="Cambria Math" panose="02040503050406030204" pitchFamily="18" charset="0"/>
                            <a:ea typeface="宋体" panose="02010600030101010101" pitchFamily="2" charset="-122"/>
                          </a:rPr>
                        </m:ctrlPr>
                      </m:sSubPr>
                      <m:e>
                        <m:r>
                          <a:rPr lang="en-US" altLang="zh-CN" sz="2000" b="0" i="1" kern="1200" smtClean="0">
                            <a:solidFill>
                              <a:prstClr val="black"/>
                            </a:solidFill>
                            <a:latin typeface="Cambria Math" panose="02040503050406030204" pitchFamily="18" charset="0"/>
                            <a:ea typeface="宋体" panose="02010600030101010101" pitchFamily="2" charset="-122"/>
                          </a:rPr>
                          <m:t>𝐶</m:t>
                        </m:r>
                      </m:e>
                      <m:sub>
                        <m:r>
                          <a:rPr lang="en-US" altLang="zh-CN" sz="2000" b="0" i="1" kern="1200" smtClean="0">
                            <a:solidFill>
                              <a:prstClr val="black"/>
                            </a:solidFill>
                            <a:latin typeface="Cambria Math" panose="02040503050406030204" pitchFamily="18" charset="0"/>
                            <a:ea typeface="宋体" panose="02010600030101010101" pitchFamily="2" charset="-122"/>
                          </a:rPr>
                          <m:t>1</m:t>
                        </m:r>
                      </m:sub>
                    </m:sSub>
                  </m:oMath>
                </a14:m>
                <a:endParaRPr lang="en-US" altLang="zh-CN" sz="2000" b="0" kern="1200" dirty="0">
                  <a:solidFill>
                    <a:prstClr val="black"/>
                  </a:solidFill>
                  <a:latin typeface="Calibri" panose="020F0502020204030204"/>
                  <a:ea typeface="宋体" panose="02010600030101010101" pitchFamily="2" charset="-122"/>
                </a:endParaRPr>
              </a:p>
              <a:p>
                <a:pPr marL="536575" lvl="0" indent="0" eaLnBrk="1" fontAlgn="auto" hangingPunct="1">
                  <a:lnSpc>
                    <a:spcPct val="90000"/>
                  </a:lnSpc>
                  <a:spcBef>
                    <a:spcPts val="1000"/>
                  </a:spcBef>
                  <a:spcAft>
                    <a:spcPts val="0"/>
                  </a:spcAft>
                  <a:buClrTx/>
                  <a:buNone/>
                  <a:defRPr/>
                </a:pPr>
                <a:r>
                  <a:rPr lang="zh-CN" altLang="en-US" sz="2000" b="0" kern="1200" dirty="0">
                    <a:solidFill>
                      <a:prstClr val="black"/>
                    </a:solidFill>
                    <a:latin typeface="Calibri" panose="020F0502020204030204"/>
                    <a:ea typeface="宋体" panose="02010600030101010101" pitchFamily="2" charset="-122"/>
                  </a:rPr>
                  <a:t>否则，选择</a:t>
                </a:r>
                <a14:m>
                  <m:oMath xmlns:m="http://schemas.openxmlformats.org/officeDocument/2006/math">
                    <m:sSub>
                      <m:sSubPr>
                        <m:ctrlPr>
                          <a:rPr lang="en-US" altLang="zh-CN" sz="2000" b="0" i="1" kern="1200" smtClean="0">
                            <a:solidFill>
                              <a:prstClr val="black"/>
                            </a:solidFill>
                            <a:latin typeface="Cambria Math" panose="02040503050406030204" pitchFamily="18" charset="0"/>
                            <a:ea typeface="宋体" panose="02010600030101010101" pitchFamily="2" charset="-122"/>
                          </a:rPr>
                        </m:ctrlPr>
                      </m:sSubPr>
                      <m:e>
                        <m:r>
                          <a:rPr lang="en-US" altLang="zh-CN" sz="2000" b="0" i="1" kern="1200" smtClean="0">
                            <a:solidFill>
                              <a:prstClr val="black"/>
                            </a:solidFill>
                            <a:latin typeface="Cambria Math" panose="02040503050406030204" pitchFamily="18" charset="0"/>
                            <a:ea typeface="宋体" panose="02010600030101010101" pitchFamily="2" charset="-122"/>
                          </a:rPr>
                          <m:t>𝐶</m:t>
                        </m:r>
                      </m:e>
                      <m:sub>
                        <m:r>
                          <a:rPr lang="en-US" altLang="zh-CN" sz="2000" b="0" i="1" kern="1200">
                            <a:solidFill>
                              <a:prstClr val="black"/>
                            </a:solidFill>
                            <a:latin typeface="Cambria Math" panose="02040503050406030204" pitchFamily="18" charset="0"/>
                            <a:ea typeface="宋体" panose="02010600030101010101" pitchFamily="2" charset="-122"/>
                          </a:rPr>
                          <m:t>2</m:t>
                        </m:r>
                      </m:sub>
                    </m:sSub>
                  </m:oMath>
                </a14:m>
                <a:endParaRPr lang="zh-CN" altLang="en-US" sz="2400" b="0" kern="1200" dirty="0">
                  <a:solidFill>
                    <a:prstClr val="black"/>
                  </a:solidFill>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534400" cy="5476875"/>
              </a:xfrm>
              <a:blipFill>
                <a:blip r:embed="rId3"/>
                <a:stretch>
                  <a:fillRect l="-1214" t="-1446"/>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C5CBEAB-C3D2-4D9B-AF85-B9508F00ED3C}"/>
              </a:ext>
            </a:extLst>
          </p:cNvPr>
          <p:cNvPicPr>
            <a:picLocks noChangeAspect="1"/>
          </p:cNvPicPr>
          <p:nvPr/>
        </p:nvPicPr>
        <p:blipFill>
          <a:blip r:embed="rId4"/>
          <a:stretch>
            <a:fillRect/>
          </a:stretch>
        </p:blipFill>
        <p:spPr>
          <a:xfrm>
            <a:off x="4572000" y="3124200"/>
            <a:ext cx="4023192" cy="3354517"/>
          </a:xfrm>
          <a:prstGeom prst="rect">
            <a:avLst/>
          </a:prstGeom>
        </p:spPr>
      </p:pic>
    </p:spTree>
    <p:extLst>
      <p:ext uri="{BB962C8B-B14F-4D97-AF65-F5344CB8AC3E}">
        <p14:creationId xmlns:p14="http://schemas.microsoft.com/office/powerpoint/2010/main" val="189292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从线性分类器到支持向量机（</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推广线性分类器：当两个类不能够通过一各平面很好划分时，我们通过增加高阶项，对输入进行预处理：</a:t>
                </a:r>
                <a:endParaRPr lang="en-US" altLang="zh-CN" sz="2400" b="0" kern="1200" dirty="0">
                  <a:solidFill>
                    <a:prstClr val="black"/>
                  </a:solidFill>
                  <a:latin typeface="Calibri" panose="020F0502020204030204"/>
                  <a:ea typeface="宋体" panose="0201060003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d>
                        <m:d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altLang="zh-CN"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𝒙</m:t>
                          </m:r>
                        </m:e>
                        <m:e>
                          <m:sSub>
                            <m:sSub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𝒘</m:t>
                              </m:r>
                            </m:e>
                            <m:sub>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e>
                      </m:d>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p>
                        <m:e>
                          <m:sSub>
                            <m:sSub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𝑖𝑗</m:t>
                              </m:r>
                            </m:sub>
                          </m:sSub>
                          <m:sSub>
                            <m:sSubPr>
                              <m:ctrlP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d>
                            <m:dPr>
                              <m:ctrlP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800" b="1" i="1" u="none" strike="noStrike" kern="1200" cap="none" spc="0" normalizeH="0" baseline="0" noProof="0">
                                  <a:ln>
                                    <a:noFill/>
                                  </a:ln>
                                  <a:solidFill>
                                    <a:prstClr val="black"/>
                                  </a:solidFill>
                                  <a:effectLst/>
                                  <a:uLnTx/>
                                  <a:uFillTx/>
                                  <a:latin typeface="Cambria Math" panose="02040503050406030204" pitchFamily="18" charset="0"/>
                                  <a:cs typeface="+mn-cs"/>
                                </a:rPr>
                                <m:t>𝒙</m:t>
                              </m:r>
                            </m:e>
                          </m:d>
                        </m:e>
                      </m:nary>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oMath>
                  </m:oMathPara>
                </a14:m>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例如对于曲面：</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1" indent="0" algn="l" defTabSz="914400" rtl="0" eaLnBrk="1" fontAlgn="auto" latinLnBrk="0" hangingPunct="1">
                  <a:spcBef>
                    <a:spcPts val="5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e>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defTabSz="914400" rtl="0" eaLnBrk="1" fontAlgn="auto" latinLnBrk="0" hangingPunct="1">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我们可令 </a:t>
                </a:r>
                <a14:m>
                  <m:oMath xmlns:m="http://schemas.openxmlformats.org/officeDocument/2006/math">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ctr" defTabSz="914400" rtl="0" eaLnBrk="1" fontAlgn="auto" latinLnBrk="0" hangingPunct="1">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则：</a:t>
                </a:r>
                <a14:m>
                  <m:oMath xmlns:m="http://schemas.openxmlformats.org/officeDocument/2006/math">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e>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e>
                    </m:d>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oMath>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534400" cy="5476875"/>
              </a:xfrm>
              <a:blipFill>
                <a:blip r:embed="rId3"/>
                <a:stretch>
                  <a:fillRect l="-1214" t="-1446" r="-23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378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从线性分类器到支持向量机（</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使用核函数（</a:t>
                </a:r>
                <a:r>
                  <a:rPr lang="en-US" altLang="zh-CN" sz="2400" b="0" kern="1200" dirty="0">
                    <a:solidFill>
                      <a:prstClr val="black"/>
                    </a:solidFill>
                    <a:latin typeface="Calibri" panose="020F0502020204030204"/>
                    <a:ea typeface="宋体" panose="02010600030101010101" pitchFamily="2" charset="-122"/>
                  </a:rPr>
                  <a:t>kernel function</a:t>
                </a:r>
                <a:r>
                  <a:rPr lang="zh-CN" altLang="en-US" sz="2400" b="0" kern="1200" dirty="0">
                    <a:solidFill>
                      <a:prstClr val="black"/>
                    </a:solidFill>
                    <a:latin typeface="Calibri" panose="020F0502020204030204"/>
                    <a:ea typeface="宋体" panose="02010600030101010101" pitchFamily="2" charset="-122"/>
                  </a:rPr>
                  <a:t>）</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14:m>
                  <m:oMath xmlns:m="http://schemas.openxmlformats.org/officeDocument/2006/math">
                    <m:r>
                      <a:rPr kumimoji="0" lang="en-US" altLang="zh-CN" sz="28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𝝓</m:t>
                    </m:r>
                    <m:d>
                      <m:d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8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lang="zh-CN" altLang="en-US" sz="2800" b="0" i="1" kern="1200">
                        <a:solidFill>
                          <a:prstClr val="black"/>
                        </a:solidFill>
                        <a:latin typeface="Cambria Math" panose="02040503050406030204" pitchFamily="18" charset="0"/>
                      </a:rPr>
                      <m:t>解决非线性</m:t>
                    </m:r>
                  </m:oMath>
                </a14:m>
                <a:endParaRPr lang="en-US" altLang="zh-CN" sz="2800" b="0" i="0" kern="1200" dirty="0">
                  <a:solidFill>
                    <a:prstClr val="black"/>
                  </a:solidFill>
                  <a:latin typeface="Calibri" panose="020F0502020204030204"/>
                </a:endParaRPr>
              </a:p>
              <a:p>
                <a:pPr marL="228600" indent="-228600" eaLnBrk="1" fontAlgn="auto" hangingPunct="1">
                  <a:lnSpc>
                    <a:spcPct val="90000"/>
                  </a:lnSpc>
                  <a:spcBef>
                    <a:spcPts val="1000"/>
                  </a:spcBef>
                  <a:spcAft>
                    <a:spcPts val="0"/>
                  </a:spcAft>
                  <a:buClrTx/>
                  <a:buFont typeface="Arial" panose="020B0604020202020204" pitchFamily="34" charset="0"/>
                  <a:buChar char="•"/>
                  <a:defRPr/>
                </a:pPr>
                <a:r>
                  <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rPr>
                  <a:t>从低维空间向高维空间投影</a:t>
                </a:r>
                <a:endParaRPr kumimoji="0" lang="en-US" altLang="zh-CN"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lvl="0" indent="0" eaLnBrk="1" fontAlgn="auto" hangingPunct="1">
                  <a:lnSpc>
                    <a:spcPct val="90000"/>
                  </a:lnSpc>
                  <a:spcBef>
                    <a:spcPts val="1000"/>
                  </a:spcBef>
                  <a:spcAft>
                    <a:spcPts val="0"/>
                  </a:spcAft>
                  <a:buClrTx/>
                  <a:buNone/>
                  <a:defRPr/>
                </a:pPr>
                <a:endParaRPr lang="en-US" altLang="zh-CN" sz="2400" b="0" kern="1200" dirty="0">
                  <a:solidFill>
                    <a:prstClr val="black"/>
                  </a:solidFill>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534400" cy="5476875"/>
              </a:xfrm>
              <a:blipFill>
                <a:blip r:embed="rId3"/>
                <a:stretch>
                  <a:fillRect l="-1214" t="-1446"/>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372D6C4F-B962-4B30-9793-17B375363976}"/>
              </a:ext>
            </a:extLst>
          </p:cNvPr>
          <p:cNvSpPr txBox="1">
            <a:spLocks/>
          </p:cNvSpPr>
          <p:nvPr/>
        </p:nvSpPr>
        <p:spPr>
          <a:xfrm>
            <a:off x="628650" y="24685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8" name="图片 7">
            <a:extLst>
              <a:ext uri="{FF2B5EF4-FFF2-40B4-BE49-F238E27FC236}">
                <a16:creationId xmlns:a16="http://schemas.microsoft.com/office/drawing/2014/main" id="{9DF99349-D8AA-4690-B2E8-7A2C39515C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2948781"/>
            <a:ext cx="4229100" cy="3390900"/>
          </a:xfrm>
          <a:prstGeom prst="rect">
            <a:avLst/>
          </a:prstGeom>
        </p:spPr>
      </p:pic>
      <p:pic>
        <p:nvPicPr>
          <p:cNvPr id="9" name="图片 8">
            <a:extLst>
              <a:ext uri="{FF2B5EF4-FFF2-40B4-BE49-F238E27FC236}">
                <a16:creationId xmlns:a16="http://schemas.microsoft.com/office/drawing/2014/main" id="{2E5BCDA2-88B5-4D19-B9F2-2EC4B7A27F40}"/>
              </a:ext>
            </a:extLst>
          </p:cNvPr>
          <p:cNvPicPr>
            <a:picLocks noChangeAspect="1"/>
          </p:cNvPicPr>
          <p:nvPr/>
        </p:nvPicPr>
        <p:blipFill rotWithShape="1">
          <a:blip r:embed="rId5">
            <a:extLst>
              <a:ext uri="{28A0092B-C50C-407E-A947-70E740481C1C}">
                <a14:useLocalDpi xmlns:a14="http://schemas.microsoft.com/office/drawing/2010/main" val="0"/>
              </a:ext>
            </a:extLst>
          </a:blip>
          <a:srcRect l="4498" r="7598"/>
          <a:stretch/>
        </p:blipFill>
        <p:spPr>
          <a:xfrm>
            <a:off x="4038600" y="3432810"/>
            <a:ext cx="4914901" cy="2686050"/>
          </a:xfrm>
          <a:prstGeom prst="rect">
            <a:avLst/>
          </a:prstGeom>
        </p:spPr>
      </p:pic>
    </p:spTree>
    <p:extLst>
      <p:ext uri="{BB962C8B-B14F-4D97-AF65-F5344CB8AC3E}">
        <p14:creationId xmlns:p14="http://schemas.microsoft.com/office/powerpoint/2010/main" val="294734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5344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从线性分类器到支持向量机（</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另外可以看到，不止存在一个平面可以划分两个类</a:t>
            </a:r>
            <a:endParaRPr lang="en-US" altLang="zh-CN" sz="2800" b="0" i="0" kern="1200" dirty="0">
              <a:solidFill>
                <a:prstClr val="black"/>
              </a:solidFill>
              <a:latin typeface="Calibri" panose="020F0502020204030204"/>
            </a:endParaRPr>
          </a:p>
          <a:p>
            <a:pPr marL="228600" indent="-228600" eaLnBrk="1" fontAlgn="auto" hangingPunct="1">
              <a:lnSpc>
                <a:spcPct val="90000"/>
              </a:lnSpc>
              <a:spcBef>
                <a:spcPts val="1000"/>
              </a:spcBef>
              <a:spcAft>
                <a:spcPts val="0"/>
              </a:spcAft>
              <a:buClrTx/>
              <a:buFont typeface="Arial" panose="020B0604020202020204" pitchFamily="34" charset="0"/>
              <a:buChar char="•"/>
              <a:defRPr/>
            </a:pPr>
            <a:r>
              <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rPr>
              <a:t>为了更好的泛化，我们不仅希望实例在超平面正确的一侧，还希望他们离超平面的距离越远越好，留下尽可能多的空间来应对未知数据的风险</a:t>
            </a:r>
          </a:p>
          <a:p>
            <a:pPr marL="228600" indent="-228600" eaLnBrk="1" fontAlgn="auto" hangingPunct="1">
              <a:lnSpc>
                <a:spcPct val="90000"/>
              </a:lnSpc>
              <a:spcBef>
                <a:spcPts val="1000"/>
              </a:spcBef>
              <a:spcAft>
                <a:spcPts val="0"/>
              </a:spcAft>
              <a:buClrTx/>
              <a:buFont typeface="Arial" panose="020B0604020202020204" pitchFamily="34" charset="0"/>
              <a:buChar char="•"/>
              <a:defRPr/>
            </a:pPr>
            <a:endParaRPr lang="en-US" altLang="zh-CN" sz="2400" b="0" kern="1200" dirty="0">
              <a:solidFill>
                <a:prstClr val="black"/>
              </a:solidFill>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内容占位符 2">
            <a:extLst>
              <a:ext uri="{FF2B5EF4-FFF2-40B4-BE49-F238E27FC236}">
                <a16:creationId xmlns:a16="http://schemas.microsoft.com/office/drawing/2014/main" id="{372D6C4F-B962-4B30-9793-17B375363976}"/>
              </a:ext>
            </a:extLst>
          </p:cNvPr>
          <p:cNvSpPr txBox="1">
            <a:spLocks/>
          </p:cNvSpPr>
          <p:nvPr/>
        </p:nvSpPr>
        <p:spPr>
          <a:xfrm>
            <a:off x="628650" y="24685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1" name="组合 10">
            <a:extLst>
              <a:ext uri="{FF2B5EF4-FFF2-40B4-BE49-F238E27FC236}">
                <a16:creationId xmlns:a16="http://schemas.microsoft.com/office/drawing/2014/main" id="{C4A5B7DD-D365-47BA-A338-6EACDD6990B9}"/>
              </a:ext>
            </a:extLst>
          </p:cNvPr>
          <p:cNvGrpSpPr/>
          <p:nvPr/>
        </p:nvGrpSpPr>
        <p:grpSpPr>
          <a:xfrm>
            <a:off x="4606290" y="3276600"/>
            <a:ext cx="3886760" cy="3165127"/>
            <a:chOff x="5250796" y="1941698"/>
            <a:chExt cx="3438525" cy="2867025"/>
          </a:xfrm>
        </p:grpSpPr>
        <p:pic>
          <p:nvPicPr>
            <p:cNvPr id="12" name="图片 11">
              <a:extLst>
                <a:ext uri="{FF2B5EF4-FFF2-40B4-BE49-F238E27FC236}">
                  <a16:creationId xmlns:a16="http://schemas.microsoft.com/office/drawing/2014/main" id="{FAB8508F-E15C-41B4-B2BE-1A4B97F26872}"/>
                </a:ext>
              </a:extLst>
            </p:cNvPr>
            <p:cNvPicPr>
              <a:picLocks noChangeAspect="1"/>
            </p:cNvPicPr>
            <p:nvPr/>
          </p:nvPicPr>
          <p:blipFill>
            <a:blip r:embed="rId3"/>
            <a:stretch>
              <a:fillRect/>
            </a:stretch>
          </p:blipFill>
          <p:spPr>
            <a:xfrm>
              <a:off x="5250796" y="1941698"/>
              <a:ext cx="3438525" cy="2867025"/>
            </a:xfrm>
            <a:prstGeom prst="rect">
              <a:avLst/>
            </a:prstGeom>
          </p:spPr>
        </p:pic>
        <p:cxnSp>
          <p:nvCxnSpPr>
            <p:cNvPr id="13" name="直接连接符 12">
              <a:extLst>
                <a:ext uri="{FF2B5EF4-FFF2-40B4-BE49-F238E27FC236}">
                  <a16:creationId xmlns:a16="http://schemas.microsoft.com/office/drawing/2014/main" id="{80D09CBA-A65E-4E04-B0DB-BD86399DE92D}"/>
                </a:ext>
              </a:extLst>
            </p:cNvPr>
            <p:cNvCxnSpPr/>
            <p:nvPr/>
          </p:nvCxnSpPr>
          <p:spPr>
            <a:xfrm>
              <a:off x="6804212" y="2501153"/>
              <a:ext cx="887506" cy="21918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7B0E0260-CC11-411F-98C5-D10B1C141E1D}"/>
              </a:ext>
            </a:extLst>
          </p:cNvPr>
          <p:cNvSpPr txBox="1"/>
          <p:nvPr/>
        </p:nvSpPr>
        <p:spPr>
          <a:xfrm>
            <a:off x="290794" y="3581400"/>
            <a:ext cx="4128806" cy="188256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rPr>
              <a:t>超平面距两侧最近实例：</a:t>
            </a:r>
            <a:r>
              <a:rPr kumimoji="0" lang="zh-CN" altLang="en-US" sz="240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边缘（</a:t>
            </a:r>
            <a:r>
              <a:rPr kumimoji="0" lang="en-US" altLang="zh-CN" sz="240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Margin</a:t>
            </a:r>
            <a:r>
              <a:rPr kumimoji="0" lang="zh-CN" altLang="en-US" sz="240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最佳分离超平面（</a:t>
            </a:r>
            <a:r>
              <a:rPr kumimoji="0" lang="en-US" altLang="zh-CN" sz="240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Optimal separating hyperplane</a:t>
            </a:r>
            <a:r>
              <a:rPr kumimoji="0" lang="zh-CN" altLang="en-US" sz="240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rPr>
              <a:t>：最大化边缘的超平面</a:t>
            </a:r>
          </a:p>
        </p:txBody>
      </p:sp>
    </p:spTree>
    <p:extLst>
      <p:ext uri="{BB962C8B-B14F-4D97-AF65-F5344CB8AC3E}">
        <p14:creationId xmlns:p14="http://schemas.microsoft.com/office/powerpoint/2010/main" val="1154292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228600" y="1152525"/>
                <a:ext cx="86868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从线性分类器到支持向量机（</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归一化</a:t>
                </a:r>
                <a14:m>
                  <m:oMath xmlns:m="http://schemas.openxmlformats.org/officeDocument/2006/math">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r>
                      <m:rPr>
                        <m:nor/>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oMath>
                </a14:m>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，使得离判决面最近的实例到判决面的距离为</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，即对于任意样本</a:t>
                </a:r>
                <a14:m>
                  <m:oMath xmlns:m="http://schemas.openxmlformats.org/officeDocument/2006/math">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𝒳</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e>
                    </m:d>
                  </m:oMath>
                </a14:m>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，满足</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𝒙</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e>
                          </m:d>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𝒙</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e>
                          </m:d>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则边缘为</a:t>
                </a:r>
                <a14:m>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𝒙</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e>
                                </m:d>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e>
                        </m:d>
                      </m:num>
                      <m:den>
                        <m:d>
                          <m:dPr>
                            <m:begChr m:val="‖"/>
                            <m:endChr m:val="‖"/>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d>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num>
                      <m:den>
                        <m:d>
                          <m:dPr>
                            <m:begChr m:val="‖"/>
                            <m:endChr m:val="‖"/>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d>
                      </m:den>
                    </m:f>
                  </m:oMath>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优化目标：</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min</m:t>
                          </m:r>
                        </m:fName>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𝐽</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r>
                                <m:rPr>
                                  <m:nor/>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d>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func>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𝒙</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e>
                              </m:d>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𝑤</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e>
                      </m:d>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  </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解法：</a:t>
                </a:r>
                <a:r>
                  <a:rPr lang="zh-CN" altLang="en-US" sz="2400" b="0" kern="1200" dirty="0">
                    <a:solidFill>
                      <a:prstClr val="black"/>
                    </a:solidFill>
                    <a:latin typeface="Calibri" panose="020F0502020204030204"/>
                    <a:ea typeface="宋体" panose="02010600030101010101" pitchFamily="2" charset="-122"/>
                  </a:rPr>
                  <a:t>对每个约束</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使用拉格朗日乘子</a:t>
                </a:r>
                <a14:m>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oMath>
                </a14:m>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，并使用</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KKT</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条件求解</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228600" y="1152525"/>
                <a:ext cx="8686800" cy="5476875"/>
              </a:xfrm>
              <a:blipFill>
                <a:blip r:embed="rId3"/>
                <a:stretch>
                  <a:fillRect l="-1263" t="-1446" r="-912"/>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372D6C4F-B962-4B30-9793-17B375363976}"/>
              </a:ext>
            </a:extLst>
          </p:cNvPr>
          <p:cNvSpPr txBox="1">
            <a:spLocks/>
          </p:cNvSpPr>
          <p:nvPr/>
        </p:nvSpPr>
        <p:spPr>
          <a:xfrm>
            <a:off x="628650" y="24685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45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70866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从线性分类器到支持向量机（</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优化解：</a:t>
                </a:r>
                <a:endParaRPr lang="en-US" altLang="zh-CN" sz="2400" b="0" kern="1200" dirty="0">
                  <a:solidFill>
                    <a:prstClr val="black"/>
                  </a:solidFill>
                  <a:latin typeface="Calibri" panose="020F0502020204030204"/>
                  <a:ea typeface="宋体" panose="02010600030101010101" pitchFamily="2" charset="-122"/>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14:m>
                  <m:oMathPara xmlns:m="http://schemas.openxmlformats.org/officeDocument/2006/math">
                    <m:oMathParaPr>
                      <m:jc m:val="left"/>
                    </m:oMathParaPr>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𝒘</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e>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e>
                      </m:nary>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den>
                      </m:f>
                      <m:nary>
                        <m:naryPr>
                          <m:chr m:val="∑"/>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e>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𝒘</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𝒙</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e>
                                  </m:d>
                                </m:sup>
                              </m:sSup>
                            </m:e>
                          </m:d>
                        </m:e>
                      </m:nary>
                    </m:oMath>
                  </m:oMathPara>
                </a14:m>
                <a:endParaRPr lang="zh-CN" altLang="en-US" sz="2400" b="0" kern="1200" dirty="0">
                  <a:solidFill>
                    <a:prstClr val="black"/>
                  </a:solidFill>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7086600" cy="5476875"/>
              </a:xfrm>
              <a:blipFill>
                <a:blip r:embed="rId3"/>
                <a:stretch>
                  <a:fillRect l="-1462" t="-1446"/>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372D6C4F-B962-4B30-9793-17B375363976}"/>
              </a:ext>
            </a:extLst>
          </p:cNvPr>
          <p:cNvSpPr txBox="1">
            <a:spLocks/>
          </p:cNvSpPr>
          <p:nvPr/>
        </p:nvSpPr>
        <p:spPr>
          <a:xfrm>
            <a:off x="628650" y="24685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2" name="图片 1">
            <a:extLst>
              <a:ext uri="{FF2B5EF4-FFF2-40B4-BE49-F238E27FC236}">
                <a16:creationId xmlns:a16="http://schemas.microsoft.com/office/drawing/2014/main" id="{037CD27F-F55E-4FD8-B4C1-8C5CFBC1885B}"/>
              </a:ext>
            </a:extLst>
          </p:cNvPr>
          <p:cNvPicPr>
            <a:picLocks noChangeAspect="1"/>
          </p:cNvPicPr>
          <p:nvPr/>
        </p:nvPicPr>
        <p:blipFill>
          <a:blip r:embed="rId4"/>
          <a:stretch>
            <a:fillRect/>
          </a:stretch>
        </p:blipFill>
        <p:spPr>
          <a:xfrm>
            <a:off x="4480574" y="1659999"/>
            <a:ext cx="4034776" cy="3538002"/>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A3595D4-E021-4CE0-8913-1FAD032CC30B}"/>
                  </a:ext>
                </a:extLst>
              </p:cNvPr>
              <p:cNvSpPr txBox="1"/>
              <p:nvPr/>
            </p:nvSpPr>
            <p:spPr>
              <a:xfrm>
                <a:off x="457200" y="5257168"/>
                <a:ext cx="8229600" cy="1250342"/>
              </a:xfrm>
              <a:prstGeom prst="rect">
                <a:avLst/>
              </a:prstGeom>
              <a:noFill/>
            </p:spPr>
            <p:txBody>
              <a:bodyPr wrap="square">
                <a:spAutoFit/>
              </a:bodyPr>
              <a:lstStyle/>
              <a:p>
                <a:r>
                  <a:rPr kumimoji="0" lang="zh-CN" altLang="en-US" sz="2400" b="0" i="0" u="none" strike="noStrike" kern="1200" cap="none" spc="0" normalizeH="0" baseline="0" noProof="0" dirty="0">
                    <a:ln>
                      <a:noFill/>
                    </a:ln>
                    <a:solidFill>
                      <a:schemeClr val="tx2"/>
                    </a:solidFill>
                    <a:effectLst/>
                    <a:uLnTx/>
                    <a:uFillTx/>
                    <a:latin typeface="Calibri" panose="020F0502020204030204"/>
                  </a:rPr>
                  <a:t>求解中多半的</a:t>
                </a:r>
                <a14:m>
                  <m:oMath xmlns:m="http://schemas.openxmlformats.org/officeDocument/2006/math">
                    <m:sSup>
                      <m:sSupPr>
                        <m:ctrlPr>
                          <a:rPr kumimoji="0" lang="en-US" altLang="zh-CN" sz="2400" b="0" i="1" u="none" strike="noStrike" kern="1200" cap="none" spc="0" normalizeH="0" baseline="0" noProof="0" smtClean="0">
                            <a:ln>
                              <a:noFill/>
                            </a:ln>
                            <a:solidFill>
                              <a:schemeClr val="tx2"/>
                            </a:solidFill>
                            <a:effectLst/>
                            <a:uLnTx/>
                            <a:uFillTx/>
                            <a:latin typeface="Cambria Math" panose="02040503050406030204" pitchFamily="18" charset="0"/>
                          </a:rPr>
                        </m:ctrlPr>
                      </m:sSupPr>
                      <m:e>
                        <m:r>
                          <a:rPr kumimoji="0" lang="en-US" altLang="zh-CN" sz="2400" b="0" i="1" u="none" strike="noStrike" kern="1200" cap="none" spc="0" normalizeH="0" baseline="0" noProof="0" smtClean="0">
                            <a:ln>
                              <a:noFill/>
                            </a:ln>
                            <a:solidFill>
                              <a:schemeClr val="tx2"/>
                            </a:solidFill>
                            <a:effectLst/>
                            <a:uLnTx/>
                            <a:uFillTx/>
                            <a:latin typeface="Cambria Math" panose="02040503050406030204" pitchFamily="18" charset="0"/>
                          </a:rPr>
                          <m:t>𝛼</m:t>
                        </m:r>
                      </m:e>
                      <m:sup>
                        <m:d>
                          <m:dPr>
                            <m:ctrlPr>
                              <a:rPr kumimoji="0" lang="en-US" altLang="zh-CN" sz="2400" b="0" i="1" u="none" strike="noStrike" kern="1200" cap="none" spc="0" normalizeH="0" baseline="0" noProof="0" smtClean="0">
                                <a:ln>
                                  <a:noFill/>
                                </a:ln>
                                <a:solidFill>
                                  <a:schemeClr val="tx2"/>
                                </a:solidFill>
                                <a:effectLst/>
                                <a:uLnTx/>
                                <a:uFillTx/>
                                <a:latin typeface="Cambria Math" panose="02040503050406030204" pitchFamily="18" charset="0"/>
                              </a:rPr>
                            </m:ctrlPr>
                          </m:dPr>
                          <m:e>
                            <m:r>
                              <a:rPr kumimoji="0" lang="en-US" altLang="zh-CN" sz="2400" b="0" i="1" u="none" strike="noStrike" kern="1200" cap="none" spc="0" normalizeH="0" baseline="0" noProof="0" smtClean="0">
                                <a:ln>
                                  <a:noFill/>
                                </a:ln>
                                <a:solidFill>
                                  <a:schemeClr val="tx2"/>
                                </a:solidFill>
                                <a:effectLst/>
                                <a:uLnTx/>
                                <a:uFillTx/>
                                <a:latin typeface="Cambria Math" panose="02040503050406030204" pitchFamily="18" charset="0"/>
                              </a:rPr>
                              <m:t>𝑖</m:t>
                            </m:r>
                          </m:e>
                        </m:d>
                      </m:sup>
                    </m:sSup>
                    <m:r>
                      <a:rPr lang="zh-CN" altLang="en-US" sz="2400" b="0" i="1">
                        <a:solidFill>
                          <a:schemeClr val="tx2"/>
                        </a:solidFill>
                        <a:latin typeface="Cambria Math" panose="02040503050406030204" pitchFamily="18" charset="0"/>
                      </a:rPr>
                      <m:t>由于</m:t>
                    </m:r>
                  </m:oMath>
                </a14:m>
                <a:r>
                  <a:rPr lang="zh-CN" altLang="en-US" sz="2400" b="0" dirty="0">
                    <a:solidFill>
                      <a:schemeClr val="tx2"/>
                    </a:solidFill>
                  </a:rPr>
                  <a:t>等于</a:t>
                </a:r>
                <a:r>
                  <a:rPr lang="en-US" altLang="zh-CN" sz="2400" b="0" dirty="0">
                    <a:solidFill>
                      <a:schemeClr val="tx2"/>
                    </a:solidFill>
                  </a:rPr>
                  <a:t>0</a:t>
                </a:r>
                <a:r>
                  <a:rPr lang="zh-CN" altLang="en-US" sz="2400" b="0" dirty="0">
                    <a:solidFill>
                      <a:schemeClr val="tx2"/>
                    </a:solidFill>
                  </a:rPr>
                  <a:t>而消失了，我们称剩下的满足</a:t>
                </a:r>
                <a14:m>
                  <m:oMath xmlns:m="http://schemas.openxmlformats.org/officeDocument/2006/math">
                    <m:sSup>
                      <m:sSupPr>
                        <m:ctrlPr>
                          <a:rPr lang="en-US" altLang="zh-CN" sz="2400" b="0" i="1">
                            <a:solidFill>
                              <a:schemeClr val="tx2"/>
                            </a:solidFill>
                            <a:latin typeface="Cambria Math" panose="02040503050406030204" pitchFamily="18" charset="0"/>
                          </a:rPr>
                        </m:ctrlPr>
                      </m:sSupPr>
                      <m:e>
                        <m:r>
                          <a:rPr lang="en-US" altLang="zh-CN" sz="2400" b="0" i="1">
                            <a:solidFill>
                              <a:schemeClr val="tx2"/>
                            </a:solidFill>
                            <a:latin typeface="Cambria Math" panose="02040503050406030204" pitchFamily="18" charset="0"/>
                          </a:rPr>
                          <m:t>𝛼</m:t>
                        </m:r>
                      </m:e>
                      <m:sup>
                        <m:d>
                          <m:dPr>
                            <m:ctrlPr>
                              <a:rPr lang="en-US" altLang="zh-CN" sz="2400" b="0" i="1">
                                <a:solidFill>
                                  <a:schemeClr val="tx2"/>
                                </a:solidFill>
                                <a:latin typeface="Cambria Math" panose="02040503050406030204" pitchFamily="18" charset="0"/>
                              </a:rPr>
                            </m:ctrlPr>
                          </m:dPr>
                          <m:e>
                            <m:r>
                              <a:rPr lang="en-US" altLang="zh-CN" sz="2400" b="0" i="1">
                                <a:solidFill>
                                  <a:schemeClr val="tx2"/>
                                </a:solidFill>
                                <a:latin typeface="Cambria Math" panose="02040503050406030204" pitchFamily="18" charset="0"/>
                              </a:rPr>
                              <m:t>𝑖</m:t>
                            </m:r>
                          </m:e>
                        </m:d>
                      </m:sup>
                    </m:sSup>
                    <m:r>
                      <a:rPr lang="en-US" altLang="zh-CN" sz="2400" b="0" i="1" smtClean="0">
                        <a:solidFill>
                          <a:schemeClr val="tx2"/>
                        </a:solidFill>
                        <a:latin typeface="Cambria Math" panose="02040503050406030204" pitchFamily="18" charset="0"/>
                      </a:rPr>
                      <m:t>&gt;0</m:t>
                    </m:r>
                  </m:oMath>
                </a14:m>
                <a:r>
                  <a:rPr lang="zh-CN" altLang="en-US" sz="2400" b="0" dirty="0">
                    <a:solidFill>
                      <a:schemeClr val="tx2"/>
                    </a:solidFill>
                  </a:rPr>
                  <a:t>的</a:t>
                </a:r>
                <a14:m>
                  <m:oMath xmlns:m="http://schemas.openxmlformats.org/officeDocument/2006/math">
                    <m:sSup>
                      <m:sSupPr>
                        <m:ctrlPr>
                          <a:rPr lang="en-US" altLang="zh-CN" sz="2400" b="0" i="1">
                            <a:solidFill>
                              <a:schemeClr val="tx2"/>
                            </a:solidFill>
                            <a:latin typeface="Cambria Math" panose="02040503050406030204" pitchFamily="18" charset="0"/>
                          </a:rPr>
                        </m:ctrlPr>
                      </m:sSupPr>
                      <m:e>
                        <m:r>
                          <a:rPr lang="en-US" altLang="zh-CN" sz="2400" b="0" i="1">
                            <a:solidFill>
                              <a:schemeClr val="tx2"/>
                            </a:solidFill>
                            <a:latin typeface="Cambria Math" panose="02040503050406030204" pitchFamily="18" charset="0"/>
                          </a:rPr>
                          <m:t>𝑥</m:t>
                        </m:r>
                      </m:e>
                      <m:sup>
                        <m:d>
                          <m:dPr>
                            <m:ctrlPr>
                              <a:rPr lang="en-US" altLang="zh-CN" sz="2400" b="0" i="1">
                                <a:solidFill>
                                  <a:schemeClr val="tx2"/>
                                </a:solidFill>
                                <a:latin typeface="Cambria Math" panose="02040503050406030204" pitchFamily="18" charset="0"/>
                              </a:rPr>
                            </m:ctrlPr>
                          </m:dPr>
                          <m:e>
                            <m:r>
                              <a:rPr lang="en-US" altLang="zh-CN" sz="2400" b="0" i="1">
                                <a:solidFill>
                                  <a:schemeClr val="tx2"/>
                                </a:solidFill>
                                <a:latin typeface="Cambria Math" panose="02040503050406030204" pitchFamily="18" charset="0"/>
                              </a:rPr>
                              <m:t>𝑖</m:t>
                            </m:r>
                          </m:e>
                        </m:d>
                      </m:sup>
                    </m:sSup>
                    <m:r>
                      <a:rPr lang="zh-CN" altLang="en-US" sz="2400" b="0" i="1" smtClean="0">
                        <a:solidFill>
                          <a:schemeClr val="tx2"/>
                        </a:solidFill>
                        <a:latin typeface="Cambria Math" panose="02040503050406030204" pitchFamily="18" charset="0"/>
                      </a:rPr>
                      <m:t>的</m:t>
                    </m:r>
                  </m:oMath>
                </a14:m>
                <a:r>
                  <a:rPr lang="zh-CN" altLang="en-US" sz="2400" b="0" dirty="0">
                    <a:solidFill>
                      <a:schemeClr val="tx2"/>
                    </a:solidFill>
                  </a:rPr>
                  <a:t>集合是</a:t>
                </a:r>
                <a:r>
                  <a:rPr lang="zh-CN" altLang="en-US" sz="2400" dirty="0">
                    <a:solidFill>
                      <a:srgbClr val="C00000"/>
                    </a:solidFill>
                  </a:rPr>
                  <a:t>支持向量（</a:t>
                </a:r>
                <a:r>
                  <a:rPr lang="en-US" altLang="zh-CN" sz="2400" dirty="0">
                    <a:solidFill>
                      <a:srgbClr val="C00000"/>
                    </a:solidFill>
                  </a:rPr>
                  <a:t>support vector</a:t>
                </a:r>
                <a:r>
                  <a:rPr lang="zh-CN" altLang="en-US" sz="2400" dirty="0">
                    <a:solidFill>
                      <a:srgbClr val="C00000"/>
                    </a:solidFill>
                  </a:rPr>
                  <a:t>）</a:t>
                </a:r>
                <a:r>
                  <a:rPr lang="zh-CN" altLang="en-US" sz="2400" b="0" dirty="0">
                    <a:solidFill>
                      <a:schemeClr val="tx2"/>
                    </a:solidFill>
                  </a:rPr>
                  <a:t>，该种分类工具也叫</a:t>
                </a:r>
                <a:r>
                  <a:rPr lang="zh-CN" altLang="en-US" sz="2400" dirty="0">
                    <a:solidFill>
                      <a:srgbClr val="C00000"/>
                    </a:solidFill>
                  </a:rPr>
                  <a:t>支持向量机（</a:t>
                </a:r>
                <a:r>
                  <a:rPr lang="en-US" altLang="zh-CN" sz="2400" dirty="0">
                    <a:solidFill>
                      <a:srgbClr val="C00000"/>
                    </a:solidFill>
                  </a:rPr>
                  <a:t>SVM</a:t>
                </a:r>
                <a:r>
                  <a:rPr lang="zh-CN" altLang="en-US" sz="2400" dirty="0">
                    <a:solidFill>
                      <a:srgbClr val="C00000"/>
                    </a:solidFill>
                  </a:rPr>
                  <a:t>）</a:t>
                </a:r>
              </a:p>
            </p:txBody>
          </p:sp>
        </mc:Choice>
        <mc:Fallback xmlns="">
          <p:sp>
            <p:nvSpPr>
              <p:cNvPr id="8" name="文本框 7">
                <a:extLst>
                  <a:ext uri="{FF2B5EF4-FFF2-40B4-BE49-F238E27FC236}">
                    <a16:creationId xmlns:a16="http://schemas.microsoft.com/office/drawing/2014/main" id="{4A3595D4-E021-4CE0-8913-1FAD032CC30B}"/>
                  </a:ext>
                </a:extLst>
              </p:cNvPr>
              <p:cNvSpPr txBox="1">
                <a:spLocks noRot="1" noChangeAspect="1" noMove="1" noResize="1" noEditPoints="1" noAdjustHandles="1" noChangeArrowheads="1" noChangeShapeType="1" noTextEdit="1"/>
              </p:cNvSpPr>
              <p:nvPr/>
            </p:nvSpPr>
            <p:spPr>
              <a:xfrm>
                <a:off x="457200" y="5257168"/>
                <a:ext cx="8229600" cy="1250342"/>
              </a:xfrm>
              <a:prstGeom prst="rect">
                <a:avLst/>
              </a:prstGeom>
              <a:blipFill>
                <a:blip r:embed="rId5"/>
                <a:stretch>
                  <a:fillRect l="-1111" t="-3398" b="-10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6292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4582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从线性分类器到支持向量机（</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假设基函数</a:t>
                </a:r>
                <a14:m>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𝒛</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其中</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14:m>
                  <m:oMath xmlns:m="http://schemas.openxmlformats.org/officeDocument/2006/math">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endPar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在新的维度下</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𝒛</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𝒘</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𝒛</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𝒘</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e>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e>
                        </m:d>
                      </m:e>
                    </m:nary>
                  </m:oMath>
                </a14:m>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新维度下的解：</a:t>
                </a:r>
                <a:endParaRPr kumimoji="0" lang="en-US" altLang="zh-CN" sz="2400" b="1"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𝒘</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𝝓</m:t>
                          </m:r>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e>
                          </m:d>
                        </m:e>
                      </m:nary>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判别式：</a:t>
                </a:r>
                <a:endPar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d>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𝒘</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𝝓</m:t>
                      </m:r>
                      <m:d>
                        <m:dPr>
                          <m:ctrlP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p>
                              <m:d>
                                <m:d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𝝓</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e>
                                    <m:sup>
                                      <m:d>
                                        <m:dPr>
                                          <m:ctrlP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e>
                                      </m:d>
                                    </m:sup>
                                  </m:sSup>
                                </m:e>
                              </m:d>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𝝓</m:t>
                          </m:r>
                          <m:d>
                            <m:dPr>
                              <m:ctrlP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e>
                      </m:nary>
                    </m:oMath>
                  </m:oMathPara>
                </a14:m>
                <a:endPar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458200" cy="5476875"/>
              </a:xfrm>
              <a:blipFill>
                <a:blip r:embed="rId3"/>
                <a:stretch>
                  <a:fillRect l="-1225" t="-1446"/>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372D6C4F-B962-4B30-9793-17B375363976}"/>
              </a:ext>
            </a:extLst>
          </p:cNvPr>
          <p:cNvSpPr txBox="1">
            <a:spLocks/>
          </p:cNvSpPr>
          <p:nvPr/>
        </p:nvSpPr>
        <p:spPr>
          <a:xfrm>
            <a:off x="628650" y="24685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09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6868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从线性分类器到集成分类器（</a:t>
                </a:r>
                <a:r>
                  <a:rPr lang="en-US" altLang="zh-CN" sz="2800" dirty="0">
                    <a:latin typeface="Times New Roman" panose="02020603050405020304" pitchFamily="18" charset="0"/>
                    <a:cs typeface="Times New Roman" panose="02020603050405020304" pitchFamily="18" charset="0"/>
                  </a:rPr>
                  <a:t>Ensemble Classifiers</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en-US" altLang="zh-CN" sz="2400" b="0" kern="1200" dirty="0">
                    <a:solidFill>
                      <a:prstClr val="black"/>
                    </a:solidFill>
                    <a:latin typeface="Calibri" panose="020F0502020204030204"/>
                    <a:ea typeface="宋体" panose="02010600030101010101" pitchFamily="2" charset="-122"/>
                  </a:rPr>
                  <a:t>SVM</a:t>
                </a:r>
                <a:r>
                  <a:rPr lang="zh-CN" altLang="en-US" sz="2400" b="0" kern="1200" dirty="0">
                    <a:solidFill>
                      <a:prstClr val="black"/>
                    </a:solidFill>
                    <a:latin typeface="Calibri" panose="020F0502020204030204"/>
                    <a:ea typeface="宋体" panose="02010600030101010101" pitchFamily="2" charset="-122"/>
                  </a:rPr>
                  <a:t>求解的问题规模依赖于样本大小</a:t>
                </a:r>
                <a:r>
                  <a:rPr lang="en-US" altLang="zh-CN" sz="2400" b="0" kern="1200" dirty="0">
                    <a:solidFill>
                      <a:prstClr val="black"/>
                    </a:solidFill>
                    <a:latin typeface="Calibri" panose="020F0502020204030204"/>
                    <a:ea typeface="宋体" panose="02010600030101010101" pitchFamily="2" charset="-122"/>
                  </a:rPr>
                  <a:t>N</a:t>
                </a:r>
                <a:r>
                  <a:rPr lang="zh-CN" altLang="en-US" sz="2400" b="0" kern="1200" dirty="0">
                    <a:solidFill>
                      <a:prstClr val="black"/>
                    </a:solidFill>
                    <a:latin typeface="Calibri" panose="020F0502020204030204"/>
                    <a:ea typeface="宋体" panose="02010600030101010101" pitchFamily="2" charset="-122"/>
                  </a:rPr>
                  <a:t>，时间复杂度上界为</a:t>
                </a:r>
                <a14:m>
                  <m:oMath xmlns:m="http://schemas.openxmlformats.org/officeDocument/2006/math">
                    <m:r>
                      <a:rPr lang="zh-CN" altLang="en-US" sz="2400" b="0" i="1" kern="1200" smtClean="0">
                        <a:solidFill>
                          <a:prstClr val="black"/>
                        </a:solidFill>
                        <a:latin typeface="Cambria Math" panose="02040503050406030204" pitchFamily="18" charset="0"/>
                        <a:ea typeface="宋体" panose="02010600030101010101" pitchFamily="2" charset="-122"/>
                      </a:rPr>
                      <m:t>𝒪</m:t>
                    </m:r>
                    <m:r>
                      <a:rPr lang="en-US" altLang="zh-CN" sz="2400" b="0" i="1" kern="1200" smtClean="0">
                        <a:solidFill>
                          <a:prstClr val="black"/>
                        </a:solidFill>
                        <a:latin typeface="Cambria Math" panose="02040503050406030204" pitchFamily="18" charset="0"/>
                        <a:ea typeface="宋体" panose="02010600030101010101" pitchFamily="2" charset="-122"/>
                      </a:rPr>
                      <m:t>(</m:t>
                    </m:r>
                    <m:sSup>
                      <m:sSupPr>
                        <m:ctrlPr>
                          <a:rPr lang="en-US" altLang="zh-CN" sz="2400" b="0" i="1" kern="1200" smtClean="0">
                            <a:solidFill>
                              <a:prstClr val="black"/>
                            </a:solidFill>
                            <a:latin typeface="Cambria Math" panose="02040503050406030204" pitchFamily="18" charset="0"/>
                            <a:ea typeface="宋体" panose="02010600030101010101" pitchFamily="2" charset="-122"/>
                          </a:rPr>
                        </m:ctrlPr>
                      </m:sSupPr>
                      <m:e>
                        <m:r>
                          <a:rPr lang="en-US" altLang="zh-CN" sz="2400" b="0" i="1" kern="1200" smtClean="0">
                            <a:solidFill>
                              <a:prstClr val="black"/>
                            </a:solidFill>
                            <a:latin typeface="Cambria Math" panose="02040503050406030204" pitchFamily="18" charset="0"/>
                            <a:ea typeface="宋体" panose="02010600030101010101" pitchFamily="2" charset="-122"/>
                          </a:rPr>
                          <m:t>𝑁</m:t>
                        </m:r>
                      </m:e>
                      <m:sup>
                        <m:r>
                          <a:rPr lang="en-US" altLang="zh-CN" sz="2400" b="0" i="1" kern="1200" smtClean="0">
                            <a:solidFill>
                              <a:prstClr val="black"/>
                            </a:solidFill>
                            <a:latin typeface="Cambria Math" panose="02040503050406030204" pitchFamily="18" charset="0"/>
                            <a:ea typeface="宋体" panose="02010600030101010101" pitchFamily="2" charset="-122"/>
                          </a:rPr>
                          <m:t>3</m:t>
                        </m:r>
                      </m:sup>
                    </m:sSup>
                    <m:r>
                      <a:rPr lang="en-US" altLang="zh-CN" sz="2400" b="0" i="1" kern="1200" smtClean="0">
                        <a:solidFill>
                          <a:prstClr val="black"/>
                        </a:solidFill>
                        <a:latin typeface="Cambria Math" panose="02040503050406030204" pitchFamily="18" charset="0"/>
                        <a:ea typeface="宋体" panose="02010600030101010101" pitchFamily="2" charset="-122"/>
                      </a:rPr>
                      <m:t>)</m:t>
                    </m:r>
                  </m:oMath>
                </a14:m>
                <a:r>
                  <a:rPr lang="zh-CN" altLang="en-US" sz="2400" b="0" kern="1200" dirty="0">
                    <a:solidFill>
                      <a:prstClr val="black"/>
                    </a:solidFill>
                    <a:latin typeface="Calibri" panose="020F0502020204030204"/>
                    <a:ea typeface="宋体" panose="02010600030101010101" pitchFamily="2" charset="-122"/>
                  </a:rPr>
                  <a:t>，空间复杂度为</a:t>
                </a:r>
                <a14:m>
                  <m:oMath xmlns:m="http://schemas.openxmlformats.org/officeDocument/2006/math">
                    <m:r>
                      <a:rPr lang="zh-CN" altLang="en-US" sz="2400" b="0" i="1" kern="1200">
                        <a:solidFill>
                          <a:prstClr val="black"/>
                        </a:solidFill>
                        <a:latin typeface="Cambria Math" panose="02040503050406030204" pitchFamily="18" charset="0"/>
                        <a:ea typeface="宋体" panose="02010600030101010101" pitchFamily="2" charset="-122"/>
                      </a:rPr>
                      <m:t>𝒪</m:t>
                    </m:r>
                    <m:d>
                      <m:dPr>
                        <m:ctrlPr>
                          <a:rPr lang="en-US" altLang="zh-CN" sz="2400" b="0" i="1" kern="1200">
                            <a:solidFill>
                              <a:prstClr val="black"/>
                            </a:solidFill>
                            <a:latin typeface="Cambria Math" panose="02040503050406030204" pitchFamily="18" charset="0"/>
                            <a:ea typeface="宋体" panose="02010600030101010101" pitchFamily="2" charset="-122"/>
                          </a:rPr>
                        </m:ctrlPr>
                      </m:dPr>
                      <m:e>
                        <m:sSup>
                          <m:sSupPr>
                            <m:ctrlPr>
                              <a:rPr lang="en-US" altLang="zh-CN" sz="2400" b="0" i="1" kern="1200">
                                <a:solidFill>
                                  <a:prstClr val="black"/>
                                </a:solidFill>
                                <a:latin typeface="Cambria Math" panose="02040503050406030204" pitchFamily="18" charset="0"/>
                                <a:ea typeface="宋体" panose="02010600030101010101" pitchFamily="2" charset="-122"/>
                              </a:rPr>
                            </m:ctrlPr>
                          </m:sSupPr>
                          <m:e>
                            <m:r>
                              <a:rPr lang="en-US" altLang="zh-CN" sz="2400" b="0" i="1" kern="1200">
                                <a:solidFill>
                                  <a:prstClr val="black"/>
                                </a:solidFill>
                                <a:latin typeface="Cambria Math" panose="02040503050406030204" pitchFamily="18" charset="0"/>
                                <a:ea typeface="宋体" panose="02010600030101010101" pitchFamily="2" charset="-122"/>
                              </a:rPr>
                              <m:t>𝑁</m:t>
                            </m:r>
                          </m:e>
                          <m:sup>
                            <m:r>
                              <a:rPr lang="en-US" altLang="zh-CN" sz="2400" b="0" i="1" kern="1200" smtClean="0">
                                <a:solidFill>
                                  <a:prstClr val="black"/>
                                </a:solidFill>
                                <a:latin typeface="Cambria Math" panose="02040503050406030204" pitchFamily="18" charset="0"/>
                                <a:ea typeface="宋体" panose="02010600030101010101" pitchFamily="2" charset="-122"/>
                              </a:rPr>
                              <m:t>2</m:t>
                            </m:r>
                          </m:sup>
                        </m:sSup>
                      </m:e>
                    </m:d>
                  </m:oMath>
                </a14:m>
                <a:r>
                  <a:rPr lang="zh-CN" altLang="en-US" sz="2400" b="0" kern="1200" dirty="0">
                    <a:solidFill>
                      <a:prstClr val="black"/>
                    </a:solidFill>
                    <a:latin typeface="Calibri" panose="020F0502020204030204"/>
                    <a:ea typeface="宋体" panose="02010600030101010101" pitchFamily="2" charset="-122"/>
                  </a:rPr>
                  <a:t>。</a:t>
                </a:r>
                <a:endParaRPr lang="en-US" altLang="zh-CN" sz="2400" b="0" kern="1200" dirty="0">
                  <a:solidFill>
                    <a:prstClr val="black"/>
                  </a:solidFill>
                  <a:latin typeface="Calibri" panose="020F0502020204030204"/>
                  <a:ea typeface="宋体" panose="02010600030101010101" pitchFamily="2" charset="-122"/>
                </a:endParaRP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而为了准确描述图像的分布，特征的维度不断膨胀，已经到了</a:t>
                </a:r>
                <a:r>
                  <a:rPr lang="en-US" altLang="zh-CN" sz="2400" b="0" kern="1200" dirty="0">
                    <a:solidFill>
                      <a:prstClr val="black"/>
                    </a:solidFill>
                    <a:latin typeface="Calibri" panose="020F0502020204030204"/>
                    <a:ea typeface="宋体" panose="02010600030101010101" pitchFamily="2" charset="-122"/>
                  </a:rPr>
                  <a:t>1</a:t>
                </a:r>
                <a:r>
                  <a:rPr lang="zh-CN" altLang="en-US" sz="2400" b="0" kern="1200" dirty="0">
                    <a:solidFill>
                      <a:prstClr val="black"/>
                    </a:solidFill>
                    <a:latin typeface="Calibri" panose="020F0502020204030204"/>
                    <a:ea typeface="宋体" panose="02010600030101010101" pitchFamily="2" charset="-122"/>
                  </a:rPr>
                  <a:t>万维以上，为结果稳定，需要的样本空间也快速膨胀，</a:t>
                </a:r>
                <a:r>
                  <a:rPr lang="en-US" altLang="zh-CN" sz="2400" b="0" kern="1200" dirty="0">
                    <a:solidFill>
                      <a:prstClr val="black"/>
                    </a:solidFill>
                    <a:latin typeface="Calibri" panose="020F0502020204030204"/>
                    <a:ea typeface="宋体" panose="02010600030101010101" pitchFamily="2" charset="-122"/>
                  </a:rPr>
                  <a:t> SVM</a:t>
                </a:r>
                <a:r>
                  <a:rPr lang="zh-CN" altLang="en-US" sz="2400" b="0" kern="1200" dirty="0">
                    <a:solidFill>
                      <a:prstClr val="black"/>
                    </a:solidFill>
                    <a:latin typeface="Calibri" panose="020F0502020204030204"/>
                    <a:ea typeface="宋体" panose="02010600030101010101" pitchFamily="2" charset="-122"/>
                  </a:rPr>
                  <a:t>的训练速度难以忍受</a:t>
                </a:r>
                <a:endParaRPr lang="en-US" altLang="zh-CN" sz="2400" b="0" kern="1200" dirty="0">
                  <a:solidFill>
                    <a:prstClr val="black"/>
                  </a:solidFill>
                  <a:latin typeface="Calibri" panose="020F0502020204030204"/>
                  <a:ea typeface="宋体" panose="02010600030101010101" pitchFamily="2" charset="-122"/>
                </a:endParaRP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利用一堆简单的线性分类器来训练样本的子集，最后的分类结果由所有分类器来投票决定</a:t>
                </a:r>
                <a:endParaRPr lang="en-US" altLang="zh-CN" sz="2400" b="0" kern="1200" dirty="0">
                  <a:solidFill>
                    <a:prstClr val="black"/>
                  </a:solidFill>
                  <a:latin typeface="Calibri" panose="020F0502020204030204"/>
                  <a:ea typeface="宋体" panose="02010600030101010101" pitchFamily="2" charset="-122"/>
                </a:endParaRP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endParaRPr lang="zh-CN" altLang="en-US" sz="2400" b="0" kern="1200" dirty="0">
                  <a:solidFill>
                    <a:prstClr val="black"/>
                  </a:solidFill>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686800" cy="5476875"/>
              </a:xfrm>
              <a:blipFill>
                <a:blip r:embed="rId3"/>
                <a:stretch>
                  <a:fillRect l="-1193" t="-1446" r="-1333"/>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372D6C4F-B962-4B30-9793-17B375363976}"/>
              </a:ext>
            </a:extLst>
          </p:cNvPr>
          <p:cNvSpPr txBox="1">
            <a:spLocks/>
          </p:cNvSpPr>
          <p:nvPr/>
        </p:nvSpPr>
        <p:spPr>
          <a:xfrm>
            <a:off x="628650" y="24685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82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6868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从线性分类器到集成分类器（</a:t>
                </a:r>
                <a:r>
                  <a:rPr lang="en-US" altLang="zh-CN" sz="2800" dirty="0">
                    <a:latin typeface="Times New Roman" panose="02020603050405020304" pitchFamily="18" charset="0"/>
                    <a:cs typeface="Times New Roman" panose="02020603050405020304" pitchFamily="18" charset="0"/>
                  </a:rPr>
                  <a:t>Ensemble Classifiers</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每一个简单的分类器</a:t>
                </a:r>
                <a14:m>
                  <m:oMath xmlns:m="http://schemas.openxmlformats.org/officeDocument/2006/math">
                    <m:sSub>
                      <m:sSubPr>
                        <m:ctrlPr>
                          <a:rPr lang="en-US" altLang="zh-CN" sz="2400" b="0" i="1" kern="1200" smtClean="0">
                            <a:solidFill>
                              <a:prstClr val="black"/>
                            </a:solidFill>
                            <a:latin typeface="Cambria Math" panose="02040503050406030204" pitchFamily="18" charset="0"/>
                            <a:ea typeface="宋体" panose="02010600030101010101" pitchFamily="2" charset="-122"/>
                          </a:rPr>
                        </m:ctrlPr>
                      </m:sSubPr>
                      <m:e>
                        <m:r>
                          <a:rPr lang="en-US" altLang="zh-CN" sz="2400" b="0" i="1" kern="1200" smtClean="0">
                            <a:solidFill>
                              <a:prstClr val="black"/>
                            </a:solidFill>
                            <a:latin typeface="Cambria Math" panose="02040503050406030204" pitchFamily="18" charset="0"/>
                            <a:ea typeface="宋体" panose="02010600030101010101" pitchFamily="2" charset="-122"/>
                          </a:rPr>
                          <m:t>𝐵</m:t>
                        </m:r>
                      </m:e>
                      <m:sub>
                        <m:r>
                          <a:rPr lang="en-US" altLang="zh-CN" sz="2400" b="0" i="1" kern="1200" smtClean="0">
                            <a:solidFill>
                              <a:prstClr val="black"/>
                            </a:solidFill>
                            <a:latin typeface="Cambria Math" panose="02040503050406030204" pitchFamily="18" charset="0"/>
                            <a:ea typeface="宋体" panose="02010600030101010101" pitchFamily="2" charset="-122"/>
                          </a:rPr>
                          <m:t>𝑖</m:t>
                        </m:r>
                      </m:sub>
                    </m:sSub>
                  </m:oMath>
                </a14:m>
                <a:r>
                  <a:rPr lang="zh-CN" altLang="en-US" sz="2400" b="0" kern="1200" dirty="0">
                    <a:solidFill>
                      <a:prstClr val="black"/>
                    </a:solidFill>
                    <a:latin typeface="Calibri" panose="020F0502020204030204"/>
                    <a:ea typeface="宋体" panose="02010600030101010101" pitchFamily="2" charset="-122"/>
                  </a:rPr>
                  <a:t>实现</a:t>
                </a:r>
                <a14:m>
                  <m:oMath xmlns:m="http://schemas.openxmlformats.org/officeDocument/2006/math">
                    <m:sSup>
                      <m:sSupPr>
                        <m:ctrlPr>
                          <a:rPr lang="en-US" altLang="zh-CN" sz="2400" b="0" i="1" dirty="0" smtClean="0">
                            <a:latin typeface="Cambria Math" panose="02040503050406030204" pitchFamily="18" charset="0"/>
                            <a:cs typeface="Times New Roman" panose="02020603050405020304" pitchFamily="18" charset="0"/>
                          </a:rPr>
                        </m:ctrlPr>
                      </m:sSupPr>
                      <m:e>
                        <m:r>
                          <a:rPr lang="zh-CN" altLang="en-US" sz="2400" b="0" i="1" dirty="0" smtClean="0">
                            <a:latin typeface="Cambria Math" panose="02040503050406030204" pitchFamily="18" charset="0"/>
                            <a:cs typeface="Times New Roman" panose="02020603050405020304" pitchFamily="18" charset="0"/>
                          </a:rPr>
                          <m:t>ℛ</m:t>
                        </m:r>
                      </m:e>
                      <m:sup>
                        <m:r>
                          <a:rPr lang="en-US" altLang="zh-CN" sz="2400" b="0" i="1" dirty="0" smtClean="0">
                            <a:latin typeface="Cambria Math" panose="02040503050406030204" pitchFamily="18" charset="0"/>
                            <a:cs typeface="Times New Roman" panose="02020603050405020304" pitchFamily="18" charset="0"/>
                          </a:rPr>
                          <m:t>𝑑</m:t>
                        </m:r>
                      </m:sup>
                    </m:sSup>
                    <m:r>
                      <a:rPr lang="en-US" altLang="zh-CN" sz="2400" b="0" i="1" dirty="0" smtClean="0">
                        <a:latin typeface="Cambria Math" panose="02040503050406030204" pitchFamily="18" charset="0"/>
                        <a:cs typeface="Times New Roman" panose="02020603050405020304" pitchFamily="18" charset="0"/>
                      </a:rPr>
                      <m:t>→</m:t>
                    </m:r>
                    <m:d>
                      <m:dPr>
                        <m:begChr m:val="{"/>
                        <m:endChr m:val="}"/>
                        <m:ctrlPr>
                          <a:rPr lang="en-US" altLang="zh-CN" sz="2400" b="0" i="1" dirty="0" smtClean="0">
                            <a:latin typeface="Cambria Math" panose="02040503050406030204" pitchFamily="18" charset="0"/>
                            <a:cs typeface="Times New Roman" panose="02020603050405020304" pitchFamily="18" charset="0"/>
                          </a:rPr>
                        </m:ctrlPr>
                      </m:dPr>
                      <m:e>
                        <m:r>
                          <a:rPr lang="en-US" altLang="zh-CN" sz="2400" b="0" i="1" dirty="0" smtClean="0">
                            <a:latin typeface="Cambria Math" panose="02040503050406030204" pitchFamily="18" charset="0"/>
                            <a:cs typeface="Times New Roman" panose="02020603050405020304" pitchFamily="18" charset="0"/>
                          </a:rPr>
                          <m:t>0,1</m:t>
                        </m:r>
                      </m:e>
                    </m:d>
                    <m:r>
                      <a:rPr lang="en-US" altLang="zh-CN" sz="2400" b="0" i="1" dirty="0" smtClean="0">
                        <a:latin typeface="Cambria Math" panose="02040503050406030204" pitchFamily="18" charset="0"/>
                        <a:cs typeface="Times New Roman" panose="02020603050405020304" pitchFamily="18" charset="0"/>
                      </a:rPr>
                      <m:t> </m:t>
                    </m:r>
                    <m:r>
                      <a:rPr lang="zh-CN" altLang="en-US" sz="2400" b="0" i="1" dirty="0">
                        <a:latin typeface="Cambria Math" panose="02040503050406030204" pitchFamily="18" charset="0"/>
                        <a:cs typeface="Times New Roman" panose="02020603050405020304" pitchFamily="18" charset="0"/>
                      </a:rPr>
                      <m:t>，</m:t>
                    </m:r>
                  </m:oMath>
                </a14:m>
                <a:r>
                  <a:rPr lang="zh-CN" altLang="en-US" sz="2400" b="0" kern="1200" dirty="0">
                    <a:solidFill>
                      <a:prstClr val="black"/>
                    </a:solidFill>
                    <a:latin typeface="Calibri" panose="020F0502020204030204"/>
                    <a:ea typeface="宋体" panose="02010600030101010101" pitchFamily="2" charset="-122"/>
                  </a:rPr>
                  <a:t>在一个很小的特征维度</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𝒅</m:t>
                        </m:r>
                      </m:e>
                      <m:sub>
                        <m:r>
                          <a:rPr lang="en-US" altLang="zh-CN" sz="2400" i="1">
                            <a:latin typeface="Cambria Math" panose="02040503050406030204" pitchFamily="18" charset="0"/>
                          </a:rPr>
                          <m:t>𝒔𝒖𝒃</m:t>
                        </m:r>
                      </m:sub>
                    </m:sSub>
                  </m:oMath>
                </a14:m>
                <a:r>
                  <a:rPr lang="zh-CN" altLang="en-US" sz="2400" b="0" kern="1200" dirty="0">
                    <a:solidFill>
                      <a:prstClr val="black"/>
                    </a:solidFill>
                    <a:latin typeface="Calibri" panose="020F0502020204030204"/>
                    <a:ea typeface="宋体" panose="02010600030101010101" pitchFamily="2" charset="-122"/>
                  </a:rPr>
                  <a:t>上实现</a:t>
                </a:r>
                <a:endParaRPr lang="en-US" altLang="zh-CN" sz="2400" b="0" kern="1200" dirty="0">
                  <a:solidFill>
                    <a:prstClr val="black"/>
                  </a:solidFill>
                  <a:latin typeface="Calibri" panose="020F0502020204030204"/>
                  <a:ea typeface="宋体" panose="02010600030101010101" pitchFamily="2" charset="-122"/>
                </a:endParaRP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尽管每个</a:t>
                </a:r>
                <a14:m>
                  <m:oMath xmlns:m="http://schemas.openxmlformats.org/officeDocument/2006/math">
                    <m:sSub>
                      <m:sSubPr>
                        <m:ctrlPr>
                          <a:rPr lang="en-US" altLang="zh-CN" sz="2400" b="0" i="1" kern="1200" smtClean="0">
                            <a:solidFill>
                              <a:prstClr val="black"/>
                            </a:solidFill>
                            <a:latin typeface="Cambria Math" panose="02040503050406030204" pitchFamily="18" charset="0"/>
                            <a:ea typeface="宋体" panose="02010600030101010101" pitchFamily="2" charset="-122"/>
                          </a:rPr>
                        </m:ctrlPr>
                      </m:sSubPr>
                      <m:e>
                        <m:r>
                          <a:rPr lang="en-US" altLang="zh-CN" sz="2400" b="0" i="1" kern="1200" smtClean="0">
                            <a:solidFill>
                              <a:prstClr val="black"/>
                            </a:solidFill>
                            <a:latin typeface="Cambria Math" panose="02040503050406030204" pitchFamily="18" charset="0"/>
                            <a:ea typeface="宋体" panose="02010600030101010101" pitchFamily="2" charset="-122"/>
                          </a:rPr>
                          <m:t>𝐵</m:t>
                        </m:r>
                      </m:e>
                      <m:sub>
                        <m:r>
                          <a:rPr lang="en-US" altLang="zh-CN" sz="2400" b="0" i="1" kern="1200" smtClean="0">
                            <a:solidFill>
                              <a:prstClr val="black"/>
                            </a:solidFill>
                            <a:latin typeface="Cambria Math" panose="02040503050406030204" pitchFamily="18" charset="0"/>
                            <a:ea typeface="宋体" panose="02010600030101010101" pitchFamily="2" charset="-122"/>
                          </a:rPr>
                          <m:t>𝑖</m:t>
                        </m:r>
                      </m:sub>
                    </m:sSub>
                  </m:oMath>
                </a14:m>
                <a:r>
                  <a:rPr lang="zh-CN" altLang="en-US" sz="2400" b="0" kern="1200" dirty="0">
                    <a:solidFill>
                      <a:prstClr val="black"/>
                    </a:solidFill>
                    <a:latin typeface="Calibri" panose="020F0502020204030204"/>
                    <a:ea typeface="宋体" panose="02010600030101010101" pitchFamily="2" charset="-122"/>
                  </a:rPr>
                  <a:t>的表现效果非常弱，但随着使用</a:t>
                </a:r>
                <a14:m>
                  <m:oMath xmlns:m="http://schemas.openxmlformats.org/officeDocument/2006/math">
                    <m:sSub>
                      <m:sSubPr>
                        <m:ctrlPr>
                          <a:rPr lang="en-US" altLang="zh-CN" sz="2400" b="0" i="1" kern="1200">
                            <a:solidFill>
                              <a:prstClr val="black"/>
                            </a:solidFill>
                            <a:latin typeface="Cambria Math" panose="02040503050406030204" pitchFamily="18" charset="0"/>
                            <a:ea typeface="宋体" panose="02010600030101010101" pitchFamily="2" charset="-122"/>
                          </a:rPr>
                        </m:ctrlPr>
                      </m:sSubPr>
                      <m:e>
                        <m:r>
                          <a:rPr lang="en-US" altLang="zh-CN" sz="2400" b="0" i="1" kern="1200">
                            <a:solidFill>
                              <a:prstClr val="black"/>
                            </a:solidFill>
                            <a:latin typeface="Cambria Math" panose="02040503050406030204" pitchFamily="18" charset="0"/>
                            <a:ea typeface="宋体" panose="02010600030101010101" pitchFamily="2" charset="-122"/>
                          </a:rPr>
                          <m:t>𝐵</m:t>
                        </m:r>
                      </m:e>
                      <m:sub>
                        <m:r>
                          <a:rPr lang="en-US" altLang="zh-CN" sz="2400" b="0" i="1" kern="1200">
                            <a:solidFill>
                              <a:prstClr val="black"/>
                            </a:solidFill>
                            <a:latin typeface="Cambria Math" panose="02040503050406030204" pitchFamily="18" charset="0"/>
                            <a:ea typeface="宋体" panose="02010600030101010101" pitchFamily="2" charset="-122"/>
                          </a:rPr>
                          <m:t>𝑖</m:t>
                        </m:r>
                      </m:sub>
                    </m:sSub>
                  </m:oMath>
                </a14:m>
                <a:r>
                  <a:rPr lang="zh-CN" altLang="en-US" sz="2400" b="0" kern="1200" dirty="0">
                    <a:solidFill>
                      <a:prstClr val="black"/>
                    </a:solidFill>
                    <a:latin typeface="Calibri" panose="020F0502020204030204"/>
                    <a:ea typeface="宋体" panose="02010600030101010101" pitchFamily="2" charset="-122"/>
                  </a:rPr>
                  <a:t>的数量的增多，最终分类结果可以非常准确</a:t>
                </a:r>
                <a:endParaRPr lang="en-US" altLang="zh-CN" sz="2400" b="0" kern="1200" dirty="0">
                  <a:solidFill>
                    <a:prstClr val="black"/>
                  </a:solidFill>
                  <a:latin typeface="Calibri" panose="020F0502020204030204"/>
                  <a:ea typeface="宋体" panose="02010600030101010101" pitchFamily="2" charset="-122"/>
                </a:endParaRP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endParaRPr lang="zh-CN" altLang="en-US" sz="2400" b="0" kern="1200" dirty="0">
                  <a:solidFill>
                    <a:prstClr val="black"/>
                  </a:solidFill>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686800" cy="5476875"/>
              </a:xfrm>
              <a:blipFill>
                <a:blip r:embed="rId3"/>
                <a:stretch>
                  <a:fillRect l="-1193" t="-1446" r="-1333"/>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E971BF11-2F1F-49E7-B44C-E2C8405D7A5D}"/>
              </a:ext>
            </a:extLst>
          </p:cNvPr>
          <p:cNvGrpSpPr/>
          <p:nvPr/>
        </p:nvGrpSpPr>
        <p:grpSpPr>
          <a:xfrm>
            <a:off x="-11430" y="3628646"/>
            <a:ext cx="9144000" cy="2786463"/>
            <a:chOff x="-11430" y="3628646"/>
            <a:chExt cx="9144000" cy="2786463"/>
          </a:xfrm>
        </p:grpSpPr>
        <p:pic>
          <p:nvPicPr>
            <p:cNvPr id="3" name="图片 2">
              <a:extLst>
                <a:ext uri="{FF2B5EF4-FFF2-40B4-BE49-F238E27FC236}">
                  <a16:creationId xmlns:a16="http://schemas.microsoft.com/office/drawing/2014/main" id="{1F3B1F24-17C4-42B9-A57A-8EBB0C5B6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 y="3628646"/>
              <a:ext cx="9144000" cy="278646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646F1BD-A7CF-4358-8A57-7DA96D694159}"/>
                    </a:ext>
                  </a:extLst>
                </p:cNvPr>
                <p:cNvSpPr txBox="1"/>
                <p:nvPr/>
              </p:nvSpPr>
              <p:spPr>
                <a:xfrm>
                  <a:off x="7162800" y="6107332"/>
                  <a:ext cx="11117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𝒅</m:t>
                            </m:r>
                          </m:e>
                          <m:sub>
                            <m:r>
                              <a:rPr lang="en-US" altLang="zh-CN" sz="2000" b="1" i="1" smtClean="0">
                                <a:latin typeface="Cambria Math" panose="02040503050406030204" pitchFamily="18" charset="0"/>
                              </a:rPr>
                              <m:t>𝒔𝒖𝒃</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oMath>
                    </m:oMathPara>
                  </a14:m>
                  <a:endParaRPr lang="zh-CN" altLang="en-US" sz="2000" dirty="0"/>
                </a:p>
              </p:txBody>
            </p:sp>
          </mc:Choice>
          <mc:Fallback xmlns="">
            <p:sp>
              <p:nvSpPr>
                <p:cNvPr id="4" name="文本框 3">
                  <a:extLst>
                    <a:ext uri="{FF2B5EF4-FFF2-40B4-BE49-F238E27FC236}">
                      <a16:creationId xmlns:a16="http://schemas.microsoft.com/office/drawing/2014/main" id="{1646F1BD-A7CF-4358-8A57-7DA96D694159}"/>
                    </a:ext>
                  </a:extLst>
                </p:cNvPr>
                <p:cNvSpPr txBox="1">
                  <a:spLocks noRot="1" noChangeAspect="1" noMove="1" noResize="1" noEditPoints="1" noAdjustHandles="1" noChangeArrowheads="1" noChangeShapeType="1" noTextEdit="1"/>
                </p:cNvSpPr>
                <p:nvPr/>
              </p:nvSpPr>
              <p:spPr>
                <a:xfrm>
                  <a:off x="7162800" y="6107332"/>
                  <a:ext cx="1111715" cy="307777"/>
                </a:xfrm>
                <a:prstGeom prst="rect">
                  <a:avLst/>
                </a:prstGeom>
                <a:blipFill>
                  <a:blip r:embed="rId5"/>
                  <a:stretch>
                    <a:fillRect l="-4396" r="-4945" b="-24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4701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2401B64-499E-4FEA-8143-E3698632A0EF}"/>
              </a:ext>
            </a:extLst>
          </p:cNvPr>
          <p:cNvSpPr>
            <a:spLocks noGrp="1" noChangeArrowheads="1"/>
          </p:cNvSpPr>
          <p:nvPr>
            <p:ph type="title"/>
          </p:nvPr>
        </p:nvSpPr>
        <p:spPr/>
        <p:txBody>
          <a:bodyPr/>
          <a:lstStyle/>
          <a:p>
            <a:pPr eaLnBrk="1" hangingPunct="1"/>
            <a:r>
              <a:rPr lang="en-US" altLang="zh-CN" b="1" dirty="0">
                <a:ea typeface="黑体" panose="02010609060101010101" pitchFamily="49" charset="-122"/>
              </a:rPr>
              <a:t>1 </a:t>
            </a:r>
            <a:r>
              <a:rPr lang="zh-CN" altLang="en-US" b="1" dirty="0">
                <a:ea typeface="黑体" panose="02010609060101010101" pitchFamily="49" charset="-122"/>
              </a:rPr>
              <a:t>隐写分析评价指标</a:t>
            </a:r>
            <a:endParaRPr lang="zh-CN" altLang="en-US" dirty="0"/>
          </a:p>
        </p:txBody>
      </p:sp>
      <p:sp>
        <p:nvSpPr>
          <p:cNvPr id="5" name="Rectangle 3">
            <a:extLst>
              <a:ext uri="{FF2B5EF4-FFF2-40B4-BE49-F238E27FC236}">
                <a16:creationId xmlns:a16="http://schemas.microsoft.com/office/drawing/2014/main" id="{028C7845-1C39-41E5-88D3-EC5DC3049FCD}"/>
              </a:ext>
            </a:extLst>
          </p:cNvPr>
          <p:cNvSpPr txBox="1">
            <a:spLocks noChangeArrowheads="1"/>
          </p:cNvSpPr>
          <p:nvPr/>
        </p:nvSpPr>
        <p:spPr bwMode="auto">
          <a:xfrm>
            <a:off x="685800" y="1989138"/>
            <a:ext cx="79898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zh-CN" altLang="en-US" sz="2800" dirty="0"/>
              <a:t>主动隐写的算法和成果非常少，仅讨论被动隐写分析方法的评价</a:t>
            </a:r>
            <a:endParaRPr lang="en-US" altLang="zh-CN" sz="2800" dirty="0"/>
          </a:p>
          <a:p>
            <a:pPr algn="just" eaLnBrk="1" hangingPunct="1">
              <a:defRPr/>
            </a:pPr>
            <a:r>
              <a:rPr lang="zh-CN" altLang="en-US" sz="2800" dirty="0"/>
              <a:t>一般认为，分析者如果能以很高的概率正确判断出指定信号是否含有隐秘信息，则认为分析者攻击对应的隐写系统取得了成功</a:t>
            </a:r>
            <a:endParaRPr lang="en-US" altLang="zh-CN" sz="2800" dirty="0"/>
          </a:p>
          <a:p>
            <a:pPr algn="just" eaLnBrk="1" hangingPunct="1">
              <a:defRPr/>
            </a:pPr>
            <a:r>
              <a:rPr lang="zh-CN" altLang="en-US" sz="2800" dirty="0"/>
              <a:t>一般采用四个指标来衡量</a:t>
            </a:r>
            <a:endParaRPr lang="en-US" altLang="zh-CN" sz="2800" dirty="0"/>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准确性</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适用性</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实用性</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复杂度</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21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6868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从线性分类器到集成分类器（</a:t>
                </a:r>
                <a:r>
                  <a:rPr lang="en-US" altLang="zh-CN" sz="2800" dirty="0">
                    <a:latin typeface="Times New Roman" panose="02020603050405020304" pitchFamily="18" charset="0"/>
                    <a:cs typeface="Times New Roman" panose="02020603050405020304" pitchFamily="18" charset="0"/>
                  </a:rPr>
                  <a:t>Ensemble Classifiers</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b="0" kern="1200" dirty="0">
                    <a:solidFill>
                      <a:prstClr val="black"/>
                    </a:solidFill>
                    <a:latin typeface="Calibri" panose="020F0502020204030204"/>
                    <a:ea typeface="宋体" panose="02010600030101010101" pitchFamily="2" charset="-122"/>
                  </a:rPr>
                  <a:t>分类器</a:t>
                </a:r>
                <a14:m>
                  <m:oMath xmlns:m="http://schemas.openxmlformats.org/officeDocument/2006/math">
                    <m:sSub>
                      <m:sSubPr>
                        <m:ctrlPr>
                          <a:rPr lang="en-US" altLang="zh-CN" sz="2400" b="0" i="1" kern="1200" smtClean="0">
                            <a:solidFill>
                              <a:prstClr val="black"/>
                            </a:solidFill>
                            <a:latin typeface="Cambria Math" panose="02040503050406030204" pitchFamily="18" charset="0"/>
                            <a:ea typeface="宋体" panose="02010600030101010101" pitchFamily="2" charset="-122"/>
                          </a:rPr>
                        </m:ctrlPr>
                      </m:sSubPr>
                      <m:e>
                        <m:r>
                          <a:rPr lang="en-US" altLang="zh-CN" sz="2400" b="0" i="1" kern="1200" smtClean="0">
                            <a:solidFill>
                              <a:prstClr val="black"/>
                            </a:solidFill>
                            <a:latin typeface="Cambria Math" panose="02040503050406030204" pitchFamily="18" charset="0"/>
                            <a:ea typeface="宋体" panose="02010600030101010101" pitchFamily="2" charset="-122"/>
                          </a:rPr>
                          <m:t>𝐵</m:t>
                        </m:r>
                      </m:e>
                      <m:sub>
                        <m:r>
                          <a:rPr lang="en-US" altLang="zh-CN" sz="2400" b="0" i="1" kern="1200" smtClean="0">
                            <a:solidFill>
                              <a:prstClr val="black"/>
                            </a:solidFill>
                            <a:latin typeface="Cambria Math" panose="02040503050406030204" pitchFamily="18" charset="0"/>
                            <a:ea typeface="宋体" panose="02010600030101010101" pitchFamily="2" charset="-122"/>
                          </a:rPr>
                          <m:t>𝑖</m:t>
                        </m:r>
                      </m:sub>
                    </m:sSub>
                  </m:oMath>
                </a14:m>
                <a:r>
                  <a:rPr lang="zh-CN" altLang="en-US" sz="2400" b="0" kern="1200" dirty="0">
                    <a:solidFill>
                      <a:prstClr val="black"/>
                    </a:solidFill>
                    <a:latin typeface="Calibri" panose="020F0502020204030204"/>
                    <a:ea typeface="宋体" panose="02010600030101010101" pitchFamily="2" charset="-122"/>
                  </a:rPr>
                  <a:t>的构造：</a:t>
                </a:r>
                <a:r>
                  <a:rPr lang="en-US" altLang="zh-CN" sz="2400" b="0" kern="1200" dirty="0">
                    <a:solidFill>
                      <a:prstClr val="black"/>
                    </a:solidFill>
                    <a:latin typeface="Calibri" panose="020F0502020204030204"/>
                    <a:ea typeface="宋体" panose="02010600030101010101" pitchFamily="2" charset="-122"/>
                  </a:rPr>
                  <a:t>Fisher Linear Discriminant (FLD)</a:t>
                </a:r>
              </a:p>
              <a:p>
                <a:pPr marL="0" lvl="0" indent="0" eaLnBrk="1" fontAlgn="auto" hangingPunct="1">
                  <a:spcBef>
                    <a:spcPts val="1000"/>
                  </a:spcBef>
                  <a:spcAft>
                    <a:spcPts val="0"/>
                  </a:spcAft>
                  <a:buClrTx/>
                  <a:buNone/>
                  <a:defRPr/>
                </a:pPr>
                <a14:m>
                  <m:oMathPara xmlns:m="http://schemas.openxmlformats.org/officeDocument/2006/math">
                    <m:oMathParaPr>
                      <m:jc m:val="centerGroup"/>
                    </m:oMathParaPr>
                    <m:oMath xmlns:m="http://schemas.openxmlformats.org/officeDocument/2006/math">
                      <m:sSub>
                        <m:sSubPr>
                          <m:ctrlPr>
                            <a:rPr lang="en-US" altLang="zh-CN" sz="2400" b="0" i="1" kern="1200" smtClean="0">
                              <a:solidFill>
                                <a:prstClr val="black"/>
                              </a:solidFill>
                              <a:latin typeface="Cambria Math" panose="02040503050406030204" pitchFamily="18" charset="0"/>
                              <a:ea typeface="宋体" panose="02010600030101010101" pitchFamily="2" charset="-122"/>
                            </a:rPr>
                          </m:ctrlPr>
                        </m:sSubPr>
                        <m:e>
                          <m:r>
                            <a:rPr lang="en-US" altLang="zh-CN" sz="2400" b="1" i="1" kern="1200" smtClean="0">
                              <a:solidFill>
                                <a:prstClr val="black"/>
                              </a:solidFill>
                              <a:latin typeface="Cambria Math" panose="02040503050406030204" pitchFamily="18" charset="0"/>
                              <a:ea typeface="宋体" panose="02010600030101010101" pitchFamily="2" charset="-122"/>
                            </a:rPr>
                            <m:t>𝒗</m:t>
                          </m:r>
                        </m:e>
                        <m:sub>
                          <m:r>
                            <a:rPr lang="en-US" altLang="zh-CN" sz="2400" b="0" i="1" kern="1200" smtClean="0">
                              <a:solidFill>
                                <a:prstClr val="black"/>
                              </a:solidFill>
                              <a:latin typeface="Cambria Math" panose="02040503050406030204" pitchFamily="18" charset="0"/>
                              <a:ea typeface="宋体" panose="02010600030101010101" pitchFamily="2" charset="-122"/>
                            </a:rPr>
                            <m:t>𝑖</m:t>
                          </m:r>
                        </m:sub>
                      </m:sSub>
                      <m:r>
                        <a:rPr lang="en-US" altLang="zh-CN" sz="2400" b="0" i="1" kern="1200" smtClean="0">
                          <a:solidFill>
                            <a:prstClr val="black"/>
                          </a:solidFill>
                          <a:latin typeface="Cambria Math" panose="02040503050406030204" pitchFamily="18" charset="0"/>
                          <a:ea typeface="宋体" panose="02010600030101010101" pitchFamily="2" charset="-122"/>
                        </a:rPr>
                        <m:t>=</m:t>
                      </m:r>
                      <m:sSup>
                        <m:sSupPr>
                          <m:ctrlPr>
                            <a:rPr lang="en-US" altLang="zh-CN" sz="2400" b="0" i="1" kern="1200" smtClean="0">
                              <a:solidFill>
                                <a:prstClr val="black"/>
                              </a:solidFill>
                              <a:latin typeface="Cambria Math" panose="02040503050406030204" pitchFamily="18" charset="0"/>
                              <a:ea typeface="宋体" panose="02010600030101010101" pitchFamily="2" charset="-122"/>
                            </a:rPr>
                          </m:ctrlPr>
                        </m:sSupPr>
                        <m:e>
                          <m:d>
                            <m:dPr>
                              <m:ctrlPr>
                                <a:rPr lang="en-US" altLang="zh-CN" sz="2400" b="0" i="1" kern="1200" smtClean="0">
                                  <a:solidFill>
                                    <a:prstClr val="black"/>
                                  </a:solidFill>
                                  <a:latin typeface="Cambria Math" panose="02040503050406030204" pitchFamily="18" charset="0"/>
                                  <a:ea typeface="宋体" panose="02010600030101010101" pitchFamily="2" charset="-122"/>
                                </a:rPr>
                              </m:ctrlPr>
                            </m:dPr>
                            <m:e>
                              <m:sSub>
                                <m:sSubPr>
                                  <m:ctrlPr>
                                    <a:rPr lang="en-US" altLang="zh-CN" sz="2400" b="0" i="1" kern="1200" smtClean="0">
                                      <a:solidFill>
                                        <a:prstClr val="black"/>
                                      </a:solidFill>
                                      <a:latin typeface="Cambria Math" panose="02040503050406030204" pitchFamily="18" charset="0"/>
                                      <a:ea typeface="宋体" panose="02010600030101010101" pitchFamily="2" charset="-122"/>
                                    </a:rPr>
                                  </m:ctrlPr>
                                </m:sSubPr>
                                <m:e>
                                  <m:r>
                                    <a:rPr lang="en-US" altLang="zh-CN" sz="2400" b="1" i="0" kern="1200" smtClean="0">
                                      <a:solidFill>
                                        <a:prstClr val="black"/>
                                      </a:solidFill>
                                      <a:latin typeface="Cambria Math" panose="02040503050406030204" pitchFamily="18" charset="0"/>
                                      <a:ea typeface="宋体" panose="02010600030101010101" pitchFamily="2" charset="-122"/>
                                    </a:rPr>
                                    <m:t>𝐒</m:t>
                                  </m:r>
                                </m:e>
                                <m:sub>
                                  <m:r>
                                    <a:rPr lang="en-US" altLang="zh-CN" sz="2400" b="0" i="1" kern="1200" smtClean="0">
                                      <a:solidFill>
                                        <a:prstClr val="black"/>
                                      </a:solidFill>
                                      <a:latin typeface="Cambria Math" panose="02040503050406030204" pitchFamily="18" charset="0"/>
                                      <a:ea typeface="宋体" panose="02010600030101010101" pitchFamily="2" charset="-122"/>
                                    </a:rPr>
                                    <m:t>𝑤</m:t>
                                  </m:r>
                                </m:sub>
                              </m:sSub>
                              <m:r>
                                <a:rPr lang="en-US" altLang="zh-CN" sz="2400" b="0" i="1" kern="1200" smtClean="0">
                                  <a:solidFill>
                                    <a:prstClr val="black"/>
                                  </a:solidFill>
                                  <a:latin typeface="Cambria Math" panose="02040503050406030204" pitchFamily="18" charset="0"/>
                                  <a:ea typeface="宋体" panose="02010600030101010101" pitchFamily="2" charset="-122"/>
                                </a:rPr>
                                <m:t>+</m:t>
                              </m:r>
                              <m:r>
                                <a:rPr lang="en-US" altLang="zh-CN" sz="2400" b="0" i="1" kern="1200" smtClean="0">
                                  <a:solidFill>
                                    <a:prstClr val="black"/>
                                  </a:solidFill>
                                  <a:latin typeface="Cambria Math" panose="02040503050406030204" pitchFamily="18" charset="0"/>
                                  <a:ea typeface="宋体" panose="02010600030101010101" pitchFamily="2" charset="-122"/>
                                </a:rPr>
                                <m:t>𝜆</m:t>
                              </m:r>
                              <m:r>
                                <a:rPr lang="en-US" altLang="zh-CN" sz="2400" b="1" i="0" kern="1200" smtClean="0">
                                  <a:solidFill>
                                    <a:prstClr val="black"/>
                                  </a:solidFill>
                                  <a:latin typeface="Cambria Math" panose="02040503050406030204" pitchFamily="18" charset="0"/>
                                  <a:ea typeface="宋体" panose="02010600030101010101" pitchFamily="2" charset="-122"/>
                                </a:rPr>
                                <m:t>𝐈</m:t>
                              </m:r>
                            </m:e>
                          </m:d>
                        </m:e>
                        <m:sup>
                          <m:r>
                            <a:rPr lang="en-US" altLang="zh-CN" sz="2400" b="0" i="1" kern="1200" smtClean="0">
                              <a:solidFill>
                                <a:prstClr val="black"/>
                              </a:solidFill>
                              <a:latin typeface="Cambria Math" panose="02040503050406030204" pitchFamily="18" charset="0"/>
                              <a:ea typeface="宋体" panose="02010600030101010101" pitchFamily="2" charset="-122"/>
                            </a:rPr>
                            <m:t>−1</m:t>
                          </m:r>
                        </m:sup>
                      </m:sSup>
                      <m:r>
                        <a:rPr lang="en-US" altLang="zh-CN" sz="2400" b="0" i="1" kern="1200" smtClean="0">
                          <a:solidFill>
                            <a:prstClr val="black"/>
                          </a:solidFill>
                          <a:latin typeface="Cambria Math" panose="02040503050406030204" pitchFamily="18" charset="0"/>
                          <a:ea typeface="宋体" panose="02010600030101010101" pitchFamily="2" charset="-122"/>
                        </a:rPr>
                        <m:t>(</m:t>
                      </m:r>
                      <m:r>
                        <a:rPr lang="en-US" altLang="zh-CN" sz="2400" b="1" i="1" kern="1200" smtClean="0">
                          <a:solidFill>
                            <a:prstClr val="black"/>
                          </a:solidFill>
                          <a:latin typeface="Cambria Math" panose="02040503050406030204" pitchFamily="18" charset="0"/>
                          <a:ea typeface="宋体" panose="02010600030101010101" pitchFamily="2" charset="-122"/>
                        </a:rPr>
                        <m:t>𝝁</m:t>
                      </m:r>
                      <m:r>
                        <a:rPr lang="en-US" altLang="zh-CN" sz="2400" b="0" i="1" kern="1200" smtClean="0">
                          <a:solidFill>
                            <a:prstClr val="black"/>
                          </a:solidFill>
                          <a:latin typeface="Cambria Math" panose="02040503050406030204" pitchFamily="18" charset="0"/>
                          <a:ea typeface="宋体" panose="02010600030101010101" pitchFamily="2" charset="-122"/>
                        </a:rPr>
                        <m:t>−</m:t>
                      </m:r>
                      <m:acc>
                        <m:accPr>
                          <m:chr m:val="̅"/>
                          <m:ctrlPr>
                            <a:rPr lang="en-US" altLang="zh-CN" sz="2400" i="1" kern="1200" smtClean="0">
                              <a:solidFill>
                                <a:prstClr val="black"/>
                              </a:solidFill>
                              <a:latin typeface="Cambria Math" panose="02040503050406030204" pitchFamily="18" charset="0"/>
                              <a:ea typeface="宋体" panose="02010600030101010101" pitchFamily="2" charset="-122"/>
                            </a:rPr>
                          </m:ctrlPr>
                        </m:accPr>
                        <m:e>
                          <m:r>
                            <a:rPr lang="en-US" altLang="zh-CN" sz="2400" b="1" i="1" kern="1200">
                              <a:solidFill>
                                <a:prstClr val="black"/>
                              </a:solidFill>
                              <a:latin typeface="Cambria Math" panose="02040503050406030204" pitchFamily="18" charset="0"/>
                              <a:ea typeface="宋体" panose="02010600030101010101" pitchFamily="2" charset="-122"/>
                            </a:rPr>
                            <m:t>𝝁</m:t>
                          </m:r>
                        </m:e>
                      </m:acc>
                      <m:r>
                        <a:rPr lang="en-US" altLang="zh-CN" sz="2400" b="0" i="1" kern="1200" smtClean="0">
                          <a:solidFill>
                            <a:prstClr val="black"/>
                          </a:solidFill>
                          <a:latin typeface="Cambria Math" panose="02040503050406030204" pitchFamily="18" charset="0"/>
                          <a:ea typeface="宋体" panose="02010600030101010101" pitchFamily="2" charset="-122"/>
                        </a:rPr>
                        <m:t>)</m:t>
                      </m:r>
                    </m:oMath>
                  </m:oMathPara>
                </a14:m>
                <a:endParaRPr lang="zh-CN" altLang="en-US" sz="2400" b="0" kern="1200" dirty="0">
                  <a:solidFill>
                    <a:prstClr val="black"/>
                  </a:solidFill>
                  <a:latin typeface="Calibri" panose="020F0502020204030204"/>
                  <a:ea typeface="宋体" panose="02010600030101010101" pitchFamily="2" charset="-122"/>
                </a:endParaRPr>
              </a:p>
              <a:p>
                <a:pPr marL="228600" lvl="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宋体" panose="02010600030101010101" pitchFamily="2" charset="-122"/>
                    <a:ea typeface="宋体" panose="02010600030101010101" pitchFamily="2" charset="-122"/>
                  </a:rPr>
                  <a:t>其中</a:t>
                </a:r>
                <a14:m>
                  <m:oMath xmlns:m="http://schemas.openxmlformats.org/officeDocument/2006/math">
                    <m:r>
                      <a:rPr lang="en-US" altLang="zh-CN" sz="2400" b="1" i="1" kern="1200" smtClean="0">
                        <a:solidFill>
                          <a:prstClr val="black"/>
                        </a:solidFill>
                        <a:latin typeface="Cambria Math" panose="02040503050406030204" pitchFamily="18" charset="0"/>
                        <a:ea typeface="宋体" panose="02010600030101010101" pitchFamily="2" charset="-122"/>
                      </a:rPr>
                      <m:t>𝝁</m:t>
                    </m:r>
                  </m:oMath>
                </a14:m>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和</a:t>
                </a:r>
                <a14:m>
                  <m:oMath xmlns:m="http://schemas.openxmlformats.org/officeDocument/2006/math">
                    <m:acc>
                      <m:accPr>
                        <m:chr m:val="̅"/>
                        <m:ctrlPr>
                          <a:rPr lang="en-US" altLang="zh-CN" sz="2400" i="1" kern="1200">
                            <a:solidFill>
                              <a:prstClr val="black"/>
                            </a:solidFill>
                            <a:latin typeface="Cambria Math" panose="02040503050406030204" pitchFamily="18" charset="0"/>
                            <a:ea typeface="宋体" panose="02010600030101010101" pitchFamily="2" charset="-122"/>
                          </a:rPr>
                        </m:ctrlPr>
                      </m:accPr>
                      <m:e>
                        <m:r>
                          <a:rPr lang="en-US" altLang="zh-CN" sz="2400" i="1" kern="1200">
                            <a:solidFill>
                              <a:prstClr val="black"/>
                            </a:solidFill>
                            <a:latin typeface="Cambria Math" panose="02040503050406030204" pitchFamily="18" charset="0"/>
                            <a:ea typeface="宋体" panose="02010600030101010101" pitchFamily="2" charset="-122"/>
                          </a:rPr>
                          <m:t>𝝁</m:t>
                        </m:r>
                      </m:e>
                    </m:acc>
                    <m:r>
                      <a:rPr lang="zh-CN" altLang="en-US" sz="2400" i="1" kern="1200">
                        <a:solidFill>
                          <a:prstClr val="black"/>
                        </a:solidFill>
                        <a:latin typeface="Cambria Math" panose="02040503050406030204" pitchFamily="18" charset="0"/>
                        <a:ea typeface="宋体" panose="02010600030101010101" pitchFamily="2" charset="-122"/>
                      </a:rPr>
                      <m:t>分别</m:t>
                    </m:r>
                  </m:oMath>
                </a14:m>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cover</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样本和</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stego</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样本</a:t>
                </a:r>
                <a:r>
                  <a:rPr lang="zh-CN" altLang="en-US" sz="2400" b="0" kern="1200" dirty="0">
                    <a:solidFill>
                      <a:prstClr val="black"/>
                    </a:solidFill>
                    <a:latin typeface="宋体" panose="02010600030101010101" pitchFamily="2" charset="-122"/>
                    <a:ea typeface="宋体" panose="02010600030101010101" pitchFamily="2" charset="-122"/>
                  </a:rPr>
                  <a:t>的均值，</a:t>
                </a:r>
                <a:r>
                  <a:rPr lang="en-US" altLang="zh-CN" sz="2400" b="0" kern="1200" dirty="0">
                    <a:solidFill>
                      <a:prstClr val="black"/>
                    </a:solidFill>
                    <a:ea typeface="宋体" panose="02010600030101010101" pitchFamily="2" charset="-122"/>
                  </a:rPr>
                  <a:t> </a:t>
                </a:r>
                <a14:m>
                  <m:oMath xmlns:m="http://schemas.openxmlformats.org/officeDocument/2006/math">
                    <m:sSub>
                      <m:sSubPr>
                        <m:ctrlPr>
                          <a:rPr lang="en-US" altLang="zh-CN" sz="2400" b="0" i="1" kern="1200">
                            <a:solidFill>
                              <a:prstClr val="black"/>
                            </a:solidFill>
                            <a:latin typeface="Cambria Math" panose="02040503050406030204" pitchFamily="18" charset="0"/>
                            <a:ea typeface="宋体" panose="02010600030101010101" pitchFamily="2" charset="-122"/>
                          </a:rPr>
                        </m:ctrlPr>
                      </m:sSubPr>
                      <m:e>
                        <m:r>
                          <a:rPr lang="en-US" altLang="zh-CN" sz="2400" kern="1200">
                            <a:solidFill>
                              <a:prstClr val="black"/>
                            </a:solidFill>
                            <a:latin typeface="Cambria Math" panose="02040503050406030204" pitchFamily="18" charset="0"/>
                            <a:ea typeface="宋体" panose="02010600030101010101" pitchFamily="2" charset="-122"/>
                          </a:rPr>
                          <m:t>𝐒</m:t>
                        </m:r>
                      </m:e>
                      <m:sub>
                        <m:r>
                          <a:rPr lang="en-US" altLang="zh-CN" sz="2400" b="0" i="1" kern="1200">
                            <a:solidFill>
                              <a:prstClr val="black"/>
                            </a:solidFill>
                            <a:latin typeface="Cambria Math" panose="02040503050406030204" pitchFamily="18" charset="0"/>
                            <a:ea typeface="宋体" panose="02010600030101010101" pitchFamily="2" charset="-122"/>
                          </a:rPr>
                          <m:t>𝑤</m:t>
                        </m:r>
                      </m:sub>
                    </m:sSub>
                  </m:oMath>
                </a14:m>
                <a:r>
                  <a:rPr lang="zh-CN" altLang="en-US" sz="2400" b="0" kern="1200" dirty="0">
                    <a:solidFill>
                      <a:prstClr val="black"/>
                    </a:solidFill>
                    <a:latin typeface="宋体" panose="02010600030101010101" pitchFamily="2" charset="-122"/>
                    <a:ea typeface="宋体" panose="02010600030101010101" pitchFamily="2" charset="-122"/>
                  </a:rPr>
                  <a:t>是类内散度矩阵</a:t>
                </a:r>
                <a:endParaRPr lang="en-US" altLang="zh-CN" sz="2400" b="0" kern="1200" dirty="0">
                  <a:solidFill>
                    <a:prstClr val="black"/>
                  </a:solidFill>
                  <a:latin typeface="宋体" panose="02010600030101010101" pitchFamily="2" charset="-122"/>
                  <a:ea typeface="宋体" panose="02010600030101010101" pitchFamily="2" charset="-122"/>
                </a:endParaRPr>
              </a:p>
              <a:p>
                <a:pPr marL="228600" lvl="0" indent="-228600" eaLnBrk="1" fontAlgn="auto" hangingPunct="1">
                  <a:lnSpc>
                    <a:spcPct val="90000"/>
                  </a:lnSpc>
                  <a:spcBef>
                    <a:spcPts val="1000"/>
                  </a:spcBef>
                  <a:spcAft>
                    <a:spcPts val="0"/>
                  </a:spcAft>
                  <a:buClr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228600" lvl="0" indent="-228600" eaLnBrk="1" fontAlgn="auto" hangingPunct="1">
                  <a:lnSpc>
                    <a:spcPct val="90000"/>
                  </a:lnSpc>
                  <a:spcBef>
                    <a:spcPts val="1000"/>
                  </a:spcBef>
                  <a:spcAft>
                    <a:spcPts val="0"/>
                  </a:spcAft>
                  <a:buClrTx/>
                  <a:buFont typeface="Arial" panose="020B0604020202020204" pitchFamily="34" charset="0"/>
                  <a:buChar char="•"/>
                  <a:defRPr/>
                </a:pPr>
                <a:endParaRPr lang="en-US" altLang="zh-CN" sz="2400" b="0" kern="1200" dirty="0">
                  <a:solidFill>
                    <a:prstClr val="black"/>
                  </a:solidFill>
                  <a:latin typeface="宋体" panose="02010600030101010101" pitchFamily="2" charset="-122"/>
                  <a:ea typeface="宋体" panose="02010600030101010101" pitchFamily="2" charset="-122"/>
                </a:endParaRPr>
              </a:p>
              <a:p>
                <a:pPr marL="228600" lvl="0" indent="-228600" eaLnBrk="1" fontAlgn="auto" hangingPunct="1">
                  <a:lnSpc>
                    <a:spcPct val="90000"/>
                  </a:lnSpc>
                  <a:spcBef>
                    <a:spcPts val="1000"/>
                  </a:spcBef>
                  <a:spcAft>
                    <a:spcPts val="0"/>
                  </a:spcAft>
                  <a:buClr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228600" lvl="0" indent="-228600" eaLnBrk="1" fontAlgn="auto" hangingPunct="1">
                  <a:lnSpc>
                    <a:spcPct val="90000"/>
                  </a:lnSpc>
                  <a:spcBef>
                    <a:spcPts val="1000"/>
                  </a:spcBef>
                  <a:spcAft>
                    <a:spcPts val="0"/>
                  </a:spcAft>
                  <a:buClrTx/>
                  <a:buFont typeface="Arial" panose="020B0604020202020204" pitchFamily="34" charset="0"/>
                  <a:buChar char="•"/>
                  <a:defRPr/>
                </a:pPr>
                <a:r>
                  <a:rPr lang="zh-CN" altLang="en-US" sz="2400" b="0" kern="1200" dirty="0">
                    <a:solidFill>
                      <a:prstClr val="black"/>
                    </a:solidFill>
                    <a:latin typeface="宋体" panose="02010600030101010101" pitchFamily="2" charset="-122"/>
                    <a:ea typeface="宋体" panose="02010600030101010101" pitchFamily="2" charset="-122"/>
                  </a:rPr>
                  <a:t>当</a:t>
                </a:r>
                <a14:m>
                  <m:oMath xmlns:m="http://schemas.openxmlformats.org/officeDocument/2006/math">
                    <m:sSubSup>
                      <m:sSubSupPr>
                        <m:ctrlPr>
                          <a:rPr lang="en-US" altLang="zh-CN" sz="2400" b="0" i="1" kern="1200" smtClean="0">
                            <a:solidFill>
                              <a:prstClr val="black"/>
                            </a:solidFill>
                            <a:latin typeface="Cambria Math" panose="02040503050406030204" pitchFamily="18" charset="0"/>
                            <a:ea typeface="宋体" panose="02010600030101010101" pitchFamily="2" charset="-122"/>
                          </a:rPr>
                        </m:ctrlPr>
                      </m:sSubSupPr>
                      <m:e>
                        <m:r>
                          <a:rPr lang="en-US" altLang="zh-CN" sz="2400" b="1" i="1" kern="1200" smtClean="0">
                            <a:solidFill>
                              <a:prstClr val="black"/>
                            </a:solidFill>
                            <a:latin typeface="Cambria Math" panose="02040503050406030204" pitchFamily="18" charset="0"/>
                            <a:ea typeface="宋体" panose="02010600030101010101" pitchFamily="2" charset="-122"/>
                          </a:rPr>
                          <m:t>𝒗</m:t>
                        </m:r>
                      </m:e>
                      <m:sub>
                        <m:r>
                          <a:rPr lang="en-US" altLang="zh-CN" sz="2400" b="0" i="1" kern="1200" smtClean="0">
                            <a:solidFill>
                              <a:prstClr val="black"/>
                            </a:solidFill>
                            <a:latin typeface="Cambria Math" panose="02040503050406030204" pitchFamily="18" charset="0"/>
                            <a:ea typeface="宋体" panose="02010600030101010101" pitchFamily="2" charset="-122"/>
                          </a:rPr>
                          <m:t>𝑖</m:t>
                        </m:r>
                      </m:sub>
                      <m:sup>
                        <m:r>
                          <m:rPr>
                            <m:sty m:val="p"/>
                          </m:rPr>
                          <a:rPr lang="en-US" altLang="zh-CN" sz="2400" b="0" i="0" kern="1200" smtClean="0">
                            <a:solidFill>
                              <a:prstClr val="black"/>
                            </a:solidFill>
                            <a:latin typeface="Cambria Math" panose="02040503050406030204" pitchFamily="18" charset="0"/>
                            <a:ea typeface="宋体" panose="02010600030101010101" pitchFamily="2" charset="-122"/>
                          </a:rPr>
                          <m:t>T</m:t>
                        </m:r>
                      </m:sup>
                    </m:sSubSup>
                    <m:r>
                      <a:rPr lang="en-US" altLang="zh-CN" sz="2400" b="1" i="1" kern="1200" smtClean="0">
                        <a:solidFill>
                          <a:prstClr val="black"/>
                        </a:solidFill>
                        <a:latin typeface="Cambria Math" panose="02040503050406030204" pitchFamily="18" charset="0"/>
                        <a:ea typeface="宋体" panose="02010600030101010101" pitchFamily="2" charset="-122"/>
                      </a:rPr>
                      <m:t>𝒚</m:t>
                    </m:r>
                    <m:r>
                      <a:rPr lang="zh-CN" altLang="en-US" sz="2400" i="1" kern="1200">
                        <a:solidFill>
                          <a:prstClr val="black"/>
                        </a:solidFill>
                        <a:latin typeface="Cambria Math" panose="02040503050406030204" pitchFamily="18" charset="0"/>
                        <a:ea typeface="宋体" panose="02010600030101010101" pitchFamily="2" charset="-122"/>
                      </a:rPr>
                      <m:t>大于</m:t>
                    </m:r>
                  </m:oMath>
                </a14:m>
                <a:r>
                  <a:rPr kumimoji="0" lang="zh-CN" altLang="en-US" sz="2400" b="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某一阈值时，我们认为判定结果为</a:t>
                </a:r>
                <a:r>
                  <a:rPr kumimoji="0" lang="en-US" altLang="zh-CN" sz="2400" b="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1</a:t>
                </a: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304800" y="1152525"/>
                <a:ext cx="8686800" cy="5476875"/>
              </a:xfrm>
              <a:blipFill>
                <a:blip r:embed="rId3"/>
                <a:stretch>
                  <a:fillRect l="-1193" t="-1446" r="-1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157E6A3-7A2E-4FF2-9229-2F6F0DA79220}"/>
              </a:ext>
            </a:extLst>
          </p:cNvPr>
          <p:cNvPicPr>
            <a:picLocks noChangeAspect="1"/>
          </p:cNvPicPr>
          <p:nvPr/>
        </p:nvPicPr>
        <p:blipFill>
          <a:blip r:embed="rId4"/>
          <a:stretch>
            <a:fillRect/>
          </a:stretch>
        </p:blipFill>
        <p:spPr>
          <a:xfrm>
            <a:off x="1585912" y="3413760"/>
            <a:ext cx="5972175" cy="1352550"/>
          </a:xfrm>
          <a:prstGeom prst="rect">
            <a:avLst/>
          </a:prstGeom>
        </p:spPr>
      </p:pic>
    </p:spTree>
    <p:extLst>
      <p:ext uri="{BB962C8B-B14F-4D97-AF65-F5344CB8AC3E}">
        <p14:creationId xmlns:p14="http://schemas.microsoft.com/office/powerpoint/2010/main" val="748473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4. </a:t>
            </a:r>
            <a:r>
              <a:rPr lang="zh-CN" altLang="en-US" dirty="0">
                <a:ea typeface="宋体" panose="02010600030101010101" pitchFamily="2" charset="-122"/>
              </a:rPr>
              <a:t>常用分类器</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304800" y="1152525"/>
            <a:ext cx="8686800" cy="5476875"/>
          </a:xfrm>
        </p:spPr>
        <p:txBody>
          <a:bodyPr/>
          <a:lstStyle/>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从线性分类器到集成分类器（</a:t>
            </a:r>
            <a:r>
              <a:rPr lang="en-US" altLang="zh-CN" sz="2800" dirty="0">
                <a:latin typeface="Times New Roman" panose="02020603050405020304" pitchFamily="18" charset="0"/>
                <a:cs typeface="Times New Roman" panose="02020603050405020304" pitchFamily="18" charset="0"/>
              </a:rPr>
              <a:t>Ensemble Classifiers</a:t>
            </a:r>
            <a:r>
              <a:rPr lang="zh-CN" altLang="en-US" sz="2800" dirty="0">
                <a:latin typeface="Times New Roman" panose="02020603050405020304" pitchFamily="18" charset="0"/>
                <a:cs typeface="Times New Roman" panose="02020603050405020304" pitchFamily="18" charset="0"/>
              </a:rPr>
              <a:t>）</a:t>
            </a:r>
          </a:p>
          <a:p>
            <a:pPr marL="228600" lvl="0" indent="-228600" eaLnBrk="1" fontAlgn="auto" hangingPunct="1">
              <a:lnSpc>
                <a:spcPct val="90000"/>
              </a:lnSpc>
              <a:spcBef>
                <a:spcPts val="1000"/>
              </a:spcBef>
              <a:spcAft>
                <a:spcPts val="1200"/>
              </a:spcAft>
              <a:buClrTx/>
              <a:buFont typeface="Arial" panose="020B0604020202020204" pitchFamily="34" charset="0"/>
              <a:buChar char="•"/>
              <a:defRPr/>
            </a:pPr>
            <a:r>
              <a:rPr lang="zh-CN" altLang="en-US" sz="2400" dirty="0">
                <a:latin typeface="Times New Roman" panose="02020603050405020304" pitchFamily="18" charset="0"/>
                <a:cs typeface="Times New Roman" panose="02020603050405020304" pitchFamily="18" charset="0"/>
              </a:rPr>
              <a:t>集成分类器的构造</a:t>
            </a:r>
            <a:r>
              <a:rPr lang="zh-CN" altLang="en-US" sz="2400" b="0" kern="1200" dirty="0">
                <a:solidFill>
                  <a:prstClr val="black"/>
                </a:solidFill>
                <a:latin typeface="Calibri" panose="020F0502020204030204"/>
                <a:ea typeface="宋体" panose="02010600030101010101" pitchFamily="2" charset="-122"/>
              </a:rPr>
              <a:t>：</a:t>
            </a:r>
            <a:endParaRPr lang="en-US" altLang="zh-CN" sz="2400" b="0" kern="1200" dirty="0">
              <a:solidFill>
                <a:prstClr val="black"/>
              </a:solidFill>
              <a:latin typeface="Calibri" panose="020F0502020204030204"/>
              <a:ea typeface="宋体" panose="02010600030101010101" pitchFamily="2" charset="-122"/>
            </a:endParaRPr>
          </a:p>
        </p:txBody>
      </p:sp>
      <p:grpSp>
        <p:nvGrpSpPr>
          <p:cNvPr id="6" name="组合 5">
            <a:extLst>
              <a:ext uri="{FF2B5EF4-FFF2-40B4-BE49-F238E27FC236}">
                <a16:creationId xmlns:a16="http://schemas.microsoft.com/office/drawing/2014/main" id="{50009B13-8479-4E45-970E-87A1D9CA9062}"/>
              </a:ext>
            </a:extLst>
          </p:cNvPr>
          <p:cNvGrpSpPr/>
          <p:nvPr/>
        </p:nvGrpSpPr>
        <p:grpSpPr>
          <a:xfrm>
            <a:off x="91440" y="2667000"/>
            <a:ext cx="8961120" cy="3429000"/>
            <a:chOff x="152400" y="2819400"/>
            <a:chExt cx="8961120" cy="3429000"/>
          </a:xfrm>
        </p:grpSpPr>
        <p:pic>
          <p:nvPicPr>
            <p:cNvPr id="5" name="图片 4">
              <a:extLst>
                <a:ext uri="{FF2B5EF4-FFF2-40B4-BE49-F238E27FC236}">
                  <a16:creationId xmlns:a16="http://schemas.microsoft.com/office/drawing/2014/main" id="{C8D4EDA9-1AA4-4CAE-B7A0-88B304AC5510}"/>
                </a:ext>
              </a:extLst>
            </p:cNvPr>
            <p:cNvPicPr>
              <a:picLocks noChangeAspect="1"/>
            </p:cNvPicPr>
            <p:nvPr/>
          </p:nvPicPr>
          <p:blipFill>
            <a:blip r:embed="rId3"/>
            <a:stretch>
              <a:fillRect/>
            </a:stretch>
          </p:blipFill>
          <p:spPr>
            <a:xfrm>
              <a:off x="4815364" y="2819400"/>
              <a:ext cx="4298156" cy="3429000"/>
            </a:xfrm>
            <a:prstGeom prst="rect">
              <a:avLst/>
            </a:prstGeom>
          </p:spPr>
        </p:pic>
        <p:pic>
          <p:nvPicPr>
            <p:cNvPr id="4" name="图片 3">
              <a:extLst>
                <a:ext uri="{FF2B5EF4-FFF2-40B4-BE49-F238E27FC236}">
                  <a16:creationId xmlns:a16="http://schemas.microsoft.com/office/drawing/2014/main" id="{549ACB80-3496-4466-88D0-F41FDCE968CF}"/>
                </a:ext>
              </a:extLst>
            </p:cNvPr>
            <p:cNvPicPr>
              <a:picLocks noChangeAspect="1"/>
            </p:cNvPicPr>
            <p:nvPr/>
          </p:nvPicPr>
          <p:blipFill>
            <a:blip r:embed="rId4"/>
            <a:stretch>
              <a:fillRect/>
            </a:stretch>
          </p:blipFill>
          <p:spPr>
            <a:xfrm>
              <a:off x="152400" y="2819400"/>
              <a:ext cx="4726781" cy="3048000"/>
            </a:xfrm>
            <a:prstGeom prst="rect">
              <a:avLst/>
            </a:prstGeom>
          </p:spPr>
        </p:pic>
      </p:grpSp>
    </p:spTree>
    <p:extLst>
      <p:ext uri="{BB962C8B-B14F-4D97-AF65-F5344CB8AC3E}">
        <p14:creationId xmlns:p14="http://schemas.microsoft.com/office/powerpoint/2010/main" val="143595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one-time-pad</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594BEE3-85F1-4FFB-8964-1AFF5C32ABE9}"/>
                  </a:ext>
                </a:extLst>
              </p:cNvPr>
              <p:cNvSpPr/>
              <p:nvPr/>
            </p:nvSpPr>
            <p:spPr>
              <a:xfrm>
                <a:off x="79710" y="2974520"/>
                <a:ext cx="3924832" cy="2954655"/>
              </a:xfrm>
              <a:prstGeom prst="rect">
                <a:avLst/>
              </a:prstGeom>
            </p:spPr>
            <p:txBody>
              <a:bodyPr wrap="square">
                <a:spAutoFit/>
              </a:bodyPr>
              <a:lstStyle/>
              <a:p>
                <a:pPr lvl="1" algn="just" eaLnBrk="1" hangingPunct="1">
                  <a:spcBef>
                    <a:spcPct val="20000"/>
                  </a:spcBef>
                  <a:spcAft>
                    <a:spcPct val="50000"/>
                  </a:spcAft>
                  <a:buClr>
                    <a:srgbClr val="0099CC"/>
                  </a:buClr>
                </a:pPr>
                <a:r>
                  <a:rPr lang="en-US" altLang="zh-CN" sz="2000" b="0" dirty="0">
                    <a:cs typeface="Times New Roman" panose="02020603050405020304" pitchFamily="18" charset="0"/>
                  </a:rPr>
                  <a:t>cover: </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𝐶</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0,1</m:t>
                            </m:r>
                          </m:e>
                        </m:d>
                      </m:e>
                      <m:sup>
                        <m:r>
                          <a:rPr lang="en-US" altLang="zh-CN" sz="2000" b="0" i="1" smtClean="0">
                            <a:latin typeface="Cambria Math" panose="02040503050406030204" pitchFamily="18" charset="0"/>
                            <a:cs typeface="Times New Roman" panose="02020603050405020304" pitchFamily="18" charset="0"/>
                          </a:rPr>
                          <m:t>𝑛</m:t>
                        </m:r>
                      </m:sup>
                    </m:sSup>
                    <m:r>
                      <a:rPr lang="en-US" altLang="zh-CN" sz="2000" b="0" i="1" smtClean="0">
                        <a:latin typeface="Cambria Math" panose="02040503050406030204" pitchFamily="18" charset="0"/>
                        <a:cs typeface="Times New Roman" panose="02020603050405020304" pitchFamily="18" charset="0"/>
                      </a:rPr>
                      <m:t>, </m:t>
                    </m:r>
                  </m:oMath>
                </a14:m>
                <a:endParaRPr lang="en-US" altLang="zh-CN" sz="2000" b="0" i="1" dirty="0">
                  <a:latin typeface="Cambria Math" panose="02040503050406030204" pitchFamily="18" charset="0"/>
                  <a:cs typeface="Times New Roman" panose="02020603050405020304" pitchFamily="18" charset="0"/>
                </a:endParaRPr>
              </a:p>
              <a:p>
                <a:pPr lvl="1" algn="just" eaLnBrk="1" hangingPunct="1">
                  <a:spcBef>
                    <a:spcPct val="20000"/>
                  </a:spcBef>
                  <a:spcAft>
                    <a:spcPct val="50000"/>
                  </a:spcAft>
                  <a:buClr>
                    <a:srgbClr val="0099CC"/>
                  </a:buClr>
                </a:pPr>
                <a14:m>
                  <m:oMathPara xmlns:m="http://schemas.openxmlformats.org/officeDocument/2006/math">
                    <m:oMathParaPr>
                      <m:jc m:val="centerGroup"/>
                    </m:oMathParaPr>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cs typeface="Times New Roman" panose="02020603050405020304" pitchFamily="18" charset="0"/>
                            </a:rPr>
                            <m:t>𝐶</m:t>
                          </m:r>
                        </m:sub>
                      </m:sSub>
                      <m:r>
                        <a:rPr lang="en-US" altLang="zh-CN" sz="2000" b="0" i="1" smtClean="0">
                          <a:latin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cs typeface="Times New Roman" panose="02020603050405020304" pitchFamily="18" charset="0"/>
                        </a:rPr>
                        <m:t>𝑖𝑠</m:t>
                      </m:r>
                      <m:r>
                        <a:rPr lang="en-US" altLang="zh-CN" sz="2000" b="0" i="1" smtClean="0">
                          <a:latin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cs typeface="Times New Roman" panose="02020603050405020304" pitchFamily="18" charset="0"/>
                        </a:rPr>
                        <m:t>𝑢𝑛𝑖𝑓𝑜𝑟𝑚</m:t>
                      </m:r>
                      <m:r>
                        <a:rPr lang="en-US" altLang="zh-CN" sz="2000" b="0" i="1" smtClean="0">
                          <a:latin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cs typeface="Times New Roman" panose="02020603050405020304" pitchFamily="18" charset="0"/>
                        </a:rPr>
                        <m:t>𝑑𝑖𝑠𝑡𝑟𝑖𝑏𝑢𝑡𝑒𝑑</m:t>
                      </m:r>
                    </m:oMath>
                  </m:oMathPara>
                </a14:m>
                <a:endParaRPr lang="en-US" altLang="zh-CN" sz="2000" kern="0" dirty="0">
                  <a:solidFill>
                    <a:srgbClr val="000000"/>
                  </a:solidFill>
                  <a:latin typeface="Times New Roman" panose="020206030504050203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en-US" altLang="zh-CN" sz="2000" b="0" dirty="0">
                    <a:cs typeface="Times New Roman" panose="02020603050405020304" pitchFamily="18" charset="0"/>
                  </a:rPr>
                  <a:t>key: </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𝐤</m:t>
                    </m:r>
                    <m:r>
                      <a:rPr lang="en-US" altLang="zh-CN" sz="2000" b="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𝐾</m:t>
                    </m:r>
                    <m:r>
                      <a:rPr lang="en-US" altLang="zh-CN" sz="2000" b="0" i="1">
                        <a:latin typeface="Cambria Math" panose="02040503050406030204" pitchFamily="18" charset="0"/>
                        <a:cs typeface="Times New Roman" panose="02020603050405020304" pitchFamily="18" charset="0"/>
                      </a:rPr>
                      <m:t>=</m:t>
                    </m:r>
                    <m:sSup>
                      <m:sSupPr>
                        <m:ctrlPr>
                          <a:rPr lang="en-US" altLang="zh-CN" sz="2000" b="0" i="1">
                            <a:latin typeface="Cambria Math" panose="02040503050406030204" pitchFamily="18" charset="0"/>
                            <a:cs typeface="Times New Roman" panose="02020603050405020304" pitchFamily="18" charset="0"/>
                          </a:rPr>
                        </m:ctrlPr>
                      </m:sSupPr>
                      <m:e>
                        <m:d>
                          <m:dPr>
                            <m:begChr m:val="{"/>
                            <m:endChr m:val="}"/>
                            <m:ctrlPr>
                              <a:rPr lang="en-US" altLang="zh-CN" sz="2000" b="0" i="1">
                                <a:latin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cs typeface="Times New Roman" panose="02020603050405020304" pitchFamily="18" charset="0"/>
                              </a:rPr>
                              <m:t>0,1</m:t>
                            </m:r>
                          </m:e>
                        </m:d>
                      </m:e>
                      <m:sup>
                        <m:r>
                          <a:rPr lang="en-US" altLang="zh-CN" sz="2000" b="0" i="1">
                            <a:latin typeface="Cambria Math" panose="02040503050406030204" pitchFamily="18" charset="0"/>
                            <a:cs typeface="Times New Roman" panose="02020603050405020304" pitchFamily="18" charset="0"/>
                          </a:rPr>
                          <m:t>𝑛</m:t>
                        </m:r>
                      </m:sup>
                    </m:sSup>
                    <m:r>
                      <a:rPr lang="en-US" altLang="zh-CN" sz="2000" b="0" i="1" smtClean="0">
                        <a:latin typeface="Cambria Math" panose="02040503050406030204" pitchFamily="18" charset="0"/>
                        <a:cs typeface="Times New Roman" panose="02020603050405020304" pitchFamily="18" charset="0"/>
                      </a:rPr>
                      <m:t>, </m:t>
                    </m:r>
                  </m:oMath>
                </a14:m>
                <a:endParaRPr lang="en-US" altLang="zh-CN" sz="2000" b="0" i="1" dirty="0">
                  <a:latin typeface="Cambria Math" panose="02040503050406030204" pitchFamily="18" charset="0"/>
                  <a:cs typeface="Times New Roman" panose="02020603050405020304" pitchFamily="18" charset="0"/>
                </a:endParaRPr>
              </a:p>
              <a:p>
                <a:pPr lvl="1" algn="just" eaLnBrk="1" hangingPunct="1">
                  <a:spcBef>
                    <a:spcPct val="20000"/>
                  </a:spcBef>
                  <a:spcAft>
                    <a:spcPct val="50000"/>
                  </a:spcAft>
                  <a:buClr>
                    <a:srgbClr val="0099CC"/>
                  </a:buClr>
                </a:pPr>
                <a:r>
                  <a:rPr lang="en-US" altLang="zh-CN" sz="2000" b="0" dirty="0">
                    <a:cs typeface="Times New Roman" panose="02020603050405020304" pitchFamily="18" charset="0"/>
                  </a:rPr>
                  <a:t>message: </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𝐦</m:t>
                    </m:r>
                    <m:r>
                      <a:rPr lang="en-US" altLang="zh-CN" sz="2000" b="0" i="1">
                        <a:latin typeface="Cambria Math" panose="02040503050406030204" pitchFamily="18" charset="0"/>
                        <a:cs typeface="Times New Roman" panose="02020603050405020304" pitchFamily="18" charset="0"/>
                      </a:rPr>
                      <m:t>=</m:t>
                    </m:r>
                    <m:sSup>
                      <m:sSupPr>
                        <m:ctrlPr>
                          <a:rPr lang="en-US" altLang="zh-CN" sz="2000" b="0" i="1">
                            <a:latin typeface="Cambria Math" panose="02040503050406030204" pitchFamily="18" charset="0"/>
                            <a:cs typeface="Times New Roman" panose="02020603050405020304" pitchFamily="18" charset="0"/>
                          </a:rPr>
                        </m:ctrlPr>
                      </m:sSupPr>
                      <m:e>
                        <m:d>
                          <m:dPr>
                            <m:begChr m:val="{"/>
                            <m:endChr m:val="}"/>
                            <m:ctrlPr>
                              <a:rPr lang="en-US" altLang="zh-CN" sz="2000" b="0" i="1">
                                <a:latin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cs typeface="Times New Roman" panose="02020603050405020304" pitchFamily="18" charset="0"/>
                              </a:rPr>
                              <m:t>0,1</m:t>
                            </m:r>
                          </m:e>
                        </m:d>
                      </m:e>
                      <m:sup>
                        <m:r>
                          <a:rPr lang="en-US" altLang="zh-CN" sz="2000" b="0" i="1">
                            <a:latin typeface="Cambria Math" panose="02040503050406030204" pitchFamily="18" charset="0"/>
                            <a:cs typeface="Times New Roman" panose="02020603050405020304" pitchFamily="18" charset="0"/>
                          </a:rPr>
                          <m:t>𝑛</m:t>
                        </m:r>
                      </m:sup>
                    </m:sSup>
                    <m:r>
                      <a:rPr lang="en-US" altLang="zh-CN" sz="2000" b="0" i="1">
                        <a:latin typeface="Cambria Math" panose="02040503050406030204" pitchFamily="18" charset="0"/>
                        <a:cs typeface="Times New Roman" panose="02020603050405020304" pitchFamily="18" charset="0"/>
                      </a:rPr>
                      <m:t>, </m:t>
                    </m:r>
                  </m:oMath>
                </a14:m>
                <a:endParaRPr lang="en-US" altLang="zh-CN" sz="2000" b="0" i="1" dirty="0">
                  <a:latin typeface="Cambria Math" panose="02040503050406030204" pitchFamily="18" charset="0"/>
                  <a:cs typeface="Times New Roman" panose="02020603050405020304" pitchFamily="18" charset="0"/>
                </a:endParaRPr>
              </a:p>
              <a:p>
                <a:pPr lvl="1" algn="just" eaLnBrk="1" hangingPunct="1">
                  <a:spcBef>
                    <a:spcPct val="20000"/>
                  </a:spcBef>
                  <a:spcAft>
                    <a:spcPct val="50000"/>
                  </a:spcAft>
                  <a:buClr>
                    <a:srgbClr val="0099CC"/>
                  </a:buClr>
                </a:pPr>
                <a:endParaRPr lang="en-US" altLang="zh-CN" sz="2000" b="0" i="1" dirty="0">
                  <a:latin typeface="Cambria Math" panose="02040503050406030204" pitchFamily="18" charset="0"/>
                  <a:cs typeface="Times New Roman" panose="02020603050405020304" pitchFamily="18" charset="0"/>
                </a:endParaRPr>
              </a:p>
              <a:p>
                <a:pPr lvl="1" algn="just" eaLnBrk="1" hangingPunct="1">
                  <a:spcBef>
                    <a:spcPct val="20000"/>
                  </a:spcBef>
                  <a:spcAft>
                    <a:spcPct val="50000"/>
                  </a:spcAft>
                  <a:buClr>
                    <a:srgbClr val="0099CC"/>
                  </a:buClr>
                </a:pPr>
                <a:endParaRPr lang="en-US" altLang="zh-CN" sz="200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1594BEE3-85F1-4FFB-8964-1AFF5C32ABE9}"/>
                  </a:ext>
                </a:extLst>
              </p:cNvPr>
              <p:cNvSpPr>
                <a:spLocks noRot="1" noChangeAspect="1" noMove="1" noResize="1" noEditPoints="1" noAdjustHandles="1" noChangeArrowheads="1" noChangeShapeType="1" noTextEdit="1"/>
              </p:cNvSpPr>
              <p:nvPr/>
            </p:nvSpPr>
            <p:spPr>
              <a:xfrm>
                <a:off x="79710" y="2974520"/>
                <a:ext cx="3924832" cy="2954655"/>
              </a:xfrm>
              <a:prstGeom prst="rect">
                <a:avLst/>
              </a:prstGeom>
              <a:blipFill>
                <a:blip r:embed="rId3"/>
                <a:stretch>
                  <a:fillRect t="-103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6185938-6C23-4689-8EC1-C09F27A37A74}"/>
              </a:ext>
            </a:extLst>
          </p:cNvPr>
          <p:cNvPicPr>
            <a:picLocks noChangeAspect="1"/>
          </p:cNvPicPr>
          <p:nvPr/>
        </p:nvPicPr>
        <p:blipFill>
          <a:blip r:embed="rId4"/>
          <a:stretch>
            <a:fillRect/>
          </a:stretch>
        </p:blipFill>
        <p:spPr>
          <a:xfrm>
            <a:off x="3999967" y="2974520"/>
            <a:ext cx="3924833" cy="911680"/>
          </a:xfrm>
          <a:prstGeom prst="rect">
            <a:avLst/>
          </a:prstGeom>
        </p:spPr>
      </p:pic>
      <p:pic>
        <p:nvPicPr>
          <p:cNvPr id="6" name="图片 5">
            <a:extLst>
              <a:ext uri="{FF2B5EF4-FFF2-40B4-BE49-F238E27FC236}">
                <a16:creationId xmlns:a16="http://schemas.microsoft.com/office/drawing/2014/main" id="{944383F0-AB8B-4CCD-8D14-94AF881A0650}"/>
              </a:ext>
            </a:extLst>
          </p:cNvPr>
          <p:cNvPicPr>
            <a:picLocks noChangeAspect="1"/>
          </p:cNvPicPr>
          <p:nvPr/>
        </p:nvPicPr>
        <p:blipFill>
          <a:blip r:embed="rId5"/>
          <a:stretch>
            <a:fillRect/>
          </a:stretch>
        </p:blipFill>
        <p:spPr>
          <a:xfrm>
            <a:off x="3663685" y="4101277"/>
            <a:ext cx="5335876" cy="1752320"/>
          </a:xfrm>
          <a:prstGeom prst="rect">
            <a:avLst/>
          </a:prstGeom>
        </p:spPr>
      </p:pic>
    </p:spTree>
    <p:extLst>
      <p:ext uri="{BB962C8B-B14F-4D97-AF65-F5344CB8AC3E}">
        <p14:creationId xmlns:p14="http://schemas.microsoft.com/office/powerpoint/2010/main" val="392130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zh-CN" altLang="en-US" sz="2400" dirty="0">
                <a:solidFill>
                  <a:srgbClr val="FF0000"/>
                </a:solidFill>
                <a:latin typeface="Times New Roman" panose="02020603050405020304" pitchFamily="18" charset="0"/>
                <a:cs typeface="Times New Roman" panose="02020603050405020304" pitchFamily="18" charset="0"/>
              </a:rPr>
              <a:t>𝜖</a:t>
            </a:r>
            <a:r>
              <a:rPr lang="en-US" altLang="zh-CN" sz="2400" dirty="0">
                <a:solidFill>
                  <a:srgbClr val="FF0000"/>
                </a:solidFill>
                <a:latin typeface="Times New Roman" panose="02020603050405020304" pitchFamily="18" charset="0"/>
                <a:cs typeface="Times New Roman" panose="02020603050405020304" pitchFamily="18" charset="0"/>
              </a:rPr>
              <a:t>-secure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cover selection</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594BEE3-85F1-4FFB-8964-1AFF5C32ABE9}"/>
                  </a:ext>
                </a:extLst>
              </p:cNvPr>
              <p:cNvSpPr/>
              <p:nvPr/>
            </p:nvSpPr>
            <p:spPr>
              <a:xfrm>
                <a:off x="152400" y="2590800"/>
                <a:ext cx="3273090" cy="3079369"/>
              </a:xfrm>
              <a:prstGeom prst="rect">
                <a:avLst/>
              </a:prstGeom>
            </p:spPr>
            <p:txBody>
              <a:bodyPr wrap="square">
                <a:spAutoFit/>
              </a:bodyPr>
              <a:lstStyle/>
              <a:p>
                <a:pPr lvl="1" algn="just" eaLnBrk="1" hangingPunct="1">
                  <a:spcBef>
                    <a:spcPct val="20000"/>
                  </a:spcBef>
                  <a:spcAft>
                    <a:spcPct val="50000"/>
                  </a:spcAft>
                  <a:buClr>
                    <a:srgbClr val="0099CC"/>
                  </a:buClr>
                </a:pPr>
                <a:r>
                  <a:rPr lang="en-US" altLang="zh-CN" b="0" dirty="0">
                    <a:cs typeface="Times New Roman" panose="02020603050405020304" pitchFamily="18" charset="0"/>
                  </a:rPr>
                  <a:t>Step 1. Split the set of all covers into two subset</a:t>
                </a:r>
              </a:p>
              <a:p>
                <a:pPr lvl="1" eaLnBrk="1" hangingPunct="1">
                  <a:spcBef>
                    <a:spcPct val="20000"/>
                  </a:spcBef>
                  <a:spcAft>
                    <a:spcPct val="50000"/>
                  </a:spcAft>
                  <a:buClr>
                    <a:srgbClr val="0099CC"/>
                  </a:buClr>
                </a:pPr>
                <a:r>
                  <a:rPr lang="en-US" altLang="zh-CN"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𝐶</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cs typeface="Times New Roman" panose="02020603050405020304" pitchFamily="18" charset="0"/>
                          </a:rPr>
                          <m:t>0</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 </m:t>
                    </m:r>
                  </m:oMath>
                </a14:m>
                <a:r>
                  <a:rPr lang="en-US" altLang="zh-CN" b="0" i="1" dirty="0">
                    <a:latin typeface="Cambria Math" panose="02040503050406030204" pitchFamily="18" charset="0"/>
                    <a:cs typeface="Times New Roman" panose="02020603050405020304" pitchFamily="18" charset="0"/>
                  </a:rPr>
                  <a:t> </a:t>
                </a:r>
              </a:p>
              <a:p>
                <a:pPr lvl="1" algn="just" eaLnBrk="1" hangingPunct="1">
                  <a:spcBef>
                    <a:spcPct val="20000"/>
                  </a:spcBef>
                  <a:spcAft>
                    <a:spcPct val="50000"/>
                  </a:spcAft>
                  <a:buClr>
                    <a:srgbClr val="0099CC"/>
                  </a:buClr>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𝑃</m:t>
                          </m:r>
                        </m:e>
                        <m:sub>
                          <m:r>
                            <a:rPr lang="en-US" altLang="zh-CN" b="0" i="1" smtClean="0">
                              <a:latin typeface="Cambria Math" panose="02040503050406030204" pitchFamily="18" charset="0"/>
                              <a:cs typeface="Times New Roman" panose="02020603050405020304" pitchFamily="18" charset="0"/>
                            </a:rPr>
                            <m:t>𝐶</m:t>
                          </m:r>
                        </m:sub>
                      </m:sSub>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𝐶</m:t>
                              </m:r>
                            </m:e>
                            <m:sub>
                              <m:r>
                                <a:rPr lang="en-US" altLang="zh-CN" b="0" i="1">
                                  <a:latin typeface="Cambria Math" panose="02040503050406030204" pitchFamily="18" charset="0"/>
                                  <a:cs typeface="Times New Roman" panose="02020603050405020304" pitchFamily="18" charset="0"/>
                                </a:rPr>
                                <m:t>0</m:t>
                              </m:r>
                            </m:sub>
                          </m:sSub>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𝑃</m:t>
                          </m:r>
                        </m:e>
                        <m:sub>
                          <m:r>
                            <a:rPr lang="en-US" altLang="zh-CN" b="0" i="1">
                              <a:latin typeface="Cambria Math" panose="02040503050406030204" pitchFamily="18" charset="0"/>
                              <a:cs typeface="Times New Roman" panose="02020603050405020304" pitchFamily="18" charset="0"/>
                            </a:rPr>
                            <m:t>𝐶</m:t>
                          </m:r>
                        </m:sub>
                      </m:sSub>
                      <m:d>
                        <m:dPr>
                          <m:ctrlPr>
                            <a:rPr lang="en-US" altLang="zh-CN" b="0" i="1">
                              <a:latin typeface="Cambria Math" panose="02040503050406030204" pitchFamily="18" charset="0"/>
                              <a:cs typeface="Times New Roman" panose="02020603050405020304" pitchFamily="18" charset="0"/>
                            </a:rPr>
                          </m:ctrlPr>
                        </m:dPr>
                        <m:e>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cs typeface="Times New Roman" panose="02020603050405020304" pitchFamily="18" charset="0"/>
                                </a:rPr>
                                <m:t>1</m:t>
                              </m:r>
                            </m:sub>
                          </m:sSub>
                        </m:e>
                      </m:d>
                      <m:r>
                        <a:rPr lang="en-US" altLang="zh-CN" b="0" i="1">
                          <a:latin typeface="Cambria Math" panose="02040503050406030204" pitchFamily="18" charset="0"/>
                          <a:cs typeface="Times New Roman" panose="02020603050405020304" pitchFamily="18" charset="0"/>
                        </a:rPr>
                        <m:t>, </m:t>
                      </m:r>
                    </m:oMath>
                  </m:oMathPara>
                </a14:m>
                <a:endParaRPr lang="en-US" altLang="zh-CN" b="0" i="1" dirty="0">
                  <a:latin typeface="Cambria Math" panose="02040503050406030204" pitchFamily="18" charset="0"/>
                  <a:cs typeface="Times New Roman" panose="02020603050405020304" pitchFamily="18" charset="0"/>
                </a:endParaRPr>
              </a:p>
              <a:p>
                <a:pPr lvl="1" algn="just" eaLnBrk="1" hangingPunct="1">
                  <a:spcBef>
                    <a:spcPct val="20000"/>
                  </a:spcBef>
                  <a:spcAft>
                    <a:spcPts val="0"/>
                  </a:spcAft>
                  <a:buClr>
                    <a:srgbClr val="0099CC"/>
                  </a:buClr>
                </a:pPr>
                <a14:m>
                  <m:oMath xmlns:m="http://schemas.openxmlformats.org/officeDocument/2006/math">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𝑃</m:t>
                        </m:r>
                      </m:e>
                      <m:sub>
                        <m:r>
                          <a:rPr lang="en-US" altLang="zh-CN" b="0" i="1">
                            <a:latin typeface="Cambria Math" panose="02040503050406030204" pitchFamily="18" charset="0"/>
                            <a:cs typeface="Times New Roman" panose="02020603050405020304" pitchFamily="18" charset="0"/>
                          </a:rPr>
                          <m:t>𝐶</m:t>
                        </m:r>
                        <m:r>
                          <a:rPr lang="en-US" altLang="zh-CN" b="0" i="1" smtClean="0">
                            <a:latin typeface="Cambria Math" panose="02040503050406030204" pitchFamily="18" charset="0"/>
                            <a:cs typeface="Times New Roman" panose="02020603050405020304" pitchFamily="18" charset="0"/>
                          </a:rPr>
                          <m:t>,0</m:t>
                        </m:r>
                      </m:sub>
                    </m:sSub>
                    <m:d>
                      <m:dPr>
                        <m:ctrlPr>
                          <a:rPr lang="en-US" altLang="zh-CN" b="0" i="1">
                            <a:latin typeface="Cambria Math" panose="02040503050406030204" pitchFamily="18" charset="0"/>
                            <a:cs typeface="Times New Roman" panose="02020603050405020304" pitchFamily="18" charset="0"/>
                          </a:rPr>
                        </m:ctrlPr>
                      </m:dPr>
                      <m:e>
                        <m:r>
                          <a:rPr lang="en-US" altLang="zh-CN" b="1" i="0" smtClean="0">
                            <a:latin typeface="Cambria Math" panose="02040503050406030204" pitchFamily="18" charset="0"/>
                            <a:cs typeface="Times New Roman" panose="02020603050405020304" pitchFamily="18" charset="0"/>
                          </a:rPr>
                          <m:t>𝐱</m:t>
                        </m:r>
                      </m:e>
                    </m:d>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eqArr>
                          <m:eqArrPr>
                            <m:ctrlPr>
                              <a:rPr lang="en-US" altLang="zh-CN" b="0" i="1" smtClean="0">
                                <a:latin typeface="Cambria Math" panose="02040503050406030204" pitchFamily="18" charset="0"/>
                                <a:cs typeface="Times New Roman" panose="02020603050405020304" pitchFamily="18" charset="0"/>
                              </a:rPr>
                            </m:ctrlPr>
                          </m:eqArrPr>
                          <m:e>
                            <m:m>
                              <m:mPr>
                                <m:mcs>
                                  <m:mc>
                                    <m:mcPr>
                                      <m:count m:val="2"/>
                                      <m:mcJc m:val="center"/>
                                    </m:mcPr>
                                  </m:mc>
                                </m:mcs>
                                <m:ctrlPr>
                                  <a:rPr lang="en-US" altLang="zh-CN" b="0" i="1" smtClean="0">
                                    <a:latin typeface="Cambria Math" panose="02040503050406030204" pitchFamily="18" charset="0"/>
                                    <a:cs typeface="Times New Roman" panose="02020603050405020304" pitchFamily="18" charset="0"/>
                                  </a:rPr>
                                </m:ctrlPr>
                              </m:mPr>
                              <m:mr>
                                <m:e>
                                  <m:f>
                                    <m:fPr>
                                      <m:ctrlPr>
                                        <a:rPr lang="en-US" altLang="zh-CN" b="0" i="1">
                                          <a:latin typeface="Cambria Math" panose="02040503050406030204" pitchFamily="18" charset="0"/>
                                          <a:cs typeface="Times New Roman" panose="02020603050405020304" pitchFamily="18" charset="0"/>
                                        </a:rPr>
                                      </m:ctrlPr>
                                    </m:fPr>
                                    <m:num>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𝑃</m:t>
                                          </m:r>
                                        </m:e>
                                        <m:sub>
                                          <m:r>
                                            <a:rPr lang="en-US" altLang="zh-CN" b="0" i="1">
                                              <a:latin typeface="Cambria Math" panose="02040503050406030204" pitchFamily="18" charset="0"/>
                                              <a:cs typeface="Times New Roman" panose="02020603050405020304" pitchFamily="18" charset="0"/>
                                            </a:rPr>
                                            <m:t>𝐶</m:t>
                                          </m:r>
                                        </m:sub>
                                      </m:sSub>
                                      <m:d>
                                        <m:dPr>
                                          <m:ctrlPr>
                                            <a:rPr lang="en-US" altLang="zh-CN" b="0" i="1">
                                              <a:latin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cs typeface="Times New Roman" panose="02020603050405020304" pitchFamily="18" charset="0"/>
                                            </a:rPr>
                                            <m:t>𝑥</m:t>
                                          </m:r>
                                        </m:e>
                                      </m:d>
                                    </m:num>
                                    <m:den>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𝑃</m:t>
                                          </m:r>
                                        </m:e>
                                        <m:sub>
                                          <m:r>
                                            <a:rPr lang="en-US" altLang="zh-CN" b="0" i="1">
                                              <a:latin typeface="Cambria Math" panose="02040503050406030204" pitchFamily="18" charset="0"/>
                                              <a:cs typeface="Times New Roman" panose="02020603050405020304" pitchFamily="18" charset="0"/>
                                            </a:rPr>
                                            <m:t>𝐶</m:t>
                                          </m:r>
                                        </m:sub>
                                      </m:sSub>
                                      <m:d>
                                        <m:dPr>
                                          <m:ctrlPr>
                                            <a:rPr lang="en-US" altLang="zh-CN" b="0" i="1">
                                              <a:latin typeface="Cambria Math" panose="02040503050406030204" pitchFamily="18" charset="0"/>
                                              <a:cs typeface="Times New Roman" panose="02020603050405020304" pitchFamily="18" charset="0"/>
                                            </a:rPr>
                                          </m:ctrlPr>
                                        </m:dPr>
                                        <m:e>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𝐶</m:t>
                                              </m:r>
                                            </m:e>
                                            <m:sub>
                                              <m:r>
                                                <a:rPr lang="en-US" altLang="zh-CN" b="0" i="1">
                                                  <a:latin typeface="Cambria Math" panose="02040503050406030204" pitchFamily="18" charset="0"/>
                                                  <a:cs typeface="Times New Roman" panose="02020603050405020304" pitchFamily="18" charset="0"/>
                                                </a:rPr>
                                                <m:t>0</m:t>
                                              </m:r>
                                            </m:sub>
                                          </m:sSub>
                                        </m:e>
                                      </m:d>
                                    </m:den>
                                  </m:f>
                                </m:e>
                                <m:e>
                                  <m:r>
                                    <a:rPr lang="en-US" altLang="zh-CN" b="0" i="1">
                                      <a:latin typeface="Cambria Math" panose="02040503050406030204" pitchFamily="18" charset="0"/>
                                      <a:cs typeface="Times New Roman" panose="02020603050405020304" pitchFamily="18" charset="0"/>
                                    </a:rPr>
                                    <m:t>, </m:t>
                                  </m:r>
                                  <m:r>
                                    <a:rPr lang="en-US" altLang="zh-CN" b="0" i="1">
                                      <a:latin typeface="Cambria Math" panose="02040503050406030204" pitchFamily="18" charset="0"/>
                                      <a:cs typeface="Times New Roman" panose="02020603050405020304" pitchFamily="18" charset="0"/>
                                    </a:rPr>
                                    <m:t>𝑥</m:t>
                                  </m:r>
                                  <m:r>
                                    <a:rPr lang="en-US" altLang="zh-CN" b="0" i="1">
                                      <a:latin typeface="Cambria Math" panose="02040503050406030204" pitchFamily="18" charset="0"/>
                                      <a:cs typeface="Times New Roman" panose="02020603050405020304" pitchFamily="18" charset="0"/>
                                    </a:rPr>
                                    <m:t>∈</m:t>
                                  </m:r>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𝐶</m:t>
                                      </m:r>
                                    </m:e>
                                    <m:sub>
                                      <m:r>
                                        <a:rPr lang="en-US" altLang="zh-CN" b="0" i="1">
                                          <a:latin typeface="Cambria Math" panose="02040503050406030204" pitchFamily="18" charset="0"/>
                                          <a:cs typeface="Times New Roman" panose="02020603050405020304" pitchFamily="18" charset="0"/>
                                        </a:rPr>
                                        <m:t>0</m:t>
                                      </m:r>
                                    </m:sub>
                                  </m:sSub>
                                </m:e>
                              </m:mr>
                            </m:m>
                          </m:e>
                          <m:e>
                            <m:m>
                              <m:mPr>
                                <m:mcs>
                                  <m:mc>
                                    <m:mcPr>
                                      <m:count m:val="2"/>
                                      <m:mcJc m:val="center"/>
                                    </m:mcPr>
                                  </m:mc>
                                </m:mcs>
                                <m:ctrlPr>
                                  <a:rPr lang="en-US" altLang="zh-CN" b="0" i="1" smtClean="0">
                                    <a:latin typeface="Cambria Math" panose="02040503050406030204" pitchFamily="18" charset="0"/>
                                    <a:cs typeface="Times New Roman" panose="02020603050405020304" pitchFamily="18" charset="0"/>
                                  </a:rPr>
                                </m:ctrlPr>
                              </m:mPr>
                              <m:mr>
                                <m:e>
                                  <m:r>
                                    <a:rPr lang="en-US" altLang="zh-CN" b="0" i="1">
                                      <a:latin typeface="Cambria Math" panose="02040503050406030204" pitchFamily="18" charset="0"/>
                                      <a:cs typeface="Times New Roman" panose="02020603050405020304" pitchFamily="18" charset="0"/>
                                    </a:rPr>
                                    <m:t>0</m:t>
                                  </m:r>
                                </m:e>
                                <m:e>
                                  <m:r>
                                    <a:rPr lang="en-US" altLang="zh-CN" b="0" i="1">
                                      <a:latin typeface="Cambria Math" panose="02040503050406030204" pitchFamily="18" charset="0"/>
                                      <a:cs typeface="Times New Roman" panose="02020603050405020304" pitchFamily="18" charset="0"/>
                                    </a:rPr>
                                    <m:t>, </m:t>
                                  </m:r>
                                  <m:r>
                                    <m:rPr>
                                      <m:sty m:val="p"/>
                                    </m:rPr>
                                    <a:rPr lang="en-US" altLang="zh-CN" b="0">
                                      <a:latin typeface="Cambria Math" panose="02040503050406030204" pitchFamily="18" charset="0"/>
                                      <a:cs typeface="Times New Roman" panose="02020603050405020304" pitchFamily="18" charset="0"/>
                                    </a:rPr>
                                    <m:t>otherwise</m:t>
                                  </m:r>
                                </m:e>
                              </m:mr>
                            </m:m>
                          </m:e>
                        </m:eqArr>
                      </m:e>
                    </m:d>
                  </m:oMath>
                </a14:m>
                <a:r>
                  <a:rPr lang="en-US" altLang="zh-CN" b="0" i="1" dirty="0">
                    <a:latin typeface="Cambria Math" panose="02040503050406030204" pitchFamily="18" charset="0"/>
                    <a:cs typeface="Times New Roman" panose="02020603050405020304" pitchFamily="18" charset="0"/>
                  </a:rPr>
                  <a:t>, </a:t>
                </a:r>
              </a:p>
              <a:p>
                <a:pPr lvl="1" algn="just" eaLnBrk="1" hangingPunct="1">
                  <a:spcBef>
                    <a:spcPct val="20000"/>
                  </a:spcBef>
                  <a:spcAft>
                    <a:spcPts val="0"/>
                  </a:spcAft>
                  <a:buClr>
                    <a:srgbClr val="0099CC"/>
                  </a:buClr>
                </a:pPr>
                <a14:m>
                  <m:oMath xmlns:m="http://schemas.openxmlformats.org/officeDocument/2006/math">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𝑃</m:t>
                        </m:r>
                      </m:e>
                      <m:sub>
                        <m:r>
                          <a:rPr lang="en-US" altLang="zh-CN" b="0" i="1">
                            <a:latin typeface="Cambria Math" panose="02040503050406030204" pitchFamily="18" charset="0"/>
                            <a:cs typeface="Times New Roman" panose="02020603050405020304" pitchFamily="18" charset="0"/>
                          </a:rPr>
                          <m:t>𝐶</m:t>
                        </m:r>
                        <m:r>
                          <a:rPr lang="en-US" altLang="zh-CN" b="0" i="1">
                            <a:latin typeface="Cambria Math" panose="02040503050406030204" pitchFamily="18" charset="0"/>
                            <a:cs typeface="Times New Roman" panose="02020603050405020304" pitchFamily="18" charset="0"/>
                          </a:rPr>
                          <m:t>,1</m:t>
                        </m:r>
                      </m:sub>
                    </m:sSub>
                  </m:oMath>
                </a14:m>
                <a:r>
                  <a:rPr lang="en-US" altLang="zh-CN" b="0" dirty="0">
                    <a:latin typeface="Cambria Math" panose="02040503050406030204" pitchFamily="18" charset="0"/>
                    <a:cs typeface="Times New Roman" panose="02020603050405020304" pitchFamily="18" charset="0"/>
                  </a:rPr>
                  <a:t> is similar</a:t>
                </a:r>
              </a:p>
            </p:txBody>
          </p:sp>
        </mc:Choice>
        <mc:Fallback xmlns="">
          <p:sp>
            <p:nvSpPr>
              <p:cNvPr id="5" name="矩形 4">
                <a:extLst>
                  <a:ext uri="{FF2B5EF4-FFF2-40B4-BE49-F238E27FC236}">
                    <a16:creationId xmlns:a16="http://schemas.microsoft.com/office/drawing/2014/main" id="{1594BEE3-85F1-4FFB-8964-1AFF5C32ABE9}"/>
                  </a:ext>
                </a:extLst>
              </p:cNvPr>
              <p:cNvSpPr>
                <a:spLocks noRot="1" noChangeAspect="1" noMove="1" noResize="1" noEditPoints="1" noAdjustHandles="1" noChangeArrowheads="1" noChangeShapeType="1" noTextEdit="1"/>
              </p:cNvSpPr>
              <p:nvPr/>
            </p:nvSpPr>
            <p:spPr>
              <a:xfrm>
                <a:off x="152400" y="2590800"/>
                <a:ext cx="3273090" cy="3079369"/>
              </a:xfrm>
              <a:prstGeom prst="rect">
                <a:avLst/>
              </a:prstGeom>
              <a:blipFill>
                <a:blip r:embed="rId3"/>
                <a:stretch>
                  <a:fillRect t="-990" r="-1490" b="-158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3E59DC7-370E-4B8D-8342-BEFC9835442F}"/>
              </a:ext>
            </a:extLst>
          </p:cNvPr>
          <p:cNvPicPr>
            <a:picLocks noChangeAspect="1"/>
          </p:cNvPicPr>
          <p:nvPr/>
        </p:nvPicPr>
        <p:blipFill>
          <a:blip r:embed="rId4"/>
          <a:stretch>
            <a:fillRect/>
          </a:stretch>
        </p:blipFill>
        <p:spPr>
          <a:xfrm>
            <a:off x="2810993" y="2842676"/>
            <a:ext cx="6082898" cy="1906240"/>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29E7D62-6FE4-46C6-9342-C96D6F91A727}"/>
                  </a:ext>
                </a:extLst>
              </p:cNvPr>
              <p:cNvSpPr/>
              <p:nvPr/>
            </p:nvSpPr>
            <p:spPr>
              <a:xfrm>
                <a:off x="55679" y="5791518"/>
                <a:ext cx="8839200" cy="400110"/>
              </a:xfrm>
              <a:prstGeom prst="rect">
                <a:avLst/>
              </a:prstGeom>
            </p:spPr>
            <p:txBody>
              <a:bodyPr wrap="square">
                <a:spAutoFit/>
              </a:bodyPr>
              <a:lstStyle/>
              <a:p>
                <a:pPr lvl="1" eaLnBrk="1" hangingPunct="1">
                  <a:spcBef>
                    <a:spcPct val="20000"/>
                  </a:spcBef>
                  <a:spcAft>
                    <a:spcPct val="50000"/>
                  </a:spcAft>
                  <a:buClr>
                    <a:srgbClr val="0099CC"/>
                  </a:buClr>
                </a:pPr>
                <a:r>
                  <a:rPr lang="en-US" altLang="zh-CN" b="0" dirty="0">
                    <a:cs typeface="Times New Roman" panose="02020603050405020304" pitchFamily="18" charset="0"/>
                  </a:rPr>
                  <a:t>Step 2. for </a:t>
                </a:r>
                <a14:m>
                  <m:oMath xmlns:m="http://schemas.openxmlformats.org/officeDocument/2006/math">
                    <m:r>
                      <a:rPr lang="en-US" altLang="zh-CN" b="0" i="1">
                        <a:latin typeface="Cambria Math" panose="02040503050406030204" pitchFamily="18" charset="0"/>
                        <a:cs typeface="Times New Roman" panose="02020603050405020304" pitchFamily="18" charset="0"/>
                      </a:rPr>
                      <m:t>𝑚</m:t>
                    </m:r>
                    <m:r>
                      <a:rPr lang="en-US" altLang="zh-CN" b="0" i="1">
                        <a:latin typeface="Cambria Math" panose="02040503050406030204" pitchFamily="18" charset="0"/>
                        <a:cs typeface="Times New Roman" panose="02020603050405020304" pitchFamily="18" charset="0"/>
                      </a:rPr>
                      <m:t>=0 </m:t>
                    </m:r>
                    <m:r>
                      <m:rPr>
                        <m:sty m:val="p"/>
                      </m:rPr>
                      <a:rPr lang="en-US" altLang="zh-CN" b="0">
                        <a:latin typeface="Cambria Math" panose="02040503050406030204" pitchFamily="18" charset="0"/>
                        <a:cs typeface="Times New Roman" panose="02020603050405020304" pitchFamily="18" charset="0"/>
                      </a:rPr>
                      <m:t>or</m:t>
                    </m:r>
                    <m:r>
                      <a:rPr lang="en-US" altLang="zh-CN" b="0" i="1">
                        <a:latin typeface="Cambria Math" panose="02040503050406030204" pitchFamily="18" charset="0"/>
                        <a:cs typeface="Times New Roman" panose="02020603050405020304" pitchFamily="18" charset="0"/>
                      </a:rPr>
                      <m:t> 1</m:t>
                    </m:r>
                  </m:oMath>
                </a14:m>
                <a:r>
                  <a:rPr lang="en-US" altLang="zh-CN" b="0" dirty="0">
                    <a:cs typeface="Times New Roman" panose="02020603050405020304" pitchFamily="18" charset="0"/>
                  </a:rPr>
                  <a:t>, generates a cover using </a:t>
                </a:r>
                <a14:m>
                  <m:oMath xmlns:m="http://schemas.openxmlformats.org/officeDocument/2006/math">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𝑃</m:t>
                        </m:r>
                      </m:e>
                      <m:sub>
                        <m:r>
                          <a:rPr lang="en-US" altLang="zh-CN" b="0" i="1">
                            <a:latin typeface="Cambria Math" panose="02040503050406030204" pitchFamily="18" charset="0"/>
                            <a:cs typeface="Times New Roman" panose="02020603050405020304" pitchFamily="18" charset="0"/>
                          </a:rPr>
                          <m:t>𝐶</m:t>
                        </m:r>
                        <m:r>
                          <a:rPr lang="en-US" altLang="zh-CN"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cs typeface="Times New Roman" panose="02020603050405020304" pitchFamily="18" charset="0"/>
                          </a:rPr>
                          <m:t>𝑚</m:t>
                        </m:r>
                      </m:sub>
                    </m:sSub>
                  </m:oMath>
                </a14:m>
                <a:r>
                  <a:rPr lang="en-US" altLang="zh-CN" b="0" i="1" dirty="0">
                    <a:latin typeface="Cambria Math" panose="02040503050406030204" pitchFamily="18" charset="0"/>
                    <a:cs typeface="Times New Roman" panose="02020603050405020304" pitchFamily="18" charset="0"/>
                  </a:rPr>
                  <a:t> </a:t>
                </a:r>
                <a:r>
                  <a:rPr lang="en-US" altLang="zh-CN" b="0" dirty="0">
                    <a:cs typeface="Times New Roman" panose="02020603050405020304" pitchFamily="18" charset="0"/>
                  </a:rPr>
                  <a:t>and sends it to Bob.</a:t>
                </a:r>
                <a:endParaRPr lang="en-US" altLang="zh-CN" sz="2000" kern="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29E7D62-6FE4-46C6-9342-C96D6F91A727}"/>
                  </a:ext>
                </a:extLst>
              </p:cNvPr>
              <p:cNvSpPr>
                <a:spLocks noRot="1" noChangeAspect="1" noMove="1" noResize="1" noEditPoints="1" noAdjustHandles="1" noChangeArrowheads="1" noChangeShapeType="1" noTextEdit="1"/>
              </p:cNvSpPr>
              <p:nvPr/>
            </p:nvSpPr>
            <p:spPr>
              <a:xfrm>
                <a:off x="55679" y="5791518"/>
                <a:ext cx="8839200" cy="400110"/>
              </a:xfrm>
              <a:prstGeom prst="rect">
                <a:avLst/>
              </a:prstGeom>
              <a:blipFill>
                <a:blip r:embed="rId5"/>
                <a:stretch>
                  <a:fillRect t="-3030" b="-19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0562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zh-CN" altLang="en-US" sz="2400" dirty="0">
                <a:solidFill>
                  <a:srgbClr val="FF0000"/>
                </a:solidFill>
                <a:latin typeface="Times New Roman" panose="02020603050405020304" pitchFamily="18" charset="0"/>
                <a:cs typeface="Times New Roman" panose="02020603050405020304" pitchFamily="18" charset="0"/>
              </a:rPr>
              <a:t>𝜖</a:t>
            </a:r>
            <a:r>
              <a:rPr lang="en-US" altLang="zh-CN" sz="2400" dirty="0">
                <a:solidFill>
                  <a:srgbClr val="FF0000"/>
                </a:solidFill>
                <a:latin typeface="Times New Roman" panose="02020603050405020304" pitchFamily="18" charset="0"/>
                <a:cs typeface="Times New Roman" panose="02020603050405020304" pitchFamily="18" charset="0"/>
              </a:rPr>
              <a:t>-secure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cover selection</a:t>
            </a:r>
            <a:endParaRPr lang="zh-CN" altLang="en-US"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83D422DB-A356-43DF-96C4-703F4E11CB49}"/>
              </a:ext>
            </a:extLst>
          </p:cNvPr>
          <p:cNvPicPr>
            <a:picLocks noChangeAspect="1"/>
          </p:cNvPicPr>
          <p:nvPr/>
        </p:nvPicPr>
        <p:blipFill>
          <a:blip r:embed="rId3"/>
          <a:stretch>
            <a:fillRect/>
          </a:stretch>
        </p:blipFill>
        <p:spPr>
          <a:xfrm>
            <a:off x="689310" y="3066548"/>
            <a:ext cx="7768890" cy="3334252"/>
          </a:xfrm>
          <a:prstGeom prst="rect">
            <a:avLst/>
          </a:prstGeom>
        </p:spPr>
      </p:pic>
      <p:sp>
        <p:nvSpPr>
          <p:cNvPr id="8" name="矩形 7">
            <a:extLst>
              <a:ext uri="{FF2B5EF4-FFF2-40B4-BE49-F238E27FC236}">
                <a16:creationId xmlns:a16="http://schemas.microsoft.com/office/drawing/2014/main" id="{77AF3FAA-69D4-4023-952F-D793FA51EFAE}"/>
              </a:ext>
            </a:extLst>
          </p:cNvPr>
          <p:cNvSpPr/>
          <p:nvPr/>
        </p:nvSpPr>
        <p:spPr>
          <a:xfrm>
            <a:off x="0" y="2514600"/>
            <a:ext cx="3273090" cy="400110"/>
          </a:xfrm>
          <a:prstGeom prst="rect">
            <a:avLst/>
          </a:prstGeom>
        </p:spPr>
        <p:txBody>
          <a:bodyPr wrap="square">
            <a:spAutoFit/>
          </a:bodyPr>
          <a:lstStyle/>
          <a:p>
            <a:pPr marL="742950" lvl="1" indent="-285750" algn="just" eaLnBrk="1" hangingPunct="1">
              <a:spcBef>
                <a:spcPct val="20000"/>
              </a:spcBef>
              <a:spcAft>
                <a:spcPct val="50000"/>
              </a:spcAft>
              <a:buClr>
                <a:srgbClr val="0099CC"/>
              </a:buClr>
              <a:buFont typeface="Wingdings" panose="05000000000000000000" pitchFamily="2" charset="2"/>
              <a:buChar char="§"/>
            </a:pPr>
            <a:r>
              <a:rPr lang="en-US" altLang="zh-CN" sz="2000" kern="0" dirty="0">
                <a:solidFill>
                  <a:srgbClr val="000000"/>
                </a:solidFill>
                <a:latin typeface="Times New Roman" panose="02020603050405020304" pitchFamily="18" charset="0"/>
                <a:cs typeface="Times New Roman" panose="02020603050405020304" pitchFamily="18" charset="0"/>
              </a:rPr>
              <a:t>Proof</a:t>
            </a:r>
            <a:endParaRPr lang="en-US" altLang="zh-CN" b="0" dirty="0">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2413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model preserving</a:t>
            </a:r>
            <a:endParaRPr lang="zh-CN" altLang="en-US" sz="20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4910CF8-FE59-4586-AB67-39DE271E8D99}"/>
              </a:ext>
            </a:extLst>
          </p:cNvPr>
          <p:cNvSpPr/>
          <p:nvPr/>
        </p:nvSpPr>
        <p:spPr>
          <a:xfrm>
            <a:off x="152400" y="2590800"/>
            <a:ext cx="8153400" cy="840230"/>
          </a:xfrm>
          <a:prstGeom prst="rect">
            <a:avLst/>
          </a:prstGeom>
        </p:spPr>
        <p:txBody>
          <a:bodyPr wrap="square">
            <a:spAutoFit/>
          </a:bodyPr>
          <a:lstStyle/>
          <a:p>
            <a:pPr marL="742950" lvl="1" indent="-285750" algn="just"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Step 1. Model the cover</a:t>
            </a:r>
          </a:p>
          <a:p>
            <a:pPr marL="742950" lvl="1" indent="-285750"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Step 2. Prove the statistical undetectability</a:t>
            </a:r>
            <a:r>
              <a:rPr lang="en-US" altLang="zh-CN" b="0" i="1" dirty="0">
                <a:solidFill>
                  <a:srgbClr val="FF0000"/>
                </a:solidFill>
                <a:cs typeface="Times New Roman" panose="02020603050405020304" pitchFamily="18" charset="0"/>
              </a:rPr>
              <a:t> within the model</a:t>
            </a:r>
            <a:r>
              <a:rPr lang="en-US" altLang="zh-CN" b="0" dirty="0">
                <a:cs typeface="Times New Roman" panose="02020603050405020304" pitchFamily="18" charset="0"/>
              </a:rPr>
              <a:t> </a:t>
            </a:r>
            <a:endParaRPr lang="en-US" altLang="zh-CN" b="0" dirty="0">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64813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model preserving</a:t>
            </a:r>
            <a:endParaRPr lang="zh-CN" altLang="en-US" sz="20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4910CF8-FE59-4586-AB67-39DE271E8D99}"/>
              </a:ext>
            </a:extLst>
          </p:cNvPr>
          <p:cNvSpPr/>
          <p:nvPr/>
        </p:nvSpPr>
        <p:spPr>
          <a:xfrm>
            <a:off x="152400" y="2590800"/>
            <a:ext cx="8153400" cy="2317558"/>
          </a:xfrm>
          <a:prstGeom prst="rect">
            <a:avLst/>
          </a:prstGeom>
        </p:spPr>
        <p:txBody>
          <a:bodyPr wrap="square">
            <a:spAutoFit/>
          </a:bodyPr>
          <a:lstStyle/>
          <a:p>
            <a:pPr marL="742950" lvl="1" indent="-285750" algn="just"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Step 1. Model the cover</a:t>
            </a:r>
          </a:p>
          <a:p>
            <a:pPr lvl="1" eaLnBrk="1" hangingPunct="1">
              <a:spcBef>
                <a:spcPct val="20000"/>
              </a:spcBef>
              <a:spcAft>
                <a:spcPct val="50000"/>
              </a:spcAft>
              <a:buClr>
                <a:srgbClr val="0099CC"/>
              </a:buClr>
            </a:pPr>
            <a:r>
              <a:rPr lang="en-US" altLang="zh-CN" sz="2400" b="0" dirty="0">
                <a:latin typeface="Times New Roman" panose="02020603050405020304" pitchFamily="18" charset="0"/>
                <a:cs typeface="Times New Roman" panose="02020603050405020304" pitchFamily="18" charset="0"/>
              </a:rPr>
              <a:t>Problem: the cover is too complex to model analytically even in the simplest case</a:t>
            </a:r>
          </a:p>
          <a:p>
            <a:pPr lvl="1" eaLnBrk="1" hangingPunct="1">
              <a:spcBef>
                <a:spcPct val="20000"/>
              </a:spcBef>
              <a:spcAft>
                <a:spcPct val="50000"/>
              </a:spcAft>
              <a:buClr>
                <a:srgbClr val="0099CC"/>
              </a:buClr>
            </a:pPr>
            <a:r>
              <a:rPr lang="en-US" altLang="zh-CN" sz="2400" b="0" dirty="0">
                <a:latin typeface="Times New Roman" panose="02020603050405020304" pitchFamily="18" charset="0"/>
                <a:cs typeface="Times New Roman" panose="02020603050405020304" pitchFamily="18" charset="0"/>
              </a:rPr>
              <a:t>Solution: model the statistics of individual pixels rather than those of images</a:t>
            </a:r>
          </a:p>
        </p:txBody>
      </p:sp>
    </p:spTree>
    <p:extLst>
      <p:ext uri="{BB962C8B-B14F-4D97-AF65-F5344CB8AC3E}">
        <p14:creationId xmlns:p14="http://schemas.microsoft.com/office/powerpoint/2010/main" val="2252378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model preserving</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4910CF8-FE59-4586-AB67-39DE271E8D99}"/>
                  </a:ext>
                </a:extLst>
              </p:cNvPr>
              <p:cNvSpPr/>
              <p:nvPr/>
            </p:nvSpPr>
            <p:spPr>
              <a:xfrm>
                <a:off x="152400" y="2590800"/>
                <a:ext cx="5791200" cy="2502352"/>
              </a:xfrm>
              <a:prstGeom prst="rect">
                <a:avLst/>
              </a:prstGeom>
            </p:spPr>
            <p:txBody>
              <a:bodyPr wrap="square">
                <a:spAutoFit/>
              </a:bodyPr>
              <a:lstStyle/>
              <a:p>
                <a:pPr marL="742950" lvl="1" indent="-285750" algn="just"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Step 1. Model the cover</a:t>
                </a:r>
              </a:p>
              <a:p>
                <a:pPr lvl="1" eaLnBrk="1" hangingPunct="1">
                  <a:spcBef>
                    <a:spcPct val="20000"/>
                  </a:spcBef>
                  <a:spcAft>
                    <a:spcPct val="50000"/>
                  </a:spcAft>
                  <a:buClr>
                    <a:srgbClr val="0099CC"/>
                  </a:buClr>
                </a:pPr>
                <a:r>
                  <a:rPr lang="en-US" altLang="zh-CN" b="0" dirty="0">
                    <a:latin typeface="Cambria Math" panose="02040503050406030204" pitchFamily="18" charset="0"/>
                    <a:cs typeface="Times New Roman" panose="02020603050405020304" pitchFamily="18" charset="0"/>
                  </a:rPr>
                  <a:t>E.g.: DCT/DWT coefficients: </a:t>
                </a:r>
                <a:r>
                  <a:rPr lang="en-US" altLang="zh-CN" b="0" dirty="0" err="1">
                    <a:latin typeface="Cambria Math" panose="02040503050406030204" pitchFamily="18" charset="0"/>
                    <a:cs typeface="Times New Roman" panose="02020603050405020304" pitchFamily="18" charset="0"/>
                  </a:rPr>
                  <a:t>iid</a:t>
                </a:r>
                <a:r>
                  <a:rPr lang="en-US" altLang="zh-CN" b="0" dirty="0">
                    <a:latin typeface="Cambria Math" panose="02040503050406030204" pitchFamily="18" charset="0"/>
                    <a:cs typeface="Times New Roman" panose="02020603050405020304" pitchFamily="18" charset="0"/>
                  </a:rPr>
                  <a:t> sequence following generalized Gaussian distribution</a:t>
                </a:r>
              </a:p>
              <a:p>
                <a:pPr marL="1528763" lvl="1" indent="-1528763" eaLnBrk="1" hangingPunct="1">
                  <a:spcBef>
                    <a:spcPct val="20000"/>
                  </a:spcBef>
                  <a:spcAft>
                    <a:spcPct val="50000"/>
                  </a:spcAft>
                  <a:buClr>
                    <a:srgbClr val="0099CC"/>
                  </a:buClr>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𝛼</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𝛽</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𝜇</m:t>
                          </m:r>
                        </m:e>
                      </m:d>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𝛽</m:t>
                          </m:r>
                        </m:num>
                        <m:den>
                          <m:r>
                            <a:rPr lang="en-US" altLang="zh-CN" b="0" i="1" smtClean="0">
                              <a:latin typeface="Cambria Math" panose="02040503050406030204" pitchFamily="18" charset="0"/>
                              <a:cs typeface="Times New Roman" panose="02020603050405020304" pitchFamily="18" charset="0"/>
                            </a:rPr>
                            <m:t>2</m:t>
                          </m:r>
                          <m:r>
                            <a:rPr lang="zh-CN" altLang="en-US" b="0" i="1" smtClean="0">
                              <a:latin typeface="Cambria Math" panose="02040503050406030204" pitchFamily="18" charset="0"/>
                              <a:cs typeface="Times New Roman" panose="02020603050405020304" pitchFamily="18" charset="0"/>
                            </a:rPr>
                            <m:t>𝛼</m:t>
                          </m:r>
                          <m:r>
                            <m:rPr>
                              <m:sty m:val="p"/>
                            </m:rPr>
                            <a:rPr lang="el-GR" altLang="zh-CN" b="0" i="1"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𝛽</m:t>
                                  </m:r>
                                </m:den>
                              </m:f>
                            </m:e>
                          </m:d>
                        </m:den>
                      </m:f>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d>
                                <m:dPr>
                                  <m:begChr m:val="|"/>
                                  <m:endChr m:val="|"/>
                                  <m:ctrlPr>
                                    <a:rPr lang="en-US" altLang="zh-CN" b="0" i="1" smtClean="0">
                                      <a:latin typeface="Cambria Math" panose="02040503050406030204" pitchFamily="18" charset="0"/>
                                      <a:cs typeface="Times New Roman" panose="02020603050405020304" pitchFamily="18" charset="0"/>
                                    </a:rPr>
                                  </m:ctrlPr>
                                </m:dPr>
                                <m:e>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𝜇</m:t>
                                      </m:r>
                                    </m:num>
                                    <m:den>
                                      <m:r>
                                        <a:rPr lang="zh-CN" altLang="en-US" b="0" i="1" smtClean="0">
                                          <a:latin typeface="Cambria Math" panose="02040503050406030204" pitchFamily="18" charset="0"/>
                                          <a:cs typeface="Times New Roman" panose="02020603050405020304" pitchFamily="18" charset="0"/>
                                        </a:rPr>
                                        <m:t>𝛼</m:t>
                                      </m:r>
                                    </m:den>
                                  </m:f>
                                </m:e>
                              </m:d>
                            </m:e>
                            <m:sup>
                              <m:r>
                                <a:rPr lang="zh-CN" altLang="en-US" b="0" i="1" smtClean="0">
                                  <a:latin typeface="Cambria Math" panose="02040503050406030204" pitchFamily="18" charset="0"/>
                                  <a:cs typeface="Times New Roman" panose="02020603050405020304" pitchFamily="18" charset="0"/>
                                </a:rPr>
                                <m:t>𝛽</m:t>
                              </m:r>
                            </m:sup>
                          </m:sSup>
                        </m:sup>
                      </m:sSup>
                    </m:oMath>
                  </m:oMathPara>
                </a14:m>
                <a:endParaRPr lang="en-US" altLang="zh-CN" b="0" dirty="0">
                  <a:latin typeface="Cambria Math" panose="02040503050406030204" pitchFamily="18" charset="0"/>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64910CF8-FE59-4586-AB67-39DE271E8D99}"/>
                  </a:ext>
                </a:extLst>
              </p:cNvPr>
              <p:cNvSpPr>
                <a:spLocks noRot="1" noChangeAspect="1" noMove="1" noResize="1" noEditPoints="1" noAdjustHandles="1" noChangeArrowheads="1" noChangeShapeType="1" noTextEdit="1"/>
              </p:cNvSpPr>
              <p:nvPr/>
            </p:nvSpPr>
            <p:spPr>
              <a:xfrm>
                <a:off x="152400" y="2590800"/>
                <a:ext cx="5791200" cy="2502352"/>
              </a:xfrm>
              <a:prstGeom prst="rect">
                <a:avLst/>
              </a:prstGeom>
              <a:blipFill>
                <a:blip r:embed="rId3"/>
                <a:stretch>
                  <a:fillRect t="-122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96BBD49-D4F8-49A1-BB43-DD0507B641D4}"/>
              </a:ext>
            </a:extLst>
          </p:cNvPr>
          <p:cNvPicPr>
            <a:picLocks noChangeAspect="1"/>
          </p:cNvPicPr>
          <p:nvPr/>
        </p:nvPicPr>
        <p:blipFill>
          <a:blip r:embed="rId4"/>
          <a:stretch>
            <a:fillRect/>
          </a:stretch>
        </p:blipFill>
        <p:spPr>
          <a:xfrm>
            <a:off x="5943600" y="2707195"/>
            <a:ext cx="2407693" cy="1745096"/>
          </a:xfrm>
          <a:prstGeom prst="rect">
            <a:avLst/>
          </a:prstGeom>
        </p:spPr>
      </p:pic>
      <p:pic>
        <p:nvPicPr>
          <p:cNvPr id="3" name="图片 2">
            <a:extLst>
              <a:ext uri="{FF2B5EF4-FFF2-40B4-BE49-F238E27FC236}">
                <a16:creationId xmlns:a16="http://schemas.microsoft.com/office/drawing/2014/main" id="{7FADEA64-9FBB-4D21-8FC6-45BF98FB866C}"/>
              </a:ext>
            </a:extLst>
          </p:cNvPr>
          <p:cNvPicPr>
            <a:picLocks noChangeAspect="1"/>
          </p:cNvPicPr>
          <p:nvPr/>
        </p:nvPicPr>
        <p:blipFill>
          <a:blip r:embed="rId5"/>
          <a:stretch>
            <a:fillRect/>
          </a:stretch>
        </p:blipFill>
        <p:spPr>
          <a:xfrm>
            <a:off x="1479358" y="4754786"/>
            <a:ext cx="2585476" cy="1759146"/>
          </a:xfrm>
          <a:prstGeom prst="rect">
            <a:avLst/>
          </a:prstGeom>
        </p:spPr>
      </p:pic>
      <p:pic>
        <p:nvPicPr>
          <p:cNvPr id="4" name="图片 3">
            <a:extLst>
              <a:ext uri="{FF2B5EF4-FFF2-40B4-BE49-F238E27FC236}">
                <a16:creationId xmlns:a16="http://schemas.microsoft.com/office/drawing/2014/main" id="{D975FA10-6FA6-4018-B0D1-38B58BAB3211}"/>
              </a:ext>
            </a:extLst>
          </p:cNvPr>
          <p:cNvPicPr>
            <a:picLocks noChangeAspect="1"/>
          </p:cNvPicPr>
          <p:nvPr/>
        </p:nvPicPr>
        <p:blipFill>
          <a:blip r:embed="rId6"/>
          <a:stretch>
            <a:fillRect/>
          </a:stretch>
        </p:blipFill>
        <p:spPr>
          <a:xfrm>
            <a:off x="5155366" y="4841821"/>
            <a:ext cx="2388434" cy="1759146"/>
          </a:xfrm>
          <a:prstGeom prst="rect">
            <a:avLst/>
          </a:prstGeom>
        </p:spPr>
      </p:pic>
      <p:sp>
        <p:nvSpPr>
          <p:cNvPr id="5" name="文本框 4">
            <a:extLst>
              <a:ext uri="{FF2B5EF4-FFF2-40B4-BE49-F238E27FC236}">
                <a16:creationId xmlns:a16="http://schemas.microsoft.com/office/drawing/2014/main" id="{DD1EC299-7874-4178-BF2F-158757969217}"/>
              </a:ext>
            </a:extLst>
          </p:cNvPr>
          <p:cNvSpPr txBox="1"/>
          <p:nvPr/>
        </p:nvSpPr>
        <p:spPr>
          <a:xfrm>
            <a:off x="4572000" y="4605311"/>
            <a:ext cx="3493264" cy="369332"/>
          </a:xfrm>
          <a:prstGeom prst="rect">
            <a:avLst/>
          </a:prstGeom>
          <a:noFill/>
        </p:spPr>
        <p:txBody>
          <a:bodyPr wrap="none" rtlCol="0">
            <a:spAutoFit/>
          </a:bodyPr>
          <a:lstStyle/>
          <a:p>
            <a:r>
              <a:rPr lang="en-US" altLang="zh-CN" dirty="0"/>
              <a:t>Histogram of DCT coefficients</a:t>
            </a:r>
            <a:endParaRPr lang="zh-CN" altLang="en-US" dirty="0"/>
          </a:p>
        </p:txBody>
      </p:sp>
    </p:spTree>
    <p:extLst>
      <p:ext uri="{BB962C8B-B14F-4D97-AF65-F5344CB8AC3E}">
        <p14:creationId xmlns:p14="http://schemas.microsoft.com/office/powerpoint/2010/main" val="949763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model preserving</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4910CF8-FE59-4586-AB67-39DE271E8D99}"/>
                  </a:ext>
                </a:extLst>
              </p:cNvPr>
              <p:cNvSpPr/>
              <p:nvPr/>
            </p:nvSpPr>
            <p:spPr>
              <a:xfrm>
                <a:off x="152400" y="2590800"/>
                <a:ext cx="5791200" cy="1457322"/>
              </a:xfrm>
              <a:prstGeom prst="rect">
                <a:avLst/>
              </a:prstGeom>
            </p:spPr>
            <p:txBody>
              <a:bodyPr wrap="square">
                <a:spAutoFit/>
              </a:bodyPr>
              <a:lstStyle/>
              <a:p>
                <a:pPr marL="742950" lvl="1" indent="-285750" algn="just"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Step 1. Model the cover</a:t>
                </a:r>
              </a:p>
              <a:p>
                <a:pPr lvl="1" eaLnBrk="1" hangingPunct="1">
                  <a:spcBef>
                    <a:spcPct val="20000"/>
                  </a:spcBef>
                  <a:spcAft>
                    <a:spcPct val="50000"/>
                  </a:spcAft>
                  <a:buClr>
                    <a:srgbClr val="0099CC"/>
                  </a:buClr>
                </a:pPr>
                <a:r>
                  <a:rPr lang="en-US" altLang="zh-CN" b="0" dirty="0">
                    <a:latin typeface="Cambria Math" panose="02040503050406030204" pitchFamily="18" charset="0"/>
                    <a:cs typeface="Times New Roman" panose="02020603050405020304" pitchFamily="18" charset="0"/>
                  </a:rPr>
                  <a:t>E.g.: neighboring pixels: Markov chain</a:t>
                </a:r>
              </a:p>
              <a:p>
                <a:pPr marL="1528763" lvl="1" indent="-1528763" eaLnBrk="1" hangingPunct="1">
                  <a:spcBef>
                    <a:spcPct val="20000"/>
                  </a:spcBef>
                  <a:spcAft>
                    <a:spcPct val="50000"/>
                  </a:spcAft>
                  <a:buClr>
                    <a:srgbClr val="0099CC"/>
                  </a:buClr>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𝑢</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m:t>
                          </m:r>
                        </m:sub>
                      </m:sSub>
                      <m:r>
                        <a:rPr lang="en-US" altLang="zh-CN" b="0" i="1"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Pr</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𝑥</m:t>
                              </m:r>
                            </m:e>
                            <m:sub>
                              <m:r>
                                <a:rPr lang="en-US" altLang="zh-CN" b="0" i="1">
                                  <a:latin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𝑢</m:t>
                          </m:r>
                        </m:e>
                        <m:e>
                          <m:sSub>
                            <m:sSubPr>
                              <m:ctrlPr>
                                <a:rPr lang="en-US" altLang="zh-CN" b="0" i="1">
                                  <a:latin typeface="Cambria Math" panose="02040503050406030204" pitchFamily="18" charset="0"/>
                                  <a:cs typeface="Times New Roman" panose="02020603050405020304" pitchFamily="18" charset="0"/>
                                </a:rPr>
                              </m:ctrlPr>
                            </m:sSubPr>
                            <m:e>
                              <m:r>
                                <a:rPr lang="en-US" altLang="zh-CN" b="0" i="1">
                                  <a:latin typeface="Cambria Math" panose="02040503050406030204" pitchFamily="18" charset="0"/>
                                  <a:cs typeface="Times New Roman" panose="02020603050405020304" pitchFamily="18" charset="0"/>
                                </a:rPr>
                                <m:t>𝑥</m:t>
                              </m:r>
                            </m:e>
                            <m:sub>
                              <m:r>
                                <a:rPr lang="en-US" altLang="zh-CN" b="0" i="1">
                                  <a:latin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Sub>
                          <m:r>
                            <a:rPr lang="en-US" altLang="zh-CN" b="0"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b="0" dirty="0">
                  <a:latin typeface="Cambria Math" panose="02040503050406030204" pitchFamily="18" charset="0"/>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64910CF8-FE59-4586-AB67-39DE271E8D99}"/>
                  </a:ext>
                </a:extLst>
              </p:cNvPr>
              <p:cNvSpPr>
                <a:spLocks noRot="1" noChangeAspect="1" noMove="1" noResize="1" noEditPoints="1" noAdjustHandles="1" noChangeArrowheads="1" noChangeShapeType="1" noTextEdit="1"/>
              </p:cNvSpPr>
              <p:nvPr/>
            </p:nvSpPr>
            <p:spPr>
              <a:xfrm>
                <a:off x="152400" y="2590800"/>
                <a:ext cx="5791200" cy="1457322"/>
              </a:xfrm>
              <a:prstGeom prst="rect">
                <a:avLst/>
              </a:prstGeom>
              <a:blipFill>
                <a:blip r:embed="rId3"/>
                <a:stretch>
                  <a:fillRect t="-2092"/>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D1EC299-7874-4178-BF2F-158757969217}"/>
              </a:ext>
            </a:extLst>
          </p:cNvPr>
          <p:cNvSpPr txBox="1"/>
          <p:nvPr/>
        </p:nvSpPr>
        <p:spPr>
          <a:xfrm>
            <a:off x="4572000" y="4267200"/>
            <a:ext cx="4249881" cy="369332"/>
          </a:xfrm>
          <a:prstGeom prst="rect">
            <a:avLst/>
          </a:prstGeom>
          <a:noFill/>
        </p:spPr>
        <p:txBody>
          <a:bodyPr wrap="none" rtlCol="0">
            <a:spAutoFit/>
          </a:bodyPr>
          <a:lstStyle/>
          <a:p>
            <a:r>
              <a:rPr lang="en-US" altLang="zh-CN" dirty="0"/>
              <a:t>transition-probability matrix of pixels</a:t>
            </a:r>
            <a:endParaRPr lang="zh-CN" altLang="en-US" dirty="0"/>
          </a:p>
        </p:txBody>
      </p:sp>
      <p:pic>
        <p:nvPicPr>
          <p:cNvPr id="6" name="图片 5">
            <a:extLst>
              <a:ext uri="{FF2B5EF4-FFF2-40B4-BE49-F238E27FC236}">
                <a16:creationId xmlns:a16="http://schemas.microsoft.com/office/drawing/2014/main" id="{32B22832-297A-4E88-86F0-B1AA9600CC71}"/>
              </a:ext>
            </a:extLst>
          </p:cNvPr>
          <p:cNvPicPr>
            <a:picLocks noChangeAspect="1"/>
          </p:cNvPicPr>
          <p:nvPr/>
        </p:nvPicPr>
        <p:blipFill>
          <a:blip r:embed="rId4"/>
          <a:stretch>
            <a:fillRect/>
          </a:stretch>
        </p:blipFill>
        <p:spPr>
          <a:xfrm>
            <a:off x="5079169" y="4736203"/>
            <a:ext cx="2388433" cy="1930377"/>
          </a:xfrm>
          <a:prstGeom prst="rect">
            <a:avLst/>
          </a:prstGeom>
        </p:spPr>
      </p:pic>
      <p:pic>
        <p:nvPicPr>
          <p:cNvPr id="10" name="图片 9">
            <a:extLst>
              <a:ext uri="{FF2B5EF4-FFF2-40B4-BE49-F238E27FC236}">
                <a16:creationId xmlns:a16="http://schemas.microsoft.com/office/drawing/2014/main" id="{D1F3AB9C-6341-489D-A136-E14CE3D9BFD7}"/>
              </a:ext>
            </a:extLst>
          </p:cNvPr>
          <p:cNvPicPr>
            <a:picLocks noChangeAspect="1"/>
          </p:cNvPicPr>
          <p:nvPr/>
        </p:nvPicPr>
        <p:blipFill>
          <a:blip r:embed="rId5"/>
          <a:stretch>
            <a:fillRect/>
          </a:stretch>
        </p:blipFill>
        <p:spPr>
          <a:xfrm>
            <a:off x="1479358" y="4754786"/>
            <a:ext cx="2585476" cy="1759146"/>
          </a:xfrm>
          <a:prstGeom prst="rect">
            <a:avLst/>
          </a:prstGeom>
        </p:spPr>
      </p:pic>
    </p:spTree>
    <p:extLst>
      <p:ext uri="{BB962C8B-B14F-4D97-AF65-F5344CB8AC3E}">
        <p14:creationId xmlns:p14="http://schemas.microsoft.com/office/powerpoint/2010/main" val="1588708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model preserving</a:t>
            </a:r>
            <a:endParaRPr lang="zh-CN" altLang="en-US" sz="20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4910CF8-FE59-4586-AB67-39DE271E8D99}"/>
              </a:ext>
            </a:extLst>
          </p:cNvPr>
          <p:cNvSpPr/>
          <p:nvPr/>
        </p:nvSpPr>
        <p:spPr>
          <a:xfrm>
            <a:off x="152399" y="2590800"/>
            <a:ext cx="8534399" cy="1394228"/>
          </a:xfrm>
          <a:prstGeom prst="rect">
            <a:avLst/>
          </a:prstGeom>
        </p:spPr>
        <p:txBody>
          <a:bodyPr wrap="square">
            <a:spAutoFit/>
          </a:bodyPr>
          <a:lstStyle/>
          <a:p>
            <a:pPr marL="742950" lvl="1" indent="-285750"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Step 2. Prove the statistical undetectability</a:t>
            </a:r>
            <a:r>
              <a:rPr lang="en-US" altLang="zh-CN" b="0" i="1" dirty="0">
                <a:solidFill>
                  <a:srgbClr val="FF0000"/>
                </a:solidFill>
                <a:cs typeface="Times New Roman" panose="02020603050405020304" pitchFamily="18" charset="0"/>
              </a:rPr>
              <a:t> within the model</a:t>
            </a:r>
            <a:r>
              <a:rPr lang="en-US" altLang="zh-CN" b="0" dirty="0">
                <a:cs typeface="Times New Roman" panose="02020603050405020304" pitchFamily="18" charset="0"/>
              </a:rPr>
              <a:t> </a:t>
            </a:r>
          </a:p>
          <a:p>
            <a:pPr lvl="1" eaLnBrk="1" hangingPunct="1">
              <a:spcBef>
                <a:spcPct val="20000"/>
              </a:spcBef>
              <a:spcAft>
                <a:spcPct val="50000"/>
              </a:spcAft>
              <a:buClr>
                <a:srgbClr val="0099CC"/>
              </a:buClr>
            </a:pPr>
            <a:r>
              <a:rPr lang="en-US" altLang="zh-CN" b="0" dirty="0">
                <a:latin typeface="Cambria Math" panose="02040503050406030204" pitchFamily="18" charset="0"/>
                <a:cs typeface="Times New Roman" panose="02020603050405020304" pitchFamily="18" charset="0"/>
              </a:rPr>
              <a:t>For an </a:t>
            </a:r>
            <a:r>
              <a:rPr lang="en-US" altLang="zh-CN" b="0" dirty="0" err="1">
                <a:latin typeface="Cambria Math" panose="02040503050406030204" pitchFamily="18" charset="0"/>
                <a:cs typeface="Times New Roman" panose="02020603050405020304" pitchFamily="18" charset="0"/>
              </a:rPr>
              <a:t>iid</a:t>
            </a:r>
            <a:r>
              <a:rPr lang="en-US" altLang="zh-CN" b="0" dirty="0">
                <a:latin typeface="Cambria Math" panose="02040503050406030204" pitchFamily="18" charset="0"/>
                <a:cs typeface="Times New Roman" panose="02020603050405020304" pitchFamily="18" charset="0"/>
              </a:rPr>
              <a:t> source, she needs to preserve the histogram, while for the Markov model, she needs to preserve the transition-probability matrix and the Markov property. </a:t>
            </a:r>
          </a:p>
        </p:txBody>
      </p:sp>
      <p:pic>
        <p:nvPicPr>
          <p:cNvPr id="2" name="图片 1">
            <a:extLst>
              <a:ext uri="{FF2B5EF4-FFF2-40B4-BE49-F238E27FC236}">
                <a16:creationId xmlns:a16="http://schemas.microsoft.com/office/drawing/2014/main" id="{90E8ACF4-EB30-46E7-97EB-DE172C0118A2}"/>
              </a:ext>
            </a:extLst>
          </p:cNvPr>
          <p:cNvPicPr>
            <a:picLocks noChangeAspect="1"/>
          </p:cNvPicPr>
          <p:nvPr/>
        </p:nvPicPr>
        <p:blipFill>
          <a:blip r:embed="rId3"/>
          <a:stretch>
            <a:fillRect/>
          </a:stretch>
        </p:blipFill>
        <p:spPr>
          <a:xfrm>
            <a:off x="1581151" y="3639225"/>
            <a:ext cx="5981698" cy="3066375"/>
          </a:xfrm>
          <a:prstGeom prst="rect">
            <a:avLst/>
          </a:prstGeom>
        </p:spPr>
      </p:pic>
    </p:spTree>
    <p:extLst>
      <p:ext uri="{BB962C8B-B14F-4D97-AF65-F5344CB8AC3E}">
        <p14:creationId xmlns:p14="http://schemas.microsoft.com/office/powerpoint/2010/main" val="277261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2401B64-499E-4FEA-8143-E3698632A0EF}"/>
              </a:ext>
            </a:extLst>
          </p:cNvPr>
          <p:cNvSpPr>
            <a:spLocks noGrp="1" noChangeArrowheads="1"/>
          </p:cNvSpPr>
          <p:nvPr>
            <p:ph type="title"/>
          </p:nvPr>
        </p:nvSpPr>
        <p:spPr/>
        <p:txBody>
          <a:bodyPr/>
          <a:lstStyle/>
          <a:p>
            <a:pPr eaLnBrk="1" hangingPunct="1"/>
            <a:r>
              <a:rPr lang="en-US" altLang="zh-CN" b="1" dirty="0">
                <a:ea typeface="黑体" panose="02010609060101010101" pitchFamily="49" charset="-122"/>
              </a:rPr>
              <a:t>1 </a:t>
            </a:r>
            <a:r>
              <a:rPr lang="zh-CN" altLang="en-US" b="1" dirty="0">
                <a:ea typeface="黑体" panose="02010609060101010101" pitchFamily="49" charset="-122"/>
              </a:rPr>
              <a:t>隐写分析评价指标</a:t>
            </a:r>
            <a:endParaRPr lang="zh-CN" altLang="en-US" dirty="0"/>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028C7845-1C39-41E5-88D3-EC5DC3049FCD}"/>
                  </a:ext>
                </a:extLst>
              </p:cNvPr>
              <p:cNvSpPr txBox="1">
                <a:spLocks noChangeArrowheads="1"/>
              </p:cNvSpPr>
              <p:nvPr/>
            </p:nvSpPr>
            <p:spPr bwMode="auto">
              <a:xfrm>
                <a:off x="685800" y="1989138"/>
                <a:ext cx="7989888"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zh-CN" altLang="en-US" sz="2800" dirty="0"/>
                  <a:t>准确性</a:t>
                </a:r>
                <a:endParaRPr lang="en-US" altLang="zh-CN" sz="2800" dirty="0"/>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准确性是指检测的准确程度，是衡量隐写的一种评价指标</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r>
                  <a:rPr lang="zh-CN" altLang="en-US" sz="2600" b="0" dirty="0">
                    <a:solidFill>
                      <a:srgbClr val="000000"/>
                    </a:solidFill>
                    <a:cs typeface="Times New Roman" panose="02020603050405020304" pitchFamily="18" charset="0"/>
                  </a:rPr>
                  <a:t>定义</a:t>
                </a:r>
                <a14:m>
                  <m:oMath xmlns:m="http://schemas.openxmlformats.org/officeDocument/2006/math">
                    <m:r>
                      <a:rPr lang="en-US" altLang="zh-CN" sz="2600" b="0" i="1" smtClean="0">
                        <a:solidFill>
                          <a:srgbClr val="000000"/>
                        </a:solidFill>
                        <a:latin typeface="Cambria Math" panose="02040503050406030204" pitchFamily="18" charset="0"/>
                        <a:cs typeface="Times New Roman" panose="02020603050405020304" pitchFamily="18" charset="0"/>
                      </a:rPr>
                      <m:t>𝑁</m:t>
                    </m:r>
                  </m:oMath>
                </a14:m>
                <a:r>
                  <a:rPr lang="zh-CN" altLang="en-US" sz="2600" dirty="0">
                    <a:solidFill>
                      <a:srgbClr val="000000"/>
                    </a:solidFill>
                    <a:latin typeface="Times New Roman" panose="02020603050405020304" pitchFamily="18" charset="0"/>
                    <a:cs typeface="Times New Roman" panose="02020603050405020304" pitchFamily="18" charset="0"/>
                  </a:rPr>
                  <a:t>为一次测试的样本集大小（自然图像数和隐写图像数之和），</a:t>
                </a:r>
                <a14:m>
                  <m:oMath xmlns:m="http://schemas.openxmlformats.org/officeDocument/2006/math">
                    <m:sSub>
                      <m:sSubPr>
                        <m:ctrlPr>
                          <a:rPr lang="en-US" altLang="zh-CN" sz="2600" i="1" smtClean="0">
                            <a:solidFill>
                              <a:srgbClr val="000000"/>
                            </a:solidFill>
                            <a:latin typeface="Cambria Math" panose="02040503050406030204" pitchFamily="18" charset="0"/>
                            <a:cs typeface="Times New Roman" panose="02020603050405020304" pitchFamily="18" charset="0"/>
                          </a:rPr>
                        </m:ctrlPr>
                      </m:sSubPr>
                      <m:e>
                        <m:r>
                          <a:rPr lang="en-US" altLang="zh-CN" sz="2600" b="0" i="1" smtClean="0">
                            <a:solidFill>
                              <a:srgbClr val="000000"/>
                            </a:solidFill>
                            <a:latin typeface="Cambria Math" panose="02040503050406030204" pitchFamily="18" charset="0"/>
                            <a:cs typeface="Times New Roman" panose="02020603050405020304" pitchFamily="18" charset="0"/>
                          </a:rPr>
                          <m:t>𝑁</m:t>
                        </m:r>
                      </m:e>
                      <m:sub>
                        <m:r>
                          <a:rPr lang="en-US" altLang="zh-CN" sz="2600" b="0" i="1" smtClean="0">
                            <a:solidFill>
                              <a:srgbClr val="000000"/>
                            </a:solidFill>
                            <a:latin typeface="Cambria Math" panose="02040503050406030204" pitchFamily="18" charset="0"/>
                            <a:cs typeface="Times New Roman" panose="02020603050405020304" pitchFamily="18" charset="0"/>
                          </a:rPr>
                          <m:t>𝑇</m:t>
                        </m:r>
                      </m:sub>
                    </m:sSub>
                    <m:r>
                      <a:rPr lang="zh-CN" altLang="en-US" sz="2600" i="1">
                        <a:solidFill>
                          <a:srgbClr val="000000"/>
                        </a:solidFill>
                        <a:latin typeface="Cambria Math" panose="02040503050406030204" pitchFamily="18" charset="0"/>
                        <a:cs typeface="Times New Roman" panose="02020603050405020304" pitchFamily="18" charset="0"/>
                      </a:rPr>
                      <m:t>为</m:t>
                    </m:r>
                  </m:oMath>
                </a14:m>
                <a:r>
                  <a:rPr lang="zh-CN" altLang="en-US" sz="2600" dirty="0">
                    <a:solidFill>
                      <a:srgbClr val="000000"/>
                    </a:solidFill>
                    <a:latin typeface="Times New Roman" panose="02020603050405020304" pitchFamily="18" charset="0"/>
                    <a:cs typeface="Times New Roman" panose="02020603050405020304" pitchFamily="18" charset="0"/>
                  </a:rPr>
                  <a:t>正确判决次数，</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b="0" i="1" smtClean="0">
                            <a:solidFill>
                              <a:srgbClr val="000000"/>
                            </a:solidFill>
                            <a:latin typeface="Cambria Math" panose="02040503050406030204" pitchFamily="18" charset="0"/>
                            <a:cs typeface="Times New Roman" panose="02020603050405020304" pitchFamily="18" charset="0"/>
                          </a:rPr>
                          <m:t>𝐹𝑃</m:t>
                        </m:r>
                      </m:sub>
                    </m:sSub>
                    <m:r>
                      <a:rPr lang="zh-CN" altLang="en-US" sz="2600" i="1" smtClean="0">
                        <a:solidFill>
                          <a:srgbClr val="000000"/>
                        </a:solidFill>
                        <a:latin typeface="Cambria Math" panose="02040503050406030204" pitchFamily="18" charset="0"/>
                        <a:cs typeface="Times New Roman" panose="02020603050405020304" pitchFamily="18" charset="0"/>
                      </a:rPr>
                      <m:t>为</m:t>
                    </m:r>
                  </m:oMath>
                </a14:m>
                <a:r>
                  <a:rPr lang="zh-CN" altLang="en-US" sz="2600" dirty="0">
                    <a:solidFill>
                      <a:srgbClr val="000000"/>
                    </a:solidFill>
                    <a:latin typeface="Times New Roman" panose="02020603050405020304" pitchFamily="18" charset="0"/>
                    <a:cs typeface="Times New Roman" panose="02020603050405020304" pitchFamily="18" charset="0"/>
                  </a:rPr>
                  <a:t>虚警（</a:t>
                </a:r>
                <a:r>
                  <a:rPr lang="en-US" altLang="zh-CN" sz="2600" dirty="0">
                    <a:solidFill>
                      <a:srgbClr val="000000"/>
                    </a:solidFill>
                    <a:latin typeface="Times New Roman" panose="02020603050405020304" pitchFamily="18" charset="0"/>
                    <a:cs typeface="Times New Roman" panose="02020603050405020304" pitchFamily="18" charset="0"/>
                  </a:rPr>
                  <a:t>False Positive</a:t>
                </a:r>
                <a:r>
                  <a:rPr lang="zh-CN" altLang="en-US" sz="2600" dirty="0">
                    <a:solidFill>
                      <a:srgbClr val="000000"/>
                    </a:solidFill>
                    <a:latin typeface="Times New Roman" panose="02020603050405020304" pitchFamily="18" charset="0"/>
                    <a:cs typeface="Times New Roman" panose="02020603050405020304" pitchFamily="18" charset="0"/>
                  </a:rPr>
                  <a:t>）次数（将自然图像错误判决为隐写图像的次数），</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b="0" i="1" smtClean="0">
                            <a:solidFill>
                              <a:srgbClr val="000000"/>
                            </a:solidFill>
                            <a:latin typeface="Cambria Math" panose="02040503050406030204" pitchFamily="18" charset="0"/>
                            <a:cs typeface="Times New Roman" panose="02020603050405020304" pitchFamily="18" charset="0"/>
                          </a:rPr>
                          <m:t>𝐹𝑁</m:t>
                        </m:r>
                      </m:sub>
                    </m:sSub>
                    <m:r>
                      <a:rPr lang="zh-CN" altLang="en-US" sz="2600" i="1" smtClean="0">
                        <a:solidFill>
                          <a:srgbClr val="000000"/>
                        </a:solidFill>
                        <a:latin typeface="Cambria Math" panose="02040503050406030204" pitchFamily="18" charset="0"/>
                        <a:cs typeface="Times New Roman" panose="02020603050405020304" pitchFamily="18" charset="0"/>
                      </a:rPr>
                      <m:t>为</m:t>
                    </m:r>
                  </m:oMath>
                </a14:m>
                <a:r>
                  <a:rPr lang="zh-CN" altLang="en-US" sz="2600" dirty="0">
                    <a:solidFill>
                      <a:srgbClr val="000000"/>
                    </a:solidFill>
                    <a:latin typeface="Times New Roman" panose="02020603050405020304" pitchFamily="18" charset="0"/>
                    <a:cs typeface="Times New Roman" panose="02020603050405020304" pitchFamily="18" charset="0"/>
                  </a:rPr>
                  <a:t>漏检（</a:t>
                </a:r>
                <a:r>
                  <a:rPr lang="en-US" altLang="zh-CN" sz="2600" dirty="0">
                    <a:solidFill>
                      <a:srgbClr val="000000"/>
                    </a:solidFill>
                    <a:latin typeface="Times New Roman" panose="02020603050405020304" pitchFamily="18" charset="0"/>
                    <a:cs typeface="Times New Roman" panose="02020603050405020304" pitchFamily="18" charset="0"/>
                  </a:rPr>
                  <a:t>False Negative</a:t>
                </a:r>
                <a:r>
                  <a:rPr lang="zh-CN" altLang="en-US" sz="2600" dirty="0">
                    <a:solidFill>
                      <a:srgbClr val="000000"/>
                    </a:solidFill>
                    <a:latin typeface="Times New Roman" panose="02020603050405020304" pitchFamily="18" charset="0"/>
                    <a:cs typeface="Times New Roman" panose="02020603050405020304" pitchFamily="18" charset="0"/>
                  </a:rPr>
                  <a:t>）次数（将隐写图像错误判决为自然图像的次数）</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5" name="Rectangle 3">
                <a:extLst>
                  <a:ext uri="{FF2B5EF4-FFF2-40B4-BE49-F238E27FC236}">
                    <a16:creationId xmlns:a16="http://schemas.microsoft.com/office/drawing/2014/main" id="{028C7845-1C39-41E5-88D3-EC5DC3049FCD}"/>
                  </a:ext>
                </a:extLst>
              </p:cNvPr>
              <p:cNvSpPr txBox="1">
                <a:spLocks noRot="1" noChangeAspect="1" noMove="1" noResize="1" noEditPoints="1" noAdjustHandles="1" noChangeArrowheads="1" noChangeShapeType="1" noTextEdit="1"/>
              </p:cNvSpPr>
              <p:nvPr/>
            </p:nvSpPr>
            <p:spPr bwMode="auto">
              <a:xfrm>
                <a:off x="685800" y="1989138"/>
                <a:ext cx="7989888" cy="4114800"/>
              </a:xfrm>
              <a:prstGeom prst="rect">
                <a:avLst/>
              </a:prstGeom>
              <a:blipFill>
                <a:blip r:embed="rId3"/>
                <a:stretch>
                  <a:fillRect l="-382" t="-1778" r="-129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015678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Perfectly secure steganography</a:t>
            </a:r>
          </a:p>
          <a:p>
            <a:pPr marL="457200" lvl="1" indent="0" algn="just" eaLnBrk="1" hangingPunct="1">
              <a:buNone/>
            </a:pPr>
            <a:r>
              <a:rPr lang="en-US" altLang="zh-CN" sz="2400" dirty="0">
                <a:solidFill>
                  <a:srgbClr val="FF0000"/>
                </a:solidFill>
                <a:latin typeface="Times New Roman" panose="02020603050405020304" pitchFamily="18" charset="0"/>
                <a:cs typeface="Times New Roman" panose="02020603050405020304" pitchFamily="18" charset="0"/>
              </a:rPr>
              <a:t>Perfect security </a:t>
            </a:r>
            <a:r>
              <a:rPr lang="en-US" altLang="zh-CN" sz="2400" dirty="0" err="1">
                <a:solidFill>
                  <a:srgbClr val="FF0000"/>
                </a:solidFill>
                <a:latin typeface="Times New Roman" panose="02020603050405020304" pitchFamily="18" charset="0"/>
                <a:cs typeface="Times New Roman" panose="02020603050405020304" pitchFamily="18" charset="0"/>
              </a:rPr>
              <a:t>stegosystem</a:t>
            </a:r>
            <a:r>
              <a:rPr lang="en-US" altLang="zh-CN" sz="2400" dirty="0">
                <a:solidFill>
                  <a:srgbClr val="FF0000"/>
                </a:solidFill>
                <a:latin typeface="Times New Roman" panose="02020603050405020304" pitchFamily="18" charset="0"/>
                <a:cs typeface="Times New Roman" panose="02020603050405020304" pitchFamily="18" charset="0"/>
              </a:rPr>
              <a:t> by model preserving</a:t>
            </a:r>
            <a:endParaRPr lang="zh-CN" altLang="en-US" sz="20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4910CF8-FE59-4586-AB67-39DE271E8D99}"/>
              </a:ext>
            </a:extLst>
          </p:cNvPr>
          <p:cNvSpPr/>
          <p:nvPr/>
        </p:nvSpPr>
        <p:spPr>
          <a:xfrm>
            <a:off x="152399" y="2590800"/>
            <a:ext cx="8534399" cy="1865126"/>
          </a:xfrm>
          <a:prstGeom prst="rect">
            <a:avLst/>
          </a:prstGeom>
        </p:spPr>
        <p:txBody>
          <a:bodyPr wrap="square">
            <a:spAutoFit/>
          </a:bodyPr>
          <a:lstStyle/>
          <a:p>
            <a:pPr marL="742950" lvl="1" indent="-285750" eaLnBrk="1" hangingPunct="1">
              <a:spcBef>
                <a:spcPct val="20000"/>
              </a:spcBef>
              <a:spcAft>
                <a:spcPct val="50000"/>
              </a:spcAft>
              <a:buClr>
                <a:srgbClr val="0099CC"/>
              </a:buClr>
              <a:buFont typeface="Arial" panose="020B0604020202020204" pitchFamily="34" charset="0"/>
              <a:buChar char="•"/>
            </a:pPr>
            <a:r>
              <a:rPr lang="en-US" altLang="zh-CN" b="0" dirty="0">
                <a:cs typeface="Times New Roman" panose="02020603050405020304" pitchFamily="18" charset="0"/>
              </a:rPr>
              <a:t>Drawback</a:t>
            </a:r>
            <a:r>
              <a:rPr lang="zh-CN" altLang="en-US" b="0" dirty="0">
                <a:cs typeface="Times New Roman" panose="02020603050405020304" pitchFamily="18" charset="0"/>
              </a:rPr>
              <a:t>：</a:t>
            </a:r>
            <a:endParaRPr lang="en-US" altLang="zh-CN" b="0" dirty="0">
              <a:cs typeface="Times New Roman" panose="02020603050405020304" pitchFamily="18" charset="0"/>
            </a:endParaRPr>
          </a:p>
          <a:p>
            <a:pPr lvl="1" eaLnBrk="1" hangingPunct="1">
              <a:spcBef>
                <a:spcPct val="20000"/>
              </a:spcBef>
              <a:spcAft>
                <a:spcPct val="50000"/>
              </a:spcAft>
              <a:buClr>
                <a:srgbClr val="0099CC"/>
              </a:buClr>
            </a:pPr>
            <a:r>
              <a:rPr lang="en-US" altLang="zh-CN" b="0" i="1" dirty="0">
                <a:solidFill>
                  <a:srgbClr val="FF0000"/>
                </a:solidFill>
                <a:latin typeface="Cambria Math" panose="02040503050406030204" pitchFamily="18" charset="0"/>
                <a:cs typeface="Times New Roman" panose="02020603050405020304" pitchFamily="18" charset="0"/>
              </a:rPr>
              <a:t>All</a:t>
            </a:r>
            <a:r>
              <a:rPr lang="en-US" altLang="zh-CN" b="0" dirty="0">
                <a:latin typeface="Cambria Math" panose="02040503050406030204" pitchFamily="18" charset="0"/>
                <a:cs typeface="Times New Roman" panose="02020603050405020304" pitchFamily="18" charset="0"/>
              </a:rPr>
              <a:t> steganographic schemes for digital images that follow this paradigm </a:t>
            </a:r>
            <a:r>
              <a:rPr lang="en-US" altLang="zh-CN" b="0" i="1" dirty="0">
                <a:solidFill>
                  <a:srgbClr val="FF0000"/>
                </a:solidFill>
                <a:latin typeface="Cambria Math" panose="02040503050406030204" pitchFamily="18" charset="0"/>
                <a:cs typeface="Times New Roman" panose="02020603050405020304" pitchFamily="18" charset="0"/>
              </a:rPr>
              <a:t>have been broken</a:t>
            </a:r>
            <a:r>
              <a:rPr lang="en-US" altLang="zh-CN" b="0" dirty="0">
                <a:latin typeface="Cambria Math" panose="02040503050406030204" pitchFamily="18" charset="0"/>
                <a:cs typeface="Times New Roman" panose="02020603050405020304" pitchFamily="18" charset="0"/>
              </a:rPr>
              <a:t>. </a:t>
            </a:r>
          </a:p>
          <a:p>
            <a:pPr lvl="1" eaLnBrk="1" hangingPunct="1">
              <a:spcBef>
                <a:spcPct val="20000"/>
              </a:spcBef>
              <a:spcAft>
                <a:spcPct val="50000"/>
              </a:spcAft>
              <a:buClr>
                <a:srgbClr val="0099CC"/>
              </a:buClr>
            </a:pPr>
            <a:r>
              <a:rPr lang="en-US" altLang="zh-CN" b="0" dirty="0">
                <a:latin typeface="Cambria Math" panose="02040503050406030204" pitchFamily="18" charset="0"/>
                <a:cs typeface="Times New Roman" panose="02020603050405020304" pitchFamily="18" charset="0"/>
              </a:rPr>
              <a:t>This is because all that Eve needs to do is to </a:t>
            </a:r>
            <a:r>
              <a:rPr lang="en-US" altLang="zh-CN" b="0" i="1" dirty="0">
                <a:solidFill>
                  <a:srgbClr val="FF0000"/>
                </a:solidFill>
                <a:latin typeface="Cambria Math" panose="02040503050406030204" pitchFamily="18" charset="0"/>
                <a:cs typeface="Times New Roman" panose="02020603050405020304" pitchFamily="18" charset="0"/>
              </a:rPr>
              <a:t>use a better model </a:t>
            </a:r>
            <a:r>
              <a:rPr lang="en-US" altLang="zh-CN" b="0" dirty="0">
                <a:latin typeface="Cambria Math" panose="02040503050406030204" pitchFamily="18" charset="0"/>
                <a:cs typeface="Times New Roman" panose="02020603050405020304" pitchFamily="18" charset="0"/>
              </a:rPr>
              <a:t>of covers that is not preserved by embedding</a:t>
            </a:r>
          </a:p>
        </p:txBody>
      </p:sp>
    </p:spTree>
    <p:extLst>
      <p:ext uri="{BB962C8B-B14F-4D97-AF65-F5344CB8AC3E}">
        <p14:creationId xmlns:p14="http://schemas.microsoft.com/office/powerpoint/2010/main" val="849820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5. </a:t>
            </a:r>
            <a:r>
              <a:rPr lang="zh-CN" altLang="en-US" dirty="0">
                <a:ea typeface="宋体" panose="02010600030101010101" pitchFamily="2" charset="-122"/>
              </a:rPr>
              <a:t>理论安全的隐写术</a:t>
            </a:r>
            <a:endParaRPr lang="en-US" altLang="zh-CN" dirty="0">
              <a:ea typeface="宋体" panose="02010600030101010101" pitchFamily="2" charset="-122"/>
            </a:endParaRP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err="1">
                <a:latin typeface="Times New Roman" panose="02020603050405020304" pitchFamily="18" charset="0"/>
                <a:cs typeface="Times New Roman" panose="02020603050405020304" pitchFamily="18" charset="0"/>
              </a:rPr>
              <a:t>Stegosystems</a:t>
            </a:r>
            <a:r>
              <a:rPr lang="en-US" altLang="zh-CN" sz="2800" dirty="0">
                <a:latin typeface="Times New Roman" panose="02020603050405020304" pitchFamily="18" charset="0"/>
                <a:cs typeface="Times New Roman" panose="02020603050405020304" pitchFamily="18" charset="0"/>
              </a:rPr>
              <a:t> with limited embedding distortion</a:t>
            </a:r>
          </a:p>
        </p:txBody>
      </p:sp>
      <p:sp>
        <p:nvSpPr>
          <p:cNvPr id="7" name="矩形 6">
            <a:extLst>
              <a:ext uri="{FF2B5EF4-FFF2-40B4-BE49-F238E27FC236}">
                <a16:creationId xmlns:a16="http://schemas.microsoft.com/office/drawing/2014/main" id="{64910CF8-FE59-4586-AB67-39DE271E8D99}"/>
              </a:ext>
            </a:extLst>
          </p:cNvPr>
          <p:cNvSpPr/>
          <p:nvPr/>
        </p:nvSpPr>
        <p:spPr>
          <a:xfrm>
            <a:off x="152401" y="1905000"/>
            <a:ext cx="8686799" cy="3040832"/>
          </a:xfrm>
          <a:prstGeom prst="rect">
            <a:avLst/>
          </a:prstGeom>
        </p:spPr>
        <p:txBody>
          <a:bodyPr wrap="square">
            <a:spAutoFit/>
          </a:bodyPr>
          <a:lstStyle/>
          <a:p>
            <a:pPr marL="742950" lvl="1" indent="-285750" eaLnBrk="1" hangingPunct="1">
              <a:spcBef>
                <a:spcPct val="20000"/>
              </a:spcBef>
              <a:spcAft>
                <a:spcPct val="50000"/>
              </a:spcAft>
              <a:buClr>
                <a:srgbClr val="0099CC"/>
              </a:buClr>
              <a:buFont typeface="Arial" panose="020B0604020202020204" pitchFamily="34" charset="0"/>
              <a:buChar char="•"/>
            </a:pPr>
            <a:r>
              <a:rPr lang="en-US" altLang="zh-CN" sz="2000" b="0" dirty="0"/>
              <a:t>Spread-spectrum steganography</a:t>
            </a:r>
            <a:r>
              <a:rPr lang="en-US" altLang="zh-CN" sz="2000" dirty="0"/>
              <a:t> </a:t>
            </a:r>
          </a:p>
          <a:p>
            <a:pPr marL="742950" lvl="1" indent="-285750" eaLnBrk="1" hangingPunct="1">
              <a:spcBef>
                <a:spcPct val="20000"/>
              </a:spcBef>
              <a:spcAft>
                <a:spcPct val="50000"/>
              </a:spcAft>
              <a:buClr>
                <a:srgbClr val="0099CC"/>
              </a:buClr>
              <a:buFont typeface="Arial" panose="020B0604020202020204" pitchFamily="34" charset="0"/>
              <a:buChar char="•"/>
            </a:pPr>
            <a:r>
              <a:rPr lang="en-US" altLang="zh-CN" sz="2000" b="0" dirty="0"/>
              <a:t>Stochastic quantization index modulation</a:t>
            </a:r>
          </a:p>
          <a:p>
            <a:pPr marL="742950" lvl="1" indent="-285750" eaLnBrk="1" hangingPunct="1">
              <a:spcBef>
                <a:spcPct val="20000"/>
              </a:spcBef>
              <a:spcAft>
                <a:spcPct val="50000"/>
              </a:spcAft>
              <a:buClr>
                <a:srgbClr val="0099CC"/>
              </a:buClr>
              <a:buFont typeface="Arial" panose="020B0604020202020204" pitchFamily="34" charset="0"/>
              <a:buChar char="•"/>
            </a:pPr>
            <a:r>
              <a:rPr lang="en-US" altLang="zh-CN" sz="2000" b="0" dirty="0"/>
              <a:t>Matrix embedding</a:t>
            </a:r>
            <a:r>
              <a:rPr lang="en-US" altLang="zh-CN" sz="2000" dirty="0"/>
              <a:t> </a:t>
            </a:r>
          </a:p>
          <a:p>
            <a:pPr lvl="1" eaLnBrk="1" hangingPunct="1">
              <a:spcBef>
                <a:spcPct val="20000"/>
              </a:spcBef>
              <a:spcAft>
                <a:spcPct val="50000"/>
              </a:spcAft>
              <a:buClr>
                <a:srgbClr val="0099CC"/>
              </a:buClr>
            </a:pPr>
            <a:r>
              <a:rPr lang="en-US" altLang="zh-CN" sz="2000" i="1" dirty="0"/>
              <a:t>To be continue….</a:t>
            </a:r>
            <a:br>
              <a:rPr lang="en-US" altLang="zh-CN" sz="2000" dirty="0"/>
            </a:br>
            <a:endParaRPr lang="en-US" altLang="zh-CN" sz="2000" b="0" dirty="0">
              <a:cs typeface="Times New Roman" panose="02020603050405020304" pitchFamily="18" charset="0"/>
            </a:endParaRPr>
          </a:p>
          <a:p>
            <a:pPr lvl="1" eaLnBrk="1" hangingPunct="1">
              <a:spcBef>
                <a:spcPct val="20000"/>
              </a:spcBef>
              <a:spcAft>
                <a:spcPct val="50000"/>
              </a:spcAft>
              <a:buClr>
                <a:srgbClr val="0099CC"/>
              </a:buClr>
            </a:pPr>
            <a:br>
              <a:rPr lang="en-US" altLang="zh-CN" dirty="0"/>
            </a:br>
            <a:endParaRPr lang="en-US" altLang="zh-CN" b="0" dirty="0">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50004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2401B64-499E-4FEA-8143-E3698632A0EF}"/>
              </a:ext>
            </a:extLst>
          </p:cNvPr>
          <p:cNvSpPr>
            <a:spLocks noGrp="1" noChangeArrowheads="1"/>
          </p:cNvSpPr>
          <p:nvPr>
            <p:ph type="title"/>
          </p:nvPr>
        </p:nvSpPr>
        <p:spPr/>
        <p:txBody>
          <a:bodyPr/>
          <a:lstStyle/>
          <a:p>
            <a:pPr eaLnBrk="1" hangingPunct="1"/>
            <a:r>
              <a:rPr lang="en-US" altLang="zh-CN" b="1" dirty="0">
                <a:ea typeface="黑体" panose="02010609060101010101" pitchFamily="49" charset="-122"/>
              </a:rPr>
              <a:t>1 </a:t>
            </a:r>
            <a:r>
              <a:rPr lang="zh-CN" altLang="en-US" b="1" dirty="0">
                <a:ea typeface="黑体" panose="02010609060101010101" pitchFamily="49" charset="-122"/>
              </a:rPr>
              <a:t>隐写分析评价指标</a:t>
            </a:r>
            <a:endParaRPr lang="zh-CN" altLang="en-US" dirty="0"/>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028C7845-1C39-41E5-88D3-EC5DC3049FCD}"/>
                  </a:ext>
                </a:extLst>
              </p:cNvPr>
              <p:cNvSpPr txBox="1">
                <a:spLocks noChangeArrowheads="1"/>
              </p:cNvSpPr>
              <p:nvPr/>
            </p:nvSpPr>
            <p:spPr bwMode="auto">
              <a:xfrm>
                <a:off x="685800" y="1989138"/>
                <a:ext cx="7989888"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zh-CN" altLang="en-US" sz="2800" dirty="0"/>
                  <a:t>准确性</a:t>
                </a:r>
                <a:endParaRPr lang="en-US" altLang="zh-CN" sz="2800" dirty="0"/>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错误判决次数</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b="0" i="1" smtClean="0">
                            <a:solidFill>
                              <a:srgbClr val="000000"/>
                            </a:solidFill>
                            <a:latin typeface="Cambria Math" panose="02040503050406030204" pitchFamily="18" charset="0"/>
                            <a:cs typeface="Times New Roman" panose="02020603050405020304" pitchFamily="18" charset="0"/>
                          </a:rPr>
                          <m:t>𝐹</m:t>
                        </m:r>
                      </m:sub>
                    </m:sSub>
                    <m:r>
                      <a:rPr lang="en-US" altLang="zh-CN" sz="2600" i="1" smtClean="0">
                        <a:solidFill>
                          <a:srgbClr val="000000"/>
                        </a:solidFill>
                        <a:latin typeface="Cambria Math" panose="02040503050406030204" pitchFamily="18" charset="0"/>
                        <a:cs typeface="Times New Roman" panose="02020603050405020304" pitchFamily="18" charset="0"/>
                      </a:rPr>
                      <m:t>=</m:t>
                    </m:r>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i="1">
                            <a:solidFill>
                              <a:srgbClr val="000000"/>
                            </a:solidFill>
                            <a:latin typeface="Cambria Math" panose="02040503050406030204" pitchFamily="18" charset="0"/>
                            <a:cs typeface="Times New Roman" panose="02020603050405020304" pitchFamily="18" charset="0"/>
                          </a:rPr>
                          <m:t>𝐹𝑃</m:t>
                        </m:r>
                      </m:sub>
                    </m:sSub>
                    <m:r>
                      <a:rPr lang="en-US" altLang="zh-CN" sz="2600" b="0" i="1" smtClean="0">
                        <a:solidFill>
                          <a:srgbClr val="000000"/>
                        </a:solidFill>
                        <a:latin typeface="Cambria Math" panose="02040503050406030204" pitchFamily="18" charset="0"/>
                        <a:cs typeface="Times New Roman" panose="02020603050405020304" pitchFamily="18" charset="0"/>
                      </a:rPr>
                      <m:t>+</m:t>
                    </m:r>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i="1">
                            <a:solidFill>
                              <a:srgbClr val="000000"/>
                            </a:solidFill>
                            <a:latin typeface="Cambria Math" panose="02040503050406030204" pitchFamily="18" charset="0"/>
                            <a:cs typeface="Times New Roman" panose="02020603050405020304" pitchFamily="18" charset="0"/>
                          </a:rPr>
                          <m:t>𝐹𝑁</m:t>
                        </m:r>
                      </m:sub>
                    </m:sSub>
                    <m:r>
                      <a:rPr lang="zh-CN" altLang="en-US" sz="2600" i="1" smtClean="0">
                        <a:solidFill>
                          <a:srgbClr val="000000"/>
                        </a:solidFill>
                        <a:latin typeface="Cambria Math" panose="02040503050406030204" pitchFamily="18" charset="0"/>
                        <a:cs typeface="Times New Roman" panose="02020603050405020304" pitchFamily="18" charset="0"/>
                      </a:rPr>
                      <m:t>，</m:t>
                    </m:r>
                  </m:oMath>
                </a14:m>
                <a:r>
                  <a:rPr lang="zh-CN" altLang="en-US" sz="2600" dirty="0">
                    <a:solidFill>
                      <a:srgbClr val="000000"/>
                    </a:solidFill>
                    <a:latin typeface="Times New Roman" panose="02020603050405020304" pitchFamily="18" charset="0"/>
                    <a:cs typeface="Times New Roman" panose="02020603050405020304" pitchFamily="18" charset="0"/>
                  </a:rPr>
                  <a:t>正确率</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b="0" i="1" smtClean="0">
                            <a:solidFill>
                              <a:srgbClr val="000000"/>
                            </a:solidFill>
                            <a:latin typeface="Cambria Math" panose="02040503050406030204" pitchFamily="18" charset="0"/>
                            <a:cs typeface="Times New Roman" panose="02020603050405020304" pitchFamily="18" charset="0"/>
                          </a:rPr>
                          <m:t>𝑅</m:t>
                        </m:r>
                      </m:e>
                      <m:sub>
                        <m:r>
                          <a:rPr lang="en-US" altLang="zh-CN" sz="2600" b="0" i="1" smtClean="0">
                            <a:solidFill>
                              <a:srgbClr val="000000"/>
                            </a:solidFill>
                            <a:latin typeface="Cambria Math" panose="02040503050406030204" pitchFamily="18" charset="0"/>
                            <a:cs typeface="Times New Roman" panose="02020603050405020304" pitchFamily="18" charset="0"/>
                          </a:rPr>
                          <m:t>𝑇</m:t>
                        </m:r>
                      </m:sub>
                    </m:sSub>
                    <m:r>
                      <a:rPr lang="en-US" altLang="zh-CN" sz="2600" b="0" i="1" smtClean="0">
                        <a:solidFill>
                          <a:srgbClr val="000000"/>
                        </a:solidFill>
                        <a:latin typeface="Cambria Math" panose="02040503050406030204" pitchFamily="18" charset="0"/>
                        <a:cs typeface="Times New Roman" panose="02020603050405020304" pitchFamily="18" charset="0"/>
                      </a:rPr>
                      <m:t>=</m:t>
                    </m:r>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i="1">
                            <a:solidFill>
                              <a:srgbClr val="000000"/>
                            </a:solidFill>
                            <a:latin typeface="Cambria Math" panose="02040503050406030204" pitchFamily="18" charset="0"/>
                            <a:cs typeface="Times New Roman" panose="02020603050405020304" pitchFamily="18" charset="0"/>
                          </a:rPr>
                          <m:t>𝑇</m:t>
                        </m:r>
                      </m:sub>
                    </m:sSub>
                    <m:r>
                      <a:rPr lang="en-US" altLang="zh-CN" sz="2600" b="0" i="1" smtClean="0">
                        <a:solidFill>
                          <a:srgbClr val="000000"/>
                        </a:solidFill>
                        <a:latin typeface="Cambria Math" panose="02040503050406030204" pitchFamily="18" charset="0"/>
                        <a:cs typeface="Times New Roman" panose="02020603050405020304" pitchFamily="18" charset="0"/>
                      </a:rPr>
                      <m:t>/</m:t>
                    </m:r>
                    <m:r>
                      <a:rPr lang="en-US" altLang="zh-CN" sz="2600" b="0" i="1" smtClean="0">
                        <a:solidFill>
                          <a:srgbClr val="000000"/>
                        </a:solidFill>
                        <a:latin typeface="Cambria Math" panose="02040503050406030204" pitchFamily="18" charset="0"/>
                        <a:cs typeface="Times New Roman" panose="02020603050405020304" pitchFamily="18" charset="0"/>
                      </a:rPr>
                      <m:t>𝑁</m:t>
                    </m:r>
                    <m:r>
                      <a:rPr lang="zh-CN" altLang="en-US" sz="2600" i="1">
                        <a:solidFill>
                          <a:srgbClr val="000000"/>
                        </a:solidFill>
                        <a:latin typeface="Cambria Math" panose="02040503050406030204" pitchFamily="18" charset="0"/>
                        <a:cs typeface="Times New Roman" panose="02020603050405020304" pitchFamily="18" charset="0"/>
                      </a:rPr>
                      <m:t>，</m:t>
                    </m:r>
                  </m:oMath>
                </a14:m>
                <a:r>
                  <a:rPr lang="zh-CN" altLang="en-US" sz="2600" dirty="0">
                    <a:solidFill>
                      <a:srgbClr val="000000"/>
                    </a:solidFill>
                    <a:latin typeface="Times New Roman" panose="02020603050405020304" pitchFamily="18" charset="0"/>
                    <a:cs typeface="Times New Roman" panose="02020603050405020304" pitchFamily="18" charset="0"/>
                  </a:rPr>
                  <a:t>虚警率</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𝑅</m:t>
                        </m:r>
                      </m:e>
                      <m:sub>
                        <m:r>
                          <a:rPr lang="en-US" altLang="zh-CN" sz="2600" b="0" i="1" smtClean="0">
                            <a:solidFill>
                              <a:srgbClr val="000000"/>
                            </a:solidFill>
                            <a:latin typeface="Cambria Math" panose="02040503050406030204" pitchFamily="18" charset="0"/>
                            <a:cs typeface="Times New Roman" panose="02020603050405020304" pitchFamily="18" charset="0"/>
                          </a:rPr>
                          <m:t>𝐹𝑃</m:t>
                        </m:r>
                      </m:sub>
                    </m:sSub>
                    <m:r>
                      <a:rPr lang="en-US" altLang="zh-CN" sz="2600" i="1">
                        <a:solidFill>
                          <a:srgbClr val="000000"/>
                        </a:solidFill>
                        <a:latin typeface="Cambria Math" panose="02040503050406030204" pitchFamily="18" charset="0"/>
                        <a:cs typeface="Times New Roman" panose="02020603050405020304" pitchFamily="18" charset="0"/>
                      </a:rPr>
                      <m:t>=</m:t>
                    </m:r>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b="0" i="1" smtClean="0">
                            <a:solidFill>
                              <a:srgbClr val="000000"/>
                            </a:solidFill>
                            <a:latin typeface="Cambria Math" panose="02040503050406030204" pitchFamily="18" charset="0"/>
                            <a:cs typeface="Times New Roman" panose="02020603050405020304" pitchFamily="18" charset="0"/>
                          </a:rPr>
                          <m:t>𝐹𝑃</m:t>
                        </m:r>
                      </m:sub>
                    </m:sSub>
                    <m:r>
                      <a:rPr lang="en-US" altLang="zh-CN" sz="2600" i="1">
                        <a:solidFill>
                          <a:srgbClr val="000000"/>
                        </a:solidFill>
                        <a:latin typeface="Cambria Math" panose="02040503050406030204" pitchFamily="18" charset="0"/>
                        <a:cs typeface="Times New Roman" panose="02020603050405020304" pitchFamily="18" charset="0"/>
                      </a:rPr>
                      <m:t>/</m:t>
                    </m:r>
                    <m:r>
                      <a:rPr lang="en-US" altLang="zh-CN" sz="2600" i="1">
                        <a:solidFill>
                          <a:srgbClr val="000000"/>
                        </a:solidFill>
                        <a:latin typeface="Cambria Math" panose="02040503050406030204" pitchFamily="18" charset="0"/>
                        <a:cs typeface="Times New Roman" panose="02020603050405020304" pitchFamily="18" charset="0"/>
                      </a:rPr>
                      <m:t>𝑁</m:t>
                    </m:r>
                  </m:oMath>
                </a14:m>
                <a:r>
                  <a:rPr lang="zh-CN" altLang="en-US" sz="2600" dirty="0">
                    <a:solidFill>
                      <a:srgbClr val="000000"/>
                    </a:solidFill>
                    <a:latin typeface="Times New Roman" panose="02020603050405020304" pitchFamily="18" charset="0"/>
                    <a:cs typeface="Times New Roman" panose="02020603050405020304" pitchFamily="18" charset="0"/>
                  </a:rPr>
                  <a:t>，漏检率</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𝑅</m:t>
                        </m:r>
                      </m:e>
                      <m:sub>
                        <m:r>
                          <a:rPr lang="en-US" altLang="zh-CN" sz="2600" b="0" i="1" smtClean="0">
                            <a:solidFill>
                              <a:srgbClr val="000000"/>
                            </a:solidFill>
                            <a:latin typeface="Cambria Math" panose="02040503050406030204" pitchFamily="18" charset="0"/>
                            <a:cs typeface="Times New Roman" panose="02020603050405020304" pitchFamily="18" charset="0"/>
                          </a:rPr>
                          <m:t>𝐹𝑁</m:t>
                        </m:r>
                      </m:sub>
                    </m:sSub>
                    <m:r>
                      <a:rPr lang="en-US" altLang="zh-CN" sz="2600" i="1">
                        <a:solidFill>
                          <a:srgbClr val="000000"/>
                        </a:solidFill>
                        <a:latin typeface="Cambria Math" panose="02040503050406030204" pitchFamily="18" charset="0"/>
                        <a:cs typeface="Times New Roman" panose="02020603050405020304" pitchFamily="18" charset="0"/>
                      </a:rPr>
                      <m:t>=</m:t>
                    </m:r>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i="1">
                            <a:solidFill>
                              <a:srgbClr val="000000"/>
                            </a:solidFill>
                            <a:latin typeface="Cambria Math" panose="02040503050406030204" pitchFamily="18" charset="0"/>
                            <a:cs typeface="Times New Roman" panose="02020603050405020304" pitchFamily="18" charset="0"/>
                          </a:rPr>
                          <m:t>𝐹</m:t>
                        </m:r>
                        <m:r>
                          <a:rPr lang="en-US" altLang="zh-CN" sz="2600" b="0" i="1" smtClean="0">
                            <a:solidFill>
                              <a:srgbClr val="000000"/>
                            </a:solidFill>
                            <a:latin typeface="Cambria Math" panose="02040503050406030204" pitchFamily="18" charset="0"/>
                            <a:cs typeface="Times New Roman" panose="02020603050405020304" pitchFamily="18" charset="0"/>
                          </a:rPr>
                          <m:t>𝑁</m:t>
                        </m:r>
                      </m:sub>
                    </m:sSub>
                    <m:r>
                      <a:rPr lang="en-US" altLang="zh-CN" sz="2600" i="1">
                        <a:solidFill>
                          <a:srgbClr val="000000"/>
                        </a:solidFill>
                        <a:latin typeface="Cambria Math" panose="02040503050406030204" pitchFamily="18" charset="0"/>
                        <a:cs typeface="Times New Roman" panose="02020603050405020304" pitchFamily="18" charset="0"/>
                      </a:rPr>
                      <m:t>/</m:t>
                    </m:r>
                    <m:r>
                      <a:rPr lang="en-US" altLang="zh-CN" sz="2600" i="1">
                        <a:solidFill>
                          <a:srgbClr val="000000"/>
                        </a:solidFill>
                        <a:latin typeface="Cambria Math" panose="02040503050406030204" pitchFamily="18" charset="0"/>
                        <a:cs typeface="Times New Roman" panose="02020603050405020304" pitchFamily="18" charset="0"/>
                      </a:rPr>
                      <m:t>𝑁</m:t>
                    </m:r>
                    <m:r>
                      <a:rPr lang="zh-CN" altLang="en-US" sz="2600" i="1">
                        <a:solidFill>
                          <a:srgbClr val="000000"/>
                        </a:solidFill>
                        <a:latin typeface="Cambria Math" panose="02040503050406030204" pitchFamily="18" charset="0"/>
                        <a:cs typeface="Times New Roman" panose="02020603050405020304" pitchFamily="18" charset="0"/>
                      </a:rPr>
                      <m:t>，</m:t>
                    </m:r>
                  </m:oMath>
                </a14:m>
                <a:r>
                  <a:rPr lang="zh-CN" altLang="en-US" sz="2600" dirty="0">
                    <a:solidFill>
                      <a:srgbClr val="000000"/>
                    </a:solidFill>
                    <a:latin typeface="Times New Roman" panose="02020603050405020304" pitchFamily="18" charset="0"/>
                    <a:cs typeface="Times New Roman" panose="02020603050405020304" pitchFamily="18" charset="0"/>
                  </a:rPr>
                  <a:t>错误率</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𝑅</m:t>
                        </m:r>
                      </m:e>
                      <m:sub>
                        <m:r>
                          <a:rPr lang="en-US" altLang="zh-CN" sz="2600" i="1">
                            <a:solidFill>
                              <a:srgbClr val="000000"/>
                            </a:solidFill>
                            <a:latin typeface="Cambria Math" panose="02040503050406030204" pitchFamily="18" charset="0"/>
                            <a:cs typeface="Times New Roman" panose="02020603050405020304" pitchFamily="18" charset="0"/>
                          </a:rPr>
                          <m:t>𝐹</m:t>
                        </m:r>
                      </m:sub>
                    </m:sSub>
                    <m:r>
                      <a:rPr lang="en-US" altLang="zh-CN" sz="2600" i="1">
                        <a:solidFill>
                          <a:srgbClr val="000000"/>
                        </a:solidFill>
                        <a:latin typeface="Cambria Math" panose="02040503050406030204" pitchFamily="18" charset="0"/>
                        <a:cs typeface="Times New Roman" panose="02020603050405020304" pitchFamily="18" charset="0"/>
                      </a:rPr>
                      <m:t>=</m:t>
                    </m:r>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𝑁</m:t>
                        </m:r>
                      </m:e>
                      <m:sub>
                        <m:r>
                          <a:rPr lang="en-US" altLang="zh-CN" sz="2600" i="1">
                            <a:solidFill>
                              <a:srgbClr val="000000"/>
                            </a:solidFill>
                            <a:latin typeface="Cambria Math" panose="02040503050406030204" pitchFamily="18" charset="0"/>
                            <a:cs typeface="Times New Roman" panose="02020603050405020304" pitchFamily="18" charset="0"/>
                          </a:rPr>
                          <m:t>𝐹</m:t>
                        </m:r>
                      </m:sub>
                    </m:sSub>
                    <m:r>
                      <a:rPr lang="en-US" altLang="zh-CN" sz="2600" i="1">
                        <a:solidFill>
                          <a:srgbClr val="000000"/>
                        </a:solidFill>
                        <a:latin typeface="Cambria Math" panose="02040503050406030204" pitchFamily="18" charset="0"/>
                        <a:cs typeface="Times New Roman" panose="02020603050405020304" pitchFamily="18" charset="0"/>
                      </a:rPr>
                      <m:t>/</m:t>
                    </m:r>
                    <m:r>
                      <a:rPr lang="en-US" altLang="zh-CN" sz="2600" i="1">
                        <a:solidFill>
                          <a:srgbClr val="000000"/>
                        </a:solidFill>
                        <a:latin typeface="Cambria Math" panose="02040503050406030204" pitchFamily="18" charset="0"/>
                        <a:cs typeface="Times New Roman" panose="02020603050405020304" pitchFamily="18" charset="0"/>
                      </a:rPr>
                      <m:t>𝑁</m:t>
                    </m:r>
                  </m:oMath>
                </a14:m>
                <a:r>
                  <a:rPr lang="en-US" altLang="zh-CN" sz="2600" dirty="0">
                    <a:solidFill>
                      <a:srgbClr val="000000"/>
                    </a:solidFill>
                    <a:latin typeface="Times New Roman" panose="02020603050405020304" pitchFamily="18" charset="0"/>
                    <a:cs typeface="Times New Roman" panose="02020603050405020304" pitchFamily="18" charset="0"/>
                  </a:rPr>
                  <a:t>=</a:t>
                </a:r>
                <a:r>
                  <a:rPr lang="en-US" altLang="zh-CN" sz="2600" dirty="0">
                    <a:solidFill>
                      <a:srgbClr val="000000"/>
                    </a:solidFill>
                    <a:cs typeface="Times New Roman" panose="02020603050405020304" pitchFamily="18" charset="0"/>
                  </a:rPr>
                  <a:t> </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𝑅</m:t>
                        </m:r>
                      </m:e>
                      <m:sub>
                        <m:r>
                          <a:rPr lang="en-US" altLang="zh-CN" sz="2600" i="1">
                            <a:solidFill>
                              <a:srgbClr val="000000"/>
                            </a:solidFill>
                            <a:latin typeface="Cambria Math" panose="02040503050406030204" pitchFamily="18" charset="0"/>
                            <a:cs typeface="Times New Roman" panose="02020603050405020304" pitchFamily="18" charset="0"/>
                          </a:rPr>
                          <m:t>𝐹𝑃</m:t>
                        </m:r>
                      </m:sub>
                    </m:sSub>
                    <m:r>
                      <a:rPr lang="en-US" altLang="zh-CN" sz="2600" i="1" smtClean="0">
                        <a:solidFill>
                          <a:srgbClr val="000000"/>
                        </a:solidFill>
                        <a:latin typeface="Cambria Math" panose="02040503050406030204" pitchFamily="18" charset="0"/>
                        <a:cs typeface="Times New Roman" panose="02020603050405020304" pitchFamily="18" charset="0"/>
                      </a:rPr>
                      <m:t>+</m:t>
                    </m:r>
                  </m:oMath>
                </a14:m>
                <a:r>
                  <a:rPr lang="en-US" altLang="zh-CN" sz="2600" dirty="0">
                    <a:solidFill>
                      <a:srgbClr val="000000"/>
                    </a:solidFill>
                    <a:cs typeface="Times New Roman" panose="02020603050405020304" pitchFamily="18" charset="0"/>
                  </a:rPr>
                  <a:t> </a:t>
                </a:r>
                <a14:m>
                  <m:oMath xmlns:m="http://schemas.openxmlformats.org/officeDocument/2006/math">
                    <m:sSub>
                      <m:sSubPr>
                        <m:ctrlPr>
                          <a:rPr lang="en-US" altLang="zh-CN" sz="2600" i="1">
                            <a:solidFill>
                              <a:srgbClr val="000000"/>
                            </a:solidFill>
                            <a:latin typeface="Cambria Math" panose="02040503050406030204" pitchFamily="18" charset="0"/>
                            <a:cs typeface="Times New Roman" panose="02020603050405020304" pitchFamily="18" charset="0"/>
                          </a:rPr>
                        </m:ctrlPr>
                      </m:sSubPr>
                      <m:e>
                        <m:r>
                          <a:rPr lang="en-US" altLang="zh-CN" sz="2600" i="1">
                            <a:solidFill>
                              <a:srgbClr val="000000"/>
                            </a:solidFill>
                            <a:latin typeface="Cambria Math" panose="02040503050406030204" pitchFamily="18" charset="0"/>
                            <a:cs typeface="Times New Roman" panose="02020603050405020304" pitchFamily="18" charset="0"/>
                          </a:rPr>
                          <m:t>𝑅</m:t>
                        </m:r>
                      </m:e>
                      <m:sub>
                        <m:r>
                          <a:rPr lang="en-US" altLang="zh-CN" sz="2600" i="1">
                            <a:solidFill>
                              <a:srgbClr val="000000"/>
                            </a:solidFill>
                            <a:latin typeface="Cambria Math" panose="02040503050406030204" pitchFamily="18" charset="0"/>
                            <a:cs typeface="Times New Roman" panose="02020603050405020304" pitchFamily="18" charset="0"/>
                          </a:rPr>
                          <m:t>𝐹𝑁</m:t>
                        </m:r>
                      </m:sub>
                    </m:sSub>
                  </m:oMath>
                </a14:m>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隐写分析要求在尽量减少虚警率和漏检率的前提下取得最佳检测正确率</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r>
                  <a:rPr lang="zh-CN" altLang="en-US" sz="2600" dirty="0">
                    <a:solidFill>
                      <a:srgbClr val="000000"/>
                    </a:solidFill>
                    <a:latin typeface="Times New Roman" panose="02020603050405020304" pitchFamily="18" charset="0"/>
                    <a:cs typeface="Times New Roman" panose="02020603050405020304" pitchFamily="18" charset="0"/>
                  </a:rPr>
                  <a:t>在虚警率和漏检率的减少无法兼顾的情况下，首先减少漏检率</a:t>
                </a:r>
                <a:endParaRPr lang="en-US" altLang="zh-CN" sz="2600" dirty="0">
                  <a:solidFill>
                    <a:srgbClr val="000000"/>
                  </a:solidFill>
                  <a:latin typeface="Times New Roman" panose="02020603050405020304" pitchFamily="18" charset="0"/>
                  <a:cs typeface="Times New Roman" panose="02020603050405020304" pitchFamily="18" charset="0"/>
                </a:endParaRPr>
              </a:p>
              <a:p>
                <a:pPr marL="540000" algn="just" eaLnBrk="1" hangingPunct="1">
                  <a:spcBef>
                    <a:spcPct val="0"/>
                  </a:spcBef>
                  <a:buClr>
                    <a:srgbClr val="3333CC"/>
                  </a:buClr>
                  <a:buFont typeface="Wingdings" panose="05000000000000000000" pitchFamily="2" charset="2"/>
                  <a:buChar char="ü"/>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5" name="Rectangle 3">
                <a:extLst>
                  <a:ext uri="{FF2B5EF4-FFF2-40B4-BE49-F238E27FC236}">
                    <a16:creationId xmlns:a16="http://schemas.microsoft.com/office/drawing/2014/main" id="{028C7845-1C39-41E5-88D3-EC5DC3049FCD}"/>
                  </a:ext>
                </a:extLst>
              </p:cNvPr>
              <p:cNvSpPr txBox="1">
                <a:spLocks noRot="1" noChangeAspect="1" noMove="1" noResize="1" noEditPoints="1" noAdjustHandles="1" noChangeArrowheads="1" noChangeShapeType="1" noTextEdit="1"/>
              </p:cNvSpPr>
              <p:nvPr/>
            </p:nvSpPr>
            <p:spPr bwMode="auto">
              <a:xfrm>
                <a:off x="685800" y="1989138"/>
                <a:ext cx="7989888" cy="4114800"/>
              </a:xfrm>
              <a:prstGeom prst="rect">
                <a:avLst/>
              </a:prstGeom>
              <a:blipFill>
                <a:blip r:embed="rId3"/>
                <a:stretch>
                  <a:fillRect l="-382" t="-1778" r="-129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20668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2. </a:t>
            </a:r>
            <a:r>
              <a:rPr lang="zh-CN" altLang="en-US" dirty="0">
                <a:ea typeface="宋体" panose="02010600030101010101" pitchFamily="2" charset="-122"/>
              </a:rPr>
              <a:t>𝜖</a:t>
            </a:r>
            <a:r>
              <a:rPr lang="en-US" altLang="zh-CN" dirty="0">
                <a:ea typeface="宋体" panose="02010600030101010101" pitchFamily="2" charset="-122"/>
              </a:rPr>
              <a:t>-secure</a:t>
            </a:r>
          </a:p>
        </p:txBody>
      </p:sp>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LSB </a:t>
            </a:r>
            <a:r>
              <a:rPr lang="zh-CN" altLang="en-US" sz="2800" dirty="0">
                <a:latin typeface="Times New Roman" panose="02020603050405020304" pitchFamily="18" charset="0"/>
                <a:cs typeface="Times New Roman" panose="02020603050405020304" pitchFamily="18" charset="0"/>
              </a:rPr>
              <a:t>嵌入是不安全的</a:t>
            </a:r>
            <a:endParaRPr lang="en-US" altLang="zh-CN"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zh-CN" altLang="en-US" sz="2800" dirty="0">
                <a:latin typeface="Times New Roman" panose="02020603050405020304" pitchFamily="18" charset="0"/>
                <a:cs typeface="Times New Roman" panose="02020603050405020304" pitchFamily="18" charset="0"/>
              </a:rPr>
              <a:t>对于一个真正安全的隐写术，应该不能构造一个能够区分载体和含密图像的检测器</a:t>
            </a:r>
            <a:endParaRPr lang="en-US" altLang="zh-CN" sz="28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假定</a:t>
            </a:r>
            <a:r>
              <a:rPr lang="en-US" altLang="zh-CN" sz="2000" dirty="0">
                <a:latin typeface="Times New Roman" panose="02020603050405020304" pitchFamily="18" charset="0"/>
                <a:cs typeface="Times New Roman" panose="02020603050405020304" pitchFamily="18" charset="0"/>
              </a:rPr>
              <a:t>Alice</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Bob</a:t>
            </a:r>
            <a:r>
              <a:rPr lang="zh-CN" altLang="en-US" sz="2000" dirty="0">
                <a:latin typeface="Times New Roman" panose="02020603050405020304" pitchFamily="18" charset="0"/>
                <a:cs typeface="Times New Roman" panose="02020603050405020304" pitchFamily="18" charset="0"/>
              </a:rPr>
              <a:t>允许使用</a:t>
            </a:r>
            <a:r>
              <a:rPr lang="en-US" altLang="zh-CN" sz="2000" dirty="0">
                <a:latin typeface="Times New Roman" panose="02020603050405020304" pitchFamily="18" charset="0"/>
                <a:cs typeface="Times New Roman" panose="02020603050405020304" pitchFamily="18" charset="0"/>
              </a:rPr>
              <a:t>512x512</a:t>
            </a:r>
            <a:r>
              <a:rPr lang="zh-CN" altLang="en-US" sz="2000" dirty="0">
                <a:latin typeface="Times New Roman" panose="02020603050405020304" pitchFamily="18" charset="0"/>
                <a:cs typeface="Times New Roman" panose="02020603050405020304" pitchFamily="18" charset="0"/>
              </a:rPr>
              <a:t>的灰度图像相互交流，当他们没有使用隐写术时，只要</a:t>
            </a:r>
            <a:r>
              <a:rPr lang="en-US" altLang="zh-CN" sz="2000" dirty="0">
                <a:latin typeface="Times New Roman" panose="02020603050405020304" pitchFamily="18" charset="0"/>
                <a:cs typeface="Times New Roman" panose="02020603050405020304" pitchFamily="18" charset="0"/>
              </a:rPr>
              <a:t>Eve</a:t>
            </a:r>
            <a:r>
              <a:rPr lang="zh-CN" altLang="en-US" sz="2000" dirty="0">
                <a:latin typeface="Times New Roman" panose="02020603050405020304" pitchFamily="18" charset="0"/>
                <a:cs typeface="Times New Roman" panose="02020603050405020304" pitchFamily="18" charset="0"/>
              </a:rPr>
              <a:t>观察的时间足够长，她能够通过充分的载体抽样完全知晓载体图像空间的分布。</a:t>
            </a:r>
            <a:endParaRPr lang="en-US" altLang="zh-CN" sz="20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当他们再使用隐写术时，只要</a:t>
            </a:r>
            <a:r>
              <a:rPr lang="en-US" altLang="zh-CN" sz="2000" dirty="0">
                <a:latin typeface="Times New Roman" panose="02020603050405020304" pitchFamily="18" charset="0"/>
                <a:cs typeface="Times New Roman" panose="02020603050405020304" pitchFamily="18" charset="0"/>
              </a:rPr>
              <a:t>Eve</a:t>
            </a:r>
            <a:r>
              <a:rPr lang="zh-CN" altLang="en-US" sz="2000" dirty="0">
                <a:latin typeface="Times New Roman" panose="02020603050405020304" pitchFamily="18" charset="0"/>
                <a:cs typeface="Times New Roman" panose="02020603050405020304" pitchFamily="18" charset="0"/>
              </a:rPr>
              <a:t>观察的时间足够长，她也能够完全知晓含密图像空间的分布。</a:t>
            </a:r>
            <a:endParaRPr lang="en-US" altLang="zh-CN" sz="2000" dirty="0">
              <a:latin typeface="Times New Roman" panose="02020603050405020304" pitchFamily="18" charset="0"/>
              <a:cs typeface="Times New Roman" panose="02020603050405020304" pitchFamily="18" charset="0"/>
            </a:endParaRPr>
          </a:p>
          <a:p>
            <a:pPr lvl="1" algn="just" eaLnBrk="1" hangingPunct="1"/>
            <a:r>
              <a:rPr lang="zh-CN" altLang="en-US" sz="2000" dirty="0">
                <a:latin typeface="Times New Roman" panose="02020603050405020304" pitchFamily="18" charset="0"/>
                <a:cs typeface="Times New Roman" panose="02020603050405020304" pitchFamily="18" charset="0"/>
              </a:rPr>
              <a:t>这两个空间的距离，就是</a:t>
            </a:r>
            <a:r>
              <a:rPr lang="en-US" altLang="zh-CN" sz="2000" dirty="0">
                <a:latin typeface="Times New Roman" panose="02020603050405020304" pitchFamily="18" charset="0"/>
                <a:cs typeface="Times New Roman" panose="02020603050405020304" pitchFamily="18" charset="0"/>
              </a:rPr>
              <a:t>Eve</a:t>
            </a:r>
            <a:r>
              <a:rPr lang="zh-CN" altLang="en-US" sz="2000" dirty="0">
                <a:latin typeface="Times New Roman" panose="02020603050405020304" pitchFamily="18" charset="0"/>
                <a:cs typeface="Times New Roman" panose="02020603050405020304" pitchFamily="18" charset="0"/>
              </a:rPr>
              <a:t>判断</a:t>
            </a:r>
            <a:r>
              <a:rPr lang="en-US" altLang="zh-CN" sz="2000" dirty="0">
                <a:latin typeface="Times New Roman" panose="02020603050405020304" pitchFamily="18" charset="0"/>
                <a:cs typeface="Times New Roman" panose="02020603050405020304" pitchFamily="18" charset="0"/>
              </a:rPr>
              <a:t>Alice</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Bob</a:t>
            </a:r>
            <a:r>
              <a:rPr lang="zh-CN" altLang="en-US" sz="2000" dirty="0">
                <a:latin typeface="Times New Roman" panose="02020603050405020304" pitchFamily="18" charset="0"/>
                <a:cs typeface="Times New Roman" panose="02020603050405020304" pitchFamily="18" charset="0"/>
              </a:rPr>
              <a:t>有没有使用隐写术的依据</a:t>
            </a:r>
          </a:p>
        </p:txBody>
      </p:sp>
      <p:sp>
        <p:nvSpPr>
          <p:cNvPr id="4" name="矩形 3">
            <a:extLst>
              <a:ext uri="{FF2B5EF4-FFF2-40B4-BE49-F238E27FC236}">
                <a16:creationId xmlns:a16="http://schemas.microsoft.com/office/drawing/2014/main" id="{EDEB2179-F3EB-4D8D-B29C-A04CF463832D}"/>
              </a:ext>
            </a:extLst>
          </p:cNvPr>
          <p:cNvSpPr/>
          <p:nvPr/>
        </p:nvSpPr>
        <p:spPr>
          <a:xfrm>
            <a:off x="4540250" y="5629275"/>
            <a:ext cx="3906839" cy="461665"/>
          </a:xfrm>
          <a:prstGeom prst="rect">
            <a:avLst/>
          </a:prstGeom>
        </p:spPr>
        <p:txBody>
          <a:bodyPr wrap="none">
            <a:spAutoFit/>
          </a:bodyPr>
          <a:lstStyle/>
          <a:p>
            <a:r>
              <a:rPr lang="en-US" altLang="zh-CN" sz="2400" b="0" i="1" dirty="0">
                <a:solidFill>
                  <a:srgbClr val="FF0000"/>
                </a:solidFill>
                <a:latin typeface="SFRM1000"/>
              </a:rPr>
              <a:t>A rather strong assumption</a:t>
            </a:r>
            <a:r>
              <a:rPr lang="zh-CN" altLang="en-US" sz="2400" b="0" i="1" dirty="0">
                <a:solidFill>
                  <a:srgbClr val="FF0000"/>
                </a:solidFill>
                <a:latin typeface="SFRM1000"/>
              </a:rPr>
              <a:t>！</a:t>
            </a:r>
            <a:endParaRPr lang="zh-CN" altLang="en-US" sz="2400" i="1" dirty="0">
              <a:solidFill>
                <a:srgbClr val="FF0000"/>
              </a:solidFill>
            </a:endParaRPr>
          </a:p>
        </p:txBody>
      </p:sp>
    </p:spTree>
    <p:extLst>
      <p:ext uri="{BB962C8B-B14F-4D97-AF65-F5344CB8AC3E}">
        <p14:creationId xmlns:p14="http://schemas.microsoft.com/office/powerpoint/2010/main" val="30931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2. </a:t>
            </a:r>
            <a:r>
              <a:rPr lang="zh-CN" altLang="en-US" dirty="0">
                <a:ea typeface="宋体" panose="02010600030101010101" pitchFamily="2" charset="-122"/>
              </a:rPr>
              <a:t>𝜖</a:t>
            </a:r>
            <a:r>
              <a:rPr lang="en-US" altLang="zh-CN" dirty="0">
                <a:ea typeface="宋体" panose="02010600030101010101" pitchFamily="2" charset="-122"/>
              </a:rPr>
              <a:t>-secure</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Information-theoretic definition</a:t>
                </a:r>
              </a:p>
              <a:p>
                <a:pPr lvl="1" algn="just" eaLnBrk="1" hangingPunct="1"/>
                <a:r>
                  <a:rPr lang="en-US" altLang="zh-CN" sz="2000" dirty="0">
                    <a:latin typeface="Times New Roman" panose="02020603050405020304" pitchFamily="18" charset="0"/>
                    <a:cs typeface="Times New Roman" panose="02020603050405020304" pitchFamily="18" charset="0"/>
                  </a:rPr>
                  <a:t>Suppose the cover set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𝐶</m:t>
                    </m:r>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en-US" altLang="zh-CN" sz="2000" b="0" dirty="0">
                    <a:latin typeface="Times New Roman" panose="02020603050405020304" pitchFamily="18" charset="0"/>
                    <a:cs typeface="Times New Roman" panose="02020603050405020304" pitchFamily="18" charset="0"/>
                  </a:rPr>
                  <a:t>, and by using certain embedding method the obtained </a:t>
                </a:r>
                <a:r>
                  <a:rPr lang="en-US" altLang="zh-CN" sz="2000" b="0" dirty="0" err="1">
                    <a:latin typeface="Times New Roman" panose="02020603050405020304" pitchFamily="18" charset="0"/>
                    <a:cs typeface="Times New Roman" panose="02020603050405020304" pitchFamily="18" charset="0"/>
                  </a:rPr>
                  <a:t>stego</a:t>
                </a:r>
                <a:r>
                  <a:rPr lang="en-US" altLang="zh-CN" sz="2000" b="0" dirty="0">
                    <a:latin typeface="Times New Roman" panose="02020603050405020304" pitchFamily="18" charset="0"/>
                    <a:cs typeface="Times New Roman" panose="02020603050405020304" pitchFamily="18" charset="0"/>
                  </a:rPr>
                  <a:t> objects will be distributed in </a:t>
                </a:r>
                <a14:m>
                  <m:oMath xmlns:m="http://schemas.openxmlformats.org/officeDocument/2006/math">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oMath>
                </a14:m>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Given a object </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𝒙</m:t>
                    </m:r>
                    <m:r>
                      <a:rPr lang="en-US" altLang="zh-CN" sz="2000" b="1" i="1" dirty="0" smtClean="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Eve must decide between two hypotheses:</a:t>
                </a:r>
              </a:p>
              <a:p>
                <a:pPr marL="457200" lvl="1" indent="0" algn="ctr" eaLnBrk="1" hangingPunct="1">
                  <a:buNone/>
                </a:pP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pt-BR" altLang="zh-CN" sz="2000" i="1" dirty="0">
                            <a:latin typeface="Cambria Math" panose="02040503050406030204" pitchFamily="18" charset="0"/>
                            <a:cs typeface="Times New Roman" panose="02020603050405020304" pitchFamily="18" charset="0"/>
                          </a:rPr>
                          <m:t>𝐻</m:t>
                        </m:r>
                      </m:e>
                      <m:sub>
                        <m:r>
                          <a:rPr lang="pt-BR" altLang="zh-CN" sz="2000" i="1" dirty="0">
                            <a:latin typeface="Cambria Math" panose="02040503050406030204" pitchFamily="18" charset="0"/>
                            <a:cs typeface="Times New Roman" panose="02020603050405020304" pitchFamily="18" charset="0"/>
                          </a:rPr>
                          <m:t>0</m:t>
                        </m:r>
                      </m:sub>
                    </m:sSub>
                    <m:r>
                      <a:rPr lang="pt-BR" altLang="zh-CN" sz="2000" i="1" dirty="0">
                        <a:latin typeface="Cambria Math" panose="02040503050406030204" pitchFamily="18" charset="0"/>
                        <a:cs typeface="Times New Roman" panose="02020603050405020304" pitchFamily="18" charset="0"/>
                      </a:rPr>
                      <m:t> :</m:t>
                    </m:r>
                    <m:r>
                      <a:rPr lang="en-US" altLang="zh-CN" sz="2000" b="0" i="1" dirty="0" smtClean="0">
                        <a:latin typeface="Cambria Math" panose="02040503050406030204" pitchFamily="18" charset="0"/>
                        <a:cs typeface="Times New Roman" panose="02020603050405020304" pitchFamily="18" charset="0"/>
                      </a:rPr>
                      <m:t>𝑥</m:t>
                    </m:r>
                    <m:r>
                      <a:rPr lang="pt-BR" altLang="zh-CN" sz="2000" i="1" dirty="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pt-BR"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pt-BR" altLang="zh-CN" sz="2000" dirty="0">
                            <a:latin typeface="Cambria Math" panose="02040503050406030204" pitchFamily="18" charset="0"/>
                            <a:cs typeface="Times New Roman" panose="02020603050405020304" pitchFamily="18" charset="0"/>
                          </a:rPr>
                          <m:t>𝐻</m:t>
                        </m:r>
                      </m:e>
                      <m:sub>
                        <m:r>
                          <a:rPr lang="pt-BR" altLang="zh-CN" sz="2000" dirty="0">
                            <a:latin typeface="Cambria Math" panose="02040503050406030204" pitchFamily="18" charset="0"/>
                            <a:cs typeface="Times New Roman" panose="02020603050405020304" pitchFamily="18" charset="0"/>
                          </a:rPr>
                          <m:t>1</m:t>
                        </m:r>
                      </m:sub>
                    </m:sSub>
                    <m:r>
                      <a:rPr lang="pt-BR" altLang="zh-CN" sz="2000" dirty="0">
                        <a:latin typeface="Cambria Math" panose="02040503050406030204" pitchFamily="18" charset="0"/>
                        <a:cs typeface="Times New Roman" panose="02020603050405020304" pitchFamily="18" charset="0"/>
                      </a:rPr>
                      <m:t> :</m:t>
                    </m:r>
                    <m:r>
                      <a:rPr lang="en-US" altLang="zh-CN" sz="2000" b="0" i="1" dirty="0" smtClean="0">
                        <a:latin typeface="Cambria Math" panose="02040503050406030204" pitchFamily="18" charset="0"/>
                        <a:cs typeface="Times New Roman" panose="02020603050405020304" pitchFamily="18" charset="0"/>
                      </a:rPr>
                      <m:t>𝑥</m:t>
                    </m:r>
                    <m:r>
                      <a:rPr lang="pt-BR" altLang="zh-CN" sz="2000" i="1" dirty="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oMath>
                </a14:m>
                <a:endParaRPr lang="en-US" altLang="zh-CN" sz="2000" dirty="0">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The two distribution can be compared using </a:t>
                </a:r>
                <a:r>
                  <a:rPr lang="en-US" altLang="zh-CN" sz="2000" dirty="0" err="1">
                    <a:latin typeface="Times New Roman" panose="02020603050405020304" pitchFamily="18" charset="0"/>
                    <a:cs typeface="Times New Roman" panose="02020603050405020304" pitchFamily="18" charset="0"/>
                  </a:rPr>
                  <a:t>Kullback-Leibler</a:t>
                </a:r>
                <a:r>
                  <a:rPr lang="en-US" altLang="zh-CN" sz="2000" dirty="0">
                    <a:latin typeface="Times New Roman" panose="02020603050405020304" pitchFamily="18" charset="0"/>
                    <a:cs typeface="Times New Roman" panose="02020603050405020304" pitchFamily="18" charset="0"/>
                  </a:rPr>
                  <a:t> divergence:</a:t>
                </a: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𝐷</m:t>
                          </m:r>
                        </m:e>
                        <m:sub>
                          <m:r>
                            <m:rPr>
                              <m:sty m:val="p"/>
                            </m:rPr>
                            <a:rPr lang="en-US" altLang="zh-CN" sz="2000" b="0" i="0" smtClean="0">
                              <a:latin typeface="Cambria Math" panose="02040503050406030204" pitchFamily="18" charset="0"/>
                              <a:cs typeface="Times New Roman" panose="02020603050405020304" pitchFamily="18" charset="0"/>
                            </a:rPr>
                            <m:t>KL</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b="0" i="1" dirty="0">
                              <a:latin typeface="Cambria Math" panose="02040503050406030204" pitchFamily="18" charset="0"/>
                              <a:cs typeface="Times New Roman" panose="02020603050405020304" pitchFamily="18" charset="0"/>
                            </a:rPr>
                            <m:t>𝑥</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𝐶</m:t>
                          </m:r>
                        </m:sub>
                        <m:sup/>
                        <m:e>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𝑥</m:t>
                              </m:r>
                            </m:e>
                          </m:d>
                          <m:func>
                            <m:func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log</m:t>
                              </m:r>
                            </m:fName>
                            <m:e>
                              <m:f>
                                <m:f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𝑥</m:t>
                                      </m:r>
                                    </m:e>
                                  </m:d>
                                </m:num>
                                <m:den>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𝑠</m:t>
                                      </m:r>
                                    </m:sub>
                                  </m:sSub>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𝑥</m:t>
                                      </m:r>
                                    </m:e>
                                  </m:d>
                                </m:den>
                              </m:f>
                            </m:e>
                          </m:func>
                        </m:e>
                      </m:nary>
                    </m:oMath>
                  </m:oMathPara>
                </a14:m>
                <a:endParaRPr lang="en-US" altLang="zh-CN" sz="2000" b="0" dirty="0">
                  <a:latin typeface="Times New Roman" panose="02020603050405020304" pitchFamily="18" charset="0"/>
                  <a:cs typeface="Times New Roman" panose="02020603050405020304" pitchFamily="18" charset="0"/>
                </a:endParaRPr>
              </a:p>
              <a:p>
                <a:pPr lvl="1" algn="just" eaLnBrk="1" hangingPunct="1"/>
                <a:endParaRPr lang="en-US" altLang="zh-CN" sz="2000" dirty="0">
                  <a:latin typeface="Times New Roman" panose="02020603050405020304" pitchFamily="18" charset="0"/>
                  <a:cs typeface="Times New Roman" panose="02020603050405020304" pitchFamily="18" charset="0"/>
                </a:endParaRPr>
              </a:p>
              <a:p>
                <a:pPr lvl="1" algn="just" eaLnBrk="1" hangingPunct="1"/>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457200" y="1228725"/>
                <a:ext cx="8534400" cy="5476875"/>
              </a:xfrm>
              <a:blipFill>
                <a:blip r:embed="rId3"/>
                <a:stretch>
                  <a:fillRect l="-1214" t="-1225" r="-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E644718-95CA-4C09-8081-98767D5F3B25}"/>
                  </a:ext>
                </a:extLst>
              </p:cNvPr>
              <p:cNvSpPr/>
              <p:nvPr/>
            </p:nvSpPr>
            <p:spPr>
              <a:xfrm>
                <a:off x="807527" y="5715000"/>
                <a:ext cx="7879273" cy="461665"/>
              </a:xfrm>
              <a:prstGeom prst="rect">
                <a:avLst/>
              </a:prstGeom>
            </p:spPr>
            <p:txBody>
              <a:bodyPr wrap="none">
                <a:spAutoFit/>
              </a:bodyPr>
              <a:lstStyle/>
              <a:p>
                <a:r>
                  <a:rPr lang="en-US" altLang="zh-CN" sz="2400" b="0" i="1" dirty="0">
                    <a:solidFill>
                      <a:srgbClr val="FF0000"/>
                    </a:solidFill>
                    <a:latin typeface="SFRM1000"/>
                  </a:rPr>
                  <a:t>When </a:t>
                </a:r>
                <a14:m>
                  <m:oMath xmlns:m="http://schemas.openxmlformats.org/officeDocument/2006/math">
                    <m:sSub>
                      <m:sSubPr>
                        <m:ctrlPr>
                          <a:rPr lang="en-US" altLang="zh-CN" sz="2400" b="0" i="1" smtClean="0">
                            <a:solidFill>
                              <a:srgbClr val="FF0000"/>
                            </a:solidFill>
                            <a:latin typeface="Cambria Math" panose="02040503050406030204" pitchFamily="18" charset="0"/>
                            <a:cs typeface="Times New Roman" panose="02020603050405020304" pitchFamily="18" charset="0"/>
                          </a:rPr>
                        </m:ctrlPr>
                      </m:sSubPr>
                      <m:e>
                        <m:r>
                          <a:rPr lang="en-US" altLang="zh-CN" sz="2400" b="0" i="1">
                            <a:solidFill>
                              <a:srgbClr val="FF0000"/>
                            </a:solidFill>
                            <a:latin typeface="Cambria Math" panose="02040503050406030204" pitchFamily="18" charset="0"/>
                            <a:cs typeface="Times New Roman" panose="02020603050405020304" pitchFamily="18" charset="0"/>
                          </a:rPr>
                          <m:t>𝐷</m:t>
                        </m:r>
                      </m:e>
                      <m:sub>
                        <m:r>
                          <m:rPr>
                            <m:sty m:val="p"/>
                          </m:rPr>
                          <a:rPr lang="en-US" altLang="zh-CN" sz="2400" b="0">
                            <a:solidFill>
                              <a:srgbClr val="FF0000"/>
                            </a:solidFill>
                            <a:latin typeface="Cambria Math" panose="02040503050406030204" pitchFamily="18" charset="0"/>
                            <a:cs typeface="Times New Roman" panose="02020603050405020304" pitchFamily="18" charset="0"/>
                          </a:rPr>
                          <m:t>KL</m:t>
                        </m:r>
                      </m:sub>
                    </m:sSub>
                    <m:r>
                      <a:rPr lang="en-US" altLang="zh-CN" sz="2400" b="0" i="1">
                        <a:solidFill>
                          <a:srgbClr val="FF0000"/>
                        </a:solidFill>
                        <a:latin typeface="Cambria Math" panose="02040503050406030204" pitchFamily="18" charset="0"/>
                        <a:cs typeface="Times New Roman" panose="02020603050405020304" pitchFamily="18" charset="0"/>
                      </a:rPr>
                      <m:t>(</m:t>
                    </m:r>
                    <m:sSub>
                      <m:sSubPr>
                        <m:ctrlP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sz="2400" b="0" i="1" dirty="0">
                    <a:solidFill>
                      <a:srgbClr val="FF0000"/>
                    </a:solidFill>
                    <a:latin typeface="SFRM1000"/>
                  </a:rPr>
                  <a:t>, Alice’s </a:t>
                </a:r>
                <a:r>
                  <a:rPr lang="en-US" altLang="zh-CN" sz="2400" b="0" i="1" dirty="0" err="1">
                    <a:solidFill>
                      <a:srgbClr val="FF0000"/>
                    </a:solidFill>
                    <a:latin typeface="SFRM1000"/>
                  </a:rPr>
                  <a:t>stegosystem</a:t>
                </a:r>
                <a:r>
                  <a:rPr lang="en-US" altLang="zh-CN" sz="2400" b="0" i="1" dirty="0">
                    <a:solidFill>
                      <a:srgbClr val="FF0000"/>
                    </a:solidFill>
                    <a:latin typeface="SFRM1000"/>
                  </a:rPr>
                  <a:t> is perfect secure </a:t>
                </a:r>
                <a:endParaRPr lang="zh-CN" altLang="en-US" sz="2400" i="1" dirty="0">
                  <a:solidFill>
                    <a:srgbClr val="FF0000"/>
                  </a:solidFill>
                </a:endParaRPr>
              </a:p>
            </p:txBody>
          </p:sp>
        </mc:Choice>
        <mc:Fallback xmlns="">
          <p:sp>
            <p:nvSpPr>
              <p:cNvPr id="4" name="矩形 3">
                <a:extLst>
                  <a:ext uri="{FF2B5EF4-FFF2-40B4-BE49-F238E27FC236}">
                    <a16:creationId xmlns:a16="http://schemas.microsoft.com/office/drawing/2014/main" id="{FE644718-95CA-4C09-8081-98767D5F3B25}"/>
                  </a:ext>
                </a:extLst>
              </p:cNvPr>
              <p:cNvSpPr>
                <a:spLocks noRot="1" noChangeAspect="1" noMove="1" noResize="1" noEditPoints="1" noAdjustHandles="1" noChangeArrowheads="1" noChangeShapeType="1" noTextEdit="1"/>
              </p:cNvSpPr>
              <p:nvPr/>
            </p:nvSpPr>
            <p:spPr>
              <a:xfrm>
                <a:off x="807527" y="5715000"/>
                <a:ext cx="7879273" cy="461665"/>
              </a:xfrm>
              <a:prstGeom prst="rect">
                <a:avLst/>
              </a:prstGeom>
              <a:blipFill>
                <a:blip r:embed="rId4"/>
                <a:stretch>
                  <a:fillRect l="-1160" t="-10667" b="-2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56EF0EB-3E27-4D2A-AA42-0BF65C3BDF44}"/>
                  </a:ext>
                </a:extLst>
              </p:cNvPr>
              <p:cNvSpPr/>
              <p:nvPr/>
            </p:nvSpPr>
            <p:spPr>
              <a:xfrm>
                <a:off x="807527" y="6151562"/>
                <a:ext cx="7161384" cy="461665"/>
              </a:xfrm>
              <a:prstGeom prst="rect">
                <a:avLst/>
              </a:prstGeom>
            </p:spPr>
            <p:txBody>
              <a:bodyPr wrap="none">
                <a:spAutoFit/>
              </a:bodyPr>
              <a:lstStyle/>
              <a:p>
                <a:r>
                  <a:rPr lang="en-US" altLang="zh-CN" sz="2400" b="0" i="1" dirty="0">
                    <a:solidFill>
                      <a:srgbClr val="FF0000"/>
                    </a:solidFill>
                    <a:latin typeface="SFRM1000"/>
                  </a:rPr>
                  <a:t>When </a:t>
                </a:r>
                <a14:m>
                  <m:oMath xmlns:m="http://schemas.openxmlformats.org/officeDocument/2006/math">
                    <m:sSub>
                      <m:sSubPr>
                        <m:ctrlPr>
                          <a:rPr lang="en-US" altLang="zh-CN" sz="2400" b="0" i="1" smtClean="0">
                            <a:solidFill>
                              <a:srgbClr val="FF0000"/>
                            </a:solidFill>
                            <a:latin typeface="Cambria Math" panose="02040503050406030204" pitchFamily="18" charset="0"/>
                            <a:cs typeface="Times New Roman" panose="02020603050405020304" pitchFamily="18" charset="0"/>
                          </a:rPr>
                        </m:ctrlPr>
                      </m:sSubPr>
                      <m:e>
                        <m:r>
                          <a:rPr lang="en-US" altLang="zh-CN" sz="2400" b="0" i="1">
                            <a:solidFill>
                              <a:srgbClr val="FF0000"/>
                            </a:solidFill>
                            <a:latin typeface="Cambria Math" panose="02040503050406030204" pitchFamily="18" charset="0"/>
                            <a:cs typeface="Times New Roman" panose="02020603050405020304" pitchFamily="18" charset="0"/>
                          </a:rPr>
                          <m:t>𝐷</m:t>
                        </m:r>
                      </m:e>
                      <m:sub>
                        <m:r>
                          <m:rPr>
                            <m:sty m:val="p"/>
                          </m:rPr>
                          <a:rPr lang="en-US" altLang="zh-CN" sz="2400" b="0">
                            <a:solidFill>
                              <a:srgbClr val="FF0000"/>
                            </a:solidFill>
                            <a:latin typeface="Cambria Math" panose="02040503050406030204" pitchFamily="18" charset="0"/>
                            <a:cs typeface="Times New Roman" panose="02020603050405020304" pitchFamily="18" charset="0"/>
                          </a:rPr>
                          <m:t>KL</m:t>
                        </m:r>
                      </m:sub>
                    </m:sSub>
                    <m:r>
                      <a:rPr lang="en-US" altLang="zh-CN" sz="2400" b="0" i="1">
                        <a:solidFill>
                          <a:srgbClr val="FF0000"/>
                        </a:solidFill>
                        <a:latin typeface="Cambria Math" panose="02040503050406030204" pitchFamily="18" charset="0"/>
                        <a:cs typeface="Times New Roman" panose="02020603050405020304" pitchFamily="18" charset="0"/>
                      </a:rPr>
                      <m:t>(</m:t>
                    </m:r>
                    <m:sSub>
                      <m:sSubPr>
                        <m:ctrlP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𝜖</m:t>
                    </m:r>
                  </m:oMath>
                </a14:m>
                <a:r>
                  <a:rPr lang="en-US" altLang="zh-CN" sz="2400" b="0" i="1" dirty="0">
                    <a:solidFill>
                      <a:srgbClr val="FF0000"/>
                    </a:solidFill>
                    <a:latin typeface="SFRM1000"/>
                  </a:rPr>
                  <a:t>, Alice’s </a:t>
                </a:r>
                <a:r>
                  <a:rPr lang="en-US" altLang="zh-CN" sz="2400" b="0" i="1" dirty="0" err="1">
                    <a:solidFill>
                      <a:srgbClr val="FF0000"/>
                    </a:solidFill>
                    <a:latin typeface="SFRM1000"/>
                  </a:rPr>
                  <a:t>stegosystem</a:t>
                </a:r>
                <a:r>
                  <a:rPr lang="en-US" altLang="zh-CN" sz="2400" b="0" i="1" dirty="0">
                    <a:solidFill>
                      <a:srgbClr val="FF0000"/>
                    </a:solidFill>
                    <a:latin typeface="SFRM1000"/>
                  </a:rPr>
                  <a:t> is </a:t>
                </a:r>
                <a14:m>
                  <m:oMath xmlns:m="http://schemas.openxmlformats.org/officeDocument/2006/math">
                    <m:r>
                      <a:rPr lang="zh-CN" altLang="en-US" sz="2400" b="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𝜖</m:t>
                    </m:r>
                  </m:oMath>
                </a14:m>
                <a:r>
                  <a:rPr lang="en-US" altLang="zh-CN" sz="2400" b="0" i="1" dirty="0">
                    <a:solidFill>
                      <a:srgbClr val="FF0000"/>
                    </a:solidFill>
                    <a:latin typeface="SFRM1000"/>
                  </a:rPr>
                  <a:t>-secure </a:t>
                </a:r>
                <a:endParaRPr lang="zh-CN" altLang="en-US" sz="2400" i="1" dirty="0">
                  <a:solidFill>
                    <a:srgbClr val="FF0000"/>
                  </a:solidFill>
                </a:endParaRPr>
              </a:p>
            </p:txBody>
          </p:sp>
        </mc:Choice>
        <mc:Fallback xmlns="">
          <p:sp>
            <p:nvSpPr>
              <p:cNvPr id="5" name="矩形 4">
                <a:extLst>
                  <a:ext uri="{FF2B5EF4-FFF2-40B4-BE49-F238E27FC236}">
                    <a16:creationId xmlns:a16="http://schemas.microsoft.com/office/drawing/2014/main" id="{A56EF0EB-3E27-4D2A-AA42-0BF65C3BDF44}"/>
                  </a:ext>
                </a:extLst>
              </p:cNvPr>
              <p:cNvSpPr>
                <a:spLocks noRot="1" noChangeAspect="1" noMove="1" noResize="1" noEditPoints="1" noAdjustHandles="1" noChangeArrowheads="1" noChangeShapeType="1" noTextEdit="1"/>
              </p:cNvSpPr>
              <p:nvPr/>
            </p:nvSpPr>
            <p:spPr>
              <a:xfrm>
                <a:off x="807527" y="6151562"/>
                <a:ext cx="7161384" cy="461665"/>
              </a:xfrm>
              <a:prstGeom prst="rect">
                <a:avLst/>
              </a:prstGeom>
              <a:blipFill>
                <a:blip r:embed="rId5"/>
                <a:stretch>
                  <a:fillRect l="-1277"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804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2. </a:t>
            </a:r>
            <a:r>
              <a:rPr lang="zh-CN" altLang="en-US" dirty="0">
                <a:ea typeface="宋体" panose="02010600030101010101" pitchFamily="2" charset="-122"/>
              </a:rPr>
              <a:t>𝜖</a:t>
            </a:r>
            <a:r>
              <a:rPr lang="en-US" altLang="zh-CN" dirty="0">
                <a:ea typeface="宋体" panose="02010600030101010101" pitchFamily="2" charset="-122"/>
              </a:rPr>
              <a:t>-secure</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Information-theoretic definition</a:t>
                </a:r>
              </a:p>
              <a:p>
                <a:pPr marL="457200" lvl="1" indent="0" algn="just" eaLnBrk="1" hangingPunct="1">
                  <a:buNone/>
                </a:pPr>
                <a:r>
                  <a:rPr lang="zh-CN" altLang="en-US" sz="2400" dirty="0">
                    <a:solidFill>
                      <a:srgbClr val="FF0000"/>
                    </a:solidFill>
                    <a:latin typeface="Times New Roman" panose="02020603050405020304" pitchFamily="18" charset="0"/>
                    <a:cs typeface="Times New Roman" panose="02020603050405020304" pitchFamily="18" charset="0"/>
                  </a:rPr>
                  <a:t>𝜖</a:t>
                </a:r>
                <a:r>
                  <a:rPr lang="en-US" altLang="zh-CN" sz="2400" dirty="0">
                    <a:solidFill>
                      <a:srgbClr val="FF0000"/>
                    </a:solidFill>
                    <a:latin typeface="Times New Roman" panose="02020603050405020304" pitchFamily="18" charset="0"/>
                    <a:cs typeface="Times New Roman" panose="02020603050405020304" pitchFamily="18" charset="0"/>
                  </a:rPr>
                  <a:t>-secure</a:t>
                </a:r>
                <a:endParaRPr lang="en-US" altLang="zh-CN" sz="2000" dirty="0">
                  <a:solidFill>
                    <a:srgbClr val="FF0000"/>
                  </a:solidFill>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Suppose Eve has a </a:t>
                </a:r>
                <a:r>
                  <a:rPr lang="en-US" altLang="zh-CN" sz="2000" dirty="0" err="1">
                    <a:latin typeface="Times New Roman" panose="02020603050405020304" pitchFamily="18" charset="0"/>
                    <a:cs typeface="Times New Roman" panose="02020603050405020304" pitchFamily="18" charset="0"/>
                  </a:rPr>
                  <a:t>stego</a:t>
                </a:r>
                <a:r>
                  <a:rPr lang="en-US" altLang="zh-CN" sz="2000" dirty="0">
                    <a:latin typeface="Times New Roman" panose="02020603050405020304" pitchFamily="18" charset="0"/>
                    <a:cs typeface="Times New Roman" panose="02020603050405020304" pitchFamily="18" charset="0"/>
                  </a:rPr>
                  <a:t> detector, which is a mapping </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𝑭</m:t>
                    </m:r>
                    <m:r>
                      <a:rPr lang="pt-BR" altLang="zh-CN" sz="2000" i="1" dirty="0">
                        <a:latin typeface="Cambria Math" panose="02040503050406030204" pitchFamily="18" charset="0"/>
                        <a:cs typeface="Times New Roman" panose="02020603050405020304" pitchFamily="18" charset="0"/>
                      </a:rPr>
                      <m:t> :</m:t>
                    </m:r>
                    <m:r>
                      <a:rPr lang="en-US" altLang="zh-CN" sz="2000" b="0" i="1" dirty="0">
                        <a:latin typeface="Cambria Math" panose="02040503050406030204" pitchFamily="18" charset="0"/>
                        <a:cs typeface="Times New Roman" panose="02020603050405020304" pitchFamily="18" charset="0"/>
                      </a:rPr>
                      <m:t>𝐶</m:t>
                    </m:r>
                    <m:r>
                      <a:rPr lang="en-US" altLang="zh-CN" sz="2000" b="0" i="1" dirty="0">
                        <a:latin typeface="Cambria Math" panose="02040503050406030204" pitchFamily="18" charset="0"/>
                        <a:cs typeface="Times New Roman" panose="02020603050405020304" pitchFamily="18" charset="0"/>
                      </a:rPr>
                      <m:t>→{0,1} </m:t>
                    </m:r>
                  </m:oMath>
                </a14:m>
                <a:endParaRPr lang="en-US" altLang="zh-CN" sz="2000" dirty="0">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Two types of error made by this detector</a:t>
                </a:r>
              </a:p>
              <a:p>
                <a:pPr marL="457200" lvl="1" indent="0" algn="just" eaLnBrk="1" hangingPunct="1">
                  <a:buNone/>
                </a:pP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cs typeface="Times New Roman" panose="02020603050405020304" pitchFamily="18" charset="0"/>
                          </a:rPr>
                          <m:t>𝐹𝐴</m:t>
                        </m:r>
                      </m:sub>
                    </m:sSub>
                  </m:oMath>
                </a14:m>
                <a:r>
                  <a:rPr lang="en-US" altLang="zh-CN" sz="2000" b="0" dirty="0">
                    <a:latin typeface="Times New Roman" panose="02020603050405020304" pitchFamily="18" charset="0"/>
                    <a:cs typeface="Times New Roman" panose="02020603050405020304" pitchFamily="18" charset="0"/>
                  </a:rPr>
                  <a:t> (false alarm): decide that a hidden message is present when in fact it is absent</a:t>
                </a:r>
              </a:p>
              <a:p>
                <a:pPr marL="457200" lvl="1" indent="0" algn="just" eaLnBrk="1" hangingPunct="1">
                  <a:buNone/>
                </a:pPr>
                <a14:m>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cs typeface="Times New Roman" panose="02020603050405020304" pitchFamily="18" charset="0"/>
                          </a:rPr>
                          <m:t>𝑀𝐷</m:t>
                        </m:r>
                      </m:sub>
                    </m:sSub>
                  </m:oMath>
                </a14:m>
                <a:r>
                  <a:rPr lang="en-US" altLang="zh-CN" sz="2000" b="0" dirty="0">
                    <a:latin typeface="Times New Roman" panose="02020603050405020304" pitchFamily="18" charset="0"/>
                    <a:cs typeface="Times New Roman" panose="02020603050405020304" pitchFamily="18" charset="0"/>
                  </a:rPr>
                  <a:t> (missed detection): decide that a hidden message is absent when in fact it is present</a:t>
                </a:r>
              </a:p>
              <a:p>
                <a:pPr lvl="1" algn="just" eaLnBrk="1" hangingPunct="1"/>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457200" y="1228725"/>
                <a:ext cx="8534400" cy="5476875"/>
              </a:xfrm>
              <a:blipFill>
                <a:blip r:embed="rId3"/>
                <a:stretch>
                  <a:fillRect l="-1214" t="-1225" r="-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421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A905E3-927E-4DAD-BEAC-1ED44FE27718}"/>
              </a:ext>
            </a:extLst>
          </p:cNvPr>
          <p:cNvSpPr>
            <a:spLocks noGrp="1" noChangeArrowheads="1"/>
          </p:cNvSpPr>
          <p:nvPr>
            <p:ph type="title"/>
          </p:nvPr>
        </p:nvSpPr>
        <p:spPr/>
        <p:txBody>
          <a:bodyPr/>
          <a:lstStyle/>
          <a:p>
            <a:pPr eaLnBrk="1" hangingPunct="1">
              <a:lnSpc>
                <a:spcPct val="80000"/>
              </a:lnSpc>
            </a:pPr>
            <a:r>
              <a:rPr lang="en-US" altLang="zh-CN" dirty="0">
                <a:ea typeface="宋体" panose="02010600030101010101" pitchFamily="2" charset="-122"/>
              </a:rPr>
              <a:t>2. </a:t>
            </a:r>
            <a:r>
              <a:rPr lang="zh-CN" altLang="en-US" dirty="0">
                <a:ea typeface="宋体" panose="02010600030101010101" pitchFamily="2" charset="-122"/>
              </a:rPr>
              <a:t>𝜖</a:t>
            </a:r>
            <a:r>
              <a:rPr lang="en-US" altLang="zh-CN" dirty="0">
                <a:ea typeface="宋体" panose="02010600030101010101" pitchFamily="2" charset="-122"/>
              </a:rPr>
              <a:t>-secure</a:t>
            </a:r>
          </a:p>
        </p:txBody>
      </p:sp>
      <mc:AlternateContent xmlns:mc="http://schemas.openxmlformats.org/markup-compatibility/2006" xmlns:a14="http://schemas.microsoft.com/office/drawing/2010/main">
        <mc:Choice Requires="a14">
          <p:sp>
            <p:nvSpPr>
              <p:cNvPr id="11267" name="Rectangle 3">
                <a:extLst>
                  <a:ext uri="{FF2B5EF4-FFF2-40B4-BE49-F238E27FC236}">
                    <a16:creationId xmlns:a16="http://schemas.microsoft.com/office/drawing/2014/main" id="{4ECA7DE1-35FA-40C7-9AE9-48C38FC4BA11}"/>
                  </a:ext>
                </a:extLst>
              </p:cNvPr>
              <p:cNvSpPr>
                <a:spLocks noGrp="1" noChangeArrowheads="1"/>
              </p:cNvSpPr>
              <p:nvPr>
                <p:ph type="body" idx="1"/>
              </p:nvPr>
            </p:nvSpPr>
            <p:spPr>
              <a:xfrm>
                <a:off x="457200" y="1228725"/>
                <a:ext cx="8534400" cy="5476875"/>
              </a:xfrm>
            </p:spPr>
            <p:txBody>
              <a:bodyPr/>
              <a:lstStyle/>
              <a:p>
                <a:pPr algn="just" eaLnBrk="1" hangingPunct="1">
                  <a:buFont typeface="Wingdings" panose="05000000000000000000" pitchFamily="2" charset="2"/>
                  <a:buChar char="§"/>
                </a:pPr>
                <a:r>
                  <a:rPr lang="en-US" altLang="zh-CN" sz="2800" dirty="0">
                    <a:latin typeface="Times New Roman" panose="02020603050405020304" pitchFamily="18" charset="0"/>
                    <a:cs typeface="Times New Roman" panose="02020603050405020304" pitchFamily="18" charset="0"/>
                  </a:rPr>
                  <a:t>Information-theoretic definition</a:t>
                </a:r>
              </a:p>
              <a:p>
                <a:pPr marL="457200" lvl="1" indent="0" algn="just" eaLnBrk="1" hangingPunct="1">
                  <a:buNone/>
                </a:pPr>
                <a:r>
                  <a:rPr lang="zh-CN" altLang="en-US" sz="2400" dirty="0">
                    <a:solidFill>
                      <a:srgbClr val="FF0000"/>
                    </a:solidFill>
                    <a:latin typeface="Times New Roman" panose="02020603050405020304" pitchFamily="18" charset="0"/>
                    <a:cs typeface="Times New Roman" panose="02020603050405020304" pitchFamily="18" charset="0"/>
                  </a:rPr>
                  <a:t>𝜖</a:t>
                </a:r>
                <a:r>
                  <a:rPr lang="en-US" altLang="zh-CN" sz="2400" dirty="0">
                    <a:solidFill>
                      <a:srgbClr val="FF0000"/>
                    </a:solidFill>
                    <a:latin typeface="Times New Roman" panose="02020603050405020304" pitchFamily="18" charset="0"/>
                    <a:cs typeface="Times New Roman" panose="02020603050405020304" pitchFamily="18" charset="0"/>
                  </a:rPr>
                  <a:t>-secure</a:t>
                </a:r>
              </a:p>
              <a:p>
                <a:pPr lvl="1" algn="just" eaLnBrk="1" hangingPunct="1"/>
                <a:r>
                  <a:rPr lang="en-US" altLang="zh-CN" sz="2000" dirty="0">
                    <a:latin typeface="Times New Roman" panose="02020603050405020304" pitchFamily="18" charset="0"/>
                    <a:cs typeface="Times New Roman" panose="02020603050405020304" pitchFamily="18" charset="0"/>
                  </a:rPr>
                  <a:t>The two distributions of Eve’s detector:</a:t>
                </a: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𝑐</m:t>
                          </m:r>
                        </m:sub>
                      </m:sSub>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cs typeface="Times New Roman" panose="02020603050405020304" pitchFamily="18" charset="0"/>
                                </a:rPr>
                                <m:t>𝑐</m:t>
                              </m:r>
                            </m:sub>
                          </m:sSub>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0</m:t>
                              </m:r>
                            </m:e>
                          </m:d>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cs typeface="Times New Roman" panose="02020603050405020304" pitchFamily="18" charset="0"/>
                                </a:rPr>
                                <m:t>𝑐</m:t>
                              </m:r>
                            </m:sub>
                          </m:sSub>
                          <m:d>
                            <m:dPr>
                              <m:ctrlPr>
                                <a:rPr lang="en-US" altLang="zh-CN" sz="2000" b="0" i="1">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1</m:t>
                              </m:r>
                            </m:e>
                          </m:d>
                        </m:e>
                      </m:d>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1−</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cs typeface="Times New Roman" panose="02020603050405020304" pitchFamily="18" charset="0"/>
                                </a:rPr>
                                <m:t>𝐹𝐴</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e>
                      </m:d>
                    </m:oMath>
                  </m:oMathPara>
                </a14:m>
                <a:endParaRPr lang="en-US" altLang="zh-CN" sz="2000" b="0" dirty="0">
                  <a:latin typeface="Times New Roman" panose="02020603050405020304" pitchFamily="18" charset="0"/>
                  <a:cs typeface="Times New Roman" panose="02020603050405020304" pitchFamily="18" charset="0"/>
                </a:endParaRP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𝑠</m:t>
                          </m:r>
                        </m:sub>
                      </m:sSub>
                      <m:r>
                        <a:rPr lang="en-US" altLang="zh-CN" sz="2000" b="0" i="1">
                          <a:latin typeface="Cambria Math" panose="02040503050406030204" pitchFamily="18" charset="0"/>
                          <a:cs typeface="Times New Roman" panose="02020603050405020304" pitchFamily="18" charset="0"/>
                        </a:rPr>
                        <m:t>=</m:t>
                      </m:r>
                      <m:d>
                        <m:dPr>
                          <m:begChr m:val="{"/>
                          <m:endChr m:val="}"/>
                          <m:ctrlPr>
                            <a:rPr lang="en-US" altLang="zh-CN" sz="2000" b="0" i="1">
                              <a:latin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𝑠</m:t>
                              </m:r>
                            </m:sub>
                          </m:sSub>
                          <m:d>
                            <m:dPr>
                              <m:ctrlPr>
                                <a:rPr lang="en-US" altLang="zh-CN" sz="2000" b="0" i="1">
                                  <a:latin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cs typeface="Times New Roman" panose="02020603050405020304" pitchFamily="18" charset="0"/>
                                </a:rPr>
                                <m:t>0</m:t>
                              </m:r>
                            </m:e>
                          </m:d>
                          <m:r>
                            <a:rPr lang="en-US" altLang="zh-CN" sz="2000" b="0" i="1">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𝑠</m:t>
                              </m:r>
                            </m:sub>
                          </m:sSub>
                          <m:d>
                            <m:dPr>
                              <m:ctrlPr>
                                <a:rPr lang="en-US" altLang="zh-CN" sz="2000" b="0" i="1">
                                  <a:latin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cs typeface="Times New Roman" panose="02020603050405020304" pitchFamily="18" charset="0"/>
                                </a:rPr>
                                <m:t>1</m:t>
                              </m:r>
                            </m:e>
                          </m:d>
                        </m:e>
                      </m:d>
                      <m:r>
                        <a:rPr lang="en-US" altLang="zh-CN" sz="2000" b="0" i="1">
                          <a:latin typeface="Cambria Math" panose="02040503050406030204" pitchFamily="18" charset="0"/>
                          <a:cs typeface="Times New Roman" panose="02020603050405020304" pitchFamily="18" charset="0"/>
                        </a:rPr>
                        <m:t>=</m:t>
                      </m:r>
                      <m:d>
                        <m:dPr>
                          <m:begChr m:val="{"/>
                          <m:endChr m:val="}"/>
                          <m:ctrlPr>
                            <a:rPr lang="en-US" altLang="zh-CN" sz="2000" b="0" i="1">
                              <a:latin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smtClean="0">
                                  <a:latin typeface="Cambria Math" panose="02040503050406030204" pitchFamily="18" charset="0"/>
                                  <a:cs typeface="Times New Roman" panose="02020603050405020304" pitchFamily="18" charset="0"/>
                                </a:rPr>
                                <m:t>𝑀𝐷</m:t>
                              </m:r>
                            </m:sub>
                          </m:sSub>
                          <m:r>
                            <a:rPr lang="en-US" altLang="zh-CN" sz="2000" b="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e>
                      </m:d>
                    </m:oMath>
                  </m:oMathPara>
                </a14:m>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The KL divergence of the above two distributions</a:t>
                </a: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𝐷</m:t>
                          </m:r>
                        </m:e>
                        <m:sub>
                          <m:r>
                            <m:rPr>
                              <m:sty m:val="p"/>
                            </m:rPr>
                            <a:rPr lang="en-US" altLang="zh-CN" sz="2000" b="0" i="0" smtClean="0">
                              <a:latin typeface="Cambria Math" panose="02040503050406030204" pitchFamily="18" charset="0"/>
                              <a:cs typeface="Times New Roman" panose="02020603050405020304" pitchFamily="18" charset="0"/>
                            </a:rPr>
                            <m:t>KL</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e>
                      </m:d>
                      <m:func>
                        <m:func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b="0">
                              <a:latin typeface="Cambria Math" panose="02040503050406030204" pitchFamily="18" charset="0"/>
                              <a:ea typeface="Cambria Math" panose="02040503050406030204" pitchFamily="18" charset="0"/>
                              <a:cs typeface="Times New Roman" panose="02020603050405020304" pitchFamily="18" charset="0"/>
                            </a:rPr>
                            <m:t>log</m:t>
                          </m:r>
                        </m:fName>
                        <m:e>
                          <m:f>
                            <m:f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num>
                            <m:den>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den>
                          </m:f>
                        </m:e>
                      </m:func>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func>
                        <m:func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b="0">
                              <a:latin typeface="Cambria Math" panose="02040503050406030204" pitchFamily="18" charset="0"/>
                              <a:ea typeface="Cambria Math" panose="02040503050406030204" pitchFamily="18" charset="0"/>
                              <a:cs typeface="Times New Roman" panose="02020603050405020304" pitchFamily="18" charset="0"/>
                            </a:rPr>
                            <m:t>log</m:t>
                          </m:r>
                        </m:fName>
                        <m:e>
                          <m:f>
                            <m:f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𝐹𝐴</m:t>
                                  </m:r>
                                </m:sub>
                              </m:sSub>
                            </m:num>
                            <m:den>
                              <m:r>
                                <a:rPr lang="en-US" altLang="zh-CN" sz="2000" b="0" i="1" smtClean="0">
                                  <a:latin typeface="Cambria Math" panose="02040503050406030204" pitchFamily="18" charset="0"/>
                                  <a:cs typeface="Times New Roman" panose="02020603050405020304" pitchFamily="18" charset="0"/>
                                </a:rPr>
                                <m:t>1−</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cs typeface="Times New Roman" panose="02020603050405020304" pitchFamily="18" charset="0"/>
                                    </a:rPr>
                                    <m:t>𝑀𝐷</m:t>
                                  </m:r>
                                </m:sub>
                              </m:sSub>
                            </m:den>
                          </m:f>
                        </m:e>
                      </m:func>
                    </m:oMath>
                  </m:oMathPara>
                </a14:m>
                <a:endParaRPr lang="en-US" altLang="zh-CN" sz="2000" b="0" dirty="0">
                  <a:latin typeface="Times New Roman" panose="02020603050405020304" pitchFamily="18" charset="0"/>
                  <a:cs typeface="Times New Roman" panose="02020603050405020304" pitchFamily="18" charset="0"/>
                </a:endParaRPr>
              </a:p>
              <a:p>
                <a:pPr lvl="1" algn="just" eaLnBrk="1" hangingPunct="1"/>
                <a:r>
                  <a:rPr lang="en-US" altLang="zh-CN" sz="2000" dirty="0">
                    <a:latin typeface="Times New Roman" panose="02020603050405020304" pitchFamily="18" charset="0"/>
                    <a:cs typeface="Times New Roman" panose="02020603050405020304" pitchFamily="18" charset="0"/>
                  </a:rPr>
                  <a:t>Eve’s detector is a type of processing, which can not increase the KL divergence, for an </a:t>
                </a:r>
                <a:r>
                  <a:rPr lang="zh-CN" altLang="en-US" sz="2000" dirty="0">
                    <a:latin typeface="Times New Roman" panose="02020603050405020304" pitchFamily="18" charset="0"/>
                    <a:cs typeface="Times New Roman" panose="02020603050405020304" pitchFamily="18" charset="0"/>
                  </a:rPr>
                  <a:t>𝜖</a:t>
                </a:r>
                <a:r>
                  <a:rPr lang="en-US" altLang="zh-CN" sz="2000" dirty="0">
                    <a:latin typeface="Times New Roman" panose="02020603050405020304" pitchFamily="18" charset="0"/>
                    <a:cs typeface="Times New Roman" panose="02020603050405020304" pitchFamily="18" charset="0"/>
                  </a:rPr>
                  <a:t>-secure </a:t>
                </a:r>
                <a:r>
                  <a:rPr lang="en-US" altLang="zh-CN" sz="2000" dirty="0" err="1">
                    <a:latin typeface="Times New Roman" panose="02020603050405020304" pitchFamily="18" charset="0"/>
                    <a:cs typeface="Times New Roman" panose="02020603050405020304" pitchFamily="18" charset="0"/>
                  </a:rPr>
                  <a:t>stegosystem</a:t>
                </a:r>
                <a:r>
                  <a:rPr lang="en-US" altLang="zh-CN" sz="2000" dirty="0">
                    <a:latin typeface="Times New Roman" panose="02020603050405020304" pitchFamily="18" charset="0"/>
                    <a:cs typeface="Times New Roman" panose="02020603050405020304" pitchFamily="18" charset="0"/>
                  </a:rPr>
                  <a:t>, we must have</a:t>
                </a:r>
              </a:p>
              <a:p>
                <a:pPr marL="457200" lvl="1" indent="0" algn="just" eaLnBrk="1" hangingPunct="1">
                  <a:buNone/>
                </a:pPr>
                <a14:m>
                  <m:oMathPara xmlns:m="http://schemas.openxmlformats.org/officeDocument/2006/math">
                    <m:oMathParaPr>
                      <m:jc m:val="centerGroup"/>
                    </m:oMathParaPr>
                    <m:oMath xmlns:m="http://schemas.openxmlformats.org/officeDocument/2006/math">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𝐷</m:t>
                          </m:r>
                        </m:e>
                        <m:sub>
                          <m:r>
                            <m:rPr>
                              <m:sty m:val="p"/>
                            </m:rPr>
                            <a:rPr lang="en-US" altLang="zh-CN" sz="2000" b="0">
                              <a:latin typeface="Cambria Math" panose="02040503050406030204" pitchFamily="18" charset="0"/>
                              <a:cs typeface="Times New Roman" panose="02020603050405020304" pitchFamily="18" charset="0"/>
                            </a:rPr>
                            <m:t>KL</m:t>
                          </m:r>
                        </m:sub>
                      </m:sSub>
                      <m:r>
                        <a:rPr lang="en-US" altLang="zh-CN" sz="2000" b="0" i="1">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𝐷</m:t>
                          </m:r>
                        </m:e>
                        <m:sub>
                          <m:r>
                            <m:rPr>
                              <m:sty m:val="p"/>
                            </m:rPr>
                            <a:rPr lang="en-US" altLang="zh-CN" sz="2000" b="0">
                              <a:latin typeface="Cambria Math" panose="02040503050406030204" pitchFamily="18" charset="0"/>
                              <a:cs typeface="Times New Roman" panose="02020603050405020304" pitchFamily="18" charset="0"/>
                            </a:rPr>
                            <m:t>KL</m:t>
                          </m:r>
                        </m:sub>
                      </m:sSub>
                      <m:r>
                        <a:rPr lang="en-US" altLang="zh-CN" sz="2000" b="0" i="1">
                          <a:latin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𝑠</m:t>
                              </m:r>
                            </m:sub>
                          </m:sSub>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zh-CN" altLang="en-US" sz="2000" b="0" dirty="0">
                          <a:latin typeface="Times New Roman" panose="02020603050405020304" pitchFamily="18" charset="0"/>
                          <a:cs typeface="Times New Roman" panose="02020603050405020304" pitchFamily="18" charset="0"/>
                        </a:rPr>
                        <m:t>𝜖</m:t>
                      </m:r>
                    </m:oMath>
                  </m:oMathPara>
                </a14:m>
                <a:endParaRPr lang="en-US" altLang="zh-CN" sz="2000" b="0" dirty="0">
                  <a:latin typeface="Times New Roman" panose="02020603050405020304" pitchFamily="18" charset="0"/>
                  <a:cs typeface="Times New Roman" panose="02020603050405020304" pitchFamily="18" charset="0"/>
                </a:endParaRPr>
              </a:p>
              <a:p>
                <a:pPr lvl="1" algn="just" eaLnBrk="1" hangingPunct="1"/>
                <a:endParaRPr lang="en-US" altLang="zh-CN" sz="2000" dirty="0">
                  <a:latin typeface="Times New Roman" panose="02020603050405020304" pitchFamily="18" charset="0"/>
                  <a:cs typeface="Times New Roman" panose="02020603050405020304" pitchFamily="18" charset="0"/>
                </a:endParaRPr>
              </a:p>
              <a:p>
                <a:pPr lvl="1" algn="just" eaLnBrk="1" hangingPunct="1"/>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267" name="Rectangle 3">
                <a:extLst>
                  <a:ext uri="{FF2B5EF4-FFF2-40B4-BE49-F238E27FC236}">
                    <a16:creationId xmlns:a16="http://schemas.microsoft.com/office/drawing/2014/main" id="{4ECA7DE1-35FA-40C7-9AE9-48C38FC4BA11}"/>
                  </a:ext>
                </a:extLst>
              </p:cNvPr>
              <p:cNvSpPr>
                <a:spLocks noGrp="1" noRot="1" noChangeAspect="1" noMove="1" noResize="1" noEditPoints="1" noAdjustHandles="1" noChangeArrowheads="1" noChangeShapeType="1" noTextEdit="1"/>
              </p:cNvSpPr>
              <p:nvPr>
                <p:ph type="body" idx="1"/>
              </p:nvPr>
            </p:nvSpPr>
            <p:spPr>
              <a:xfrm>
                <a:off x="457200" y="1228725"/>
                <a:ext cx="8534400" cy="5476875"/>
              </a:xfrm>
              <a:blipFill>
                <a:blip r:embed="rId3"/>
                <a:stretch>
                  <a:fillRect l="-1214" t="-1225" r="-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828923"/>
      </p:ext>
    </p:extLst>
  </p:cSld>
  <p:clrMapOvr>
    <a:masterClrMapping/>
  </p:clrMapOvr>
</p:sld>
</file>

<file path=ppt/theme/theme1.xml><?xml version="1.0" encoding="utf-8"?>
<a:theme xmlns:a="http://schemas.openxmlformats.org/drawingml/2006/main" name="cdb2004100l">
  <a:themeElements>
    <a:clrScheme name="cdb2004100l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fontScheme name="cdb2004100l">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db2004100l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cdb2004100l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cdb2004100l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100TGp_biz_diagram_v2</Template>
  <TotalTime>15789</TotalTime>
  <Words>2883</Words>
  <Application>Microsoft Office PowerPoint</Application>
  <PresentationFormat>全屏显示(4:3)</PresentationFormat>
  <Paragraphs>318</Paragraphs>
  <Slides>41</Slides>
  <Notes>40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3" baseType="lpstr">
      <vt:lpstr>CMR10</vt:lpstr>
      <vt:lpstr>SFRM1000</vt:lpstr>
      <vt:lpstr>宋体</vt:lpstr>
      <vt:lpstr>Arial</vt:lpstr>
      <vt:lpstr>Calibri</vt:lpstr>
      <vt:lpstr>Cambria Math</vt:lpstr>
      <vt:lpstr>Tahoma</vt:lpstr>
      <vt:lpstr>Times New Roman</vt:lpstr>
      <vt:lpstr>Verdana</vt:lpstr>
      <vt:lpstr>Wingdings</vt:lpstr>
      <vt:lpstr>cdb2004100l</vt:lpstr>
      <vt:lpstr>Image</vt:lpstr>
      <vt:lpstr>信息隐藏 </vt:lpstr>
      <vt:lpstr>PowerPoint 演示文稿</vt:lpstr>
      <vt:lpstr>1 隐写分析评价指标</vt:lpstr>
      <vt:lpstr>1 隐写分析评价指标</vt:lpstr>
      <vt:lpstr>1 隐写分析评价指标</vt:lpstr>
      <vt:lpstr>2. 𝜖-secure</vt:lpstr>
      <vt:lpstr>2. 𝜖-secure</vt:lpstr>
      <vt:lpstr>2. 𝜖-secure</vt:lpstr>
      <vt:lpstr>2. 𝜖-secure</vt:lpstr>
      <vt:lpstr>2. 𝜖-secure</vt:lpstr>
      <vt:lpstr>2. 𝜖-secure</vt:lpstr>
      <vt:lpstr>3. Optimal detectors</vt:lpstr>
      <vt:lpstr>3. Optimal detectors</vt:lpstr>
      <vt:lpstr>3. Optimal detectors</vt:lpstr>
      <vt:lpstr>3. Optimal detectors</vt:lpstr>
      <vt:lpstr>3. Optimal detectors</vt:lpstr>
      <vt:lpstr>3. Optimal detectors</vt:lpstr>
      <vt:lpstr>3. Optimal detectors</vt:lpstr>
      <vt:lpstr>3. Optimal detectors</vt:lpstr>
      <vt:lpstr>4. 常用分类器</vt:lpstr>
      <vt:lpstr>4. 常用分类器</vt:lpstr>
      <vt:lpstr>4. 常用分类器</vt:lpstr>
      <vt:lpstr>4. 常用分类器</vt:lpstr>
      <vt:lpstr>4. 常用分类器</vt:lpstr>
      <vt:lpstr>4. 常用分类器</vt:lpstr>
      <vt:lpstr>4. 常用分类器</vt:lpstr>
      <vt:lpstr>4. 常用分类器</vt:lpstr>
      <vt:lpstr>4. 常用分类器</vt:lpstr>
      <vt:lpstr>4. 常用分类器</vt:lpstr>
      <vt:lpstr>4. 常用分类器</vt:lpstr>
      <vt:lpstr>4. 常用分类器</vt:lpstr>
      <vt:lpstr>5. 理论安全的隐写术</vt:lpstr>
      <vt:lpstr>5. 理论安全的隐写术</vt:lpstr>
      <vt:lpstr>5. 理论安全的隐写术</vt:lpstr>
      <vt:lpstr>5. 理论安全的隐写术</vt:lpstr>
      <vt:lpstr>5. 理论安全的隐写术</vt:lpstr>
      <vt:lpstr>5. 理论安全的隐写术</vt:lpstr>
      <vt:lpstr>5. 理论安全的隐写术</vt:lpstr>
      <vt:lpstr>5. 理论安全的隐写术</vt:lpstr>
      <vt:lpstr>5. 理论安全的隐写术</vt:lpstr>
      <vt:lpstr>5. 理论安全的隐写术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朱华森</cp:lastModifiedBy>
  <cp:revision>493</cp:revision>
  <cp:lastPrinted>1601-01-01T00:00:00Z</cp:lastPrinted>
  <dcterms:created xsi:type="dcterms:W3CDTF">1601-01-01T00:00:00Z</dcterms:created>
  <dcterms:modified xsi:type="dcterms:W3CDTF">2020-10-12T08:36:19Z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