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2" r:id="rId6"/>
    <p:sldId id="261" r:id="rId7"/>
    <p:sldId id="260" r:id="rId8"/>
    <p:sldId id="259" r:id="rId9"/>
    <p:sldId id="264" r:id="rId10"/>
    <p:sldId id="265" r:id="rId11"/>
    <p:sldId id="266" r:id="rId12"/>
    <p:sldId id="267" r:id="rId13"/>
    <p:sldId id="273" r:id="rId14"/>
    <p:sldId id="272" r:id="rId15"/>
    <p:sldId id="271" r:id="rId16"/>
    <p:sldId id="270" r:id="rId17"/>
    <p:sldId id="269" r:id="rId18"/>
  </p:sldIdLst>
  <p:sldSz cx="12192000" cy="6858000"/>
  <p:notesSz cx="9866313" cy="673576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146" d="100"/>
          <a:sy n="146" d="100"/>
        </p:scale>
        <p:origin x="114" y="14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75799E-77C9-480D-A3E5-FFB0284F4B6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2950C92-6700-433B-8326-8F56290523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C355A4B-1DDF-4A6C-B44B-7CA762F83D83}"/>
              </a:ext>
            </a:extLst>
          </p:cNvPr>
          <p:cNvSpPr>
            <a:spLocks noGrp="1"/>
          </p:cNvSpPr>
          <p:nvPr>
            <p:ph type="dt" sz="half" idx="10"/>
          </p:nvPr>
        </p:nvSpPr>
        <p:spPr/>
        <p:txBody>
          <a:bodyPr/>
          <a:lstStyle/>
          <a:p>
            <a:fld id="{9D12DED2-A70B-47CF-87D2-6B3E28B72882}" type="datetimeFigureOut">
              <a:rPr lang="zh-CN" altLang="en-US" smtClean="0"/>
              <a:t>2021/3/5</a:t>
            </a:fld>
            <a:endParaRPr lang="zh-CN" altLang="en-US"/>
          </a:p>
        </p:txBody>
      </p:sp>
      <p:sp>
        <p:nvSpPr>
          <p:cNvPr id="5" name="页脚占位符 4">
            <a:extLst>
              <a:ext uri="{FF2B5EF4-FFF2-40B4-BE49-F238E27FC236}">
                <a16:creationId xmlns:a16="http://schemas.microsoft.com/office/drawing/2014/main" id="{7CDCD652-4485-4992-B63A-184FAB4F210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D439E4-F615-4027-A5D2-0D5BBD0C054D}"/>
              </a:ext>
            </a:extLst>
          </p:cNvPr>
          <p:cNvSpPr>
            <a:spLocks noGrp="1"/>
          </p:cNvSpPr>
          <p:nvPr>
            <p:ph type="sldNum" sz="quarter" idx="12"/>
          </p:nvPr>
        </p:nvSpPr>
        <p:spPr/>
        <p:txBody>
          <a:bodyPr/>
          <a:lstStyle/>
          <a:p>
            <a:fld id="{BD5B6BE6-BF76-4BAD-AE57-A6F34EAFDDCA}" type="slidenum">
              <a:rPr lang="zh-CN" altLang="en-US" smtClean="0"/>
              <a:t>‹#›</a:t>
            </a:fld>
            <a:endParaRPr lang="zh-CN" altLang="en-US"/>
          </a:p>
        </p:txBody>
      </p:sp>
    </p:spTree>
    <p:extLst>
      <p:ext uri="{BB962C8B-B14F-4D97-AF65-F5344CB8AC3E}">
        <p14:creationId xmlns:p14="http://schemas.microsoft.com/office/powerpoint/2010/main" val="425205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78F9D2-1A2C-444C-A4DD-2C8B4C8E04C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C90F65D-4599-4C57-B6BC-24D23C4E901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DA14AB-9ADA-4796-B3FF-3FB194709569}"/>
              </a:ext>
            </a:extLst>
          </p:cNvPr>
          <p:cNvSpPr>
            <a:spLocks noGrp="1"/>
          </p:cNvSpPr>
          <p:nvPr>
            <p:ph type="dt" sz="half" idx="10"/>
          </p:nvPr>
        </p:nvSpPr>
        <p:spPr/>
        <p:txBody>
          <a:bodyPr/>
          <a:lstStyle/>
          <a:p>
            <a:fld id="{9D12DED2-A70B-47CF-87D2-6B3E28B72882}" type="datetimeFigureOut">
              <a:rPr lang="zh-CN" altLang="en-US" smtClean="0"/>
              <a:t>2021/3/5</a:t>
            </a:fld>
            <a:endParaRPr lang="zh-CN" altLang="en-US"/>
          </a:p>
        </p:txBody>
      </p:sp>
      <p:sp>
        <p:nvSpPr>
          <p:cNvPr id="5" name="页脚占位符 4">
            <a:extLst>
              <a:ext uri="{FF2B5EF4-FFF2-40B4-BE49-F238E27FC236}">
                <a16:creationId xmlns:a16="http://schemas.microsoft.com/office/drawing/2014/main" id="{5F52AB20-3514-4136-9898-6AD2624C0C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BD0853-B972-48E1-9251-ED15E9D734CA}"/>
              </a:ext>
            </a:extLst>
          </p:cNvPr>
          <p:cNvSpPr>
            <a:spLocks noGrp="1"/>
          </p:cNvSpPr>
          <p:nvPr>
            <p:ph type="sldNum" sz="quarter" idx="12"/>
          </p:nvPr>
        </p:nvSpPr>
        <p:spPr/>
        <p:txBody>
          <a:bodyPr/>
          <a:lstStyle/>
          <a:p>
            <a:fld id="{BD5B6BE6-BF76-4BAD-AE57-A6F34EAFDDCA}" type="slidenum">
              <a:rPr lang="zh-CN" altLang="en-US" smtClean="0"/>
              <a:t>‹#›</a:t>
            </a:fld>
            <a:endParaRPr lang="zh-CN" altLang="en-US"/>
          </a:p>
        </p:txBody>
      </p:sp>
    </p:spTree>
    <p:extLst>
      <p:ext uri="{BB962C8B-B14F-4D97-AF65-F5344CB8AC3E}">
        <p14:creationId xmlns:p14="http://schemas.microsoft.com/office/powerpoint/2010/main" val="2784067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BC4C0CB-9AC0-4CEA-8116-2EDAFC552DF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3590776-07A1-4E6D-98EF-022532A4385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17DF1D8-C97F-408F-BB4B-9E885CE3FBA9}"/>
              </a:ext>
            </a:extLst>
          </p:cNvPr>
          <p:cNvSpPr>
            <a:spLocks noGrp="1"/>
          </p:cNvSpPr>
          <p:nvPr>
            <p:ph type="dt" sz="half" idx="10"/>
          </p:nvPr>
        </p:nvSpPr>
        <p:spPr/>
        <p:txBody>
          <a:bodyPr/>
          <a:lstStyle/>
          <a:p>
            <a:fld id="{9D12DED2-A70B-47CF-87D2-6B3E28B72882}" type="datetimeFigureOut">
              <a:rPr lang="zh-CN" altLang="en-US" smtClean="0"/>
              <a:t>2021/3/5</a:t>
            </a:fld>
            <a:endParaRPr lang="zh-CN" altLang="en-US"/>
          </a:p>
        </p:txBody>
      </p:sp>
      <p:sp>
        <p:nvSpPr>
          <p:cNvPr id="5" name="页脚占位符 4">
            <a:extLst>
              <a:ext uri="{FF2B5EF4-FFF2-40B4-BE49-F238E27FC236}">
                <a16:creationId xmlns:a16="http://schemas.microsoft.com/office/drawing/2014/main" id="{27C5508F-2559-4C16-BE4D-F0C4943FB9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A655013-0249-4CFB-944D-F12510354080}"/>
              </a:ext>
            </a:extLst>
          </p:cNvPr>
          <p:cNvSpPr>
            <a:spLocks noGrp="1"/>
          </p:cNvSpPr>
          <p:nvPr>
            <p:ph type="sldNum" sz="quarter" idx="12"/>
          </p:nvPr>
        </p:nvSpPr>
        <p:spPr/>
        <p:txBody>
          <a:bodyPr/>
          <a:lstStyle/>
          <a:p>
            <a:fld id="{BD5B6BE6-BF76-4BAD-AE57-A6F34EAFDDCA}" type="slidenum">
              <a:rPr lang="zh-CN" altLang="en-US" smtClean="0"/>
              <a:t>‹#›</a:t>
            </a:fld>
            <a:endParaRPr lang="zh-CN" altLang="en-US"/>
          </a:p>
        </p:txBody>
      </p:sp>
    </p:spTree>
    <p:extLst>
      <p:ext uri="{BB962C8B-B14F-4D97-AF65-F5344CB8AC3E}">
        <p14:creationId xmlns:p14="http://schemas.microsoft.com/office/powerpoint/2010/main" val="845942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71FFA1-6BF9-414B-A57F-D977195A9E4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059204B-5D39-442D-9DC0-FAA53AA41DA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7444BCC-ADF3-4B2F-A1CA-FB0318788224}"/>
              </a:ext>
            </a:extLst>
          </p:cNvPr>
          <p:cNvSpPr>
            <a:spLocks noGrp="1"/>
          </p:cNvSpPr>
          <p:nvPr>
            <p:ph type="dt" sz="half" idx="10"/>
          </p:nvPr>
        </p:nvSpPr>
        <p:spPr/>
        <p:txBody>
          <a:bodyPr/>
          <a:lstStyle/>
          <a:p>
            <a:fld id="{9D12DED2-A70B-47CF-87D2-6B3E28B72882}" type="datetimeFigureOut">
              <a:rPr lang="zh-CN" altLang="en-US" smtClean="0"/>
              <a:t>2021/3/5</a:t>
            </a:fld>
            <a:endParaRPr lang="zh-CN" altLang="en-US"/>
          </a:p>
        </p:txBody>
      </p:sp>
      <p:sp>
        <p:nvSpPr>
          <p:cNvPr id="5" name="页脚占位符 4">
            <a:extLst>
              <a:ext uri="{FF2B5EF4-FFF2-40B4-BE49-F238E27FC236}">
                <a16:creationId xmlns:a16="http://schemas.microsoft.com/office/drawing/2014/main" id="{767A5ABF-33D2-43C7-95CE-C46FE277CF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27EBC9-C503-44DD-9BE2-B6BCBD35429C}"/>
              </a:ext>
            </a:extLst>
          </p:cNvPr>
          <p:cNvSpPr>
            <a:spLocks noGrp="1"/>
          </p:cNvSpPr>
          <p:nvPr>
            <p:ph type="sldNum" sz="quarter" idx="12"/>
          </p:nvPr>
        </p:nvSpPr>
        <p:spPr/>
        <p:txBody>
          <a:bodyPr/>
          <a:lstStyle/>
          <a:p>
            <a:fld id="{BD5B6BE6-BF76-4BAD-AE57-A6F34EAFDDCA}" type="slidenum">
              <a:rPr lang="zh-CN" altLang="en-US" smtClean="0"/>
              <a:t>‹#›</a:t>
            </a:fld>
            <a:endParaRPr lang="zh-CN" altLang="en-US"/>
          </a:p>
        </p:txBody>
      </p:sp>
    </p:spTree>
    <p:extLst>
      <p:ext uri="{BB962C8B-B14F-4D97-AF65-F5344CB8AC3E}">
        <p14:creationId xmlns:p14="http://schemas.microsoft.com/office/powerpoint/2010/main" val="189225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0DD077-BCA0-4587-ACE9-E9A79010A19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DD86D9E-2844-4CC6-9C31-A2799701AE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ACC9BD3-66F3-40BD-8D55-FEEC9625F869}"/>
              </a:ext>
            </a:extLst>
          </p:cNvPr>
          <p:cNvSpPr>
            <a:spLocks noGrp="1"/>
          </p:cNvSpPr>
          <p:nvPr>
            <p:ph type="dt" sz="half" idx="10"/>
          </p:nvPr>
        </p:nvSpPr>
        <p:spPr/>
        <p:txBody>
          <a:bodyPr/>
          <a:lstStyle/>
          <a:p>
            <a:fld id="{9D12DED2-A70B-47CF-87D2-6B3E28B72882}" type="datetimeFigureOut">
              <a:rPr lang="zh-CN" altLang="en-US" smtClean="0"/>
              <a:t>2021/3/5</a:t>
            </a:fld>
            <a:endParaRPr lang="zh-CN" altLang="en-US"/>
          </a:p>
        </p:txBody>
      </p:sp>
      <p:sp>
        <p:nvSpPr>
          <p:cNvPr id="5" name="页脚占位符 4">
            <a:extLst>
              <a:ext uri="{FF2B5EF4-FFF2-40B4-BE49-F238E27FC236}">
                <a16:creationId xmlns:a16="http://schemas.microsoft.com/office/drawing/2014/main" id="{6B3537F4-0351-436C-B03A-15AE7CD6E8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B6435F-C6C1-432E-B9DC-88D362EBED74}"/>
              </a:ext>
            </a:extLst>
          </p:cNvPr>
          <p:cNvSpPr>
            <a:spLocks noGrp="1"/>
          </p:cNvSpPr>
          <p:nvPr>
            <p:ph type="sldNum" sz="quarter" idx="12"/>
          </p:nvPr>
        </p:nvSpPr>
        <p:spPr/>
        <p:txBody>
          <a:bodyPr/>
          <a:lstStyle/>
          <a:p>
            <a:fld id="{BD5B6BE6-BF76-4BAD-AE57-A6F34EAFDDCA}" type="slidenum">
              <a:rPr lang="zh-CN" altLang="en-US" smtClean="0"/>
              <a:t>‹#›</a:t>
            </a:fld>
            <a:endParaRPr lang="zh-CN" altLang="en-US"/>
          </a:p>
        </p:txBody>
      </p:sp>
    </p:spTree>
    <p:extLst>
      <p:ext uri="{BB962C8B-B14F-4D97-AF65-F5344CB8AC3E}">
        <p14:creationId xmlns:p14="http://schemas.microsoft.com/office/powerpoint/2010/main" val="3274692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67242A-EF74-476A-8BB6-FC63CA40B19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651E557-9DF6-49D2-ABEE-CB1BC9B3EF6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F0490F9-4C94-4FA9-BD40-0AF0375767B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C3EAE44-9D27-40BA-9989-9E481341A4A5}"/>
              </a:ext>
            </a:extLst>
          </p:cNvPr>
          <p:cNvSpPr>
            <a:spLocks noGrp="1"/>
          </p:cNvSpPr>
          <p:nvPr>
            <p:ph type="dt" sz="half" idx="10"/>
          </p:nvPr>
        </p:nvSpPr>
        <p:spPr/>
        <p:txBody>
          <a:bodyPr/>
          <a:lstStyle/>
          <a:p>
            <a:fld id="{9D12DED2-A70B-47CF-87D2-6B3E28B72882}" type="datetimeFigureOut">
              <a:rPr lang="zh-CN" altLang="en-US" smtClean="0"/>
              <a:t>2021/3/5</a:t>
            </a:fld>
            <a:endParaRPr lang="zh-CN" altLang="en-US"/>
          </a:p>
        </p:txBody>
      </p:sp>
      <p:sp>
        <p:nvSpPr>
          <p:cNvPr id="6" name="页脚占位符 5">
            <a:extLst>
              <a:ext uri="{FF2B5EF4-FFF2-40B4-BE49-F238E27FC236}">
                <a16:creationId xmlns:a16="http://schemas.microsoft.com/office/drawing/2014/main" id="{DA7414C3-E554-465D-94D5-A560B8F20C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75C67BD-BA18-40B0-BBCF-31026EC1CA0B}"/>
              </a:ext>
            </a:extLst>
          </p:cNvPr>
          <p:cNvSpPr>
            <a:spLocks noGrp="1"/>
          </p:cNvSpPr>
          <p:nvPr>
            <p:ph type="sldNum" sz="quarter" idx="12"/>
          </p:nvPr>
        </p:nvSpPr>
        <p:spPr/>
        <p:txBody>
          <a:bodyPr/>
          <a:lstStyle/>
          <a:p>
            <a:fld id="{BD5B6BE6-BF76-4BAD-AE57-A6F34EAFDDCA}" type="slidenum">
              <a:rPr lang="zh-CN" altLang="en-US" smtClean="0"/>
              <a:t>‹#›</a:t>
            </a:fld>
            <a:endParaRPr lang="zh-CN" altLang="en-US"/>
          </a:p>
        </p:txBody>
      </p:sp>
    </p:spTree>
    <p:extLst>
      <p:ext uri="{BB962C8B-B14F-4D97-AF65-F5344CB8AC3E}">
        <p14:creationId xmlns:p14="http://schemas.microsoft.com/office/powerpoint/2010/main" val="3878373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1C2419-5625-4E62-9111-0BDA3E5609D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A163B46-315E-4EF2-AE10-40BACA6362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1BEDC77-30AD-4D54-9F40-48A8FFFA0EB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47318CE-B678-41AE-8625-6D22A5C754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B858490-2E8C-4181-BD43-E96F10C081E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87A4AA4-C644-46E3-BE9E-EEDCCD018F80}"/>
              </a:ext>
            </a:extLst>
          </p:cNvPr>
          <p:cNvSpPr>
            <a:spLocks noGrp="1"/>
          </p:cNvSpPr>
          <p:nvPr>
            <p:ph type="dt" sz="half" idx="10"/>
          </p:nvPr>
        </p:nvSpPr>
        <p:spPr/>
        <p:txBody>
          <a:bodyPr/>
          <a:lstStyle/>
          <a:p>
            <a:fld id="{9D12DED2-A70B-47CF-87D2-6B3E28B72882}" type="datetimeFigureOut">
              <a:rPr lang="zh-CN" altLang="en-US" smtClean="0"/>
              <a:t>2021/3/5</a:t>
            </a:fld>
            <a:endParaRPr lang="zh-CN" altLang="en-US"/>
          </a:p>
        </p:txBody>
      </p:sp>
      <p:sp>
        <p:nvSpPr>
          <p:cNvPr id="8" name="页脚占位符 7">
            <a:extLst>
              <a:ext uri="{FF2B5EF4-FFF2-40B4-BE49-F238E27FC236}">
                <a16:creationId xmlns:a16="http://schemas.microsoft.com/office/drawing/2014/main" id="{9B3F7F45-4852-4DEE-9E24-A6F4D3802D7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9501472-894C-49F4-9625-3C7FE3AE9EE7}"/>
              </a:ext>
            </a:extLst>
          </p:cNvPr>
          <p:cNvSpPr>
            <a:spLocks noGrp="1"/>
          </p:cNvSpPr>
          <p:nvPr>
            <p:ph type="sldNum" sz="quarter" idx="12"/>
          </p:nvPr>
        </p:nvSpPr>
        <p:spPr/>
        <p:txBody>
          <a:bodyPr/>
          <a:lstStyle/>
          <a:p>
            <a:fld id="{BD5B6BE6-BF76-4BAD-AE57-A6F34EAFDDCA}" type="slidenum">
              <a:rPr lang="zh-CN" altLang="en-US" smtClean="0"/>
              <a:t>‹#›</a:t>
            </a:fld>
            <a:endParaRPr lang="zh-CN" altLang="en-US"/>
          </a:p>
        </p:txBody>
      </p:sp>
    </p:spTree>
    <p:extLst>
      <p:ext uri="{BB962C8B-B14F-4D97-AF65-F5344CB8AC3E}">
        <p14:creationId xmlns:p14="http://schemas.microsoft.com/office/powerpoint/2010/main" val="348649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5C6368-690A-49A2-B425-A1E7DA46BD9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BD9B3CF-7AEE-4DE8-BDD9-9E9DCEF3DA3D}"/>
              </a:ext>
            </a:extLst>
          </p:cNvPr>
          <p:cNvSpPr>
            <a:spLocks noGrp="1"/>
          </p:cNvSpPr>
          <p:nvPr>
            <p:ph type="dt" sz="half" idx="10"/>
          </p:nvPr>
        </p:nvSpPr>
        <p:spPr/>
        <p:txBody>
          <a:bodyPr/>
          <a:lstStyle/>
          <a:p>
            <a:fld id="{9D12DED2-A70B-47CF-87D2-6B3E28B72882}" type="datetimeFigureOut">
              <a:rPr lang="zh-CN" altLang="en-US" smtClean="0"/>
              <a:t>2021/3/5</a:t>
            </a:fld>
            <a:endParaRPr lang="zh-CN" altLang="en-US"/>
          </a:p>
        </p:txBody>
      </p:sp>
      <p:sp>
        <p:nvSpPr>
          <p:cNvPr id="4" name="页脚占位符 3">
            <a:extLst>
              <a:ext uri="{FF2B5EF4-FFF2-40B4-BE49-F238E27FC236}">
                <a16:creationId xmlns:a16="http://schemas.microsoft.com/office/drawing/2014/main" id="{8DB9C025-8B3F-4225-8E74-97A54D55A63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18FFA1B-D754-4840-BD14-507BDF2B6C65}"/>
              </a:ext>
            </a:extLst>
          </p:cNvPr>
          <p:cNvSpPr>
            <a:spLocks noGrp="1"/>
          </p:cNvSpPr>
          <p:nvPr>
            <p:ph type="sldNum" sz="quarter" idx="12"/>
          </p:nvPr>
        </p:nvSpPr>
        <p:spPr/>
        <p:txBody>
          <a:bodyPr/>
          <a:lstStyle/>
          <a:p>
            <a:fld id="{BD5B6BE6-BF76-4BAD-AE57-A6F34EAFDDCA}" type="slidenum">
              <a:rPr lang="zh-CN" altLang="en-US" smtClean="0"/>
              <a:t>‹#›</a:t>
            </a:fld>
            <a:endParaRPr lang="zh-CN" altLang="en-US"/>
          </a:p>
        </p:txBody>
      </p:sp>
    </p:spTree>
    <p:extLst>
      <p:ext uri="{BB962C8B-B14F-4D97-AF65-F5344CB8AC3E}">
        <p14:creationId xmlns:p14="http://schemas.microsoft.com/office/powerpoint/2010/main" val="177469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141262B-C802-478F-A132-56AFB0A1F925}"/>
              </a:ext>
            </a:extLst>
          </p:cNvPr>
          <p:cNvSpPr>
            <a:spLocks noGrp="1"/>
          </p:cNvSpPr>
          <p:nvPr>
            <p:ph type="dt" sz="half" idx="10"/>
          </p:nvPr>
        </p:nvSpPr>
        <p:spPr/>
        <p:txBody>
          <a:bodyPr/>
          <a:lstStyle/>
          <a:p>
            <a:fld id="{9D12DED2-A70B-47CF-87D2-6B3E28B72882}" type="datetimeFigureOut">
              <a:rPr lang="zh-CN" altLang="en-US" smtClean="0"/>
              <a:t>2021/3/5</a:t>
            </a:fld>
            <a:endParaRPr lang="zh-CN" altLang="en-US"/>
          </a:p>
        </p:txBody>
      </p:sp>
      <p:sp>
        <p:nvSpPr>
          <p:cNvPr id="3" name="页脚占位符 2">
            <a:extLst>
              <a:ext uri="{FF2B5EF4-FFF2-40B4-BE49-F238E27FC236}">
                <a16:creationId xmlns:a16="http://schemas.microsoft.com/office/drawing/2014/main" id="{B730DA46-3417-4ACA-BC7B-A80CE41FB99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2041651-3B73-4F20-B833-2EED7B0C5053}"/>
              </a:ext>
            </a:extLst>
          </p:cNvPr>
          <p:cNvSpPr>
            <a:spLocks noGrp="1"/>
          </p:cNvSpPr>
          <p:nvPr>
            <p:ph type="sldNum" sz="quarter" idx="12"/>
          </p:nvPr>
        </p:nvSpPr>
        <p:spPr/>
        <p:txBody>
          <a:bodyPr/>
          <a:lstStyle/>
          <a:p>
            <a:fld id="{BD5B6BE6-BF76-4BAD-AE57-A6F34EAFDDCA}" type="slidenum">
              <a:rPr lang="zh-CN" altLang="en-US" smtClean="0"/>
              <a:t>‹#›</a:t>
            </a:fld>
            <a:endParaRPr lang="zh-CN" altLang="en-US"/>
          </a:p>
        </p:txBody>
      </p:sp>
    </p:spTree>
    <p:extLst>
      <p:ext uri="{BB962C8B-B14F-4D97-AF65-F5344CB8AC3E}">
        <p14:creationId xmlns:p14="http://schemas.microsoft.com/office/powerpoint/2010/main" val="388648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108B5E-FCFB-486F-87CF-3CDD197499D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FBA1447-1B54-43F2-AF31-ABEB6DCDF6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F452E13-6742-4063-B24C-478AD7CF97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F000335-BA16-4867-8C33-56CB4BB21C06}"/>
              </a:ext>
            </a:extLst>
          </p:cNvPr>
          <p:cNvSpPr>
            <a:spLocks noGrp="1"/>
          </p:cNvSpPr>
          <p:nvPr>
            <p:ph type="dt" sz="half" idx="10"/>
          </p:nvPr>
        </p:nvSpPr>
        <p:spPr/>
        <p:txBody>
          <a:bodyPr/>
          <a:lstStyle/>
          <a:p>
            <a:fld id="{9D12DED2-A70B-47CF-87D2-6B3E28B72882}" type="datetimeFigureOut">
              <a:rPr lang="zh-CN" altLang="en-US" smtClean="0"/>
              <a:t>2021/3/5</a:t>
            </a:fld>
            <a:endParaRPr lang="zh-CN" altLang="en-US"/>
          </a:p>
        </p:txBody>
      </p:sp>
      <p:sp>
        <p:nvSpPr>
          <p:cNvPr id="6" name="页脚占位符 5">
            <a:extLst>
              <a:ext uri="{FF2B5EF4-FFF2-40B4-BE49-F238E27FC236}">
                <a16:creationId xmlns:a16="http://schemas.microsoft.com/office/drawing/2014/main" id="{21B08BB9-8C76-4077-AD31-CE9AA91DE92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A04C7AA-C87A-4F20-88ED-410C31C57F9A}"/>
              </a:ext>
            </a:extLst>
          </p:cNvPr>
          <p:cNvSpPr>
            <a:spLocks noGrp="1"/>
          </p:cNvSpPr>
          <p:nvPr>
            <p:ph type="sldNum" sz="quarter" idx="12"/>
          </p:nvPr>
        </p:nvSpPr>
        <p:spPr/>
        <p:txBody>
          <a:bodyPr/>
          <a:lstStyle/>
          <a:p>
            <a:fld id="{BD5B6BE6-BF76-4BAD-AE57-A6F34EAFDDCA}" type="slidenum">
              <a:rPr lang="zh-CN" altLang="en-US" smtClean="0"/>
              <a:t>‹#›</a:t>
            </a:fld>
            <a:endParaRPr lang="zh-CN" altLang="en-US"/>
          </a:p>
        </p:txBody>
      </p:sp>
    </p:spTree>
    <p:extLst>
      <p:ext uri="{BB962C8B-B14F-4D97-AF65-F5344CB8AC3E}">
        <p14:creationId xmlns:p14="http://schemas.microsoft.com/office/powerpoint/2010/main" val="1405738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E64E5E-54CC-4143-86CB-A3B6980F968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00C8866-7C16-4F78-9D20-DAFE9E3D41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750A678-873C-47C3-A3F3-4564E34626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CD5301C-7EAC-4F13-B94D-4640E03F3293}"/>
              </a:ext>
            </a:extLst>
          </p:cNvPr>
          <p:cNvSpPr>
            <a:spLocks noGrp="1"/>
          </p:cNvSpPr>
          <p:nvPr>
            <p:ph type="dt" sz="half" idx="10"/>
          </p:nvPr>
        </p:nvSpPr>
        <p:spPr/>
        <p:txBody>
          <a:bodyPr/>
          <a:lstStyle/>
          <a:p>
            <a:fld id="{9D12DED2-A70B-47CF-87D2-6B3E28B72882}" type="datetimeFigureOut">
              <a:rPr lang="zh-CN" altLang="en-US" smtClean="0"/>
              <a:t>2021/3/5</a:t>
            </a:fld>
            <a:endParaRPr lang="zh-CN" altLang="en-US"/>
          </a:p>
        </p:txBody>
      </p:sp>
      <p:sp>
        <p:nvSpPr>
          <p:cNvPr id="6" name="页脚占位符 5">
            <a:extLst>
              <a:ext uri="{FF2B5EF4-FFF2-40B4-BE49-F238E27FC236}">
                <a16:creationId xmlns:a16="http://schemas.microsoft.com/office/drawing/2014/main" id="{9B57647C-335F-48DE-AF19-4505C5A0EBF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9F48498-C3C3-46B3-B46E-5D1CE712C953}"/>
              </a:ext>
            </a:extLst>
          </p:cNvPr>
          <p:cNvSpPr>
            <a:spLocks noGrp="1"/>
          </p:cNvSpPr>
          <p:nvPr>
            <p:ph type="sldNum" sz="quarter" idx="12"/>
          </p:nvPr>
        </p:nvSpPr>
        <p:spPr/>
        <p:txBody>
          <a:bodyPr/>
          <a:lstStyle/>
          <a:p>
            <a:fld id="{BD5B6BE6-BF76-4BAD-AE57-A6F34EAFDDCA}" type="slidenum">
              <a:rPr lang="zh-CN" altLang="en-US" smtClean="0"/>
              <a:t>‹#›</a:t>
            </a:fld>
            <a:endParaRPr lang="zh-CN" altLang="en-US"/>
          </a:p>
        </p:txBody>
      </p:sp>
    </p:spTree>
    <p:extLst>
      <p:ext uri="{BB962C8B-B14F-4D97-AF65-F5344CB8AC3E}">
        <p14:creationId xmlns:p14="http://schemas.microsoft.com/office/powerpoint/2010/main" val="1050666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207EAFB-ECC8-4600-9D88-F35EFFCF84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900DF85-C3AE-4A58-8CEA-49E176938D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0D1EC17-4771-49D6-8A45-9F6160B539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12DED2-A70B-47CF-87D2-6B3E28B72882}" type="datetimeFigureOut">
              <a:rPr lang="zh-CN" altLang="en-US" smtClean="0"/>
              <a:t>2021/3/5</a:t>
            </a:fld>
            <a:endParaRPr lang="zh-CN" altLang="en-US"/>
          </a:p>
        </p:txBody>
      </p:sp>
      <p:sp>
        <p:nvSpPr>
          <p:cNvPr id="5" name="页脚占位符 4">
            <a:extLst>
              <a:ext uri="{FF2B5EF4-FFF2-40B4-BE49-F238E27FC236}">
                <a16:creationId xmlns:a16="http://schemas.microsoft.com/office/drawing/2014/main" id="{73711157-196F-4205-B57D-6A72928AFC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69E3338-6C9A-401F-8ACD-31908B23AC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5B6BE6-BF76-4BAD-AE57-A6F34EAFDDCA}" type="slidenum">
              <a:rPr lang="zh-CN" altLang="en-US" smtClean="0"/>
              <a:t>‹#›</a:t>
            </a:fld>
            <a:endParaRPr lang="zh-CN" altLang="en-US"/>
          </a:p>
        </p:txBody>
      </p:sp>
    </p:spTree>
    <p:extLst>
      <p:ext uri="{BB962C8B-B14F-4D97-AF65-F5344CB8AC3E}">
        <p14:creationId xmlns:p14="http://schemas.microsoft.com/office/powerpoint/2010/main" val="1042824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guosuiming@email.jnu.edu.c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item.jd.com/12657955.html" TargetMode="External"/><Relationship Id="rId2" Type="http://schemas.openxmlformats.org/officeDocument/2006/relationships/hyperlink" Target="https://item.jd.com/13042634.html"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item.jd.com/12565294.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标题 1">
            <a:extLst>
              <a:ext uri="{FF2B5EF4-FFF2-40B4-BE49-F238E27FC236}">
                <a16:creationId xmlns:a16="http://schemas.microsoft.com/office/drawing/2014/main" id="{176547CD-EC4F-4D8A-A6A5-72B2D3178301}"/>
              </a:ext>
            </a:extLst>
          </p:cNvPr>
          <p:cNvSpPr>
            <a:spLocks noGrp="1"/>
          </p:cNvSpPr>
          <p:nvPr>
            <p:ph type="ctrTitle"/>
          </p:nvPr>
        </p:nvSpPr>
        <p:spPr>
          <a:xfrm>
            <a:off x="3215729" y="1764407"/>
            <a:ext cx="5760846" cy="2310312"/>
          </a:xfrm>
        </p:spPr>
        <p:txBody>
          <a:bodyPr>
            <a:normAutofit/>
          </a:bodyPr>
          <a:lstStyle/>
          <a:p>
            <a:r>
              <a:rPr lang="zh-CN" altLang="en-US" sz="5200" dirty="0">
                <a:solidFill>
                  <a:schemeClr val="tx2"/>
                </a:solidFill>
              </a:rPr>
              <a:t>博弈论基础</a:t>
            </a:r>
          </a:p>
        </p:txBody>
      </p:sp>
      <p:sp>
        <p:nvSpPr>
          <p:cNvPr id="3" name="副标题 2">
            <a:extLst>
              <a:ext uri="{FF2B5EF4-FFF2-40B4-BE49-F238E27FC236}">
                <a16:creationId xmlns:a16="http://schemas.microsoft.com/office/drawing/2014/main" id="{A4DAC4B7-21FB-4507-90FB-CBF937757461}"/>
              </a:ext>
            </a:extLst>
          </p:cNvPr>
          <p:cNvSpPr>
            <a:spLocks noGrp="1"/>
          </p:cNvSpPr>
          <p:nvPr>
            <p:ph type="subTitle" idx="1"/>
          </p:nvPr>
        </p:nvSpPr>
        <p:spPr>
          <a:xfrm>
            <a:off x="3215729" y="4165152"/>
            <a:ext cx="5760846" cy="682079"/>
          </a:xfrm>
        </p:spPr>
        <p:txBody>
          <a:bodyPr>
            <a:normAutofit/>
          </a:bodyPr>
          <a:lstStyle/>
          <a:p>
            <a:r>
              <a:rPr lang="zh-CN" altLang="en-US" dirty="0">
                <a:solidFill>
                  <a:schemeClr val="tx2"/>
                </a:solidFill>
              </a:rPr>
              <a:t>暨南大学 郭穗鸣</a:t>
            </a:r>
          </a:p>
        </p:txBody>
      </p:sp>
    </p:spTree>
    <p:extLst>
      <p:ext uri="{BB962C8B-B14F-4D97-AF65-F5344CB8AC3E}">
        <p14:creationId xmlns:p14="http://schemas.microsoft.com/office/powerpoint/2010/main" val="2863515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怎样研究博弈论</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简单的情况：假设只有两个参与者</a:t>
                </a:r>
                <a:endParaRPr lang="en-US" altLang="zh-CN" sz="1800" dirty="0">
                  <a:solidFill>
                    <a:schemeClr val="tx2"/>
                  </a:solidFill>
                </a:endParaRPr>
              </a:p>
              <a:p>
                <a:pPr lvl="1"/>
                <a:r>
                  <a:rPr lang="zh-CN" altLang="en-US" sz="1400" dirty="0">
                    <a:solidFill>
                      <a:schemeClr val="tx2"/>
                    </a:solidFill>
                  </a:rPr>
                  <a:t>每个参与者肯定都希望报的数比对方的小，这样才可能成为获胜者。所以每个参与者都会报尽量小的数</a:t>
                </a:r>
                <a:endParaRPr lang="en-US" altLang="zh-CN" sz="1400" dirty="0">
                  <a:solidFill>
                    <a:schemeClr val="tx2"/>
                  </a:solidFill>
                </a:endParaRPr>
              </a:p>
              <a:p>
                <a:pPr lvl="1"/>
                <a:r>
                  <a:rPr lang="zh-CN" altLang="en-US" sz="1400" dirty="0">
                    <a:solidFill>
                      <a:schemeClr val="tx2"/>
                    </a:solidFill>
                  </a:rPr>
                  <a:t>例如，双方都报</a:t>
                </a:r>
                <a:r>
                  <a:rPr lang="en-US" altLang="zh-CN" sz="1400" dirty="0">
                    <a:solidFill>
                      <a:schemeClr val="tx2"/>
                    </a:solidFill>
                  </a:rPr>
                  <a:t>0</a:t>
                </a:r>
                <a:r>
                  <a:rPr lang="zh-CN" altLang="en-US" sz="1400" dirty="0">
                    <a:solidFill>
                      <a:schemeClr val="tx2"/>
                    </a:solidFill>
                  </a:rPr>
                  <a:t>（两人都获胜）。注意，这里两个参与者都不需要考虑对方会报什么数。</a:t>
                </a:r>
                <a:endParaRPr lang="en-US" altLang="zh-CN" sz="1400" dirty="0">
                  <a:solidFill>
                    <a:schemeClr val="tx2"/>
                  </a:solidFill>
                </a:endParaRPr>
              </a:p>
              <a:p>
                <a:r>
                  <a:rPr lang="zh-CN" altLang="en-US" sz="1800" dirty="0">
                    <a:solidFill>
                      <a:schemeClr val="tx2"/>
                    </a:solidFill>
                  </a:rPr>
                  <a:t>复杂一点：假设有三个参与者</a:t>
                </a:r>
                <a:endParaRPr lang="en-US" altLang="zh-CN" sz="1800" dirty="0">
                  <a:solidFill>
                    <a:schemeClr val="tx2"/>
                  </a:solidFill>
                </a:endParaRPr>
              </a:p>
              <a:p>
                <a:pPr lvl="1"/>
                <a:r>
                  <a:rPr lang="zh-CN" altLang="en-US" sz="1400" dirty="0">
                    <a:solidFill>
                      <a:schemeClr val="tx2"/>
                    </a:solidFill>
                  </a:rPr>
                  <a:t>报最小的数的参与者并不一定获胜（考虑三个人分别报</a:t>
                </a:r>
                <a:r>
                  <a:rPr lang="en-US" altLang="zh-CN" sz="1400" dirty="0">
                    <a:solidFill>
                      <a:schemeClr val="tx2"/>
                    </a:solidFill>
                  </a:rPr>
                  <a:t>0</a:t>
                </a:r>
                <a:r>
                  <a:rPr lang="zh-CN" altLang="en-US" sz="1400" dirty="0">
                    <a:solidFill>
                      <a:schemeClr val="tx2"/>
                    </a:solidFill>
                  </a:rPr>
                  <a:t>、</a:t>
                </a:r>
                <a:r>
                  <a:rPr lang="en-US" altLang="zh-CN" sz="1400" dirty="0">
                    <a:solidFill>
                      <a:schemeClr val="tx2"/>
                    </a:solidFill>
                  </a:rPr>
                  <a:t>10</a:t>
                </a:r>
                <a:r>
                  <a:rPr lang="zh-CN" altLang="en-US" sz="1400" dirty="0">
                    <a:solidFill>
                      <a:schemeClr val="tx2"/>
                    </a:solidFill>
                  </a:rPr>
                  <a:t>、</a:t>
                </a:r>
                <a:r>
                  <a:rPr lang="en-US" altLang="zh-CN" sz="1400" dirty="0">
                    <a:solidFill>
                      <a:schemeClr val="tx2"/>
                    </a:solidFill>
                  </a:rPr>
                  <a:t>50</a:t>
                </a:r>
                <a:r>
                  <a:rPr lang="zh-CN" altLang="en-US" sz="1400" dirty="0">
                    <a:solidFill>
                      <a:schemeClr val="tx2"/>
                    </a:solidFill>
                  </a:rPr>
                  <a:t>的例子）</a:t>
                </a:r>
                <a:endParaRPr lang="en-US" altLang="zh-CN" sz="1400" dirty="0">
                  <a:solidFill>
                    <a:schemeClr val="tx2"/>
                  </a:solidFill>
                </a:endParaRPr>
              </a:p>
              <a:p>
                <a:pPr lvl="1"/>
                <a:r>
                  <a:rPr lang="zh-CN" altLang="en-US" sz="1400" dirty="0">
                    <a:solidFill>
                      <a:schemeClr val="tx2"/>
                    </a:solidFill>
                  </a:rPr>
                  <a:t>即，每个人报一个什么样的数，取决于其他人如何报数</a:t>
                </a:r>
                <a:endParaRPr lang="en-US" altLang="zh-CN" sz="1400" dirty="0">
                  <a:solidFill>
                    <a:schemeClr val="tx2"/>
                  </a:solidFill>
                </a:endParaRPr>
              </a:p>
              <a:p>
                <a:pPr lvl="1"/>
                <a:r>
                  <a:rPr lang="zh-CN" altLang="en-US" sz="1400" dirty="0">
                    <a:solidFill>
                      <a:schemeClr val="tx2"/>
                    </a:solidFill>
                  </a:rPr>
                  <a:t>一个参与者想获胜，其所报的数不能超过</a:t>
                </a:r>
                <a:r>
                  <a:rPr lang="en-US" altLang="zh-CN" sz="1400" dirty="0">
                    <a:solidFill>
                      <a:schemeClr val="tx2"/>
                    </a:solidFill>
                  </a:rPr>
                  <a:t>0.7A</a:t>
                </a:r>
                <a:r>
                  <a:rPr lang="zh-CN" altLang="en-US" sz="1400" dirty="0">
                    <a:solidFill>
                      <a:schemeClr val="tx2"/>
                    </a:solidFill>
                  </a:rPr>
                  <a:t>，而</a:t>
                </a:r>
                <a14:m>
                  <m:oMath xmlns:m="http://schemas.openxmlformats.org/officeDocument/2006/math">
                    <m:r>
                      <a:rPr lang="en-US" altLang="zh-CN" sz="1400" b="0" i="1" smtClean="0">
                        <a:solidFill>
                          <a:schemeClr val="tx2"/>
                        </a:solidFill>
                        <a:latin typeface="Cambria Math" panose="02040503050406030204" pitchFamily="18" charset="0"/>
                      </a:rPr>
                      <m:t>𝐴</m:t>
                    </m:r>
                    <m:r>
                      <a:rPr lang="en-US" altLang="zh-CN" sz="1400" b="0" i="1" smtClean="0">
                        <a:solidFill>
                          <a:schemeClr val="tx2"/>
                        </a:solidFill>
                        <a:latin typeface="Cambria Math" panose="02040503050406030204" pitchFamily="18" charset="0"/>
                      </a:rPr>
                      <m:t>≤100</m:t>
                    </m:r>
                  </m:oMath>
                </a14:m>
                <a:r>
                  <a:rPr lang="zh-CN" altLang="en-US" sz="1400" dirty="0">
                    <a:solidFill>
                      <a:schemeClr val="tx2"/>
                    </a:solidFill>
                  </a:rPr>
                  <a:t>，所以他报的数也应该不超过</a:t>
                </a:r>
                <a:r>
                  <a:rPr lang="en-US" altLang="zh-CN" sz="1400" dirty="0">
                    <a:solidFill>
                      <a:schemeClr val="tx2"/>
                    </a:solidFill>
                  </a:rPr>
                  <a:t>70</a:t>
                </a:r>
                <a:r>
                  <a:rPr lang="zh-CN" altLang="en-US" sz="1400" dirty="0">
                    <a:solidFill>
                      <a:schemeClr val="tx2"/>
                    </a:solidFill>
                  </a:rPr>
                  <a:t>。</a:t>
                </a:r>
                <a:endParaRPr lang="en-US" altLang="zh-CN" sz="1400" dirty="0">
                  <a:solidFill>
                    <a:schemeClr val="tx2"/>
                  </a:solidFill>
                </a:endParaRPr>
              </a:p>
              <a:p>
                <a:pPr lvl="1"/>
                <a:r>
                  <a:rPr lang="zh-CN" altLang="en-US" sz="1400" dirty="0">
                    <a:solidFill>
                      <a:schemeClr val="tx2"/>
                    </a:solidFill>
                  </a:rPr>
                  <a:t>如果每个参与者报的数都不超过</a:t>
                </a:r>
                <a:r>
                  <a:rPr lang="en-US" altLang="zh-CN" sz="1400" dirty="0">
                    <a:solidFill>
                      <a:schemeClr val="tx2"/>
                    </a:solidFill>
                  </a:rPr>
                  <a:t>70</a:t>
                </a:r>
                <a:r>
                  <a:rPr lang="zh-CN" altLang="en-US" sz="1400" dirty="0">
                    <a:solidFill>
                      <a:schemeClr val="tx2"/>
                    </a:solidFill>
                  </a:rPr>
                  <a:t>，根据相似的推导，一个参与者想获胜，报的数应该不超过</a:t>
                </a:r>
                <a:r>
                  <a:rPr lang="en-US" altLang="zh-CN" sz="1400" dirty="0">
                    <a:solidFill>
                      <a:schemeClr val="tx2"/>
                    </a:solidFill>
                  </a:rPr>
                  <a:t>49</a:t>
                </a:r>
                <a:r>
                  <a:rPr lang="zh-CN" altLang="en-US" sz="1400" dirty="0">
                    <a:solidFill>
                      <a:schemeClr val="tx2"/>
                    </a:solidFill>
                  </a:rPr>
                  <a:t>（</a:t>
                </a:r>
                <a14:m>
                  <m:oMath xmlns:m="http://schemas.openxmlformats.org/officeDocument/2006/math">
                    <m:r>
                      <a:rPr lang="en-US" altLang="zh-CN" sz="1400" b="0" i="1" smtClean="0">
                        <a:solidFill>
                          <a:schemeClr val="tx2"/>
                        </a:solidFill>
                        <a:latin typeface="Cambria Math" panose="02040503050406030204" pitchFamily="18" charset="0"/>
                      </a:rPr>
                      <m:t>=0.7∗70</m:t>
                    </m:r>
                  </m:oMath>
                </a14:m>
                <a:r>
                  <a:rPr lang="zh-CN" altLang="en-US" sz="1400" dirty="0">
                    <a:solidFill>
                      <a:schemeClr val="tx2"/>
                    </a:solidFill>
                  </a:rPr>
                  <a:t>）。</a:t>
                </a:r>
                <a:endParaRPr lang="en-US" altLang="zh-CN" sz="1400" dirty="0">
                  <a:solidFill>
                    <a:schemeClr val="tx2"/>
                  </a:solidFill>
                </a:endParaRPr>
              </a:p>
              <a:p>
                <a:pPr lvl="1"/>
                <a:r>
                  <a:rPr lang="zh-CN" altLang="en-US" sz="1400" dirty="0">
                    <a:solidFill>
                      <a:schemeClr val="tx2"/>
                    </a:solidFill>
                  </a:rPr>
                  <a:t>类似地，每个参与者报的数应该不超过</a:t>
                </a:r>
                <a:r>
                  <a:rPr lang="en-US" altLang="zh-CN" sz="1400" dirty="0">
                    <a:solidFill>
                      <a:schemeClr val="tx2"/>
                    </a:solidFill>
                  </a:rPr>
                  <a:t>34.3</a:t>
                </a:r>
                <a:r>
                  <a:rPr lang="zh-CN" altLang="en-US" sz="1400" dirty="0">
                    <a:solidFill>
                      <a:schemeClr val="tx2"/>
                    </a:solidFill>
                  </a:rPr>
                  <a:t>（</a:t>
                </a:r>
                <a:r>
                  <a:rPr lang="en-US" altLang="zh-CN" sz="1400" dirty="0">
                    <a:solidFill>
                      <a:schemeClr val="tx2"/>
                    </a:solidFill>
                  </a:rPr>
                  <a:t>=</a:t>
                </a:r>
                <a14:m>
                  <m:oMath xmlns:m="http://schemas.openxmlformats.org/officeDocument/2006/math">
                    <m:r>
                      <a:rPr lang="en-US" altLang="zh-CN" sz="1400" b="0" i="1" smtClean="0">
                        <a:solidFill>
                          <a:schemeClr val="tx2"/>
                        </a:solidFill>
                        <a:latin typeface="Cambria Math" panose="02040503050406030204" pitchFamily="18" charset="0"/>
                      </a:rPr>
                      <m:t>0.7∗49</m:t>
                    </m:r>
                  </m:oMath>
                </a14:m>
                <a:r>
                  <a:rPr lang="zh-CN" altLang="en-US" sz="1400" dirty="0">
                    <a:solidFill>
                      <a:schemeClr val="tx2"/>
                    </a:solidFill>
                  </a:rPr>
                  <a:t>）。</a:t>
                </a:r>
                <a:endParaRPr lang="en-US" altLang="zh-CN" sz="1400" dirty="0">
                  <a:solidFill>
                    <a:schemeClr val="tx2"/>
                  </a:solidFill>
                </a:endParaRPr>
              </a:p>
              <a:p>
                <a:pPr lvl="1"/>
                <a:r>
                  <a:rPr lang="zh-CN" altLang="en-US" sz="1400" dirty="0">
                    <a:solidFill>
                      <a:schemeClr val="tx2"/>
                    </a:solidFill>
                  </a:rPr>
                  <a:t>如此这般，三个或三个以上的参与者的猜数游戏中，参与者都会选择报“</a:t>
                </a:r>
                <a:r>
                  <a:rPr lang="en-US" altLang="zh-CN" sz="1400" dirty="0">
                    <a:solidFill>
                      <a:schemeClr val="tx2"/>
                    </a:solidFill>
                  </a:rPr>
                  <a:t>0</a:t>
                </a:r>
                <a:r>
                  <a:rPr lang="zh-CN" altLang="en-US" sz="1400" dirty="0">
                    <a:solidFill>
                      <a:schemeClr val="tx2"/>
                    </a:solidFill>
                  </a:rPr>
                  <a:t>”</a:t>
                </a:r>
                <a:endParaRPr lang="en-US" altLang="zh-CN" sz="1400" dirty="0">
                  <a:solidFill>
                    <a:schemeClr val="tx2"/>
                  </a:solidFill>
                </a:endParaRPr>
              </a:p>
              <a:p>
                <a:pPr lvl="1"/>
                <a:endParaRPr lang="zh-CN" altLang="en-US" sz="1400" dirty="0">
                  <a:solidFill>
                    <a:schemeClr val="tx2"/>
                  </a:solidFill>
                </a:endParaRP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4201008B-3676-4F50-9619-1811837BA476}"/>
              </a:ext>
            </a:extLst>
          </p:cNvPr>
          <p:cNvSpPr txBox="1"/>
          <p:nvPr/>
        </p:nvSpPr>
        <p:spPr>
          <a:xfrm>
            <a:off x="1179226" y="1748750"/>
            <a:ext cx="7700554" cy="369332"/>
          </a:xfrm>
          <a:prstGeom prst="rect">
            <a:avLst/>
          </a:prstGeom>
          <a:noFill/>
        </p:spPr>
        <p:txBody>
          <a:bodyPr wrap="square" rtlCol="0">
            <a:spAutoFit/>
          </a:bodyPr>
          <a:lstStyle/>
          <a:p>
            <a:r>
              <a:rPr lang="zh-CN" altLang="en-US" b="1" dirty="0">
                <a:solidFill>
                  <a:srgbClr val="FF0000"/>
                </a:solidFill>
              </a:rPr>
              <a:t>“参与人完全理性”是共同知识</a:t>
            </a:r>
          </a:p>
        </p:txBody>
      </p:sp>
    </p:spTree>
    <p:extLst>
      <p:ext uri="{BB962C8B-B14F-4D97-AF65-F5344CB8AC3E}">
        <p14:creationId xmlns:p14="http://schemas.microsoft.com/office/powerpoint/2010/main" val="3484286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怎样研究博弈论</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上述的推理中有一个前提：</a:t>
            </a:r>
            <a:endParaRPr lang="en-US" altLang="zh-CN" sz="1800" dirty="0">
              <a:solidFill>
                <a:schemeClr val="tx2"/>
              </a:solidFill>
            </a:endParaRPr>
          </a:p>
          <a:p>
            <a:pPr lvl="1"/>
            <a:r>
              <a:rPr lang="zh-CN" altLang="en-US" sz="1400" dirty="0">
                <a:solidFill>
                  <a:schemeClr val="tx2"/>
                </a:solidFill>
              </a:rPr>
              <a:t>理性的参与者不会选择超过</a:t>
            </a:r>
            <a:r>
              <a:rPr lang="en-US" altLang="zh-CN" sz="1400" dirty="0">
                <a:solidFill>
                  <a:schemeClr val="tx2"/>
                </a:solidFill>
              </a:rPr>
              <a:t>70</a:t>
            </a:r>
            <a:r>
              <a:rPr lang="zh-CN" altLang="en-US" sz="1400" dirty="0">
                <a:solidFill>
                  <a:schemeClr val="tx2"/>
                </a:solidFill>
              </a:rPr>
              <a:t>的数，这一点是容易明白的</a:t>
            </a:r>
            <a:endParaRPr lang="en-US" altLang="zh-CN" sz="1400" dirty="0">
              <a:solidFill>
                <a:schemeClr val="tx2"/>
              </a:solidFill>
            </a:endParaRPr>
          </a:p>
          <a:p>
            <a:pPr lvl="1"/>
            <a:r>
              <a:rPr lang="zh-CN" altLang="en-US" sz="1400" dirty="0">
                <a:solidFill>
                  <a:schemeClr val="tx2"/>
                </a:solidFill>
              </a:rPr>
              <a:t>但是，他是否一定会选择不超过</a:t>
            </a:r>
            <a:r>
              <a:rPr lang="en-US" altLang="zh-CN" sz="1400" dirty="0">
                <a:solidFill>
                  <a:schemeClr val="tx2"/>
                </a:solidFill>
              </a:rPr>
              <a:t>49</a:t>
            </a:r>
            <a:r>
              <a:rPr lang="zh-CN" altLang="en-US" sz="1400" dirty="0">
                <a:solidFill>
                  <a:schemeClr val="tx2"/>
                </a:solidFill>
              </a:rPr>
              <a:t>、</a:t>
            </a:r>
            <a:r>
              <a:rPr lang="en-US" altLang="zh-CN" sz="1400" dirty="0">
                <a:solidFill>
                  <a:schemeClr val="tx2"/>
                </a:solidFill>
              </a:rPr>
              <a:t>34.3</a:t>
            </a:r>
            <a:r>
              <a:rPr lang="zh-CN" altLang="en-US" sz="1400" dirty="0">
                <a:solidFill>
                  <a:schemeClr val="tx2"/>
                </a:solidFill>
              </a:rPr>
              <a:t>甚至更小的数呢？这取决于他对其他参与人行为的预期</a:t>
            </a:r>
            <a:endParaRPr lang="en-US" altLang="zh-CN" sz="1400" dirty="0">
              <a:solidFill>
                <a:schemeClr val="tx2"/>
              </a:solidFill>
            </a:endParaRPr>
          </a:p>
          <a:p>
            <a:pPr lvl="1"/>
            <a:r>
              <a:rPr lang="zh-CN" altLang="en-US" sz="1400" dirty="0">
                <a:solidFill>
                  <a:schemeClr val="tx2"/>
                </a:solidFill>
              </a:rPr>
              <a:t>“如果其他参与人和我一样都是完全理性的”</a:t>
            </a:r>
            <a:r>
              <a:rPr lang="en-US" altLang="zh-CN" sz="1400" dirty="0">
                <a:solidFill>
                  <a:schemeClr val="tx2"/>
                </a:solidFill>
              </a:rPr>
              <a:t>——</a:t>
            </a:r>
            <a:r>
              <a:rPr lang="zh-CN" altLang="en-US" sz="1400" dirty="0">
                <a:solidFill>
                  <a:schemeClr val="tx2"/>
                </a:solidFill>
              </a:rPr>
              <a:t>应选择不超过</a:t>
            </a:r>
            <a:r>
              <a:rPr lang="en-US" altLang="zh-CN" sz="1400" dirty="0">
                <a:solidFill>
                  <a:schemeClr val="tx2"/>
                </a:solidFill>
              </a:rPr>
              <a:t>0.7*70=49</a:t>
            </a:r>
            <a:r>
              <a:rPr lang="zh-CN" altLang="en-US" sz="1400" dirty="0">
                <a:solidFill>
                  <a:schemeClr val="tx2"/>
                </a:solidFill>
              </a:rPr>
              <a:t>的数</a:t>
            </a:r>
            <a:endParaRPr lang="en-US" altLang="zh-CN" sz="1400" dirty="0">
              <a:solidFill>
                <a:schemeClr val="tx2"/>
              </a:solidFill>
            </a:endParaRPr>
          </a:p>
          <a:p>
            <a:pPr lvl="1"/>
            <a:r>
              <a:rPr lang="zh-CN" altLang="en-US" sz="1400" dirty="0">
                <a:solidFill>
                  <a:schemeClr val="tx2"/>
                </a:solidFill>
              </a:rPr>
              <a:t>“如果其他参与人都认为其他参与人都是完全理性的”</a:t>
            </a:r>
            <a:r>
              <a:rPr lang="en-US" altLang="zh-CN" sz="1400" dirty="0">
                <a:solidFill>
                  <a:schemeClr val="tx2"/>
                </a:solidFill>
              </a:rPr>
              <a:t>——</a:t>
            </a:r>
            <a:r>
              <a:rPr lang="zh-CN" altLang="en-US" sz="1400" dirty="0">
                <a:solidFill>
                  <a:schemeClr val="tx2"/>
                </a:solidFill>
              </a:rPr>
              <a:t>应选择不超过</a:t>
            </a:r>
            <a:r>
              <a:rPr lang="en-US" altLang="zh-CN" sz="1400" dirty="0">
                <a:solidFill>
                  <a:schemeClr val="tx2"/>
                </a:solidFill>
              </a:rPr>
              <a:t>0.7*0.7*70=34.3</a:t>
            </a:r>
            <a:r>
              <a:rPr lang="zh-CN" altLang="en-US" sz="1400" dirty="0">
                <a:solidFill>
                  <a:schemeClr val="tx2"/>
                </a:solidFill>
              </a:rPr>
              <a:t>的数</a:t>
            </a:r>
            <a:endParaRPr lang="en-US" altLang="zh-CN" sz="1400" dirty="0">
              <a:solidFill>
                <a:schemeClr val="tx2"/>
              </a:solidFill>
            </a:endParaRPr>
          </a:p>
          <a:p>
            <a:r>
              <a:rPr lang="zh-CN" altLang="en-US" sz="1800">
                <a:solidFill>
                  <a:schemeClr val="tx2"/>
                </a:solidFill>
              </a:rPr>
              <a:t>要使“</a:t>
            </a:r>
            <a:r>
              <a:rPr lang="zh-CN" altLang="en-US" sz="1800" dirty="0">
                <a:solidFill>
                  <a:schemeClr val="tx2"/>
                </a:solidFill>
              </a:rPr>
              <a:t>每个参与人都应选择</a:t>
            </a:r>
            <a:r>
              <a:rPr lang="en-US" altLang="zh-CN" sz="1800" dirty="0">
                <a:solidFill>
                  <a:schemeClr val="tx2"/>
                </a:solidFill>
              </a:rPr>
              <a:t>0</a:t>
            </a:r>
            <a:r>
              <a:rPr lang="zh-CN" altLang="en-US" sz="1800" dirty="0">
                <a:solidFill>
                  <a:schemeClr val="tx2"/>
                </a:solidFill>
              </a:rPr>
              <a:t>”成立，应满足：</a:t>
            </a:r>
            <a:endParaRPr lang="en-US" altLang="zh-CN" sz="1800" dirty="0">
              <a:solidFill>
                <a:schemeClr val="tx2"/>
              </a:solidFill>
            </a:endParaRPr>
          </a:p>
          <a:p>
            <a:pPr lvl="1"/>
            <a:r>
              <a:rPr lang="zh-CN" altLang="en-US" sz="1400" dirty="0">
                <a:solidFill>
                  <a:schemeClr val="tx2"/>
                </a:solidFill>
              </a:rPr>
              <a:t>参与人是理性的；</a:t>
            </a:r>
            <a:endParaRPr lang="en-US" altLang="zh-CN" sz="1400" dirty="0">
              <a:solidFill>
                <a:schemeClr val="tx2"/>
              </a:solidFill>
            </a:endParaRPr>
          </a:p>
          <a:p>
            <a:pPr lvl="1"/>
            <a:r>
              <a:rPr lang="zh-CN" altLang="en-US" sz="1400" dirty="0">
                <a:solidFill>
                  <a:schemeClr val="tx2"/>
                </a:solidFill>
              </a:rPr>
              <a:t>每个参与人都认为其他参与人是理性的；</a:t>
            </a:r>
            <a:endParaRPr lang="en-US" altLang="zh-CN" sz="1400" dirty="0">
              <a:solidFill>
                <a:schemeClr val="tx2"/>
              </a:solidFill>
            </a:endParaRPr>
          </a:p>
          <a:p>
            <a:pPr lvl="1"/>
            <a:r>
              <a:rPr lang="zh-CN" altLang="en-US" sz="1400" dirty="0">
                <a:solidFill>
                  <a:schemeClr val="tx2"/>
                </a:solidFill>
              </a:rPr>
              <a:t>每个参与人认为其他每个参与人认为其他参与人是理性的；</a:t>
            </a:r>
            <a:endParaRPr lang="en-US" altLang="zh-CN" sz="1400" dirty="0">
              <a:solidFill>
                <a:schemeClr val="tx2"/>
              </a:solidFill>
            </a:endParaRPr>
          </a:p>
          <a:p>
            <a:pPr lvl="1"/>
            <a:r>
              <a:rPr lang="zh-CN" altLang="en-US" sz="1400" dirty="0">
                <a:solidFill>
                  <a:schemeClr val="tx2"/>
                </a:solidFill>
              </a:rPr>
              <a:t>每个参与人认为其他每个参与人认为其他每个参与人认为其他参与人是理性的；</a:t>
            </a:r>
            <a:endParaRPr lang="en-US" altLang="zh-CN" sz="1400" dirty="0">
              <a:solidFill>
                <a:schemeClr val="tx2"/>
              </a:solidFill>
            </a:endParaRPr>
          </a:p>
          <a:p>
            <a:pPr lvl="1"/>
            <a:r>
              <a:rPr lang="en-US" altLang="zh-CN" sz="1400" dirty="0">
                <a:solidFill>
                  <a:schemeClr val="tx2"/>
                </a:solidFill>
              </a:rPr>
              <a:t>……</a:t>
            </a:r>
            <a:r>
              <a:rPr lang="zh-CN" altLang="en-US" sz="1400" dirty="0">
                <a:solidFill>
                  <a:schemeClr val="tx2"/>
                </a:solidFill>
              </a:rPr>
              <a:t>如此循环</a:t>
            </a:r>
            <a:r>
              <a:rPr lang="en-US" altLang="zh-CN" sz="1400" dirty="0">
                <a:solidFill>
                  <a:schemeClr val="tx2"/>
                </a:solidFill>
              </a:rPr>
              <a:t>……</a:t>
            </a:r>
            <a:endParaRPr lang="zh-CN" altLang="en-US" sz="1400" dirty="0">
              <a:solidFill>
                <a:schemeClr val="tx2"/>
              </a:solidFill>
            </a:endParaRPr>
          </a:p>
        </p:txBody>
      </p:sp>
      <p:sp>
        <p:nvSpPr>
          <p:cNvPr id="13" name="文本框 12">
            <a:extLst>
              <a:ext uri="{FF2B5EF4-FFF2-40B4-BE49-F238E27FC236}">
                <a16:creationId xmlns:a16="http://schemas.microsoft.com/office/drawing/2014/main" id="{6956FE07-4C99-4007-8155-55A30BFFFB51}"/>
              </a:ext>
            </a:extLst>
          </p:cNvPr>
          <p:cNvSpPr txBox="1"/>
          <p:nvPr/>
        </p:nvSpPr>
        <p:spPr>
          <a:xfrm>
            <a:off x="1179226" y="1748750"/>
            <a:ext cx="7700554" cy="369332"/>
          </a:xfrm>
          <a:prstGeom prst="rect">
            <a:avLst/>
          </a:prstGeom>
          <a:noFill/>
        </p:spPr>
        <p:txBody>
          <a:bodyPr wrap="square" rtlCol="0">
            <a:spAutoFit/>
          </a:bodyPr>
          <a:lstStyle/>
          <a:p>
            <a:r>
              <a:rPr lang="zh-CN" altLang="en-US" b="1" dirty="0">
                <a:solidFill>
                  <a:srgbClr val="FF0000"/>
                </a:solidFill>
              </a:rPr>
              <a:t>“参与人完全理性”是共同知识</a:t>
            </a:r>
          </a:p>
        </p:txBody>
      </p:sp>
    </p:spTree>
    <p:extLst>
      <p:ext uri="{BB962C8B-B14F-4D97-AF65-F5344CB8AC3E}">
        <p14:creationId xmlns:p14="http://schemas.microsoft.com/office/powerpoint/2010/main" val="3341918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怎样研究博弈论</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从上面的讨论可以看到，预测参与人在博弈中的行为是非常复杂的。想要得到一个明确且肯定的结论，是需要有很强的前提条件的。为了便于对参与人在博弈中的行为进行预测，同时保证得到一个逻辑上严谨且一致的结论：</a:t>
            </a:r>
            <a:endParaRPr lang="en-US" altLang="zh-CN" sz="1800" dirty="0">
              <a:solidFill>
                <a:schemeClr val="tx2"/>
              </a:solidFill>
            </a:endParaRPr>
          </a:p>
          <a:p>
            <a:pPr lvl="1"/>
            <a:r>
              <a:rPr lang="zh-CN" altLang="en-US" sz="1400" dirty="0">
                <a:solidFill>
                  <a:schemeClr val="tx2"/>
                </a:solidFill>
              </a:rPr>
              <a:t>除了假设“参与人完全理性”之外，</a:t>
            </a:r>
            <a:endParaRPr lang="en-US" altLang="zh-CN" sz="1400" dirty="0">
              <a:solidFill>
                <a:schemeClr val="tx2"/>
              </a:solidFill>
            </a:endParaRPr>
          </a:p>
          <a:p>
            <a:pPr lvl="1"/>
            <a:r>
              <a:rPr lang="zh-CN" altLang="en-US" sz="1400" dirty="0">
                <a:solidFill>
                  <a:schemeClr val="tx2"/>
                </a:solidFill>
              </a:rPr>
              <a:t>还要求“</a:t>
            </a:r>
            <a:r>
              <a:rPr lang="zh-CN" altLang="en-US" sz="1400" b="1" dirty="0">
                <a:solidFill>
                  <a:schemeClr val="tx2"/>
                </a:solidFill>
              </a:rPr>
              <a:t>博弈问题的结构（或描述）</a:t>
            </a:r>
            <a:r>
              <a:rPr lang="zh-CN" altLang="en-US" sz="1400" dirty="0">
                <a:solidFill>
                  <a:schemeClr val="tx2"/>
                </a:solidFill>
              </a:rPr>
              <a:t>”和“</a:t>
            </a:r>
            <a:r>
              <a:rPr lang="zh-CN" altLang="en-US" sz="1400" b="1" dirty="0">
                <a:solidFill>
                  <a:schemeClr val="tx2"/>
                </a:solidFill>
              </a:rPr>
              <a:t>参与人完全理性</a:t>
            </a:r>
            <a:r>
              <a:rPr lang="zh-CN" altLang="en-US" sz="1400" dirty="0">
                <a:solidFill>
                  <a:schemeClr val="tx2"/>
                </a:solidFill>
              </a:rPr>
              <a:t>”是</a:t>
            </a:r>
            <a:r>
              <a:rPr lang="zh-CN" altLang="en-US" sz="1400" b="1" dirty="0">
                <a:solidFill>
                  <a:srgbClr val="FF0000"/>
                </a:solidFill>
              </a:rPr>
              <a:t>共同知识</a:t>
            </a:r>
            <a:endParaRPr lang="en-US" altLang="zh-CN" sz="1400" b="1" dirty="0">
              <a:solidFill>
                <a:srgbClr val="FF0000"/>
              </a:solidFill>
            </a:endParaRPr>
          </a:p>
          <a:p>
            <a:r>
              <a:rPr lang="zh-CN" altLang="en-US" sz="1800" dirty="0">
                <a:solidFill>
                  <a:schemeClr val="tx2"/>
                </a:solidFill>
              </a:rPr>
              <a:t>什么是共同知识？</a:t>
            </a:r>
            <a:endParaRPr lang="en-US" altLang="zh-CN" sz="1800" dirty="0">
              <a:solidFill>
                <a:schemeClr val="tx2"/>
              </a:solidFill>
            </a:endParaRPr>
          </a:p>
          <a:p>
            <a:pPr lvl="1"/>
            <a:r>
              <a:rPr lang="zh-CN" altLang="en-US" sz="1400" dirty="0">
                <a:solidFill>
                  <a:schemeClr val="tx2"/>
                </a:solidFill>
              </a:rPr>
              <a:t>如果有一种每个参与人都知道的“信息”或“事件”，并且每个参与人都知道每个参与人都知道它，每个参与人都知道每个参与人都知道每个参与人都知道它，如此等等，那么这种“信息”对于参与人而言就是共同知识。</a:t>
            </a:r>
            <a:endParaRPr lang="en-US" altLang="zh-CN" sz="1400" dirty="0">
              <a:solidFill>
                <a:schemeClr val="tx2"/>
              </a:solidFill>
            </a:endParaRPr>
          </a:p>
          <a:p>
            <a:r>
              <a:rPr lang="zh-CN" altLang="en-US" sz="1800" dirty="0">
                <a:solidFill>
                  <a:schemeClr val="tx2"/>
                </a:solidFill>
              </a:rPr>
              <a:t>共同知识 </a:t>
            </a:r>
            <a:r>
              <a:rPr lang="en-US" altLang="zh-CN" sz="1800" dirty="0" err="1">
                <a:solidFill>
                  <a:schemeClr val="tx2"/>
                </a:solidFill>
              </a:rPr>
              <a:t>v.s</a:t>
            </a:r>
            <a:r>
              <a:rPr lang="en-US" altLang="zh-CN" sz="1800" dirty="0">
                <a:solidFill>
                  <a:schemeClr val="tx2"/>
                </a:solidFill>
              </a:rPr>
              <a:t>. </a:t>
            </a:r>
            <a:r>
              <a:rPr lang="zh-CN" altLang="en-US" sz="1800" dirty="0">
                <a:solidFill>
                  <a:schemeClr val="tx2"/>
                </a:solidFill>
              </a:rPr>
              <a:t>相互知识：</a:t>
            </a:r>
            <a:endParaRPr lang="en-US" altLang="zh-CN" sz="1800" dirty="0">
              <a:solidFill>
                <a:schemeClr val="tx2"/>
              </a:solidFill>
            </a:endParaRPr>
          </a:p>
          <a:p>
            <a:pPr lvl="1"/>
            <a:r>
              <a:rPr lang="zh-CN" altLang="en-US" sz="1400" dirty="0">
                <a:solidFill>
                  <a:schemeClr val="tx2"/>
                </a:solidFill>
              </a:rPr>
              <a:t>相互知识：每个人都知道这一事件或信息</a:t>
            </a:r>
            <a:endParaRPr lang="en-US" altLang="zh-CN" sz="1400" dirty="0">
              <a:solidFill>
                <a:schemeClr val="tx2"/>
              </a:solidFill>
            </a:endParaRPr>
          </a:p>
          <a:p>
            <a:pPr lvl="1"/>
            <a:r>
              <a:rPr lang="zh-CN" altLang="en-US" sz="1400" dirty="0">
                <a:solidFill>
                  <a:schemeClr val="tx2"/>
                </a:solidFill>
              </a:rPr>
              <a:t>共同知识：可以认为是无穷尽的“相互知识”</a:t>
            </a:r>
          </a:p>
        </p:txBody>
      </p:sp>
      <p:sp>
        <p:nvSpPr>
          <p:cNvPr id="11" name="文本框 10">
            <a:extLst>
              <a:ext uri="{FF2B5EF4-FFF2-40B4-BE49-F238E27FC236}">
                <a16:creationId xmlns:a16="http://schemas.microsoft.com/office/drawing/2014/main" id="{A0414474-C685-4A5B-A456-CB0E084A3B43}"/>
              </a:ext>
            </a:extLst>
          </p:cNvPr>
          <p:cNvSpPr txBox="1"/>
          <p:nvPr/>
        </p:nvSpPr>
        <p:spPr>
          <a:xfrm>
            <a:off x="1179226" y="1748750"/>
            <a:ext cx="7700554" cy="369332"/>
          </a:xfrm>
          <a:prstGeom prst="rect">
            <a:avLst/>
          </a:prstGeom>
          <a:noFill/>
        </p:spPr>
        <p:txBody>
          <a:bodyPr wrap="square" rtlCol="0">
            <a:spAutoFit/>
          </a:bodyPr>
          <a:lstStyle/>
          <a:p>
            <a:r>
              <a:rPr lang="zh-CN" altLang="en-US" b="1" dirty="0">
                <a:solidFill>
                  <a:srgbClr val="FF0000"/>
                </a:solidFill>
              </a:rPr>
              <a:t>“参与人完全理性”是共同知识</a:t>
            </a:r>
          </a:p>
        </p:txBody>
      </p:sp>
    </p:spTree>
    <p:extLst>
      <p:ext uri="{BB962C8B-B14F-4D97-AF65-F5344CB8AC3E}">
        <p14:creationId xmlns:p14="http://schemas.microsoft.com/office/powerpoint/2010/main" val="4197688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怎样研究博弈论</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“共同知识”假设是博弈分析特有的一个基本假设，也是博弈分析中参与人进行分析、预测、逻辑推理的基础，它确保了每个参与人的决策环境、理性层次及逻辑思维层次是完全相同的。</a:t>
            </a:r>
            <a:endParaRPr lang="en-US" altLang="zh-CN" sz="1800" dirty="0">
              <a:solidFill>
                <a:schemeClr val="tx2"/>
              </a:solidFill>
            </a:endParaRPr>
          </a:p>
          <a:p>
            <a:r>
              <a:rPr lang="zh-CN" altLang="en-US" sz="1800" dirty="0">
                <a:solidFill>
                  <a:schemeClr val="tx2"/>
                </a:solidFill>
              </a:rPr>
              <a:t>博弈论对博弈问题的分析都是在完全理性和共同知识的假设下进行的：</a:t>
            </a:r>
            <a:endParaRPr lang="en-US" altLang="zh-CN" sz="1800" dirty="0">
              <a:solidFill>
                <a:schemeClr val="tx2"/>
              </a:solidFill>
            </a:endParaRPr>
          </a:p>
          <a:p>
            <a:pPr lvl="1"/>
            <a:r>
              <a:rPr lang="zh-CN" altLang="en-US" sz="1400" dirty="0">
                <a:solidFill>
                  <a:schemeClr val="tx2"/>
                </a:solidFill>
              </a:rPr>
              <a:t>“完全理性”：参与人可对自身的行为给出一个“自认为正确”的预期。这种预期是否确实正确，还取决于参与人对其他参与人行为的预期。如果他对其他参与人的行为预期是正确的，那么他对自身行为的预期就是正确的；反之亦然。</a:t>
            </a:r>
            <a:endParaRPr lang="en-US" altLang="zh-CN" sz="1400" dirty="0">
              <a:solidFill>
                <a:schemeClr val="tx2"/>
              </a:solidFill>
            </a:endParaRPr>
          </a:p>
          <a:p>
            <a:pPr lvl="1"/>
            <a:r>
              <a:rPr lang="zh-CN" altLang="en-US" sz="1400" dirty="0">
                <a:solidFill>
                  <a:schemeClr val="tx2"/>
                </a:solidFill>
              </a:rPr>
              <a:t>“共同知识”：不仅确保了每个参与人能对其他参与人的行为给出正确的预期，而且还可以对自己的行为预期进行“纠偏”，确保每个参与人都能对自己的行为给出正确的预期。</a:t>
            </a:r>
            <a:endParaRPr lang="en-US" altLang="zh-CN" sz="1400" dirty="0">
              <a:solidFill>
                <a:schemeClr val="tx2"/>
              </a:solidFill>
            </a:endParaRPr>
          </a:p>
          <a:p>
            <a:pPr lvl="1"/>
            <a:r>
              <a:rPr lang="zh-CN" altLang="en-US" sz="1400" dirty="0">
                <a:solidFill>
                  <a:schemeClr val="tx2"/>
                </a:solidFill>
              </a:rPr>
              <a:t>因此，每个参与人不仅知道选择什么样的行动能使得自己的选择最优，还能预测其他参与人的最优选择</a:t>
            </a:r>
            <a:endParaRPr lang="en-US" altLang="zh-CN" sz="1400" dirty="0">
              <a:solidFill>
                <a:schemeClr val="tx2"/>
              </a:solidFill>
            </a:endParaRPr>
          </a:p>
          <a:p>
            <a:r>
              <a:rPr lang="zh-CN" altLang="en-US" sz="1800" dirty="0">
                <a:solidFill>
                  <a:schemeClr val="tx2"/>
                </a:solidFill>
              </a:rPr>
              <a:t>内省式思维：这是一种有效的博弈分析模式</a:t>
            </a:r>
            <a:endParaRPr lang="en-US" altLang="zh-CN" sz="1800" dirty="0">
              <a:solidFill>
                <a:schemeClr val="tx2"/>
              </a:solidFill>
            </a:endParaRPr>
          </a:p>
          <a:p>
            <a:pPr lvl="1"/>
            <a:r>
              <a:rPr lang="zh-CN" altLang="en-US" sz="1400" dirty="0">
                <a:solidFill>
                  <a:schemeClr val="tx2"/>
                </a:solidFill>
              </a:rPr>
              <a:t>参与人在预测其他参与人的决策时，可以假设：如果自己处于其他参与人的位置将会如何决策，从而为自己的决策提供支持。“完全理性”和“共同知识”假设确保了，每个参与人采用内省式思维分析其他人的决策时，所得到的结果与其他人自己分析得到的结果完全一样</a:t>
            </a:r>
            <a:endParaRPr lang="en-US" altLang="zh-CN" sz="1400" dirty="0">
              <a:solidFill>
                <a:schemeClr val="tx2"/>
              </a:solidFill>
            </a:endParaRPr>
          </a:p>
          <a:p>
            <a:pPr lvl="1"/>
            <a:r>
              <a:rPr lang="en-US" altLang="zh-CN" sz="1400" dirty="0">
                <a:solidFill>
                  <a:schemeClr val="tx2"/>
                </a:solidFill>
              </a:rPr>
              <a:t>Put into other’s shoes</a:t>
            </a:r>
            <a:endParaRPr lang="zh-CN" altLang="en-US" sz="1400" dirty="0">
              <a:solidFill>
                <a:schemeClr val="tx2"/>
              </a:solidFill>
            </a:endParaRPr>
          </a:p>
        </p:txBody>
      </p:sp>
      <p:sp>
        <p:nvSpPr>
          <p:cNvPr id="11" name="文本框 10">
            <a:extLst>
              <a:ext uri="{FF2B5EF4-FFF2-40B4-BE49-F238E27FC236}">
                <a16:creationId xmlns:a16="http://schemas.microsoft.com/office/drawing/2014/main" id="{C343A1CF-7A0D-4CF0-84F0-F7D02AC9C396}"/>
              </a:ext>
            </a:extLst>
          </p:cNvPr>
          <p:cNvSpPr txBox="1"/>
          <p:nvPr/>
        </p:nvSpPr>
        <p:spPr>
          <a:xfrm>
            <a:off x="1179226" y="1748750"/>
            <a:ext cx="7700554" cy="369332"/>
          </a:xfrm>
          <a:prstGeom prst="rect">
            <a:avLst/>
          </a:prstGeom>
          <a:noFill/>
        </p:spPr>
        <p:txBody>
          <a:bodyPr wrap="square" rtlCol="0">
            <a:spAutoFit/>
          </a:bodyPr>
          <a:lstStyle/>
          <a:p>
            <a:r>
              <a:rPr lang="zh-CN" altLang="en-US" b="1" dirty="0">
                <a:solidFill>
                  <a:srgbClr val="FF0000"/>
                </a:solidFill>
              </a:rPr>
              <a:t>“参与人完全理性”是共同知识</a:t>
            </a:r>
          </a:p>
        </p:txBody>
      </p:sp>
    </p:spTree>
    <p:extLst>
      <p:ext uri="{BB962C8B-B14F-4D97-AF65-F5344CB8AC3E}">
        <p14:creationId xmlns:p14="http://schemas.microsoft.com/office/powerpoint/2010/main" val="3716390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博弈论的发展历程</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早期的研究是零星的、不系统的、带有偶然性的：可以追溯到</a:t>
            </a:r>
            <a:r>
              <a:rPr lang="en-US" altLang="zh-CN" sz="1800" dirty="0">
                <a:solidFill>
                  <a:schemeClr val="tx2"/>
                </a:solidFill>
              </a:rPr>
              <a:t>19</a:t>
            </a:r>
            <a:r>
              <a:rPr lang="zh-CN" altLang="en-US" sz="1800" dirty="0">
                <a:solidFill>
                  <a:schemeClr val="tx2"/>
                </a:solidFill>
              </a:rPr>
              <a:t>世纪初或更早</a:t>
            </a:r>
            <a:endParaRPr lang="en-US" altLang="zh-CN" sz="1800" dirty="0">
              <a:solidFill>
                <a:schemeClr val="tx2"/>
              </a:solidFill>
            </a:endParaRPr>
          </a:p>
          <a:p>
            <a:pPr lvl="1"/>
            <a:r>
              <a:rPr lang="en-US" altLang="zh-CN" sz="1400" dirty="0">
                <a:solidFill>
                  <a:schemeClr val="tx2"/>
                </a:solidFill>
              </a:rPr>
              <a:t>1838</a:t>
            </a:r>
            <a:r>
              <a:rPr lang="zh-CN" altLang="en-US" sz="1400" dirty="0">
                <a:solidFill>
                  <a:schemeClr val="tx2"/>
                </a:solidFill>
              </a:rPr>
              <a:t>年的</a:t>
            </a:r>
            <a:r>
              <a:rPr lang="en-US" altLang="zh-CN" sz="1400" dirty="0">
                <a:solidFill>
                  <a:schemeClr val="tx2"/>
                </a:solidFill>
              </a:rPr>
              <a:t>Cournot</a:t>
            </a:r>
            <a:r>
              <a:rPr lang="zh-CN" altLang="en-US" sz="1400" dirty="0">
                <a:solidFill>
                  <a:schemeClr val="tx2"/>
                </a:solidFill>
              </a:rPr>
              <a:t>模型、</a:t>
            </a:r>
            <a:r>
              <a:rPr lang="en-US" altLang="zh-CN" sz="1400" dirty="0">
                <a:solidFill>
                  <a:schemeClr val="tx2"/>
                </a:solidFill>
              </a:rPr>
              <a:t>1883</a:t>
            </a:r>
            <a:r>
              <a:rPr lang="zh-CN" altLang="en-US" sz="1400" dirty="0">
                <a:solidFill>
                  <a:schemeClr val="tx2"/>
                </a:solidFill>
              </a:rPr>
              <a:t>年的</a:t>
            </a:r>
            <a:r>
              <a:rPr lang="en-US" altLang="zh-CN" sz="1400" dirty="0">
                <a:solidFill>
                  <a:schemeClr val="tx2"/>
                </a:solidFill>
              </a:rPr>
              <a:t>Bertrand</a:t>
            </a:r>
            <a:r>
              <a:rPr lang="zh-CN" altLang="en-US" sz="1400" dirty="0">
                <a:solidFill>
                  <a:schemeClr val="tx2"/>
                </a:solidFill>
              </a:rPr>
              <a:t>模型、</a:t>
            </a:r>
            <a:r>
              <a:rPr lang="en-US" altLang="zh-CN" sz="1400" dirty="0">
                <a:solidFill>
                  <a:schemeClr val="tx2"/>
                </a:solidFill>
              </a:rPr>
              <a:t>1925</a:t>
            </a:r>
            <a:r>
              <a:rPr lang="zh-CN" altLang="en-US" sz="1400" dirty="0">
                <a:solidFill>
                  <a:schemeClr val="tx2"/>
                </a:solidFill>
              </a:rPr>
              <a:t>年的</a:t>
            </a:r>
            <a:r>
              <a:rPr lang="en-US" altLang="zh-CN" sz="1400" dirty="0">
                <a:solidFill>
                  <a:schemeClr val="tx2"/>
                </a:solidFill>
              </a:rPr>
              <a:t>Edgeworth</a:t>
            </a:r>
            <a:r>
              <a:rPr lang="zh-CN" altLang="en-US" sz="1400" dirty="0">
                <a:solidFill>
                  <a:schemeClr val="tx2"/>
                </a:solidFill>
              </a:rPr>
              <a:t>模型</a:t>
            </a:r>
            <a:endParaRPr lang="en-US" altLang="zh-CN" sz="1400" dirty="0">
              <a:solidFill>
                <a:schemeClr val="tx2"/>
              </a:solidFill>
            </a:endParaRPr>
          </a:p>
          <a:p>
            <a:pPr lvl="1"/>
            <a:r>
              <a:rPr lang="zh-CN" altLang="en-US" sz="1400" dirty="0">
                <a:solidFill>
                  <a:schemeClr val="tx2"/>
                </a:solidFill>
              </a:rPr>
              <a:t>两千多年前的“田忌赛马”</a:t>
            </a:r>
            <a:r>
              <a:rPr lang="en-US" altLang="zh-CN" sz="1400" dirty="0">
                <a:solidFill>
                  <a:schemeClr val="tx2"/>
                </a:solidFill>
              </a:rPr>
              <a:t>……</a:t>
            </a:r>
          </a:p>
          <a:p>
            <a:r>
              <a:rPr lang="zh-CN" altLang="en-US" sz="1800" dirty="0">
                <a:solidFill>
                  <a:schemeClr val="tx2"/>
                </a:solidFill>
              </a:rPr>
              <a:t>博弈论诞生的主要标志：</a:t>
            </a:r>
            <a:r>
              <a:rPr lang="en-US" altLang="zh-CN" sz="1800" dirty="0">
                <a:solidFill>
                  <a:schemeClr val="tx2"/>
                </a:solidFill>
              </a:rPr>
              <a:t>1944</a:t>
            </a:r>
            <a:r>
              <a:rPr lang="zh-CN" altLang="en-US" sz="1800" dirty="0">
                <a:solidFill>
                  <a:schemeClr val="tx2"/>
                </a:solidFill>
              </a:rPr>
              <a:t>年</a:t>
            </a:r>
            <a:r>
              <a:rPr lang="en-US" altLang="zh-CN" sz="1800" dirty="0">
                <a:solidFill>
                  <a:schemeClr val="tx2"/>
                </a:solidFill>
              </a:rPr>
              <a:t>John von Neumann</a:t>
            </a:r>
            <a:r>
              <a:rPr lang="zh-CN" altLang="en-US" sz="1800" dirty="0">
                <a:solidFill>
                  <a:schemeClr val="tx2"/>
                </a:solidFill>
              </a:rPr>
              <a:t>和</a:t>
            </a:r>
            <a:r>
              <a:rPr lang="en-US" altLang="zh-CN" sz="1800" dirty="0">
                <a:solidFill>
                  <a:schemeClr val="tx2"/>
                </a:solidFill>
              </a:rPr>
              <a:t>Oskar Morgenstern</a:t>
            </a:r>
            <a:r>
              <a:rPr lang="zh-CN" altLang="en-US" sz="1800" dirty="0">
                <a:solidFill>
                  <a:schemeClr val="tx2"/>
                </a:solidFill>
              </a:rPr>
              <a:t>合著的</a:t>
            </a:r>
            <a:r>
              <a:rPr lang="en-US" altLang="zh-CN" sz="1800" dirty="0">
                <a:solidFill>
                  <a:schemeClr val="tx2"/>
                </a:solidFill>
              </a:rPr>
              <a:t>Game Theory and Economic Behaviors</a:t>
            </a:r>
          </a:p>
          <a:p>
            <a:pPr lvl="1"/>
            <a:r>
              <a:rPr lang="zh-CN" altLang="en-US" sz="1400" dirty="0">
                <a:solidFill>
                  <a:schemeClr val="tx2"/>
                </a:solidFill>
              </a:rPr>
              <a:t>汇集了当时的主要研究成果，首次完整、清晰地表述了博弈论的研究框架，给出了一类博弈问题的统一描述方式：战略式博弈</a:t>
            </a:r>
            <a:endParaRPr lang="en-US" altLang="zh-CN" sz="1400" dirty="0">
              <a:solidFill>
                <a:schemeClr val="tx2"/>
              </a:solidFill>
            </a:endParaRPr>
          </a:p>
          <a:p>
            <a:pPr lvl="1"/>
            <a:r>
              <a:rPr lang="zh-CN" altLang="en-US" sz="1400" dirty="0">
                <a:solidFill>
                  <a:schemeClr val="tx2"/>
                </a:solidFill>
              </a:rPr>
              <a:t>主要关注双人、零和博弈</a:t>
            </a:r>
            <a:endParaRPr lang="en-US" altLang="zh-CN" sz="1400" dirty="0">
              <a:solidFill>
                <a:schemeClr val="tx2"/>
              </a:solidFill>
            </a:endParaRPr>
          </a:p>
          <a:p>
            <a:r>
              <a:rPr lang="zh-CN" altLang="en-US" sz="1800" dirty="0">
                <a:solidFill>
                  <a:schemeClr val="tx2"/>
                </a:solidFill>
              </a:rPr>
              <a:t>另一位博弈论大师</a:t>
            </a:r>
            <a:r>
              <a:rPr lang="en-US" altLang="zh-CN" sz="1800" dirty="0">
                <a:solidFill>
                  <a:schemeClr val="tx2"/>
                </a:solidFill>
              </a:rPr>
              <a:t>John Nash</a:t>
            </a:r>
            <a:r>
              <a:rPr lang="zh-CN" altLang="en-US" sz="1800" dirty="0">
                <a:solidFill>
                  <a:schemeClr val="tx2"/>
                </a:solidFill>
              </a:rPr>
              <a:t>的出现，极大地发展了博弈论。</a:t>
            </a:r>
            <a:r>
              <a:rPr lang="en-US" altLang="zh-CN" sz="1800" dirty="0">
                <a:solidFill>
                  <a:schemeClr val="tx2"/>
                </a:solidFill>
              </a:rPr>
              <a:t>John Nash</a:t>
            </a:r>
            <a:r>
              <a:rPr lang="zh-CN" altLang="en-US" sz="1800" dirty="0">
                <a:solidFill>
                  <a:schemeClr val="tx2"/>
                </a:solidFill>
              </a:rPr>
              <a:t>提出了非合作博弈的解</a:t>
            </a:r>
            <a:r>
              <a:rPr lang="en-US" altLang="zh-CN" sz="1800" dirty="0">
                <a:solidFill>
                  <a:schemeClr val="tx2"/>
                </a:solidFill>
              </a:rPr>
              <a:t>——Nash</a:t>
            </a:r>
            <a:r>
              <a:rPr lang="zh-CN" altLang="en-US" sz="1800" dirty="0">
                <a:solidFill>
                  <a:schemeClr val="tx2"/>
                </a:solidFill>
              </a:rPr>
              <a:t>均衡</a:t>
            </a:r>
            <a:endParaRPr lang="en-US" altLang="zh-CN" sz="1800" dirty="0">
              <a:solidFill>
                <a:schemeClr val="tx2"/>
              </a:solidFill>
            </a:endParaRPr>
          </a:p>
          <a:p>
            <a:pPr lvl="1"/>
            <a:r>
              <a:rPr lang="en-US" altLang="zh-CN" sz="1400" dirty="0">
                <a:solidFill>
                  <a:schemeClr val="tx2"/>
                </a:solidFill>
              </a:rPr>
              <a:t>Nash</a:t>
            </a:r>
            <a:r>
              <a:rPr lang="zh-CN" altLang="en-US" sz="1400" dirty="0">
                <a:solidFill>
                  <a:schemeClr val="tx2"/>
                </a:solidFill>
              </a:rPr>
              <a:t>均衡及其存在性为非合作博弈的一般理论奠定了基础，开辟了博弈论研究的新领域</a:t>
            </a:r>
            <a:endParaRPr lang="en-US" altLang="zh-CN" sz="1400" dirty="0">
              <a:solidFill>
                <a:schemeClr val="tx2"/>
              </a:solidFill>
            </a:endParaRPr>
          </a:p>
          <a:p>
            <a:pPr lvl="1"/>
            <a:r>
              <a:rPr lang="zh-CN" altLang="en-US" sz="1400" dirty="0">
                <a:solidFill>
                  <a:schemeClr val="tx2"/>
                </a:solidFill>
              </a:rPr>
              <a:t>在这之后的研究都是沿着</a:t>
            </a:r>
            <a:r>
              <a:rPr lang="en-US" altLang="zh-CN" sz="1400" dirty="0">
                <a:solidFill>
                  <a:schemeClr val="tx2"/>
                </a:solidFill>
              </a:rPr>
              <a:t>Nash</a:t>
            </a:r>
            <a:r>
              <a:rPr lang="zh-CN" altLang="en-US" sz="1400" dirty="0">
                <a:solidFill>
                  <a:schemeClr val="tx2"/>
                </a:solidFill>
              </a:rPr>
              <a:t>均衡这条主线展开的，不同的学者都对</a:t>
            </a:r>
            <a:r>
              <a:rPr lang="en-US" altLang="zh-CN" sz="1400" dirty="0">
                <a:solidFill>
                  <a:schemeClr val="tx2"/>
                </a:solidFill>
              </a:rPr>
              <a:t>Nash</a:t>
            </a:r>
            <a:r>
              <a:rPr lang="zh-CN" altLang="en-US" sz="1400" dirty="0">
                <a:solidFill>
                  <a:schemeClr val="tx2"/>
                </a:solidFill>
              </a:rPr>
              <a:t>均衡进行了扩展</a:t>
            </a:r>
            <a:endParaRPr lang="en-US" altLang="zh-CN" sz="1400" dirty="0">
              <a:solidFill>
                <a:schemeClr val="tx2"/>
              </a:solidFill>
            </a:endParaRPr>
          </a:p>
          <a:p>
            <a:r>
              <a:rPr lang="zh-CN" altLang="en-US" sz="1800" dirty="0">
                <a:solidFill>
                  <a:schemeClr val="tx2"/>
                </a:solidFill>
              </a:rPr>
              <a:t>应用范围越来越广泛，扩展到军事、政治、文化、经济、法律、生物学、计算机科学、物理学等领域。</a:t>
            </a:r>
            <a:endParaRPr lang="en-US" altLang="zh-CN" sz="1800" dirty="0">
              <a:solidFill>
                <a:schemeClr val="tx2"/>
              </a:solidFill>
            </a:endParaRPr>
          </a:p>
        </p:txBody>
      </p:sp>
    </p:spTree>
    <p:extLst>
      <p:ext uri="{BB962C8B-B14F-4D97-AF65-F5344CB8AC3E}">
        <p14:creationId xmlns:p14="http://schemas.microsoft.com/office/powerpoint/2010/main" val="2436354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博弈论的分类</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Autofit/>
          </a:bodyPr>
          <a:lstStyle/>
          <a:p>
            <a:r>
              <a:rPr lang="zh-CN" altLang="en-US" sz="1800" dirty="0">
                <a:solidFill>
                  <a:schemeClr val="tx2"/>
                </a:solidFill>
              </a:rPr>
              <a:t>合作博弈 </a:t>
            </a:r>
            <a:r>
              <a:rPr lang="en-US" altLang="zh-CN" sz="1800" dirty="0" err="1">
                <a:solidFill>
                  <a:schemeClr val="tx2"/>
                </a:solidFill>
              </a:rPr>
              <a:t>v.s</a:t>
            </a:r>
            <a:r>
              <a:rPr lang="en-US" altLang="zh-CN" sz="1800" dirty="0">
                <a:solidFill>
                  <a:schemeClr val="tx2"/>
                </a:solidFill>
              </a:rPr>
              <a:t>. </a:t>
            </a:r>
            <a:r>
              <a:rPr lang="zh-CN" altLang="en-US" sz="1800" dirty="0">
                <a:solidFill>
                  <a:schemeClr val="tx2"/>
                </a:solidFill>
              </a:rPr>
              <a:t>非合作博弈：</a:t>
            </a:r>
            <a:endParaRPr lang="en-US" altLang="zh-CN" sz="1800" dirty="0">
              <a:solidFill>
                <a:schemeClr val="tx2"/>
              </a:solidFill>
            </a:endParaRPr>
          </a:p>
          <a:p>
            <a:pPr lvl="1"/>
            <a:r>
              <a:rPr lang="zh-CN" altLang="en-US" sz="1400" dirty="0">
                <a:solidFill>
                  <a:schemeClr val="tx2"/>
                </a:solidFill>
              </a:rPr>
              <a:t>博弈过程中参与人之间能否达成一个具有约束力的协议。若能达成，则为合作博弈，否则为非合作博弈</a:t>
            </a:r>
            <a:endParaRPr lang="en-US" altLang="zh-CN" sz="1400" dirty="0">
              <a:solidFill>
                <a:schemeClr val="tx2"/>
              </a:solidFill>
            </a:endParaRPr>
          </a:p>
          <a:p>
            <a:pPr lvl="1"/>
            <a:r>
              <a:rPr lang="zh-CN" altLang="en-US" sz="1400" dirty="0">
                <a:solidFill>
                  <a:schemeClr val="tx2"/>
                </a:solidFill>
              </a:rPr>
              <a:t>“非合作”并不是说每个参与人总是拒绝和其他参与人合作，而是参与人只根据自己的“可察觉的自我利益”来决策，即使在博弈之前参与人可以相互沟通，他们之间的协议、威胁或许诺都是无法实施的。</a:t>
            </a:r>
            <a:endParaRPr lang="en-US" altLang="zh-CN" sz="1400" dirty="0">
              <a:solidFill>
                <a:schemeClr val="tx2"/>
              </a:solidFill>
            </a:endParaRPr>
          </a:p>
          <a:p>
            <a:pPr lvl="1"/>
            <a:r>
              <a:rPr lang="zh-CN" altLang="en-US" sz="1400" dirty="0">
                <a:solidFill>
                  <a:schemeClr val="tx2"/>
                </a:solidFill>
              </a:rPr>
              <a:t>非合作博弈中，虽然参与人仅仅由各自的私利驱使，但在某些情况下，却能表现出“合作的行为”。</a:t>
            </a:r>
            <a:endParaRPr lang="en-US" altLang="zh-CN" sz="1400" dirty="0">
              <a:solidFill>
                <a:schemeClr val="tx2"/>
              </a:solidFill>
            </a:endParaRPr>
          </a:p>
          <a:p>
            <a:pPr lvl="1"/>
            <a:r>
              <a:rPr lang="zh-CN" altLang="en-US" sz="1400" dirty="0">
                <a:solidFill>
                  <a:schemeClr val="tx2"/>
                </a:solidFill>
              </a:rPr>
              <a:t>自从</a:t>
            </a:r>
            <a:r>
              <a:rPr lang="en-US" altLang="zh-CN" sz="1400" dirty="0">
                <a:solidFill>
                  <a:schemeClr val="tx2"/>
                </a:solidFill>
              </a:rPr>
              <a:t>Nash</a:t>
            </a:r>
            <a:r>
              <a:rPr lang="zh-CN" altLang="en-US" sz="1400" dirty="0">
                <a:solidFill>
                  <a:schemeClr val="tx2"/>
                </a:solidFill>
              </a:rPr>
              <a:t>均衡提出以来，博弈论的理论研究主要集中在非合作博弈方面，非合作博弈问题是主流。</a:t>
            </a:r>
            <a:endParaRPr lang="en-US" altLang="zh-CN" sz="1400" dirty="0">
              <a:solidFill>
                <a:schemeClr val="tx2"/>
              </a:solidFill>
            </a:endParaRPr>
          </a:p>
          <a:p>
            <a:r>
              <a:rPr lang="zh-CN" altLang="en-US" sz="1800" dirty="0">
                <a:solidFill>
                  <a:schemeClr val="tx2"/>
                </a:solidFill>
              </a:rPr>
              <a:t>非合作博弈问题分为“完全信息博弈”和“不完全信息博弈”：</a:t>
            </a:r>
            <a:endParaRPr lang="en-US" altLang="zh-CN" sz="1800" dirty="0">
              <a:solidFill>
                <a:schemeClr val="tx2"/>
              </a:solidFill>
            </a:endParaRPr>
          </a:p>
          <a:p>
            <a:pPr lvl="1"/>
            <a:r>
              <a:rPr lang="zh-CN" altLang="en-US" sz="1400" dirty="0">
                <a:solidFill>
                  <a:schemeClr val="tx2"/>
                </a:solidFill>
              </a:rPr>
              <a:t>完全信息：所有参与人对博弈问题的信息结构有完全的了解，在博弈开始之前所有参与人对博弈问题本身没有任何不确定性</a:t>
            </a:r>
            <a:endParaRPr lang="en-US" altLang="zh-CN" sz="1400" dirty="0">
              <a:solidFill>
                <a:schemeClr val="tx2"/>
              </a:solidFill>
            </a:endParaRPr>
          </a:p>
          <a:p>
            <a:pPr lvl="1"/>
            <a:r>
              <a:rPr lang="zh-CN" altLang="en-US" sz="1400" dirty="0">
                <a:solidFill>
                  <a:schemeClr val="tx2"/>
                </a:solidFill>
              </a:rPr>
              <a:t>我们在本课程中主要关注完全信息博弈。</a:t>
            </a:r>
            <a:endParaRPr lang="en-US" altLang="zh-CN" sz="1400" dirty="0">
              <a:solidFill>
                <a:schemeClr val="tx2"/>
              </a:solidFill>
            </a:endParaRPr>
          </a:p>
          <a:p>
            <a:r>
              <a:rPr lang="zh-CN" altLang="en-US" sz="1800" dirty="0">
                <a:solidFill>
                  <a:schemeClr val="tx2"/>
                </a:solidFill>
              </a:rPr>
              <a:t>静态博弈 </a:t>
            </a:r>
            <a:r>
              <a:rPr lang="en-US" altLang="zh-CN" sz="1800" dirty="0" err="1">
                <a:solidFill>
                  <a:schemeClr val="tx2"/>
                </a:solidFill>
              </a:rPr>
              <a:t>v.s</a:t>
            </a:r>
            <a:r>
              <a:rPr lang="en-US" altLang="zh-CN" sz="1800" dirty="0">
                <a:solidFill>
                  <a:schemeClr val="tx2"/>
                </a:solidFill>
              </a:rPr>
              <a:t>. </a:t>
            </a:r>
            <a:r>
              <a:rPr lang="zh-CN" altLang="en-US" sz="1800" dirty="0">
                <a:solidFill>
                  <a:schemeClr val="tx2"/>
                </a:solidFill>
              </a:rPr>
              <a:t>动态博弈：</a:t>
            </a:r>
            <a:endParaRPr lang="en-US" altLang="zh-CN" sz="1800" dirty="0">
              <a:solidFill>
                <a:schemeClr val="tx2"/>
              </a:solidFill>
            </a:endParaRPr>
          </a:p>
          <a:p>
            <a:pPr lvl="1"/>
            <a:r>
              <a:rPr lang="zh-CN" altLang="en-US" sz="1400" dirty="0">
                <a:solidFill>
                  <a:schemeClr val="tx2"/>
                </a:solidFill>
              </a:rPr>
              <a:t>根据是否包含参与人决策时序的差异来区分。</a:t>
            </a:r>
            <a:endParaRPr lang="en-US" altLang="zh-CN" sz="1400" dirty="0">
              <a:solidFill>
                <a:schemeClr val="tx2"/>
              </a:solidFill>
            </a:endParaRPr>
          </a:p>
          <a:p>
            <a:pPr lvl="1"/>
            <a:r>
              <a:rPr lang="zh-CN" altLang="en-US" sz="1400" dirty="0">
                <a:solidFill>
                  <a:schemeClr val="tx2"/>
                </a:solidFill>
              </a:rPr>
              <a:t>静态博弈：所有参与人同时选择行动，或虽非同时行动但后行动者并不知道先行动者采取什么具体行动</a:t>
            </a:r>
            <a:endParaRPr lang="en-US" altLang="zh-CN" sz="1400" dirty="0">
              <a:solidFill>
                <a:schemeClr val="tx2"/>
              </a:solidFill>
            </a:endParaRPr>
          </a:p>
          <a:p>
            <a:pPr lvl="1"/>
            <a:r>
              <a:rPr lang="zh-CN" altLang="en-US" sz="1400" dirty="0">
                <a:solidFill>
                  <a:schemeClr val="tx2"/>
                </a:solidFill>
              </a:rPr>
              <a:t>动态博弈：参与人的行动存在先后顺序，且参与人可以获得有关博弈历史的部分或全部信息</a:t>
            </a:r>
            <a:endParaRPr lang="en-US" altLang="zh-CN" sz="1400" dirty="0">
              <a:solidFill>
                <a:schemeClr val="tx2"/>
              </a:solidFill>
            </a:endParaRPr>
          </a:p>
          <a:p>
            <a:r>
              <a:rPr lang="zh-CN" altLang="en-US" sz="1800" dirty="0">
                <a:solidFill>
                  <a:schemeClr val="tx2"/>
                </a:solidFill>
              </a:rPr>
              <a:t>本课程先讲完全信息静态博弈，再讲完全信息动态博弈。</a:t>
            </a:r>
          </a:p>
        </p:txBody>
      </p:sp>
    </p:spTree>
    <p:extLst>
      <p:ext uri="{BB962C8B-B14F-4D97-AF65-F5344CB8AC3E}">
        <p14:creationId xmlns:p14="http://schemas.microsoft.com/office/powerpoint/2010/main" val="3914597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博弈问题的解</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什么样的博弈结果才是博弈问题的解？</a:t>
                </a:r>
                <a:endParaRPr lang="en-US" altLang="zh-CN" sz="1800" dirty="0">
                  <a:solidFill>
                    <a:schemeClr val="tx2"/>
                  </a:solidFill>
                </a:endParaRPr>
              </a:p>
              <a:p>
                <a:r>
                  <a:rPr lang="zh-CN" altLang="en-US" sz="1800" dirty="0">
                    <a:solidFill>
                      <a:schemeClr val="tx2"/>
                    </a:solidFill>
                  </a:rPr>
                  <a:t>分析方式：如前所述，在完全理性和共同知识假设下，可以认为参与人就是博弈论专家，可以采用内省式思维来分析博弈问题的解。</a:t>
                </a:r>
                <a:endParaRPr lang="en-US" altLang="zh-CN" sz="1800" dirty="0">
                  <a:solidFill>
                    <a:schemeClr val="tx2"/>
                  </a:solidFill>
                </a:endParaRPr>
              </a:p>
              <a:p>
                <a:r>
                  <a:rPr lang="zh-CN" altLang="en-US" sz="1800" dirty="0">
                    <a:solidFill>
                      <a:schemeClr val="tx2"/>
                    </a:solidFill>
                  </a:rPr>
                  <a:t>例如：在一个两人博弈中，参与人</a:t>
                </a:r>
                <a:r>
                  <a:rPr lang="en-US" altLang="zh-CN" sz="1800" dirty="0">
                    <a:solidFill>
                      <a:schemeClr val="tx2"/>
                    </a:solidFill>
                  </a:rPr>
                  <a:t>1</a:t>
                </a:r>
                <a:r>
                  <a:rPr lang="zh-CN" altLang="en-US" sz="1800" dirty="0">
                    <a:solidFill>
                      <a:schemeClr val="tx2"/>
                    </a:solidFill>
                  </a:rPr>
                  <a:t>预测到结果</a:t>
                </a:r>
                <a:r>
                  <a:rPr lang="en-US" altLang="zh-CN" sz="1800" dirty="0">
                    <a:solidFill>
                      <a:schemeClr val="tx2"/>
                    </a:solidFill>
                  </a:rPr>
                  <a:t>A</a:t>
                </a:r>
                <a:r>
                  <a:rPr lang="zh-CN" altLang="en-US" sz="1800" dirty="0">
                    <a:solidFill>
                      <a:schemeClr val="tx2"/>
                    </a:solidFill>
                  </a:rPr>
                  <a:t>将会出现并采取了和结果</a:t>
                </a:r>
                <a:r>
                  <a:rPr lang="en-US" altLang="zh-CN" sz="1800" dirty="0">
                    <a:solidFill>
                      <a:schemeClr val="tx2"/>
                    </a:solidFill>
                  </a:rPr>
                  <a:t>A</a:t>
                </a:r>
                <a:r>
                  <a:rPr lang="zh-CN" altLang="en-US" sz="1800" dirty="0">
                    <a:solidFill>
                      <a:schemeClr val="tx2"/>
                    </a:solidFill>
                  </a:rPr>
                  <a:t>相应的行动，参与人</a:t>
                </a:r>
                <a:r>
                  <a:rPr lang="en-US" altLang="zh-CN" sz="1800" dirty="0">
                    <a:solidFill>
                      <a:schemeClr val="tx2"/>
                    </a:solidFill>
                  </a:rPr>
                  <a:t>2</a:t>
                </a:r>
                <a:r>
                  <a:rPr lang="zh-CN" altLang="en-US" sz="1800" dirty="0">
                    <a:solidFill>
                      <a:schemeClr val="tx2"/>
                    </a:solidFill>
                  </a:rPr>
                  <a:t>预测到结果</a:t>
                </a:r>
                <a:r>
                  <a:rPr lang="en-US" altLang="zh-CN" sz="1800" dirty="0">
                    <a:solidFill>
                      <a:schemeClr val="tx2"/>
                    </a:solidFill>
                  </a:rPr>
                  <a:t>B</a:t>
                </a:r>
                <a:r>
                  <a:rPr lang="zh-CN" altLang="en-US" sz="1800" dirty="0">
                    <a:solidFill>
                      <a:schemeClr val="tx2"/>
                    </a:solidFill>
                  </a:rPr>
                  <a:t>将会出现并采取了相应的行动。假设结果</a:t>
                </a:r>
                <a:r>
                  <a:rPr lang="en-US" altLang="zh-CN" sz="1800" dirty="0">
                    <a:solidFill>
                      <a:schemeClr val="tx2"/>
                    </a:solidFill>
                  </a:rPr>
                  <a:t>A</a:t>
                </a:r>
                <a:r>
                  <a:rPr lang="zh-CN" altLang="en-US" sz="1800" dirty="0">
                    <a:solidFill>
                      <a:schemeClr val="tx2"/>
                    </a:solidFill>
                  </a:rPr>
                  <a:t>和</a:t>
                </a:r>
                <a:r>
                  <a:rPr lang="en-US" altLang="zh-CN" sz="1800" dirty="0">
                    <a:solidFill>
                      <a:schemeClr val="tx2"/>
                    </a:solidFill>
                  </a:rPr>
                  <a:t>B</a:t>
                </a:r>
                <a:r>
                  <a:rPr lang="zh-CN" altLang="en-US" sz="1800" dirty="0">
                    <a:solidFill>
                      <a:schemeClr val="tx2"/>
                    </a:solidFill>
                  </a:rPr>
                  <a:t>是不同的博弈结果。那么博弈真正出现的结果可能既不是结果</a:t>
                </a:r>
                <a:r>
                  <a:rPr lang="en-US" altLang="zh-CN" sz="1800" dirty="0">
                    <a:solidFill>
                      <a:schemeClr val="tx2"/>
                    </a:solidFill>
                  </a:rPr>
                  <a:t>A</a:t>
                </a:r>
                <a:r>
                  <a:rPr lang="zh-CN" altLang="en-US" sz="1800" dirty="0">
                    <a:solidFill>
                      <a:schemeClr val="tx2"/>
                    </a:solidFill>
                  </a:rPr>
                  <a:t>（因为参与人</a:t>
                </a:r>
                <a:r>
                  <a:rPr lang="en-US" altLang="zh-CN" sz="1800" dirty="0">
                    <a:solidFill>
                      <a:schemeClr val="tx2"/>
                    </a:solidFill>
                  </a:rPr>
                  <a:t>2</a:t>
                </a:r>
                <a:r>
                  <a:rPr lang="zh-CN" altLang="en-US" sz="1800" dirty="0">
                    <a:solidFill>
                      <a:schemeClr val="tx2"/>
                    </a:solidFill>
                  </a:rPr>
                  <a:t>没有采取和结果</a:t>
                </a:r>
                <a:r>
                  <a:rPr lang="en-US" altLang="zh-CN" sz="1800" dirty="0">
                    <a:solidFill>
                      <a:schemeClr val="tx2"/>
                    </a:solidFill>
                  </a:rPr>
                  <a:t>A</a:t>
                </a:r>
                <a:r>
                  <a:rPr lang="zh-CN" altLang="en-US" sz="1800" dirty="0">
                    <a:solidFill>
                      <a:schemeClr val="tx2"/>
                    </a:solidFill>
                  </a:rPr>
                  <a:t>相应的行动），也不是结果</a:t>
                </a:r>
                <a:r>
                  <a:rPr lang="en-US" altLang="zh-CN" sz="1800" dirty="0">
                    <a:solidFill>
                      <a:schemeClr val="tx2"/>
                    </a:solidFill>
                  </a:rPr>
                  <a:t>B</a:t>
                </a:r>
                <a:r>
                  <a:rPr lang="zh-CN" altLang="en-US" sz="1800" dirty="0">
                    <a:solidFill>
                      <a:schemeClr val="tx2"/>
                    </a:solidFill>
                  </a:rPr>
                  <a:t>（因为参与人</a:t>
                </a:r>
                <a:r>
                  <a:rPr lang="en-US" altLang="zh-CN" sz="1800" dirty="0">
                    <a:solidFill>
                      <a:schemeClr val="tx2"/>
                    </a:solidFill>
                  </a:rPr>
                  <a:t>1</a:t>
                </a:r>
                <a:r>
                  <a:rPr lang="zh-CN" altLang="en-US" sz="1800" dirty="0">
                    <a:solidFill>
                      <a:schemeClr val="tx2"/>
                    </a:solidFill>
                  </a:rPr>
                  <a:t>没有采取与结果</a:t>
                </a:r>
                <a:r>
                  <a:rPr lang="en-US" altLang="zh-CN" sz="1800" dirty="0">
                    <a:solidFill>
                      <a:schemeClr val="tx2"/>
                    </a:solidFill>
                  </a:rPr>
                  <a:t>B</a:t>
                </a:r>
                <a:r>
                  <a:rPr lang="zh-CN" altLang="en-US" sz="1800" dirty="0">
                    <a:solidFill>
                      <a:schemeClr val="tx2"/>
                    </a:solidFill>
                  </a:rPr>
                  <a:t>相应的行动）。</a:t>
                </a:r>
                <a:endParaRPr lang="en-US" altLang="zh-CN" sz="1800" dirty="0">
                  <a:solidFill>
                    <a:schemeClr val="tx2"/>
                  </a:solidFill>
                </a:endParaRPr>
              </a:p>
              <a:p>
                <a:r>
                  <a:rPr lang="zh-CN" altLang="en-US" sz="1800" dirty="0">
                    <a:solidFill>
                      <a:schemeClr val="tx2"/>
                    </a:solidFill>
                  </a:rPr>
                  <a:t>博弈问题的解应为：参与人的一致性预测</a:t>
                </a:r>
                <a:r>
                  <a:rPr lang="en-US" altLang="zh-CN" sz="1800" dirty="0">
                    <a:solidFill>
                      <a:schemeClr val="tx2"/>
                    </a:solidFill>
                  </a:rPr>
                  <a:t>——</a:t>
                </a:r>
                <a:r>
                  <a:rPr lang="zh-CN" altLang="en-US" sz="1800" dirty="0">
                    <a:solidFill>
                      <a:schemeClr val="tx2"/>
                    </a:solidFill>
                  </a:rPr>
                  <a:t>所有参与人都预测到的博弈结果</a:t>
                </a:r>
                <a:endParaRPr lang="en-US" altLang="zh-CN" sz="1800" dirty="0">
                  <a:solidFill>
                    <a:schemeClr val="tx2"/>
                  </a:solidFill>
                </a:endParaRPr>
              </a:p>
              <a:p>
                <a:pPr lvl="1"/>
                <a:r>
                  <a:rPr lang="zh-CN" altLang="en-US" sz="1400" dirty="0">
                    <a:solidFill>
                      <a:schemeClr val="tx2"/>
                    </a:solidFill>
                  </a:rPr>
                  <a:t>不仅是所有参与人都预测到某个结果会出现</a:t>
                </a:r>
                <a:endParaRPr lang="en-US" altLang="zh-CN" sz="1400" dirty="0">
                  <a:solidFill>
                    <a:schemeClr val="tx2"/>
                  </a:solidFill>
                </a:endParaRPr>
              </a:p>
              <a:p>
                <a:pPr lvl="1"/>
                <a:r>
                  <a:rPr lang="zh-CN" altLang="en-US" sz="1400" dirty="0">
                    <a:solidFill>
                      <a:schemeClr val="tx2"/>
                    </a:solidFill>
                  </a:rPr>
                  <a:t>所有参与人都预测到所有的参与人都预测到某个结果会出现</a:t>
                </a:r>
                <a:r>
                  <a:rPr lang="en-US" altLang="zh-CN" sz="1400" dirty="0">
                    <a:solidFill>
                      <a:schemeClr val="tx2"/>
                    </a:solidFill>
                  </a:rPr>
                  <a:t>——</a:t>
                </a:r>
                <a:r>
                  <a:rPr lang="zh-CN" altLang="en-US" sz="1400" dirty="0">
                    <a:solidFill>
                      <a:schemeClr val="tx2"/>
                    </a:solidFill>
                  </a:rPr>
                  <a:t>这种一致性预测也应该是共同知识</a:t>
                </a:r>
                <a:endParaRPr lang="en-US" altLang="zh-CN" sz="1400" dirty="0">
                  <a:solidFill>
                    <a:schemeClr val="tx2"/>
                  </a:solidFill>
                </a:endParaRPr>
              </a:p>
              <a:p>
                <a:r>
                  <a:rPr lang="zh-CN" altLang="en-US" sz="1800" dirty="0">
                    <a:solidFill>
                      <a:schemeClr val="tx2"/>
                    </a:solidFill>
                  </a:rPr>
                  <a:t>仍然考虑“猜数游戏”的例子（三个参与人的情况），用</a:t>
                </a:r>
                <a14:m>
                  <m:oMath xmlns:m="http://schemas.openxmlformats.org/officeDocument/2006/math">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𝑥</m:t>
                    </m:r>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𝑦</m:t>
                    </m:r>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𝑧</m:t>
                    </m:r>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表示一个游戏结果，其中</a:t>
                </a:r>
                <a14:m>
                  <m:oMath xmlns:m="http://schemas.openxmlformats.org/officeDocument/2006/math">
                    <m:r>
                      <a:rPr lang="en-US" altLang="zh-CN" sz="1800" b="0" i="1" smtClean="0">
                        <a:solidFill>
                          <a:schemeClr val="tx2"/>
                        </a:solidFill>
                        <a:latin typeface="Cambria Math" panose="02040503050406030204" pitchFamily="18" charset="0"/>
                      </a:rPr>
                      <m:t>𝑥</m:t>
                    </m:r>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𝑦</m:t>
                    </m:r>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𝑧</m:t>
                    </m:r>
                  </m:oMath>
                </a14:m>
                <a:r>
                  <a:rPr lang="zh-CN" altLang="en-US" sz="1800" dirty="0">
                    <a:solidFill>
                      <a:schemeClr val="tx2"/>
                    </a:solidFill>
                  </a:rPr>
                  <a:t>分别是参与人</a:t>
                </a:r>
                <a:r>
                  <a:rPr lang="en-US" altLang="zh-CN" sz="1800" dirty="0">
                    <a:solidFill>
                      <a:schemeClr val="tx2"/>
                    </a:solidFill>
                  </a:rPr>
                  <a:t>1</a:t>
                </a:r>
                <a:r>
                  <a:rPr lang="zh-CN" altLang="en-US" sz="1800" dirty="0">
                    <a:solidFill>
                      <a:schemeClr val="tx2"/>
                    </a:solidFill>
                  </a:rPr>
                  <a:t>、</a:t>
                </a:r>
                <a:r>
                  <a:rPr lang="en-US" altLang="zh-CN" sz="1800" dirty="0">
                    <a:solidFill>
                      <a:schemeClr val="tx2"/>
                    </a:solidFill>
                  </a:rPr>
                  <a:t>2</a:t>
                </a:r>
                <a:r>
                  <a:rPr lang="zh-CN" altLang="en-US" sz="1800" dirty="0">
                    <a:solidFill>
                      <a:schemeClr val="tx2"/>
                    </a:solidFill>
                  </a:rPr>
                  <a:t>、</a:t>
                </a:r>
                <a:r>
                  <a:rPr lang="en-US" altLang="zh-CN" sz="1800" dirty="0">
                    <a:solidFill>
                      <a:schemeClr val="tx2"/>
                    </a:solidFill>
                  </a:rPr>
                  <a:t>3</a:t>
                </a:r>
                <a:r>
                  <a:rPr lang="zh-CN" altLang="en-US" sz="1800" dirty="0">
                    <a:solidFill>
                      <a:schemeClr val="tx2"/>
                    </a:solidFill>
                  </a:rPr>
                  <a:t>的选择。问题</a:t>
                </a:r>
                <a:r>
                  <a:rPr lang="zh-CN" altLang="en-US" sz="1800" dirty="0">
                    <a:solidFill>
                      <a:schemeClr val="tx2"/>
                    </a:solidFill>
                    <a:sym typeface="Wingdings" panose="05000000000000000000" pitchFamily="2" charset="2"/>
                  </a:rPr>
                  <a:t>：（</a:t>
                </a:r>
                <a:r>
                  <a:rPr lang="en-US" altLang="zh-CN" sz="1800" dirty="0">
                    <a:solidFill>
                      <a:schemeClr val="tx2"/>
                    </a:solidFill>
                    <a:sym typeface="Wingdings" panose="05000000000000000000" pitchFamily="2" charset="2"/>
                  </a:rPr>
                  <a:t>1</a:t>
                </a:r>
                <a:r>
                  <a:rPr lang="zh-CN" altLang="en-US" sz="1800" dirty="0">
                    <a:solidFill>
                      <a:schemeClr val="tx2"/>
                    </a:solidFill>
                    <a:sym typeface="Wingdings" panose="05000000000000000000" pitchFamily="2" charset="2"/>
                  </a:rPr>
                  <a:t>，</a:t>
                </a:r>
                <a:r>
                  <a:rPr lang="en-US" altLang="zh-CN" sz="1800" dirty="0">
                    <a:solidFill>
                      <a:schemeClr val="tx2"/>
                    </a:solidFill>
                    <a:sym typeface="Wingdings" panose="05000000000000000000" pitchFamily="2" charset="2"/>
                  </a:rPr>
                  <a:t>2</a:t>
                </a:r>
                <a:r>
                  <a:rPr lang="zh-CN" altLang="en-US" sz="1800" dirty="0">
                    <a:solidFill>
                      <a:schemeClr val="tx2"/>
                    </a:solidFill>
                    <a:sym typeface="Wingdings" panose="05000000000000000000" pitchFamily="2" charset="2"/>
                  </a:rPr>
                  <a:t>，</a:t>
                </a:r>
                <a:r>
                  <a:rPr lang="en-US" altLang="zh-CN" sz="1800" dirty="0">
                    <a:solidFill>
                      <a:schemeClr val="tx2"/>
                    </a:solidFill>
                    <a:sym typeface="Wingdings" panose="05000000000000000000" pitchFamily="2" charset="2"/>
                  </a:rPr>
                  <a:t>3</a:t>
                </a:r>
                <a:r>
                  <a:rPr lang="zh-CN" altLang="en-US" sz="1800" dirty="0">
                    <a:solidFill>
                      <a:schemeClr val="tx2"/>
                    </a:solidFill>
                    <a:sym typeface="Wingdings" panose="05000000000000000000" pitchFamily="2" charset="2"/>
                  </a:rPr>
                  <a:t>）是博弈问题的解吗？</a:t>
                </a:r>
                <a:endParaRPr lang="zh-CN" altLang="en-US" sz="1800" dirty="0">
                  <a:solidFill>
                    <a:schemeClr val="tx2"/>
                  </a:solidFill>
                </a:endParaRP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r="-2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9898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博弈问题的解</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要让（</a:t>
            </a:r>
            <a:r>
              <a:rPr lang="en-US" altLang="zh-CN" sz="1800" dirty="0">
                <a:solidFill>
                  <a:schemeClr val="tx2"/>
                </a:solidFill>
              </a:rPr>
              <a:t>1</a:t>
            </a:r>
            <a:r>
              <a:rPr lang="zh-CN" altLang="en-US" sz="1800" dirty="0">
                <a:solidFill>
                  <a:schemeClr val="tx2"/>
                </a:solidFill>
              </a:rPr>
              <a:t>，</a:t>
            </a:r>
            <a:r>
              <a:rPr lang="en-US" altLang="zh-CN" sz="1800" dirty="0">
                <a:solidFill>
                  <a:schemeClr val="tx2"/>
                </a:solidFill>
              </a:rPr>
              <a:t>2</a:t>
            </a:r>
            <a:r>
              <a:rPr lang="zh-CN" altLang="en-US" sz="1800" dirty="0">
                <a:solidFill>
                  <a:schemeClr val="tx2"/>
                </a:solidFill>
              </a:rPr>
              <a:t>，</a:t>
            </a:r>
            <a:r>
              <a:rPr lang="en-US" altLang="zh-CN" sz="1800" dirty="0">
                <a:solidFill>
                  <a:schemeClr val="tx2"/>
                </a:solidFill>
              </a:rPr>
              <a:t>3</a:t>
            </a:r>
            <a:r>
              <a:rPr lang="zh-CN" altLang="en-US" sz="1800" dirty="0">
                <a:solidFill>
                  <a:schemeClr val="tx2"/>
                </a:solidFill>
              </a:rPr>
              <a:t>）成为博弈问题的解，则不仅要求参与人</a:t>
            </a:r>
            <a:r>
              <a:rPr lang="en-US" altLang="zh-CN" sz="1800" dirty="0">
                <a:solidFill>
                  <a:schemeClr val="tx2"/>
                </a:solidFill>
              </a:rPr>
              <a:t>1</a:t>
            </a:r>
            <a:r>
              <a:rPr lang="zh-CN" altLang="en-US" sz="1800" dirty="0">
                <a:solidFill>
                  <a:schemeClr val="tx2"/>
                </a:solidFill>
              </a:rPr>
              <a:t>选</a:t>
            </a:r>
            <a:r>
              <a:rPr lang="en-US" altLang="zh-CN" sz="1800" dirty="0">
                <a:solidFill>
                  <a:schemeClr val="tx2"/>
                </a:solidFill>
              </a:rPr>
              <a:t>1</a:t>
            </a:r>
            <a:r>
              <a:rPr lang="zh-CN" altLang="en-US" sz="1800" dirty="0">
                <a:solidFill>
                  <a:schemeClr val="tx2"/>
                </a:solidFill>
              </a:rPr>
              <a:t>，还要求参与人</a:t>
            </a:r>
            <a:r>
              <a:rPr lang="en-US" altLang="zh-CN" sz="1800" dirty="0">
                <a:solidFill>
                  <a:schemeClr val="tx2"/>
                </a:solidFill>
              </a:rPr>
              <a:t>2</a:t>
            </a:r>
            <a:r>
              <a:rPr lang="zh-CN" altLang="en-US" sz="1800" dirty="0">
                <a:solidFill>
                  <a:schemeClr val="tx2"/>
                </a:solidFill>
              </a:rPr>
              <a:t>和</a:t>
            </a:r>
            <a:r>
              <a:rPr lang="en-US" altLang="zh-CN" sz="1800" dirty="0">
                <a:solidFill>
                  <a:schemeClr val="tx2"/>
                </a:solidFill>
              </a:rPr>
              <a:t>3</a:t>
            </a:r>
            <a:r>
              <a:rPr lang="zh-CN" altLang="en-US" sz="1800" dirty="0">
                <a:solidFill>
                  <a:schemeClr val="tx2"/>
                </a:solidFill>
              </a:rPr>
              <a:t>分别选</a:t>
            </a:r>
            <a:r>
              <a:rPr lang="en-US" altLang="zh-CN" sz="1800" dirty="0">
                <a:solidFill>
                  <a:schemeClr val="tx2"/>
                </a:solidFill>
              </a:rPr>
              <a:t>2</a:t>
            </a:r>
            <a:r>
              <a:rPr lang="zh-CN" altLang="en-US" sz="1800" dirty="0">
                <a:solidFill>
                  <a:schemeClr val="tx2"/>
                </a:solidFill>
              </a:rPr>
              <a:t>和</a:t>
            </a:r>
            <a:r>
              <a:rPr lang="en-US" altLang="zh-CN" sz="1800" dirty="0">
                <a:solidFill>
                  <a:schemeClr val="tx2"/>
                </a:solidFill>
              </a:rPr>
              <a:t>3.</a:t>
            </a:r>
          </a:p>
          <a:p>
            <a:r>
              <a:rPr lang="zh-CN" altLang="en-US" sz="1800" dirty="0">
                <a:solidFill>
                  <a:schemeClr val="tx2"/>
                </a:solidFill>
              </a:rPr>
              <a:t>参与人</a:t>
            </a:r>
            <a:r>
              <a:rPr lang="en-US" altLang="zh-CN" sz="1800" dirty="0">
                <a:solidFill>
                  <a:schemeClr val="tx2"/>
                </a:solidFill>
              </a:rPr>
              <a:t>2</a:t>
            </a:r>
            <a:r>
              <a:rPr lang="zh-CN" altLang="en-US" sz="1800" dirty="0">
                <a:solidFill>
                  <a:schemeClr val="tx2"/>
                </a:solidFill>
              </a:rPr>
              <a:t>是不会预测到（</a:t>
            </a:r>
            <a:r>
              <a:rPr lang="en-US" altLang="zh-CN" sz="1800" dirty="0">
                <a:solidFill>
                  <a:schemeClr val="tx2"/>
                </a:solidFill>
              </a:rPr>
              <a:t>1</a:t>
            </a:r>
            <a:r>
              <a:rPr lang="zh-CN" altLang="en-US" sz="1800" dirty="0">
                <a:solidFill>
                  <a:schemeClr val="tx2"/>
                </a:solidFill>
              </a:rPr>
              <a:t>，</a:t>
            </a:r>
            <a:r>
              <a:rPr lang="en-US" altLang="zh-CN" sz="1800" dirty="0">
                <a:solidFill>
                  <a:schemeClr val="tx2"/>
                </a:solidFill>
              </a:rPr>
              <a:t>2</a:t>
            </a:r>
            <a:r>
              <a:rPr lang="zh-CN" altLang="en-US" sz="1800" dirty="0">
                <a:solidFill>
                  <a:schemeClr val="tx2"/>
                </a:solidFill>
              </a:rPr>
              <a:t>，</a:t>
            </a:r>
            <a:r>
              <a:rPr lang="en-US" altLang="zh-CN" sz="1800" dirty="0">
                <a:solidFill>
                  <a:schemeClr val="tx2"/>
                </a:solidFill>
              </a:rPr>
              <a:t>3</a:t>
            </a:r>
            <a:r>
              <a:rPr lang="zh-CN" altLang="en-US" sz="1800" dirty="0">
                <a:solidFill>
                  <a:schemeClr val="tx2"/>
                </a:solidFill>
              </a:rPr>
              <a:t>）这个结果的：</a:t>
            </a:r>
            <a:endParaRPr lang="en-US" altLang="zh-CN" sz="1800" dirty="0">
              <a:solidFill>
                <a:schemeClr val="tx2"/>
              </a:solidFill>
            </a:endParaRPr>
          </a:p>
          <a:p>
            <a:pPr lvl="1"/>
            <a:r>
              <a:rPr lang="zh-CN" altLang="en-US" sz="1400" dirty="0">
                <a:solidFill>
                  <a:schemeClr val="tx2"/>
                </a:solidFill>
              </a:rPr>
              <a:t>如果参与人</a:t>
            </a:r>
            <a:r>
              <a:rPr lang="en-US" altLang="zh-CN" sz="1400" dirty="0">
                <a:solidFill>
                  <a:schemeClr val="tx2"/>
                </a:solidFill>
              </a:rPr>
              <a:t>2</a:t>
            </a:r>
            <a:r>
              <a:rPr lang="zh-CN" altLang="en-US" sz="1400" dirty="0">
                <a:solidFill>
                  <a:schemeClr val="tx2"/>
                </a:solidFill>
              </a:rPr>
              <a:t>预测到参与人</a:t>
            </a:r>
            <a:r>
              <a:rPr lang="en-US" altLang="zh-CN" sz="1400" dirty="0">
                <a:solidFill>
                  <a:schemeClr val="tx2"/>
                </a:solidFill>
              </a:rPr>
              <a:t>1</a:t>
            </a:r>
            <a:r>
              <a:rPr lang="zh-CN" altLang="en-US" sz="1400" dirty="0">
                <a:solidFill>
                  <a:schemeClr val="tx2"/>
                </a:solidFill>
              </a:rPr>
              <a:t>选择了</a:t>
            </a:r>
            <a:r>
              <a:rPr lang="en-US" altLang="zh-CN" sz="1400" dirty="0">
                <a:solidFill>
                  <a:schemeClr val="tx2"/>
                </a:solidFill>
              </a:rPr>
              <a:t>1</a:t>
            </a:r>
            <a:r>
              <a:rPr lang="zh-CN" altLang="en-US" sz="1400" dirty="0">
                <a:solidFill>
                  <a:schemeClr val="tx2"/>
                </a:solidFill>
              </a:rPr>
              <a:t>，参与人</a:t>
            </a:r>
            <a:r>
              <a:rPr lang="en-US" altLang="zh-CN" sz="1400" dirty="0">
                <a:solidFill>
                  <a:schemeClr val="tx2"/>
                </a:solidFill>
              </a:rPr>
              <a:t>3</a:t>
            </a:r>
            <a:r>
              <a:rPr lang="zh-CN" altLang="en-US" sz="1400" dirty="0">
                <a:solidFill>
                  <a:schemeClr val="tx2"/>
                </a:solidFill>
              </a:rPr>
              <a:t>选择了</a:t>
            </a:r>
            <a:r>
              <a:rPr lang="en-US" altLang="zh-CN" sz="1400" dirty="0">
                <a:solidFill>
                  <a:schemeClr val="tx2"/>
                </a:solidFill>
              </a:rPr>
              <a:t>3</a:t>
            </a:r>
            <a:r>
              <a:rPr lang="zh-CN" altLang="en-US" sz="1400" dirty="0">
                <a:solidFill>
                  <a:schemeClr val="tx2"/>
                </a:solidFill>
              </a:rPr>
              <a:t>，那么自己肯定不能选择</a:t>
            </a:r>
            <a:r>
              <a:rPr lang="en-US" altLang="zh-CN" sz="1400" dirty="0">
                <a:solidFill>
                  <a:schemeClr val="tx2"/>
                </a:solidFill>
              </a:rPr>
              <a:t>2</a:t>
            </a:r>
            <a:r>
              <a:rPr lang="zh-CN" altLang="en-US" sz="1400" dirty="0">
                <a:solidFill>
                  <a:schemeClr val="tx2"/>
                </a:solidFill>
              </a:rPr>
              <a:t>。因为这会使得参与人</a:t>
            </a:r>
            <a:r>
              <a:rPr lang="en-US" altLang="zh-CN" sz="1400" dirty="0">
                <a:solidFill>
                  <a:schemeClr val="tx2"/>
                </a:solidFill>
              </a:rPr>
              <a:t>1</a:t>
            </a:r>
            <a:r>
              <a:rPr lang="zh-CN" altLang="en-US" sz="1400" dirty="0">
                <a:solidFill>
                  <a:schemeClr val="tx2"/>
                </a:solidFill>
              </a:rPr>
              <a:t>获胜。</a:t>
            </a:r>
            <a:endParaRPr lang="en-US" altLang="zh-CN" sz="1400" dirty="0">
              <a:solidFill>
                <a:schemeClr val="tx2"/>
              </a:solidFill>
            </a:endParaRPr>
          </a:p>
          <a:p>
            <a:r>
              <a:rPr lang="zh-CN" altLang="en-US" sz="1800" dirty="0">
                <a:solidFill>
                  <a:schemeClr val="tx2"/>
                </a:solidFill>
              </a:rPr>
              <a:t>参与人</a:t>
            </a:r>
            <a:r>
              <a:rPr lang="en-US" altLang="zh-CN" sz="1800" dirty="0">
                <a:solidFill>
                  <a:schemeClr val="tx2"/>
                </a:solidFill>
              </a:rPr>
              <a:t>3</a:t>
            </a:r>
            <a:r>
              <a:rPr lang="zh-CN" altLang="en-US" sz="1800" dirty="0">
                <a:solidFill>
                  <a:schemeClr val="tx2"/>
                </a:solidFill>
              </a:rPr>
              <a:t>也不会预测到（</a:t>
            </a:r>
            <a:r>
              <a:rPr lang="en-US" altLang="zh-CN" sz="1800" dirty="0">
                <a:solidFill>
                  <a:schemeClr val="tx2"/>
                </a:solidFill>
              </a:rPr>
              <a:t>1</a:t>
            </a:r>
            <a:r>
              <a:rPr lang="zh-CN" altLang="en-US" sz="1800" dirty="0">
                <a:solidFill>
                  <a:schemeClr val="tx2"/>
                </a:solidFill>
              </a:rPr>
              <a:t>，</a:t>
            </a:r>
            <a:r>
              <a:rPr lang="en-US" altLang="zh-CN" sz="1800" dirty="0">
                <a:solidFill>
                  <a:schemeClr val="tx2"/>
                </a:solidFill>
              </a:rPr>
              <a:t>2</a:t>
            </a:r>
            <a:r>
              <a:rPr lang="zh-CN" altLang="en-US" sz="1800" dirty="0">
                <a:solidFill>
                  <a:schemeClr val="tx2"/>
                </a:solidFill>
              </a:rPr>
              <a:t>，</a:t>
            </a:r>
            <a:r>
              <a:rPr lang="en-US" altLang="zh-CN" sz="1800" dirty="0">
                <a:solidFill>
                  <a:schemeClr val="tx2"/>
                </a:solidFill>
              </a:rPr>
              <a:t>3</a:t>
            </a:r>
            <a:r>
              <a:rPr lang="zh-CN" altLang="en-US" sz="1800" dirty="0">
                <a:solidFill>
                  <a:schemeClr val="tx2"/>
                </a:solidFill>
              </a:rPr>
              <a:t>）这个结果的：</a:t>
            </a:r>
            <a:endParaRPr lang="en-US" altLang="zh-CN" sz="1800" dirty="0">
              <a:solidFill>
                <a:schemeClr val="tx2"/>
              </a:solidFill>
            </a:endParaRPr>
          </a:p>
          <a:p>
            <a:pPr lvl="1"/>
            <a:r>
              <a:rPr lang="zh-CN" altLang="en-US" sz="1400" dirty="0">
                <a:solidFill>
                  <a:schemeClr val="tx2"/>
                </a:solidFill>
              </a:rPr>
              <a:t>如果参与人</a:t>
            </a:r>
            <a:r>
              <a:rPr lang="en-US" altLang="zh-CN" sz="1400" dirty="0">
                <a:solidFill>
                  <a:schemeClr val="tx2"/>
                </a:solidFill>
              </a:rPr>
              <a:t>3</a:t>
            </a:r>
            <a:r>
              <a:rPr lang="zh-CN" altLang="en-US" sz="1400" dirty="0">
                <a:solidFill>
                  <a:schemeClr val="tx2"/>
                </a:solidFill>
              </a:rPr>
              <a:t>预测到参与人</a:t>
            </a:r>
            <a:r>
              <a:rPr lang="en-US" altLang="zh-CN" sz="1400" dirty="0">
                <a:solidFill>
                  <a:schemeClr val="tx2"/>
                </a:solidFill>
              </a:rPr>
              <a:t>1</a:t>
            </a:r>
            <a:r>
              <a:rPr lang="zh-CN" altLang="en-US" sz="1400" dirty="0">
                <a:solidFill>
                  <a:schemeClr val="tx2"/>
                </a:solidFill>
              </a:rPr>
              <a:t>选择了</a:t>
            </a:r>
            <a:r>
              <a:rPr lang="en-US" altLang="zh-CN" sz="1400" dirty="0">
                <a:solidFill>
                  <a:schemeClr val="tx2"/>
                </a:solidFill>
              </a:rPr>
              <a:t>1</a:t>
            </a:r>
            <a:r>
              <a:rPr lang="zh-CN" altLang="en-US" sz="1400" dirty="0">
                <a:solidFill>
                  <a:schemeClr val="tx2"/>
                </a:solidFill>
              </a:rPr>
              <a:t>，参与人</a:t>
            </a:r>
            <a:r>
              <a:rPr lang="en-US" altLang="zh-CN" sz="1400" dirty="0">
                <a:solidFill>
                  <a:schemeClr val="tx2"/>
                </a:solidFill>
              </a:rPr>
              <a:t>2</a:t>
            </a:r>
            <a:r>
              <a:rPr lang="zh-CN" altLang="en-US" sz="1400" dirty="0">
                <a:solidFill>
                  <a:schemeClr val="tx2"/>
                </a:solidFill>
              </a:rPr>
              <a:t>选择了</a:t>
            </a:r>
            <a:r>
              <a:rPr lang="en-US" altLang="zh-CN" sz="1400" dirty="0">
                <a:solidFill>
                  <a:schemeClr val="tx2"/>
                </a:solidFill>
              </a:rPr>
              <a:t>2</a:t>
            </a:r>
            <a:r>
              <a:rPr lang="zh-CN" altLang="en-US" sz="1400" dirty="0">
                <a:solidFill>
                  <a:schemeClr val="tx2"/>
                </a:solidFill>
              </a:rPr>
              <a:t>，那么自己肯定不能选择</a:t>
            </a:r>
            <a:r>
              <a:rPr lang="en-US" altLang="zh-CN" sz="1400" dirty="0">
                <a:solidFill>
                  <a:schemeClr val="tx2"/>
                </a:solidFill>
              </a:rPr>
              <a:t>3</a:t>
            </a:r>
            <a:r>
              <a:rPr lang="zh-CN" altLang="en-US" sz="1400" dirty="0">
                <a:solidFill>
                  <a:schemeClr val="tx2"/>
                </a:solidFill>
              </a:rPr>
              <a:t>。因为这会使得参与人</a:t>
            </a:r>
            <a:r>
              <a:rPr lang="en-US" altLang="zh-CN" sz="1400" dirty="0">
                <a:solidFill>
                  <a:schemeClr val="tx2"/>
                </a:solidFill>
              </a:rPr>
              <a:t>1</a:t>
            </a:r>
            <a:r>
              <a:rPr lang="zh-CN" altLang="en-US" sz="1400" dirty="0">
                <a:solidFill>
                  <a:schemeClr val="tx2"/>
                </a:solidFill>
              </a:rPr>
              <a:t>获胜。</a:t>
            </a:r>
            <a:endParaRPr lang="en-US" altLang="zh-CN" sz="1400" dirty="0">
              <a:solidFill>
                <a:schemeClr val="tx2"/>
              </a:solidFill>
            </a:endParaRPr>
          </a:p>
          <a:p>
            <a:r>
              <a:rPr lang="zh-CN" altLang="en-US" sz="1800" dirty="0">
                <a:solidFill>
                  <a:schemeClr val="tx2"/>
                </a:solidFill>
              </a:rPr>
              <a:t>甚至，参与人</a:t>
            </a:r>
            <a:r>
              <a:rPr lang="en-US" altLang="zh-CN" sz="1800" dirty="0">
                <a:solidFill>
                  <a:schemeClr val="tx2"/>
                </a:solidFill>
              </a:rPr>
              <a:t>1</a:t>
            </a:r>
            <a:r>
              <a:rPr lang="zh-CN" altLang="en-US" sz="1800" dirty="0">
                <a:solidFill>
                  <a:schemeClr val="tx2"/>
                </a:solidFill>
              </a:rPr>
              <a:t>也不会预测到（</a:t>
            </a:r>
            <a:r>
              <a:rPr lang="en-US" altLang="zh-CN" sz="1800" dirty="0">
                <a:solidFill>
                  <a:schemeClr val="tx2"/>
                </a:solidFill>
              </a:rPr>
              <a:t>1</a:t>
            </a:r>
            <a:r>
              <a:rPr lang="zh-CN" altLang="en-US" sz="1800" dirty="0">
                <a:solidFill>
                  <a:schemeClr val="tx2"/>
                </a:solidFill>
              </a:rPr>
              <a:t>，</a:t>
            </a:r>
            <a:r>
              <a:rPr lang="en-US" altLang="zh-CN" sz="1800" dirty="0">
                <a:solidFill>
                  <a:schemeClr val="tx2"/>
                </a:solidFill>
              </a:rPr>
              <a:t>2</a:t>
            </a:r>
            <a:r>
              <a:rPr lang="zh-CN" altLang="en-US" sz="1800" dirty="0">
                <a:solidFill>
                  <a:schemeClr val="tx2"/>
                </a:solidFill>
              </a:rPr>
              <a:t>，</a:t>
            </a:r>
            <a:r>
              <a:rPr lang="en-US" altLang="zh-CN" sz="1800" dirty="0">
                <a:solidFill>
                  <a:schemeClr val="tx2"/>
                </a:solidFill>
              </a:rPr>
              <a:t>3</a:t>
            </a:r>
            <a:r>
              <a:rPr lang="zh-CN" altLang="en-US" sz="1800" dirty="0">
                <a:solidFill>
                  <a:schemeClr val="tx2"/>
                </a:solidFill>
              </a:rPr>
              <a:t>）会成为博弈结果：</a:t>
            </a:r>
            <a:endParaRPr lang="en-US" altLang="zh-CN" sz="1800" dirty="0">
              <a:solidFill>
                <a:schemeClr val="tx2"/>
              </a:solidFill>
            </a:endParaRPr>
          </a:p>
          <a:p>
            <a:pPr lvl="1"/>
            <a:r>
              <a:rPr lang="zh-CN" altLang="en-US" sz="1400" dirty="0">
                <a:solidFill>
                  <a:schemeClr val="tx2"/>
                </a:solidFill>
              </a:rPr>
              <a:t>因为在“完全理性”和“共同知识”假设下，参与人</a:t>
            </a:r>
            <a:r>
              <a:rPr lang="en-US" altLang="zh-CN" sz="1400" dirty="0">
                <a:solidFill>
                  <a:schemeClr val="tx2"/>
                </a:solidFill>
              </a:rPr>
              <a:t>1</a:t>
            </a:r>
            <a:r>
              <a:rPr lang="zh-CN" altLang="en-US" sz="1400" dirty="0">
                <a:solidFill>
                  <a:schemeClr val="tx2"/>
                </a:solidFill>
              </a:rPr>
              <a:t>也会预测到（</a:t>
            </a:r>
            <a:r>
              <a:rPr lang="en-US" altLang="zh-CN" sz="1400" dirty="0">
                <a:solidFill>
                  <a:schemeClr val="tx2"/>
                </a:solidFill>
              </a:rPr>
              <a:t>1</a:t>
            </a:r>
            <a:r>
              <a:rPr lang="zh-CN" altLang="en-US" sz="1400" dirty="0">
                <a:solidFill>
                  <a:schemeClr val="tx2"/>
                </a:solidFill>
              </a:rPr>
              <a:t>，</a:t>
            </a:r>
            <a:r>
              <a:rPr lang="en-US" altLang="zh-CN" sz="1400" dirty="0">
                <a:solidFill>
                  <a:schemeClr val="tx2"/>
                </a:solidFill>
              </a:rPr>
              <a:t>2</a:t>
            </a:r>
            <a:r>
              <a:rPr lang="zh-CN" altLang="en-US" sz="1400" dirty="0">
                <a:solidFill>
                  <a:schemeClr val="tx2"/>
                </a:solidFill>
              </a:rPr>
              <a:t>，</a:t>
            </a:r>
            <a:r>
              <a:rPr lang="en-US" altLang="zh-CN" sz="1400" dirty="0">
                <a:solidFill>
                  <a:schemeClr val="tx2"/>
                </a:solidFill>
              </a:rPr>
              <a:t>3</a:t>
            </a:r>
            <a:r>
              <a:rPr lang="zh-CN" altLang="en-US" sz="1400" dirty="0">
                <a:solidFill>
                  <a:schemeClr val="tx2"/>
                </a:solidFill>
              </a:rPr>
              <a:t>）不会成为参与人</a:t>
            </a:r>
            <a:r>
              <a:rPr lang="en-US" altLang="zh-CN" sz="1400" dirty="0">
                <a:solidFill>
                  <a:schemeClr val="tx2"/>
                </a:solidFill>
              </a:rPr>
              <a:t>2</a:t>
            </a:r>
            <a:r>
              <a:rPr lang="zh-CN" altLang="en-US" sz="1400" dirty="0">
                <a:solidFill>
                  <a:schemeClr val="tx2"/>
                </a:solidFill>
              </a:rPr>
              <a:t>和</a:t>
            </a:r>
            <a:r>
              <a:rPr lang="en-US" altLang="zh-CN" sz="1400" dirty="0">
                <a:solidFill>
                  <a:schemeClr val="tx2"/>
                </a:solidFill>
              </a:rPr>
              <a:t>3</a:t>
            </a:r>
            <a:r>
              <a:rPr lang="zh-CN" altLang="en-US" sz="1400" dirty="0">
                <a:solidFill>
                  <a:schemeClr val="tx2"/>
                </a:solidFill>
              </a:rPr>
              <a:t>的预测结果</a:t>
            </a:r>
            <a:endParaRPr lang="en-US" altLang="zh-CN" sz="1400" dirty="0">
              <a:solidFill>
                <a:schemeClr val="tx2"/>
              </a:solidFill>
            </a:endParaRPr>
          </a:p>
          <a:p>
            <a:r>
              <a:rPr lang="zh-CN" altLang="en-US" sz="1800" dirty="0">
                <a:solidFill>
                  <a:schemeClr val="tx2"/>
                </a:solidFill>
              </a:rPr>
              <a:t>综上所述，（</a:t>
            </a:r>
            <a:r>
              <a:rPr lang="en-US" altLang="zh-CN" sz="1800" dirty="0">
                <a:solidFill>
                  <a:schemeClr val="tx2"/>
                </a:solidFill>
              </a:rPr>
              <a:t>1</a:t>
            </a:r>
            <a:r>
              <a:rPr lang="zh-CN" altLang="en-US" sz="1800" dirty="0">
                <a:solidFill>
                  <a:schemeClr val="tx2"/>
                </a:solidFill>
              </a:rPr>
              <a:t>，</a:t>
            </a:r>
            <a:r>
              <a:rPr lang="en-US" altLang="zh-CN" sz="1800" dirty="0">
                <a:solidFill>
                  <a:schemeClr val="tx2"/>
                </a:solidFill>
              </a:rPr>
              <a:t>2</a:t>
            </a:r>
            <a:r>
              <a:rPr lang="zh-CN" altLang="en-US" sz="1800" dirty="0">
                <a:solidFill>
                  <a:schemeClr val="tx2"/>
                </a:solidFill>
              </a:rPr>
              <a:t>，</a:t>
            </a:r>
            <a:r>
              <a:rPr lang="en-US" altLang="zh-CN" sz="1800" dirty="0">
                <a:solidFill>
                  <a:schemeClr val="tx2"/>
                </a:solidFill>
              </a:rPr>
              <a:t>3</a:t>
            </a:r>
            <a:r>
              <a:rPr lang="zh-CN" altLang="en-US" sz="1800" dirty="0">
                <a:solidFill>
                  <a:schemeClr val="tx2"/>
                </a:solidFill>
              </a:rPr>
              <a:t>）一定不会是这个博弈问题的解</a:t>
            </a:r>
            <a:endParaRPr lang="en-US" altLang="zh-CN" sz="1800" dirty="0">
              <a:solidFill>
                <a:schemeClr val="tx2"/>
              </a:solidFill>
            </a:endParaRPr>
          </a:p>
          <a:p>
            <a:r>
              <a:rPr lang="zh-CN" altLang="en-US" sz="1800" dirty="0">
                <a:solidFill>
                  <a:schemeClr val="tx2"/>
                </a:solidFill>
              </a:rPr>
              <a:t>事实上，（</a:t>
            </a:r>
            <a:r>
              <a:rPr lang="en-US" altLang="zh-CN" sz="1800" dirty="0">
                <a:solidFill>
                  <a:schemeClr val="tx2"/>
                </a:solidFill>
              </a:rPr>
              <a:t>0</a:t>
            </a:r>
            <a:r>
              <a:rPr lang="zh-CN" altLang="en-US" sz="1800" dirty="0">
                <a:solidFill>
                  <a:schemeClr val="tx2"/>
                </a:solidFill>
              </a:rPr>
              <a:t>，</a:t>
            </a:r>
            <a:r>
              <a:rPr lang="en-US" altLang="zh-CN" sz="1800" dirty="0">
                <a:solidFill>
                  <a:schemeClr val="tx2"/>
                </a:solidFill>
              </a:rPr>
              <a:t>0</a:t>
            </a:r>
            <a:r>
              <a:rPr lang="zh-CN" altLang="en-US" sz="1800" dirty="0">
                <a:solidFill>
                  <a:schemeClr val="tx2"/>
                </a:solidFill>
              </a:rPr>
              <a:t>，</a:t>
            </a:r>
            <a:r>
              <a:rPr lang="en-US" altLang="zh-CN" sz="1800" dirty="0">
                <a:solidFill>
                  <a:schemeClr val="tx2"/>
                </a:solidFill>
              </a:rPr>
              <a:t>0</a:t>
            </a:r>
            <a:r>
              <a:rPr lang="zh-CN" altLang="en-US" sz="1800" dirty="0">
                <a:solidFill>
                  <a:schemeClr val="tx2"/>
                </a:solidFill>
              </a:rPr>
              <a:t>）是这个博弈问题的解（一致性的预测成果）</a:t>
            </a:r>
            <a:endParaRPr lang="en-US" altLang="zh-CN" sz="1800" dirty="0">
              <a:solidFill>
                <a:schemeClr val="tx2"/>
              </a:solidFill>
            </a:endParaRPr>
          </a:p>
          <a:p>
            <a:r>
              <a:rPr lang="zh-CN" altLang="en-US" sz="1800" b="1" dirty="0">
                <a:solidFill>
                  <a:srgbClr val="FF0000"/>
                </a:solidFill>
              </a:rPr>
              <a:t>如果所有参与人都预测一个特定的博弈结果将出现，那么所有参与人都不会利用该预测选择与预测结果不一致的策略，即没有哪个参与人有偏离这个预测结果的愿望。因此这个预测结果最终会成为博弈的结果。</a:t>
            </a:r>
          </a:p>
        </p:txBody>
      </p:sp>
    </p:spTree>
    <p:extLst>
      <p:ext uri="{BB962C8B-B14F-4D97-AF65-F5344CB8AC3E}">
        <p14:creationId xmlns:p14="http://schemas.microsoft.com/office/powerpoint/2010/main" val="4266223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欢迎</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欢迎大家选修这门课程：博弈论基础</a:t>
            </a:r>
            <a:r>
              <a:rPr lang="en-US" altLang="zh-CN" sz="1800" dirty="0">
                <a:solidFill>
                  <a:schemeClr val="tx2"/>
                </a:solidFill>
              </a:rPr>
              <a:t>/Introduction to Game Theory</a:t>
            </a:r>
          </a:p>
          <a:p>
            <a:endParaRPr lang="en-US" altLang="zh-CN" sz="1800" dirty="0">
              <a:solidFill>
                <a:schemeClr val="tx2"/>
              </a:solidFill>
            </a:endParaRPr>
          </a:p>
          <a:p>
            <a:r>
              <a:rPr lang="zh-CN" altLang="en-US" sz="1800" dirty="0">
                <a:solidFill>
                  <a:schemeClr val="tx2"/>
                </a:solidFill>
              </a:rPr>
              <a:t>暨南大学 网络空间安全学院 郭穗鸣</a:t>
            </a:r>
            <a:endParaRPr lang="en-US" altLang="zh-CN" sz="1800" dirty="0">
              <a:solidFill>
                <a:schemeClr val="tx2"/>
              </a:solidFill>
            </a:endParaRPr>
          </a:p>
          <a:p>
            <a:r>
              <a:rPr lang="zh-CN" altLang="en-US" sz="1800" b="1" dirty="0">
                <a:solidFill>
                  <a:schemeClr val="tx2"/>
                </a:solidFill>
              </a:rPr>
              <a:t>办公室</a:t>
            </a:r>
            <a:r>
              <a:rPr lang="zh-CN" altLang="en-US" sz="1800" dirty="0">
                <a:solidFill>
                  <a:schemeClr val="tx2"/>
                </a:solidFill>
              </a:rPr>
              <a:t>：南海楼 </a:t>
            </a:r>
            <a:r>
              <a:rPr lang="en-US" altLang="zh-CN" sz="1800" dirty="0">
                <a:solidFill>
                  <a:schemeClr val="tx2"/>
                </a:solidFill>
              </a:rPr>
              <a:t>104</a:t>
            </a:r>
          </a:p>
          <a:p>
            <a:r>
              <a:rPr lang="zh-CN" altLang="en-US" sz="1800" b="1" dirty="0">
                <a:solidFill>
                  <a:schemeClr val="tx2"/>
                </a:solidFill>
              </a:rPr>
              <a:t>邮箱</a:t>
            </a:r>
            <a:r>
              <a:rPr lang="zh-CN" altLang="en-US" sz="1800" dirty="0">
                <a:solidFill>
                  <a:schemeClr val="tx2"/>
                </a:solidFill>
              </a:rPr>
              <a:t>：</a:t>
            </a:r>
            <a:r>
              <a:rPr lang="en-US" altLang="zh-CN" sz="1800" dirty="0">
                <a:solidFill>
                  <a:schemeClr val="tx2"/>
                </a:solidFill>
                <a:hlinkClick r:id="rId2"/>
              </a:rPr>
              <a:t>guosuiming@email.jnu.edu.cn</a:t>
            </a:r>
            <a:r>
              <a:rPr lang="en-US" altLang="zh-CN" sz="1800" dirty="0">
                <a:solidFill>
                  <a:schemeClr val="tx2"/>
                </a:solidFill>
              </a:rPr>
              <a:t> </a:t>
            </a:r>
            <a:endParaRPr lang="zh-CN" altLang="en-US" sz="1800" dirty="0">
              <a:solidFill>
                <a:schemeClr val="tx2"/>
              </a:solidFill>
            </a:endParaRPr>
          </a:p>
        </p:txBody>
      </p:sp>
    </p:spTree>
    <p:extLst>
      <p:ext uri="{BB962C8B-B14F-4D97-AF65-F5344CB8AC3E}">
        <p14:creationId xmlns:p14="http://schemas.microsoft.com/office/powerpoint/2010/main" val="64507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教材</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关于博弈论的教材和参考资料非常多。考虑到难易程度和中文原因，我们选用这本教材：</a:t>
            </a:r>
            <a:endParaRPr lang="en-US" altLang="zh-CN" sz="1800" dirty="0">
              <a:solidFill>
                <a:schemeClr val="tx2"/>
              </a:solidFill>
            </a:endParaRPr>
          </a:p>
          <a:p>
            <a:pPr lvl="1"/>
            <a:r>
              <a:rPr lang="en-US" altLang="zh-CN" sz="1400" dirty="0">
                <a:solidFill>
                  <a:schemeClr val="tx2"/>
                </a:solidFill>
              </a:rPr>
              <a:t>《</a:t>
            </a:r>
            <a:r>
              <a:rPr lang="zh-CN" altLang="en-US" sz="1400" dirty="0">
                <a:solidFill>
                  <a:schemeClr val="tx2"/>
                </a:solidFill>
              </a:rPr>
              <a:t>博弈论教程（第</a:t>
            </a:r>
            <a:r>
              <a:rPr lang="en-US" altLang="zh-CN" sz="1400" dirty="0">
                <a:solidFill>
                  <a:schemeClr val="tx2"/>
                </a:solidFill>
              </a:rPr>
              <a:t>2</a:t>
            </a:r>
            <a:r>
              <a:rPr lang="zh-CN" altLang="en-US" sz="1400" dirty="0">
                <a:solidFill>
                  <a:schemeClr val="tx2"/>
                </a:solidFill>
              </a:rPr>
              <a:t>版），罗云峰，清华大学出版社</a:t>
            </a:r>
            <a:r>
              <a:rPr lang="en-US" altLang="zh-CN" sz="1400" dirty="0">
                <a:solidFill>
                  <a:schemeClr val="tx2"/>
                </a:solidFill>
              </a:rPr>
              <a:t>/</a:t>
            </a:r>
            <a:r>
              <a:rPr lang="zh-CN" altLang="en-US" sz="1400" dirty="0">
                <a:solidFill>
                  <a:schemeClr val="tx2"/>
                </a:solidFill>
              </a:rPr>
              <a:t>北京交通大学出版社</a:t>
            </a:r>
            <a:endParaRPr lang="en-US" altLang="zh-CN" sz="1400" dirty="0">
              <a:solidFill>
                <a:schemeClr val="tx2"/>
              </a:solidFill>
            </a:endParaRPr>
          </a:p>
          <a:p>
            <a:pPr lvl="1"/>
            <a:r>
              <a:rPr lang="en-US" altLang="zh-CN" sz="1400" dirty="0">
                <a:solidFill>
                  <a:schemeClr val="tx2"/>
                </a:solidFill>
                <a:hlinkClick r:id="rId2"/>
              </a:rPr>
              <a:t>https://item.jd.com/13042634.html</a:t>
            </a:r>
            <a:r>
              <a:rPr lang="en-US" altLang="zh-CN" sz="1400" dirty="0">
                <a:solidFill>
                  <a:schemeClr val="tx2"/>
                </a:solidFill>
              </a:rPr>
              <a:t> </a:t>
            </a:r>
          </a:p>
          <a:p>
            <a:r>
              <a:rPr lang="zh-CN" altLang="en-US" sz="1800" dirty="0">
                <a:solidFill>
                  <a:schemeClr val="tx2"/>
                </a:solidFill>
              </a:rPr>
              <a:t>购买</a:t>
            </a:r>
            <a:r>
              <a:rPr lang="en-US" altLang="zh-CN" sz="1800" dirty="0">
                <a:solidFill>
                  <a:schemeClr val="tx2"/>
                </a:solidFill>
              </a:rPr>
              <a:t>/</a:t>
            </a:r>
            <a:r>
              <a:rPr lang="zh-CN" altLang="en-US" sz="1800" dirty="0">
                <a:solidFill>
                  <a:schemeClr val="tx2"/>
                </a:solidFill>
              </a:rPr>
              <a:t>不购买均可，主要以课件为准</a:t>
            </a:r>
            <a:endParaRPr lang="en-US" altLang="zh-CN" sz="1800" dirty="0">
              <a:solidFill>
                <a:schemeClr val="tx2"/>
              </a:solidFill>
            </a:endParaRPr>
          </a:p>
          <a:p>
            <a:pPr lvl="1"/>
            <a:r>
              <a:rPr lang="zh-CN" altLang="en-US" sz="1400" dirty="0">
                <a:solidFill>
                  <a:schemeClr val="tx2"/>
                </a:solidFill>
              </a:rPr>
              <a:t>课件包含了我们要讲的主要内容；</a:t>
            </a:r>
            <a:endParaRPr lang="en-US" altLang="zh-CN" sz="1400" dirty="0">
              <a:solidFill>
                <a:schemeClr val="tx2"/>
              </a:solidFill>
            </a:endParaRPr>
          </a:p>
          <a:p>
            <a:pPr lvl="1"/>
            <a:r>
              <a:rPr lang="zh-CN" altLang="en-US" sz="1400" dirty="0">
                <a:solidFill>
                  <a:schemeClr val="tx2"/>
                </a:solidFill>
              </a:rPr>
              <a:t>阅读教材可以方便大家深入了解相关细节；</a:t>
            </a:r>
            <a:endParaRPr lang="en-US" altLang="zh-CN" sz="1400" dirty="0">
              <a:solidFill>
                <a:schemeClr val="tx2"/>
              </a:solidFill>
            </a:endParaRPr>
          </a:p>
          <a:p>
            <a:pPr lvl="1"/>
            <a:r>
              <a:rPr lang="zh-CN" altLang="en-US" sz="1400" dirty="0">
                <a:solidFill>
                  <a:schemeClr val="tx2"/>
                </a:solidFill>
              </a:rPr>
              <a:t>课件可能还包含了其他来源的参考资料；</a:t>
            </a:r>
            <a:endParaRPr lang="en-US" altLang="zh-CN" sz="1400" dirty="0">
              <a:solidFill>
                <a:schemeClr val="tx2"/>
              </a:solidFill>
            </a:endParaRPr>
          </a:p>
          <a:p>
            <a:r>
              <a:rPr lang="zh-CN" altLang="en-US" sz="1800" dirty="0">
                <a:solidFill>
                  <a:schemeClr val="tx2"/>
                </a:solidFill>
              </a:rPr>
              <a:t>其他参考教材：</a:t>
            </a:r>
            <a:endParaRPr lang="en-US" altLang="zh-CN" sz="1800" dirty="0">
              <a:solidFill>
                <a:schemeClr val="tx2"/>
              </a:solidFill>
            </a:endParaRPr>
          </a:p>
          <a:p>
            <a:pPr lvl="1"/>
            <a:r>
              <a:rPr lang="zh-CN" altLang="en-US" sz="1400" dirty="0">
                <a:solidFill>
                  <a:schemeClr val="tx2"/>
                </a:solidFill>
              </a:rPr>
              <a:t>博弈论基础，</a:t>
            </a:r>
            <a:r>
              <a:rPr lang="en-US" altLang="zh-CN" sz="1400" dirty="0">
                <a:solidFill>
                  <a:schemeClr val="tx2"/>
                </a:solidFill>
                <a:hlinkClick r:id="rId3"/>
              </a:rPr>
              <a:t>https://item.jd.com/12657955.html</a:t>
            </a:r>
            <a:r>
              <a:rPr lang="en-US" altLang="zh-CN" sz="1400" dirty="0">
                <a:solidFill>
                  <a:schemeClr val="tx2"/>
                </a:solidFill>
              </a:rPr>
              <a:t> </a:t>
            </a:r>
          </a:p>
          <a:p>
            <a:pPr lvl="1"/>
            <a:r>
              <a:rPr lang="zh-CN" altLang="en-US" sz="1400" dirty="0">
                <a:solidFill>
                  <a:schemeClr val="tx2"/>
                </a:solidFill>
              </a:rPr>
              <a:t>策略：博弈论导论，</a:t>
            </a:r>
            <a:r>
              <a:rPr lang="en-US" altLang="zh-CN" sz="1400" dirty="0">
                <a:solidFill>
                  <a:schemeClr val="tx2"/>
                </a:solidFill>
                <a:hlinkClick r:id="rId4"/>
              </a:rPr>
              <a:t>https://item.jd.com/12565294.html</a:t>
            </a:r>
            <a:r>
              <a:rPr lang="en-US" altLang="zh-CN" sz="1400" dirty="0">
                <a:solidFill>
                  <a:schemeClr val="tx2"/>
                </a:solidFill>
              </a:rPr>
              <a:t> </a:t>
            </a:r>
          </a:p>
          <a:p>
            <a:pPr lvl="1"/>
            <a:r>
              <a:rPr lang="zh-CN" altLang="en-US" sz="1400" dirty="0">
                <a:solidFill>
                  <a:schemeClr val="tx2"/>
                </a:solidFill>
              </a:rPr>
              <a:t>网易公开课上也有相关的网络课程</a:t>
            </a:r>
            <a:endParaRPr lang="en-US" altLang="zh-CN" sz="1400" dirty="0">
              <a:solidFill>
                <a:schemeClr val="tx2"/>
              </a:solidFill>
            </a:endParaRPr>
          </a:p>
          <a:p>
            <a:pPr lvl="1"/>
            <a:r>
              <a:rPr lang="zh-CN" altLang="en-US" sz="1400" dirty="0">
                <a:solidFill>
                  <a:schemeClr val="tx2"/>
                </a:solidFill>
              </a:rPr>
              <a:t>还有很多国外原版教材，有兴趣的同学可以参考</a:t>
            </a:r>
          </a:p>
        </p:txBody>
      </p:sp>
      <p:pic>
        <p:nvPicPr>
          <p:cNvPr id="5" name="图片 4">
            <a:extLst>
              <a:ext uri="{FF2B5EF4-FFF2-40B4-BE49-F238E27FC236}">
                <a16:creationId xmlns:a16="http://schemas.microsoft.com/office/drawing/2014/main" id="{A571A452-06F2-4B61-8B87-3EF8B9C03464}"/>
              </a:ext>
            </a:extLst>
          </p:cNvPr>
          <p:cNvPicPr>
            <a:picLocks noChangeAspect="1"/>
          </p:cNvPicPr>
          <p:nvPr/>
        </p:nvPicPr>
        <p:blipFill>
          <a:blip r:embed="rId5"/>
          <a:stretch>
            <a:fillRect/>
          </a:stretch>
        </p:blipFill>
        <p:spPr>
          <a:xfrm>
            <a:off x="7907299" y="2920772"/>
            <a:ext cx="2533650" cy="3171825"/>
          </a:xfrm>
          <a:prstGeom prst="rect">
            <a:avLst/>
          </a:prstGeom>
        </p:spPr>
      </p:pic>
    </p:spTree>
    <p:extLst>
      <p:ext uri="{BB962C8B-B14F-4D97-AF65-F5344CB8AC3E}">
        <p14:creationId xmlns:p14="http://schemas.microsoft.com/office/powerpoint/2010/main" val="2597167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难易程度</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博弈论在很多领域都得到了广泛的应用，也是很多研究问题的基础。因此，博弈论在很多领域都有相关的课程开设。</a:t>
            </a:r>
            <a:endParaRPr lang="en-US" altLang="zh-CN" sz="1800" dirty="0">
              <a:solidFill>
                <a:schemeClr val="tx2"/>
              </a:solidFill>
            </a:endParaRPr>
          </a:p>
          <a:p>
            <a:r>
              <a:rPr lang="zh-CN" altLang="en-US" sz="1800" dirty="0">
                <a:solidFill>
                  <a:schemeClr val="tx2"/>
                </a:solidFill>
              </a:rPr>
              <a:t>最主要的是在经济学领域中开设博弈论课程。</a:t>
            </a:r>
            <a:endParaRPr lang="en-US" altLang="zh-CN" sz="1800" dirty="0">
              <a:solidFill>
                <a:schemeClr val="tx2"/>
              </a:solidFill>
            </a:endParaRPr>
          </a:p>
          <a:p>
            <a:r>
              <a:rPr lang="zh-CN" altLang="en-US" sz="1800" dirty="0">
                <a:solidFill>
                  <a:schemeClr val="tx2"/>
                </a:solidFill>
              </a:rPr>
              <a:t>对本科生、研究生都可以开设。</a:t>
            </a:r>
            <a:endParaRPr lang="en-US" altLang="zh-CN" sz="1800" dirty="0">
              <a:solidFill>
                <a:schemeClr val="tx2"/>
              </a:solidFill>
            </a:endParaRPr>
          </a:p>
          <a:p>
            <a:r>
              <a:rPr lang="zh-CN" altLang="en-US" sz="1800" dirty="0">
                <a:solidFill>
                  <a:schemeClr val="tx2"/>
                </a:solidFill>
              </a:rPr>
              <a:t>作为本科生课程，本课程力求：</a:t>
            </a:r>
            <a:endParaRPr lang="en-US" altLang="zh-CN" sz="1800" dirty="0">
              <a:solidFill>
                <a:schemeClr val="tx2"/>
              </a:solidFill>
            </a:endParaRPr>
          </a:p>
          <a:p>
            <a:pPr lvl="1"/>
            <a:r>
              <a:rPr lang="zh-CN" altLang="en-US" sz="1400" dirty="0">
                <a:solidFill>
                  <a:schemeClr val="tx2"/>
                </a:solidFill>
              </a:rPr>
              <a:t>避免过于复杂的数学证明</a:t>
            </a:r>
            <a:endParaRPr lang="en-US" altLang="zh-CN" sz="1400" dirty="0">
              <a:solidFill>
                <a:schemeClr val="tx2"/>
              </a:solidFill>
            </a:endParaRPr>
          </a:p>
          <a:p>
            <a:pPr lvl="1"/>
            <a:r>
              <a:rPr lang="zh-CN" altLang="en-US" sz="1400" dirty="0">
                <a:solidFill>
                  <a:schemeClr val="tx2"/>
                </a:solidFill>
              </a:rPr>
              <a:t>通过具体实例来讲述博弈论理论和应用</a:t>
            </a:r>
            <a:endParaRPr lang="en-US" altLang="zh-CN" sz="1400" dirty="0">
              <a:solidFill>
                <a:schemeClr val="tx2"/>
              </a:solidFill>
            </a:endParaRPr>
          </a:p>
          <a:p>
            <a:pPr lvl="1"/>
            <a:r>
              <a:rPr lang="zh-CN" altLang="en-US" sz="1400" dirty="0">
                <a:solidFill>
                  <a:schemeClr val="tx2"/>
                </a:solidFill>
              </a:rPr>
              <a:t>只讨论博弈论的一些基础知识，不涉及进阶的内容</a:t>
            </a:r>
            <a:endParaRPr lang="en-US" altLang="zh-CN" sz="1400" dirty="0">
              <a:solidFill>
                <a:schemeClr val="tx2"/>
              </a:solidFill>
            </a:endParaRPr>
          </a:p>
          <a:p>
            <a:pPr lvl="1"/>
            <a:r>
              <a:rPr lang="zh-CN" altLang="en-US" sz="1400" dirty="0">
                <a:solidFill>
                  <a:schemeClr val="tx2"/>
                </a:solidFill>
              </a:rPr>
              <a:t>作为大家以后进行相关学习、研究的基础</a:t>
            </a:r>
            <a:endParaRPr lang="en-US" altLang="zh-CN" sz="1400" dirty="0">
              <a:solidFill>
                <a:schemeClr val="tx2"/>
              </a:solidFill>
            </a:endParaRPr>
          </a:p>
          <a:p>
            <a:pPr lvl="1"/>
            <a:r>
              <a:rPr lang="zh-CN" altLang="en-US" sz="1400" dirty="0">
                <a:solidFill>
                  <a:schemeClr val="tx2"/>
                </a:solidFill>
              </a:rPr>
              <a:t>学有余力的同学可以自行搜索参考资料深入学习</a:t>
            </a:r>
            <a:endParaRPr lang="en-US" altLang="zh-CN" sz="1400" dirty="0">
              <a:solidFill>
                <a:schemeClr val="tx2"/>
              </a:solidFill>
            </a:endParaRPr>
          </a:p>
        </p:txBody>
      </p:sp>
    </p:spTree>
    <p:extLst>
      <p:ext uri="{BB962C8B-B14F-4D97-AF65-F5344CB8AC3E}">
        <p14:creationId xmlns:p14="http://schemas.microsoft.com/office/powerpoint/2010/main" val="3441315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背景</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博弈论从诞生至今不过七十多年，却对经济学乃至整个社会科学都产生了重要的影响。目前，博弈论不仅是主流经济学的重要组成部分，甚至有学者认为它是整个社会科学的基础。事实上，除了经济学，博弈论也在管理、法律、政治、物理、生物学等方面都得到了应用。在我们的生活中，也能到处发现博弈论的广泛应用。</a:t>
            </a:r>
            <a:endParaRPr lang="en-US" altLang="zh-CN" sz="1800" dirty="0">
              <a:solidFill>
                <a:schemeClr val="tx2"/>
              </a:solidFill>
            </a:endParaRPr>
          </a:p>
          <a:p>
            <a:r>
              <a:rPr lang="zh-CN" altLang="en-US" sz="1800" dirty="0">
                <a:solidFill>
                  <a:schemeClr val="tx2"/>
                </a:solidFill>
              </a:rPr>
              <a:t>这也是为什么不同的学科都有开设和博弈论相关的课程的原因。</a:t>
            </a:r>
          </a:p>
        </p:txBody>
      </p:sp>
    </p:spTree>
    <p:extLst>
      <p:ext uri="{BB962C8B-B14F-4D97-AF65-F5344CB8AC3E}">
        <p14:creationId xmlns:p14="http://schemas.microsoft.com/office/powerpoint/2010/main" val="3802182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背景</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博弈论，</a:t>
            </a:r>
            <a:r>
              <a:rPr lang="en-US" altLang="zh-CN" sz="1800" dirty="0">
                <a:solidFill>
                  <a:schemeClr val="tx2"/>
                </a:solidFill>
              </a:rPr>
              <a:t>Game Theory</a:t>
            </a:r>
            <a:r>
              <a:rPr lang="zh-CN" altLang="en-US" sz="1800" dirty="0">
                <a:solidFill>
                  <a:schemeClr val="tx2"/>
                </a:solidFill>
              </a:rPr>
              <a:t>，以前也翻译为“对策论”</a:t>
            </a:r>
            <a:endParaRPr lang="en-US" altLang="zh-CN" sz="1800" dirty="0">
              <a:solidFill>
                <a:schemeClr val="tx2"/>
              </a:solidFill>
            </a:endParaRPr>
          </a:p>
          <a:p>
            <a:r>
              <a:rPr lang="zh-CN" altLang="en-US" sz="1800" dirty="0">
                <a:solidFill>
                  <a:schemeClr val="tx2"/>
                </a:solidFill>
              </a:rPr>
              <a:t>研究</a:t>
            </a:r>
            <a:r>
              <a:rPr lang="zh-CN" altLang="en-US" sz="1800" b="1" dirty="0">
                <a:solidFill>
                  <a:srgbClr val="FF0000"/>
                </a:solidFill>
              </a:rPr>
              <a:t>决策主体的行为发生直接相互作用时的决策</a:t>
            </a:r>
            <a:r>
              <a:rPr lang="zh-CN" altLang="en-US" sz="1800" dirty="0">
                <a:solidFill>
                  <a:schemeClr val="tx2"/>
                </a:solidFill>
              </a:rPr>
              <a:t>及</a:t>
            </a:r>
            <a:r>
              <a:rPr lang="zh-CN" altLang="en-US" sz="1800" b="1" dirty="0">
                <a:solidFill>
                  <a:srgbClr val="FF0000"/>
                </a:solidFill>
              </a:rPr>
              <a:t>这种决策的均衡问题</a:t>
            </a:r>
            <a:r>
              <a:rPr lang="zh-CN" altLang="en-US" sz="1400" dirty="0"/>
              <a:t>。</a:t>
            </a:r>
            <a:endParaRPr lang="en-US" altLang="zh-CN" sz="1400" dirty="0"/>
          </a:p>
          <a:p>
            <a:pPr lvl="1"/>
            <a:r>
              <a:rPr lang="zh-CN" altLang="en-US" sz="1400" dirty="0"/>
              <a:t>一个主体（例如一个企业或团体）的选择受到其他主体的影响</a:t>
            </a:r>
            <a:endParaRPr lang="en-US" altLang="zh-CN" sz="1400" dirty="0"/>
          </a:p>
          <a:p>
            <a:pPr lvl="1"/>
            <a:r>
              <a:rPr lang="zh-CN" altLang="en-US" sz="1400" dirty="0"/>
              <a:t>这个主体的选择又反过来影响其他主体的选择</a:t>
            </a:r>
            <a:endParaRPr lang="en-US" altLang="zh-CN" sz="1400" dirty="0"/>
          </a:p>
          <a:p>
            <a:pPr lvl="1"/>
            <a:r>
              <a:rPr lang="zh-CN" altLang="en-US" sz="1400" dirty="0"/>
              <a:t>这些主体如何决策？什么样的决策是一个均衡？</a:t>
            </a:r>
            <a:endParaRPr lang="en-US" altLang="zh-CN" sz="1400" dirty="0"/>
          </a:p>
          <a:p>
            <a:pPr lvl="1"/>
            <a:r>
              <a:rPr lang="zh-CN" altLang="en-US" sz="1400" dirty="0"/>
              <a:t>研究决策问题的理论</a:t>
            </a:r>
            <a:endParaRPr lang="en-US" altLang="zh-CN" sz="1400" dirty="0"/>
          </a:p>
          <a:p>
            <a:r>
              <a:rPr lang="zh-CN" altLang="en-US" sz="1800" dirty="0"/>
              <a:t>注意博弈论的定义和现实生活中的对它的理解的区别：</a:t>
            </a:r>
            <a:endParaRPr lang="en-US" altLang="zh-CN" sz="1800" dirty="0"/>
          </a:p>
          <a:p>
            <a:pPr lvl="1"/>
            <a:r>
              <a:rPr lang="zh-CN" altLang="en-US" sz="1400" dirty="0"/>
              <a:t>现实生活中，“博弈”可以泛指各种游戏，例如下棋、扑克、博彩、各类体育比赛等</a:t>
            </a:r>
            <a:endParaRPr lang="en-US" altLang="zh-CN" sz="1400" dirty="0"/>
          </a:p>
          <a:p>
            <a:pPr lvl="1"/>
            <a:r>
              <a:rPr lang="zh-CN" altLang="en-US" sz="1400" dirty="0"/>
              <a:t>博弈论中，严格定义为“完全理性的个人或群体的行为发生直接相互作用的情形”</a:t>
            </a:r>
            <a:endParaRPr lang="en-US" altLang="zh-CN" sz="1400" dirty="0"/>
          </a:p>
          <a:p>
            <a:pPr lvl="1"/>
            <a:r>
              <a:rPr lang="zh-CN" altLang="en-US" sz="1400" dirty="0"/>
              <a:t>博弈论关注的是博弈决策中博弈各方的互动行为</a:t>
            </a:r>
            <a:endParaRPr lang="en-US" altLang="zh-CN" sz="1400" dirty="0"/>
          </a:p>
        </p:txBody>
      </p:sp>
    </p:spTree>
    <p:extLst>
      <p:ext uri="{BB962C8B-B14F-4D97-AF65-F5344CB8AC3E}">
        <p14:creationId xmlns:p14="http://schemas.microsoft.com/office/powerpoint/2010/main" val="4038929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怎样研究博弈论</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既然博弈论研究的是决策人在博弈中的决策和相互作用，就必须对决策人的决策行为进行分析和预测。</a:t>
            </a:r>
            <a:endParaRPr lang="en-US" altLang="zh-CN" sz="1800" dirty="0">
              <a:solidFill>
                <a:schemeClr val="tx2"/>
              </a:solidFill>
            </a:endParaRPr>
          </a:p>
          <a:p>
            <a:r>
              <a:rPr lang="zh-CN" altLang="en-US" sz="1800" dirty="0">
                <a:solidFill>
                  <a:schemeClr val="tx2"/>
                </a:solidFill>
              </a:rPr>
              <a:t>需要对决策人的行为或行为模式给出一定的约束或假定。否则根本无法对决策人的行为进行准确预测，也无法保证得到的结论在逻辑上是合理和准确的。</a:t>
            </a:r>
            <a:endParaRPr lang="en-US" altLang="zh-CN" sz="1800" dirty="0">
              <a:solidFill>
                <a:schemeClr val="tx2"/>
              </a:solidFill>
            </a:endParaRPr>
          </a:p>
          <a:p>
            <a:r>
              <a:rPr lang="zh-CN" altLang="en-US" sz="1800" dirty="0">
                <a:solidFill>
                  <a:schemeClr val="tx2"/>
                </a:solidFill>
              </a:rPr>
              <a:t>博弈论的分析框架一般都假设：参与人是完全理性（</a:t>
            </a:r>
            <a:r>
              <a:rPr lang="en-US" altLang="zh-CN" sz="1800" dirty="0">
                <a:solidFill>
                  <a:schemeClr val="tx2"/>
                </a:solidFill>
              </a:rPr>
              <a:t>rational</a:t>
            </a:r>
            <a:r>
              <a:rPr lang="zh-CN" altLang="en-US" sz="1800" dirty="0">
                <a:solidFill>
                  <a:schemeClr val="tx2"/>
                </a:solidFill>
              </a:rPr>
              <a:t>）的</a:t>
            </a:r>
            <a:endParaRPr lang="en-US" altLang="zh-CN" sz="1800" dirty="0">
              <a:solidFill>
                <a:schemeClr val="tx2"/>
              </a:solidFill>
            </a:endParaRPr>
          </a:p>
          <a:p>
            <a:pPr lvl="1"/>
            <a:r>
              <a:rPr lang="zh-CN" altLang="en-US" sz="1400" dirty="0">
                <a:solidFill>
                  <a:schemeClr val="tx2"/>
                </a:solidFill>
              </a:rPr>
              <a:t>参与人在追逐其目标（用效用表示，即博弈结果给自己带来的满足）最大化时能前后一致地做决策</a:t>
            </a:r>
            <a:endParaRPr lang="en-US" altLang="zh-CN" sz="1400" dirty="0">
              <a:solidFill>
                <a:schemeClr val="tx2"/>
              </a:solidFill>
            </a:endParaRPr>
          </a:p>
          <a:p>
            <a:pPr lvl="1"/>
            <a:r>
              <a:rPr lang="zh-CN" altLang="en-US" sz="1400" dirty="0">
                <a:solidFill>
                  <a:schemeClr val="tx2"/>
                </a:solidFill>
              </a:rPr>
              <a:t>即：参与人的行为和目标具有一致性</a:t>
            </a:r>
            <a:endParaRPr lang="en-US" altLang="zh-CN" sz="1800" dirty="0">
              <a:solidFill>
                <a:schemeClr val="tx2"/>
              </a:solidFill>
            </a:endParaRPr>
          </a:p>
          <a:p>
            <a:r>
              <a:rPr lang="zh-CN" altLang="en-US" sz="1800" dirty="0">
                <a:solidFill>
                  <a:schemeClr val="tx2"/>
                </a:solidFill>
              </a:rPr>
              <a:t>完全理性的主要表现：</a:t>
            </a:r>
            <a:endParaRPr lang="en-US" altLang="zh-CN" sz="1800" dirty="0">
              <a:solidFill>
                <a:schemeClr val="tx2"/>
              </a:solidFill>
            </a:endParaRPr>
          </a:p>
          <a:p>
            <a:pPr lvl="1"/>
            <a:r>
              <a:rPr lang="zh-CN" altLang="en-US" sz="1400" dirty="0">
                <a:solidFill>
                  <a:schemeClr val="tx2"/>
                </a:solidFill>
              </a:rPr>
              <a:t>参与人的偏好具有一致性，且对具体的决策问题保持稳定</a:t>
            </a:r>
            <a:endParaRPr lang="en-US" altLang="zh-CN" sz="1400" dirty="0">
              <a:solidFill>
                <a:schemeClr val="tx2"/>
              </a:solidFill>
            </a:endParaRPr>
          </a:p>
          <a:p>
            <a:pPr lvl="1"/>
            <a:r>
              <a:rPr lang="zh-CN" altLang="en-US" sz="1400" dirty="0">
                <a:solidFill>
                  <a:schemeClr val="tx2"/>
                </a:solidFill>
              </a:rPr>
              <a:t>参与人对所面临的决策问题（博弈问题）具有完全的理解，可以对决策问题中的不确定性进行描述、建模</a:t>
            </a:r>
            <a:endParaRPr lang="en-US" altLang="zh-CN" sz="1400" dirty="0">
              <a:solidFill>
                <a:schemeClr val="tx2"/>
              </a:solidFill>
            </a:endParaRPr>
          </a:p>
          <a:p>
            <a:pPr lvl="1"/>
            <a:r>
              <a:rPr lang="zh-CN" altLang="en-US" sz="1400" dirty="0">
                <a:solidFill>
                  <a:schemeClr val="tx2"/>
                </a:solidFill>
              </a:rPr>
              <a:t>参与人具有强大的（甚至是无限的）逻辑推理能力和计算能力</a:t>
            </a:r>
            <a:endParaRPr lang="en-US" altLang="zh-CN" sz="1400" dirty="0">
              <a:solidFill>
                <a:schemeClr val="tx2"/>
              </a:solidFill>
            </a:endParaRPr>
          </a:p>
        </p:txBody>
      </p:sp>
      <p:sp>
        <p:nvSpPr>
          <p:cNvPr id="4" name="文本框 3">
            <a:extLst>
              <a:ext uri="{FF2B5EF4-FFF2-40B4-BE49-F238E27FC236}">
                <a16:creationId xmlns:a16="http://schemas.microsoft.com/office/drawing/2014/main" id="{DB512CF1-BF67-40A8-A289-A505F713EED8}"/>
              </a:ext>
            </a:extLst>
          </p:cNvPr>
          <p:cNvSpPr txBox="1"/>
          <p:nvPr/>
        </p:nvSpPr>
        <p:spPr>
          <a:xfrm>
            <a:off x="1179226" y="1748750"/>
            <a:ext cx="7700554" cy="369332"/>
          </a:xfrm>
          <a:prstGeom prst="rect">
            <a:avLst/>
          </a:prstGeom>
          <a:noFill/>
        </p:spPr>
        <p:txBody>
          <a:bodyPr wrap="square" rtlCol="0">
            <a:spAutoFit/>
          </a:bodyPr>
          <a:lstStyle/>
          <a:p>
            <a:r>
              <a:rPr lang="zh-CN" altLang="en-US" b="1" dirty="0">
                <a:solidFill>
                  <a:srgbClr val="FF0000"/>
                </a:solidFill>
              </a:rPr>
              <a:t>完全理性的参与人</a:t>
            </a:r>
          </a:p>
        </p:txBody>
      </p:sp>
    </p:spTree>
    <p:extLst>
      <p:ext uri="{BB962C8B-B14F-4D97-AF65-F5344CB8AC3E}">
        <p14:creationId xmlns:p14="http://schemas.microsoft.com/office/powerpoint/2010/main" val="1832247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怎样研究博弈论</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研究传统的决策问题时，假设决策人完全理性，并给定决策问题和决策人的决策目标，就能对决策人的行为给出一个准确的预测</a:t>
            </a:r>
            <a:r>
              <a:rPr lang="en-US" altLang="zh-CN" sz="1800" dirty="0">
                <a:solidFill>
                  <a:schemeClr val="tx2"/>
                </a:solidFill>
              </a:rPr>
              <a:t>——</a:t>
            </a:r>
            <a:r>
              <a:rPr lang="zh-CN" altLang="en-US" sz="1800" dirty="0">
                <a:solidFill>
                  <a:schemeClr val="tx2"/>
                </a:solidFill>
              </a:rPr>
              <a:t>决策人总会选择能够最大限度实现自身决策目标（最大化效用）的行动。</a:t>
            </a:r>
            <a:endParaRPr lang="en-US" altLang="zh-CN" sz="1800" dirty="0">
              <a:solidFill>
                <a:schemeClr val="tx2"/>
              </a:solidFill>
            </a:endParaRPr>
          </a:p>
          <a:p>
            <a:r>
              <a:rPr lang="zh-CN" altLang="en-US" sz="1800" dirty="0">
                <a:solidFill>
                  <a:schemeClr val="tx2"/>
                </a:solidFill>
              </a:rPr>
              <a:t>在博弈论中，问题并不相同</a:t>
            </a:r>
            <a:r>
              <a:rPr lang="en-US" altLang="zh-CN" sz="1800" dirty="0">
                <a:solidFill>
                  <a:schemeClr val="tx2"/>
                </a:solidFill>
              </a:rPr>
              <a:t>——</a:t>
            </a:r>
            <a:r>
              <a:rPr lang="zh-CN" altLang="en-US" sz="1800" dirty="0">
                <a:solidFill>
                  <a:schemeClr val="tx2"/>
                </a:solidFill>
              </a:rPr>
              <a:t>因为参与人的决策存在相互作用</a:t>
            </a:r>
            <a:endParaRPr lang="en-US" altLang="zh-CN" sz="1800" dirty="0">
              <a:solidFill>
                <a:schemeClr val="tx2"/>
              </a:solidFill>
            </a:endParaRPr>
          </a:p>
          <a:p>
            <a:pPr lvl="1"/>
            <a:r>
              <a:rPr lang="zh-CN" altLang="en-US" sz="1400" dirty="0">
                <a:solidFill>
                  <a:schemeClr val="tx2"/>
                </a:solidFill>
              </a:rPr>
              <a:t>因此，博弈的结果取决于所有人的选择</a:t>
            </a:r>
            <a:endParaRPr lang="en-US" altLang="zh-CN" sz="1400" dirty="0">
              <a:solidFill>
                <a:schemeClr val="tx2"/>
              </a:solidFill>
            </a:endParaRPr>
          </a:p>
          <a:p>
            <a:pPr lvl="1"/>
            <a:r>
              <a:rPr lang="zh-CN" altLang="en-US" sz="1400" dirty="0">
                <a:solidFill>
                  <a:schemeClr val="tx2"/>
                </a:solidFill>
              </a:rPr>
              <a:t>每个参与人在做决策时都要考虑其他参与人如何进行决策，即对其他参与人的行为进行预期</a:t>
            </a:r>
            <a:endParaRPr lang="en-US" altLang="zh-CN" sz="1400" dirty="0">
              <a:solidFill>
                <a:schemeClr val="tx2"/>
              </a:solidFill>
            </a:endParaRPr>
          </a:p>
          <a:p>
            <a:pPr lvl="1"/>
            <a:r>
              <a:rPr lang="zh-CN" altLang="en-US" sz="1400" dirty="0">
                <a:solidFill>
                  <a:schemeClr val="tx2"/>
                </a:solidFill>
              </a:rPr>
              <a:t>像绕口令一样：分析某一位参与人在博弈中的决策行为，就要考虑其对其他参与人行为的预期，也要考虑其对其他参与人对自己行为的预期，其他参与人对自己对其他参与人行为的预期，</a:t>
            </a:r>
            <a:r>
              <a:rPr lang="en-US" altLang="zh-CN" sz="1400" dirty="0">
                <a:solidFill>
                  <a:schemeClr val="tx2"/>
                </a:solidFill>
              </a:rPr>
              <a:t>……</a:t>
            </a:r>
          </a:p>
          <a:p>
            <a:r>
              <a:rPr lang="zh-CN" altLang="en-US" sz="1800" dirty="0">
                <a:solidFill>
                  <a:schemeClr val="tx2"/>
                </a:solidFill>
              </a:rPr>
              <a:t>“参与人完全理性”对于传统的决策问题已经是一个有效的要求。但是，在博弈论中，仅仅要求参与人完全理性显然是不够的，这种情况下，应该如何表述“参与人完全理性”这个要求？</a:t>
            </a:r>
            <a:endParaRPr lang="en-US" altLang="zh-CN" sz="1800" dirty="0">
              <a:solidFill>
                <a:schemeClr val="tx2"/>
              </a:solidFill>
            </a:endParaRPr>
          </a:p>
        </p:txBody>
      </p:sp>
      <p:sp>
        <p:nvSpPr>
          <p:cNvPr id="11" name="文本框 10">
            <a:extLst>
              <a:ext uri="{FF2B5EF4-FFF2-40B4-BE49-F238E27FC236}">
                <a16:creationId xmlns:a16="http://schemas.microsoft.com/office/drawing/2014/main" id="{55CD27F8-3436-414C-B803-4F87780910A4}"/>
              </a:ext>
            </a:extLst>
          </p:cNvPr>
          <p:cNvSpPr txBox="1"/>
          <p:nvPr/>
        </p:nvSpPr>
        <p:spPr>
          <a:xfrm>
            <a:off x="1179226" y="1748750"/>
            <a:ext cx="7700554" cy="369332"/>
          </a:xfrm>
          <a:prstGeom prst="rect">
            <a:avLst/>
          </a:prstGeom>
          <a:noFill/>
        </p:spPr>
        <p:txBody>
          <a:bodyPr wrap="square" rtlCol="0">
            <a:spAutoFit/>
          </a:bodyPr>
          <a:lstStyle/>
          <a:p>
            <a:r>
              <a:rPr lang="zh-CN" altLang="en-US" b="1" dirty="0">
                <a:solidFill>
                  <a:srgbClr val="FF0000"/>
                </a:solidFill>
              </a:rPr>
              <a:t>“参与人完全理性”是共同知识</a:t>
            </a:r>
          </a:p>
        </p:txBody>
      </p:sp>
    </p:spTree>
    <p:extLst>
      <p:ext uri="{BB962C8B-B14F-4D97-AF65-F5344CB8AC3E}">
        <p14:creationId xmlns:p14="http://schemas.microsoft.com/office/powerpoint/2010/main" val="1297245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怎样研究博弈论</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考虑一个具体的例子：猜数游戏</a:t>
            </a:r>
            <a:endParaRPr lang="en-US" altLang="zh-CN" sz="1800" dirty="0">
              <a:solidFill>
                <a:schemeClr val="tx2"/>
              </a:solidFill>
            </a:endParaRPr>
          </a:p>
          <a:p>
            <a:pPr lvl="1"/>
            <a:r>
              <a:rPr lang="zh-CN" altLang="en-US" sz="1400" dirty="0">
                <a:solidFill>
                  <a:schemeClr val="tx2"/>
                </a:solidFill>
              </a:rPr>
              <a:t>每个游戏者报一个至多为</a:t>
            </a:r>
            <a:r>
              <a:rPr lang="en-US" altLang="zh-CN" sz="1400" dirty="0">
                <a:solidFill>
                  <a:schemeClr val="tx2"/>
                </a:solidFill>
              </a:rPr>
              <a:t>100</a:t>
            </a:r>
            <a:r>
              <a:rPr lang="zh-CN" altLang="en-US" sz="1400" dirty="0">
                <a:solidFill>
                  <a:schemeClr val="tx2"/>
                </a:solidFill>
              </a:rPr>
              <a:t>的非负整数（即</a:t>
            </a:r>
            <a:r>
              <a:rPr lang="en-US" altLang="zh-CN" sz="1400" dirty="0">
                <a:solidFill>
                  <a:schemeClr val="tx2"/>
                </a:solidFill>
              </a:rPr>
              <a:t>0~100</a:t>
            </a:r>
            <a:r>
              <a:rPr lang="zh-CN" altLang="en-US" sz="1400" dirty="0">
                <a:solidFill>
                  <a:schemeClr val="tx2"/>
                </a:solidFill>
              </a:rPr>
              <a:t>）。计算所有游戏者所报数字的平均数（记为</a:t>
            </a:r>
            <a:r>
              <a:rPr lang="en-US" altLang="zh-CN" sz="1400" dirty="0">
                <a:solidFill>
                  <a:schemeClr val="tx2"/>
                </a:solidFill>
              </a:rPr>
              <a:t>A</a:t>
            </a:r>
            <a:r>
              <a:rPr lang="zh-CN" altLang="en-US" sz="1400" dirty="0">
                <a:solidFill>
                  <a:schemeClr val="tx2"/>
                </a:solidFill>
              </a:rPr>
              <a:t>），报出不超过平均数</a:t>
            </a:r>
            <a:r>
              <a:rPr lang="en-US" altLang="zh-CN" sz="1400" dirty="0">
                <a:solidFill>
                  <a:schemeClr val="tx2"/>
                </a:solidFill>
              </a:rPr>
              <a:t>70%</a:t>
            </a:r>
            <a:r>
              <a:rPr lang="zh-CN" altLang="en-US" sz="1400" dirty="0">
                <a:solidFill>
                  <a:schemeClr val="tx2"/>
                </a:solidFill>
              </a:rPr>
              <a:t>（即</a:t>
            </a:r>
            <a:r>
              <a:rPr lang="en-US" altLang="zh-CN" sz="1400" dirty="0">
                <a:solidFill>
                  <a:schemeClr val="tx2"/>
                </a:solidFill>
              </a:rPr>
              <a:t>0.7A</a:t>
            </a:r>
            <a:r>
              <a:rPr lang="zh-CN" altLang="en-US" sz="1400" dirty="0">
                <a:solidFill>
                  <a:schemeClr val="tx2"/>
                </a:solidFill>
              </a:rPr>
              <a:t>）的最大数字的游戏者为胜。</a:t>
            </a:r>
            <a:endParaRPr lang="en-US" altLang="zh-CN" sz="1400" dirty="0">
              <a:solidFill>
                <a:schemeClr val="tx2"/>
              </a:solidFill>
            </a:endParaRPr>
          </a:p>
          <a:p>
            <a:pPr lvl="1"/>
            <a:r>
              <a:rPr lang="zh-CN" altLang="en-US" sz="1400" dirty="0">
                <a:solidFill>
                  <a:schemeClr val="tx2"/>
                </a:solidFill>
              </a:rPr>
              <a:t>例如，平均数是</a:t>
            </a:r>
            <a:r>
              <a:rPr lang="en-US" altLang="zh-CN" sz="1400" dirty="0">
                <a:solidFill>
                  <a:schemeClr val="tx2"/>
                </a:solidFill>
              </a:rPr>
              <a:t>11</a:t>
            </a:r>
            <a:r>
              <a:rPr lang="zh-CN" altLang="en-US" sz="1400" dirty="0">
                <a:solidFill>
                  <a:schemeClr val="tx2"/>
                </a:solidFill>
              </a:rPr>
              <a:t>，则所报数字不超过</a:t>
            </a:r>
            <a:r>
              <a:rPr lang="en-US" altLang="zh-CN" sz="1400" dirty="0">
                <a:solidFill>
                  <a:schemeClr val="tx2"/>
                </a:solidFill>
              </a:rPr>
              <a:t>7</a:t>
            </a:r>
            <a:r>
              <a:rPr lang="zh-CN" altLang="en-US" sz="1400" dirty="0">
                <a:solidFill>
                  <a:schemeClr val="tx2"/>
                </a:solidFill>
              </a:rPr>
              <a:t>的游戏者中，报最大数字者获胜。</a:t>
            </a:r>
            <a:endParaRPr lang="en-US" altLang="zh-CN" sz="1400" dirty="0">
              <a:solidFill>
                <a:schemeClr val="tx2"/>
              </a:solidFill>
            </a:endParaRPr>
          </a:p>
          <a:p>
            <a:pPr lvl="1"/>
            <a:r>
              <a:rPr lang="zh-CN" altLang="en-US" sz="1400" dirty="0">
                <a:solidFill>
                  <a:schemeClr val="tx2"/>
                </a:solidFill>
              </a:rPr>
              <a:t>当然，可能有多个参与者同时报了这个最大的数字，可以认为他们都获胜，例如可以平分奖品。</a:t>
            </a:r>
            <a:endParaRPr lang="en-US" altLang="zh-CN" sz="1400" dirty="0">
              <a:solidFill>
                <a:schemeClr val="tx2"/>
              </a:solidFill>
            </a:endParaRPr>
          </a:p>
          <a:p>
            <a:r>
              <a:rPr lang="zh-CN" altLang="en-US" sz="1800" dirty="0">
                <a:solidFill>
                  <a:schemeClr val="tx2"/>
                </a:solidFill>
              </a:rPr>
              <a:t>每个参与者应该如何选择呢？</a:t>
            </a:r>
          </a:p>
        </p:txBody>
      </p:sp>
      <p:sp>
        <p:nvSpPr>
          <p:cNvPr id="11" name="文本框 10">
            <a:extLst>
              <a:ext uri="{FF2B5EF4-FFF2-40B4-BE49-F238E27FC236}">
                <a16:creationId xmlns:a16="http://schemas.microsoft.com/office/drawing/2014/main" id="{AFCF5DC2-81A6-4869-BCFD-8C65D9684ADD}"/>
              </a:ext>
            </a:extLst>
          </p:cNvPr>
          <p:cNvSpPr txBox="1"/>
          <p:nvPr/>
        </p:nvSpPr>
        <p:spPr>
          <a:xfrm>
            <a:off x="1179226" y="1748750"/>
            <a:ext cx="7700554" cy="369332"/>
          </a:xfrm>
          <a:prstGeom prst="rect">
            <a:avLst/>
          </a:prstGeom>
          <a:noFill/>
        </p:spPr>
        <p:txBody>
          <a:bodyPr wrap="square" rtlCol="0">
            <a:spAutoFit/>
          </a:bodyPr>
          <a:lstStyle/>
          <a:p>
            <a:r>
              <a:rPr lang="zh-CN" altLang="en-US" b="1" dirty="0">
                <a:solidFill>
                  <a:srgbClr val="FF0000"/>
                </a:solidFill>
              </a:rPr>
              <a:t>“参与人完全理性”是共同知识</a:t>
            </a:r>
          </a:p>
        </p:txBody>
      </p:sp>
    </p:spTree>
    <p:extLst>
      <p:ext uri="{BB962C8B-B14F-4D97-AF65-F5344CB8AC3E}">
        <p14:creationId xmlns:p14="http://schemas.microsoft.com/office/powerpoint/2010/main" val="410262494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787</TotalTime>
  <Words>3074</Words>
  <Application>Microsoft Office PowerPoint</Application>
  <PresentationFormat>宽屏</PresentationFormat>
  <Paragraphs>160</Paragraphs>
  <Slides>17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等线</vt:lpstr>
      <vt:lpstr>等线 Light</vt:lpstr>
      <vt:lpstr>Arial</vt:lpstr>
      <vt:lpstr>Cambria Math</vt:lpstr>
      <vt:lpstr>Office 主题​​</vt:lpstr>
      <vt:lpstr>博弈论基础</vt:lpstr>
      <vt:lpstr>欢迎</vt:lpstr>
      <vt:lpstr>教材</vt:lpstr>
      <vt:lpstr>难易程度</vt:lpstr>
      <vt:lpstr>背景</vt:lpstr>
      <vt:lpstr>背景</vt:lpstr>
      <vt:lpstr>怎样研究博弈论</vt:lpstr>
      <vt:lpstr>怎样研究博弈论</vt:lpstr>
      <vt:lpstr>怎样研究博弈论</vt:lpstr>
      <vt:lpstr>怎样研究博弈论</vt:lpstr>
      <vt:lpstr>怎样研究博弈论</vt:lpstr>
      <vt:lpstr>怎样研究博弈论</vt:lpstr>
      <vt:lpstr>怎样研究博弈论</vt:lpstr>
      <vt:lpstr>博弈论的发展历程</vt:lpstr>
      <vt:lpstr>博弈论的分类</vt:lpstr>
      <vt:lpstr>博弈问题的解</vt:lpstr>
      <vt:lpstr>博弈问题的解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博弈论基础</dc:title>
  <dc:creator>Guo Suiming</dc:creator>
  <cp:lastModifiedBy>Guo Suiming</cp:lastModifiedBy>
  <cp:revision>95</cp:revision>
  <cp:lastPrinted>2021-03-05T00:32:56Z</cp:lastPrinted>
  <dcterms:created xsi:type="dcterms:W3CDTF">2021-02-14T01:17:17Z</dcterms:created>
  <dcterms:modified xsi:type="dcterms:W3CDTF">2021-03-05T00:33:05Z</dcterms:modified>
</cp:coreProperties>
</file>