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97"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61" r:id="rId43"/>
    <p:sldId id="298" r:id="rId44"/>
    <p:sldId id="312" r:id="rId45"/>
    <p:sldId id="311" r:id="rId46"/>
    <p:sldId id="310" r:id="rId47"/>
    <p:sldId id="309" r:id="rId48"/>
    <p:sldId id="308" r:id="rId49"/>
    <p:sldId id="307" r:id="rId50"/>
    <p:sldId id="306" r:id="rId51"/>
    <p:sldId id="305" r:id="rId52"/>
    <p:sldId id="304" r:id="rId53"/>
    <p:sldId id="303" r:id="rId54"/>
    <p:sldId id="302" r:id="rId55"/>
    <p:sldId id="301" r:id="rId56"/>
    <p:sldId id="300" r:id="rId57"/>
    <p:sldId id="299" r:id="rId58"/>
    <p:sldId id="313" r:id="rId59"/>
    <p:sldId id="314" r:id="rId60"/>
    <p:sldId id="315" r:id="rId61"/>
    <p:sldId id="316" r:id="rId62"/>
    <p:sldId id="317" r:id="rId63"/>
    <p:sldId id="318" r:id="rId64"/>
  </p:sldIdLst>
  <p:sldSz cx="12192000" cy="6858000"/>
  <p:notesSz cx="9866313" cy="67357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46" d="100"/>
          <a:sy n="146" d="100"/>
        </p:scale>
        <p:origin x="114"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88628" y="0"/>
            <a:ext cx="4275402" cy="337958"/>
          </a:xfrm>
          <a:prstGeom prst="rect">
            <a:avLst/>
          </a:prstGeom>
        </p:spPr>
        <p:txBody>
          <a:bodyPr vert="horz" lIns="91440" tIns="45720" rIns="91440" bIns="45720" rtlCol="0"/>
          <a:lstStyle>
            <a:lvl1pPr algn="r">
              <a:defRPr sz="1200"/>
            </a:lvl1pPr>
          </a:lstStyle>
          <a:p>
            <a:fld id="{285E25EB-E297-4025-BE48-764D500E9C10}" type="datetimeFigureOut">
              <a:rPr lang="zh-CN" altLang="en-US" smtClean="0"/>
              <a:t>2021/3/5</a:t>
            </a:fld>
            <a:endParaRPr lang="zh-CN" altLang="en-US"/>
          </a:p>
        </p:txBody>
      </p:sp>
      <p:sp>
        <p:nvSpPr>
          <p:cNvPr id="4" name="幻灯片图像占位符 3"/>
          <p:cNvSpPr>
            <a:spLocks noGrp="1" noRot="1" noChangeAspect="1"/>
          </p:cNvSpPr>
          <p:nvPr>
            <p:ph type="sldImg" idx="2"/>
          </p:nvPr>
        </p:nvSpPr>
        <p:spPr>
          <a:xfrm>
            <a:off x="2913063" y="841375"/>
            <a:ext cx="4040187" cy="22733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397806"/>
            <a:ext cx="4275402" cy="33795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88628" y="6397806"/>
            <a:ext cx="4275402" cy="337957"/>
          </a:xfrm>
          <a:prstGeom prst="rect">
            <a:avLst/>
          </a:prstGeom>
        </p:spPr>
        <p:txBody>
          <a:bodyPr vert="horz" lIns="91440" tIns="45720" rIns="91440" bIns="45720" rtlCol="0" anchor="b"/>
          <a:lstStyle>
            <a:lvl1pPr algn="r">
              <a:defRPr sz="1200"/>
            </a:lvl1pPr>
          </a:lstStyle>
          <a:p>
            <a:fld id="{971B6EF6-115D-44D4-A91D-E550AA1A2A10}" type="slidenum">
              <a:rPr lang="zh-CN" altLang="en-US" smtClean="0"/>
              <a:t>‹#›</a:t>
            </a:fld>
            <a:endParaRPr lang="zh-CN" altLang="en-US"/>
          </a:p>
        </p:txBody>
      </p:sp>
    </p:spTree>
    <p:extLst>
      <p:ext uri="{BB962C8B-B14F-4D97-AF65-F5344CB8AC3E}">
        <p14:creationId xmlns:p14="http://schemas.microsoft.com/office/powerpoint/2010/main" val="276598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5799E-77C9-480D-A3E5-FFB0284F4B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950C92-6700-433B-8326-8F5629052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355A4B-1DDF-4A6C-B44B-7CA762F83D83}"/>
              </a:ext>
            </a:extLst>
          </p:cNvPr>
          <p:cNvSpPr>
            <a:spLocks noGrp="1"/>
          </p:cNvSpPr>
          <p:nvPr>
            <p:ph type="dt" sz="half" idx="10"/>
          </p:nvPr>
        </p:nvSpPr>
        <p:spPr/>
        <p:txBody>
          <a:bodyPr/>
          <a:lstStyle/>
          <a:p>
            <a:fld id="{3FFCD628-3DA6-47A3-96BA-7793FB388933}" type="datetime1">
              <a:rPr lang="zh-CN" altLang="en-US" smtClean="0"/>
              <a:t>2021/3/5</a:t>
            </a:fld>
            <a:endParaRPr lang="zh-CN" altLang="en-US"/>
          </a:p>
        </p:txBody>
      </p:sp>
      <p:sp>
        <p:nvSpPr>
          <p:cNvPr id="5" name="页脚占位符 4">
            <a:extLst>
              <a:ext uri="{FF2B5EF4-FFF2-40B4-BE49-F238E27FC236}">
                <a16:creationId xmlns:a16="http://schemas.microsoft.com/office/drawing/2014/main" id="{7CDCD652-4485-4992-B63A-184FAB4F21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439E4-F615-4027-A5D2-0D5BBD0C054D}"/>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425205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8F9D2-1A2C-444C-A4DD-2C8B4C8E04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90F65D-4599-4C57-B6BC-24D23C4E90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A14AB-9ADA-4796-B3FF-3FB194709569}"/>
              </a:ext>
            </a:extLst>
          </p:cNvPr>
          <p:cNvSpPr>
            <a:spLocks noGrp="1"/>
          </p:cNvSpPr>
          <p:nvPr>
            <p:ph type="dt" sz="half" idx="10"/>
          </p:nvPr>
        </p:nvSpPr>
        <p:spPr/>
        <p:txBody>
          <a:bodyPr/>
          <a:lstStyle/>
          <a:p>
            <a:fld id="{6942DC04-7096-47C4-B2BC-816C559C897A}" type="datetime1">
              <a:rPr lang="zh-CN" altLang="en-US" smtClean="0"/>
              <a:t>2021/3/5</a:t>
            </a:fld>
            <a:endParaRPr lang="zh-CN" altLang="en-US"/>
          </a:p>
        </p:txBody>
      </p:sp>
      <p:sp>
        <p:nvSpPr>
          <p:cNvPr id="5" name="页脚占位符 4">
            <a:extLst>
              <a:ext uri="{FF2B5EF4-FFF2-40B4-BE49-F238E27FC236}">
                <a16:creationId xmlns:a16="http://schemas.microsoft.com/office/drawing/2014/main" id="{5F52AB20-3514-4136-9898-6AD2624C0C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BD0853-B972-48E1-9251-ED15E9D734C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27840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C4C0CB-9AC0-4CEA-8116-2EDAFC552D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590776-07A1-4E6D-98EF-022532A438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7DF1D8-C97F-408F-BB4B-9E885CE3FBA9}"/>
              </a:ext>
            </a:extLst>
          </p:cNvPr>
          <p:cNvSpPr>
            <a:spLocks noGrp="1"/>
          </p:cNvSpPr>
          <p:nvPr>
            <p:ph type="dt" sz="half" idx="10"/>
          </p:nvPr>
        </p:nvSpPr>
        <p:spPr/>
        <p:txBody>
          <a:bodyPr/>
          <a:lstStyle/>
          <a:p>
            <a:fld id="{B28BA413-2A3B-4DB8-8B00-FC32C6E57267}" type="datetime1">
              <a:rPr lang="zh-CN" altLang="en-US" smtClean="0"/>
              <a:t>2021/3/5</a:t>
            </a:fld>
            <a:endParaRPr lang="zh-CN" altLang="en-US"/>
          </a:p>
        </p:txBody>
      </p:sp>
      <p:sp>
        <p:nvSpPr>
          <p:cNvPr id="5" name="页脚占位符 4">
            <a:extLst>
              <a:ext uri="{FF2B5EF4-FFF2-40B4-BE49-F238E27FC236}">
                <a16:creationId xmlns:a16="http://schemas.microsoft.com/office/drawing/2014/main" id="{27C5508F-2559-4C16-BE4D-F0C4943FB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655013-0249-4CFB-944D-F12510354080}"/>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84594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1FFA1-6BF9-414B-A57F-D977195A9E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59204B-5D39-442D-9DC0-FAA53AA41D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444BCC-ADF3-4B2F-A1CA-FB0318788224}"/>
              </a:ext>
            </a:extLst>
          </p:cNvPr>
          <p:cNvSpPr>
            <a:spLocks noGrp="1"/>
          </p:cNvSpPr>
          <p:nvPr>
            <p:ph type="dt" sz="half" idx="10"/>
          </p:nvPr>
        </p:nvSpPr>
        <p:spPr/>
        <p:txBody>
          <a:bodyPr/>
          <a:lstStyle/>
          <a:p>
            <a:fld id="{9910CB48-03E1-47EF-AD4A-C4B08BDC73B2}" type="datetime1">
              <a:rPr lang="zh-CN" altLang="en-US" smtClean="0"/>
              <a:t>2021/3/5</a:t>
            </a:fld>
            <a:endParaRPr lang="zh-CN" altLang="en-US"/>
          </a:p>
        </p:txBody>
      </p:sp>
      <p:sp>
        <p:nvSpPr>
          <p:cNvPr id="5" name="页脚占位符 4">
            <a:extLst>
              <a:ext uri="{FF2B5EF4-FFF2-40B4-BE49-F238E27FC236}">
                <a16:creationId xmlns:a16="http://schemas.microsoft.com/office/drawing/2014/main" id="{767A5ABF-33D2-43C7-95CE-C46FE277C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7EBC9-C503-44DD-9BE2-B6BCBD35429C}"/>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8922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DD077-BCA0-4587-ACE9-E9A79010A1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D86D9E-2844-4CC6-9C31-A279970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CC9BD3-66F3-40BD-8D55-FEEC9625F869}"/>
              </a:ext>
            </a:extLst>
          </p:cNvPr>
          <p:cNvSpPr>
            <a:spLocks noGrp="1"/>
          </p:cNvSpPr>
          <p:nvPr>
            <p:ph type="dt" sz="half" idx="10"/>
          </p:nvPr>
        </p:nvSpPr>
        <p:spPr/>
        <p:txBody>
          <a:bodyPr/>
          <a:lstStyle/>
          <a:p>
            <a:fld id="{68E315A9-A66C-48B0-B8AD-70120B9B331C}" type="datetime1">
              <a:rPr lang="zh-CN" altLang="en-US" smtClean="0"/>
              <a:t>2021/3/5</a:t>
            </a:fld>
            <a:endParaRPr lang="zh-CN" altLang="en-US"/>
          </a:p>
        </p:txBody>
      </p:sp>
      <p:sp>
        <p:nvSpPr>
          <p:cNvPr id="5" name="页脚占位符 4">
            <a:extLst>
              <a:ext uri="{FF2B5EF4-FFF2-40B4-BE49-F238E27FC236}">
                <a16:creationId xmlns:a16="http://schemas.microsoft.com/office/drawing/2014/main" id="{6B3537F4-0351-436C-B03A-15AE7CD6E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B6435F-C6C1-432E-B9DC-88D362EBED74}"/>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27469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7242A-EF74-476A-8BB6-FC63CA40B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51E557-9DF6-49D2-ABEE-CB1BC9B3EF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0490F9-4C94-4FA9-BD40-0AF0375767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3EAE44-9D27-40BA-9989-9E481341A4A5}"/>
              </a:ext>
            </a:extLst>
          </p:cNvPr>
          <p:cNvSpPr>
            <a:spLocks noGrp="1"/>
          </p:cNvSpPr>
          <p:nvPr>
            <p:ph type="dt" sz="half" idx="10"/>
          </p:nvPr>
        </p:nvSpPr>
        <p:spPr/>
        <p:txBody>
          <a:bodyPr/>
          <a:lstStyle/>
          <a:p>
            <a:fld id="{E3643ECB-8243-492A-B3D2-56ED5B7B5C7D}" type="datetime1">
              <a:rPr lang="zh-CN" altLang="en-US" smtClean="0"/>
              <a:t>2021/3/5</a:t>
            </a:fld>
            <a:endParaRPr lang="zh-CN" altLang="en-US"/>
          </a:p>
        </p:txBody>
      </p:sp>
      <p:sp>
        <p:nvSpPr>
          <p:cNvPr id="6" name="页脚占位符 5">
            <a:extLst>
              <a:ext uri="{FF2B5EF4-FFF2-40B4-BE49-F238E27FC236}">
                <a16:creationId xmlns:a16="http://schemas.microsoft.com/office/drawing/2014/main" id="{DA7414C3-E554-465D-94D5-A560B8F20C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5C67BD-BA18-40B0-BBCF-31026EC1CA0B}"/>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87837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C2419-5625-4E62-9111-0BDA3E5609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163B46-315E-4EF2-AE10-40BACA636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BEDC77-30AD-4D54-9F40-48A8FFFA0E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7318CE-B678-41AE-8625-6D22A5C75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858490-2E8C-4181-BD43-E96F10C081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7A4AA4-C644-46E3-BE9E-EEDCCD018F80}"/>
              </a:ext>
            </a:extLst>
          </p:cNvPr>
          <p:cNvSpPr>
            <a:spLocks noGrp="1"/>
          </p:cNvSpPr>
          <p:nvPr>
            <p:ph type="dt" sz="half" idx="10"/>
          </p:nvPr>
        </p:nvSpPr>
        <p:spPr/>
        <p:txBody>
          <a:bodyPr/>
          <a:lstStyle/>
          <a:p>
            <a:fld id="{C2F61A67-C7E7-4529-8570-93A26BAC3935}" type="datetime1">
              <a:rPr lang="zh-CN" altLang="en-US" smtClean="0"/>
              <a:t>2021/3/5</a:t>
            </a:fld>
            <a:endParaRPr lang="zh-CN" altLang="en-US"/>
          </a:p>
        </p:txBody>
      </p:sp>
      <p:sp>
        <p:nvSpPr>
          <p:cNvPr id="8" name="页脚占位符 7">
            <a:extLst>
              <a:ext uri="{FF2B5EF4-FFF2-40B4-BE49-F238E27FC236}">
                <a16:creationId xmlns:a16="http://schemas.microsoft.com/office/drawing/2014/main" id="{9B3F7F45-4852-4DEE-9E24-A6F4D3802D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501472-894C-49F4-9625-3C7FE3AE9EE7}"/>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4864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C6368-690A-49A2-B425-A1E7DA46BD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D9B3CF-7AEE-4DE8-BDD9-9E9DCEF3DA3D}"/>
              </a:ext>
            </a:extLst>
          </p:cNvPr>
          <p:cNvSpPr>
            <a:spLocks noGrp="1"/>
          </p:cNvSpPr>
          <p:nvPr>
            <p:ph type="dt" sz="half" idx="10"/>
          </p:nvPr>
        </p:nvSpPr>
        <p:spPr/>
        <p:txBody>
          <a:bodyPr/>
          <a:lstStyle/>
          <a:p>
            <a:fld id="{3AE9943C-7A4A-41C5-AF1E-09329A4DEAF1}" type="datetime1">
              <a:rPr lang="zh-CN" altLang="en-US" smtClean="0"/>
              <a:t>2021/3/5</a:t>
            </a:fld>
            <a:endParaRPr lang="zh-CN" altLang="en-US"/>
          </a:p>
        </p:txBody>
      </p:sp>
      <p:sp>
        <p:nvSpPr>
          <p:cNvPr id="4" name="页脚占位符 3">
            <a:extLst>
              <a:ext uri="{FF2B5EF4-FFF2-40B4-BE49-F238E27FC236}">
                <a16:creationId xmlns:a16="http://schemas.microsoft.com/office/drawing/2014/main" id="{8DB9C025-8B3F-4225-8E74-97A54D55A6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8FFA1B-D754-4840-BD14-507BDF2B6C65}"/>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7746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41262B-C802-478F-A132-56AFB0A1F925}"/>
              </a:ext>
            </a:extLst>
          </p:cNvPr>
          <p:cNvSpPr>
            <a:spLocks noGrp="1"/>
          </p:cNvSpPr>
          <p:nvPr>
            <p:ph type="dt" sz="half" idx="10"/>
          </p:nvPr>
        </p:nvSpPr>
        <p:spPr/>
        <p:txBody>
          <a:bodyPr/>
          <a:lstStyle/>
          <a:p>
            <a:fld id="{78453FD6-B30D-4B5C-86CD-2F702B700145}" type="datetime1">
              <a:rPr lang="zh-CN" altLang="en-US" smtClean="0"/>
              <a:t>2021/3/5</a:t>
            </a:fld>
            <a:endParaRPr lang="zh-CN" altLang="en-US"/>
          </a:p>
        </p:txBody>
      </p:sp>
      <p:sp>
        <p:nvSpPr>
          <p:cNvPr id="3" name="页脚占位符 2">
            <a:extLst>
              <a:ext uri="{FF2B5EF4-FFF2-40B4-BE49-F238E27FC236}">
                <a16:creationId xmlns:a16="http://schemas.microsoft.com/office/drawing/2014/main" id="{B730DA46-3417-4ACA-BC7B-A80CE41FB9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041651-3B73-4F20-B833-2EED7B0C50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38864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8B5E-FCFB-486F-87CF-3CDD197499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BA1447-1B54-43F2-AF31-ABEB6DCD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452E13-6742-4063-B24C-478AD7CF9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000335-BA16-4867-8C33-56CB4BB21C06}"/>
              </a:ext>
            </a:extLst>
          </p:cNvPr>
          <p:cNvSpPr>
            <a:spLocks noGrp="1"/>
          </p:cNvSpPr>
          <p:nvPr>
            <p:ph type="dt" sz="half" idx="10"/>
          </p:nvPr>
        </p:nvSpPr>
        <p:spPr/>
        <p:txBody>
          <a:bodyPr/>
          <a:lstStyle/>
          <a:p>
            <a:fld id="{9BD95F3B-81A1-4E82-B631-B6729D59EB81}" type="datetime1">
              <a:rPr lang="zh-CN" altLang="en-US" smtClean="0"/>
              <a:t>2021/3/5</a:t>
            </a:fld>
            <a:endParaRPr lang="zh-CN" altLang="en-US"/>
          </a:p>
        </p:txBody>
      </p:sp>
      <p:sp>
        <p:nvSpPr>
          <p:cNvPr id="6" name="页脚占位符 5">
            <a:extLst>
              <a:ext uri="{FF2B5EF4-FFF2-40B4-BE49-F238E27FC236}">
                <a16:creationId xmlns:a16="http://schemas.microsoft.com/office/drawing/2014/main" id="{21B08BB9-8C76-4077-AD31-CE9AA91DE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04C7AA-C87A-4F20-88ED-410C31C57F9A}"/>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40573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64E5E-54CC-4143-86CB-A3B6980F9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C8866-7C16-4F78-9D20-DAFE9E3D4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50A678-873C-47C3-A3F3-4564E3462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D5301C-7EAC-4F13-B94D-4640E03F3293}"/>
              </a:ext>
            </a:extLst>
          </p:cNvPr>
          <p:cNvSpPr>
            <a:spLocks noGrp="1"/>
          </p:cNvSpPr>
          <p:nvPr>
            <p:ph type="dt" sz="half" idx="10"/>
          </p:nvPr>
        </p:nvSpPr>
        <p:spPr/>
        <p:txBody>
          <a:bodyPr/>
          <a:lstStyle/>
          <a:p>
            <a:fld id="{8B1EEB0D-D3D4-485A-ABA1-931BCA14C651}" type="datetime1">
              <a:rPr lang="zh-CN" altLang="en-US" smtClean="0"/>
              <a:t>2021/3/5</a:t>
            </a:fld>
            <a:endParaRPr lang="zh-CN" altLang="en-US"/>
          </a:p>
        </p:txBody>
      </p:sp>
      <p:sp>
        <p:nvSpPr>
          <p:cNvPr id="6" name="页脚占位符 5">
            <a:extLst>
              <a:ext uri="{FF2B5EF4-FFF2-40B4-BE49-F238E27FC236}">
                <a16:creationId xmlns:a16="http://schemas.microsoft.com/office/drawing/2014/main" id="{9B57647C-335F-48DE-AF19-4505C5A0EB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F48498-C3C3-46B3-B46E-5D1CE712C953}"/>
              </a:ext>
            </a:extLst>
          </p:cNvPr>
          <p:cNvSpPr>
            <a:spLocks noGrp="1"/>
          </p:cNvSpPr>
          <p:nvPr>
            <p:ph type="sldNum" sz="quarter" idx="12"/>
          </p:nvPr>
        </p:nvSpPr>
        <p:spPr/>
        <p:txBody>
          <a:body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05066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07EAFB-ECC8-4600-9D88-F35EFFCF8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00DF85-C3AE-4A58-8CEA-49E176938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D1EC17-4771-49D6-8A45-9F6160B53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DF72A-73FC-4C0D-9A4A-5A73AA7D04A2}" type="datetime1">
              <a:rPr lang="zh-CN" altLang="en-US" smtClean="0"/>
              <a:t>2021/3/5</a:t>
            </a:fld>
            <a:endParaRPr lang="zh-CN" altLang="en-US"/>
          </a:p>
        </p:txBody>
      </p:sp>
      <p:sp>
        <p:nvSpPr>
          <p:cNvPr id="5" name="页脚占位符 4">
            <a:extLst>
              <a:ext uri="{FF2B5EF4-FFF2-40B4-BE49-F238E27FC236}">
                <a16:creationId xmlns:a16="http://schemas.microsoft.com/office/drawing/2014/main" id="{73711157-196F-4205-B57D-6A72928AF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9E3338-6C9A-401F-8ACD-31908B23A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B6BE6-BF76-4BAD-AE57-A6F34EAFDDCA}" type="slidenum">
              <a:rPr lang="zh-CN" altLang="en-US" smtClean="0"/>
              <a:t>‹#›</a:t>
            </a:fld>
            <a:endParaRPr lang="zh-CN" altLang="en-US"/>
          </a:p>
        </p:txBody>
      </p:sp>
    </p:spTree>
    <p:extLst>
      <p:ext uri="{BB962C8B-B14F-4D97-AF65-F5344CB8AC3E}">
        <p14:creationId xmlns:p14="http://schemas.microsoft.com/office/powerpoint/2010/main" val="1042824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a:extLst>
              <a:ext uri="{FF2B5EF4-FFF2-40B4-BE49-F238E27FC236}">
                <a16:creationId xmlns:a16="http://schemas.microsoft.com/office/drawing/2014/main" id="{176547CD-EC4F-4D8A-A6A5-72B2D3178301}"/>
              </a:ext>
            </a:extLst>
          </p:cNvPr>
          <p:cNvSpPr>
            <a:spLocks noGrp="1"/>
          </p:cNvSpPr>
          <p:nvPr>
            <p:ph type="ctrTitle"/>
          </p:nvPr>
        </p:nvSpPr>
        <p:spPr>
          <a:xfrm>
            <a:off x="3215729" y="1764407"/>
            <a:ext cx="5760846" cy="2310312"/>
          </a:xfrm>
        </p:spPr>
        <p:txBody>
          <a:bodyPr>
            <a:normAutofit/>
          </a:bodyPr>
          <a:lstStyle/>
          <a:p>
            <a:r>
              <a:rPr lang="zh-CN" altLang="en-US" sz="5200" dirty="0">
                <a:solidFill>
                  <a:schemeClr val="tx2"/>
                </a:solidFill>
              </a:rPr>
              <a:t>完全信息静态博弈 </a:t>
            </a:r>
            <a:r>
              <a:rPr lang="en-US" altLang="zh-CN" sz="5200" dirty="0">
                <a:solidFill>
                  <a:schemeClr val="tx2"/>
                </a:solidFill>
              </a:rPr>
              <a:t>Part 1</a:t>
            </a:r>
            <a:endParaRPr lang="zh-CN" altLang="en-US" sz="5200" dirty="0">
              <a:solidFill>
                <a:schemeClr val="tx2"/>
              </a:solidFill>
            </a:endParaRPr>
          </a:p>
        </p:txBody>
      </p:sp>
      <p:sp>
        <p:nvSpPr>
          <p:cNvPr id="3" name="副标题 2">
            <a:extLst>
              <a:ext uri="{FF2B5EF4-FFF2-40B4-BE49-F238E27FC236}">
                <a16:creationId xmlns:a16="http://schemas.microsoft.com/office/drawing/2014/main" id="{A4DAC4B7-21FB-4507-90FB-CBF937757461}"/>
              </a:ext>
            </a:extLst>
          </p:cNvPr>
          <p:cNvSpPr>
            <a:spLocks noGrp="1"/>
          </p:cNvSpPr>
          <p:nvPr>
            <p:ph type="subTitle" idx="1"/>
          </p:nvPr>
        </p:nvSpPr>
        <p:spPr>
          <a:xfrm>
            <a:off x="3215729" y="4165152"/>
            <a:ext cx="5760846" cy="682079"/>
          </a:xfrm>
        </p:spPr>
        <p:txBody>
          <a:bodyPr>
            <a:normAutofit/>
          </a:bodyPr>
          <a:lstStyle/>
          <a:p>
            <a:r>
              <a:rPr lang="zh-CN" altLang="en-US" dirty="0">
                <a:solidFill>
                  <a:schemeClr val="tx2"/>
                </a:solidFill>
              </a:rPr>
              <a:t>暨南大学 郭穗鸣</a:t>
            </a:r>
          </a:p>
        </p:txBody>
      </p:sp>
      <p:sp>
        <p:nvSpPr>
          <p:cNvPr id="4" name="灯片编号占位符 3">
            <a:extLst>
              <a:ext uri="{FF2B5EF4-FFF2-40B4-BE49-F238E27FC236}">
                <a16:creationId xmlns:a16="http://schemas.microsoft.com/office/drawing/2014/main" id="{7A278F44-9682-4162-AABB-2135D1AF4D61}"/>
              </a:ext>
            </a:extLst>
          </p:cNvPr>
          <p:cNvSpPr>
            <a:spLocks noGrp="1"/>
          </p:cNvSpPr>
          <p:nvPr>
            <p:ph type="sldNum" sz="quarter" idx="12"/>
          </p:nvPr>
        </p:nvSpPr>
        <p:spPr/>
        <p:txBody>
          <a:bodyPr/>
          <a:lstStyle/>
          <a:p>
            <a:fld id="{BD5B6BE6-BF76-4BAD-AE57-A6F34EAFDDCA}" type="slidenum">
              <a:rPr lang="zh-CN" altLang="en-US" smtClean="0"/>
              <a:t>1</a:t>
            </a:fld>
            <a:endParaRPr lang="zh-CN" altLang="en-US"/>
          </a:p>
        </p:txBody>
      </p:sp>
    </p:spTree>
    <p:extLst>
      <p:ext uri="{BB962C8B-B14F-4D97-AF65-F5344CB8AC3E}">
        <p14:creationId xmlns:p14="http://schemas.microsoft.com/office/powerpoint/2010/main" val="286351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描述博弈的基本元素：支付</a:t>
            </a:r>
            <a:r>
              <a:rPr lang="en-US" altLang="zh-CN" sz="3600" dirty="0">
                <a:solidFill>
                  <a:schemeClr val="tx2"/>
                </a:solidFill>
              </a:rPr>
              <a:t>/</a:t>
            </a:r>
            <a:r>
              <a:rPr lang="zh-CN" altLang="en-US" sz="3600" dirty="0">
                <a:solidFill>
                  <a:schemeClr val="tx2"/>
                </a:solidFill>
              </a:rPr>
              <a:t>效用函数</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上例中，如果不考虑企业</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的决策时序先后，则有：</a:t>
                </a:r>
                <a:endParaRPr lang="en-US" altLang="zh-CN" sz="1800" dirty="0">
                  <a:solidFill>
                    <a:schemeClr val="tx2"/>
                  </a:solidFill>
                </a:endParaRPr>
              </a:p>
              <a:p>
                <a:pPr lvl="1"/>
                <a:r>
                  <a:rPr lang="zh-CN" altLang="en-US" sz="1400" dirty="0">
                    <a:solidFill>
                      <a:schemeClr val="tx2"/>
                    </a:solidFill>
                  </a:rPr>
                  <a:t>市场需求大时：</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e>
                    </m:d>
                    <m:r>
                      <a:rPr lang="en-US" altLang="zh-CN" sz="1400" b="0" i="1" smtClean="0">
                        <a:solidFill>
                          <a:schemeClr val="tx2"/>
                        </a:solidFill>
                        <a:latin typeface="Cambria Math" panose="02040503050406030204" pitchFamily="18" charset="0"/>
                      </a:rPr>
                      <m:t>=300,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e>
                    </m:d>
                    <m:r>
                      <a:rPr lang="en-US" altLang="zh-CN" sz="1400" b="0" i="1" smtClean="0">
                        <a:solidFill>
                          <a:schemeClr val="tx2"/>
                        </a:solidFill>
                        <a:latin typeface="Cambria Math" panose="02040503050406030204" pitchFamily="18" charset="0"/>
                      </a:rPr>
                      <m:t>=300;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e>
                    </m:d>
                    <m:r>
                      <a:rPr lang="en-US" altLang="zh-CN" sz="1400" b="0" i="1" smtClean="0">
                        <a:solidFill>
                          <a:schemeClr val="tx2"/>
                        </a:solidFill>
                        <a:latin typeface="Cambria Math" panose="02040503050406030204" pitchFamily="18" charset="0"/>
                      </a:rPr>
                      <m:t>=800,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e>
                    </m:d>
                    <m:r>
                      <a:rPr lang="en-US" altLang="zh-CN" sz="1400" b="0" i="1" smtClean="0">
                        <a:solidFill>
                          <a:schemeClr val="tx2"/>
                        </a:solidFill>
                        <a:latin typeface="Cambria Math" panose="02040503050406030204" pitchFamily="18" charset="0"/>
                      </a:rPr>
                      <m:t>=0…</m:t>
                    </m:r>
                  </m:oMath>
                </a14:m>
                <a:endParaRPr lang="en-US" altLang="zh-CN" sz="1400" dirty="0">
                  <a:solidFill>
                    <a:schemeClr val="tx2"/>
                  </a:solidFill>
                </a:endParaRPr>
              </a:p>
              <a:p>
                <a:pPr lvl="1"/>
                <a:r>
                  <a:rPr lang="zh-CN" altLang="en-US" sz="1400" dirty="0">
                    <a:solidFill>
                      <a:schemeClr val="tx2"/>
                    </a:solidFill>
                  </a:rPr>
                  <a:t>市场需求小时：</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e>
                    </m:d>
                    <m:r>
                      <a:rPr lang="en-US" altLang="zh-CN" sz="1400" b="0" i="1" smtClean="0">
                        <a:solidFill>
                          <a:schemeClr val="tx2"/>
                        </a:solidFill>
                        <a:latin typeface="Cambria Math" panose="02040503050406030204" pitchFamily="18" charset="0"/>
                      </a:rPr>
                      <m:t>=−400,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e>
                    </m:d>
                    <m:r>
                      <a:rPr lang="en-US" altLang="zh-CN" sz="1400" b="0" i="1" smtClean="0">
                        <a:solidFill>
                          <a:schemeClr val="tx2"/>
                        </a:solidFill>
                        <a:latin typeface="Cambria Math" panose="02040503050406030204" pitchFamily="18" charset="0"/>
                      </a:rPr>
                      <m:t>=−400;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e>
                    </m:d>
                    <m:r>
                      <a:rPr lang="en-US" altLang="zh-CN" sz="1400" b="0" i="1" smtClean="0">
                        <a:solidFill>
                          <a:schemeClr val="tx2"/>
                        </a:solidFill>
                        <a:latin typeface="Cambria Math" panose="02040503050406030204" pitchFamily="18" charset="0"/>
                      </a:rPr>
                      <m:t>=200,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e>
                    </m:d>
                    <m:r>
                      <a:rPr lang="en-US" altLang="zh-CN" sz="1400" b="0" i="1" smtClean="0">
                        <a:solidFill>
                          <a:schemeClr val="tx2"/>
                        </a:solidFill>
                        <a:latin typeface="Cambria Math" panose="02040503050406030204" pitchFamily="18" charset="0"/>
                      </a:rPr>
                      <m:t>=0…</m:t>
                    </m:r>
                  </m:oMath>
                </a14:m>
                <a:endParaRPr lang="en-US" altLang="zh-CN" sz="1400" dirty="0">
                  <a:solidFill>
                    <a:schemeClr val="tx2"/>
                  </a:solidFill>
                </a:endParaRPr>
              </a:p>
              <a:p>
                <a:r>
                  <a:rPr lang="zh-CN" altLang="en-US" sz="1800" dirty="0">
                    <a:solidFill>
                      <a:schemeClr val="tx2"/>
                    </a:solidFill>
                  </a:rPr>
                  <a:t>上例中，如果考虑企业</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的决策时序先后，则有：</a:t>
                </a:r>
                <a:endParaRPr lang="en-US" altLang="zh-CN" sz="1800" dirty="0">
                  <a:solidFill>
                    <a:schemeClr val="tx2"/>
                  </a:solidFill>
                </a:endParaRPr>
              </a:p>
              <a:p>
                <a:pPr lvl="1"/>
                <a:r>
                  <a:rPr lang="zh-CN" altLang="en-US" sz="1400" dirty="0">
                    <a:solidFill>
                      <a:schemeClr val="tx2"/>
                    </a:solidFill>
                  </a:rPr>
                  <a:t>市场需求大时：</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e>
                    </m:d>
                    <m:r>
                      <a:rPr lang="en-US" altLang="zh-CN" sz="1400" b="0" i="1" smtClean="0">
                        <a:solidFill>
                          <a:schemeClr val="tx2"/>
                        </a:solidFill>
                        <a:latin typeface="Cambria Math" panose="02040503050406030204" pitchFamily="18" charset="0"/>
                      </a:rPr>
                      <m:t>=800,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e>
                    </m:d>
                    <m:r>
                      <a:rPr lang="en-US" altLang="zh-CN" sz="1400" b="0" i="1" smtClean="0">
                        <a:solidFill>
                          <a:schemeClr val="tx2"/>
                        </a:solidFill>
                        <a:latin typeface="Cambria Math" panose="02040503050406030204" pitchFamily="18" charset="0"/>
                      </a:rPr>
                      <m:t>=0</m:t>
                    </m:r>
                    <m:r>
                      <a:rPr lang="zh-CN" altLang="en-US" sz="1400" i="1">
                        <a:solidFill>
                          <a:schemeClr val="tx2"/>
                        </a:solidFill>
                        <a:latin typeface="Cambria Math" panose="02040503050406030204" pitchFamily="18" charset="0"/>
                      </a:rPr>
                      <m:t>（</m:t>
                    </m:r>
                  </m:oMath>
                </a14:m>
                <a:r>
                  <a:rPr lang="zh-CN" altLang="en-US" sz="1400" dirty="0">
                    <a:solidFill>
                      <a:schemeClr val="tx2"/>
                    </a:solidFill>
                  </a:rPr>
                  <a:t>注意，这意味着企业</a:t>
                </a:r>
                <a:r>
                  <a:rPr lang="en-US" altLang="zh-CN" sz="1400" dirty="0">
                    <a:solidFill>
                      <a:schemeClr val="tx2"/>
                    </a:solidFill>
                  </a:rPr>
                  <a:t>1</a:t>
                </a:r>
                <a:r>
                  <a:rPr lang="zh-CN" altLang="en-US" sz="1400" dirty="0">
                    <a:solidFill>
                      <a:schemeClr val="tx2"/>
                    </a:solidFill>
                  </a:rPr>
                  <a:t>开发，企业</a:t>
                </a:r>
                <a:r>
                  <a:rPr lang="en-US" altLang="zh-CN" sz="1400" dirty="0">
                    <a:solidFill>
                      <a:schemeClr val="tx2"/>
                    </a:solidFill>
                  </a:rPr>
                  <a:t>2</a:t>
                </a:r>
                <a:r>
                  <a:rPr lang="zh-CN" altLang="en-US" sz="1400" dirty="0">
                    <a:solidFill>
                      <a:schemeClr val="tx2"/>
                    </a:solidFill>
                  </a:rPr>
                  <a:t>不开发）；</a:t>
                </a:r>
                <a:endParaRPr lang="en-US" altLang="zh-CN" sz="1400" dirty="0">
                  <a:solidFill>
                    <a:schemeClr val="tx2"/>
                  </a:solidFill>
                </a:endParaRPr>
              </a:p>
              <a:p>
                <a:pPr lvl="1"/>
                <a:r>
                  <a:rPr lang="zh-CN" altLang="en-US" sz="1400" dirty="0">
                    <a:solidFill>
                      <a:schemeClr val="tx2"/>
                    </a:solidFill>
                  </a:rPr>
                  <a:t>市场需求小时：</a:t>
                </a:r>
                <a:r>
                  <a:rPr lang="en-US" altLang="zh-CN" sz="1400" b="0" dirty="0">
                    <a:solidFill>
                      <a:schemeClr val="tx2"/>
                    </a:solidFill>
                  </a:rPr>
                  <a:t> </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e>
                    </m:d>
                    <m:r>
                      <a:rPr lang="en-US" altLang="zh-CN" sz="1400" b="0" i="1" smtClean="0">
                        <a:solidFill>
                          <a:schemeClr val="tx2"/>
                        </a:solidFill>
                        <a:latin typeface="Cambria Math" panose="02040503050406030204" pitchFamily="18" charset="0"/>
                      </a:rPr>
                      <m:t>=200,</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e>
                    </m:d>
                    <m:r>
                      <a:rPr lang="en-US" altLang="zh-CN" sz="1400" b="0" i="1" smtClean="0">
                        <a:solidFill>
                          <a:schemeClr val="tx2"/>
                        </a:solidFill>
                        <a:latin typeface="Cambria Math" panose="02040503050406030204" pitchFamily="18" charset="0"/>
                      </a:rPr>
                      <m:t>=0</m:t>
                    </m:r>
                  </m:oMath>
                </a14:m>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62152FA-978D-4FBF-8B47-2E5317AB580E}"/>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Payoff (utility function)</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9BEC4D1E-6E71-4DC5-B4C0-F4578E98B6B0}"/>
              </a:ext>
            </a:extLst>
          </p:cNvPr>
          <p:cNvSpPr>
            <a:spLocks noGrp="1"/>
          </p:cNvSpPr>
          <p:nvPr>
            <p:ph type="sldNum" sz="quarter" idx="12"/>
          </p:nvPr>
        </p:nvSpPr>
        <p:spPr/>
        <p:txBody>
          <a:bodyPr/>
          <a:lstStyle/>
          <a:p>
            <a:fld id="{BD5B6BE6-BF76-4BAD-AE57-A6F34EAFDDCA}" type="slidenum">
              <a:rPr lang="zh-CN" altLang="en-US" smtClean="0"/>
              <a:t>10</a:t>
            </a:fld>
            <a:endParaRPr lang="zh-CN" altLang="en-US"/>
          </a:p>
        </p:txBody>
      </p:sp>
    </p:spTree>
    <p:extLst>
      <p:ext uri="{BB962C8B-B14F-4D97-AF65-F5344CB8AC3E}">
        <p14:creationId xmlns:p14="http://schemas.microsoft.com/office/powerpoint/2010/main" val="338275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战略式博弈是博弈问题的一种规范性描述，有时也称为标准式博弈。战略式博弈是一种相互作用的决策模型。这种模型假设</a:t>
                </a:r>
                <a:r>
                  <a:rPr lang="zh-CN" altLang="en-US" sz="1800" b="1" dirty="0">
                    <a:solidFill>
                      <a:srgbClr val="FF0000"/>
                    </a:solidFill>
                  </a:rPr>
                  <a:t>每个参与人仅选择一次行动或战略</a:t>
                </a:r>
                <a:r>
                  <a:rPr lang="zh-CN" altLang="en-US" sz="1800" dirty="0">
                    <a:solidFill>
                      <a:schemeClr val="tx2"/>
                    </a:solidFill>
                  </a:rPr>
                  <a:t>，并且</a:t>
                </a:r>
                <a:r>
                  <a:rPr lang="zh-CN" altLang="en-US" sz="1800" b="1" dirty="0">
                    <a:solidFill>
                      <a:srgbClr val="FF0000"/>
                    </a:solidFill>
                  </a:rPr>
                  <a:t>所有参与人的选择是同时进行的</a:t>
                </a:r>
                <a:r>
                  <a:rPr lang="zh-CN" altLang="en-US" sz="1800" dirty="0">
                    <a:solidFill>
                      <a:schemeClr val="tx2"/>
                    </a:solidFill>
                  </a:rPr>
                  <a:t>。因此，完全信息静态博弈最适合用战略式博弈来描述。</a:t>
                </a:r>
                <a:endParaRPr lang="en-US" altLang="zh-CN" sz="1800" dirty="0">
                  <a:solidFill>
                    <a:schemeClr val="tx2"/>
                  </a:solidFill>
                </a:endParaRPr>
              </a:p>
              <a:p>
                <a:r>
                  <a:rPr lang="zh-CN" altLang="en-US" sz="1800" dirty="0">
                    <a:solidFill>
                      <a:schemeClr val="tx2"/>
                    </a:solidFill>
                  </a:rPr>
                  <a:t>战略式博弈包括三个要素：</a:t>
                </a:r>
                <a:endParaRPr lang="en-US" altLang="zh-CN" sz="1800" dirty="0">
                  <a:solidFill>
                    <a:schemeClr val="tx2"/>
                  </a:solidFill>
                </a:endParaRPr>
              </a:p>
              <a:p>
                <a:pPr lvl="1"/>
                <a:r>
                  <a:rPr lang="zh-CN" altLang="en-US" sz="1400" dirty="0">
                    <a:solidFill>
                      <a:schemeClr val="tx2"/>
                    </a:solidFill>
                  </a:rPr>
                  <a:t>参与人集合</a:t>
                </a:r>
                <a14:m>
                  <m:oMath xmlns:m="http://schemas.openxmlformats.org/officeDocument/2006/math">
                    <m:r>
                      <m:rPr>
                        <m:sty m:val="p"/>
                      </m:rPr>
                      <a:rPr lang="en-US" altLang="zh-CN" sz="1400" b="0" i="0" smtClean="0">
                        <a:solidFill>
                          <a:schemeClr val="tx2"/>
                        </a:solidFill>
                        <a:latin typeface="Cambria Math" panose="02040503050406030204" pitchFamily="18" charset="0"/>
                      </a:rPr>
                      <m:t>Γ</m:t>
                    </m:r>
                    <m:r>
                      <a:rPr lang="en-US" altLang="zh-CN" sz="1400" b="0" i="1" smtClean="0">
                        <a:solidFill>
                          <a:schemeClr val="tx2"/>
                        </a:solidFill>
                        <a:latin typeface="Cambria Math" panose="02040503050406030204" pitchFamily="18" charset="0"/>
                      </a:rPr>
                      <m:t>={1,2,…,</m:t>
                    </m:r>
                    <m:r>
                      <a:rPr lang="en-US" altLang="zh-CN" sz="1400" b="0" i="1" smtClean="0">
                        <a:solidFill>
                          <a:schemeClr val="tx2"/>
                        </a:solidFill>
                        <a:latin typeface="Cambria Math" panose="02040503050406030204" pitchFamily="18" charset="0"/>
                      </a:rPr>
                      <m:t>𝑛</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每位参与人非空的战略集</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。即</a:t>
                </a:r>
                <a14:m>
                  <m:oMath xmlns:m="http://schemas.openxmlformats.org/officeDocument/2006/math">
                    <m:r>
                      <a:rPr lang="zh-CN" altLang="en-US" sz="140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Γ</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ea typeface="Cambria Math" panose="02040503050406030204" pitchFamily="18" charset="0"/>
                      </a:rPr>
                      <m:t>∃</m:t>
                    </m:r>
                    <m:sSub>
                      <m:sSubPr>
                        <m:ctrlPr>
                          <a:rPr lang="en-US" altLang="zh-CN" sz="1400" b="0" i="1" smtClean="0">
                            <a:solidFill>
                              <a:schemeClr val="tx2"/>
                            </a:solidFill>
                            <a:latin typeface="Cambria Math" panose="02040503050406030204" pitchFamily="18" charset="0"/>
                            <a:ea typeface="Cambria Math" panose="02040503050406030204" pitchFamily="18" charset="0"/>
                          </a:rPr>
                        </m:ctrlPr>
                      </m:sSubPr>
                      <m:e>
                        <m:r>
                          <a:rPr lang="en-US" altLang="zh-CN" sz="1400" b="0" i="1" smtClean="0">
                            <a:solidFill>
                              <a:schemeClr val="tx2"/>
                            </a:solidFill>
                            <a:latin typeface="Cambria Math" panose="02040503050406030204" pitchFamily="18" charset="0"/>
                            <a:ea typeface="Cambria Math" panose="02040503050406030204" pitchFamily="18" charset="0"/>
                          </a:rPr>
                          <m:t>𝑆</m:t>
                        </m:r>
                      </m:e>
                      <m:sub>
                        <m:r>
                          <a:rPr lang="en-US" altLang="zh-CN" sz="1400" b="0" i="1" smtClean="0">
                            <a:solidFill>
                              <a:schemeClr val="tx2"/>
                            </a:solidFill>
                            <a:latin typeface="Cambria Math" panose="02040503050406030204" pitchFamily="18" charset="0"/>
                            <a:ea typeface="Cambria Math" panose="02040503050406030204" pitchFamily="18" charset="0"/>
                          </a:rPr>
                          <m:t>𝑖</m:t>
                        </m:r>
                      </m:sub>
                    </m:sSub>
                    <m:r>
                      <a:rPr lang="en-US" altLang="zh-CN" sz="1400" b="0" i="1" smtClean="0">
                        <a:solidFill>
                          <a:schemeClr val="tx2"/>
                        </a:solidFill>
                        <a:latin typeface="Cambria Math" panose="02040503050406030204" pitchFamily="18" charset="0"/>
                        <a:ea typeface="Cambria Math" panose="02040503050406030204" pitchFamily="18" charset="0"/>
                      </a:rPr>
                      <m:t>≠∅</m:t>
                    </m:r>
                  </m:oMath>
                </a14:m>
                <a:r>
                  <a:rPr lang="en-US" altLang="zh-CN" sz="1400" dirty="0">
                    <a:solidFill>
                      <a:schemeClr val="tx2"/>
                    </a:solidFill>
                  </a:rPr>
                  <a:t>;</a:t>
                </a:r>
              </a:p>
              <a:p>
                <a:pPr lvl="1"/>
                <a:r>
                  <a:rPr lang="zh-CN" altLang="en-US" sz="1400" dirty="0">
                    <a:solidFill>
                      <a:schemeClr val="tx2"/>
                    </a:solidFill>
                  </a:rPr>
                  <a:t>每位参与人定义在所有战略组合</a:t>
                </a:r>
                <a14:m>
                  <m:oMath xmlns:m="http://schemas.openxmlformats.org/officeDocument/2006/math">
                    <m:nary>
                      <m:naryPr>
                        <m:chr m:val="∏"/>
                        <m:ctrlPr>
                          <a:rPr lang="zh-CN" altLang="en-US" sz="140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e>
                    </m:nary>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上的偏好关系。或者说，用效用函数</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表示这种偏好关系。</a:t>
                </a:r>
                <a:endParaRPr lang="en-US" altLang="zh-CN" sz="1400" dirty="0">
                  <a:solidFill>
                    <a:schemeClr val="tx2"/>
                  </a:solidFill>
                </a:endParaRPr>
              </a:p>
              <a:p>
                <a:r>
                  <a:rPr lang="zh-CN" altLang="en-US" sz="1800" dirty="0">
                    <a:solidFill>
                      <a:schemeClr val="tx2"/>
                    </a:solidFill>
                  </a:rPr>
                  <a:t>在上述定义中，如果参与人的个数有限（即，</a:t>
                </a:r>
                <a14:m>
                  <m:oMath xmlns:m="http://schemas.openxmlformats.org/officeDocument/2006/math">
                    <m:r>
                      <a:rPr lang="en-US" altLang="zh-CN" sz="1800" b="0" i="1" smtClean="0">
                        <a:solidFill>
                          <a:schemeClr val="tx2"/>
                        </a:solidFill>
                        <a:latin typeface="Cambria Math" panose="02040503050406030204" pitchFamily="18" charset="0"/>
                      </a:rPr>
                      <m:t>𝑛</m:t>
                    </m:r>
                    <m:r>
                      <a:rPr lang="en-US" altLang="zh-CN" sz="1800" b="0" i="1" smtClean="0">
                        <a:solidFill>
                          <a:schemeClr val="tx2"/>
                        </a:solidFill>
                        <a:latin typeface="Cambria Math" panose="02040503050406030204" pitchFamily="18" charset="0"/>
                      </a:rPr>
                      <m:t>&lt;∞</m:t>
                    </m:r>
                  </m:oMath>
                </a14:m>
                <a:r>
                  <a:rPr lang="zh-CN" altLang="en-US" sz="1800" dirty="0">
                    <a:solidFill>
                      <a:schemeClr val="tx2"/>
                    </a:solidFill>
                  </a:rPr>
                  <a:t>）且每个参与人的战略数有限（即</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 </m:t>
                    </m:r>
                    <m:d>
                      <m:dPr>
                        <m:begChr m:val="|"/>
                        <m:endChr m:val="|"/>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&lt;</m:t>
                    </m:r>
                    <m:r>
                      <a:rPr lang="en-US" altLang="zh-CN" sz="1800" b="0" i="1" smtClean="0">
                        <a:solidFill>
                          <a:schemeClr val="tx2"/>
                        </a:solidFill>
                        <a:latin typeface="Cambria Math" panose="02040503050406030204" pitchFamily="18" charset="0"/>
                        <a:ea typeface="Cambria Math" panose="02040503050406030204" pitchFamily="18" charset="0"/>
                      </a:rPr>
                      <m:t>∞</m:t>
                    </m:r>
                  </m:oMath>
                </a14:m>
                <a:r>
                  <a:rPr lang="zh-CN" altLang="en-US" sz="1800" dirty="0">
                    <a:solidFill>
                      <a:schemeClr val="tx2"/>
                    </a:solidFill>
                  </a:rPr>
                  <a:t>），则称这个博弈问题为有限博弈（</a:t>
                </a:r>
                <a:r>
                  <a:rPr lang="en-US" altLang="zh-CN" sz="1800" dirty="0">
                    <a:solidFill>
                      <a:schemeClr val="tx2"/>
                    </a:solidFill>
                  </a:rPr>
                  <a:t>finite game</a:t>
                </a:r>
                <a:r>
                  <a:rPr lang="zh-CN" altLang="en-US" sz="1800" dirty="0">
                    <a:solidFill>
                      <a:schemeClr val="tx2"/>
                    </a:solidFill>
                  </a:rPr>
                  <a:t>）。对于有限博弈，一般用三元组</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来表示战略式博弈。</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EACF94E-CBEE-47D9-A3A0-3F352F89A6F0}"/>
              </a:ext>
            </a:extLst>
          </p:cNvPr>
          <p:cNvSpPr>
            <a:spLocks noGrp="1"/>
          </p:cNvSpPr>
          <p:nvPr>
            <p:ph type="sldNum" sz="quarter" idx="12"/>
          </p:nvPr>
        </p:nvSpPr>
        <p:spPr/>
        <p:txBody>
          <a:bodyPr/>
          <a:lstStyle/>
          <a:p>
            <a:fld id="{BD5B6BE6-BF76-4BAD-AE57-A6F34EAFDDCA}" type="slidenum">
              <a:rPr lang="zh-CN" altLang="en-US" smtClean="0"/>
              <a:t>11</a:t>
            </a:fld>
            <a:endParaRPr lang="zh-CN" altLang="en-US"/>
          </a:p>
        </p:txBody>
      </p:sp>
    </p:spTree>
    <p:extLst>
      <p:ext uri="{BB962C8B-B14F-4D97-AF65-F5344CB8AC3E}">
        <p14:creationId xmlns:p14="http://schemas.microsoft.com/office/powerpoint/2010/main" val="184704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需要注意的是：</a:t>
            </a:r>
            <a:endParaRPr lang="en-US" altLang="zh-CN" sz="1800" dirty="0">
              <a:solidFill>
                <a:schemeClr val="tx2"/>
              </a:solidFill>
            </a:endParaRPr>
          </a:p>
          <a:p>
            <a:r>
              <a:rPr lang="zh-CN" altLang="en-US" sz="1800" dirty="0">
                <a:solidFill>
                  <a:schemeClr val="tx2"/>
                </a:solidFill>
              </a:rPr>
              <a:t>战略式博弈隐含了这样的关于博弈进程的假设：博弈开始，所有的参与人同时从自己的战略集中选择一个战略，得到博弈结果。也就是，博弈一开始即结束。所以，战略式博弈事实上可以看成是一个博弈“黑箱”，在黑箱的一端数入参与人的选择，另一端输出博弈的结果。</a:t>
            </a:r>
            <a:endParaRPr lang="en-US" altLang="zh-CN" sz="1800" dirty="0">
              <a:solidFill>
                <a:schemeClr val="tx2"/>
              </a:solidFill>
            </a:endParaRPr>
          </a:p>
          <a:p>
            <a:r>
              <a:rPr lang="zh-CN" altLang="en-US" sz="1800" dirty="0">
                <a:solidFill>
                  <a:schemeClr val="tx2"/>
                </a:solidFill>
              </a:rPr>
              <a:t>用战略式博弈对博弈问题进行建模，只需要说明构成博弈问题的三个要素：参与人、参与人的战略和参与人的支付。一般来说，可以用表格来形象地表示一个战略式博弈。</a:t>
            </a:r>
            <a:endParaRPr lang="en-US" altLang="zh-CN" sz="1800" dirty="0">
              <a:solidFill>
                <a:schemeClr val="tx2"/>
              </a:solidFill>
            </a:endParaRPr>
          </a:p>
          <a:p>
            <a:r>
              <a:rPr lang="zh-CN" altLang="en-US" sz="1800" dirty="0">
                <a:solidFill>
                  <a:schemeClr val="tx2"/>
                </a:solidFill>
              </a:rPr>
              <a:t>例如，对于本课件开头的“新产品开发博弈”问题，在市场需求大时，可以用下面的表格来表示：</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pic>
        <p:nvPicPr>
          <p:cNvPr id="5" name="图片 4">
            <a:extLst>
              <a:ext uri="{FF2B5EF4-FFF2-40B4-BE49-F238E27FC236}">
                <a16:creationId xmlns:a16="http://schemas.microsoft.com/office/drawing/2014/main" id="{0CB58409-2910-48B3-AB36-51BB427603F4}"/>
              </a:ext>
            </a:extLst>
          </p:cNvPr>
          <p:cNvPicPr>
            <a:picLocks noChangeAspect="1"/>
          </p:cNvPicPr>
          <p:nvPr/>
        </p:nvPicPr>
        <p:blipFill>
          <a:blip r:embed="rId2"/>
          <a:stretch>
            <a:fillRect/>
          </a:stretch>
        </p:blipFill>
        <p:spPr>
          <a:xfrm>
            <a:off x="1368441" y="4247001"/>
            <a:ext cx="4871126" cy="2438611"/>
          </a:xfrm>
          <a:prstGeom prst="rect">
            <a:avLst/>
          </a:prstGeom>
        </p:spPr>
      </p:pic>
      <p:sp>
        <p:nvSpPr>
          <p:cNvPr id="6" name="文本框 5">
            <a:extLst>
              <a:ext uri="{FF2B5EF4-FFF2-40B4-BE49-F238E27FC236}">
                <a16:creationId xmlns:a16="http://schemas.microsoft.com/office/drawing/2014/main" id="{8DCE3CA1-4575-47BE-B387-F101C45DD333}"/>
              </a:ext>
            </a:extLst>
          </p:cNvPr>
          <p:cNvSpPr txBox="1"/>
          <p:nvPr/>
        </p:nvSpPr>
        <p:spPr>
          <a:xfrm>
            <a:off x="6387737" y="4389120"/>
            <a:ext cx="4625037"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AutoNum type="arabicPeriod"/>
            </a:pPr>
            <a:r>
              <a:rPr lang="zh-CN" altLang="en-US" dirty="0">
                <a:solidFill>
                  <a:schemeClr val="tx2"/>
                </a:solidFill>
              </a:rPr>
              <a:t>两人博弈，两个战略；多战略博弈也可以表示；但是如果超过两人，则不容易用这种表格表示。</a:t>
            </a:r>
            <a:endParaRPr lang="en-US" altLang="zh-CN" dirty="0">
              <a:solidFill>
                <a:schemeClr val="tx2"/>
              </a:solidFill>
            </a:endParaRPr>
          </a:p>
          <a:p>
            <a:pPr marL="342900" indent="-342900">
              <a:buAutoNum type="arabicPeriod"/>
            </a:pPr>
            <a:r>
              <a:rPr lang="zh-CN" altLang="en-US" dirty="0">
                <a:solidFill>
                  <a:schemeClr val="tx2"/>
                </a:solidFill>
              </a:rPr>
              <a:t>参与人、战略写的位置；</a:t>
            </a:r>
            <a:endParaRPr lang="en-US" altLang="zh-CN" dirty="0">
              <a:solidFill>
                <a:schemeClr val="tx2"/>
              </a:solidFill>
            </a:endParaRPr>
          </a:p>
          <a:p>
            <a:pPr marL="342900" indent="-342900">
              <a:buAutoNum type="arabicPeriod"/>
            </a:pPr>
            <a:r>
              <a:rPr lang="zh-CN" altLang="en-US" dirty="0">
                <a:solidFill>
                  <a:schemeClr val="tx2"/>
                </a:solidFill>
              </a:rPr>
              <a:t>每个方格中的一组数字表示参与人采用相应的战略组合所得到的支付，第一个数字表示左边的参与人的支付，第二个数字表示上边的参与人的支付。</a:t>
            </a:r>
          </a:p>
        </p:txBody>
      </p:sp>
      <p:sp>
        <p:nvSpPr>
          <p:cNvPr id="4" name="灯片编号占位符 3">
            <a:extLst>
              <a:ext uri="{FF2B5EF4-FFF2-40B4-BE49-F238E27FC236}">
                <a16:creationId xmlns:a16="http://schemas.microsoft.com/office/drawing/2014/main" id="{FC1F3B62-FC7B-41AE-B352-20EDE97AB6C6}"/>
              </a:ext>
            </a:extLst>
          </p:cNvPr>
          <p:cNvSpPr>
            <a:spLocks noGrp="1"/>
          </p:cNvSpPr>
          <p:nvPr>
            <p:ph type="sldNum" sz="quarter" idx="12"/>
          </p:nvPr>
        </p:nvSpPr>
        <p:spPr/>
        <p:txBody>
          <a:bodyPr/>
          <a:lstStyle/>
          <a:p>
            <a:fld id="{BD5B6BE6-BF76-4BAD-AE57-A6F34EAFDDCA}" type="slidenum">
              <a:rPr lang="zh-CN" altLang="en-US" smtClean="0"/>
              <a:t>12</a:t>
            </a:fld>
            <a:endParaRPr lang="zh-CN" altLang="en-US"/>
          </a:p>
        </p:txBody>
      </p:sp>
    </p:spTree>
    <p:extLst>
      <p:ext uri="{BB962C8B-B14F-4D97-AF65-F5344CB8AC3E}">
        <p14:creationId xmlns:p14="http://schemas.microsoft.com/office/powerpoint/2010/main" val="39931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同理，市场需求小时，可以用下方的表格来表示：</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pic>
        <p:nvPicPr>
          <p:cNvPr id="4" name="图片 3">
            <a:extLst>
              <a:ext uri="{FF2B5EF4-FFF2-40B4-BE49-F238E27FC236}">
                <a16:creationId xmlns:a16="http://schemas.microsoft.com/office/drawing/2014/main" id="{E524BDCD-D507-448A-8D5C-440581996B46}"/>
              </a:ext>
            </a:extLst>
          </p:cNvPr>
          <p:cNvPicPr>
            <a:picLocks noChangeAspect="1"/>
          </p:cNvPicPr>
          <p:nvPr/>
        </p:nvPicPr>
        <p:blipFill>
          <a:blip r:embed="rId2"/>
          <a:stretch>
            <a:fillRect/>
          </a:stretch>
        </p:blipFill>
        <p:spPr>
          <a:xfrm>
            <a:off x="3036173" y="2939213"/>
            <a:ext cx="4871126" cy="2438611"/>
          </a:xfrm>
          <a:prstGeom prst="rect">
            <a:avLst/>
          </a:prstGeom>
        </p:spPr>
      </p:pic>
      <p:sp>
        <p:nvSpPr>
          <p:cNvPr id="5" name="灯片编号占位符 4">
            <a:extLst>
              <a:ext uri="{FF2B5EF4-FFF2-40B4-BE49-F238E27FC236}">
                <a16:creationId xmlns:a16="http://schemas.microsoft.com/office/drawing/2014/main" id="{89B77A7F-5F13-40EA-86B1-CF27DCFFCA71}"/>
              </a:ext>
            </a:extLst>
          </p:cNvPr>
          <p:cNvSpPr>
            <a:spLocks noGrp="1"/>
          </p:cNvSpPr>
          <p:nvPr>
            <p:ph type="sldNum" sz="quarter" idx="12"/>
          </p:nvPr>
        </p:nvSpPr>
        <p:spPr/>
        <p:txBody>
          <a:bodyPr/>
          <a:lstStyle/>
          <a:p>
            <a:fld id="{BD5B6BE6-BF76-4BAD-AE57-A6F34EAFDDCA}" type="slidenum">
              <a:rPr lang="zh-CN" altLang="en-US" smtClean="0"/>
              <a:t>13</a:t>
            </a:fld>
            <a:endParaRPr lang="zh-CN" altLang="en-US"/>
          </a:p>
        </p:txBody>
      </p:sp>
    </p:spTree>
    <p:extLst>
      <p:ext uri="{BB962C8B-B14F-4D97-AF65-F5344CB8AC3E}">
        <p14:creationId xmlns:p14="http://schemas.microsoft.com/office/powerpoint/2010/main" val="47694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战略式博弈虽然最适合描述完全信息静态博弈，但是也可以用来描述完全信息动态博弈。</a:t>
            </a:r>
            <a:endParaRPr lang="en-US" altLang="zh-CN" sz="1800" dirty="0">
              <a:solidFill>
                <a:schemeClr val="tx2"/>
              </a:solidFill>
            </a:endParaRPr>
          </a:p>
          <a:p>
            <a:r>
              <a:rPr lang="zh-CN" altLang="en-US" sz="1800" dirty="0">
                <a:solidFill>
                  <a:schemeClr val="tx2"/>
                </a:solidFill>
              </a:rPr>
              <a:t>仍然是前面的例子，如果企业</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的决策时序有先后之分，并假设企业</a:t>
            </a:r>
            <a:r>
              <a:rPr lang="en-US" altLang="zh-CN" sz="1800" dirty="0">
                <a:solidFill>
                  <a:schemeClr val="tx2"/>
                </a:solidFill>
              </a:rPr>
              <a:t>1</a:t>
            </a:r>
            <a:r>
              <a:rPr lang="zh-CN" altLang="en-US" sz="1800" dirty="0">
                <a:solidFill>
                  <a:schemeClr val="tx2"/>
                </a:solidFill>
              </a:rPr>
              <a:t>先做决策，我们前面已经看到企业</a:t>
            </a:r>
            <a:r>
              <a:rPr lang="en-US" altLang="zh-CN" sz="1800" dirty="0">
                <a:solidFill>
                  <a:schemeClr val="tx2"/>
                </a:solidFill>
              </a:rPr>
              <a:t>1</a:t>
            </a:r>
            <a:r>
              <a:rPr lang="zh-CN" altLang="en-US" sz="1800" dirty="0">
                <a:solidFill>
                  <a:schemeClr val="tx2"/>
                </a:solidFill>
              </a:rPr>
              <a:t>有两种战略，而企业</a:t>
            </a:r>
            <a:r>
              <a:rPr lang="en-US" altLang="zh-CN" sz="1800" dirty="0">
                <a:solidFill>
                  <a:schemeClr val="tx2"/>
                </a:solidFill>
              </a:rPr>
              <a:t>2</a:t>
            </a:r>
            <a:r>
              <a:rPr lang="zh-CN" altLang="en-US" sz="1800" dirty="0">
                <a:solidFill>
                  <a:schemeClr val="tx2"/>
                </a:solidFill>
              </a:rPr>
              <a:t>有四种战略。可以用类似的方法，画出市场需求大时的战略式博弈的表格（市场需求小时的表格可以类似自行画出）：</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pic>
        <p:nvPicPr>
          <p:cNvPr id="4" name="图片 3">
            <a:extLst>
              <a:ext uri="{FF2B5EF4-FFF2-40B4-BE49-F238E27FC236}">
                <a16:creationId xmlns:a16="http://schemas.microsoft.com/office/drawing/2014/main" id="{0FEADBC5-FA3B-40D7-B1D9-062741F5A43F}"/>
              </a:ext>
            </a:extLst>
          </p:cNvPr>
          <p:cNvPicPr>
            <a:picLocks noChangeAspect="1"/>
          </p:cNvPicPr>
          <p:nvPr/>
        </p:nvPicPr>
        <p:blipFill>
          <a:blip r:embed="rId2"/>
          <a:stretch>
            <a:fillRect/>
          </a:stretch>
        </p:blipFill>
        <p:spPr>
          <a:xfrm>
            <a:off x="1749230" y="3760619"/>
            <a:ext cx="7413379" cy="2420322"/>
          </a:xfrm>
          <a:prstGeom prst="rect">
            <a:avLst/>
          </a:prstGeom>
        </p:spPr>
      </p:pic>
      <p:sp>
        <p:nvSpPr>
          <p:cNvPr id="5" name="灯片编号占位符 4">
            <a:extLst>
              <a:ext uri="{FF2B5EF4-FFF2-40B4-BE49-F238E27FC236}">
                <a16:creationId xmlns:a16="http://schemas.microsoft.com/office/drawing/2014/main" id="{FA7133A6-27EF-44BF-952C-6E3EB1E49F37}"/>
              </a:ext>
            </a:extLst>
          </p:cNvPr>
          <p:cNvSpPr>
            <a:spLocks noGrp="1"/>
          </p:cNvSpPr>
          <p:nvPr>
            <p:ph type="sldNum" sz="quarter" idx="12"/>
          </p:nvPr>
        </p:nvSpPr>
        <p:spPr/>
        <p:txBody>
          <a:bodyPr/>
          <a:lstStyle/>
          <a:p>
            <a:fld id="{BD5B6BE6-BF76-4BAD-AE57-A6F34EAFDDCA}" type="slidenum">
              <a:rPr lang="zh-CN" altLang="en-US" smtClean="0"/>
              <a:t>14</a:t>
            </a:fld>
            <a:endParaRPr lang="zh-CN" altLang="en-US"/>
          </a:p>
        </p:txBody>
      </p:sp>
    </p:spTree>
    <p:extLst>
      <p:ext uri="{BB962C8B-B14F-4D97-AF65-F5344CB8AC3E}">
        <p14:creationId xmlns:p14="http://schemas.microsoft.com/office/powerpoint/2010/main" val="5142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另外一个经典例子：我们可以画出“锤子、剪刀、布”游戏的战略式描述。这是一个完全信息静态博弈问题，有两个参与人，每个参与人有三个战略（锤子、剪刀、布），胜、负、和的规则大家都知道。对于一个参与人，胜则支付为</a:t>
            </a:r>
            <a:r>
              <a:rPr lang="en-US" altLang="zh-CN" sz="1800" dirty="0">
                <a:solidFill>
                  <a:schemeClr val="tx2"/>
                </a:solidFill>
              </a:rPr>
              <a:t>1</a:t>
            </a:r>
            <a:r>
              <a:rPr lang="zh-CN" altLang="en-US" sz="1800" dirty="0">
                <a:solidFill>
                  <a:schemeClr val="tx2"/>
                </a:solidFill>
              </a:rPr>
              <a:t>，负则支付为</a:t>
            </a:r>
            <a:r>
              <a:rPr lang="en-US" altLang="zh-CN" sz="1800" dirty="0">
                <a:solidFill>
                  <a:schemeClr val="tx2"/>
                </a:solidFill>
              </a:rPr>
              <a:t>-1</a:t>
            </a:r>
            <a:r>
              <a:rPr lang="zh-CN" altLang="en-US" sz="1800" dirty="0">
                <a:solidFill>
                  <a:schemeClr val="tx2"/>
                </a:solidFill>
              </a:rPr>
              <a:t>，和则支付为</a:t>
            </a:r>
            <a:r>
              <a:rPr lang="en-US" altLang="zh-CN" sz="1800" dirty="0">
                <a:solidFill>
                  <a:schemeClr val="tx2"/>
                </a:solidFill>
              </a:rPr>
              <a:t>0</a:t>
            </a:r>
            <a:r>
              <a:rPr lang="zh-CN" altLang="en-US" sz="1800" dirty="0">
                <a:solidFill>
                  <a:schemeClr val="tx2"/>
                </a:solidFill>
              </a:rPr>
              <a:t>。下图给出了战略式博弈的表格描述：</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pic>
        <p:nvPicPr>
          <p:cNvPr id="4" name="图片 3">
            <a:extLst>
              <a:ext uri="{FF2B5EF4-FFF2-40B4-BE49-F238E27FC236}">
                <a16:creationId xmlns:a16="http://schemas.microsoft.com/office/drawing/2014/main" id="{A38F1768-F363-4D2E-99E2-66198C8D65A7}"/>
              </a:ext>
            </a:extLst>
          </p:cNvPr>
          <p:cNvPicPr>
            <a:picLocks noChangeAspect="1"/>
          </p:cNvPicPr>
          <p:nvPr/>
        </p:nvPicPr>
        <p:blipFill>
          <a:blip r:embed="rId2"/>
          <a:stretch>
            <a:fillRect/>
          </a:stretch>
        </p:blipFill>
        <p:spPr>
          <a:xfrm>
            <a:off x="3166465" y="2992457"/>
            <a:ext cx="5858764" cy="3188484"/>
          </a:xfrm>
          <a:prstGeom prst="rect">
            <a:avLst/>
          </a:prstGeom>
        </p:spPr>
      </p:pic>
      <p:sp>
        <p:nvSpPr>
          <p:cNvPr id="5" name="灯片编号占位符 4">
            <a:extLst>
              <a:ext uri="{FF2B5EF4-FFF2-40B4-BE49-F238E27FC236}">
                <a16:creationId xmlns:a16="http://schemas.microsoft.com/office/drawing/2014/main" id="{E5C8C3A7-D396-4A90-A487-B41C393D31AA}"/>
              </a:ext>
            </a:extLst>
          </p:cNvPr>
          <p:cNvSpPr>
            <a:spLocks noGrp="1"/>
          </p:cNvSpPr>
          <p:nvPr>
            <p:ph type="sldNum" sz="quarter" idx="12"/>
          </p:nvPr>
        </p:nvSpPr>
        <p:spPr/>
        <p:txBody>
          <a:bodyPr/>
          <a:lstStyle/>
          <a:p>
            <a:fld id="{BD5B6BE6-BF76-4BAD-AE57-A6F34EAFDDCA}" type="slidenum">
              <a:rPr lang="zh-CN" altLang="en-US" smtClean="0"/>
              <a:t>15</a:t>
            </a:fld>
            <a:endParaRPr lang="zh-CN" altLang="en-US"/>
          </a:p>
        </p:txBody>
      </p:sp>
    </p:spTree>
    <p:extLst>
      <p:ext uri="{BB962C8B-B14F-4D97-AF65-F5344CB8AC3E}">
        <p14:creationId xmlns:p14="http://schemas.microsoft.com/office/powerpoint/2010/main" val="253137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0A05B3C0-3614-44E9-AFE2-233112284F66}"/>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altLang="zh-CN" sz="4000" b="1" dirty="0">
                <a:solidFill>
                  <a:schemeClr val="tx2"/>
                </a:solidFill>
              </a:rPr>
              <a:t>2. Nash</a:t>
            </a:r>
            <a:r>
              <a:rPr lang="zh-CN" altLang="en-US" sz="4000" b="1" dirty="0">
                <a:solidFill>
                  <a:schemeClr val="tx2"/>
                </a:solidFill>
              </a:rPr>
              <a:t>均衡</a:t>
            </a:r>
            <a:br>
              <a:rPr lang="en-US" altLang="zh-CN" sz="4000" b="1" dirty="0">
                <a:solidFill>
                  <a:schemeClr val="tx2"/>
                </a:solidFill>
              </a:rPr>
            </a:br>
            <a:r>
              <a:rPr lang="en-US" altLang="zh-CN" sz="4000" dirty="0">
                <a:solidFill>
                  <a:schemeClr val="tx2"/>
                </a:solidFill>
              </a:rPr>
              <a:t>(Nash Equilibrium)</a:t>
            </a:r>
            <a:endParaRPr lang="en-US" altLang="zh-CN" sz="4000" kern="1200" dirty="0">
              <a:solidFill>
                <a:schemeClr val="tx2"/>
              </a:solidFill>
              <a:latin typeface="+mj-lt"/>
              <a:ea typeface="+mj-ea"/>
              <a:cs typeface="+mj-cs"/>
            </a:endParaRPr>
          </a:p>
        </p:txBody>
      </p:sp>
      <p:sp>
        <p:nvSpPr>
          <p:cNvPr id="3" name="灯片编号占位符 2">
            <a:extLst>
              <a:ext uri="{FF2B5EF4-FFF2-40B4-BE49-F238E27FC236}">
                <a16:creationId xmlns:a16="http://schemas.microsoft.com/office/drawing/2014/main" id="{56707D50-33D0-4561-AAEC-A21F29793857}"/>
              </a:ext>
            </a:extLst>
          </p:cNvPr>
          <p:cNvSpPr>
            <a:spLocks noGrp="1"/>
          </p:cNvSpPr>
          <p:nvPr>
            <p:ph type="sldNum" sz="quarter" idx="12"/>
          </p:nvPr>
        </p:nvSpPr>
        <p:spPr/>
        <p:txBody>
          <a:bodyPr/>
          <a:lstStyle/>
          <a:p>
            <a:fld id="{BD5B6BE6-BF76-4BAD-AE57-A6F34EAFDDCA}" type="slidenum">
              <a:rPr lang="zh-CN" altLang="en-US" smtClean="0"/>
              <a:t>16</a:t>
            </a:fld>
            <a:endParaRPr lang="zh-CN" altLang="en-US"/>
          </a:p>
        </p:txBody>
      </p:sp>
    </p:spTree>
    <p:extLst>
      <p:ext uri="{BB962C8B-B14F-4D97-AF65-F5344CB8AC3E}">
        <p14:creationId xmlns:p14="http://schemas.microsoft.com/office/powerpoint/2010/main" val="107296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占优战略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本节讲述</a:t>
            </a:r>
            <a:r>
              <a:rPr lang="en-US" altLang="zh-CN" sz="1800" dirty="0">
                <a:solidFill>
                  <a:schemeClr val="tx2"/>
                </a:solidFill>
              </a:rPr>
              <a:t>Nash</a:t>
            </a:r>
            <a:r>
              <a:rPr lang="zh-CN" altLang="en-US" sz="1800" dirty="0">
                <a:solidFill>
                  <a:schemeClr val="tx2"/>
                </a:solidFill>
              </a:rPr>
              <a:t>均衡。即使你没有了解过博弈论，</a:t>
            </a:r>
            <a:r>
              <a:rPr lang="en-US" altLang="zh-CN" sz="1800" dirty="0">
                <a:solidFill>
                  <a:schemeClr val="tx2"/>
                </a:solidFill>
              </a:rPr>
              <a:t>Nash</a:t>
            </a:r>
            <a:r>
              <a:rPr lang="zh-CN" altLang="en-US" sz="1800" dirty="0">
                <a:solidFill>
                  <a:schemeClr val="tx2"/>
                </a:solidFill>
              </a:rPr>
              <a:t>均衡可能也是一个你听说过的概念。</a:t>
            </a:r>
            <a:endParaRPr lang="en-US" altLang="zh-CN" sz="1800" dirty="0">
              <a:solidFill>
                <a:schemeClr val="tx2"/>
              </a:solidFill>
            </a:endParaRPr>
          </a:p>
          <a:p>
            <a:r>
              <a:rPr lang="en-US" altLang="zh-CN" sz="1800" dirty="0">
                <a:solidFill>
                  <a:schemeClr val="tx2"/>
                </a:solidFill>
              </a:rPr>
              <a:t>Nash</a:t>
            </a:r>
            <a:r>
              <a:rPr lang="zh-CN" altLang="en-US" sz="1800" dirty="0">
                <a:solidFill>
                  <a:schemeClr val="tx2"/>
                </a:solidFill>
              </a:rPr>
              <a:t>均衡时完全信息静态博弈的解。</a:t>
            </a:r>
            <a:endParaRPr lang="en-US" altLang="zh-CN" sz="1800" dirty="0">
              <a:solidFill>
                <a:schemeClr val="tx2"/>
              </a:solidFill>
            </a:endParaRPr>
          </a:p>
          <a:p>
            <a:r>
              <a:rPr lang="zh-CN" altLang="en-US" sz="1800" dirty="0">
                <a:solidFill>
                  <a:schemeClr val="tx2"/>
                </a:solidFill>
              </a:rPr>
              <a:t>在讲述</a:t>
            </a:r>
            <a:r>
              <a:rPr lang="en-US" altLang="zh-CN" sz="1800" dirty="0">
                <a:solidFill>
                  <a:schemeClr val="tx2"/>
                </a:solidFill>
              </a:rPr>
              <a:t>Nash</a:t>
            </a:r>
            <a:r>
              <a:rPr lang="zh-CN" altLang="en-US" sz="1800" dirty="0">
                <a:solidFill>
                  <a:schemeClr val="tx2"/>
                </a:solidFill>
              </a:rPr>
              <a:t>均衡之前，我们先来看看，什么样的战略是“好”的？什么样的战略是“不好”的？参与人应该怎样选择这些战略？</a:t>
            </a:r>
            <a:endParaRPr lang="en-US" altLang="zh-CN" sz="1800" dirty="0">
              <a:solidFill>
                <a:schemeClr val="tx2"/>
              </a:solidFill>
            </a:endParaRPr>
          </a:p>
          <a:p>
            <a:r>
              <a:rPr lang="zh-CN" altLang="en-US" sz="1800" dirty="0">
                <a:solidFill>
                  <a:schemeClr val="tx2"/>
                </a:solidFill>
              </a:rPr>
              <a:t>占优战略：</a:t>
            </a:r>
            <a:r>
              <a:rPr lang="en-US" altLang="zh-CN" sz="1800" dirty="0">
                <a:solidFill>
                  <a:schemeClr val="tx2"/>
                </a:solidFill>
              </a:rPr>
              <a:t>dominant strategy</a:t>
            </a:r>
            <a:r>
              <a:rPr lang="zh-CN" altLang="en-US" sz="1800" dirty="0">
                <a:solidFill>
                  <a:schemeClr val="tx2"/>
                </a:solidFill>
              </a:rPr>
              <a:t>，或者</a:t>
            </a:r>
            <a:r>
              <a:rPr lang="en-US" altLang="zh-CN" sz="1800" dirty="0">
                <a:solidFill>
                  <a:schemeClr val="tx2"/>
                </a:solidFill>
              </a:rPr>
              <a:t>strictly dominant strategy</a:t>
            </a:r>
            <a:r>
              <a:rPr lang="zh-CN" altLang="en-US" sz="1800" dirty="0">
                <a:solidFill>
                  <a:schemeClr val="tx2"/>
                </a:solidFill>
              </a:rPr>
              <a:t>（严格占优战略）</a:t>
            </a:r>
            <a:endParaRPr lang="en-US" altLang="zh-CN" sz="1800" dirty="0">
              <a:solidFill>
                <a:schemeClr val="tx2"/>
              </a:solidFill>
            </a:endParaRPr>
          </a:p>
          <a:p>
            <a:r>
              <a:rPr lang="zh-CN" altLang="en-US" sz="1800" dirty="0">
                <a:solidFill>
                  <a:schemeClr val="tx2"/>
                </a:solidFill>
              </a:rPr>
              <a:t>劣战略：</a:t>
            </a:r>
            <a:r>
              <a:rPr lang="en-US" altLang="zh-CN" sz="1800" dirty="0">
                <a:solidFill>
                  <a:schemeClr val="tx2"/>
                </a:solidFill>
              </a:rPr>
              <a:t>dominated strategy</a:t>
            </a:r>
            <a:r>
              <a:rPr lang="zh-CN" altLang="en-US" sz="1800" dirty="0">
                <a:solidFill>
                  <a:schemeClr val="tx2"/>
                </a:solidFill>
              </a:rPr>
              <a:t>，或者</a:t>
            </a:r>
            <a:r>
              <a:rPr lang="en-US" altLang="zh-CN" sz="1800" dirty="0">
                <a:solidFill>
                  <a:schemeClr val="tx2"/>
                </a:solidFill>
              </a:rPr>
              <a:t>strictly dominated strategy</a:t>
            </a:r>
            <a:r>
              <a:rPr lang="zh-CN" altLang="en-US" sz="1800" dirty="0">
                <a:solidFill>
                  <a:schemeClr val="tx2"/>
                </a:solidFill>
              </a:rPr>
              <a:t>（严格劣战略）</a:t>
            </a:r>
            <a:endParaRPr lang="en-US" altLang="zh-CN" sz="1800" dirty="0">
              <a:solidFill>
                <a:schemeClr val="tx2"/>
              </a:solidFill>
            </a:endParaRPr>
          </a:p>
          <a:p>
            <a:endParaRPr lang="en-US" altLang="zh-CN" sz="1800" dirty="0">
              <a:solidFill>
                <a:schemeClr val="tx2"/>
              </a:solidFill>
            </a:endParaRPr>
          </a:p>
          <a:p>
            <a:r>
              <a:rPr lang="zh-CN" altLang="en-US" sz="1800" dirty="0">
                <a:solidFill>
                  <a:schemeClr val="tx2"/>
                </a:solidFill>
              </a:rPr>
              <a:t>我们先来看一个经典的例子：囚徒困境</a:t>
            </a:r>
          </a:p>
        </p:txBody>
      </p:sp>
      <p:sp>
        <p:nvSpPr>
          <p:cNvPr id="11" name="文本框 10">
            <a:extLst>
              <a:ext uri="{FF2B5EF4-FFF2-40B4-BE49-F238E27FC236}">
                <a16:creationId xmlns:a16="http://schemas.microsoft.com/office/drawing/2014/main" id="{7C243D54-0974-40A2-9E63-E1076E64F56E}"/>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Dominant strategy</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87CD4AF0-0D23-4069-9B01-FFA40D896F37}"/>
              </a:ext>
            </a:extLst>
          </p:cNvPr>
          <p:cNvSpPr>
            <a:spLocks noGrp="1"/>
          </p:cNvSpPr>
          <p:nvPr>
            <p:ph type="sldNum" sz="quarter" idx="12"/>
          </p:nvPr>
        </p:nvSpPr>
        <p:spPr/>
        <p:txBody>
          <a:bodyPr/>
          <a:lstStyle/>
          <a:p>
            <a:fld id="{BD5B6BE6-BF76-4BAD-AE57-A6F34EAFDDCA}" type="slidenum">
              <a:rPr lang="zh-CN" altLang="en-US" smtClean="0"/>
              <a:t>17</a:t>
            </a:fld>
            <a:endParaRPr lang="zh-CN" altLang="en-US"/>
          </a:p>
        </p:txBody>
      </p:sp>
    </p:spTree>
    <p:extLst>
      <p:ext uri="{BB962C8B-B14F-4D97-AF65-F5344CB8AC3E}">
        <p14:creationId xmlns:p14="http://schemas.microsoft.com/office/powerpoint/2010/main" val="67538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例子：囚徒困境</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这也是一个经典的博弈论问题，可能有些同学对此已经有一定的了解。</a:t>
            </a:r>
            <a:endParaRPr lang="en-US" altLang="zh-CN" sz="1800" dirty="0">
              <a:solidFill>
                <a:schemeClr val="tx2"/>
              </a:solidFill>
            </a:endParaRPr>
          </a:p>
          <a:p>
            <a:r>
              <a:rPr lang="zh-CN" altLang="en-US" sz="1800" dirty="0">
                <a:solidFill>
                  <a:schemeClr val="tx2"/>
                </a:solidFill>
              </a:rPr>
              <a:t>警察抓住了两个嫌疑人，但是警察仍然没有确凿的证据给他们定罪，除非他们之中至少有一个人认罪（坦白）。于是，警察把两个嫌疑人关在了分开的房间中，然后告诉他们各自可以选择“坦白”或者“抵赖”。各自选择了之后，可能有三个结果：</a:t>
            </a:r>
            <a:endParaRPr lang="en-US" altLang="zh-CN" sz="1800" dirty="0">
              <a:solidFill>
                <a:schemeClr val="tx2"/>
              </a:solidFill>
            </a:endParaRPr>
          </a:p>
          <a:p>
            <a:pPr lvl="1"/>
            <a:r>
              <a:rPr lang="zh-CN" altLang="en-US" sz="1400" dirty="0">
                <a:solidFill>
                  <a:schemeClr val="tx2"/>
                </a:solidFill>
              </a:rPr>
              <a:t>如果都抵赖：因证据不足，各被判刑</a:t>
            </a:r>
            <a:r>
              <a:rPr lang="en-US" altLang="zh-CN" sz="1400" dirty="0">
                <a:solidFill>
                  <a:schemeClr val="tx2"/>
                </a:solidFill>
              </a:rPr>
              <a:t>1</a:t>
            </a:r>
            <a:r>
              <a:rPr lang="zh-CN" altLang="en-US" sz="1400" dirty="0">
                <a:solidFill>
                  <a:schemeClr val="tx2"/>
                </a:solidFill>
              </a:rPr>
              <a:t>年；</a:t>
            </a:r>
            <a:endParaRPr lang="en-US" altLang="zh-CN" sz="1400" dirty="0">
              <a:solidFill>
                <a:schemeClr val="tx2"/>
              </a:solidFill>
            </a:endParaRPr>
          </a:p>
          <a:p>
            <a:pPr lvl="1"/>
            <a:r>
              <a:rPr lang="zh-CN" altLang="en-US" sz="1400" dirty="0">
                <a:solidFill>
                  <a:schemeClr val="tx2"/>
                </a:solidFill>
              </a:rPr>
              <a:t>如果都坦白：罪名成立，各被判刑</a:t>
            </a:r>
            <a:r>
              <a:rPr lang="en-US" altLang="zh-CN" sz="1400" dirty="0">
                <a:solidFill>
                  <a:schemeClr val="tx2"/>
                </a:solidFill>
              </a:rPr>
              <a:t>4</a:t>
            </a:r>
            <a:r>
              <a:rPr lang="zh-CN" altLang="en-US" sz="1400" dirty="0">
                <a:solidFill>
                  <a:schemeClr val="tx2"/>
                </a:solidFill>
              </a:rPr>
              <a:t>年；</a:t>
            </a:r>
            <a:endParaRPr lang="en-US" altLang="zh-CN" sz="1400" dirty="0">
              <a:solidFill>
                <a:schemeClr val="tx2"/>
              </a:solidFill>
            </a:endParaRPr>
          </a:p>
          <a:p>
            <a:pPr lvl="1"/>
            <a:r>
              <a:rPr lang="zh-CN" altLang="en-US" sz="1400" dirty="0">
                <a:solidFill>
                  <a:schemeClr val="tx2"/>
                </a:solidFill>
              </a:rPr>
              <a:t>如果一个坦白，一个抵赖：罪名成立，坦白从宽，无罪释放；抵赖的嫌疑人重判，判刑</a:t>
            </a:r>
            <a:r>
              <a:rPr lang="en-US" altLang="zh-CN" sz="1400" dirty="0">
                <a:solidFill>
                  <a:schemeClr val="tx2"/>
                </a:solidFill>
              </a:rPr>
              <a:t>6</a:t>
            </a:r>
            <a:r>
              <a:rPr lang="zh-CN" altLang="en-US" sz="1400" dirty="0">
                <a:solidFill>
                  <a:schemeClr val="tx2"/>
                </a:solidFill>
              </a:rPr>
              <a:t>年。</a:t>
            </a:r>
            <a:endParaRPr lang="en-US" altLang="zh-CN" sz="1400" dirty="0">
              <a:solidFill>
                <a:schemeClr val="tx2"/>
              </a:solidFill>
            </a:endParaRPr>
          </a:p>
          <a:p>
            <a:r>
              <a:rPr lang="zh-CN" altLang="en-US" sz="1800" dirty="0">
                <a:solidFill>
                  <a:schemeClr val="tx2"/>
                </a:solidFill>
              </a:rPr>
              <a:t>试问两个小偷应该如何选择？</a:t>
            </a:r>
            <a:endParaRPr lang="en-US" altLang="zh-CN" sz="1800" dirty="0">
              <a:solidFill>
                <a:schemeClr val="tx2"/>
              </a:solidFill>
            </a:endParaRPr>
          </a:p>
          <a:p>
            <a:r>
              <a:rPr lang="zh-CN" altLang="en-US" sz="1800" dirty="0">
                <a:solidFill>
                  <a:schemeClr val="tx2"/>
                </a:solidFill>
              </a:rPr>
              <a:t>注意，这里判刑的长短在不同的版本的囚徒困境中可能不同，不过不影响这个问题的本质。</a:t>
            </a:r>
            <a:endParaRPr lang="en-US" altLang="zh-CN" sz="1800" dirty="0">
              <a:solidFill>
                <a:schemeClr val="tx2"/>
              </a:solidFill>
            </a:endParaRPr>
          </a:p>
          <a:p>
            <a:r>
              <a:rPr lang="zh-CN" altLang="en-US" sz="1800" dirty="0">
                <a:solidFill>
                  <a:schemeClr val="tx2"/>
                </a:solidFill>
              </a:rPr>
              <a:t>这个问题是在</a:t>
            </a:r>
            <a:r>
              <a:rPr lang="en-US" altLang="zh-CN" sz="1800" dirty="0">
                <a:solidFill>
                  <a:schemeClr val="tx2"/>
                </a:solidFill>
              </a:rPr>
              <a:t>20</a:t>
            </a:r>
            <a:r>
              <a:rPr lang="zh-CN" altLang="en-US" sz="1800" dirty="0">
                <a:solidFill>
                  <a:schemeClr val="tx2"/>
                </a:solidFill>
              </a:rPr>
              <a:t>世纪</a:t>
            </a:r>
            <a:r>
              <a:rPr lang="en-US" altLang="zh-CN" sz="1800" dirty="0">
                <a:solidFill>
                  <a:schemeClr val="tx2"/>
                </a:solidFill>
              </a:rPr>
              <a:t>50</a:t>
            </a:r>
            <a:r>
              <a:rPr lang="zh-CN" altLang="en-US" sz="1800" dirty="0">
                <a:solidFill>
                  <a:schemeClr val="tx2"/>
                </a:solidFill>
              </a:rPr>
              <a:t>年代提出的，该问题不仅“可以作为实际生活中许多现象的一个抽象概括”，而且对它的研究在一定程度上奠定了非合作博弈的理论基础。</a:t>
            </a:r>
            <a:endParaRPr lang="en-US" altLang="zh-CN" sz="1800" dirty="0">
              <a:solidFill>
                <a:schemeClr val="tx2"/>
              </a:solidFill>
            </a:endParaRPr>
          </a:p>
        </p:txBody>
      </p:sp>
      <p:sp>
        <p:nvSpPr>
          <p:cNvPr id="11" name="文本框 10">
            <a:extLst>
              <a:ext uri="{FF2B5EF4-FFF2-40B4-BE49-F238E27FC236}">
                <a16:creationId xmlns:a16="http://schemas.microsoft.com/office/drawing/2014/main" id="{829708F8-5C96-4591-8417-C5DE6560740E}"/>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Prisoner’s dilemma</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8C9BFC28-1CC6-41AB-B612-D75169069FB0}"/>
              </a:ext>
            </a:extLst>
          </p:cNvPr>
          <p:cNvSpPr>
            <a:spLocks noGrp="1"/>
          </p:cNvSpPr>
          <p:nvPr>
            <p:ph type="sldNum" sz="quarter" idx="12"/>
          </p:nvPr>
        </p:nvSpPr>
        <p:spPr/>
        <p:txBody>
          <a:bodyPr/>
          <a:lstStyle/>
          <a:p>
            <a:fld id="{BD5B6BE6-BF76-4BAD-AE57-A6F34EAFDDCA}" type="slidenum">
              <a:rPr lang="zh-CN" altLang="en-US" smtClean="0"/>
              <a:t>18</a:t>
            </a:fld>
            <a:endParaRPr lang="zh-CN" altLang="en-US"/>
          </a:p>
        </p:txBody>
      </p:sp>
    </p:spTree>
    <p:extLst>
      <p:ext uri="{BB962C8B-B14F-4D97-AF65-F5344CB8AC3E}">
        <p14:creationId xmlns:p14="http://schemas.microsoft.com/office/powerpoint/2010/main" val="783434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例子：囚徒困境</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在这个博弈问题中，参与人是两个嫌疑人，参与人的战略都是坦白或者抵赖，参与人的支付就是在各种选择下的刑期。可以画出如下图所示的战略式博弈的表格</a:t>
            </a:r>
            <a:r>
              <a:rPr lang="en-US" altLang="zh-CN" sz="1800" dirty="0">
                <a:solidFill>
                  <a:schemeClr val="tx2"/>
                </a:solidFill>
              </a:rPr>
              <a:t>.</a:t>
            </a:r>
          </a:p>
          <a:p>
            <a:r>
              <a:rPr lang="zh-CN" altLang="en-US" sz="1800" dirty="0">
                <a:solidFill>
                  <a:schemeClr val="tx2"/>
                </a:solidFill>
              </a:rPr>
              <a:t>为什么这是一个典型的博弈问题？嫌疑人选择的结果不仅与自己的选择有关，而且还和另一个嫌疑人的选择有关。</a:t>
            </a:r>
            <a:endParaRPr lang="en-US" altLang="zh-CN" sz="1800" dirty="0">
              <a:solidFill>
                <a:schemeClr val="tx2"/>
              </a:solidFill>
            </a:endParaRPr>
          </a:p>
          <a:p>
            <a:r>
              <a:rPr lang="zh-CN" altLang="en-US" sz="1800" dirty="0">
                <a:solidFill>
                  <a:schemeClr val="tx2"/>
                </a:solidFill>
              </a:rPr>
              <a:t>不妨这样考虑：假设自己是一个嫌疑人，给定另一个嫌疑人的决策，考虑自己的最优决策。</a:t>
            </a:r>
            <a:endParaRPr lang="en-US" altLang="zh-CN" sz="1800" dirty="0">
              <a:solidFill>
                <a:schemeClr val="tx2"/>
              </a:solidFill>
            </a:endParaRPr>
          </a:p>
          <a:p>
            <a:r>
              <a:rPr lang="zh-CN" altLang="en-US" sz="1800" dirty="0">
                <a:solidFill>
                  <a:schemeClr val="tx2"/>
                </a:solidFill>
              </a:rPr>
              <a:t>如果对方坦白，我应该坦白；</a:t>
            </a:r>
            <a:endParaRPr lang="en-US" altLang="zh-CN" sz="1800" dirty="0">
              <a:solidFill>
                <a:schemeClr val="tx2"/>
              </a:solidFill>
            </a:endParaRPr>
          </a:p>
          <a:p>
            <a:r>
              <a:rPr lang="zh-CN" altLang="en-US" sz="1800" dirty="0">
                <a:solidFill>
                  <a:schemeClr val="tx2"/>
                </a:solidFill>
              </a:rPr>
              <a:t>如果对方抵赖，我也应该坦白；</a:t>
            </a:r>
            <a:endParaRPr lang="en-US" altLang="zh-CN" sz="1800" dirty="0">
              <a:solidFill>
                <a:schemeClr val="tx2"/>
              </a:solidFill>
            </a:endParaRPr>
          </a:p>
          <a:p>
            <a:r>
              <a:rPr lang="zh-CN" altLang="en-US" sz="1800" dirty="0">
                <a:solidFill>
                  <a:schemeClr val="tx2"/>
                </a:solidFill>
              </a:rPr>
              <a:t>原因？我选择坦白总比抵赖的支付要高。</a:t>
            </a:r>
            <a:endParaRPr lang="en-US" altLang="zh-CN" sz="1800" dirty="0">
              <a:solidFill>
                <a:schemeClr val="tx2"/>
              </a:solidFill>
            </a:endParaRPr>
          </a:p>
          <a:p>
            <a:r>
              <a:rPr lang="zh-CN" altLang="en-US" sz="1800" dirty="0">
                <a:solidFill>
                  <a:schemeClr val="tx2"/>
                </a:solidFill>
              </a:rPr>
              <a:t>因此，无论对方怎样选择，每个嫌疑人都会</a:t>
            </a:r>
            <a:br>
              <a:rPr lang="en-US" altLang="zh-CN" sz="1800" dirty="0">
                <a:solidFill>
                  <a:schemeClr val="tx2"/>
                </a:solidFill>
              </a:rPr>
            </a:br>
            <a:r>
              <a:rPr lang="zh-CN" altLang="en-US" sz="1800" dirty="0">
                <a:solidFill>
                  <a:schemeClr val="tx2"/>
                </a:solidFill>
              </a:rPr>
              <a:t>选择“坦白”。那么，博弈的最后结果，就是</a:t>
            </a:r>
            <a:br>
              <a:rPr lang="en-US" altLang="zh-CN" sz="1800" dirty="0">
                <a:solidFill>
                  <a:schemeClr val="tx2"/>
                </a:solidFill>
              </a:rPr>
            </a:br>
            <a:r>
              <a:rPr lang="zh-CN" altLang="en-US" sz="1800" dirty="0">
                <a:solidFill>
                  <a:schemeClr val="tx2"/>
                </a:solidFill>
              </a:rPr>
              <a:t>两个嫌疑人都选择“坦白”。</a:t>
            </a:r>
            <a:endParaRPr lang="en-US" altLang="zh-CN" sz="1800" dirty="0">
              <a:solidFill>
                <a:schemeClr val="tx2"/>
              </a:solidFill>
            </a:endParaRPr>
          </a:p>
          <a:p>
            <a:endParaRPr lang="en-US" altLang="zh-CN" sz="1800" dirty="0">
              <a:solidFill>
                <a:schemeClr val="tx2"/>
              </a:solidFill>
            </a:endParaRPr>
          </a:p>
        </p:txBody>
      </p:sp>
      <p:sp>
        <p:nvSpPr>
          <p:cNvPr id="11" name="文本框 10">
            <a:extLst>
              <a:ext uri="{FF2B5EF4-FFF2-40B4-BE49-F238E27FC236}">
                <a16:creationId xmlns:a16="http://schemas.microsoft.com/office/drawing/2014/main" id="{DB26B955-D272-4680-AD26-330985CA62D6}"/>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Prisoner’s dilemma</a:t>
            </a:r>
            <a:endParaRPr lang="zh-CN" altLang="en-US" b="1" dirty="0">
              <a:solidFill>
                <a:srgbClr val="FF0000"/>
              </a:solidFill>
            </a:endParaRPr>
          </a:p>
        </p:txBody>
      </p:sp>
      <p:pic>
        <p:nvPicPr>
          <p:cNvPr id="5" name="图片 4">
            <a:extLst>
              <a:ext uri="{FF2B5EF4-FFF2-40B4-BE49-F238E27FC236}">
                <a16:creationId xmlns:a16="http://schemas.microsoft.com/office/drawing/2014/main" id="{0AF5C587-DF46-475D-AEFB-C6287EE44D20}"/>
              </a:ext>
            </a:extLst>
          </p:cNvPr>
          <p:cNvPicPr>
            <a:picLocks noChangeAspect="1"/>
          </p:cNvPicPr>
          <p:nvPr/>
        </p:nvPicPr>
        <p:blipFill>
          <a:blip r:embed="rId2"/>
          <a:stretch>
            <a:fillRect/>
          </a:stretch>
        </p:blipFill>
        <p:spPr>
          <a:xfrm>
            <a:off x="6208710" y="3856653"/>
            <a:ext cx="4804064" cy="2438611"/>
          </a:xfrm>
          <a:prstGeom prst="rect">
            <a:avLst/>
          </a:prstGeom>
        </p:spPr>
      </p:pic>
      <p:sp>
        <p:nvSpPr>
          <p:cNvPr id="4" name="灯片编号占位符 3">
            <a:extLst>
              <a:ext uri="{FF2B5EF4-FFF2-40B4-BE49-F238E27FC236}">
                <a16:creationId xmlns:a16="http://schemas.microsoft.com/office/drawing/2014/main" id="{972B2AE7-A662-4055-87BE-8EA90436B870}"/>
              </a:ext>
            </a:extLst>
          </p:cNvPr>
          <p:cNvSpPr>
            <a:spLocks noGrp="1"/>
          </p:cNvSpPr>
          <p:nvPr>
            <p:ph type="sldNum" sz="quarter" idx="12"/>
          </p:nvPr>
        </p:nvSpPr>
        <p:spPr/>
        <p:txBody>
          <a:bodyPr/>
          <a:lstStyle/>
          <a:p>
            <a:fld id="{BD5B6BE6-BF76-4BAD-AE57-A6F34EAFDDCA}" type="slidenum">
              <a:rPr lang="zh-CN" altLang="en-US" smtClean="0"/>
              <a:t>19</a:t>
            </a:fld>
            <a:endParaRPr lang="zh-CN" altLang="en-US"/>
          </a:p>
        </p:txBody>
      </p:sp>
    </p:spTree>
    <p:extLst>
      <p:ext uri="{BB962C8B-B14F-4D97-AF65-F5344CB8AC3E}">
        <p14:creationId xmlns:p14="http://schemas.microsoft.com/office/powerpoint/2010/main" val="390047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0A05B3C0-3614-44E9-AFE2-233112284F66}"/>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altLang="zh-CN" sz="4000" b="1" dirty="0">
                <a:solidFill>
                  <a:schemeClr val="tx2"/>
                </a:solidFill>
              </a:rPr>
              <a:t>1. </a:t>
            </a:r>
            <a:r>
              <a:rPr lang="zh-CN" altLang="en-US" sz="4000" b="1" dirty="0">
                <a:solidFill>
                  <a:schemeClr val="tx2"/>
                </a:solidFill>
              </a:rPr>
              <a:t>战略式博弈</a:t>
            </a:r>
            <a:endParaRPr lang="en-US" altLang="zh-CN" sz="4000" b="1" kern="1200" dirty="0">
              <a:solidFill>
                <a:schemeClr val="tx2"/>
              </a:solidFill>
              <a:latin typeface="+mj-lt"/>
              <a:ea typeface="+mj-ea"/>
              <a:cs typeface="+mj-cs"/>
            </a:endParaRPr>
          </a:p>
        </p:txBody>
      </p:sp>
      <p:sp>
        <p:nvSpPr>
          <p:cNvPr id="3" name="灯片编号占位符 2">
            <a:extLst>
              <a:ext uri="{FF2B5EF4-FFF2-40B4-BE49-F238E27FC236}">
                <a16:creationId xmlns:a16="http://schemas.microsoft.com/office/drawing/2014/main" id="{0BD16E5F-3F44-42BE-B27B-212A2132440E}"/>
              </a:ext>
            </a:extLst>
          </p:cNvPr>
          <p:cNvSpPr>
            <a:spLocks noGrp="1"/>
          </p:cNvSpPr>
          <p:nvPr>
            <p:ph type="sldNum" sz="quarter" idx="12"/>
          </p:nvPr>
        </p:nvSpPr>
        <p:spPr/>
        <p:txBody>
          <a:bodyPr/>
          <a:lstStyle/>
          <a:p>
            <a:fld id="{BD5B6BE6-BF76-4BAD-AE57-A6F34EAFDDCA}" type="slidenum">
              <a:rPr lang="zh-CN" altLang="en-US" smtClean="0"/>
              <a:t>2</a:t>
            </a:fld>
            <a:endParaRPr lang="zh-CN" altLang="en-US"/>
          </a:p>
        </p:txBody>
      </p:sp>
    </p:spTree>
    <p:extLst>
      <p:ext uri="{BB962C8B-B14F-4D97-AF65-F5344CB8AC3E}">
        <p14:creationId xmlns:p14="http://schemas.microsoft.com/office/powerpoint/2010/main" val="1891604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例子：囚徒困境</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上面分析的结果似乎与我们的直觉是矛盾的：</a:t>
            </a:r>
            <a:endParaRPr lang="en-US" altLang="zh-CN" sz="1800" dirty="0">
              <a:solidFill>
                <a:schemeClr val="tx2"/>
              </a:solidFill>
            </a:endParaRPr>
          </a:p>
          <a:p>
            <a:pPr lvl="1"/>
            <a:r>
              <a:rPr lang="zh-CN" altLang="en-US" sz="1400" dirty="0">
                <a:solidFill>
                  <a:schemeClr val="tx2"/>
                </a:solidFill>
              </a:rPr>
              <a:t>如果两个嫌疑人都“抵赖”，不是更好么？</a:t>
            </a:r>
            <a:endParaRPr lang="en-US" altLang="zh-CN" sz="1400" dirty="0">
              <a:solidFill>
                <a:schemeClr val="tx2"/>
              </a:solidFill>
            </a:endParaRPr>
          </a:p>
          <a:p>
            <a:r>
              <a:rPr lang="zh-CN" altLang="en-US" sz="1800" dirty="0">
                <a:solidFill>
                  <a:schemeClr val="tx2"/>
                </a:solidFill>
              </a:rPr>
              <a:t>为什么博弈的结果不是两个嫌疑人都抵赖？开动脑筋想一下，在什么情况下，两个嫌疑人才会都选择抵赖以获得最好的结果？</a:t>
            </a:r>
            <a:endParaRPr lang="en-US" altLang="zh-CN" sz="1800" dirty="0">
              <a:solidFill>
                <a:schemeClr val="tx2"/>
              </a:solidFill>
            </a:endParaRPr>
          </a:p>
          <a:p>
            <a:pPr lvl="1"/>
            <a:r>
              <a:rPr lang="zh-CN" altLang="en-US" sz="1400" dirty="0">
                <a:solidFill>
                  <a:schemeClr val="tx2"/>
                </a:solidFill>
              </a:rPr>
              <a:t>他们串供了，就会都选择“抵赖”。</a:t>
            </a:r>
            <a:endParaRPr lang="en-US" altLang="zh-CN" sz="1400" dirty="0">
              <a:solidFill>
                <a:schemeClr val="tx2"/>
              </a:solidFill>
            </a:endParaRPr>
          </a:p>
          <a:p>
            <a:pPr lvl="1"/>
            <a:r>
              <a:rPr lang="zh-CN" altLang="en-US" sz="1400" dirty="0">
                <a:solidFill>
                  <a:schemeClr val="tx2"/>
                </a:solidFill>
              </a:rPr>
              <a:t>被抓前订立攻守同盟也可能都选择“抵赖”，但是这种“攻守同盟”是否具有约束力？</a:t>
            </a:r>
            <a:endParaRPr lang="en-US" altLang="zh-CN" sz="1400" dirty="0">
              <a:solidFill>
                <a:schemeClr val="tx2"/>
              </a:solidFill>
            </a:endParaRPr>
          </a:p>
          <a:p>
            <a:r>
              <a:rPr lang="zh-CN" altLang="en-US" sz="1800" dirty="0">
                <a:solidFill>
                  <a:schemeClr val="tx2"/>
                </a:solidFill>
              </a:rPr>
              <a:t>为什么上述的分析得不到（抵赖，抵赖）的结果？</a:t>
            </a:r>
            <a:endParaRPr lang="en-US" altLang="zh-CN" sz="1800" dirty="0">
              <a:solidFill>
                <a:schemeClr val="tx2"/>
              </a:solidFill>
            </a:endParaRPr>
          </a:p>
          <a:p>
            <a:pPr lvl="1"/>
            <a:r>
              <a:rPr lang="zh-CN" altLang="en-US" sz="1400" dirty="0">
                <a:solidFill>
                  <a:schemeClr val="tx2"/>
                </a:solidFill>
              </a:rPr>
              <a:t>串供不符合“关在分开的房间”的假设</a:t>
            </a:r>
            <a:endParaRPr lang="en-US" altLang="zh-CN" sz="1400" dirty="0">
              <a:solidFill>
                <a:schemeClr val="tx2"/>
              </a:solidFill>
            </a:endParaRPr>
          </a:p>
          <a:p>
            <a:pPr lvl="1"/>
            <a:r>
              <a:rPr lang="zh-CN" altLang="en-US" sz="1400" dirty="0">
                <a:solidFill>
                  <a:schemeClr val="tx2"/>
                </a:solidFill>
              </a:rPr>
              <a:t>这样就不是博弈问题了</a:t>
            </a:r>
            <a:endParaRPr lang="en-US" altLang="zh-CN" sz="1400" dirty="0">
              <a:solidFill>
                <a:schemeClr val="tx2"/>
              </a:solidFill>
            </a:endParaRPr>
          </a:p>
          <a:p>
            <a:r>
              <a:rPr lang="zh-CN" altLang="en-US" sz="1800" dirty="0">
                <a:solidFill>
                  <a:schemeClr val="tx2"/>
                </a:solidFill>
              </a:rPr>
              <a:t>回到博弈问题本身，完全理性的参与人，为什么</a:t>
            </a:r>
            <a:br>
              <a:rPr lang="en-US" altLang="zh-CN" sz="1800" dirty="0">
                <a:solidFill>
                  <a:schemeClr val="tx2"/>
                </a:solidFill>
              </a:rPr>
            </a:br>
            <a:r>
              <a:rPr lang="zh-CN" altLang="en-US" sz="1800" dirty="0">
                <a:solidFill>
                  <a:schemeClr val="tx2"/>
                </a:solidFill>
              </a:rPr>
              <a:t>不会选择（抵赖，抵赖）？</a:t>
            </a:r>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sp>
        <p:nvSpPr>
          <p:cNvPr id="11" name="文本框 10">
            <a:extLst>
              <a:ext uri="{FF2B5EF4-FFF2-40B4-BE49-F238E27FC236}">
                <a16:creationId xmlns:a16="http://schemas.microsoft.com/office/drawing/2014/main" id="{7CE50C85-5D8B-4801-B65A-33A2847DFC06}"/>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Prisoner’s dilemma</a:t>
            </a:r>
            <a:endParaRPr lang="zh-CN" altLang="en-US" b="1" dirty="0">
              <a:solidFill>
                <a:srgbClr val="FF0000"/>
              </a:solidFill>
            </a:endParaRPr>
          </a:p>
        </p:txBody>
      </p:sp>
      <p:pic>
        <p:nvPicPr>
          <p:cNvPr id="12" name="图片 11">
            <a:extLst>
              <a:ext uri="{FF2B5EF4-FFF2-40B4-BE49-F238E27FC236}">
                <a16:creationId xmlns:a16="http://schemas.microsoft.com/office/drawing/2014/main" id="{909ECE91-95C7-47EB-8C1E-37D9C31648EE}"/>
              </a:ext>
            </a:extLst>
          </p:cNvPr>
          <p:cNvPicPr>
            <a:picLocks noChangeAspect="1"/>
          </p:cNvPicPr>
          <p:nvPr/>
        </p:nvPicPr>
        <p:blipFill>
          <a:blip r:embed="rId2"/>
          <a:stretch>
            <a:fillRect/>
          </a:stretch>
        </p:blipFill>
        <p:spPr>
          <a:xfrm>
            <a:off x="6208710" y="3856653"/>
            <a:ext cx="4804064" cy="2438611"/>
          </a:xfrm>
          <a:prstGeom prst="rect">
            <a:avLst/>
          </a:prstGeom>
        </p:spPr>
      </p:pic>
      <p:sp>
        <p:nvSpPr>
          <p:cNvPr id="4" name="灯片编号占位符 3">
            <a:extLst>
              <a:ext uri="{FF2B5EF4-FFF2-40B4-BE49-F238E27FC236}">
                <a16:creationId xmlns:a16="http://schemas.microsoft.com/office/drawing/2014/main" id="{C30C42B5-3381-45F9-A831-95AB76451BC5}"/>
              </a:ext>
            </a:extLst>
          </p:cNvPr>
          <p:cNvSpPr>
            <a:spLocks noGrp="1"/>
          </p:cNvSpPr>
          <p:nvPr>
            <p:ph type="sldNum" sz="quarter" idx="12"/>
          </p:nvPr>
        </p:nvSpPr>
        <p:spPr/>
        <p:txBody>
          <a:bodyPr/>
          <a:lstStyle/>
          <a:p>
            <a:fld id="{BD5B6BE6-BF76-4BAD-AE57-A6F34EAFDDCA}" type="slidenum">
              <a:rPr lang="zh-CN" altLang="en-US" smtClean="0"/>
              <a:t>20</a:t>
            </a:fld>
            <a:endParaRPr lang="zh-CN" altLang="en-US"/>
          </a:p>
        </p:txBody>
      </p:sp>
    </p:spTree>
    <p:extLst>
      <p:ext uri="{BB962C8B-B14F-4D97-AF65-F5344CB8AC3E}">
        <p14:creationId xmlns:p14="http://schemas.microsoft.com/office/powerpoint/2010/main" val="150461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例子：囚徒困境</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不妨假设两个嫌疑人都选择“抵赖”，这种选择是否理性？对嫌疑人</a:t>
            </a:r>
            <a:r>
              <a:rPr lang="en-US" altLang="zh-CN" sz="1800" dirty="0">
                <a:solidFill>
                  <a:schemeClr val="tx2"/>
                </a:solidFill>
              </a:rPr>
              <a:t>1</a:t>
            </a:r>
            <a:r>
              <a:rPr lang="zh-CN" altLang="en-US" sz="1800" dirty="0">
                <a:solidFill>
                  <a:schemeClr val="tx2"/>
                </a:solidFill>
              </a:rPr>
              <a:t>而言，在嫌疑人</a:t>
            </a:r>
            <a:r>
              <a:rPr lang="en-US" altLang="zh-CN" sz="1800" dirty="0">
                <a:solidFill>
                  <a:schemeClr val="tx2"/>
                </a:solidFill>
              </a:rPr>
              <a:t>2</a:t>
            </a:r>
            <a:r>
              <a:rPr lang="zh-CN" altLang="en-US" sz="1800" dirty="0">
                <a:solidFill>
                  <a:schemeClr val="tx2"/>
                </a:solidFill>
              </a:rPr>
              <a:t>选择“抵赖”的情况下，自己选择“抵赖”得到支付</a:t>
            </a:r>
            <a:r>
              <a:rPr lang="en-US" altLang="zh-CN" sz="1800" dirty="0">
                <a:solidFill>
                  <a:schemeClr val="tx2"/>
                </a:solidFill>
              </a:rPr>
              <a:t>-1</a:t>
            </a:r>
            <a:r>
              <a:rPr lang="zh-CN" altLang="en-US" sz="1800" dirty="0">
                <a:solidFill>
                  <a:schemeClr val="tx2"/>
                </a:solidFill>
              </a:rPr>
              <a:t>，选择“坦白”得到</a:t>
            </a:r>
            <a:r>
              <a:rPr lang="en-US" altLang="zh-CN" sz="1800" dirty="0">
                <a:solidFill>
                  <a:schemeClr val="tx2"/>
                </a:solidFill>
              </a:rPr>
              <a:t>0</a:t>
            </a:r>
            <a:r>
              <a:rPr lang="zh-CN" altLang="en-US" sz="1800" dirty="0">
                <a:solidFill>
                  <a:schemeClr val="tx2"/>
                </a:solidFill>
              </a:rPr>
              <a:t>。显然，坦白优于抵赖。因此理性的嫌疑人</a:t>
            </a:r>
            <a:r>
              <a:rPr lang="en-US" altLang="zh-CN" sz="1800" dirty="0">
                <a:solidFill>
                  <a:schemeClr val="tx2"/>
                </a:solidFill>
              </a:rPr>
              <a:t>1</a:t>
            </a:r>
            <a:r>
              <a:rPr lang="zh-CN" altLang="en-US" sz="1800" dirty="0">
                <a:solidFill>
                  <a:schemeClr val="tx2"/>
                </a:solidFill>
              </a:rPr>
              <a:t>会</a:t>
            </a:r>
            <a:r>
              <a:rPr lang="zh-CN" altLang="en-US" sz="1800" b="1" dirty="0">
                <a:solidFill>
                  <a:srgbClr val="FF0000"/>
                </a:solidFill>
              </a:rPr>
              <a:t>偏离“抵赖”</a:t>
            </a:r>
            <a:r>
              <a:rPr lang="zh-CN" altLang="en-US" sz="1800" dirty="0">
                <a:solidFill>
                  <a:schemeClr val="tx2"/>
                </a:solidFill>
              </a:rPr>
              <a:t>而选择“坦白”。同样的原因，理性的嫌疑人</a:t>
            </a:r>
            <a:r>
              <a:rPr lang="en-US" altLang="zh-CN" sz="1800" dirty="0">
                <a:solidFill>
                  <a:schemeClr val="tx2"/>
                </a:solidFill>
              </a:rPr>
              <a:t>2</a:t>
            </a:r>
            <a:r>
              <a:rPr lang="zh-CN" altLang="en-US" sz="1800" dirty="0">
                <a:solidFill>
                  <a:schemeClr val="tx2"/>
                </a:solidFill>
              </a:rPr>
              <a:t>也会偏离“抵赖”而选择“坦白”。</a:t>
            </a:r>
            <a:endParaRPr lang="en-US" altLang="zh-CN" sz="1800" dirty="0">
              <a:solidFill>
                <a:schemeClr val="tx2"/>
              </a:solidFill>
            </a:endParaRPr>
          </a:p>
          <a:p>
            <a:r>
              <a:rPr lang="zh-CN" altLang="en-US" sz="1800" dirty="0">
                <a:solidFill>
                  <a:schemeClr val="tx2"/>
                </a:solidFill>
              </a:rPr>
              <a:t>那么，如果两个嫌疑人都选择“坦白”，理性的嫌疑人会不会有人偏离“坦白”的选择呢？基于同样的分析，只要他们是理性的，这样的情况就不会发生，因为偏离“坦白”会使得自己的支付减少。</a:t>
            </a:r>
            <a:endParaRPr lang="en-US" altLang="zh-CN" sz="1800" dirty="0">
              <a:solidFill>
                <a:schemeClr val="tx2"/>
              </a:solidFill>
            </a:endParaRPr>
          </a:p>
          <a:p>
            <a:r>
              <a:rPr lang="zh-CN" altLang="en-US" sz="1800" dirty="0">
                <a:solidFill>
                  <a:schemeClr val="tx2"/>
                </a:solidFill>
              </a:rPr>
              <a:t>所以，（坦白，坦白）是这个博弈的结果，尽管结果（抵赖，抵赖）更优，但只要是完全理性的参与人参加的博弈，这种对所有人都有好处的“改进”两个人都无法得到。一定程度上，这反映了现实生活中“个人理性和集体理性间的矛盾”。</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p:sp>
        <p:nvSpPr>
          <p:cNvPr id="11" name="文本框 10">
            <a:extLst>
              <a:ext uri="{FF2B5EF4-FFF2-40B4-BE49-F238E27FC236}">
                <a16:creationId xmlns:a16="http://schemas.microsoft.com/office/drawing/2014/main" id="{D6F5B4A5-A690-4E4E-B2D6-B0E798687F8A}"/>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Prisoner’s dilemma</a:t>
            </a:r>
            <a:endParaRPr lang="zh-CN" altLang="en-US" b="1" dirty="0">
              <a:solidFill>
                <a:srgbClr val="FF0000"/>
              </a:solidFill>
            </a:endParaRPr>
          </a:p>
        </p:txBody>
      </p:sp>
      <p:pic>
        <p:nvPicPr>
          <p:cNvPr id="12" name="图片 11">
            <a:extLst>
              <a:ext uri="{FF2B5EF4-FFF2-40B4-BE49-F238E27FC236}">
                <a16:creationId xmlns:a16="http://schemas.microsoft.com/office/drawing/2014/main" id="{A50DCC23-A835-4FB9-B743-EB8F961274E9}"/>
              </a:ext>
            </a:extLst>
          </p:cNvPr>
          <p:cNvPicPr>
            <a:picLocks noChangeAspect="1"/>
          </p:cNvPicPr>
          <p:nvPr/>
        </p:nvPicPr>
        <p:blipFill>
          <a:blip r:embed="rId2"/>
          <a:stretch>
            <a:fillRect/>
          </a:stretch>
        </p:blipFill>
        <p:spPr>
          <a:xfrm>
            <a:off x="6208710" y="4379166"/>
            <a:ext cx="4804064" cy="2438611"/>
          </a:xfrm>
          <a:prstGeom prst="rect">
            <a:avLst/>
          </a:prstGeom>
        </p:spPr>
      </p:pic>
      <p:sp>
        <p:nvSpPr>
          <p:cNvPr id="4" name="灯片编号占位符 3">
            <a:extLst>
              <a:ext uri="{FF2B5EF4-FFF2-40B4-BE49-F238E27FC236}">
                <a16:creationId xmlns:a16="http://schemas.microsoft.com/office/drawing/2014/main" id="{4D90A283-5F3F-4CE5-A885-8BFC5C4368EB}"/>
              </a:ext>
            </a:extLst>
          </p:cNvPr>
          <p:cNvSpPr>
            <a:spLocks noGrp="1"/>
          </p:cNvSpPr>
          <p:nvPr>
            <p:ph type="sldNum" sz="quarter" idx="12"/>
          </p:nvPr>
        </p:nvSpPr>
        <p:spPr/>
        <p:txBody>
          <a:bodyPr/>
          <a:lstStyle/>
          <a:p>
            <a:fld id="{BD5B6BE6-BF76-4BAD-AE57-A6F34EAFDDCA}" type="slidenum">
              <a:rPr lang="zh-CN" altLang="en-US" smtClean="0"/>
              <a:t>21</a:t>
            </a:fld>
            <a:endParaRPr lang="zh-CN" altLang="en-US"/>
          </a:p>
        </p:txBody>
      </p:sp>
    </p:spTree>
    <p:extLst>
      <p:ext uri="{BB962C8B-B14F-4D97-AF65-F5344CB8AC3E}">
        <p14:creationId xmlns:p14="http://schemas.microsoft.com/office/powerpoint/2010/main" val="240277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占优战略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事实上，在这个博弈问题中，“坦白”这个战略具有这样的特点：无论对方怎样选择（即，选择“坦白”或者“抵赖”），“坦白”总是理性小偷的最优战略。</a:t>
                </a:r>
                <a:endParaRPr lang="en-US" altLang="zh-CN" sz="1800" dirty="0">
                  <a:solidFill>
                    <a:schemeClr val="tx2"/>
                  </a:solidFill>
                </a:endParaRPr>
              </a:p>
              <a:p>
                <a:r>
                  <a:rPr lang="zh-CN" altLang="en-US" sz="1800" dirty="0">
                    <a:solidFill>
                      <a:schemeClr val="tx2"/>
                    </a:solidFill>
                  </a:rPr>
                  <a:t>对于更一般的</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人博弈的情形：</a:t>
                </a:r>
                <a:endParaRPr lang="en-US" altLang="zh-CN" sz="1800" dirty="0">
                  <a:solidFill>
                    <a:schemeClr val="tx2"/>
                  </a:solidFill>
                </a:endParaRPr>
              </a:p>
              <a:p>
                <a:pPr lvl="1"/>
                <a:r>
                  <a:rPr lang="zh-CN" altLang="en-US" sz="1400" dirty="0">
                    <a:solidFill>
                      <a:schemeClr val="tx2"/>
                    </a:solidFill>
                  </a:rPr>
                  <a:t>一般来说，参与人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的支付</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既与自己的选择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有关，也与其他人的选择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有关。因此，在一般情况下，使参与人的支付</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最大化的最优战略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是与其他参与人的选择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有关的。</a:t>
                </a:r>
                <a:endParaRPr lang="en-US" altLang="zh-CN" sz="1400" dirty="0">
                  <a:solidFill>
                    <a:schemeClr val="tx2"/>
                  </a:solidFill>
                </a:endParaRPr>
              </a:p>
              <a:p>
                <a:pPr lvl="1"/>
                <a:r>
                  <a:rPr lang="zh-CN" altLang="en-US" sz="1400" dirty="0">
                    <a:solidFill>
                      <a:schemeClr val="tx2"/>
                    </a:solidFill>
                  </a:rPr>
                  <a:t>但是，在某些特殊情况下（例如，上面的囚徒困境的问题），参与人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的最优战略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与其他参与人的选择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无关。即，无论其他参与人选择什么战略，参与人的最优战略总是唯一的。</a:t>
                </a:r>
                <a:endParaRPr lang="en-US" altLang="zh-CN" sz="1400" dirty="0">
                  <a:solidFill>
                    <a:schemeClr val="tx2"/>
                  </a:solidFill>
                </a:endParaRPr>
              </a:p>
              <a:p>
                <a:pPr lvl="1"/>
                <a:r>
                  <a:rPr lang="zh-CN" altLang="en-US" sz="1400" dirty="0">
                    <a:solidFill>
                      <a:schemeClr val="tx2"/>
                    </a:solidFill>
                  </a:rPr>
                  <a:t>这样的最优战略称之为“占优战略”。囚徒困境中，参与人的“坦白”战略就是占优战略。</a:t>
                </a:r>
                <a:endParaRPr lang="en-US" altLang="zh-CN" sz="1400" dirty="0">
                  <a:solidFill>
                    <a:schemeClr val="tx2"/>
                  </a:solidFill>
                </a:endParaRPr>
              </a:p>
              <a:p>
                <a:r>
                  <a:rPr lang="zh-CN" altLang="en-US" sz="1800" dirty="0">
                    <a:solidFill>
                      <a:schemeClr val="tx2"/>
                    </a:solidFill>
                  </a:rPr>
                  <a:t>定义：在</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人博弈中，如果对于所有的其他参与人的选择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zh-CN" altLang="en-US" sz="1800" i="1">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都是参与人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的最优选择，即</a:t>
                </a:r>
                <a14:m>
                  <m:oMath xmlns:m="http://schemas.openxmlformats.org/officeDocument/2006/math">
                    <m:r>
                      <a:rPr lang="zh-CN" altLang="en-US" sz="180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ea typeface="Cambria Math" panose="02040503050406030204" pitchFamily="18" charset="0"/>
                              </a:rPr>
                            </m:ctrlPr>
                          </m:sSubSup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ea typeface="Cambria Math" panose="02040503050406030204" pitchFamily="18" charset="0"/>
                              </a:rPr>
                              <m:t>∗</m:t>
                            </m:r>
                          </m:sup>
                        </m:sSubSup>
                      </m:e>
                    </m:d>
                    <m:r>
                      <a:rPr lang="en-US" altLang="zh-CN" sz="1800" b="0" i="1" smtClean="0">
                        <a:solidFill>
                          <a:schemeClr val="tx2"/>
                        </a:solidFill>
                        <a:latin typeface="Cambria Math" panose="02040503050406030204" pitchFamily="18" charset="0"/>
                        <a:ea typeface="Cambria Math" panose="02040503050406030204" pitchFamily="18" charset="0"/>
                      </a:rPr>
                      <m:t>, ∀</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nary>
                      <m:naryPr>
                        <m:chr m:val="∏"/>
                        <m:ctrlPr>
                          <a:rPr lang="en-US" altLang="zh-CN" sz="1800" b="0" i="1" smtClean="0">
                            <a:solidFill>
                              <a:schemeClr val="tx2"/>
                            </a:solidFill>
                            <a:latin typeface="Cambria Math" panose="02040503050406030204" pitchFamily="18" charset="0"/>
                            <a:ea typeface="Cambria Math" panose="02040503050406030204" pitchFamily="18" charset="0"/>
                          </a:rPr>
                        </m:ctrlPr>
                      </m:naryPr>
                      <m:sub>
                        <m:r>
                          <m:rPr>
                            <m:brk m:alnAt="23"/>
                          </m:rPr>
                          <a:rPr lang="en-US" altLang="zh-CN" sz="1800" b="0" i="1" smtClean="0">
                            <a:solidFill>
                              <a:schemeClr val="tx2"/>
                            </a:solidFill>
                            <a:latin typeface="Cambria Math" panose="02040503050406030204" pitchFamily="18" charset="0"/>
                            <a:ea typeface="Cambria Math" panose="02040503050406030204" pitchFamily="18" charset="0"/>
                          </a:rPr>
                          <m:t>𝑗</m:t>
                        </m:r>
                        <m:r>
                          <a:rPr lang="en-US" altLang="zh-CN" sz="1800" b="0" i="1" smtClean="0">
                            <a:solidFill>
                              <a:schemeClr val="tx2"/>
                            </a:solidFill>
                            <a:latin typeface="Cambria Math" panose="02040503050406030204" pitchFamily="18" charset="0"/>
                            <a:ea typeface="Cambria Math" panose="02040503050406030204" pitchFamily="18" charset="0"/>
                          </a:rPr>
                          <m:t>=1,</m:t>
                        </m:r>
                        <m:r>
                          <a:rPr lang="en-US" altLang="zh-CN" sz="1800" b="0" i="1" smtClean="0">
                            <a:solidFill>
                              <a:schemeClr val="tx2"/>
                            </a:solidFill>
                            <a:latin typeface="Cambria Math" panose="02040503050406030204" pitchFamily="18" charset="0"/>
                            <a:ea typeface="Cambria Math" panose="02040503050406030204" pitchFamily="18" charset="0"/>
                          </a:rPr>
                          <m:t>𝑗</m:t>
                        </m:r>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ea typeface="Cambria Math" panose="02040503050406030204" pitchFamily="18" charset="0"/>
                          </a:rPr>
                          <m:t>𝑛</m:t>
                        </m:r>
                      </m:sup>
                      <m:e>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𝑆</m:t>
                            </m:r>
                          </m:e>
                          <m:sub>
                            <m:r>
                              <a:rPr lang="en-US" altLang="zh-CN" sz="1800" b="0" i="1" smtClean="0">
                                <a:solidFill>
                                  <a:schemeClr val="tx2"/>
                                </a:solidFill>
                                <a:latin typeface="Cambria Math" panose="02040503050406030204" pitchFamily="18" charset="0"/>
                                <a:ea typeface="Cambria Math" panose="02040503050406030204" pitchFamily="18" charset="0"/>
                              </a:rPr>
                              <m:t>𝑗</m:t>
                            </m:r>
                          </m:sub>
                        </m:sSub>
                      </m:e>
                    </m:nary>
                  </m:oMath>
                </a14:m>
                <a:r>
                  <a:rPr lang="zh-CN" altLang="en-US" sz="1800" dirty="0">
                    <a:solidFill>
                      <a:schemeClr val="tx2"/>
                    </a:solidFill>
                  </a:rPr>
                  <a:t>，均有</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。则称</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zh-CN" altLang="en-US" sz="1800" i="1">
                        <a:solidFill>
                          <a:schemeClr val="tx2"/>
                        </a:solidFill>
                        <a:latin typeface="Cambria Math" panose="02040503050406030204" pitchFamily="18" charset="0"/>
                      </a:rPr>
                      <m:t>为</m:t>
                    </m:r>
                  </m:oMath>
                </a14:m>
                <a:r>
                  <a:rPr lang="zh-CN" altLang="en-US" sz="1800" dirty="0">
                    <a:solidFill>
                      <a:schemeClr val="tx2"/>
                    </a:solidFill>
                  </a:rPr>
                  <a:t>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的占优战略。</a:t>
                </a:r>
                <a:endParaRPr lang="en-US" altLang="zh-CN" sz="1800" dirty="0">
                  <a:solidFill>
                    <a:schemeClr val="tx2"/>
                  </a:solidFill>
                </a:endParaRPr>
              </a:p>
              <a:p>
                <a:r>
                  <a:rPr lang="zh-CN" altLang="en-US" sz="1800" dirty="0">
                    <a:solidFill>
                      <a:schemeClr val="tx2"/>
                    </a:solidFill>
                  </a:rPr>
                  <a:t>上式的大于号严格成立，有时候也称之为“严格占优战略”。</a:t>
                </a:r>
                <a:endParaRPr lang="en-US" altLang="zh-CN" sz="1800" dirty="0">
                  <a:solidFill>
                    <a:schemeClr val="tx2"/>
                  </a:solidFill>
                </a:endParaRPr>
              </a:p>
              <a:p>
                <a:r>
                  <a:rPr lang="zh-CN" altLang="en-US" sz="1800" dirty="0">
                    <a:solidFill>
                      <a:schemeClr val="tx2"/>
                    </a:solidFill>
                  </a:rPr>
                  <a:t>显然，在一个博弈问题中，如果某个参与人具有严格占优战略，那么只要这个参与人使理性的，他肯定会选择他的占优战略。参与人的这种行为称为占优行为，占优行为使理性参与人选择行为的最基本特征。</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1054" r="-2788" b="-180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3BC47AB-FE8C-4BE9-8B35-1A09A4584B9C}"/>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Dominant strategy</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8274122E-378F-4A45-AE79-09A9A1BCCF11}"/>
              </a:ext>
            </a:extLst>
          </p:cNvPr>
          <p:cNvSpPr>
            <a:spLocks noGrp="1"/>
          </p:cNvSpPr>
          <p:nvPr>
            <p:ph type="sldNum" sz="quarter" idx="12"/>
          </p:nvPr>
        </p:nvSpPr>
        <p:spPr/>
        <p:txBody>
          <a:bodyPr/>
          <a:lstStyle/>
          <a:p>
            <a:fld id="{BD5B6BE6-BF76-4BAD-AE57-A6F34EAFDDCA}" type="slidenum">
              <a:rPr lang="zh-CN" altLang="en-US" smtClean="0"/>
              <a:t>22</a:t>
            </a:fld>
            <a:endParaRPr lang="zh-CN" altLang="en-US"/>
          </a:p>
        </p:txBody>
      </p:sp>
    </p:spTree>
    <p:extLst>
      <p:ext uri="{BB962C8B-B14F-4D97-AF65-F5344CB8AC3E}">
        <p14:creationId xmlns:p14="http://schemas.microsoft.com/office/powerpoint/2010/main" val="79206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占优战略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下图的战略式博弈，参与人</a:t>
                </a:r>
                <a:r>
                  <a:rPr lang="en-US" altLang="zh-CN" sz="1800" dirty="0">
                    <a:solidFill>
                      <a:schemeClr val="tx2"/>
                    </a:solidFill>
                  </a:rPr>
                  <a:t>1</a:t>
                </a:r>
                <a:r>
                  <a:rPr lang="zh-CN" altLang="en-US" sz="1800" dirty="0">
                    <a:solidFill>
                      <a:schemeClr val="tx2"/>
                    </a:solidFill>
                  </a:rPr>
                  <a:t>有两个战略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zh-CN" altLang="en-US" sz="1800" i="1">
                        <a:solidFill>
                          <a:schemeClr val="tx2"/>
                        </a:solidFill>
                        <a:latin typeface="Cambria Math" panose="02040503050406030204" pitchFamily="18" charset="0"/>
                      </a:rPr>
                      <m:t>和</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oMath>
                </a14:m>
                <a:r>
                  <a:rPr lang="zh-CN" altLang="en-US" sz="1800" dirty="0">
                    <a:solidFill>
                      <a:schemeClr val="tx2"/>
                    </a:solidFill>
                  </a:rPr>
                  <a:t>，参与人</a:t>
                </a:r>
                <a:r>
                  <a:rPr lang="en-US" altLang="zh-CN" sz="1800" dirty="0">
                    <a:solidFill>
                      <a:schemeClr val="tx2"/>
                    </a:solidFill>
                  </a:rPr>
                  <a:t>2</a:t>
                </a:r>
                <a:r>
                  <a:rPr lang="zh-CN" altLang="en-US" sz="1800" dirty="0">
                    <a:solidFill>
                      <a:schemeClr val="tx2"/>
                    </a:solidFill>
                  </a:rPr>
                  <a:t>有四个战略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至</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𝑏</m:t>
                        </m:r>
                      </m:e>
                      <m:sub>
                        <m:r>
                          <a:rPr lang="en-US" altLang="zh-CN" sz="1800" b="0" i="1" dirty="0" smtClean="0">
                            <a:solidFill>
                              <a:schemeClr val="tx2"/>
                            </a:solidFill>
                            <a:latin typeface="Cambria Math" panose="02040503050406030204" pitchFamily="18" charset="0"/>
                          </a:rPr>
                          <m:t>4</m:t>
                        </m:r>
                      </m:sub>
                    </m:sSub>
                    <m:r>
                      <a:rPr lang="zh-CN" altLang="en-US" sz="1800" i="1" dirty="0">
                        <a:solidFill>
                          <a:schemeClr val="tx2"/>
                        </a:solidFill>
                        <a:latin typeface="Cambria Math" panose="02040503050406030204" pitchFamily="18" charset="0"/>
                      </a:rPr>
                      <m:t>。</m:t>
                    </m:r>
                  </m:oMath>
                </a14:m>
                <a:r>
                  <a:rPr lang="zh-CN" altLang="en-US" sz="1800" dirty="0">
                    <a:solidFill>
                      <a:schemeClr val="tx2"/>
                    </a:solidFill>
                  </a:rPr>
                  <a:t>参与人</a:t>
                </a:r>
                <a:r>
                  <a:rPr lang="en-US" altLang="zh-CN" sz="1800" dirty="0">
                    <a:solidFill>
                      <a:schemeClr val="tx2"/>
                    </a:solidFill>
                  </a:rPr>
                  <a:t>2</a:t>
                </a:r>
                <a:r>
                  <a:rPr lang="zh-CN" altLang="en-US" sz="1800" dirty="0">
                    <a:solidFill>
                      <a:schemeClr val="tx2"/>
                    </a:solidFill>
                  </a:rPr>
                  <a:t>的战略中，哪一个战略是他的严格占优战略？</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308315F-CE13-441E-B58C-879C21502E25}"/>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Dominant strategy</a:t>
            </a:r>
            <a:endParaRPr lang="zh-CN" altLang="en-US" b="1" dirty="0">
              <a:solidFill>
                <a:srgbClr val="FF0000"/>
              </a:solidFill>
            </a:endParaRPr>
          </a:p>
        </p:txBody>
      </p:sp>
      <p:pic>
        <p:nvPicPr>
          <p:cNvPr id="5" name="图片 4">
            <a:extLst>
              <a:ext uri="{FF2B5EF4-FFF2-40B4-BE49-F238E27FC236}">
                <a16:creationId xmlns:a16="http://schemas.microsoft.com/office/drawing/2014/main" id="{CCF61966-A41F-4102-9705-0AC9304E6B0D}"/>
              </a:ext>
            </a:extLst>
          </p:cNvPr>
          <p:cNvPicPr>
            <a:picLocks noChangeAspect="1"/>
          </p:cNvPicPr>
          <p:nvPr/>
        </p:nvPicPr>
        <p:blipFill>
          <a:blip r:embed="rId3"/>
          <a:stretch>
            <a:fillRect/>
          </a:stretch>
        </p:blipFill>
        <p:spPr>
          <a:xfrm>
            <a:off x="2626922" y="3598405"/>
            <a:ext cx="6937849" cy="2389839"/>
          </a:xfrm>
          <a:prstGeom prst="rect">
            <a:avLst/>
          </a:prstGeom>
        </p:spPr>
      </p:pic>
      <p:sp>
        <p:nvSpPr>
          <p:cNvPr id="4" name="灯片编号占位符 3">
            <a:extLst>
              <a:ext uri="{FF2B5EF4-FFF2-40B4-BE49-F238E27FC236}">
                <a16:creationId xmlns:a16="http://schemas.microsoft.com/office/drawing/2014/main" id="{3C439542-ABD0-4B7B-9430-E04736985AE1}"/>
              </a:ext>
            </a:extLst>
          </p:cNvPr>
          <p:cNvSpPr>
            <a:spLocks noGrp="1"/>
          </p:cNvSpPr>
          <p:nvPr>
            <p:ph type="sldNum" sz="quarter" idx="12"/>
          </p:nvPr>
        </p:nvSpPr>
        <p:spPr/>
        <p:txBody>
          <a:bodyPr/>
          <a:lstStyle/>
          <a:p>
            <a:fld id="{BD5B6BE6-BF76-4BAD-AE57-A6F34EAFDDCA}" type="slidenum">
              <a:rPr lang="zh-CN" altLang="en-US" smtClean="0"/>
              <a:t>23</a:t>
            </a:fld>
            <a:endParaRPr lang="zh-CN" altLang="en-US"/>
          </a:p>
        </p:txBody>
      </p:sp>
    </p:spTree>
    <p:extLst>
      <p:ext uri="{BB962C8B-B14F-4D97-AF65-F5344CB8AC3E}">
        <p14:creationId xmlns:p14="http://schemas.microsoft.com/office/powerpoint/2010/main" val="184031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占优战略均衡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比占优战略更进一步，如果所有参与人都有占优战略，那么只要参与人是理性的，肯定都会选择自己的占优战略。在这种情况下，博弈的结果就由参与人的占优战略共同决定。像这种由参与人的占优战略共同决定的博弈结果，称为占优战略均衡</a:t>
                </a:r>
                <a:endParaRPr lang="en-US" altLang="zh-CN" sz="1800" dirty="0">
                  <a:solidFill>
                    <a:schemeClr val="tx2"/>
                  </a:solidFill>
                </a:endParaRPr>
              </a:p>
              <a:p>
                <a:r>
                  <a:rPr lang="zh-CN" altLang="en-US" sz="1800" dirty="0">
                    <a:solidFill>
                      <a:schemeClr val="tx2"/>
                    </a:solidFill>
                  </a:rPr>
                  <a:t>定义：在</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人博弈中，如果对所有参与人</a:t>
                </a:r>
                <a14:m>
                  <m:oMath xmlns:m="http://schemas.openxmlformats.org/officeDocument/2006/math">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=1,2,…,</m:t>
                    </m:r>
                    <m:r>
                      <a:rPr lang="en-US" altLang="zh-CN" sz="1800" b="0" i="1" smtClean="0">
                        <a:solidFill>
                          <a:schemeClr val="tx2"/>
                        </a:solidFill>
                        <a:latin typeface="Cambria Math" panose="02040503050406030204" pitchFamily="18" charset="0"/>
                      </a:rPr>
                      <m:t>𝑛</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，都存在占优战略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，则占优战略组合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2</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称为</m:t>
                    </m:r>
                  </m:oMath>
                </a14:m>
                <a:r>
                  <a:rPr lang="zh-CN" altLang="en-US" sz="1800" dirty="0">
                    <a:solidFill>
                      <a:schemeClr val="tx2"/>
                    </a:solidFill>
                  </a:rPr>
                  <a:t>占优战略均衡。</a:t>
                </a:r>
                <a:endParaRPr lang="en-US" altLang="zh-CN" sz="1800" dirty="0">
                  <a:solidFill>
                    <a:schemeClr val="tx2"/>
                  </a:solidFill>
                </a:endParaRPr>
              </a:p>
              <a:p>
                <a:r>
                  <a:rPr lang="zh-CN" altLang="en-US" sz="1800" dirty="0">
                    <a:solidFill>
                      <a:schemeClr val="tx2"/>
                    </a:solidFill>
                  </a:rPr>
                  <a:t>在一个博弈问题中，如果所有参与人都有占优战略存在，那么占优战略均衡就是唯一的所有理性参与人可以预测到的博弈结果。例如，在上面的囚徒困境问题中，（坦白，坦白）就是占优战略均衡。</a:t>
                </a:r>
                <a:endParaRPr lang="en-US" altLang="zh-CN" sz="1800" dirty="0">
                  <a:solidFill>
                    <a:schemeClr val="tx2"/>
                  </a:solidFill>
                </a:endParaRPr>
              </a:p>
              <a:p>
                <a:r>
                  <a:rPr lang="zh-CN" altLang="en-US" sz="1800" dirty="0">
                    <a:solidFill>
                      <a:schemeClr val="tx2"/>
                    </a:solidFill>
                  </a:rPr>
                  <a:t>例：右图的战略式博弈中，占优战略均衡是</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r>
                      <a:rPr lang="en-US" altLang="zh-CN" sz="1800" b="0" i="1" smtClean="0">
                        <a:solidFill>
                          <a:schemeClr val="tx2"/>
                        </a:solidFill>
                        <a:latin typeface="Cambria Math" panose="02040503050406030204" pitchFamily="18" charset="0"/>
                      </a:rPr>
                      <m:t>)</m:t>
                    </m:r>
                  </m:oMath>
                </a14:m>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A638AD5-51EF-40F1-98BE-44053DC07298}"/>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Dominant strategy equilibrium</a:t>
            </a:r>
            <a:endParaRPr lang="zh-CN" altLang="en-US" b="1" dirty="0">
              <a:solidFill>
                <a:srgbClr val="FF0000"/>
              </a:solidFill>
            </a:endParaRPr>
          </a:p>
        </p:txBody>
      </p:sp>
      <p:pic>
        <p:nvPicPr>
          <p:cNvPr id="4" name="图片 3">
            <a:extLst>
              <a:ext uri="{FF2B5EF4-FFF2-40B4-BE49-F238E27FC236}">
                <a16:creationId xmlns:a16="http://schemas.microsoft.com/office/drawing/2014/main" id="{559F40F4-21DB-4699-B2BE-A045CE0700FA}"/>
              </a:ext>
            </a:extLst>
          </p:cNvPr>
          <p:cNvPicPr>
            <a:picLocks noChangeAspect="1"/>
          </p:cNvPicPr>
          <p:nvPr/>
        </p:nvPicPr>
        <p:blipFill>
          <a:blip r:embed="rId3"/>
          <a:stretch>
            <a:fillRect/>
          </a:stretch>
        </p:blipFill>
        <p:spPr>
          <a:xfrm>
            <a:off x="5609819" y="4545883"/>
            <a:ext cx="5402955" cy="1861124"/>
          </a:xfrm>
          <a:prstGeom prst="rect">
            <a:avLst/>
          </a:prstGeom>
        </p:spPr>
      </p:pic>
      <p:sp>
        <p:nvSpPr>
          <p:cNvPr id="5" name="灯片编号占位符 4">
            <a:extLst>
              <a:ext uri="{FF2B5EF4-FFF2-40B4-BE49-F238E27FC236}">
                <a16:creationId xmlns:a16="http://schemas.microsoft.com/office/drawing/2014/main" id="{046F5BD6-BAEC-44F0-8D52-2C6494D4185F}"/>
              </a:ext>
            </a:extLst>
          </p:cNvPr>
          <p:cNvSpPr>
            <a:spLocks noGrp="1"/>
          </p:cNvSpPr>
          <p:nvPr>
            <p:ph type="sldNum" sz="quarter" idx="12"/>
          </p:nvPr>
        </p:nvSpPr>
        <p:spPr/>
        <p:txBody>
          <a:bodyPr/>
          <a:lstStyle/>
          <a:p>
            <a:fld id="{BD5B6BE6-BF76-4BAD-AE57-A6F34EAFDDCA}" type="slidenum">
              <a:rPr lang="zh-CN" altLang="en-US" smtClean="0"/>
              <a:t>24</a:t>
            </a:fld>
            <a:endParaRPr lang="zh-CN" altLang="en-US"/>
          </a:p>
        </p:txBody>
      </p:sp>
    </p:spTree>
    <p:extLst>
      <p:ext uri="{BB962C8B-B14F-4D97-AF65-F5344CB8AC3E}">
        <p14:creationId xmlns:p14="http://schemas.microsoft.com/office/powerpoint/2010/main" val="2480362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刚刚讲的占优战略是一个参与人的所有战略里面的最优的战略。很多情况下，往往并不存在一个这样的占优战略，应该如何处理？</a:t>
                </a:r>
                <a:endParaRPr lang="en-US" altLang="zh-CN" sz="1800" dirty="0">
                  <a:solidFill>
                    <a:schemeClr val="tx2"/>
                  </a:solidFill>
                </a:endParaRPr>
              </a:p>
              <a:p>
                <a:r>
                  <a:rPr lang="zh-CN" altLang="en-US" sz="1800" dirty="0">
                    <a:solidFill>
                      <a:schemeClr val="tx2"/>
                    </a:solidFill>
                  </a:rPr>
                  <a:t>在大多数博弈问题中，虽然占优战略不存在，但是可能存在一些战略，这些战略比其他某个战略或者多个战略差。</a:t>
                </a:r>
                <a:endParaRPr lang="en-US" altLang="zh-CN" sz="1800" dirty="0">
                  <a:solidFill>
                    <a:schemeClr val="tx2"/>
                  </a:solidFill>
                </a:endParaRPr>
              </a:p>
              <a:p>
                <a:r>
                  <a:rPr lang="zh-CN" altLang="en-US" sz="1800" dirty="0">
                    <a:solidFill>
                      <a:schemeClr val="tx2"/>
                    </a:solidFill>
                  </a:rPr>
                  <a:t>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发现，存在两个战略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zh-CN" altLang="en-US" sz="1800" i="1">
                        <a:solidFill>
                          <a:schemeClr val="tx2"/>
                        </a:solidFill>
                        <a:latin typeface="Cambria Math" panose="02040503050406030204" pitchFamily="18" charset="0"/>
                      </a:rPr>
                      <m:t>和</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a:t>
                </a:r>
                <a:r>
                  <a:rPr lang="en-US" altLang="zh-CN" sz="1800" dirty="0">
                    <a:solidFill>
                      <a:schemeClr val="tx2"/>
                    </a:solidFill>
                  </a:rPr>
                  <a:t> </a:t>
                </a:r>
                <a14:m>
                  <m:oMath xmlns:m="http://schemas.openxmlformats.org/officeDocument/2006/math">
                    <m:sSub>
                      <m:sSubPr>
                        <m:ctrlPr>
                          <a:rPr lang="en-US" altLang="zh-CN" sz="1800" i="1">
                            <a:solidFill>
                              <a:schemeClr val="tx2"/>
                            </a:solidFill>
                            <a:latin typeface="Cambria Math" panose="02040503050406030204" pitchFamily="18" charset="0"/>
                          </a:rPr>
                        </m:ctrlPr>
                      </m:sSub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𝑖</m:t>
                        </m:r>
                      </m:sub>
                    </m:sSub>
                    <m:r>
                      <a:rPr lang="en-US" altLang="zh-CN" sz="1800" i="1">
                        <a:solidFill>
                          <a:schemeClr val="tx2"/>
                        </a:solidFill>
                        <a:latin typeface="Cambria Math" panose="02040503050406030204" pitchFamily="18" charset="0"/>
                      </a:rPr>
                      <m:t>′′</m:t>
                    </m:r>
                  </m:oMath>
                </a14:m>
                <a:r>
                  <a:rPr lang="zh-CN" altLang="en-US" sz="1800" dirty="0">
                    <a:solidFill>
                      <a:schemeClr val="tx2"/>
                    </a:solidFill>
                  </a:rPr>
                  <a:t>虽然不是占优战略，但和</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相比，参与人在任何情况下（即，不管其他参与人的选择是什么）选择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的所得都要大于选择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的所得。在这种情况下，虽然不确定参与人会不会选择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，但是我们知道理性的参与人绝对不会选择战略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m:t>
                    </m:r>
                  </m:oMath>
                </a14:m>
                <a:r>
                  <a:rPr lang="zh-CN" altLang="en-US" sz="1800" dirty="0">
                    <a:solidFill>
                      <a:schemeClr val="tx2"/>
                    </a:solidFill>
                  </a:rPr>
                  <a:t>因为选择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在任何情况下总会获得比选择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更大的支付。</a:t>
                </a:r>
                <a:endParaRPr lang="en-US" altLang="zh-CN" sz="1800" dirty="0">
                  <a:solidFill>
                    <a:schemeClr val="tx2"/>
                  </a:solidFill>
                </a:endParaRPr>
              </a:p>
              <a:p>
                <a:r>
                  <a:rPr lang="zh-CN" altLang="en-US" sz="1800" dirty="0">
                    <a:solidFill>
                      <a:schemeClr val="tx2"/>
                    </a:solidFill>
                  </a:rPr>
                  <a:t>定义：在</a:t>
                </a:r>
                <a:r>
                  <a:rPr lang="en-US" altLang="zh-CN" sz="1800" dirty="0">
                    <a:solidFill>
                      <a:schemeClr val="tx2"/>
                    </a:solidFill>
                  </a:rPr>
                  <a:t>n</a:t>
                </a:r>
                <a:r>
                  <a:rPr lang="zh-CN" altLang="en-US" sz="1800" dirty="0">
                    <a:solidFill>
                      <a:schemeClr val="tx2"/>
                    </a:solidFill>
                  </a:rPr>
                  <a:t>人博弈中，如果对于参与人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，存在战略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 </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，使得</a:t>
                </a:r>
                <a14:m>
                  <m:oMath xmlns:m="http://schemas.openxmlformats.org/officeDocument/2006/math">
                    <m:r>
                      <a:rPr lang="zh-CN" altLang="en-US" sz="180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nary>
                      <m:naryPr>
                        <m:chr m:val="∏"/>
                        <m:ctrlPr>
                          <a:rPr lang="en-US" altLang="zh-CN" sz="1800" b="0" i="1" smtClean="0">
                            <a:solidFill>
                              <a:schemeClr val="tx2"/>
                            </a:solidFill>
                            <a:latin typeface="Cambria Math" panose="02040503050406030204" pitchFamily="18" charset="0"/>
                          </a:rPr>
                        </m:ctrlPr>
                      </m:naryPr>
                      <m:sub>
                        <m:r>
                          <m:rPr>
                            <m:brk m:alnAt="23"/>
                          </m:rP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rPr>
                          <m:t>𝑛</m:t>
                        </m:r>
                      </m:sup>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𝑗</m:t>
                            </m:r>
                          </m:sub>
                        </m:sSub>
                      </m:e>
                    </m:nary>
                  </m:oMath>
                </a14:m>
                <a:r>
                  <a:rPr lang="zh-CN" altLang="en-US" sz="1800" dirty="0">
                    <a:solidFill>
                      <a:schemeClr val="tx2"/>
                    </a:solidFill>
                  </a:rPr>
                  <a:t>，都有</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。则称战略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为参与人</a:t>
                </a:r>
                <a:r>
                  <a:rPr lang="en-US" altLang="zh-CN" sz="1800" dirty="0" err="1">
                    <a:solidFill>
                      <a:schemeClr val="tx2"/>
                    </a:solidFill>
                  </a:rPr>
                  <a:t>i</a:t>
                </a:r>
                <a:r>
                  <a:rPr lang="zh-CN" altLang="en-US" sz="1800" dirty="0">
                    <a:solidFill>
                      <a:schemeClr val="tx2"/>
                    </a:solidFill>
                  </a:rPr>
                  <a:t>的劣战略，或者说战略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相对于战略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占优。</a:t>
                </a:r>
                <a:endParaRPr lang="en-US" altLang="zh-CN" sz="1800" dirty="0">
                  <a:solidFill>
                    <a:schemeClr val="tx2"/>
                  </a:solidFill>
                </a:endParaRPr>
              </a:p>
              <a:p>
                <a:r>
                  <a:rPr lang="zh-CN" altLang="en-US" sz="1800" dirty="0">
                    <a:solidFill>
                      <a:schemeClr val="tx2"/>
                    </a:solidFill>
                  </a:rPr>
                  <a:t>在博弈中，如果战略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是参与人的劣战略，那么参与人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肯定不会选择战略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m:t>
                    </m:r>
                  </m:oMath>
                </a14:m>
                <a:r>
                  <a:rPr lang="zh-CN" altLang="en-US" sz="1800" dirty="0">
                    <a:solidFill>
                      <a:schemeClr val="tx2"/>
                    </a:solidFill>
                  </a:rPr>
                  <a:t>实际上，这相当于将战略</a:t>
                </a:r>
                <a14:m>
                  <m:oMath xmlns:m="http://schemas.openxmlformats.org/officeDocument/2006/math">
                    <m:sSub>
                      <m:sSubPr>
                        <m:ctrlPr>
                          <a:rPr lang="en-US" altLang="zh-CN" sz="1800" i="1">
                            <a:solidFill>
                              <a:schemeClr val="tx2"/>
                            </a:solidFill>
                            <a:latin typeface="Cambria Math" panose="02040503050406030204" pitchFamily="18" charset="0"/>
                          </a:rPr>
                        </m:ctrlPr>
                      </m:sSub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𝑖</m:t>
                        </m:r>
                      </m:sub>
                    </m:sSub>
                    <m:r>
                      <a:rPr lang="en-US" altLang="zh-CN" sz="1800" i="1">
                        <a:solidFill>
                          <a:schemeClr val="tx2"/>
                        </a:solidFill>
                        <a:latin typeface="Cambria Math" panose="02040503050406030204" pitchFamily="18" charset="0"/>
                      </a:rPr>
                      <m:t>′</m:t>
                    </m:r>
                  </m:oMath>
                </a14:m>
                <a:r>
                  <a:rPr lang="zh-CN" altLang="en-US" sz="1800" dirty="0">
                    <a:solidFill>
                      <a:schemeClr val="tx2"/>
                    </a:solidFill>
                  </a:rPr>
                  <a:t>从参与人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的战略集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中剔除，直接从新的战略集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m:rPr>
                        <m:lit/>
                      </m:rP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中选择自己的战略。这种行为称之为</a:t>
                </a:r>
                <a:r>
                  <a:rPr lang="zh-CN" altLang="en-US" sz="1800" b="1" dirty="0">
                    <a:solidFill>
                      <a:srgbClr val="FF0000"/>
                    </a:solidFill>
                  </a:rPr>
                  <a:t>剔除劣战略行为</a:t>
                </a:r>
                <a:r>
                  <a:rPr lang="zh-CN" altLang="en-US" sz="1800" dirty="0">
                    <a:solidFill>
                      <a:schemeClr val="tx2"/>
                    </a:solidFill>
                  </a:rPr>
                  <a:t>，这也是理性的参与人选择行为的基本特征之一。</a:t>
                </a:r>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37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86A45E07-27B0-4B10-9E42-5F990CF26E51}"/>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Dominated strategy</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7744B52C-9D0E-4D26-828E-8E8747A2B260}"/>
              </a:ext>
            </a:extLst>
          </p:cNvPr>
          <p:cNvSpPr>
            <a:spLocks noGrp="1"/>
          </p:cNvSpPr>
          <p:nvPr>
            <p:ph type="sldNum" sz="quarter" idx="12"/>
          </p:nvPr>
        </p:nvSpPr>
        <p:spPr/>
        <p:txBody>
          <a:bodyPr/>
          <a:lstStyle/>
          <a:p>
            <a:fld id="{BD5B6BE6-BF76-4BAD-AE57-A6F34EAFDDCA}" type="slidenum">
              <a:rPr lang="zh-CN" altLang="en-US" smtClean="0"/>
              <a:t>25</a:t>
            </a:fld>
            <a:endParaRPr lang="zh-CN" altLang="en-US"/>
          </a:p>
        </p:txBody>
      </p:sp>
    </p:spTree>
    <p:extLst>
      <p:ext uri="{BB962C8B-B14F-4D97-AF65-F5344CB8AC3E}">
        <p14:creationId xmlns:p14="http://schemas.microsoft.com/office/powerpoint/2010/main" val="224138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考察战略式博弈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，如果战略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是参与人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的劣战略，那么参与人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将只会从战略集</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m:rPr>
                            <m:sty m:val="p"/>
                          </m:rPr>
                          <a:rPr lang="en-US" altLang="zh-CN" sz="1800" b="0" i="0" smtClean="0">
                            <a:solidFill>
                              <a:schemeClr val="tx2"/>
                            </a:solidFill>
                            <a:latin typeface="Cambria Math" panose="02040503050406030204" pitchFamily="18" charset="0"/>
                          </a:rPr>
                          <m:t>S</m:t>
                        </m:r>
                      </m:e>
                      <m:sub>
                        <m:r>
                          <m:rPr>
                            <m:sty m:val="p"/>
                          </m:rPr>
                          <a:rPr lang="en-US" altLang="zh-CN" sz="1800" b="0" i="0" smtClean="0">
                            <a:solidFill>
                              <a:schemeClr val="tx2"/>
                            </a:solidFill>
                            <a:latin typeface="Cambria Math" panose="02040503050406030204" pitchFamily="18" charset="0"/>
                          </a:rPr>
                          <m:t>i</m:t>
                        </m:r>
                      </m:sub>
                      <m:sup>
                        <m:r>
                          <a:rPr lang="en-US" altLang="zh-CN" sz="1800" b="0" i="0" smtClean="0">
                            <a:solidFill>
                              <a:schemeClr val="tx2"/>
                            </a:solidFill>
                            <a:latin typeface="Cambria Math" panose="02040503050406030204" pitchFamily="18" charset="0"/>
                          </a:rPr>
                          <m:t>′</m:t>
                        </m:r>
                      </m:sup>
                    </m:sSubSup>
                    <m:r>
                      <a:rPr lang="en-US" altLang="zh-CN" sz="1800" b="0" i="0"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m:rPr>
                        <m:lit/>
                      </m:rP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中选择自己的战略。此时战略式博弈转化为</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例：考察左下图中的战略式博弈。两个参与人</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，参与人</a:t>
                </a:r>
                <a:r>
                  <a:rPr lang="en-US" altLang="zh-CN" sz="1800" dirty="0">
                    <a:solidFill>
                      <a:schemeClr val="tx2"/>
                    </a:solidFill>
                  </a:rPr>
                  <a:t>1</a:t>
                </a:r>
                <a:r>
                  <a:rPr lang="zh-CN" altLang="en-US" sz="1800" dirty="0">
                    <a:solidFill>
                      <a:schemeClr val="tx2"/>
                    </a:solidFill>
                  </a:rPr>
                  <a:t>有两个战略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r>
                      <a:rPr lang="zh-CN" altLang="en-US" sz="1800" i="1">
                        <a:solidFill>
                          <a:schemeClr val="tx2"/>
                        </a:solidFill>
                        <a:latin typeface="Cambria Math" panose="02040503050406030204" pitchFamily="18" charset="0"/>
                      </a:rPr>
                      <m:t>，</m:t>
                    </m:r>
                  </m:oMath>
                </a14:m>
                <a:r>
                  <a:rPr lang="zh-CN" altLang="en-US" sz="1800" dirty="0">
                    <a:solidFill>
                      <a:schemeClr val="tx2"/>
                    </a:solidFill>
                  </a:rPr>
                  <a:t>参与人</a:t>
                </a:r>
                <a:r>
                  <a:rPr lang="en-US" altLang="zh-CN" sz="1800" dirty="0">
                    <a:solidFill>
                      <a:schemeClr val="tx2"/>
                    </a:solidFill>
                  </a:rPr>
                  <a:t>2</a:t>
                </a:r>
                <a:r>
                  <a:rPr lang="zh-CN" altLang="en-US" sz="1800" dirty="0">
                    <a:solidFill>
                      <a:schemeClr val="tx2"/>
                    </a:solidFill>
                  </a:rPr>
                  <a:t>有三个战略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。可以看到，这个例子中两个参与人都没有严格占优战略。但是，参与人</a:t>
                </a:r>
                <a:r>
                  <a:rPr lang="en-US" altLang="zh-CN" sz="1800" dirty="0">
                    <a:solidFill>
                      <a:schemeClr val="tx2"/>
                    </a:solidFill>
                  </a:rPr>
                  <a:t>2</a:t>
                </a:r>
                <a:r>
                  <a:rPr lang="zh-CN" altLang="en-US" sz="1800" dirty="0">
                    <a:solidFill>
                      <a:schemeClr val="tx2"/>
                    </a:solidFill>
                  </a:rPr>
                  <a:t>的战略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是劣战略（因为战略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oMath>
                </a14:m>
                <a:r>
                  <a:rPr lang="zh-CN" altLang="en-US" sz="1800" dirty="0">
                    <a:solidFill>
                      <a:schemeClr val="tx2"/>
                    </a:solidFill>
                  </a:rPr>
                  <a:t>总是相对战略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占优）。</a:t>
                </a:r>
                <a:endParaRPr lang="en-US" altLang="zh-CN" sz="1800" dirty="0">
                  <a:solidFill>
                    <a:schemeClr val="tx2"/>
                  </a:solidFill>
                </a:endParaRPr>
              </a:p>
              <a:p>
                <a:r>
                  <a:rPr lang="zh-CN" altLang="en-US" sz="1800" dirty="0">
                    <a:solidFill>
                      <a:schemeClr val="tx2"/>
                    </a:solidFill>
                  </a:rPr>
                  <a:t>因此，可以将参与人</a:t>
                </a:r>
                <a:r>
                  <a:rPr lang="en-US" altLang="zh-CN" sz="1800" dirty="0">
                    <a:solidFill>
                      <a:schemeClr val="tx2"/>
                    </a:solidFill>
                  </a:rPr>
                  <a:t>2</a:t>
                </a:r>
                <a:r>
                  <a:rPr lang="zh-CN" altLang="en-US" sz="1800" dirty="0">
                    <a:solidFill>
                      <a:schemeClr val="tx2"/>
                    </a:solidFill>
                  </a:rPr>
                  <a:t>的战略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剔除，从而将左下图的战略式博弈问题转化为右下图的每个参与人各自只有两个战略的战略式博弈问题。</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3163" r="-49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B748916-5220-4E01-959D-3C87A831BEA3}"/>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Dominated strategy</a:t>
            </a:r>
            <a:endParaRPr lang="zh-CN" altLang="en-US" b="1" dirty="0">
              <a:solidFill>
                <a:srgbClr val="FF0000"/>
              </a:solidFill>
            </a:endParaRPr>
          </a:p>
        </p:txBody>
      </p:sp>
      <p:pic>
        <p:nvPicPr>
          <p:cNvPr id="4" name="图片 3">
            <a:extLst>
              <a:ext uri="{FF2B5EF4-FFF2-40B4-BE49-F238E27FC236}">
                <a16:creationId xmlns:a16="http://schemas.microsoft.com/office/drawing/2014/main" id="{F6C65B8A-A9AF-4B86-803D-3BE03478B4EA}"/>
              </a:ext>
            </a:extLst>
          </p:cNvPr>
          <p:cNvPicPr>
            <a:picLocks noChangeAspect="1"/>
          </p:cNvPicPr>
          <p:nvPr/>
        </p:nvPicPr>
        <p:blipFill>
          <a:blip r:embed="rId3"/>
          <a:stretch>
            <a:fillRect/>
          </a:stretch>
        </p:blipFill>
        <p:spPr>
          <a:xfrm>
            <a:off x="520572" y="4392290"/>
            <a:ext cx="11150550" cy="2438611"/>
          </a:xfrm>
          <a:prstGeom prst="rect">
            <a:avLst/>
          </a:prstGeom>
        </p:spPr>
      </p:pic>
      <p:sp>
        <p:nvSpPr>
          <p:cNvPr id="5" name="灯片编号占位符 4">
            <a:extLst>
              <a:ext uri="{FF2B5EF4-FFF2-40B4-BE49-F238E27FC236}">
                <a16:creationId xmlns:a16="http://schemas.microsoft.com/office/drawing/2014/main" id="{70E10B6A-3DD3-4D52-A55B-7A959F268C8D}"/>
              </a:ext>
            </a:extLst>
          </p:cNvPr>
          <p:cNvSpPr>
            <a:spLocks noGrp="1"/>
          </p:cNvSpPr>
          <p:nvPr>
            <p:ph type="sldNum" sz="quarter" idx="12"/>
          </p:nvPr>
        </p:nvSpPr>
        <p:spPr/>
        <p:txBody>
          <a:bodyPr/>
          <a:lstStyle/>
          <a:p>
            <a:fld id="{BD5B6BE6-BF76-4BAD-AE57-A6F34EAFDDCA}" type="slidenum">
              <a:rPr lang="zh-CN" altLang="en-US" smtClean="0"/>
              <a:t>26</a:t>
            </a:fld>
            <a:endParaRPr lang="zh-CN" altLang="en-US"/>
          </a:p>
        </p:txBody>
      </p:sp>
    </p:spTree>
    <p:extLst>
      <p:ext uri="{BB962C8B-B14F-4D97-AF65-F5344CB8AC3E}">
        <p14:creationId xmlns:p14="http://schemas.microsoft.com/office/powerpoint/2010/main" val="147734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重复剔除劣战略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在上面的例子中，我们看到，因为参与人一定不会选择劣战略，所以可以把劣战略剔除，从而让原来的博弈问题变得更简单。</a:t>
                </a:r>
                <a:endParaRPr lang="en-US" altLang="zh-CN" sz="1800" dirty="0">
                  <a:solidFill>
                    <a:schemeClr val="tx2"/>
                  </a:solidFill>
                </a:endParaRPr>
              </a:p>
              <a:p>
                <a:r>
                  <a:rPr lang="zh-CN" altLang="en-US" sz="1800" dirty="0">
                    <a:solidFill>
                      <a:schemeClr val="tx2"/>
                    </a:solidFill>
                  </a:rPr>
                  <a:t>遵循这种思路，如果在新构造的战略式博弈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中，存在参与人</a:t>
                </a:r>
                <a14:m>
                  <m:oMath xmlns:m="http://schemas.openxmlformats.org/officeDocument/2006/math">
                    <m:r>
                      <a:rPr lang="en-US" altLang="zh-CN" sz="1800" b="0" i="1" smtClean="0">
                        <a:solidFill>
                          <a:schemeClr val="tx2"/>
                        </a:solidFill>
                        <a:latin typeface="Cambria Math" panose="02040503050406030204" pitchFamily="18" charset="0"/>
                      </a:rPr>
                      <m:t>𝑗</m:t>
                    </m:r>
                  </m:oMath>
                </a14:m>
                <a:r>
                  <a:rPr lang="zh-CN" altLang="en-US" sz="1800" dirty="0">
                    <a:solidFill>
                      <a:schemeClr val="tx2"/>
                    </a:solidFill>
                  </a:rPr>
                  <a:t>的某个劣战略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𝑗</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，那么又可以剔除掉这个劣战略，从而构造出一个新的战略式博弈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m:t>
                    </m:r>
                  </m:oMath>
                </a14:m>
                <a:r>
                  <a:rPr lang="en-US" altLang="zh-CN" sz="1800" dirty="0">
                    <a:solidFill>
                      <a:schemeClr val="tx2"/>
                    </a:solidFill>
                  </a:rPr>
                  <a:t>,</a:t>
                </a:r>
                <a:r>
                  <a:rPr lang="zh-CN" altLang="en-US" sz="1800" dirty="0">
                    <a:solidFill>
                      <a:schemeClr val="tx2"/>
                    </a:solidFill>
                  </a:rPr>
                  <a:t>其中参与人</a:t>
                </a:r>
                <a14:m>
                  <m:oMath xmlns:m="http://schemas.openxmlformats.org/officeDocument/2006/math">
                    <m:r>
                      <a:rPr lang="en-US" altLang="zh-CN" sz="1800" b="0" i="1" smtClean="0">
                        <a:solidFill>
                          <a:schemeClr val="tx2"/>
                        </a:solidFill>
                        <a:latin typeface="Cambria Math" panose="02040503050406030204" pitchFamily="18" charset="0"/>
                      </a:rPr>
                      <m:t>𝑗</m:t>
                    </m:r>
                  </m:oMath>
                </a14:m>
                <a:r>
                  <a:rPr lang="zh-CN" altLang="en-US" sz="1800" dirty="0">
                    <a:solidFill>
                      <a:schemeClr val="tx2"/>
                    </a:solidFill>
                  </a:rPr>
                  <a:t>的战略集为</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𝑗</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𝑗</m:t>
                        </m:r>
                      </m:sub>
                    </m:sSub>
                    <m:r>
                      <a:rPr lang="en-US" altLang="zh-CN" sz="1800" b="0" i="1" smtClean="0">
                        <a:solidFill>
                          <a:schemeClr val="tx2"/>
                        </a:solidFill>
                        <a:latin typeface="Cambria Math" panose="02040503050406030204" pitchFamily="18" charset="0"/>
                      </a:rPr>
                      <m:t>\</m:t>
                    </m:r>
                    <m:r>
                      <m:rPr>
                        <m:lit/>
                      </m:rP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𝑗</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。此时对原来的博弈问题</a:t>
                </a:r>
                <a14:m>
                  <m:oMath xmlns:m="http://schemas.openxmlformats.org/officeDocument/2006/math">
                    <m:r>
                      <a:rPr lang="en-US" altLang="zh-CN" sz="1800" b="0" i="1" smtClean="0">
                        <a:solidFill>
                          <a:schemeClr val="tx2"/>
                        </a:solidFill>
                        <a:latin typeface="Cambria Math" panose="02040503050406030204" pitchFamily="18" charset="0"/>
                      </a:rPr>
                      <m:t>𝐺</m:t>
                    </m:r>
                  </m:oMath>
                </a14:m>
                <a:r>
                  <a:rPr lang="zh-CN" altLang="en-US" sz="1800" dirty="0">
                    <a:solidFill>
                      <a:schemeClr val="tx2"/>
                    </a:solidFill>
                  </a:rPr>
                  <a:t>的解就转化为对博弈问题</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的解。参与人这种不断剔除劣战略的行为就称为重复剔除劣战略行为。</a:t>
                </a:r>
                <a:endParaRPr lang="en-US" altLang="zh-CN" sz="1800" dirty="0">
                  <a:solidFill>
                    <a:schemeClr val="tx2"/>
                  </a:solidFill>
                </a:endParaRPr>
              </a:p>
              <a:p>
                <a:r>
                  <a:rPr lang="zh-CN" altLang="en-US" sz="1800" dirty="0">
                    <a:solidFill>
                      <a:schemeClr val="tx2"/>
                    </a:solidFill>
                  </a:rPr>
                  <a:t>如果以上重复剔除劣战略的过程可以不断地进行下去，直到新构造出来的博弈中每个参与人都只有一个战略，那么由所有参与人剩下的唯一战略所构成的战略组合就是原博弈问题的解，我们称之为“重复剔除的占优均衡”。此时，我们也称原博弈问题是“重复剔除劣战略可解的”。</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FD650B5-15C5-4DE2-9A21-BA9807BF4FC8}"/>
              </a:ext>
            </a:extLst>
          </p:cNvPr>
          <p:cNvSpPr txBox="1"/>
          <p:nvPr/>
        </p:nvSpPr>
        <p:spPr>
          <a:xfrm>
            <a:off x="1178920" y="1743861"/>
            <a:ext cx="4917079" cy="369332"/>
          </a:xfrm>
          <a:prstGeom prst="rect">
            <a:avLst/>
          </a:prstGeom>
          <a:noFill/>
        </p:spPr>
        <p:txBody>
          <a:bodyPr wrap="square" rtlCol="0">
            <a:spAutoFit/>
          </a:bodyPr>
          <a:lstStyle/>
          <a:p>
            <a:r>
              <a:rPr lang="en-US" altLang="zh-CN" b="1" dirty="0">
                <a:solidFill>
                  <a:srgbClr val="FF0000"/>
                </a:solidFill>
              </a:rPr>
              <a:t>Iterative elimination of dominated strategies</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9A6B486A-205E-4AA2-86E3-5C0E6E8E079E}"/>
              </a:ext>
            </a:extLst>
          </p:cNvPr>
          <p:cNvSpPr>
            <a:spLocks noGrp="1"/>
          </p:cNvSpPr>
          <p:nvPr>
            <p:ph type="sldNum" sz="quarter" idx="12"/>
          </p:nvPr>
        </p:nvSpPr>
        <p:spPr/>
        <p:txBody>
          <a:bodyPr/>
          <a:lstStyle/>
          <a:p>
            <a:fld id="{BD5B6BE6-BF76-4BAD-AE57-A6F34EAFDDCA}" type="slidenum">
              <a:rPr lang="zh-CN" altLang="en-US" smtClean="0"/>
              <a:t>27</a:t>
            </a:fld>
            <a:endParaRPr lang="zh-CN" altLang="en-US"/>
          </a:p>
        </p:txBody>
      </p:sp>
    </p:spTree>
    <p:extLst>
      <p:ext uri="{BB962C8B-B14F-4D97-AF65-F5344CB8AC3E}">
        <p14:creationId xmlns:p14="http://schemas.microsoft.com/office/powerpoint/2010/main" val="2477313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重复剔除劣战略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文本框 10">
            <a:extLst>
              <a:ext uri="{FF2B5EF4-FFF2-40B4-BE49-F238E27FC236}">
                <a16:creationId xmlns:a16="http://schemas.microsoft.com/office/drawing/2014/main" id="{DA1010B0-4AD9-4DEE-A330-89708F53374F}"/>
              </a:ext>
            </a:extLst>
          </p:cNvPr>
          <p:cNvSpPr txBox="1"/>
          <p:nvPr/>
        </p:nvSpPr>
        <p:spPr>
          <a:xfrm>
            <a:off x="1178920" y="1743861"/>
            <a:ext cx="4917079" cy="369332"/>
          </a:xfrm>
          <a:prstGeom prst="rect">
            <a:avLst/>
          </a:prstGeom>
          <a:noFill/>
        </p:spPr>
        <p:txBody>
          <a:bodyPr wrap="square" rtlCol="0">
            <a:spAutoFit/>
          </a:bodyPr>
          <a:lstStyle/>
          <a:p>
            <a:r>
              <a:rPr lang="en-US" altLang="zh-CN" b="1" dirty="0">
                <a:solidFill>
                  <a:srgbClr val="FF0000"/>
                </a:solidFill>
              </a:rPr>
              <a:t>Iterative elimination of dominated strategies</a:t>
            </a:r>
            <a:endParaRPr lang="zh-CN" altLang="en-US" b="1" dirty="0">
              <a:solidFill>
                <a:srgbClr val="FF0000"/>
              </a:solidFill>
            </a:endParaRPr>
          </a:p>
        </p:txBody>
      </p:sp>
      <p:pic>
        <p:nvPicPr>
          <p:cNvPr id="7" name="图片 6">
            <a:extLst>
              <a:ext uri="{FF2B5EF4-FFF2-40B4-BE49-F238E27FC236}">
                <a16:creationId xmlns:a16="http://schemas.microsoft.com/office/drawing/2014/main" id="{6CE935A2-7F0D-455A-8D10-735C5E4414D9}"/>
              </a:ext>
            </a:extLst>
          </p:cNvPr>
          <p:cNvPicPr>
            <a:picLocks noChangeAspect="1"/>
          </p:cNvPicPr>
          <p:nvPr/>
        </p:nvPicPr>
        <p:blipFill>
          <a:blip r:embed="rId2"/>
          <a:stretch>
            <a:fillRect/>
          </a:stretch>
        </p:blipFill>
        <p:spPr>
          <a:xfrm>
            <a:off x="7709738" y="2113192"/>
            <a:ext cx="3078116" cy="2274195"/>
          </a:xfrm>
          <a:prstGeom prst="rect">
            <a:avLst/>
          </a:prstGeom>
        </p:spPr>
      </p:pic>
      <p:pic>
        <p:nvPicPr>
          <p:cNvPr id="8" name="图片 7">
            <a:extLst>
              <a:ext uri="{FF2B5EF4-FFF2-40B4-BE49-F238E27FC236}">
                <a16:creationId xmlns:a16="http://schemas.microsoft.com/office/drawing/2014/main" id="{112D4C12-06D4-48BC-9E01-BD9C21BFCF43}"/>
              </a:ext>
            </a:extLst>
          </p:cNvPr>
          <p:cNvPicPr>
            <a:picLocks noChangeAspect="1"/>
          </p:cNvPicPr>
          <p:nvPr/>
        </p:nvPicPr>
        <p:blipFill>
          <a:blip r:embed="rId3"/>
          <a:stretch>
            <a:fillRect/>
          </a:stretch>
        </p:blipFill>
        <p:spPr>
          <a:xfrm>
            <a:off x="1178615" y="2113193"/>
            <a:ext cx="4178780" cy="2274195"/>
          </a:xfrm>
          <a:prstGeom prst="rect">
            <a:avLst/>
          </a:prstGeom>
        </p:spPr>
      </p:pic>
      <mc:AlternateContent xmlns:mc="http://schemas.openxmlformats.org/markup-compatibility/2006" xmlns:a14="http://schemas.microsoft.com/office/drawing/2010/main">
        <mc:Choice Requires="a14">
          <p:sp>
            <p:nvSpPr>
              <p:cNvPr id="9" name="箭头: 右 8">
                <a:extLst>
                  <a:ext uri="{FF2B5EF4-FFF2-40B4-BE49-F238E27FC236}">
                    <a16:creationId xmlns:a16="http://schemas.microsoft.com/office/drawing/2014/main" id="{22752DB6-2352-4656-9B8C-C5A0EB74098B}"/>
                  </a:ext>
                </a:extLst>
              </p:cNvPr>
              <p:cNvSpPr/>
              <p:nvPr/>
            </p:nvSpPr>
            <p:spPr>
              <a:xfrm>
                <a:off x="5519057" y="2912188"/>
                <a:ext cx="2190376" cy="138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3</m:t>
                        </m:r>
                      </m:sub>
                    </m:sSub>
                  </m:oMath>
                </a14:m>
                <a:r>
                  <a:rPr lang="zh-CN" altLang="en-US" dirty="0"/>
                  <a:t>是参与人</a:t>
                </a:r>
                <a:r>
                  <a:rPr lang="en-US" altLang="zh-CN" dirty="0"/>
                  <a:t>2</a:t>
                </a:r>
                <a:r>
                  <a:rPr lang="zh-CN" altLang="en-US" dirty="0"/>
                  <a:t>的劣战略</a:t>
                </a:r>
              </a:p>
            </p:txBody>
          </p:sp>
        </mc:Choice>
        <mc:Fallback xmlns="">
          <p:sp>
            <p:nvSpPr>
              <p:cNvPr id="9" name="箭头: 右 8">
                <a:extLst>
                  <a:ext uri="{FF2B5EF4-FFF2-40B4-BE49-F238E27FC236}">
                    <a16:creationId xmlns:a16="http://schemas.microsoft.com/office/drawing/2014/main" id="{22752DB6-2352-4656-9B8C-C5A0EB74098B}"/>
                  </a:ext>
                </a:extLst>
              </p:cNvPr>
              <p:cNvSpPr>
                <a:spLocks noRot="1" noChangeAspect="1" noMove="1" noResize="1" noEditPoints="1" noAdjustHandles="1" noChangeArrowheads="1" noChangeShapeType="1" noTextEdit="1"/>
              </p:cNvSpPr>
              <p:nvPr/>
            </p:nvSpPr>
            <p:spPr>
              <a:xfrm>
                <a:off x="5519057" y="2912188"/>
                <a:ext cx="2190376" cy="1388742"/>
              </a:xfrm>
              <a:prstGeom prst="rightArrow">
                <a:avLst/>
              </a:prstGeom>
              <a:blipFill>
                <a:blip r:embed="rId4"/>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F5E9AC69-6495-461A-9658-38BC481C54E1}"/>
              </a:ext>
            </a:extLst>
          </p:cNvPr>
          <p:cNvPicPr>
            <a:picLocks noChangeAspect="1"/>
          </p:cNvPicPr>
          <p:nvPr/>
        </p:nvPicPr>
        <p:blipFill>
          <a:blip r:embed="rId5"/>
          <a:stretch>
            <a:fillRect/>
          </a:stretch>
        </p:blipFill>
        <p:spPr>
          <a:xfrm>
            <a:off x="6095847" y="4681057"/>
            <a:ext cx="2963033" cy="1749313"/>
          </a:xfrm>
          <a:prstGeom prst="rect">
            <a:avLst/>
          </a:prstGeom>
        </p:spPr>
      </p:pic>
      <mc:AlternateContent xmlns:mc="http://schemas.openxmlformats.org/markup-compatibility/2006" xmlns:a14="http://schemas.microsoft.com/office/drawing/2010/main">
        <mc:Choice Requires="a14">
          <p:sp>
            <p:nvSpPr>
              <p:cNvPr id="19" name="箭头: 右 18">
                <a:extLst>
                  <a:ext uri="{FF2B5EF4-FFF2-40B4-BE49-F238E27FC236}">
                    <a16:creationId xmlns:a16="http://schemas.microsoft.com/office/drawing/2014/main" id="{C769CABE-1257-4A03-B72F-FFE46C94730C}"/>
                  </a:ext>
                </a:extLst>
              </p:cNvPr>
              <p:cNvSpPr/>
              <p:nvPr/>
            </p:nvSpPr>
            <p:spPr>
              <a:xfrm>
                <a:off x="3509554" y="5259148"/>
                <a:ext cx="2190376" cy="138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a14:m>
                <a:r>
                  <a:rPr lang="zh-CN" altLang="en-US" dirty="0"/>
                  <a:t>是参与人</a:t>
                </a:r>
                <a:r>
                  <a:rPr lang="en-US" altLang="zh-CN" dirty="0"/>
                  <a:t>1</a:t>
                </a:r>
                <a:r>
                  <a:rPr lang="zh-CN" altLang="en-US" dirty="0"/>
                  <a:t>的劣战略</a:t>
                </a:r>
              </a:p>
            </p:txBody>
          </p:sp>
        </mc:Choice>
        <mc:Fallback xmlns="">
          <p:sp>
            <p:nvSpPr>
              <p:cNvPr id="19" name="箭头: 右 18">
                <a:extLst>
                  <a:ext uri="{FF2B5EF4-FFF2-40B4-BE49-F238E27FC236}">
                    <a16:creationId xmlns:a16="http://schemas.microsoft.com/office/drawing/2014/main" id="{C769CABE-1257-4A03-B72F-FFE46C94730C}"/>
                  </a:ext>
                </a:extLst>
              </p:cNvPr>
              <p:cNvSpPr>
                <a:spLocks noRot="1" noChangeAspect="1" noMove="1" noResize="1" noEditPoints="1" noAdjustHandles="1" noChangeArrowheads="1" noChangeShapeType="1" noTextEdit="1"/>
              </p:cNvSpPr>
              <p:nvPr/>
            </p:nvSpPr>
            <p:spPr>
              <a:xfrm>
                <a:off x="3509554" y="5259148"/>
                <a:ext cx="2190376" cy="1388742"/>
              </a:xfrm>
              <a:prstGeom prst="rightArrow">
                <a:avLst/>
              </a:prstGeom>
              <a:blipFill>
                <a:blip r:embed="rId6"/>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4A6842F4-1E89-440C-829E-9859EF7C74B2}"/>
              </a:ext>
            </a:extLst>
          </p:cNvPr>
          <p:cNvSpPr>
            <a:spLocks noGrp="1"/>
          </p:cNvSpPr>
          <p:nvPr>
            <p:ph type="sldNum" sz="quarter" idx="12"/>
          </p:nvPr>
        </p:nvSpPr>
        <p:spPr/>
        <p:txBody>
          <a:bodyPr/>
          <a:lstStyle/>
          <a:p>
            <a:fld id="{BD5B6BE6-BF76-4BAD-AE57-A6F34EAFDDCA}" type="slidenum">
              <a:rPr lang="zh-CN" altLang="en-US" smtClean="0"/>
              <a:t>28</a:t>
            </a:fld>
            <a:endParaRPr lang="zh-CN" altLang="en-US"/>
          </a:p>
        </p:txBody>
      </p:sp>
    </p:spTree>
    <p:extLst>
      <p:ext uri="{BB962C8B-B14F-4D97-AF65-F5344CB8AC3E}">
        <p14:creationId xmlns:p14="http://schemas.microsoft.com/office/powerpoint/2010/main" val="197283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重复剔除劣战略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文本框 10">
            <a:extLst>
              <a:ext uri="{FF2B5EF4-FFF2-40B4-BE49-F238E27FC236}">
                <a16:creationId xmlns:a16="http://schemas.microsoft.com/office/drawing/2014/main" id="{E9FF8326-29F1-46B3-A1E0-4911FA6F4C45}"/>
              </a:ext>
            </a:extLst>
          </p:cNvPr>
          <p:cNvSpPr txBox="1"/>
          <p:nvPr/>
        </p:nvSpPr>
        <p:spPr>
          <a:xfrm>
            <a:off x="1178920" y="1743861"/>
            <a:ext cx="4917079" cy="369332"/>
          </a:xfrm>
          <a:prstGeom prst="rect">
            <a:avLst/>
          </a:prstGeom>
          <a:noFill/>
        </p:spPr>
        <p:txBody>
          <a:bodyPr wrap="square" rtlCol="0">
            <a:spAutoFit/>
          </a:bodyPr>
          <a:lstStyle/>
          <a:p>
            <a:r>
              <a:rPr lang="en-US" altLang="zh-CN" b="1" dirty="0">
                <a:solidFill>
                  <a:srgbClr val="FF0000"/>
                </a:solidFill>
              </a:rPr>
              <a:t>Iterative elimination of dominated strategies</a:t>
            </a:r>
            <a:endParaRPr lang="zh-CN" altLang="en-US" b="1" dirty="0">
              <a:solidFill>
                <a:srgbClr val="FF0000"/>
              </a:solidFill>
            </a:endParaRPr>
          </a:p>
        </p:txBody>
      </p:sp>
      <p:pic>
        <p:nvPicPr>
          <p:cNvPr id="4" name="图片 3">
            <a:extLst>
              <a:ext uri="{FF2B5EF4-FFF2-40B4-BE49-F238E27FC236}">
                <a16:creationId xmlns:a16="http://schemas.microsoft.com/office/drawing/2014/main" id="{5B87D47F-D028-43FD-A536-90F30823A079}"/>
              </a:ext>
            </a:extLst>
          </p:cNvPr>
          <p:cNvPicPr>
            <a:picLocks noChangeAspect="1"/>
          </p:cNvPicPr>
          <p:nvPr/>
        </p:nvPicPr>
        <p:blipFill>
          <a:blip r:embed="rId2"/>
          <a:stretch>
            <a:fillRect/>
          </a:stretch>
        </p:blipFill>
        <p:spPr>
          <a:xfrm>
            <a:off x="1178615" y="2022013"/>
            <a:ext cx="3848136" cy="2094251"/>
          </a:xfrm>
          <a:prstGeom prst="rect">
            <a:avLst/>
          </a:prstGeom>
        </p:spPr>
      </p:pic>
      <p:pic>
        <p:nvPicPr>
          <p:cNvPr id="5" name="图片 4">
            <a:extLst>
              <a:ext uri="{FF2B5EF4-FFF2-40B4-BE49-F238E27FC236}">
                <a16:creationId xmlns:a16="http://schemas.microsoft.com/office/drawing/2014/main" id="{59CA22E0-57FD-4F25-8D99-A0496DEF254C}"/>
              </a:ext>
            </a:extLst>
          </p:cNvPr>
          <p:cNvPicPr>
            <a:picLocks noChangeAspect="1"/>
          </p:cNvPicPr>
          <p:nvPr/>
        </p:nvPicPr>
        <p:blipFill>
          <a:blip r:embed="rId3"/>
          <a:stretch>
            <a:fillRect/>
          </a:stretch>
        </p:blipFill>
        <p:spPr>
          <a:xfrm>
            <a:off x="6471830" y="2022012"/>
            <a:ext cx="2867083" cy="2094252"/>
          </a:xfrm>
          <a:prstGeom prst="rect">
            <a:avLst/>
          </a:prstGeom>
        </p:spPr>
      </p:pic>
      <p:pic>
        <p:nvPicPr>
          <p:cNvPr id="6" name="图片 5">
            <a:extLst>
              <a:ext uri="{FF2B5EF4-FFF2-40B4-BE49-F238E27FC236}">
                <a16:creationId xmlns:a16="http://schemas.microsoft.com/office/drawing/2014/main" id="{F5EE8F22-4353-42A0-BDBE-09FCB9C1C7DD}"/>
              </a:ext>
            </a:extLst>
          </p:cNvPr>
          <p:cNvPicPr>
            <a:picLocks noChangeAspect="1"/>
          </p:cNvPicPr>
          <p:nvPr/>
        </p:nvPicPr>
        <p:blipFill>
          <a:blip r:embed="rId4"/>
          <a:stretch>
            <a:fillRect/>
          </a:stretch>
        </p:blipFill>
        <p:spPr>
          <a:xfrm>
            <a:off x="1093708" y="4447295"/>
            <a:ext cx="3722616" cy="2079674"/>
          </a:xfrm>
          <a:prstGeom prst="rect">
            <a:avLst/>
          </a:prstGeom>
        </p:spPr>
      </p:pic>
      <p:pic>
        <p:nvPicPr>
          <p:cNvPr id="7" name="图片 6">
            <a:extLst>
              <a:ext uri="{FF2B5EF4-FFF2-40B4-BE49-F238E27FC236}">
                <a16:creationId xmlns:a16="http://schemas.microsoft.com/office/drawing/2014/main" id="{B2F99FFD-3DF5-4B60-A726-1C4A2B0B998F}"/>
              </a:ext>
            </a:extLst>
          </p:cNvPr>
          <p:cNvPicPr>
            <a:picLocks noChangeAspect="1"/>
          </p:cNvPicPr>
          <p:nvPr/>
        </p:nvPicPr>
        <p:blipFill>
          <a:blip r:embed="rId5"/>
          <a:stretch>
            <a:fillRect/>
          </a:stretch>
        </p:blipFill>
        <p:spPr>
          <a:xfrm>
            <a:off x="6330978" y="4447295"/>
            <a:ext cx="2479814" cy="2079674"/>
          </a:xfrm>
          <a:prstGeom prst="rect">
            <a:avLst/>
          </a:prstGeom>
        </p:spPr>
      </p:pic>
      <mc:AlternateContent xmlns:mc="http://schemas.openxmlformats.org/markup-compatibility/2006" xmlns:a14="http://schemas.microsoft.com/office/drawing/2010/main">
        <mc:Choice Requires="a14">
          <p:sp>
            <p:nvSpPr>
              <p:cNvPr id="24" name="箭头: 右 23">
                <a:extLst>
                  <a:ext uri="{FF2B5EF4-FFF2-40B4-BE49-F238E27FC236}">
                    <a16:creationId xmlns:a16="http://schemas.microsoft.com/office/drawing/2014/main" id="{858E7204-8F02-45DD-A94E-41D7A3CC7561}"/>
                  </a:ext>
                </a:extLst>
              </p:cNvPr>
              <p:cNvSpPr/>
              <p:nvPr/>
            </p:nvSpPr>
            <p:spPr>
              <a:xfrm>
                <a:off x="5086862" y="2971079"/>
                <a:ext cx="1384663" cy="85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m:t>
                        </m:r>
                      </m:sub>
                    </m:sSub>
                  </m:oMath>
                </a14:m>
                <a:r>
                  <a:rPr lang="zh-CN" altLang="en-US" sz="1400" dirty="0"/>
                  <a:t>是参与人</a:t>
                </a:r>
                <a:r>
                  <a:rPr lang="en-US" altLang="zh-CN" sz="1400" dirty="0"/>
                  <a:t>2</a:t>
                </a:r>
                <a:r>
                  <a:rPr lang="zh-CN" altLang="en-US" sz="1400" dirty="0"/>
                  <a:t>的劣战略</a:t>
                </a:r>
              </a:p>
            </p:txBody>
          </p:sp>
        </mc:Choice>
        <mc:Fallback xmlns="">
          <p:sp>
            <p:nvSpPr>
              <p:cNvPr id="24" name="箭头: 右 23">
                <a:extLst>
                  <a:ext uri="{FF2B5EF4-FFF2-40B4-BE49-F238E27FC236}">
                    <a16:creationId xmlns:a16="http://schemas.microsoft.com/office/drawing/2014/main" id="{858E7204-8F02-45DD-A94E-41D7A3CC7561}"/>
                  </a:ext>
                </a:extLst>
              </p:cNvPr>
              <p:cNvSpPr>
                <a:spLocks noRot="1" noChangeAspect="1" noMove="1" noResize="1" noEditPoints="1" noAdjustHandles="1" noChangeArrowheads="1" noChangeShapeType="1" noTextEdit="1"/>
              </p:cNvSpPr>
              <p:nvPr/>
            </p:nvSpPr>
            <p:spPr>
              <a:xfrm>
                <a:off x="5086862" y="2971079"/>
                <a:ext cx="1384663" cy="856446"/>
              </a:xfrm>
              <a:prstGeom prst="rightArrow">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箭头: 右 29">
                <a:extLst>
                  <a:ext uri="{FF2B5EF4-FFF2-40B4-BE49-F238E27FC236}">
                    <a16:creationId xmlns:a16="http://schemas.microsoft.com/office/drawing/2014/main" id="{C0EB59D7-F72F-4081-881B-4CDF3CF9854D}"/>
                  </a:ext>
                </a:extLst>
              </p:cNvPr>
              <p:cNvSpPr/>
              <p:nvPr/>
            </p:nvSpPr>
            <p:spPr>
              <a:xfrm>
                <a:off x="9628111" y="2971771"/>
                <a:ext cx="1384663" cy="85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m:t>
                        </m:r>
                      </m:sub>
                    </m:sSub>
                  </m:oMath>
                </a14:m>
                <a:r>
                  <a:rPr lang="zh-CN" altLang="en-US" sz="1400" dirty="0"/>
                  <a:t>是参与人</a:t>
                </a:r>
                <a:r>
                  <a:rPr lang="en-US" altLang="zh-CN" sz="1400" dirty="0"/>
                  <a:t>1</a:t>
                </a:r>
                <a:r>
                  <a:rPr lang="zh-CN" altLang="en-US" sz="1400" dirty="0"/>
                  <a:t>的劣战略</a:t>
                </a:r>
              </a:p>
            </p:txBody>
          </p:sp>
        </mc:Choice>
        <mc:Fallback xmlns="">
          <p:sp>
            <p:nvSpPr>
              <p:cNvPr id="30" name="箭头: 右 29">
                <a:extLst>
                  <a:ext uri="{FF2B5EF4-FFF2-40B4-BE49-F238E27FC236}">
                    <a16:creationId xmlns:a16="http://schemas.microsoft.com/office/drawing/2014/main" id="{C0EB59D7-F72F-4081-881B-4CDF3CF9854D}"/>
                  </a:ext>
                </a:extLst>
              </p:cNvPr>
              <p:cNvSpPr>
                <a:spLocks noRot="1" noChangeAspect="1" noMove="1" noResize="1" noEditPoints="1" noAdjustHandles="1" noChangeArrowheads="1" noChangeShapeType="1" noTextEdit="1"/>
              </p:cNvSpPr>
              <p:nvPr/>
            </p:nvSpPr>
            <p:spPr>
              <a:xfrm>
                <a:off x="9628111" y="2971771"/>
                <a:ext cx="1384663" cy="856446"/>
              </a:xfrm>
              <a:prstGeom prst="rightArrow">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箭头: 右 30">
                <a:extLst>
                  <a:ext uri="{FF2B5EF4-FFF2-40B4-BE49-F238E27FC236}">
                    <a16:creationId xmlns:a16="http://schemas.microsoft.com/office/drawing/2014/main" id="{D6C669BE-AF89-459B-BA47-4331975B5144}"/>
                  </a:ext>
                </a:extLst>
              </p:cNvPr>
              <p:cNvSpPr/>
              <p:nvPr/>
            </p:nvSpPr>
            <p:spPr>
              <a:xfrm>
                <a:off x="4946631" y="5487132"/>
                <a:ext cx="1384663" cy="85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1</m:t>
                        </m:r>
                      </m:sub>
                    </m:sSub>
                  </m:oMath>
                </a14:m>
                <a:r>
                  <a:rPr lang="zh-CN" altLang="en-US" sz="1400" dirty="0"/>
                  <a:t>是参与人</a:t>
                </a:r>
                <a:r>
                  <a:rPr lang="en-US" altLang="zh-CN" sz="1400" dirty="0"/>
                  <a:t>2</a:t>
                </a:r>
                <a:r>
                  <a:rPr lang="zh-CN" altLang="en-US" sz="1400" dirty="0"/>
                  <a:t>的劣战略</a:t>
                </a:r>
              </a:p>
            </p:txBody>
          </p:sp>
        </mc:Choice>
        <mc:Fallback xmlns="">
          <p:sp>
            <p:nvSpPr>
              <p:cNvPr id="31" name="箭头: 右 30">
                <a:extLst>
                  <a:ext uri="{FF2B5EF4-FFF2-40B4-BE49-F238E27FC236}">
                    <a16:creationId xmlns:a16="http://schemas.microsoft.com/office/drawing/2014/main" id="{D6C669BE-AF89-459B-BA47-4331975B5144}"/>
                  </a:ext>
                </a:extLst>
              </p:cNvPr>
              <p:cNvSpPr>
                <a:spLocks noRot="1" noChangeAspect="1" noMove="1" noResize="1" noEditPoints="1" noAdjustHandles="1" noChangeArrowheads="1" noChangeShapeType="1" noTextEdit="1"/>
              </p:cNvSpPr>
              <p:nvPr/>
            </p:nvSpPr>
            <p:spPr>
              <a:xfrm>
                <a:off x="4946631" y="5487132"/>
                <a:ext cx="1384663" cy="856446"/>
              </a:xfrm>
              <a:prstGeom prst="rightArrow">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箭头: 右 31">
                <a:extLst>
                  <a:ext uri="{FF2B5EF4-FFF2-40B4-BE49-F238E27FC236}">
                    <a16:creationId xmlns:a16="http://schemas.microsoft.com/office/drawing/2014/main" id="{6E1FB816-CBB5-4288-A68C-82C8B0A8580D}"/>
                  </a:ext>
                </a:extLst>
              </p:cNvPr>
              <p:cNvSpPr/>
              <p:nvPr/>
            </p:nvSpPr>
            <p:spPr>
              <a:xfrm>
                <a:off x="8861138" y="5487132"/>
                <a:ext cx="1384663" cy="85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2</m:t>
                        </m:r>
                      </m:sub>
                    </m:sSub>
                  </m:oMath>
                </a14:m>
                <a:r>
                  <a:rPr lang="zh-CN" altLang="en-US" sz="1400" dirty="0"/>
                  <a:t>是参与人</a:t>
                </a:r>
                <a:r>
                  <a:rPr lang="en-US" altLang="zh-CN" sz="1400" dirty="0"/>
                  <a:t>1</a:t>
                </a:r>
                <a:r>
                  <a:rPr lang="zh-CN" altLang="en-US" sz="1400" dirty="0"/>
                  <a:t>的劣战略</a:t>
                </a:r>
              </a:p>
            </p:txBody>
          </p:sp>
        </mc:Choice>
        <mc:Fallback xmlns="">
          <p:sp>
            <p:nvSpPr>
              <p:cNvPr id="32" name="箭头: 右 31">
                <a:extLst>
                  <a:ext uri="{FF2B5EF4-FFF2-40B4-BE49-F238E27FC236}">
                    <a16:creationId xmlns:a16="http://schemas.microsoft.com/office/drawing/2014/main" id="{6E1FB816-CBB5-4288-A68C-82C8B0A8580D}"/>
                  </a:ext>
                </a:extLst>
              </p:cNvPr>
              <p:cNvSpPr>
                <a:spLocks noRot="1" noChangeAspect="1" noMove="1" noResize="1" noEditPoints="1" noAdjustHandles="1" noChangeArrowheads="1" noChangeShapeType="1" noTextEdit="1"/>
              </p:cNvSpPr>
              <p:nvPr/>
            </p:nvSpPr>
            <p:spPr>
              <a:xfrm>
                <a:off x="8861138" y="5487132"/>
                <a:ext cx="1384663" cy="856446"/>
              </a:xfrm>
              <a:prstGeom prst="rightArrow">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70579AF-3FC7-45C5-9771-458BDA763B89}"/>
                  </a:ext>
                </a:extLst>
              </p:cNvPr>
              <p:cNvSpPr txBox="1"/>
              <p:nvPr/>
            </p:nvSpPr>
            <p:spPr>
              <a:xfrm>
                <a:off x="10306608" y="5315190"/>
                <a:ext cx="182427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altLang="zh-CN" b="1" i="1" smtClean="0">
                        <a:solidFill>
                          <a:schemeClr val="accent1"/>
                        </a:solidFill>
                        <a:latin typeface="Cambria Math" panose="02040503050406030204" pitchFamily="18" charset="0"/>
                      </a:rPr>
                      <m:t>(</m:t>
                    </m:r>
                    <m:sSub>
                      <m:sSubPr>
                        <m:ctrlPr>
                          <a:rPr lang="en-US" altLang="zh-CN" b="1" i="1" smtClean="0">
                            <a:solidFill>
                              <a:schemeClr val="accent1"/>
                            </a:solidFill>
                            <a:latin typeface="Cambria Math" panose="02040503050406030204" pitchFamily="18" charset="0"/>
                          </a:rPr>
                        </m:ctrlPr>
                      </m:sSubPr>
                      <m:e>
                        <m:r>
                          <a:rPr lang="en-US" altLang="zh-CN" b="1" i="1" smtClean="0">
                            <a:solidFill>
                              <a:schemeClr val="accent1"/>
                            </a:solidFill>
                            <a:latin typeface="Cambria Math" panose="02040503050406030204" pitchFamily="18" charset="0"/>
                          </a:rPr>
                          <m:t>𝒂</m:t>
                        </m:r>
                      </m:e>
                      <m:sub>
                        <m:r>
                          <a:rPr lang="en-US" altLang="zh-CN" b="1" i="1" smtClean="0">
                            <a:solidFill>
                              <a:schemeClr val="accent1"/>
                            </a:solidFill>
                            <a:latin typeface="Cambria Math" panose="02040503050406030204" pitchFamily="18" charset="0"/>
                          </a:rPr>
                          <m:t>𝟏</m:t>
                        </m:r>
                      </m:sub>
                    </m:sSub>
                    <m:r>
                      <a:rPr lang="en-US" altLang="zh-CN" b="1" i="1" smtClean="0">
                        <a:solidFill>
                          <a:schemeClr val="accent1"/>
                        </a:solidFill>
                        <a:latin typeface="Cambria Math" panose="02040503050406030204" pitchFamily="18" charset="0"/>
                      </a:rPr>
                      <m:t>,</m:t>
                    </m:r>
                    <m:sSub>
                      <m:sSubPr>
                        <m:ctrlPr>
                          <a:rPr lang="en-US" altLang="zh-CN" b="1" i="1" smtClean="0">
                            <a:solidFill>
                              <a:schemeClr val="accent1"/>
                            </a:solidFill>
                            <a:latin typeface="Cambria Math" panose="02040503050406030204" pitchFamily="18" charset="0"/>
                          </a:rPr>
                        </m:ctrlPr>
                      </m:sSubPr>
                      <m:e>
                        <m:r>
                          <a:rPr lang="en-US" altLang="zh-CN" b="1" i="1" smtClean="0">
                            <a:solidFill>
                              <a:schemeClr val="accent1"/>
                            </a:solidFill>
                            <a:latin typeface="Cambria Math" panose="02040503050406030204" pitchFamily="18" charset="0"/>
                          </a:rPr>
                          <m:t>𝒃</m:t>
                        </m:r>
                      </m:e>
                      <m:sub>
                        <m:r>
                          <a:rPr lang="en-US" altLang="zh-CN" b="1" i="1" smtClean="0">
                            <a:solidFill>
                              <a:schemeClr val="accent1"/>
                            </a:solidFill>
                            <a:latin typeface="Cambria Math" panose="02040503050406030204" pitchFamily="18" charset="0"/>
                          </a:rPr>
                          <m:t>𝟐</m:t>
                        </m:r>
                      </m:sub>
                    </m:sSub>
                    <m:r>
                      <a:rPr lang="en-US" altLang="zh-CN" b="1" i="1" smtClean="0">
                        <a:solidFill>
                          <a:schemeClr val="accent1"/>
                        </a:solidFill>
                        <a:latin typeface="Cambria Math" panose="02040503050406030204" pitchFamily="18" charset="0"/>
                      </a:rPr>
                      <m:t>)</m:t>
                    </m:r>
                  </m:oMath>
                </a14:m>
                <a:r>
                  <a:rPr lang="zh-CN" altLang="en-US" b="1" dirty="0">
                    <a:solidFill>
                      <a:schemeClr val="accent1"/>
                    </a:solidFill>
                  </a:rPr>
                  <a:t>是原博弈问题的解，也是重复剔除的占优均衡。</a:t>
                </a:r>
              </a:p>
            </p:txBody>
          </p:sp>
        </mc:Choice>
        <mc:Fallback xmlns="">
          <p:sp>
            <p:nvSpPr>
              <p:cNvPr id="8" name="文本框 7">
                <a:extLst>
                  <a:ext uri="{FF2B5EF4-FFF2-40B4-BE49-F238E27FC236}">
                    <a16:creationId xmlns:a16="http://schemas.microsoft.com/office/drawing/2014/main" id="{670579AF-3FC7-45C5-9771-458BDA763B89}"/>
                  </a:ext>
                </a:extLst>
              </p:cNvPr>
              <p:cNvSpPr txBox="1">
                <a:spLocks noRot="1" noChangeAspect="1" noMove="1" noResize="1" noEditPoints="1" noAdjustHandles="1" noChangeArrowheads="1" noChangeShapeType="1" noTextEdit="1"/>
              </p:cNvSpPr>
              <p:nvPr/>
            </p:nvSpPr>
            <p:spPr>
              <a:xfrm>
                <a:off x="10306608" y="5315190"/>
                <a:ext cx="1824279" cy="1200329"/>
              </a:xfrm>
              <a:prstGeom prst="rect">
                <a:avLst/>
              </a:prstGeom>
              <a:blipFill>
                <a:blip r:embed="rId10"/>
                <a:stretch>
                  <a:fillRect l="-2658" t="-2513" r="-997" b="-6533"/>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FD9E785-C0D9-408F-A4A3-1359AE38142F}"/>
              </a:ext>
            </a:extLst>
          </p:cNvPr>
          <p:cNvSpPr>
            <a:spLocks noGrp="1"/>
          </p:cNvSpPr>
          <p:nvPr>
            <p:ph type="sldNum" sz="quarter" idx="12"/>
          </p:nvPr>
        </p:nvSpPr>
        <p:spPr/>
        <p:txBody>
          <a:bodyPr/>
          <a:lstStyle/>
          <a:p>
            <a:fld id="{BD5B6BE6-BF76-4BAD-AE57-A6F34EAFDDCA}" type="slidenum">
              <a:rPr lang="zh-CN" altLang="en-US" smtClean="0"/>
              <a:t>29</a:t>
            </a:fld>
            <a:endParaRPr lang="zh-CN" altLang="en-US"/>
          </a:p>
        </p:txBody>
      </p:sp>
    </p:spTree>
    <p:extLst>
      <p:ext uri="{BB962C8B-B14F-4D97-AF65-F5344CB8AC3E}">
        <p14:creationId xmlns:p14="http://schemas.microsoft.com/office/powerpoint/2010/main" val="381222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综述</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在我们开始给出具体的博弈示例之前，我们先要明确：</a:t>
            </a:r>
            <a:endParaRPr lang="en-US" altLang="zh-CN" sz="1800" dirty="0">
              <a:solidFill>
                <a:schemeClr val="tx2"/>
              </a:solidFill>
            </a:endParaRPr>
          </a:p>
          <a:p>
            <a:pPr lvl="1"/>
            <a:r>
              <a:rPr lang="zh-CN" altLang="en-US" sz="1400" dirty="0">
                <a:solidFill>
                  <a:schemeClr val="tx2"/>
                </a:solidFill>
              </a:rPr>
              <a:t>如何描述一个博弈？具体地，如何描述一个完全信息静态博弈？</a:t>
            </a:r>
            <a:endParaRPr lang="en-US" altLang="zh-CN" sz="1400" dirty="0">
              <a:solidFill>
                <a:schemeClr val="tx2"/>
              </a:solidFill>
            </a:endParaRPr>
          </a:p>
          <a:p>
            <a:pPr lvl="1"/>
            <a:r>
              <a:rPr lang="zh-CN" altLang="en-US" sz="1400" dirty="0">
                <a:solidFill>
                  <a:schemeClr val="tx2"/>
                </a:solidFill>
              </a:rPr>
              <a:t>要描述一个博弈需要给出哪些要素？</a:t>
            </a:r>
            <a:endParaRPr lang="en-US" altLang="zh-CN" sz="1400" dirty="0">
              <a:solidFill>
                <a:schemeClr val="tx2"/>
              </a:solidFill>
            </a:endParaRPr>
          </a:p>
          <a:p>
            <a:pPr lvl="1"/>
            <a:r>
              <a:rPr lang="zh-CN" altLang="en-US" sz="1400" dirty="0">
                <a:solidFill>
                  <a:schemeClr val="tx2"/>
                </a:solidFill>
              </a:rPr>
              <a:t>有没有什么容易理解的描述方法？</a:t>
            </a:r>
            <a:endParaRPr lang="en-US" altLang="zh-CN" sz="1400" dirty="0">
              <a:solidFill>
                <a:schemeClr val="tx2"/>
              </a:solidFill>
            </a:endParaRPr>
          </a:p>
          <a:p>
            <a:pPr lvl="1"/>
            <a:r>
              <a:rPr lang="en-US" altLang="zh-CN" sz="1400" dirty="0">
                <a:solidFill>
                  <a:schemeClr val="tx2"/>
                </a:solidFill>
              </a:rPr>
              <a:t>……</a:t>
            </a:r>
          </a:p>
          <a:p>
            <a:r>
              <a:rPr lang="zh-CN" altLang="en-US" sz="1800" dirty="0">
                <a:solidFill>
                  <a:schemeClr val="tx2"/>
                </a:solidFill>
              </a:rPr>
              <a:t>下面对博弈的描述有时会涉及到很多数学符号</a:t>
            </a:r>
            <a:endParaRPr lang="en-US" altLang="zh-CN" sz="1800" dirty="0">
              <a:solidFill>
                <a:schemeClr val="tx2"/>
              </a:solidFill>
            </a:endParaRPr>
          </a:p>
          <a:p>
            <a:pPr lvl="1"/>
            <a:r>
              <a:rPr lang="zh-CN" altLang="en-US" sz="1400" dirty="0">
                <a:solidFill>
                  <a:schemeClr val="tx2"/>
                </a:solidFill>
              </a:rPr>
              <a:t>看上去有点复杂</a:t>
            </a:r>
            <a:endParaRPr lang="en-US" altLang="zh-CN" sz="1400" dirty="0">
              <a:solidFill>
                <a:schemeClr val="tx2"/>
              </a:solidFill>
            </a:endParaRPr>
          </a:p>
          <a:p>
            <a:pPr lvl="1"/>
            <a:r>
              <a:rPr lang="zh-CN" altLang="en-US" sz="1400" dirty="0">
                <a:solidFill>
                  <a:schemeClr val="tx2"/>
                </a:solidFill>
              </a:rPr>
              <a:t>但是不用担心和紧张，大部分都是纯粹的描述，不涉及到证明、推导等等</a:t>
            </a:r>
            <a:endParaRPr lang="en-US" altLang="zh-CN" sz="1400" dirty="0">
              <a:solidFill>
                <a:schemeClr val="tx2"/>
              </a:solidFill>
            </a:endParaRPr>
          </a:p>
          <a:p>
            <a:pPr lvl="1"/>
            <a:r>
              <a:rPr lang="zh-CN" altLang="en-US" sz="1400" dirty="0">
                <a:solidFill>
                  <a:schemeClr val="tx2"/>
                </a:solidFill>
              </a:rPr>
              <a:t>相关的证明和推导，有兴趣的同学可以以后自己查找阅读</a:t>
            </a:r>
          </a:p>
        </p:txBody>
      </p:sp>
      <p:sp>
        <p:nvSpPr>
          <p:cNvPr id="4" name="灯片编号占位符 3">
            <a:extLst>
              <a:ext uri="{FF2B5EF4-FFF2-40B4-BE49-F238E27FC236}">
                <a16:creationId xmlns:a16="http://schemas.microsoft.com/office/drawing/2014/main" id="{003F5682-B875-4D49-BB78-786BDF3C517C}"/>
              </a:ext>
            </a:extLst>
          </p:cNvPr>
          <p:cNvSpPr>
            <a:spLocks noGrp="1"/>
          </p:cNvSpPr>
          <p:nvPr>
            <p:ph type="sldNum" sz="quarter" idx="12"/>
          </p:nvPr>
        </p:nvSpPr>
        <p:spPr/>
        <p:txBody>
          <a:bodyPr/>
          <a:lstStyle/>
          <a:p>
            <a:fld id="{BD5B6BE6-BF76-4BAD-AE57-A6F34EAFDDCA}" type="slidenum">
              <a:rPr lang="zh-CN" altLang="en-US" smtClean="0"/>
              <a:t>3</a:t>
            </a:fld>
            <a:endParaRPr lang="zh-CN" altLang="en-US"/>
          </a:p>
        </p:txBody>
      </p:sp>
    </p:spTree>
    <p:extLst>
      <p:ext uri="{BB962C8B-B14F-4D97-AF65-F5344CB8AC3E}">
        <p14:creationId xmlns:p14="http://schemas.microsoft.com/office/powerpoint/2010/main" val="64507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弱劣战略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前面讲过的占优战略和劣战略，实质上是省略了一个“严格”的限定。我们前面的定义中，只涉及到了大于号和小于号，并不涉及到大于等于号或者小于等于号。因此，我们前面也提到了，这些战略应该被称之为“严格占优战略”或“严格劣战略”，即</a:t>
                </a:r>
                <a:r>
                  <a:rPr lang="en-US" altLang="zh-CN" sz="1800" dirty="0">
                    <a:solidFill>
                      <a:schemeClr val="tx2"/>
                    </a:solidFill>
                  </a:rPr>
                  <a:t>strictly dominant strategy</a:t>
                </a:r>
                <a:r>
                  <a:rPr lang="zh-CN" altLang="en-US" sz="1800" dirty="0">
                    <a:solidFill>
                      <a:schemeClr val="tx2"/>
                    </a:solidFill>
                  </a:rPr>
                  <a:t>和</a:t>
                </a:r>
                <a:r>
                  <a:rPr lang="en-US" altLang="zh-CN" sz="1800" dirty="0">
                    <a:solidFill>
                      <a:schemeClr val="tx2"/>
                    </a:solidFill>
                  </a:rPr>
                  <a:t>strictly dominated strategy.</a:t>
                </a:r>
              </a:p>
              <a:p>
                <a:r>
                  <a:rPr lang="zh-CN" altLang="en-US" sz="1800" dirty="0">
                    <a:solidFill>
                      <a:schemeClr val="tx2"/>
                    </a:solidFill>
                  </a:rPr>
                  <a:t>在某些博弈问题中，参与人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在对自己的战略进行比较时，可能会发现这样的情形。存在两个战略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zh-CN" altLang="en-US" sz="1800" i="1">
                        <a:solidFill>
                          <a:schemeClr val="tx2"/>
                        </a:solidFill>
                        <a:latin typeface="Cambria Math" panose="02040503050406030204" pitchFamily="18" charset="0"/>
                      </a:rPr>
                      <m:t>和</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m:t>
                    </m:r>
                  </m:oMath>
                </a14:m>
                <a:r>
                  <a:rPr lang="zh-CN" altLang="en-US" sz="1800" dirty="0">
                    <a:solidFill>
                      <a:schemeClr val="tx2"/>
                    </a:solidFill>
                  </a:rPr>
                  <a:t>与</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𝑠</m:t>
                        </m:r>
                      </m:e>
                      <m:sub>
                        <m:r>
                          <a:rPr lang="en-US" altLang="zh-CN" sz="1800" b="0" i="1" dirty="0" smtClean="0">
                            <a:solidFill>
                              <a:schemeClr val="tx2"/>
                            </a:solidFill>
                            <a:latin typeface="Cambria Math" panose="02040503050406030204" pitchFamily="18" charset="0"/>
                          </a:rPr>
                          <m:t>𝑖</m:t>
                        </m:r>
                      </m:sub>
                    </m:sSub>
                    <m:r>
                      <a:rPr lang="en-US" altLang="zh-CN" sz="1800" b="0" i="1" dirty="0" smtClean="0">
                        <a:solidFill>
                          <a:schemeClr val="tx2"/>
                        </a:solidFill>
                        <a:latin typeface="Cambria Math" panose="02040503050406030204" pitchFamily="18" charset="0"/>
                      </a:rPr>
                      <m:t>′</m:t>
                    </m:r>
                  </m:oMath>
                </a14:m>
                <a:r>
                  <a:rPr lang="zh-CN" altLang="en-US" sz="1800" dirty="0">
                    <a:solidFill>
                      <a:schemeClr val="tx2"/>
                    </a:solidFill>
                  </a:rPr>
                  <a:t>相比，虽然选择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的所得并不一定总是大于选择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的所得，但自己在任何情况下选择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的所得都不会比选择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的所得小，而且在某些情况下选择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的所得严格大于选择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的所得。在这种情况下，称战略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的弱劣战略。</a:t>
                </a:r>
                <a:endParaRPr lang="en-US" altLang="zh-CN" sz="1800" dirty="0">
                  <a:solidFill>
                    <a:schemeClr val="tx2"/>
                  </a:solidFill>
                </a:endParaRPr>
              </a:p>
              <a:p>
                <a:r>
                  <a:rPr lang="zh-CN" altLang="en-US" sz="1800" dirty="0">
                    <a:solidFill>
                      <a:schemeClr val="tx2"/>
                    </a:solidFill>
                  </a:rPr>
                  <a:t>定义：在</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人博弈中，如果对于参与人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，存在战略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 </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，使得</a:t>
                </a:r>
                <a14:m>
                  <m:oMath xmlns:m="http://schemas.openxmlformats.org/officeDocument/2006/math">
                    <m:r>
                      <a:rPr lang="zh-CN" altLang="en-US" sz="180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nary>
                      <m:naryPr>
                        <m:chr m:val="∏"/>
                        <m:ctrlPr>
                          <a:rPr lang="en-US" altLang="zh-CN" sz="1800" b="0" i="1" smtClean="0">
                            <a:solidFill>
                              <a:schemeClr val="tx2"/>
                            </a:solidFill>
                            <a:latin typeface="Cambria Math" panose="02040503050406030204" pitchFamily="18" charset="0"/>
                          </a:rPr>
                        </m:ctrlPr>
                      </m:naryPr>
                      <m:sub>
                        <m:r>
                          <m:rPr>
                            <m:brk m:alnAt="23"/>
                          </m:rP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rPr>
                          <m:t>𝑛</m:t>
                        </m:r>
                      </m:sup>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𝑗</m:t>
                            </m:r>
                          </m:sub>
                        </m:sSub>
                      </m:e>
                    </m:nary>
                  </m:oMath>
                </a14:m>
                <a:r>
                  <a:rPr lang="zh-CN" altLang="en-US" sz="1800" dirty="0">
                    <a:solidFill>
                      <a:schemeClr val="tx2"/>
                    </a:solidFill>
                  </a:rPr>
                  <a:t>，均有</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。并且</a:t>
                </a:r>
                <a14:m>
                  <m:oMath xmlns:m="http://schemas.openxmlformats.org/officeDocument/2006/math">
                    <m:r>
                      <a:rPr lang="zh-CN" altLang="en-US" sz="1800" i="1" smtClean="0">
                        <a:solidFill>
                          <a:schemeClr val="tx2"/>
                        </a:solidFill>
                        <a:latin typeface="Cambria Math" panose="02040503050406030204" pitchFamily="18" charset="0"/>
                      </a:rPr>
                      <m:t>∃</m:t>
                    </m:r>
                    <m:sSub>
                      <m:sSubPr>
                        <m:ctrlPr>
                          <a:rPr lang="en-US" altLang="zh-CN" sz="1800" i="1">
                            <a:solidFill>
                              <a:schemeClr val="tx2"/>
                            </a:solidFill>
                            <a:latin typeface="Cambria Math" panose="02040503050406030204" pitchFamily="18" charset="0"/>
                          </a:rPr>
                        </m:ctrlPr>
                      </m:sSub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m:t>
                        </m:r>
                        <m:r>
                          <a:rPr lang="en-US" altLang="zh-CN" sz="1800" i="1">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en-US" altLang="zh-CN" sz="1800" i="1">
                        <a:solidFill>
                          <a:schemeClr val="tx2"/>
                        </a:solidFill>
                        <a:latin typeface="Cambria Math" panose="02040503050406030204" pitchFamily="18" charset="0"/>
                      </a:rPr>
                      <m:t>∈</m:t>
                    </m:r>
                    <m:nary>
                      <m:naryPr>
                        <m:chr m:val="∏"/>
                        <m:ctrlPr>
                          <a:rPr lang="en-US" altLang="zh-CN" sz="1800" i="1">
                            <a:solidFill>
                              <a:schemeClr val="tx2"/>
                            </a:solidFill>
                            <a:latin typeface="Cambria Math" panose="02040503050406030204" pitchFamily="18" charset="0"/>
                          </a:rPr>
                        </m:ctrlPr>
                      </m:naryPr>
                      <m:sub>
                        <m:r>
                          <m:rPr>
                            <m:brk m:alnAt="23"/>
                          </m:rPr>
                          <a:rPr lang="en-US" altLang="zh-CN" sz="1800" i="1">
                            <a:solidFill>
                              <a:schemeClr val="tx2"/>
                            </a:solidFill>
                            <a:latin typeface="Cambria Math" panose="02040503050406030204" pitchFamily="18" charset="0"/>
                          </a:rPr>
                          <m:t>𝑗</m:t>
                        </m:r>
                        <m:r>
                          <a:rPr lang="en-US" altLang="zh-CN" sz="1800" i="1">
                            <a:solidFill>
                              <a:schemeClr val="tx2"/>
                            </a:solidFill>
                            <a:latin typeface="Cambria Math" panose="02040503050406030204" pitchFamily="18" charset="0"/>
                          </a:rPr>
                          <m:t>=1,</m:t>
                        </m:r>
                        <m:r>
                          <a:rPr lang="en-US" altLang="zh-CN" sz="1800" i="1">
                            <a:solidFill>
                              <a:schemeClr val="tx2"/>
                            </a:solidFill>
                            <a:latin typeface="Cambria Math" panose="02040503050406030204" pitchFamily="18" charset="0"/>
                          </a:rPr>
                          <m:t>𝑗</m:t>
                        </m:r>
                        <m:r>
                          <a:rPr lang="en-US" altLang="zh-CN" sz="1800" i="1">
                            <a:solidFill>
                              <a:schemeClr val="tx2"/>
                            </a:solidFill>
                            <a:latin typeface="Cambria Math" panose="02040503050406030204" pitchFamily="18" charset="0"/>
                            <a:ea typeface="Cambria Math" panose="02040503050406030204" pitchFamily="18" charset="0"/>
                          </a:rPr>
                          <m:t>≠</m:t>
                        </m:r>
                        <m:r>
                          <a:rPr lang="en-US" altLang="zh-CN" sz="1800" i="1">
                            <a:solidFill>
                              <a:schemeClr val="tx2"/>
                            </a:solidFill>
                            <a:latin typeface="Cambria Math" panose="02040503050406030204" pitchFamily="18" charset="0"/>
                            <a:ea typeface="Cambria Math" panose="02040503050406030204" pitchFamily="18" charset="0"/>
                          </a:rPr>
                          <m:t>𝑖</m:t>
                        </m:r>
                      </m:sub>
                      <m:sup>
                        <m:r>
                          <a:rPr lang="en-US" altLang="zh-CN" sz="1800" i="1">
                            <a:solidFill>
                              <a:schemeClr val="tx2"/>
                            </a:solidFill>
                            <a:latin typeface="Cambria Math" panose="02040503050406030204" pitchFamily="18" charset="0"/>
                          </a:rPr>
                          <m:t>𝑛</m:t>
                        </m:r>
                      </m:sup>
                      <m:e>
                        <m:sSub>
                          <m:sSubPr>
                            <m:ctrlPr>
                              <a:rPr lang="en-US" altLang="zh-CN" sz="1800" i="1">
                                <a:solidFill>
                                  <a:schemeClr val="tx2"/>
                                </a:solidFill>
                                <a:latin typeface="Cambria Math" panose="02040503050406030204" pitchFamily="18" charset="0"/>
                              </a:rPr>
                            </m:ctrlPr>
                          </m:sSubPr>
                          <m:e>
                            <m:r>
                              <a:rPr lang="en-US" altLang="zh-CN" sz="1800" i="1">
                                <a:solidFill>
                                  <a:schemeClr val="tx2"/>
                                </a:solidFill>
                                <a:latin typeface="Cambria Math" panose="02040503050406030204" pitchFamily="18" charset="0"/>
                              </a:rPr>
                              <m:t>𝑆</m:t>
                            </m:r>
                          </m:e>
                          <m:sub>
                            <m:r>
                              <a:rPr lang="en-US" altLang="zh-CN" sz="1800" i="1">
                                <a:solidFill>
                                  <a:schemeClr val="tx2"/>
                                </a:solidFill>
                                <a:latin typeface="Cambria Math" panose="02040503050406030204" pitchFamily="18" charset="0"/>
                              </a:rPr>
                              <m:t>𝑗</m:t>
                            </m:r>
                          </m:sub>
                        </m:sSub>
                      </m:e>
                    </m:nary>
                  </m:oMath>
                </a14:m>
                <a:r>
                  <a:rPr lang="zh-CN" altLang="en-US" sz="1800" dirty="0">
                    <a:solidFill>
                      <a:schemeClr val="tx2"/>
                    </a:solidFill>
                  </a:rPr>
                  <a:t>，使得</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e>
                    </m:d>
                    <m:r>
                      <a:rPr lang="en-US" altLang="zh-CN" sz="1800" b="0" i="1" smtClean="0">
                        <a:solidFill>
                          <a:schemeClr val="tx2"/>
                        </a:solidFill>
                        <a:latin typeface="Cambria Math" panose="02040503050406030204" pitchFamily="18" charset="0"/>
                      </a:rPr>
                      <m:t>&gt;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。则称战略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的弱劣战略，或者说战略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相对于战略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弱占优。</a:t>
                </a:r>
                <a:endParaRPr lang="en-US" altLang="zh-CN" sz="1800" dirty="0">
                  <a:solidFill>
                    <a:schemeClr val="tx2"/>
                  </a:solidFill>
                </a:endParaRPr>
              </a:p>
              <a:p>
                <a:r>
                  <a:rPr lang="zh-CN" altLang="en-US" sz="1800" dirty="0">
                    <a:solidFill>
                      <a:schemeClr val="tx2"/>
                    </a:solidFill>
                  </a:rPr>
                  <a:t>弱劣战略也可以重复剔除以求解博弈问题。但是，</a:t>
                </a:r>
                <a:r>
                  <a:rPr lang="zh-CN" altLang="en-US" sz="1800" b="1" dirty="0">
                    <a:solidFill>
                      <a:srgbClr val="FF0000"/>
                    </a:solidFill>
                  </a:rPr>
                  <a:t>在重复剔除的过程中，如果每次可以剔除的劣战略（包括严格劣战略和弱劣战略）不止一个，那么各个劣战略剔除的顺序不同，得到的博弈结果就有可能不同，除非每次剔除的都是严格劣战略。</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753" r="-248" b="-165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0B74E7A-69B9-4ED2-96F9-FEC96D07B228}"/>
              </a:ext>
            </a:extLst>
          </p:cNvPr>
          <p:cNvSpPr>
            <a:spLocks noGrp="1"/>
          </p:cNvSpPr>
          <p:nvPr>
            <p:ph type="sldNum" sz="quarter" idx="12"/>
          </p:nvPr>
        </p:nvSpPr>
        <p:spPr/>
        <p:txBody>
          <a:bodyPr/>
          <a:lstStyle/>
          <a:p>
            <a:fld id="{BD5B6BE6-BF76-4BAD-AE57-A6F34EAFDDCA}" type="slidenum">
              <a:rPr lang="zh-CN" altLang="en-US" smtClean="0"/>
              <a:t>30</a:t>
            </a:fld>
            <a:endParaRPr lang="zh-CN" altLang="en-US"/>
          </a:p>
        </p:txBody>
      </p:sp>
    </p:spTree>
    <p:extLst>
      <p:ext uri="{BB962C8B-B14F-4D97-AF65-F5344CB8AC3E}">
        <p14:creationId xmlns:p14="http://schemas.microsoft.com/office/powerpoint/2010/main" val="350879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弱劣战略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0" dirty="0">
                    <a:solidFill>
                      <a:schemeClr val="tx2"/>
                    </a:solidFill>
                    <a:latin typeface="Cambria Math" panose="02040503050406030204" pitchFamily="18" charset="0"/>
                  </a:rPr>
                  <a:t>例子：</a:t>
                </a:r>
                <a:endParaRPr lang="en-US" altLang="zh-CN" sz="1800" b="0" dirty="0">
                  <a:solidFill>
                    <a:schemeClr val="tx2"/>
                  </a:solidFill>
                  <a:latin typeface="Cambria Math" panose="02040503050406030204" pitchFamily="18" charset="0"/>
                </a:endParaRPr>
              </a:p>
              <a:p>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oMath>
                </a14:m>
                <a:r>
                  <a:rPr lang="zh-CN" altLang="en-US" sz="1800" dirty="0">
                    <a:solidFill>
                      <a:schemeClr val="tx2"/>
                    </a:solidFill>
                  </a:rPr>
                  <a:t>和</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𝑏</m:t>
                        </m:r>
                      </m:e>
                      <m:sub>
                        <m:r>
                          <a:rPr lang="en-US" altLang="zh-CN" sz="1800" b="0" i="1" dirty="0" smtClean="0">
                            <a:solidFill>
                              <a:schemeClr val="tx2"/>
                            </a:solidFill>
                            <a:latin typeface="Cambria Math" panose="02040503050406030204" pitchFamily="18" charset="0"/>
                          </a:rPr>
                          <m:t>3</m:t>
                        </m:r>
                      </m:sub>
                    </m:sSub>
                  </m:oMath>
                </a14:m>
                <a:r>
                  <a:rPr lang="zh-CN" altLang="en-US" sz="1800" dirty="0">
                    <a:solidFill>
                      <a:schemeClr val="tx2"/>
                    </a:solidFill>
                  </a:rPr>
                  <a:t>都是参与人</a:t>
                </a:r>
                <a:r>
                  <a:rPr lang="en-US" altLang="zh-CN" sz="1800" dirty="0">
                    <a:solidFill>
                      <a:schemeClr val="tx2"/>
                    </a:solidFill>
                  </a:rPr>
                  <a:t>2</a:t>
                </a:r>
                <a:r>
                  <a:rPr lang="zh-CN" altLang="en-US" sz="1800" dirty="0">
                    <a:solidFill>
                      <a:schemeClr val="tx2"/>
                    </a:solidFill>
                  </a:rPr>
                  <a:t>的劣战略。</a:t>
                </a:r>
                <a:endParaRPr lang="en-US" altLang="zh-CN" sz="1800" dirty="0">
                  <a:solidFill>
                    <a:schemeClr val="tx2"/>
                  </a:solidFill>
                </a:endParaRPr>
              </a:p>
              <a:p>
                <a:r>
                  <a:rPr lang="zh-CN" altLang="en-US" sz="1800" dirty="0">
                    <a:solidFill>
                      <a:schemeClr val="tx2"/>
                    </a:solidFill>
                  </a:rPr>
                  <a:t>如果先剔除劣战略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，在得到的新博弈中，</a:t>
                </a:r>
                <a:br>
                  <a:rPr lang="en-US" altLang="zh-CN" sz="1800" dirty="0">
                    <a:solidFill>
                      <a:schemeClr val="tx2"/>
                    </a:solidFill>
                  </a:rPr>
                </a:br>
                <a:r>
                  <a:rPr lang="zh-CN" altLang="en-US" sz="1800" dirty="0">
                    <a:solidFill>
                      <a:schemeClr val="tx2"/>
                    </a:solidFill>
                  </a:rPr>
                  <a:t>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3</m:t>
                        </m:r>
                      </m:sub>
                    </m:sSub>
                    <m:r>
                      <a:rPr lang="zh-CN" altLang="en-US" sz="1800" i="1">
                        <a:solidFill>
                          <a:schemeClr val="tx2"/>
                        </a:solidFill>
                        <a:latin typeface="Cambria Math" panose="02040503050406030204" pitchFamily="18" charset="0"/>
                      </a:rPr>
                      <m:t>成为</m:t>
                    </m:r>
                  </m:oMath>
                </a14:m>
                <a:r>
                  <a:rPr lang="zh-CN" altLang="en-US" sz="1800" dirty="0">
                    <a:solidFill>
                      <a:schemeClr val="tx2"/>
                    </a:solidFill>
                  </a:rPr>
                  <a:t>弱劣战略，如果再剔除</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3</m:t>
                        </m:r>
                      </m:sub>
                    </m:sSub>
                  </m:oMath>
                </a14:m>
                <a:r>
                  <a:rPr lang="zh-CN" altLang="en-US" sz="1800" dirty="0">
                    <a:solidFill>
                      <a:schemeClr val="tx2"/>
                    </a:solidFill>
                  </a:rPr>
                  <a:t>，则</a:t>
                </a:r>
                <a:br>
                  <a:rPr lang="en-US" altLang="zh-CN" sz="1800" dirty="0">
                    <a:solidFill>
                      <a:schemeClr val="tx2"/>
                    </a:solidFill>
                  </a:rPr>
                </a:br>
                <a:r>
                  <a:rPr lang="zh-CN" altLang="en-US" sz="1800" dirty="0">
                    <a:solidFill>
                      <a:schemeClr val="tx2"/>
                    </a:solidFill>
                  </a:rPr>
                  <a:t>博弈的结果为</a:t>
                </a:r>
                <a14:m>
                  <m:oMath xmlns:m="http://schemas.openxmlformats.org/officeDocument/2006/math">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m:t>
                    </m:r>
                  </m:oMath>
                </a14:m>
                <a:endParaRPr lang="en-US" altLang="zh-CN" sz="1800" dirty="0">
                  <a:solidFill>
                    <a:schemeClr val="tx2"/>
                  </a:solidFill>
                </a:endParaRPr>
              </a:p>
              <a:p>
                <a:r>
                  <a:rPr lang="zh-CN" altLang="en-US" sz="1800" dirty="0">
                    <a:solidFill>
                      <a:schemeClr val="tx2"/>
                    </a:solidFill>
                  </a:rPr>
                  <a:t>如果先剔除劣战略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oMath>
                </a14:m>
                <a:r>
                  <a:rPr lang="zh-CN" altLang="en-US" sz="1800" dirty="0">
                    <a:solidFill>
                      <a:schemeClr val="tx2"/>
                    </a:solidFill>
                  </a:rPr>
                  <a:t>，在得到的新博弈中，</a:t>
                </a:r>
                <a:br>
                  <a:rPr lang="en-US" altLang="zh-CN" sz="1800" dirty="0">
                    <a:solidFill>
                      <a:schemeClr val="tx2"/>
                    </a:solidFill>
                  </a:rPr>
                </a:br>
                <a:r>
                  <a:rPr lang="zh-CN" altLang="en-US" sz="1800" dirty="0">
                    <a:solidFill>
                      <a:schemeClr val="tx2"/>
                    </a:solidFill>
                  </a:rPr>
                  <a:t>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成为弱劣战略，如果再剔除</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，则</a:t>
                </a:r>
                <a:br>
                  <a:rPr lang="en-US" altLang="zh-CN" sz="1800" dirty="0">
                    <a:solidFill>
                      <a:schemeClr val="tx2"/>
                    </a:solidFill>
                  </a:rPr>
                </a:br>
                <a:r>
                  <a:rPr lang="zh-CN" altLang="en-US" sz="1800" dirty="0">
                    <a:solidFill>
                      <a:schemeClr val="tx2"/>
                    </a:solidFill>
                  </a:rPr>
                  <a:t>博弈的结果为</a:t>
                </a:r>
                <a14:m>
                  <m:oMath xmlns:m="http://schemas.openxmlformats.org/officeDocument/2006/math">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3</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如果只允许剔除严格劣战略，则无论第一步</a:t>
                </a:r>
                <a:br>
                  <a:rPr lang="en-US" altLang="zh-CN" sz="1800" dirty="0">
                    <a:solidFill>
                      <a:schemeClr val="tx2"/>
                    </a:solidFill>
                  </a:rPr>
                </a:br>
                <a:r>
                  <a:rPr lang="zh-CN" altLang="en-US" sz="1800" dirty="0">
                    <a:solidFill>
                      <a:schemeClr val="tx2"/>
                    </a:solidFill>
                  </a:rPr>
                  <a:t>剔除的是</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oMath>
                </a14:m>
                <a:r>
                  <a:rPr lang="zh-CN" altLang="en-US" sz="1800" dirty="0">
                    <a:solidFill>
                      <a:schemeClr val="tx2"/>
                    </a:solidFill>
                  </a:rPr>
                  <a:t>还是</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𝑏</m:t>
                        </m:r>
                      </m:e>
                      <m:sub>
                        <m:r>
                          <a:rPr lang="en-US" altLang="zh-CN" sz="1800" b="0" i="1" dirty="0" smtClean="0">
                            <a:solidFill>
                              <a:schemeClr val="tx2"/>
                            </a:solidFill>
                            <a:latin typeface="Cambria Math" panose="02040503050406030204" pitchFamily="18" charset="0"/>
                          </a:rPr>
                          <m:t>3</m:t>
                        </m:r>
                      </m:sub>
                    </m:sSub>
                  </m:oMath>
                </a14:m>
                <a:r>
                  <a:rPr lang="zh-CN" altLang="en-US" sz="1800" dirty="0">
                    <a:solidFill>
                      <a:schemeClr val="tx2"/>
                    </a:solidFill>
                  </a:rPr>
                  <a:t>，得到的博弈结果都是</a:t>
                </a:r>
                <a:br>
                  <a:rPr lang="en-US" altLang="zh-CN" sz="1800" dirty="0">
                    <a:solidFill>
                      <a:schemeClr val="tx2"/>
                    </a:solidFill>
                  </a:rPr>
                </a:br>
                <a14:m>
                  <m:oMath xmlns:m="http://schemas.openxmlformats.org/officeDocument/2006/math">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和</a:t>
                </a:r>
                <a14:m>
                  <m:oMath xmlns:m="http://schemas.openxmlformats.org/officeDocument/2006/math">
                    <m:r>
                      <a:rPr lang="en-US" altLang="zh-CN" sz="1800" b="0" i="1" dirty="0" smtClean="0">
                        <a:solidFill>
                          <a:schemeClr val="tx2"/>
                        </a:solidFill>
                        <a:latin typeface="Cambria Math" panose="02040503050406030204" pitchFamily="18" charset="0"/>
                      </a:rPr>
                      <m:t>(</m:t>
                    </m:r>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𝑎</m:t>
                        </m:r>
                      </m:e>
                      <m:sub>
                        <m:r>
                          <a:rPr lang="en-US" altLang="zh-CN" sz="1800" b="0" i="1" dirty="0" smtClean="0">
                            <a:solidFill>
                              <a:schemeClr val="tx2"/>
                            </a:solidFill>
                            <a:latin typeface="Cambria Math" panose="02040503050406030204" pitchFamily="18" charset="0"/>
                          </a:rPr>
                          <m:t>3</m:t>
                        </m:r>
                      </m:sub>
                    </m:sSub>
                    <m:r>
                      <a:rPr lang="en-US" altLang="zh-CN" sz="1800" b="0" i="1" dirty="0" smtClean="0">
                        <a:solidFill>
                          <a:schemeClr val="tx2"/>
                        </a:solidFill>
                        <a:latin typeface="Cambria Math" panose="02040503050406030204" pitchFamily="18" charset="0"/>
                      </a:rPr>
                      <m:t>,</m:t>
                    </m:r>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𝑏</m:t>
                        </m:r>
                      </m:e>
                      <m:sub>
                        <m:r>
                          <a:rPr lang="en-US" altLang="zh-CN" sz="1800" b="0" i="1" dirty="0" smtClean="0">
                            <a:solidFill>
                              <a:schemeClr val="tx2"/>
                            </a:solidFill>
                            <a:latin typeface="Cambria Math" panose="02040503050406030204" pitchFamily="18" charset="0"/>
                          </a:rPr>
                          <m:t>1</m:t>
                        </m:r>
                      </m:sub>
                    </m:sSub>
                    <m:r>
                      <a:rPr lang="en-US" altLang="zh-CN" sz="1800" b="0" i="1" dirty="0" smtClean="0">
                        <a:solidFill>
                          <a:schemeClr val="tx2"/>
                        </a:solidFill>
                        <a:latin typeface="Cambria Math" panose="02040503050406030204" pitchFamily="18" charset="0"/>
                      </a:rPr>
                      <m:t>)</m:t>
                    </m:r>
                  </m:oMath>
                </a14:m>
                <a:r>
                  <a:rPr lang="zh-CN" altLang="en-US" sz="1800" dirty="0">
                    <a:solidFill>
                      <a:schemeClr val="tx2"/>
                    </a:solidFill>
                  </a:rPr>
                  <a:t>。</a:t>
                </a:r>
                <a:endParaRPr lang="en-US" altLang="zh-CN" sz="1800" dirty="0">
                  <a:solidFill>
                    <a:schemeClr val="tx2"/>
                  </a:solidFill>
                </a:endParaRPr>
              </a:p>
              <a:p>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53CBCA8-72CF-4405-85A5-F816FF070677}"/>
              </a:ext>
            </a:extLst>
          </p:cNvPr>
          <p:cNvPicPr>
            <a:picLocks noChangeAspect="1"/>
          </p:cNvPicPr>
          <p:nvPr/>
        </p:nvPicPr>
        <p:blipFill>
          <a:blip r:embed="rId3"/>
          <a:stretch>
            <a:fillRect/>
          </a:stretch>
        </p:blipFill>
        <p:spPr>
          <a:xfrm>
            <a:off x="5939206" y="2059033"/>
            <a:ext cx="5073567" cy="2761161"/>
          </a:xfrm>
          <a:prstGeom prst="rect">
            <a:avLst/>
          </a:prstGeom>
        </p:spPr>
      </p:pic>
      <p:sp>
        <p:nvSpPr>
          <p:cNvPr id="5" name="灯片编号占位符 4">
            <a:extLst>
              <a:ext uri="{FF2B5EF4-FFF2-40B4-BE49-F238E27FC236}">
                <a16:creationId xmlns:a16="http://schemas.microsoft.com/office/drawing/2014/main" id="{1B6DA5D1-E005-4DC2-AE66-031F213597B9}"/>
              </a:ext>
            </a:extLst>
          </p:cNvPr>
          <p:cNvSpPr>
            <a:spLocks noGrp="1"/>
          </p:cNvSpPr>
          <p:nvPr>
            <p:ph type="sldNum" sz="quarter" idx="12"/>
          </p:nvPr>
        </p:nvSpPr>
        <p:spPr/>
        <p:txBody>
          <a:bodyPr/>
          <a:lstStyle/>
          <a:p>
            <a:fld id="{BD5B6BE6-BF76-4BAD-AE57-A6F34EAFDDCA}" type="slidenum">
              <a:rPr lang="zh-CN" altLang="en-US" smtClean="0"/>
              <a:t>31</a:t>
            </a:fld>
            <a:endParaRPr lang="zh-CN" altLang="en-US"/>
          </a:p>
        </p:txBody>
      </p:sp>
    </p:spTree>
    <p:extLst>
      <p:ext uri="{BB962C8B-B14F-4D97-AF65-F5344CB8AC3E}">
        <p14:creationId xmlns:p14="http://schemas.microsoft.com/office/powerpoint/2010/main" val="3196879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前面我们分析了理性参与人在博弈中的战略选择行为</a:t>
                </a:r>
                <a:r>
                  <a:rPr lang="en-US" altLang="zh-CN" sz="1800" dirty="0">
                    <a:solidFill>
                      <a:schemeClr val="tx2"/>
                    </a:solidFill>
                  </a:rPr>
                  <a:t>——</a:t>
                </a:r>
                <a:r>
                  <a:rPr lang="zh-CN" altLang="en-US" sz="1800" dirty="0">
                    <a:solidFill>
                      <a:schemeClr val="tx2"/>
                    </a:solidFill>
                  </a:rPr>
                  <a:t>占优行为与剔除劣战略行为。</a:t>
                </a:r>
                <a:endParaRPr lang="en-US" altLang="zh-CN" sz="1800" dirty="0">
                  <a:solidFill>
                    <a:schemeClr val="tx2"/>
                  </a:solidFill>
                </a:endParaRPr>
              </a:p>
              <a:p>
                <a:pPr lvl="1"/>
                <a:r>
                  <a:rPr lang="zh-CN" altLang="en-US" sz="1400" dirty="0">
                    <a:solidFill>
                      <a:schemeClr val="tx2"/>
                    </a:solidFill>
                  </a:rPr>
                  <a:t>在大多数博弈问题中，当然无法这么简单就能得到博弈问题的解；</a:t>
                </a:r>
                <a:endParaRPr lang="en-US" altLang="zh-CN" sz="1400" dirty="0">
                  <a:solidFill>
                    <a:schemeClr val="tx2"/>
                  </a:solidFill>
                </a:endParaRPr>
              </a:p>
              <a:p>
                <a:pPr lvl="1"/>
                <a:r>
                  <a:rPr lang="zh-CN" altLang="en-US" sz="1400" dirty="0">
                    <a:solidFill>
                      <a:schemeClr val="tx2"/>
                    </a:solidFill>
                  </a:rPr>
                  <a:t>大多数博弈问题中，参与人的占优战略是不存在的；所有参与人同时存在占优战略的情形更加少见；</a:t>
                </a:r>
                <a:endParaRPr lang="en-US" altLang="zh-CN" sz="1400" dirty="0">
                  <a:solidFill>
                    <a:schemeClr val="tx2"/>
                  </a:solidFill>
                </a:endParaRPr>
              </a:p>
              <a:p>
                <a:pPr lvl="1"/>
                <a:r>
                  <a:rPr lang="zh-CN" altLang="en-US" sz="1400" dirty="0">
                    <a:solidFill>
                      <a:schemeClr val="tx2"/>
                    </a:solidFill>
                  </a:rPr>
                  <a:t>剔除劣战略虽然可以在一定程度上简化博弈问题的求解，但是在绝大多数博弈问题中，是无法仅仅通过重复剔除劣战略就能得到最终的解的</a:t>
                </a:r>
                <a:endParaRPr lang="en-US" altLang="zh-CN" sz="1400" dirty="0">
                  <a:solidFill>
                    <a:schemeClr val="tx2"/>
                  </a:solidFill>
                </a:endParaRPr>
              </a:p>
              <a:p>
                <a:r>
                  <a:rPr lang="zh-CN" altLang="en-US" sz="1800" dirty="0">
                    <a:solidFill>
                      <a:schemeClr val="tx2"/>
                    </a:solidFill>
                  </a:rPr>
                  <a:t>因此，需要寻找新的方法，和定义新的博弈解。</a:t>
                </a:r>
                <a:endParaRPr lang="en-US" altLang="zh-CN" sz="1800" dirty="0">
                  <a:solidFill>
                    <a:schemeClr val="tx2"/>
                  </a:solidFill>
                </a:endParaRPr>
              </a:p>
              <a:p>
                <a:r>
                  <a:rPr lang="zh-CN" altLang="en-US" sz="1800" dirty="0">
                    <a:solidFill>
                      <a:schemeClr val="tx2"/>
                    </a:solidFill>
                  </a:rPr>
                  <a:t>前面已经说过，在博弈论中，博弈问题的解定义为“所有参与人的一致性预测”，这种“一致性预测”的博弈结果应该具有什么样的特点？</a:t>
                </a:r>
                <a:endParaRPr lang="en-US" altLang="zh-CN" sz="1800" dirty="0">
                  <a:solidFill>
                    <a:schemeClr val="tx2"/>
                  </a:solidFill>
                </a:endParaRPr>
              </a:p>
              <a:p>
                <a:pPr lvl="1"/>
                <a:r>
                  <a:rPr lang="zh-CN" altLang="en-US" sz="1400" dirty="0">
                    <a:solidFill>
                      <a:schemeClr val="tx2"/>
                    </a:solidFill>
                  </a:rPr>
                  <a:t>假设参与人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在博弈开始前对博弈的结果进行预测，并预测战略组合</a:t>
                </a:r>
                <a14:m>
                  <m:oMath xmlns:m="http://schemas.openxmlformats.org/officeDocument/2006/math">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将成为博弈的结果，有两层含义；</a:t>
                </a:r>
                <a:endParaRPr lang="en-US" altLang="zh-CN" sz="1400" dirty="0">
                  <a:solidFill>
                    <a:schemeClr val="tx2"/>
                  </a:solidFill>
                </a:endParaRPr>
              </a:p>
              <a:p>
                <a:pPr lvl="1"/>
                <a:r>
                  <a:rPr lang="zh-CN" altLang="en-US" sz="1400" dirty="0">
                    <a:solidFill>
                      <a:schemeClr val="tx2"/>
                    </a:solidFill>
                  </a:rPr>
                  <a:t>别的参与人会选择战略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；而参与人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会选择战略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r>
                      <a:rPr lang="zh-CN" altLang="en-US" sz="1400" i="1">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在别的参与人已经选择战略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的情况下，参与人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为什么会选择战略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应能使参与人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的所得最大化</a:t>
                </a:r>
                <a:endParaRPr lang="en-US" altLang="zh-CN" sz="1400" dirty="0">
                  <a:solidFill>
                    <a:schemeClr val="tx2"/>
                  </a:solidFill>
                </a:endParaRPr>
              </a:p>
              <a:p>
                <a:pPr lvl="1"/>
                <a:r>
                  <a:rPr lang="zh-CN" altLang="en-US" sz="1400" dirty="0">
                    <a:solidFill>
                      <a:schemeClr val="tx2"/>
                    </a:solidFill>
                  </a:rPr>
                  <a:t>例：三人猜数游戏中，（</a:t>
                </a:r>
                <a:r>
                  <a:rPr lang="en-US" altLang="zh-CN" sz="1400" dirty="0">
                    <a:solidFill>
                      <a:schemeClr val="tx2"/>
                    </a:solidFill>
                  </a:rPr>
                  <a:t>1</a:t>
                </a:r>
                <a:r>
                  <a:rPr lang="zh-CN" altLang="en-US" sz="1400" dirty="0">
                    <a:solidFill>
                      <a:schemeClr val="tx2"/>
                    </a:solidFill>
                  </a:rPr>
                  <a:t>，</a:t>
                </a:r>
                <a:r>
                  <a:rPr lang="en-US" altLang="zh-CN" sz="1400" dirty="0">
                    <a:solidFill>
                      <a:schemeClr val="tx2"/>
                    </a:solidFill>
                  </a:rPr>
                  <a:t>2</a:t>
                </a:r>
                <a:r>
                  <a:rPr lang="zh-CN" altLang="en-US" sz="1400" dirty="0">
                    <a:solidFill>
                      <a:schemeClr val="tx2"/>
                    </a:solidFill>
                  </a:rPr>
                  <a:t>，</a:t>
                </a:r>
                <a:r>
                  <a:rPr lang="en-US" altLang="zh-CN" sz="1400" dirty="0">
                    <a:solidFill>
                      <a:schemeClr val="tx2"/>
                    </a:solidFill>
                  </a:rPr>
                  <a:t>3</a:t>
                </a:r>
                <a:r>
                  <a:rPr lang="zh-CN" altLang="en-US" sz="1400" dirty="0">
                    <a:solidFill>
                      <a:schemeClr val="tx2"/>
                    </a:solidFill>
                  </a:rPr>
                  <a:t>）可能成为参与人</a:t>
                </a:r>
                <a:r>
                  <a:rPr lang="en-US" altLang="zh-CN" sz="1400" dirty="0">
                    <a:solidFill>
                      <a:schemeClr val="tx2"/>
                    </a:solidFill>
                  </a:rPr>
                  <a:t>1</a:t>
                </a:r>
                <a:r>
                  <a:rPr lang="zh-CN" altLang="en-US" sz="1400" dirty="0">
                    <a:solidFill>
                      <a:schemeClr val="tx2"/>
                    </a:solidFill>
                  </a:rPr>
                  <a:t>的预测结果，但是（</a:t>
                </a:r>
                <a:r>
                  <a:rPr lang="en-US" altLang="zh-CN" sz="1400" dirty="0">
                    <a:solidFill>
                      <a:schemeClr val="tx2"/>
                    </a:solidFill>
                  </a:rPr>
                  <a:t>2</a:t>
                </a:r>
                <a:r>
                  <a:rPr lang="zh-CN" altLang="en-US" sz="1400" dirty="0">
                    <a:solidFill>
                      <a:schemeClr val="tx2"/>
                    </a:solidFill>
                  </a:rPr>
                  <a:t>，</a:t>
                </a:r>
                <a:r>
                  <a:rPr lang="en-US" altLang="zh-CN" sz="1400" dirty="0">
                    <a:solidFill>
                      <a:schemeClr val="tx2"/>
                    </a:solidFill>
                  </a:rPr>
                  <a:t>1</a:t>
                </a:r>
                <a:r>
                  <a:rPr lang="zh-CN" altLang="en-US" sz="1400" dirty="0">
                    <a:solidFill>
                      <a:schemeClr val="tx2"/>
                    </a:solidFill>
                  </a:rPr>
                  <a:t>，</a:t>
                </a:r>
                <a:r>
                  <a:rPr lang="en-US" altLang="zh-CN" sz="1400" dirty="0">
                    <a:solidFill>
                      <a:schemeClr val="tx2"/>
                    </a:solidFill>
                  </a:rPr>
                  <a:t>3</a:t>
                </a:r>
                <a:r>
                  <a:rPr lang="zh-CN" altLang="en-US" sz="1400" dirty="0">
                    <a:solidFill>
                      <a:schemeClr val="tx2"/>
                    </a:solidFill>
                  </a:rPr>
                  <a:t>）肯定不可能成为参与人</a:t>
                </a:r>
                <a:r>
                  <a:rPr lang="en-US" altLang="zh-CN" sz="1400" dirty="0">
                    <a:solidFill>
                      <a:schemeClr val="tx2"/>
                    </a:solidFill>
                  </a:rPr>
                  <a:t>1</a:t>
                </a:r>
                <a:r>
                  <a:rPr lang="zh-CN" altLang="en-US" sz="1400" dirty="0">
                    <a:solidFill>
                      <a:schemeClr val="tx2"/>
                    </a:solidFill>
                  </a:rPr>
                  <a:t>的预测结果（如果这样选，就意味着参与人</a:t>
                </a:r>
                <a:r>
                  <a:rPr lang="en-US" altLang="zh-CN" sz="1400" dirty="0">
                    <a:solidFill>
                      <a:schemeClr val="tx2"/>
                    </a:solidFill>
                  </a:rPr>
                  <a:t>2</a:t>
                </a:r>
                <a:r>
                  <a:rPr lang="zh-CN" altLang="en-US" sz="1400" dirty="0">
                    <a:solidFill>
                      <a:schemeClr val="tx2"/>
                    </a:solidFill>
                  </a:rPr>
                  <a:t>、</a:t>
                </a:r>
                <a:r>
                  <a:rPr lang="en-US" altLang="zh-CN" sz="1400" dirty="0">
                    <a:solidFill>
                      <a:schemeClr val="tx2"/>
                    </a:solidFill>
                  </a:rPr>
                  <a:t>3</a:t>
                </a:r>
                <a:r>
                  <a:rPr lang="zh-CN" altLang="en-US" sz="1400" dirty="0">
                    <a:solidFill>
                      <a:schemeClr val="tx2"/>
                    </a:solidFill>
                  </a:rPr>
                  <a:t>选好的情况下，参与人</a:t>
                </a:r>
                <a:r>
                  <a:rPr lang="en-US" altLang="zh-CN" sz="1400" dirty="0">
                    <a:solidFill>
                      <a:schemeClr val="tx2"/>
                    </a:solidFill>
                  </a:rPr>
                  <a:t>1</a:t>
                </a:r>
                <a:r>
                  <a:rPr lang="zh-CN" altLang="en-US" sz="1400" dirty="0">
                    <a:solidFill>
                      <a:schemeClr val="tx2"/>
                    </a:solidFill>
                  </a:rPr>
                  <a:t>选择数字</a:t>
                </a:r>
                <a:r>
                  <a:rPr lang="en-US" altLang="zh-CN" sz="1400" dirty="0">
                    <a:solidFill>
                      <a:schemeClr val="tx2"/>
                    </a:solidFill>
                  </a:rPr>
                  <a:t>2</a:t>
                </a:r>
                <a:r>
                  <a:rPr lang="zh-CN" altLang="en-US" sz="1400" dirty="0">
                    <a:solidFill>
                      <a:schemeClr val="tx2"/>
                    </a:solidFill>
                  </a:rPr>
                  <a:t>会让自己输掉）。</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371AF80-9994-4794-9AE2-18EAA2EE5E54}"/>
              </a:ext>
            </a:extLst>
          </p:cNvPr>
          <p:cNvSpPr>
            <a:spLocks noGrp="1"/>
          </p:cNvSpPr>
          <p:nvPr>
            <p:ph type="sldNum" sz="quarter" idx="12"/>
          </p:nvPr>
        </p:nvSpPr>
        <p:spPr/>
        <p:txBody>
          <a:bodyPr/>
          <a:lstStyle/>
          <a:p>
            <a:fld id="{BD5B6BE6-BF76-4BAD-AE57-A6F34EAFDDCA}" type="slidenum">
              <a:rPr lang="zh-CN" altLang="en-US" smtClean="0"/>
              <a:t>32</a:t>
            </a:fld>
            <a:endParaRPr lang="zh-CN" altLang="en-US"/>
          </a:p>
        </p:txBody>
      </p:sp>
    </p:spTree>
    <p:extLst>
      <p:ext uri="{BB962C8B-B14F-4D97-AF65-F5344CB8AC3E}">
        <p14:creationId xmlns:p14="http://schemas.microsoft.com/office/powerpoint/2010/main" val="3268532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一个战略组合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要成为博弈的结果，就必须满足：对于所有的参与人，当其他参与人选择战略组合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oMath>
                </a14:m>
                <a:r>
                  <a:rPr lang="zh-CN" altLang="en-US" sz="1800" dirty="0">
                    <a:solidFill>
                      <a:schemeClr val="tx2"/>
                    </a:solidFill>
                  </a:rPr>
                  <a:t>中给定的战略时，选择</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oMath>
                </a14:m>
                <a:r>
                  <a:rPr lang="zh-CN" altLang="en-US" sz="1800" dirty="0">
                    <a:solidFill>
                      <a:schemeClr val="tx2"/>
                    </a:solidFill>
                  </a:rPr>
                  <a:t>中相应的战略所得到的支付不小于选择其他战略所得到的。也就是，</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0"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𝑆</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𝑢</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ea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ea typeface="Cambria Math" panose="02040503050406030204" pitchFamily="18" charset="0"/>
                              </a:rPr>
                            </m:ctrlPr>
                          </m:sSubSup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ea typeface="Cambria Math" panose="02040503050406030204" pitchFamily="18" charset="0"/>
                              </a:rPr>
                              <m:t>∗</m:t>
                            </m:r>
                          </m:sup>
                        </m:sSubSup>
                        <m:r>
                          <a:rPr lang="en-US" altLang="zh-CN" sz="1800" b="0" i="1" smtClean="0">
                            <a:solidFill>
                              <a:schemeClr val="tx2"/>
                            </a:solidFill>
                            <a:latin typeface="Cambria Math" panose="02040503050406030204" pitchFamily="18" charset="0"/>
                            <a:ea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ea typeface="Cambria Math" panose="02040503050406030204" pitchFamily="18" charset="0"/>
                              </a:rPr>
                            </m:ctrlPr>
                          </m:sSubSup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ea typeface="Cambria Math" panose="02040503050406030204" pitchFamily="18" charset="0"/>
                              </a:rPr>
                              <m:t>∗</m:t>
                            </m:r>
                          </m:sup>
                        </m:sSubSup>
                      </m:e>
                    </m:d>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𝑢</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ea typeface="Cambria Math" panose="02040503050406030204" pitchFamily="18" charset="0"/>
                          </a:rPr>
                        </m:ctrlPr>
                      </m:sSubSup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𝑖</m:t>
                        </m:r>
                      </m:sub>
                      <m:sup>
                        <m:r>
                          <a:rPr lang="en-US" altLang="zh-CN" sz="1800" b="0" i="1" smtClean="0">
                            <a:solidFill>
                              <a:schemeClr val="tx2"/>
                            </a:solidFill>
                            <a:latin typeface="Cambria Math" panose="02040503050406030204" pitchFamily="18" charset="0"/>
                            <a:ea typeface="Cambria Math" panose="02040503050406030204" pitchFamily="18" charset="0"/>
                          </a:rPr>
                          <m:t>∗</m:t>
                        </m:r>
                      </m:sup>
                    </m:sSubSup>
                    <m:r>
                      <a:rPr lang="en-US" altLang="zh-CN" sz="1800" b="0" i="1" smtClean="0">
                        <a:solidFill>
                          <a:schemeClr val="tx2"/>
                        </a:solidFill>
                        <a:latin typeface="Cambria Math" panose="02040503050406030204" pitchFamily="18" charset="0"/>
                        <a:ea typeface="Cambria Math" panose="02040503050406030204" pitchFamily="18" charset="0"/>
                      </a:rPr>
                      <m:t>)</m:t>
                    </m:r>
                  </m:oMath>
                </a14:m>
                <a:r>
                  <a:rPr lang="zh-CN" altLang="en-US" sz="1800" dirty="0">
                    <a:solidFill>
                      <a:schemeClr val="tx2"/>
                    </a:solidFill>
                  </a:rPr>
                  <a:t>。满足这样条件的战略组合，就称为</a:t>
                </a:r>
                <a:r>
                  <a:rPr lang="en-US" altLang="zh-CN" sz="1800" b="1" dirty="0">
                    <a:solidFill>
                      <a:schemeClr val="tx2"/>
                    </a:solidFill>
                  </a:rPr>
                  <a:t>Nash</a:t>
                </a:r>
                <a:r>
                  <a:rPr lang="zh-CN" altLang="en-US" sz="1800" b="1" dirty="0">
                    <a:solidFill>
                      <a:schemeClr val="tx2"/>
                    </a:solidFill>
                  </a:rPr>
                  <a:t>均衡</a:t>
                </a:r>
                <a:r>
                  <a:rPr lang="zh-CN" altLang="en-US" sz="1800" dirty="0">
                    <a:solidFill>
                      <a:schemeClr val="tx2"/>
                    </a:solidFill>
                  </a:rPr>
                  <a:t>（</a:t>
                </a:r>
                <a:r>
                  <a:rPr lang="en-US" altLang="zh-CN" sz="1800" dirty="0">
                    <a:solidFill>
                      <a:schemeClr val="tx2"/>
                    </a:solidFill>
                  </a:rPr>
                  <a:t>Nash equilibrium</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定义：在一个给定的</a:t>
                </a:r>
                <a14:m>
                  <m:oMath xmlns:m="http://schemas.openxmlformats.org/officeDocument/2006/math">
                    <m:r>
                      <a:rPr lang="en-US" altLang="zh-CN" sz="1800" b="0" i="1" smtClean="0">
                        <a:solidFill>
                          <a:schemeClr val="tx2"/>
                        </a:solidFill>
                        <a:latin typeface="Cambria Math" panose="02040503050406030204" pitchFamily="18" charset="0"/>
                      </a:rPr>
                      <m:t>𝑛</m:t>
                    </m:r>
                    <m:r>
                      <a:rPr lang="zh-CN" altLang="en-US" sz="1800" i="1">
                        <a:solidFill>
                          <a:schemeClr val="tx2"/>
                        </a:solidFill>
                        <a:latin typeface="Cambria Math" panose="02040503050406030204" pitchFamily="18" charset="0"/>
                      </a:rPr>
                      <m:t>人</m:t>
                    </m:r>
                  </m:oMath>
                </a14:m>
                <a:r>
                  <a:rPr lang="zh-CN" altLang="en-US" sz="1800" dirty="0">
                    <a:solidFill>
                      <a:schemeClr val="tx2"/>
                    </a:solidFill>
                  </a:rPr>
                  <a:t>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中，战略组合</a:t>
                </a:r>
                <a14:m>
                  <m:oMath xmlns:m="http://schemas.openxmlformats.org/officeDocument/2006/math">
                    <m:sSup>
                      <m:sSupPr>
                        <m:ctrlPr>
                          <a:rPr lang="en-US" altLang="zh-CN" sz="1800" i="1">
                            <a:solidFill>
                              <a:schemeClr val="tx2"/>
                            </a:solidFill>
                            <a:latin typeface="Cambria Math" panose="02040503050406030204" pitchFamily="18" charset="0"/>
                          </a:rPr>
                        </m:ctrlPr>
                      </m:sSupPr>
                      <m:e>
                        <m:r>
                          <a:rPr lang="en-US" altLang="zh-CN" sz="1800" i="1">
                            <a:solidFill>
                              <a:schemeClr val="tx2"/>
                            </a:solidFill>
                            <a:latin typeface="Cambria Math" panose="02040503050406030204" pitchFamily="18" charset="0"/>
                          </a:rPr>
                          <m:t>𝑠</m:t>
                        </m:r>
                      </m:e>
                      <m:sup>
                        <m:r>
                          <a:rPr lang="en-US" altLang="zh-CN" sz="1800" i="1">
                            <a:solidFill>
                              <a:schemeClr val="tx2"/>
                            </a:solidFill>
                            <a:latin typeface="Cambria Math" panose="02040503050406030204" pitchFamily="18" charset="0"/>
                          </a:rPr>
                          <m:t>∗</m:t>
                        </m:r>
                      </m:sup>
                    </m:sSup>
                    <m:r>
                      <a:rPr lang="en-US" altLang="zh-CN" sz="1800" i="1">
                        <a:solidFill>
                          <a:schemeClr val="tx2"/>
                        </a:solidFill>
                        <a:latin typeface="Cambria Math" panose="02040503050406030204" pitchFamily="18" charset="0"/>
                      </a:rPr>
                      <m:t>=(</m:t>
                    </m:r>
                    <m:sSubSup>
                      <m:sSubSupPr>
                        <m:ctrlPr>
                          <a:rPr lang="en-US" altLang="zh-CN" sz="1800" i="1">
                            <a:solidFill>
                              <a:schemeClr val="tx2"/>
                            </a:solidFill>
                            <a:latin typeface="Cambria Math" panose="02040503050406030204" pitchFamily="18" charset="0"/>
                          </a:rPr>
                        </m:ctrlPr>
                      </m:sSubSup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1</m:t>
                        </m:r>
                      </m:sub>
                      <m:sup>
                        <m:r>
                          <a:rPr lang="en-US" altLang="zh-CN" sz="1800" i="1">
                            <a:solidFill>
                              <a:schemeClr val="tx2"/>
                            </a:solidFill>
                            <a:latin typeface="Cambria Math" panose="02040503050406030204" pitchFamily="18" charset="0"/>
                          </a:rPr>
                          <m:t>∗</m:t>
                        </m:r>
                      </m:sup>
                    </m:sSubSup>
                    <m:r>
                      <a:rPr lang="en-US" altLang="zh-CN" sz="1800" i="1">
                        <a:solidFill>
                          <a:schemeClr val="tx2"/>
                        </a:solidFill>
                        <a:latin typeface="Cambria Math" panose="02040503050406030204" pitchFamily="18" charset="0"/>
                      </a:rPr>
                      <m:t>,…,</m:t>
                    </m:r>
                    <m:sSubSup>
                      <m:sSubSupPr>
                        <m:ctrlPr>
                          <a:rPr lang="en-US" altLang="zh-CN" sz="1800" i="1">
                            <a:solidFill>
                              <a:schemeClr val="tx2"/>
                            </a:solidFill>
                            <a:latin typeface="Cambria Math" panose="02040503050406030204" pitchFamily="18" charset="0"/>
                          </a:rPr>
                        </m:ctrlPr>
                      </m:sSubSup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𝑖</m:t>
                        </m:r>
                      </m:sub>
                      <m:sup>
                        <m:r>
                          <a:rPr lang="en-US" altLang="zh-CN" sz="1800" i="1">
                            <a:solidFill>
                              <a:schemeClr val="tx2"/>
                            </a:solidFill>
                            <a:latin typeface="Cambria Math" panose="02040503050406030204" pitchFamily="18" charset="0"/>
                          </a:rPr>
                          <m:t>∗</m:t>
                        </m:r>
                      </m:sup>
                    </m:sSubSup>
                    <m:r>
                      <a:rPr lang="en-US" altLang="zh-CN" sz="1800" i="1">
                        <a:solidFill>
                          <a:schemeClr val="tx2"/>
                        </a:solidFill>
                        <a:latin typeface="Cambria Math" panose="02040503050406030204" pitchFamily="18" charset="0"/>
                      </a:rPr>
                      <m:t>,…,</m:t>
                    </m:r>
                    <m:sSubSup>
                      <m:sSubSupPr>
                        <m:ctrlPr>
                          <a:rPr lang="en-US" altLang="zh-CN" sz="1800" i="1">
                            <a:solidFill>
                              <a:schemeClr val="tx2"/>
                            </a:solidFill>
                            <a:latin typeface="Cambria Math" panose="02040503050406030204" pitchFamily="18" charset="0"/>
                          </a:rPr>
                        </m:ctrlPr>
                      </m:sSubSupPr>
                      <m:e>
                        <m:r>
                          <a:rPr lang="en-US" altLang="zh-CN" sz="1800" i="1">
                            <a:solidFill>
                              <a:schemeClr val="tx2"/>
                            </a:solidFill>
                            <a:latin typeface="Cambria Math" panose="02040503050406030204" pitchFamily="18" charset="0"/>
                          </a:rPr>
                          <m:t>𝑠</m:t>
                        </m:r>
                      </m:e>
                      <m:sub>
                        <m:r>
                          <a:rPr lang="en-US" altLang="zh-CN" sz="1800" i="1">
                            <a:solidFill>
                              <a:schemeClr val="tx2"/>
                            </a:solidFill>
                            <a:latin typeface="Cambria Math" panose="02040503050406030204" pitchFamily="18" charset="0"/>
                          </a:rPr>
                          <m:t>𝑛</m:t>
                        </m:r>
                      </m:sub>
                      <m:sup>
                        <m:r>
                          <a:rPr lang="en-US" altLang="zh-CN" sz="1800" i="1">
                            <a:solidFill>
                              <a:schemeClr val="tx2"/>
                            </a:solidFill>
                            <a:latin typeface="Cambria Math" panose="02040503050406030204" pitchFamily="18" charset="0"/>
                          </a:rPr>
                          <m:t>∗</m:t>
                        </m:r>
                      </m:sup>
                    </m:sSubSup>
                    <m:r>
                      <a:rPr lang="en-US" altLang="zh-CN" sz="1800" i="1">
                        <a:solidFill>
                          <a:schemeClr val="tx2"/>
                        </a:solidFill>
                        <a:latin typeface="Cambria Math" panose="02040503050406030204" pitchFamily="18" charset="0"/>
                      </a:rPr>
                      <m:t>)</m:t>
                    </m:r>
                  </m:oMath>
                </a14:m>
                <a:r>
                  <a:rPr lang="zh-CN" altLang="en-US" sz="1800" dirty="0">
                    <a:solidFill>
                      <a:schemeClr val="tx2"/>
                    </a:solidFill>
                  </a:rPr>
                  <a:t>是一个</a:t>
                </a:r>
                <a:r>
                  <a:rPr lang="en-US" altLang="zh-CN" sz="1800" dirty="0">
                    <a:solidFill>
                      <a:schemeClr val="tx2"/>
                    </a:solidFill>
                  </a:rPr>
                  <a:t>Nash</a:t>
                </a:r>
                <a:r>
                  <a:rPr lang="zh-CN" altLang="en-US" sz="1800" dirty="0">
                    <a:solidFill>
                      <a:schemeClr val="tx2"/>
                    </a:solidFill>
                  </a:rPr>
                  <a:t>均衡，当且仅当</a:t>
                </a:r>
                <a14:m>
                  <m:oMath xmlns:m="http://schemas.openxmlformats.org/officeDocument/2006/math">
                    <m:r>
                      <a:rPr lang="zh-CN" altLang="en-US" sz="1800" i="1">
                        <a:solidFill>
                          <a:schemeClr val="tx2"/>
                        </a:solidFill>
                        <a:latin typeface="Cambria Math" panose="02040503050406030204" pitchFamily="18" charset="0"/>
                      </a:rPr>
                      <m:t>∀</m:t>
                    </m:r>
                    <m:r>
                      <a:rPr lang="en-US" altLang="zh-CN" sz="1800" i="1">
                        <a:solidFill>
                          <a:schemeClr val="tx2"/>
                        </a:solidFill>
                        <a:latin typeface="Cambria Math" panose="02040503050406030204" pitchFamily="18" charset="0"/>
                      </a:rPr>
                      <m:t>𝑖</m:t>
                    </m:r>
                    <m:r>
                      <a:rPr lang="en-US" altLang="zh-CN" sz="1800" i="1">
                        <a:solidFill>
                          <a:schemeClr val="tx2"/>
                        </a:solidFill>
                        <a:latin typeface="Cambria Math" panose="02040503050406030204" pitchFamily="18" charset="0"/>
                      </a:rPr>
                      <m:t>∈</m:t>
                    </m:r>
                    <m:r>
                      <m:rPr>
                        <m:sty m:val="p"/>
                      </m:rPr>
                      <a:rPr lang="en-US" altLang="zh-CN" sz="1800">
                        <a:solidFill>
                          <a:schemeClr val="tx2"/>
                        </a:solidFill>
                        <a:latin typeface="Cambria Math" panose="02040503050406030204" pitchFamily="18" charset="0"/>
                      </a:rPr>
                      <m:t>Γ</m:t>
                    </m:r>
                    <m:r>
                      <a:rPr lang="en-US" altLang="zh-CN" sz="1800">
                        <a:solidFill>
                          <a:schemeClr val="tx2"/>
                        </a:solidFill>
                        <a:latin typeface="Cambria Math" panose="02040503050406030204" pitchFamily="18" charset="0"/>
                      </a:rPr>
                      <m:t>,</m:t>
                    </m:r>
                    <m:r>
                      <a:rPr lang="en-US" altLang="zh-CN" sz="1800" i="1">
                        <a:solidFill>
                          <a:schemeClr val="tx2"/>
                        </a:solidFill>
                        <a:latin typeface="Cambria Math" panose="02040503050406030204" pitchFamily="18" charset="0"/>
                        <a:ea typeface="Cambria Math" panose="02040503050406030204" pitchFamily="18" charset="0"/>
                      </a:rPr>
                      <m:t>∀</m:t>
                    </m:r>
                    <m:sSub>
                      <m:sSubPr>
                        <m:ctrlPr>
                          <a:rPr lang="en-US" altLang="zh-CN" sz="1800" i="1">
                            <a:solidFill>
                              <a:schemeClr val="tx2"/>
                            </a:solidFill>
                            <a:latin typeface="Cambria Math" panose="02040503050406030204" pitchFamily="18" charset="0"/>
                            <a:ea typeface="Cambria Math" panose="02040503050406030204" pitchFamily="18" charset="0"/>
                          </a:rPr>
                        </m:ctrlPr>
                      </m:sSubPr>
                      <m:e>
                        <m:r>
                          <a:rPr lang="en-US" altLang="zh-CN" sz="1800" i="1">
                            <a:solidFill>
                              <a:schemeClr val="tx2"/>
                            </a:solidFill>
                            <a:latin typeface="Cambria Math" panose="02040503050406030204" pitchFamily="18" charset="0"/>
                            <a:ea typeface="Cambria Math" panose="02040503050406030204" pitchFamily="18" charset="0"/>
                          </a:rPr>
                          <m:t>𝑠</m:t>
                        </m:r>
                      </m:e>
                      <m:sub>
                        <m:r>
                          <a:rPr lang="en-US" altLang="zh-CN" sz="1800" i="1">
                            <a:solidFill>
                              <a:schemeClr val="tx2"/>
                            </a:solidFill>
                            <a:latin typeface="Cambria Math" panose="02040503050406030204" pitchFamily="18" charset="0"/>
                            <a:ea typeface="Cambria Math" panose="02040503050406030204" pitchFamily="18" charset="0"/>
                          </a:rPr>
                          <m:t>𝑖</m:t>
                        </m:r>
                      </m:sub>
                    </m:sSub>
                    <m:r>
                      <a:rPr lang="en-US" altLang="zh-CN" sz="1800" i="1">
                        <a:solidFill>
                          <a:schemeClr val="tx2"/>
                        </a:solidFill>
                        <a:latin typeface="Cambria Math" panose="02040503050406030204" pitchFamily="18" charset="0"/>
                        <a:ea typeface="Cambria Math" panose="02040503050406030204" pitchFamily="18" charset="0"/>
                      </a:rPr>
                      <m:t>∈</m:t>
                    </m:r>
                    <m:sSub>
                      <m:sSubPr>
                        <m:ctrlPr>
                          <a:rPr lang="en-US" altLang="zh-CN" sz="1800" i="1">
                            <a:solidFill>
                              <a:schemeClr val="tx2"/>
                            </a:solidFill>
                            <a:latin typeface="Cambria Math" panose="02040503050406030204" pitchFamily="18" charset="0"/>
                            <a:ea typeface="Cambria Math" panose="02040503050406030204" pitchFamily="18" charset="0"/>
                          </a:rPr>
                        </m:ctrlPr>
                      </m:sSubPr>
                      <m:e>
                        <m:r>
                          <a:rPr lang="en-US" altLang="zh-CN" sz="1800" i="1">
                            <a:solidFill>
                              <a:schemeClr val="tx2"/>
                            </a:solidFill>
                            <a:latin typeface="Cambria Math" panose="02040503050406030204" pitchFamily="18" charset="0"/>
                            <a:ea typeface="Cambria Math" panose="02040503050406030204" pitchFamily="18" charset="0"/>
                          </a:rPr>
                          <m:t>𝑆</m:t>
                        </m:r>
                      </m:e>
                      <m:sub>
                        <m:r>
                          <a:rPr lang="en-US" altLang="zh-CN" sz="1800" i="1">
                            <a:solidFill>
                              <a:schemeClr val="tx2"/>
                            </a:solidFill>
                            <a:latin typeface="Cambria Math" panose="02040503050406030204" pitchFamily="18" charset="0"/>
                            <a:ea typeface="Cambria Math" panose="02040503050406030204" pitchFamily="18" charset="0"/>
                          </a:rPr>
                          <m:t>𝑖</m:t>
                        </m:r>
                      </m:sub>
                    </m:sSub>
                  </m:oMath>
                </a14:m>
                <a:r>
                  <a:rPr lang="zh-CN" altLang="en-US" sz="1800" dirty="0">
                    <a:solidFill>
                      <a:schemeClr val="tx2"/>
                    </a:solidFill>
                  </a:rPr>
                  <a:t>，都有</a:t>
                </a:r>
                <a14:m>
                  <m:oMath xmlns:m="http://schemas.openxmlformats.org/officeDocument/2006/math">
                    <m:sSub>
                      <m:sSubPr>
                        <m:ctrlPr>
                          <a:rPr lang="en-US" altLang="zh-CN" sz="1800" i="1">
                            <a:solidFill>
                              <a:schemeClr val="tx2"/>
                            </a:solidFill>
                            <a:latin typeface="Cambria Math" panose="02040503050406030204" pitchFamily="18" charset="0"/>
                            <a:ea typeface="Cambria Math" panose="02040503050406030204" pitchFamily="18" charset="0"/>
                          </a:rPr>
                        </m:ctrlPr>
                      </m:sSubPr>
                      <m:e>
                        <m:r>
                          <a:rPr lang="en-US" altLang="zh-CN" sz="1800" i="1">
                            <a:solidFill>
                              <a:schemeClr val="tx2"/>
                            </a:solidFill>
                            <a:latin typeface="Cambria Math" panose="02040503050406030204" pitchFamily="18" charset="0"/>
                            <a:ea typeface="Cambria Math" panose="02040503050406030204" pitchFamily="18" charset="0"/>
                          </a:rPr>
                          <m:t>𝑢</m:t>
                        </m:r>
                      </m:e>
                      <m:sub>
                        <m:r>
                          <a:rPr lang="en-US" altLang="zh-CN" sz="1800" i="1">
                            <a:solidFill>
                              <a:schemeClr val="tx2"/>
                            </a:solidFill>
                            <a:latin typeface="Cambria Math" panose="02040503050406030204" pitchFamily="18" charset="0"/>
                            <a:ea typeface="Cambria Math" panose="02040503050406030204" pitchFamily="18" charset="0"/>
                          </a:rPr>
                          <m:t>𝑖</m:t>
                        </m:r>
                      </m:sub>
                    </m:sSub>
                    <m:d>
                      <m:dPr>
                        <m:ctrlPr>
                          <a:rPr lang="en-US" altLang="zh-CN" sz="1800" i="1">
                            <a:solidFill>
                              <a:schemeClr val="tx2"/>
                            </a:solidFill>
                            <a:latin typeface="Cambria Math" panose="02040503050406030204" pitchFamily="18" charset="0"/>
                            <a:ea typeface="Cambria Math" panose="02040503050406030204" pitchFamily="18" charset="0"/>
                          </a:rPr>
                        </m:ctrlPr>
                      </m:dPr>
                      <m:e>
                        <m:sSubSup>
                          <m:sSubSupPr>
                            <m:ctrlPr>
                              <a:rPr lang="en-US" altLang="zh-CN" sz="1800" i="1">
                                <a:solidFill>
                                  <a:schemeClr val="tx2"/>
                                </a:solidFill>
                                <a:latin typeface="Cambria Math" panose="02040503050406030204" pitchFamily="18" charset="0"/>
                                <a:ea typeface="Cambria Math" panose="02040503050406030204" pitchFamily="18" charset="0"/>
                              </a:rPr>
                            </m:ctrlPr>
                          </m:sSubSupPr>
                          <m:e>
                            <m:r>
                              <a:rPr lang="en-US" altLang="zh-CN" sz="1800" i="1">
                                <a:solidFill>
                                  <a:schemeClr val="tx2"/>
                                </a:solidFill>
                                <a:latin typeface="Cambria Math" panose="02040503050406030204" pitchFamily="18" charset="0"/>
                                <a:ea typeface="Cambria Math" panose="02040503050406030204" pitchFamily="18" charset="0"/>
                              </a:rPr>
                              <m:t>𝑠</m:t>
                            </m:r>
                          </m:e>
                          <m:sub>
                            <m:r>
                              <a:rPr lang="en-US" altLang="zh-CN" sz="1800" i="1">
                                <a:solidFill>
                                  <a:schemeClr val="tx2"/>
                                </a:solidFill>
                                <a:latin typeface="Cambria Math" panose="02040503050406030204" pitchFamily="18" charset="0"/>
                                <a:ea typeface="Cambria Math" panose="02040503050406030204" pitchFamily="18" charset="0"/>
                              </a:rPr>
                              <m:t>𝑖</m:t>
                            </m:r>
                          </m:sub>
                          <m:sup>
                            <m:r>
                              <a:rPr lang="en-US" altLang="zh-CN" sz="1800" i="1">
                                <a:solidFill>
                                  <a:schemeClr val="tx2"/>
                                </a:solidFill>
                                <a:latin typeface="Cambria Math" panose="02040503050406030204" pitchFamily="18" charset="0"/>
                                <a:ea typeface="Cambria Math" panose="02040503050406030204" pitchFamily="18" charset="0"/>
                              </a:rPr>
                              <m:t>∗</m:t>
                            </m:r>
                          </m:sup>
                        </m:sSubSup>
                        <m:r>
                          <a:rPr lang="en-US" altLang="zh-CN" sz="1800" i="1">
                            <a:solidFill>
                              <a:schemeClr val="tx2"/>
                            </a:solidFill>
                            <a:latin typeface="Cambria Math" panose="02040503050406030204" pitchFamily="18" charset="0"/>
                            <a:ea typeface="Cambria Math" panose="02040503050406030204" pitchFamily="18" charset="0"/>
                          </a:rPr>
                          <m:t>,</m:t>
                        </m:r>
                        <m:sSubSup>
                          <m:sSubSupPr>
                            <m:ctrlPr>
                              <a:rPr lang="en-US" altLang="zh-CN" sz="1800" i="1">
                                <a:solidFill>
                                  <a:schemeClr val="tx2"/>
                                </a:solidFill>
                                <a:latin typeface="Cambria Math" panose="02040503050406030204" pitchFamily="18" charset="0"/>
                                <a:ea typeface="Cambria Math" panose="02040503050406030204" pitchFamily="18" charset="0"/>
                              </a:rPr>
                            </m:ctrlPr>
                          </m:sSubSupPr>
                          <m:e>
                            <m:r>
                              <a:rPr lang="en-US" altLang="zh-CN" sz="1800" i="1">
                                <a:solidFill>
                                  <a:schemeClr val="tx2"/>
                                </a:solidFill>
                                <a:latin typeface="Cambria Math" panose="02040503050406030204" pitchFamily="18" charset="0"/>
                                <a:ea typeface="Cambria Math" panose="02040503050406030204" pitchFamily="18" charset="0"/>
                              </a:rPr>
                              <m:t>𝑠</m:t>
                            </m:r>
                          </m:e>
                          <m:sub>
                            <m:r>
                              <a:rPr lang="en-US" altLang="zh-CN" sz="1800" i="1">
                                <a:solidFill>
                                  <a:schemeClr val="tx2"/>
                                </a:solidFill>
                                <a:latin typeface="Cambria Math" panose="02040503050406030204" pitchFamily="18" charset="0"/>
                                <a:ea typeface="Cambria Math" panose="02040503050406030204" pitchFamily="18" charset="0"/>
                              </a:rPr>
                              <m:t>−</m:t>
                            </m:r>
                            <m:r>
                              <a:rPr lang="en-US" altLang="zh-CN" sz="1800" i="1">
                                <a:solidFill>
                                  <a:schemeClr val="tx2"/>
                                </a:solidFill>
                                <a:latin typeface="Cambria Math" panose="02040503050406030204" pitchFamily="18" charset="0"/>
                                <a:ea typeface="Cambria Math" panose="02040503050406030204" pitchFamily="18" charset="0"/>
                              </a:rPr>
                              <m:t>𝑖</m:t>
                            </m:r>
                          </m:sub>
                          <m:sup>
                            <m:r>
                              <a:rPr lang="en-US" altLang="zh-CN" sz="1800" i="1">
                                <a:solidFill>
                                  <a:schemeClr val="tx2"/>
                                </a:solidFill>
                                <a:latin typeface="Cambria Math" panose="02040503050406030204" pitchFamily="18" charset="0"/>
                                <a:ea typeface="Cambria Math" panose="02040503050406030204" pitchFamily="18" charset="0"/>
                              </a:rPr>
                              <m:t>∗</m:t>
                            </m:r>
                          </m:sup>
                        </m:sSubSup>
                      </m:e>
                    </m:d>
                    <m:r>
                      <a:rPr lang="en-US" altLang="zh-CN" sz="1800" i="1">
                        <a:solidFill>
                          <a:schemeClr val="tx2"/>
                        </a:solidFill>
                        <a:latin typeface="Cambria Math" panose="02040503050406030204" pitchFamily="18" charset="0"/>
                        <a:ea typeface="Cambria Math" panose="02040503050406030204" pitchFamily="18" charset="0"/>
                      </a:rPr>
                      <m:t>≥</m:t>
                    </m:r>
                    <m:sSub>
                      <m:sSubPr>
                        <m:ctrlPr>
                          <a:rPr lang="en-US" altLang="zh-CN" sz="1800" i="1">
                            <a:solidFill>
                              <a:schemeClr val="tx2"/>
                            </a:solidFill>
                            <a:latin typeface="Cambria Math" panose="02040503050406030204" pitchFamily="18" charset="0"/>
                            <a:ea typeface="Cambria Math" panose="02040503050406030204" pitchFamily="18" charset="0"/>
                          </a:rPr>
                        </m:ctrlPr>
                      </m:sSubPr>
                      <m:e>
                        <m:r>
                          <a:rPr lang="en-US" altLang="zh-CN" sz="1800" i="1">
                            <a:solidFill>
                              <a:schemeClr val="tx2"/>
                            </a:solidFill>
                            <a:latin typeface="Cambria Math" panose="02040503050406030204" pitchFamily="18" charset="0"/>
                            <a:ea typeface="Cambria Math" panose="02040503050406030204" pitchFamily="18" charset="0"/>
                          </a:rPr>
                          <m:t>𝑢</m:t>
                        </m:r>
                      </m:e>
                      <m:sub>
                        <m:r>
                          <a:rPr lang="en-US" altLang="zh-CN" sz="1800" i="1">
                            <a:solidFill>
                              <a:schemeClr val="tx2"/>
                            </a:solidFill>
                            <a:latin typeface="Cambria Math" panose="02040503050406030204" pitchFamily="18" charset="0"/>
                            <a:ea typeface="Cambria Math" panose="02040503050406030204" pitchFamily="18" charset="0"/>
                          </a:rPr>
                          <m:t>𝑖</m:t>
                        </m:r>
                      </m:sub>
                    </m:sSub>
                    <m:r>
                      <a:rPr lang="en-US" altLang="zh-CN" sz="1800" i="1">
                        <a:solidFill>
                          <a:schemeClr val="tx2"/>
                        </a:solidFill>
                        <a:latin typeface="Cambria Math" panose="02040503050406030204" pitchFamily="18" charset="0"/>
                        <a:ea typeface="Cambria Math" panose="02040503050406030204" pitchFamily="18" charset="0"/>
                      </a:rPr>
                      <m:t>(</m:t>
                    </m:r>
                    <m:sSub>
                      <m:sSubPr>
                        <m:ctrlPr>
                          <a:rPr lang="en-US" altLang="zh-CN" sz="1800" i="1">
                            <a:solidFill>
                              <a:schemeClr val="tx2"/>
                            </a:solidFill>
                            <a:latin typeface="Cambria Math" panose="02040503050406030204" pitchFamily="18" charset="0"/>
                            <a:ea typeface="Cambria Math" panose="02040503050406030204" pitchFamily="18" charset="0"/>
                          </a:rPr>
                        </m:ctrlPr>
                      </m:sSubPr>
                      <m:e>
                        <m:r>
                          <a:rPr lang="en-US" altLang="zh-CN" sz="1800" i="1">
                            <a:solidFill>
                              <a:schemeClr val="tx2"/>
                            </a:solidFill>
                            <a:latin typeface="Cambria Math" panose="02040503050406030204" pitchFamily="18" charset="0"/>
                            <a:ea typeface="Cambria Math" panose="02040503050406030204" pitchFamily="18" charset="0"/>
                          </a:rPr>
                          <m:t>𝑠</m:t>
                        </m:r>
                      </m:e>
                      <m:sub>
                        <m:r>
                          <a:rPr lang="en-US" altLang="zh-CN" sz="1800" i="1">
                            <a:solidFill>
                              <a:schemeClr val="tx2"/>
                            </a:solidFill>
                            <a:latin typeface="Cambria Math" panose="02040503050406030204" pitchFamily="18" charset="0"/>
                            <a:ea typeface="Cambria Math" panose="02040503050406030204" pitchFamily="18" charset="0"/>
                          </a:rPr>
                          <m:t>𝑖</m:t>
                        </m:r>
                      </m:sub>
                    </m:sSub>
                    <m:r>
                      <a:rPr lang="en-US" altLang="zh-CN" sz="1800" i="1">
                        <a:solidFill>
                          <a:schemeClr val="tx2"/>
                        </a:solidFill>
                        <a:latin typeface="Cambria Math" panose="02040503050406030204" pitchFamily="18" charset="0"/>
                        <a:ea typeface="Cambria Math" panose="02040503050406030204" pitchFamily="18" charset="0"/>
                      </a:rPr>
                      <m:t>,</m:t>
                    </m:r>
                    <m:sSubSup>
                      <m:sSubSupPr>
                        <m:ctrlPr>
                          <a:rPr lang="en-US" altLang="zh-CN" sz="1800" i="1">
                            <a:solidFill>
                              <a:schemeClr val="tx2"/>
                            </a:solidFill>
                            <a:latin typeface="Cambria Math" panose="02040503050406030204" pitchFamily="18" charset="0"/>
                            <a:ea typeface="Cambria Math" panose="02040503050406030204" pitchFamily="18" charset="0"/>
                          </a:rPr>
                        </m:ctrlPr>
                      </m:sSubSupPr>
                      <m:e>
                        <m:r>
                          <a:rPr lang="en-US" altLang="zh-CN" sz="1800" i="1">
                            <a:solidFill>
                              <a:schemeClr val="tx2"/>
                            </a:solidFill>
                            <a:latin typeface="Cambria Math" panose="02040503050406030204" pitchFamily="18" charset="0"/>
                            <a:ea typeface="Cambria Math" panose="02040503050406030204" pitchFamily="18" charset="0"/>
                          </a:rPr>
                          <m:t>𝑠</m:t>
                        </m:r>
                      </m:e>
                      <m:sub>
                        <m:r>
                          <a:rPr lang="en-US" altLang="zh-CN" sz="1800" i="1">
                            <a:solidFill>
                              <a:schemeClr val="tx2"/>
                            </a:solidFill>
                            <a:latin typeface="Cambria Math" panose="02040503050406030204" pitchFamily="18" charset="0"/>
                            <a:ea typeface="Cambria Math" panose="02040503050406030204" pitchFamily="18" charset="0"/>
                          </a:rPr>
                          <m:t>−</m:t>
                        </m:r>
                        <m:r>
                          <a:rPr lang="en-US" altLang="zh-CN" sz="1800" i="1">
                            <a:solidFill>
                              <a:schemeClr val="tx2"/>
                            </a:solidFill>
                            <a:latin typeface="Cambria Math" panose="02040503050406030204" pitchFamily="18" charset="0"/>
                            <a:ea typeface="Cambria Math" panose="02040503050406030204" pitchFamily="18" charset="0"/>
                          </a:rPr>
                          <m:t>𝑖</m:t>
                        </m:r>
                      </m:sub>
                      <m:sup>
                        <m:r>
                          <a:rPr lang="en-US" altLang="zh-CN" sz="1800" i="1">
                            <a:solidFill>
                              <a:schemeClr val="tx2"/>
                            </a:solidFill>
                            <a:latin typeface="Cambria Math" panose="02040503050406030204" pitchFamily="18" charset="0"/>
                            <a:ea typeface="Cambria Math" panose="02040503050406030204" pitchFamily="18" charset="0"/>
                          </a:rPr>
                          <m:t>∗</m:t>
                        </m:r>
                      </m:sup>
                    </m:sSubSup>
                    <m:r>
                      <a:rPr lang="en-US" altLang="zh-CN" sz="1800" i="1">
                        <a:solidFill>
                          <a:schemeClr val="tx2"/>
                        </a:solidFill>
                        <a:latin typeface="Cambria Math" panose="02040503050406030204" pitchFamily="18" charset="0"/>
                        <a:ea typeface="Cambria Math" panose="02040503050406030204" pitchFamily="18" charset="0"/>
                      </a:rPr>
                      <m:t>)</m:t>
                    </m:r>
                  </m:oMath>
                </a14:m>
                <a:r>
                  <a:rPr lang="zh-CN" altLang="en-US" sz="1800" dirty="0">
                    <a:solidFill>
                      <a:schemeClr val="tx2"/>
                    </a:solidFill>
                  </a:rPr>
                  <a:t>。或者说，</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0" smtClean="0">
                        <a:solidFill>
                          <a:schemeClr val="tx2"/>
                        </a:solidFill>
                        <a:latin typeface="Cambria Math" panose="02040503050406030204" pitchFamily="18" charset="0"/>
                      </a:rPr>
                      <m:t>, </m:t>
                    </m:r>
                    <m:sSubSup>
                      <m:sSubSupPr>
                        <m:ctrlPr>
                          <a:rPr lang="en-US" altLang="zh-CN" sz="1800" b="0" i="1" smtClean="0">
                            <a:solidFill>
                              <a:schemeClr val="tx2"/>
                            </a:solidFill>
                            <a:latin typeface="Cambria Math" panose="02040503050406030204" pitchFamily="18" charset="0"/>
                          </a:rPr>
                        </m:ctrlPr>
                      </m:sSubSupPr>
                      <m:e>
                        <m:r>
                          <m:rPr>
                            <m:sty m:val="p"/>
                          </m:rPr>
                          <a:rPr lang="en-US" altLang="zh-CN" sz="1800" b="0" i="0" smtClean="0">
                            <a:solidFill>
                              <a:schemeClr val="tx2"/>
                            </a:solidFill>
                            <a:latin typeface="Cambria Math" panose="02040503050406030204" pitchFamily="18" charset="0"/>
                          </a:rPr>
                          <m:t>s</m:t>
                        </m:r>
                      </m:e>
                      <m:sub>
                        <m:r>
                          <m:rPr>
                            <m:sty m:val="p"/>
                          </m:rPr>
                          <a:rPr lang="en-US" altLang="zh-CN" sz="1800" b="0" i="0" smtClean="0">
                            <a:solidFill>
                              <a:schemeClr val="tx2"/>
                            </a:solidFill>
                            <a:latin typeface="Cambria Math" panose="02040503050406030204" pitchFamily="18" charset="0"/>
                          </a:rPr>
                          <m:t>i</m:t>
                        </m:r>
                      </m:sub>
                      <m:sup>
                        <m:r>
                          <a:rPr lang="en-US" altLang="zh-CN" sz="1800" b="0" i="0"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func>
                      <m:funcPr>
                        <m:ctrlPr>
                          <a:rPr lang="en-US" altLang="zh-CN" sz="1800" b="0" i="1" smtClean="0">
                            <a:solidFill>
                              <a:schemeClr val="tx2"/>
                            </a:solidFill>
                            <a:latin typeface="Cambria Math" panose="02040503050406030204" pitchFamily="18" charset="0"/>
                          </a:rPr>
                        </m:ctrlPr>
                      </m:funcPr>
                      <m:fName>
                        <m:r>
                          <m:rPr>
                            <m:sty m:val="p"/>
                          </m:rPr>
                          <a:rPr lang="en-US" altLang="zh-CN" sz="1800" b="0" i="0" smtClean="0">
                            <a:solidFill>
                              <a:schemeClr val="tx2"/>
                            </a:solidFill>
                            <a:latin typeface="Cambria Math" panose="02040503050406030204" pitchFamily="18" charset="0"/>
                          </a:rPr>
                          <m:t>arg</m:t>
                        </m:r>
                      </m:fName>
                      <m:e>
                        <m:func>
                          <m:funcPr>
                            <m:ctrlPr>
                              <a:rPr lang="en-US" altLang="zh-CN" sz="1800" b="0" i="1" smtClean="0">
                                <a:solidFill>
                                  <a:schemeClr val="tx2"/>
                                </a:solidFill>
                                <a:latin typeface="Cambria Math" panose="02040503050406030204" pitchFamily="18" charset="0"/>
                              </a:rPr>
                            </m:ctrlPr>
                          </m:funcPr>
                          <m:fName>
                            <m:limLow>
                              <m:limLowPr>
                                <m:ctrlPr>
                                  <a:rPr lang="en-US" altLang="zh-CN" sz="1800" b="0" i="1" smtClean="0">
                                    <a:solidFill>
                                      <a:schemeClr val="tx2"/>
                                    </a:solidFill>
                                    <a:latin typeface="Cambria Math" panose="02040503050406030204" pitchFamily="18" charset="0"/>
                                  </a:rPr>
                                </m:ctrlPr>
                              </m:limLowPr>
                              <m:e>
                                <m:r>
                                  <m:rPr>
                                    <m:sty m:val="p"/>
                                  </m:rPr>
                                  <a:rPr lang="en-US" altLang="zh-CN" sz="1800" b="0" i="0" smtClean="0">
                                    <a:solidFill>
                                      <a:schemeClr val="tx2"/>
                                    </a:solidFill>
                                    <a:latin typeface="Cambria Math" panose="02040503050406030204" pitchFamily="18" charset="0"/>
                                  </a:rPr>
                                  <m:t>max</m:t>
                                </m:r>
                              </m:e>
                              <m:lim>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lim>
                            </m:limLow>
                          </m:fName>
                          <m:e>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e>
                        </m:func>
                      </m:e>
                    </m:func>
                  </m:oMath>
                </a14:m>
                <a:r>
                  <a:rPr lang="zh-CN" altLang="en-US" sz="1800" dirty="0">
                    <a:solidFill>
                      <a:schemeClr val="tx2"/>
                    </a:solidFill>
                  </a:rPr>
                  <a:t>。</a:t>
                </a:r>
                <a:endParaRPr lang="en-US" altLang="zh-CN" sz="1800" dirty="0">
                  <a:solidFill>
                    <a:schemeClr val="tx2"/>
                  </a:solidFill>
                </a:endParaRPr>
              </a:p>
              <a:p>
                <a:r>
                  <a:rPr lang="en-US" altLang="zh-CN" sz="1800" dirty="0">
                    <a:solidFill>
                      <a:schemeClr val="tx2"/>
                    </a:solidFill>
                  </a:rPr>
                  <a:t>Nash</a:t>
                </a:r>
                <a:r>
                  <a:rPr lang="zh-CN" altLang="en-US" sz="1800" dirty="0">
                    <a:solidFill>
                      <a:schemeClr val="tx2"/>
                    </a:solidFill>
                  </a:rPr>
                  <a:t>均衡时诺贝尔经济学奖获得者</a:t>
                </a:r>
                <a:r>
                  <a:rPr lang="en-US" altLang="zh-CN" sz="1800" dirty="0">
                    <a:solidFill>
                      <a:schemeClr val="tx2"/>
                    </a:solidFill>
                  </a:rPr>
                  <a:t>John Nash</a:t>
                </a:r>
                <a:r>
                  <a:rPr lang="zh-CN" altLang="en-US" sz="1800" dirty="0">
                    <a:solidFill>
                      <a:schemeClr val="tx2"/>
                    </a:solidFill>
                  </a:rPr>
                  <a:t>在</a:t>
                </a:r>
                <a:r>
                  <a:rPr lang="en-US" altLang="zh-CN" sz="1800" dirty="0">
                    <a:solidFill>
                      <a:schemeClr val="tx2"/>
                    </a:solidFill>
                  </a:rPr>
                  <a:t>1950</a:t>
                </a:r>
                <a:r>
                  <a:rPr lang="zh-CN" altLang="en-US" sz="1800" dirty="0">
                    <a:solidFill>
                      <a:schemeClr val="tx2"/>
                    </a:solidFill>
                  </a:rPr>
                  <a:t>年代作为</a:t>
                </a:r>
                <a:r>
                  <a:rPr lang="en-US" altLang="zh-CN" sz="1800" dirty="0">
                    <a:solidFill>
                      <a:schemeClr val="tx2"/>
                    </a:solidFill>
                  </a:rPr>
                  <a:t>n</a:t>
                </a:r>
                <a:r>
                  <a:rPr lang="zh-CN" altLang="en-US" sz="1800" dirty="0">
                    <a:solidFill>
                      <a:schemeClr val="tx2"/>
                    </a:solidFill>
                  </a:rPr>
                  <a:t>人战略式博弈的解而提出的，是目前得到比较一致认可的博弈解。在传统的博弈论中，一般将</a:t>
                </a:r>
                <a:r>
                  <a:rPr lang="en-US" altLang="zh-CN" sz="1800" dirty="0">
                    <a:solidFill>
                      <a:schemeClr val="tx2"/>
                    </a:solidFill>
                  </a:rPr>
                  <a:t>Nash</a:t>
                </a:r>
                <a:r>
                  <a:rPr lang="zh-CN" altLang="en-US" sz="1800" dirty="0">
                    <a:solidFill>
                      <a:schemeClr val="tx2"/>
                    </a:solidFill>
                  </a:rPr>
                  <a:t>均衡作为博弈的解。</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9D61C91-E6BA-455D-8A0A-20904AA8290F}"/>
              </a:ext>
            </a:extLst>
          </p:cNvPr>
          <p:cNvSpPr>
            <a:spLocks noGrp="1"/>
          </p:cNvSpPr>
          <p:nvPr>
            <p:ph type="sldNum" sz="quarter" idx="12"/>
          </p:nvPr>
        </p:nvSpPr>
        <p:spPr/>
        <p:txBody>
          <a:bodyPr/>
          <a:lstStyle/>
          <a:p>
            <a:fld id="{BD5B6BE6-BF76-4BAD-AE57-A6F34EAFDDCA}" type="slidenum">
              <a:rPr lang="zh-CN" altLang="en-US" smtClean="0"/>
              <a:t>33</a:t>
            </a:fld>
            <a:endParaRPr lang="zh-CN" altLang="en-US"/>
          </a:p>
        </p:txBody>
      </p:sp>
    </p:spTree>
    <p:extLst>
      <p:ext uri="{BB962C8B-B14F-4D97-AF65-F5344CB8AC3E}">
        <p14:creationId xmlns:p14="http://schemas.microsoft.com/office/powerpoint/2010/main" val="4054246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一个战略组合</a:t>
                </a:r>
                <a14:m>
                  <m:oMath xmlns:m="http://schemas.openxmlformats.org/officeDocument/2006/math">
                    <m:r>
                      <a:rPr lang="en-US" altLang="zh-CN" sz="1800" b="1" i="1" smtClean="0">
                        <a:solidFill>
                          <a:schemeClr val="tx2"/>
                        </a:solidFill>
                        <a:latin typeface="Cambria Math" panose="02040503050406030204" pitchFamily="18" charset="0"/>
                      </a:rPr>
                      <m:t>𝒔</m:t>
                    </m:r>
                    <m:r>
                      <a:rPr lang="en-US" altLang="zh-CN" sz="1800" b="1" i="1" smtClean="0">
                        <a:solidFill>
                          <a:schemeClr val="tx2"/>
                        </a:solidFill>
                        <a:latin typeface="Cambria Math" panose="02040503050406030204" pitchFamily="18" charset="0"/>
                      </a:rPr>
                      <m:t>′</m:t>
                    </m:r>
                  </m:oMath>
                </a14:m>
                <a:r>
                  <a:rPr lang="zh-CN" altLang="en-US" sz="1800" b="1" dirty="0">
                    <a:solidFill>
                      <a:schemeClr val="tx2"/>
                    </a:solidFill>
                  </a:rPr>
                  <a:t>如果不是</a:t>
                </a:r>
                <a:r>
                  <a:rPr lang="en-US" altLang="zh-CN" sz="1800" b="1" dirty="0">
                    <a:solidFill>
                      <a:schemeClr val="tx2"/>
                    </a:solidFill>
                  </a:rPr>
                  <a:t>Nash</a:t>
                </a:r>
                <a:r>
                  <a:rPr lang="zh-CN" altLang="en-US" sz="1800" b="1" dirty="0">
                    <a:solidFill>
                      <a:schemeClr val="tx2"/>
                    </a:solidFill>
                  </a:rPr>
                  <a:t>均衡，就不能成为博弈的解</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如果一个战略组合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不是</a:t>
                </a:r>
                <a:r>
                  <a:rPr lang="en-US" altLang="zh-CN" sz="1800" dirty="0">
                    <a:solidFill>
                      <a:schemeClr val="tx2"/>
                    </a:solidFill>
                  </a:rPr>
                  <a:t>Nash</a:t>
                </a:r>
                <a:r>
                  <a:rPr lang="zh-CN" altLang="en-US" sz="1800" dirty="0">
                    <a:solidFill>
                      <a:schemeClr val="tx2"/>
                    </a:solidFill>
                  </a:rPr>
                  <a:t>均衡，则意味着，对于某个参与人（不妨假设是</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），当其他参与人选择战略组合</a:t>
                </a:r>
                <a14:m>
                  <m:oMath xmlns:m="http://schemas.openxmlformats.org/officeDocument/2006/math">
                    <m:r>
                      <a:rPr lang="en-US" altLang="zh-CN" sz="1800" b="0" i="1" smtClean="0">
                        <a:solidFill>
                          <a:schemeClr val="tx2"/>
                        </a:solidFill>
                        <a:latin typeface="Cambria Math" panose="02040503050406030204" pitchFamily="18" charset="0"/>
                      </a:rPr>
                      <m:t>𝑠</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给定的战略时，参与人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选择</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𝑠</m:t>
                        </m:r>
                      </m:e>
                      <m:sub>
                        <m:r>
                          <a:rPr lang="en-US" altLang="zh-CN" sz="1800" b="0" i="1" dirty="0" smtClean="0">
                            <a:solidFill>
                              <a:schemeClr val="tx2"/>
                            </a:solidFill>
                            <a:latin typeface="Cambria Math" panose="02040503050406030204" pitchFamily="18" charset="0"/>
                          </a:rPr>
                          <m:t>𝑖</m:t>
                        </m:r>
                      </m:sub>
                    </m:sSub>
                    <m:r>
                      <a:rPr lang="en-US" altLang="zh-CN" sz="1800" b="0" i="1" dirty="0" smtClean="0">
                        <a:solidFill>
                          <a:schemeClr val="tx2"/>
                        </a:solidFill>
                        <a:latin typeface="Cambria Math" panose="02040503050406030204" pitchFamily="18" charset="0"/>
                      </a:rPr>
                      <m:t>′</m:t>
                    </m:r>
                  </m:oMath>
                </a14:m>
                <a:r>
                  <a:rPr lang="zh-CN" altLang="en-US" sz="1800" dirty="0">
                    <a:solidFill>
                      <a:schemeClr val="tx2"/>
                    </a:solidFill>
                  </a:rPr>
                  <a:t>并不能使得自己的支付最大化。即，参与人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的战略集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中，一定存在战略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，当其他参与人选择了战略组合</a:t>
                </a:r>
                <a14:m>
                  <m:oMath xmlns:m="http://schemas.openxmlformats.org/officeDocument/2006/math">
                    <m:r>
                      <a:rPr lang="en-US" altLang="zh-CN" sz="1800" b="0" i="1" smtClean="0">
                        <a:solidFill>
                          <a:schemeClr val="tx2"/>
                        </a:solidFill>
                        <a:latin typeface="Cambria Math" panose="02040503050406030204" pitchFamily="18" charset="0"/>
                      </a:rPr>
                      <m:t>𝑠</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给定的战略时，参与人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选择战略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所得到的支付大于选择</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的支付，即</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e>
                    </m:d>
                    <m:r>
                      <a:rPr lang="en-US" altLang="zh-CN" sz="1800" b="0" i="1" smtClean="0">
                        <a:solidFill>
                          <a:schemeClr val="tx2"/>
                        </a:solidFill>
                        <a:latin typeface="Cambria Math" panose="02040503050406030204" pitchFamily="18" charset="0"/>
                      </a:rPr>
                      <m:t>&gt;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在这种情况下，理性的参与人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就会偏离</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，从而使得战略组合</a:t>
                </a:r>
                <a14:m>
                  <m:oMath xmlns:m="http://schemas.openxmlformats.org/officeDocument/2006/math">
                    <m:r>
                      <a:rPr lang="en-US" altLang="zh-CN" sz="1800" b="0" i="1" smtClean="0">
                        <a:solidFill>
                          <a:schemeClr val="tx2"/>
                        </a:solidFill>
                        <a:latin typeface="Cambria Math" panose="02040503050406030204" pitchFamily="18" charset="0"/>
                      </a:rPr>
                      <m:t>𝑠</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不能成为博弈的结果。</a:t>
                </a:r>
                <a:endParaRPr lang="en-US" altLang="zh-CN" sz="1800" dirty="0">
                  <a:solidFill>
                    <a:schemeClr val="tx2"/>
                  </a:solidFill>
                </a:endParaRPr>
              </a:p>
              <a:p>
                <a:r>
                  <a:rPr lang="zh-CN" altLang="en-US" sz="1800" dirty="0">
                    <a:solidFill>
                      <a:schemeClr val="tx2"/>
                    </a:solidFill>
                  </a:rPr>
                  <a:t>例如，三人猜数游戏中。结果（</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3</a:t>
                </a:r>
                <a:r>
                  <a:rPr lang="zh-CN" altLang="en-US" sz="1800" dirty="0">
                    <a:solidFill>
                      <a:schemeClr val="tx2"/>
                    </a:solidFill>
                  </a:rPr>
                  <a:t>）不是</a:t>
                </a:r>
                <a:r>
                  <a:rPr lang="en-US" altLang="zh-CN" sz="1800" dirty="0">
                    <a:solidFill>
                      <a:schemeClr val="tx2"/>
                    </a:solidFill>
                  </a:rPr>
                  <a:t>Nash</a:t>
                </a:r>
                <a:r>
                  <a:rPr lang="zh-CN" altLang="en-US" sz="1800" dirty="0">
                    <a:solidFill>
                      <a:schemeClr val="tx2"/>
                    </a:solidFill>
                  </a:rPr>
                  <a:t>均衡（因为对于参与人</a:t>
                </a:r>
                <a:r>
                  <a:rPr lang="en-US" altLang="zh-CN" sz="1800" dirty="0">
                    <a:solidFill>
                      <a:schemeClr val="tx2"/>
                    </a:solidFill>
                  </a:rPr>
                  <a:t>2</a:t>
                </a:r>
                <a:r>
                  <a:rPr lang="zh-CN" altLang="en-US" sz="1800" dirty="0">
                    <a:solidFill>
                      <a:schemeClr val="tx2"/>
                    </a:solidFill>
                  </a:rPr>
                  <a:t>和参与人</a:t>
                </a:r>
                <a:r>
                  <a:rPr lang="en-US" altLang="zh-CN" sz="1800" dirty="0">
                    <a:solidFill>
                      <a:schemeClr val="tx2"/>
                    </a:solidFill>
                  </a:rPr>
                  <a:t>3</a:t>
                </a:r>
                <a:r>
                  <a:rPr lang="zh-CN" altLang="en-US" sz="1800" dirty="0">
                    <a:solidFill>
                      <a:schemeClr val="tx2"/>
                    </a:solidFill>
                  </a:rPr>
                  <a:t>，偏离这个结果都能让自己的支付提高）。而结果（</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）是一个</a:t>
                </a:r>
                <a:r>
                  <a:rPr lang="en-US" altLang="zh-CN" sz="1800" dirty="0">
                    <a:solidFill>
                      <a:schemeClr val="tx2"/>
                    </a:solidFill>
                  </a:rPr>
                  <a:t>Nash</a:t>
                </a:r>
                <a:r>
                  <a:rPr lang="zh-CN" altLang="en-US" sz="1800" dirty="0">
                    <a:solidFill>
                      <a:schemeClr val="tx2"/>
                    </a:solidFill>
                  </a:rPr>
                  <a:t>均衡。博弈的结果就是（</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a:t>
                </a:r>
                <a:r>
                  <a:rPr lang="en-US" altLang="zh-CN" sz="1800" dirty="0">
                    <a:solidFill>
                      <a:schemeClr val="tx2"/>
                    </a:solidFill>
                  </a:rPr>
                  <a:t>0</a:t>
                </a:r>
                <a:r>
                  <a:rPr lang="zh-CN" altLang="en-US" sz="1800" dirty="0">
                    <a:solidFill>
                      <a:schemeClr val="tx2"/>
                    </a:solidFill>
                  </a:rPr>
                  <a:t>），这也是三个参与人的一致性预测。</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309941D-F9BB-4A77-A6FF-FA31136869EB}"/>
              </a:ext>
            </a:extLst>
          </p:cNvPr>
          <p:cNvSpPr>
            <a:spLocks noGrp="1"/>
          </p:cNvSpPr>
          <p:nvPr>
            <p:ph type="sldNum" sz="quarter" idx="12"/>
          </p:nvPr>
        </p:nvSpPr>
        <p:spPr/>
        <p:txBody>
          <a:bodyPr/>
          <a:lstStyle/>
          <a:p>
            <a:fld id="{BD5B6BE6-BF76-4BAD-AE57-A6F34EAFDDCA}" type="slidenum">
              <a:rPr lang="zh-CN" altLang="en-US" smtClean="0"/>
              <a:t>34</a:t>
            </a:fld>
            <a:endParaRPr lang="zh-CN" altLang="en-US"/>
          </a:p>
        </p:txBody>
      </p:sp>
    </p:spTree>
    <p:extLst>
      <p:ext uri="{BB962C8B-B14F-4D97-AF65-F5344CB8AC3E}">
        <p14:creationId xmlns:p14="http://schemas.microsoft.com/office/powerpoint/2010/main" val="185583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占优战略均衡一定是</a:t>
                </a:r>
                <a:r>
                  <a:rPr lang="en-US" altLang="zh-CN" sz="1800" b="1" dirty="0">
                    <a:solidFill>
                      <a:schemeClr val="tx2"/>
                    </a:solidFill>
                  </a:rPr>
                  <a:t>Nash</a:t>
                </a:r>
                <a:r>
                  <a:rPr lang="zh-CN" altLang="en-US" sz="1800" b="1" dirty="0">
                    <a:solidFill>
                      <a:schemeClr val="tx2"/>
                    </a:solidFill>
                  </a:rPr>
                  <a:t>均衡</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因为占优战略是参与人在任何情况下的最优选择，无论其他参与人如何选择，理性的参与人都只会选择占优战略。</a:t>
                </a:r>
                <a:endParaRPr lang="en-US" altLang="zh-CN" sz="1800" dirty="0">
                  <a:solidFill>
                    <a:schemeClr val="tx2"/>
                  </a:solidFill>
                </a:endParaRPr>
              </a:p>
              <a:p>
                <a:r>
                  <a:rPr lang="zh-CN" altLang="en-US" sz="1800" dirty="0">
                    <a:solidFill>
                      <a:schemeClr val="tx2"/>
                    </a:solidFill>
                  </a:rPr>
                  <a:t>另外，重复剔除的占优均衡也是</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endParaRPr lang="en-US" altLang="zh-CN" sz="1800" dirty="0">
                  <a:solidFill>
                    <a:schemeClr val="tx2"/>
                  </a:solidFill>
                </a:endParaRPr>
              </a:p>
              <a:p>
                <a:r>
                  <a:rPr lang="zh-CN" altLang="en-US" sz="1800" dirty="0">
                    <a:solidFill>
                      <a:schemeClr val="tx2"/>
                    </a:solidFill>
                  </a:rPr>
                  <a:t>关于</a:t>
                </a:r>
                <a:r>
                  <a:rPr lang="en-US" altLang="zh-CN" sz="1800" dirty="0">
                    <a:solidFill>
                      <a:schemeClr val="tx2"/>
                    </a:solidFill>
                  </a:rPr>
                  <a:t>Nash</a:t>
                </a:r>
                <a:r>
                  <a:rPr lang="zh-CN" altLang="en-US" sz="1800" dirty="0">
                    <a:solidFill>
                      <a:schemeClr val="tx2"/>
                    </a:solidFill>
                  </a:rPr>
                  <a:t>均衡的另一种理解：可以设想</a:t>
                </a:r>
                <a:r>
                  <a:rPr lang="en-US" altLang="zh-CN" sz="1800" dirty="0">
                    <a:solidFill>
                      <a:schemeClr val="tx2"/>
                    </a:solidFill>
                  </a:rPr>
                  <a:t>n</a:t>
                </a:r>
                <a:r>
                  <a:rPr lang="zh-CN" altLang="en-US" sz="1800" dirty="0">
                    <a:solidFill>
                      <a:schemeClr val="tx2"/>
                    </a:solidFill>
                  </a:rPr>
                  <a:t>个参与人在博弈之前就博弈的结果进行协商并达成一个协议，这个协议规定每个参与人选择一个特定战略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，可以用</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来表示这个协议。在没有外在强制的情况下，什么样的协议</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oMath>
                </a14:m>
                <a:r>
                  <a:rPr lang="zh-CN" altLang="en-US" sz="1800" dirty="0">
                    <a:solidFill>
                      <a:schemeClr val="tx2"/>
                    </a:solidFill>
                  </a:rPr>
                  <a:t>能得到执行？可以设想，如果</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𝑠</m:t>
                        </m:r>
                      </m:e>
                      <m:sup>
                        <m:r>
                          <a:rPr lang="en-US" altLang="zh-CN" sz="1800" b="0" i="1" smtClean="0">
                            <a:solidFill>
                              <a:schemeClr val="tx2"/>
                            </a:solidFill>
                            <a:latin typeface="Cambria Math" panose="02040503050406030204" pitchFamily="18" charset="0"/>
                          </a:rPr>
                          <m:t>∗</m:t>
                        </m:r>
                      </m:sup>
                    </m:sSup>
                  </m:oMath>
                </a14:m>
                <a:r>
                  <a:rPr lang="zh-CN" altLang="en-US" sz="1800" dirty="0">
                    <a:solidFill>
                      <a:schemeClr val="tx2"/>
                    </a:solidFill>
                  </a:rPr>
                  <a:t>不是</a:t>
                </a:r>
                <a:r>
                  <a:rPr lang="en-US" altLang="zh-CN" sz="1800" dirty="0">
                    <a:solidFill>
                      <a:schemeClr val="tx2"/>
                    </a:solidFill>
                  </a:rPr>
                  <a:t>Nash</a:t>
                </a:r>
                <a:r>
                  <a:rPr lang="zh-CN" altLang="en-US" sz="1800" dirty="0">
                    <a:solidFill>
                      <a:schemeClr val="tx2"/>
                    </a:solidFill>
                  </a:rPr>
                  <a:t>均衡，那么至少有一个参与人就会偏离协议所规定的战略，使得协议无法实施。反过来说，要使协议能够自动得到实施，就必须使得协议为</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推广来看，一种制度或者机制，要在实际中能够自动发生效力，就必须使这种制度或机制所带来的结果是一种</a:t>
                </a:r>
                <a:r>
                  <a:rPr lang="en-US" altLang="zh-CN" sz="1800" dirty="0">
                    <a:solidFill>
                      <a:schemeClr val="tx2"/>
                    </a:solidFill>
                  </a:rPr>
                  <a:t>Nash</a:t>
                </a:r>
                <a:r>
                  <a:rPr lang="zh-CN" altLang="en-US" sz="1800" dirty="0">
                    <a:solidFill>
                      <a:schemeClr val="tx2"/>
                    </a:solidFill>
                  </a:rPr>
                  <a:t>均衡。否则这种制度或机制就无法在实际中自动实施。</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78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1DB2D31-3D68-4C12-8D4A-780DC8030DE6}"/>
              </a:ext>
            </a:extLst>
          </p:cNvPr>
          <p:cNvSpPr>
            <a:spLocks noGrp="1"/>
          </p:cNvSpPr>
          <p:nvPr>
            <p:ph type="sldNum" sz="quarter" idx="12"/>
          </p:nvPr>
        </p:nvSpPr>
        <p:spPr/>
        <p:txBody>
          <a:bodyPr/>
          <a:lstStyle/>
          <a:p>
            <a:fld id="{BD5B6BE6-BF76-4BAD-AE57-A6F34EAFDDCA}" type="slidenum">
              <a:rPr lang="zh-CN" altLang="en-US" smtClean="0"/>
              <a:t>35</a:t>
            </a:fld>
            <a:endParaRPr lang="zh-CN" altLang="en-US"/>
          </a:p>
        </p:txBody>
      </p:sp>
    </p:spTree>
    <p:extLst>
      <p:ext uri="{BB962C8B-B14F-4D97-AF65-F5344CB8AC3E}">
        <p14:creationId xmlns:p14="http://schemas.microsoft.com/office/powerpoint/2010/main" val="2336024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如何求解</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对于一个战略式博弈，可以根据上述定义来判断一个战略组合是否为</a:t>
            </a:r>
            <a:r>
              <a:rPr lang="en-US" altLang="zh-CN" sz="1800" dirty="0">
                <a:solidFill>
                  <a:schemeClr val="tx2"/>
                </a:solidFill>
              </a:rPr>
              <a:t>Nash</a:t>
            </a:r>
            <a:r>
              <a:rPr lang="zh-CN" altLang="en-US" sz="1800" dirty="0">
                <a:solidFill>
                  <a:schemeClr val="tx2"/>
                </a:solidFill>
              </a:rPr>
              <a:t>均衡，从而考虑这个战略组合是否是博弈问题的解。</a:t>
            </a:r>
            <a:endParaRPr lang="en-US" altLang="zh-CN" sz="1800" dirty="0">
              <a:solidFill>
                <a:schemeClr val="tx2"/>
              </a:solidFill>
            </a:endParaRPr>
          </a:p>
          <a:p>
            <a:pPr lvl="1"/>
            <a:r>
              <a:rPr lang="zh-CN" altLang="en-US" sz="1400" dirty="0">
                <a:solidFill>
                  <a:schemeClr val="tx2"/>
                </a:solidFill>
              </a:rPr>
              <a:t>例如，囚徒困境问题中的（坦白，坦白）这个战略组合就是</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r>
              <a:rPr lang="zh-CN" altLang="en-US" sz="1400" dirty="0">
                <a:solidFill>
                  <a:schemeClr val="tx2"/>
                </a:solidFill>
              </a:rPr>
              <a:t>但是，当参与人较多，或者</a:t>
            </a:r>
            <a:r>
              <a:rPr lang="en-US" altLang="zh-CN" sz="1400" dirty="0">
                <a:solidFill>
                  <a:schemeClr val="tx2"/>
                </a:solidFill>
              </a:rPr>
              <a:t>/</a:t>
            </a:r>
            <a:r>
              <a:rPr lang="zh-CN" altLang="en-US" sz="1400" dirty="0">
                <a:solidFill>
                  <a:schemeClr val="tx2"/>
                </a:solidFill>
              </a:rPr>
              <a:t>并且参与人的战略空间很大时，逐个判断每个可能的战略组合是否为</a:t>
            </a:r>
            <a:r>
              <a:rPr lang="en-US" altLang="zh-CN" sz="1400" dirty="0">
                <a:solidFill>
                  <a:schemeClr val="tx2"/>
                </a:solidFill>
              </a:rPr>
              <a:t>Nash</a:t>
            </a:r>
            <a:r>
              <a:rPr lang="zh-CN" altLang="en-US" sz="1400" dirty="0">
                <a:solidFill>
                  <a:schemeClr val="tx2"/>
                </a:solidFill>
              </a:rPr>
              <a:t>均衡就不是一个现实的事情</a:t>
            </a:r>
            <a:endParaRPr lang="en-US" altLang="zh-CN" sz="1400" dirty="0">
              <a:solidFill>
                <a:schemeClr val="tx2"/>
              </a:solidFill>
            </a:endParaRPr>
          </a:p>
          <a:p>
            <a:r>
              <a:rPr lang="zh-CN" altLang="en-US" sz="1800" dirty="0">
                <a:solidFill>
                  <a:schemeClr val="tx2"/>
                </a:solidFill>
              </a:rPr>
              <a:t>目前，尚未找到一种对所有博弈问题都适用的方便简捷的求解</a:t>
            </a:r>
            <a:r>
              <a:rPr lang="en-US" altLang="zh-CN" sz="1800" dirty="0">
                <a:solidFill>
                  <a:schemeClr val="tx2"/>
                </a:solidFill>
              </a:rPr>
              <a:t>Nash</a:t>
            </a:r>
            <a:r>
              <a:rPr lang="zh-CN" altLang="en-US" sz="1800" dirty="0">
                <a:solidFill>
                  <a:schemeClr val="tx2"/>
                </a:solidFill>
              </a:rPr>
              <a:t>均衡的方法。不过，对于两人有限博弈（两个参与人，战略空间有限），可以采用比较简单的“划线法”或“箭头法”。</a:t>
            </a:r>
          </a:p>
        </p:txBody>
      </p:sp>
      <p:sp>
        <p:nvSpPr>
          <p:cNvPr id="4" name="灯片编号占位符 3">
            <a:extLst>
              <a:ext uri="{FF2B5EF4-FFF2-40B4-BE49-F238E27FC236}">
                <a16:creationId xmlns:a16="http://schemas.microsoft.com/office/drawing/2014/main" id="{66E0B8BE-A4B3-4C4A-83FE-A0616E46A79B}"/>
              </a:ext>
            </a:extLst>
          </p:cNvPr>
          <p:cNvSpPr>
            <a:spLocks noGrp="1"/>
          </p:cNvSpPr>
          <p:nvPr>
            <p:ph type="sldNum" sz="quarter" idx="12"/>
          </p:nvPr>
        </p:nvSpPr>
        <p:spPr/>
        <p:txBody>
          <a:bodyPr/>
          <a:lstStyle/>
          <a:p>
            <a:fld id="{BD5B6BE6-BF76-4BAD-AE57-A6F34EAFDDCA}" type="slidenum">
              <a:rPr lang="zh-CN" altLang="en-US" smtClean="0"/>
              <a:t>36</a:t>
            </a:fld>
            <a:endParaRPr lang="zh-CN" altLang="en-US"/>
          </a:p>
        </p:txBody>
      </p:sp>
    </p:spTree>
    <p:extLst>
      <p:ext uri="{BB962C8B-B14F-4D97-AF65-F5344CB8AC3E}">
        <p14:creationId xmlns:p14="http://schemas.microsoft.com/office/powerpoint/2010/main" val="2274964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划线法求解</a:t>
                </a:r>
                <a:r>
                  <a:rPr lang="en-US" altLang="zh-CN" sz="1800" b="1" dirty="0">
                    <a:solidFill>
                      <a:schemeClr val="tx2"/>
                    </a:solidFill>
                  </a:rPr>
                  <a:t>Nash</a:t>
                </a:r>
                <a:r>
                  <a:rPr lang="zh-CN" altLang="en-US" sz="1800" b="1" dirty="0">
                    <a:solidFill>
                      <a:schemeClr val="tx2"/>
                    </a:solidFill>
                  </a:rPr>
                  <a:t>均衡</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“在两人博弈中，相互构成最优战略的战略组合就是</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en-US" altLang="zh-CN" sz="1800" dirty="0">
                    <a:solidFill>
                      <a:schemeClr val="tx2"/>
                    </a:solidFill>
                  </a:rPr>
                  <a:t>1. </a:t>
                </a:r>
                <a:r>
                  <a:rPr lang="zh-CN" altLang="en-US" sz="1800" dirty="0">
                    <a:solidFill>
                      <a:schemeClr val="tx2"/>
                    </a:solidFill>
                  </a:rPr>
                  <a:t>考察参与人</a:t>
                </a:r>
                <a:r>
                  <a:rPr lang="en-US" altLang="zh-CN" sz="1800" dirty="0">
                    <a:solidFill>
                      <a:schemeClr val="tx2"/>
                    </a:solidFill>
                  </a:rPr>
                  <a:t>1</a:t>
                </a:r>
                <a:r>
                  <a:rPr lang="zh-CN" altLang="en-US" sz="1800" dirty="0">
                    <a:solidFill>
                      <a:schemeClr val="tx2"/>
                    </a:solidFill>
                  </a:rPr>
                  <a:t>的最优战略。对于参与人</a:t>
                </a:r>
                <a:r>
                  <a:rPr lang="en-US" altLang="zh-CN" sz="1800" dirty="0">
                    <a:solidFill>
                      <a:schemeClr val="tx2"/>
                    </a:solidFill>
                  </a:rPr>
                  <a:t>2</a:t>
                </a:r>
                <a:r>
                  <a:rPr lang="zh-CN" altLang="en-US" sz="1800" dirty="0">
                    <a:solidFill>
                      <a:schemeClr val="tx2"/>
                    </a:solidFill>
                  </a:rPr>
                  <a:t>的每个战略，找出参与人</a:t>
                </a:r>
                <a:r>
                  <a:rPr lang="en-US" altLang="zh-CN" sz="1800" dirty="0">
                    <a:solidFill>
                      <a:schemeClr val="tx2"/>
                    </a:solidFill>
                  </a:rPr>
                  <a:t>1</a:t>
                </a:r>
                <a:r>
                  <a:rPr lang="zh-CN" altLang="en-US" sz="1800" dirty="0">
                    <a:solidFill>
                      <a:schemeClr val="tx2"/>
                    </a:solidFill>
                  </a:rPr>
                  <a:t>的最优战略，并在其对应的支付下面画一横线</a:t>
                </a:r>
                <a:endParaRPr lang="en-US" altLang="zh-CN" sz="1800" dirty="0">
                  <a:solidFill>
                    <a:schemeClr val="tx2"/>
                  </a:solidFill>
                </a:endParaRPr>
              </a:p>
              <a:p>
                <a:pPr lvl="1"/>
                <a:r>
                  <a:rPr lang="zh-CN" altLang="en-US" sz="1400" dirty="0">
                    <a:solidFill>
                      <a:schemeClr val="tx2"/>
                    </a:solidFill>
                  </a:rPr>
                  <a:t>例，对于参与人</a:t>
                </a:r>
                <a:r>
                  <a:rPr lang="en-US" altLang="zh-CN" sz="1400" dirty="0">
                    <a:solidFill>
                      <a:schemeClr val="tx2"/>
                    </a:solidFill>
                  </a:rPr>
                  <a:t>2</a:t>
                </a:r>
                <a:r>
                  <a:rPr lang="zh-CN" altLang="en-US" sz="1400" dirty="0">
                    <a:solidFill>
                      <a:schemeClr val="tx2"/>
                    </a:solidFill>
                  </a:rPr>
                  <a:t>的三个战略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，参与人</a:t>
                </a:r>
                <a:r>
                  <a:rPr lang="en-US" altLang="zh-CN" sz="1400" dirty="0">
                    <a:solidFill>
                      <a:schemeClr val="tx2"/>
                    </a:solidFill>
                  </a:rPr>
                  <a:t>1</a:t>
                </a:r>
                <a:r>
                  <a:rPr lang="zh-CN" altLang="en-US" sz="1400" dirty="0">
                    <a:solidFill>
                      <a:schemeClr val="tx2"/>
                    </a:solidFill>
                  </a:rPr>
                  <a:t>对应的最优战略分别为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oMath>
                </a14:m>
                <a:endParaRPr lang="en-US" altLang="zh-CN" sz="1400" dirty="0">
                  <a:solidFill>
                    <a:schemeClr val="tx2"/>
                  </a:solidFill>
                </a:endParaRPr>
              </a:p>
              <a:p>
                <a:r>
                  <a:rPr lang="en-US" altLang="zh-CN" sz="1800" dirty="0">
                    <a:solidFill>
                      <a:schemeClr val="tx2"/>
                    </a:solidFill>
                  </a:rPr>
                  <a:t>2. </a:t>
                </a:r>
                <a:r>
                  <a:rPr lang="zh-CN" altLang="en-US" sz="1800" dirty="0">
                    <a:solidFill>
                      <a:schemeClr val="tx2"/>
                    </a:solidFill>
                  </a:rPr>
                  <a:t>考察参与人</a:t>
                </a:r>
                <a:r>
                  <a:rPr lang="en-US" altLang="zh-CN" sz="1800" dirty="0">
                    <a:solidFill>
                      <a:schemeClr val="tx2"/>
                    </a:solidFill>
                  </a:rPr>
                  <a:t>2</a:t>
                </a:r>
                <a:r>
                  <a:rPr lang="zh-CN" altLang="en-US" sz="1800" dirty="0">
                    <a:solidFill>
                      <a:schemeClr val="tx2"/>
                    </a:solidFill>
                  </a:rPr>
                  <a:t>的最优战略。对于参与人</a:t>
                </a:r>
                <a:r>
                  <a:rPr lang="en-US" altLang="zh-CN" sz="1800" dirty="0">
                    <a:solidFill>
                      <a:schemeClr val="tx2"/>
                    </a:solidFill>
                  </a:rPr>
                  <a:t>1</a:t>
                </a:r>
                <a:r>
                  <a:rPr lang="zh-CN" altLang="en-US" sz="1800" dirty="0">
                    <a:solidFill>
                      <a:schemeClr val="tx2"/>
                    </a:solidFill>
                  </a:rPr>
                  <a:t>的每个战略，找出参与人</a:t>
                </a:r>
                <a:r>
                  <a:rPr lang="en-US" altLang="zh-CN" sz="1800" dirty="0">
                    <a:solidFill>
                      <a:schemeClr val="tx2"/>
                    </a:solidFill>
                  </a:rPr>
                  <a:t>2</a:t>
                </a:r>
                <a:r>
                  <a:rPr lang="zh-CN" altLang="en-US" sz="1800" dirty="0">
                    <a:solidFill>
                      <a:schemeClr val="tx2"/>
                    </a:solidFill>
                  </a:rPr>
                  <a:t>的最优战略，并在其对应的支付下面画一横线</a:t>
                </a:r>
                <a:endParaRPr lang="en-US" altLang="zh-CN" sz="1800" dirty="0">
                  <a:solidFill>
                    <a:schemeClr val="tx2"/>
                  </a:solidFill>
                </a:endParaRPr>
              </a:p>
              <a:p>
                <a:pPr lvl="1"/>
                <a:r>
                  <a:rPr lang="zh-CN" altLang="en-US" sz="1400" dirty="0">
                    <a:solidFill>
                      <a:schemeClr val="tx2"/>
                    </a:solidFill>
                  </a:rPr>
                  <a:t>例，对于参与人</a:t>
                </a:r>
                <a:r>
                  <a:rPr lang="en-US" altLang="zh-CN" sz="1400" dirty="0">
                    <a:solidFill>
                      <a:schemeClr val="tx2"/>
                    </a:solidFill>
                  </a:rPr>
                  <a:t>1</a:t>
                </a:r>
                <a:r>
                  <a:rPr lang="zh-CN" altLang="en-US" sz="1400" dirty="0">
                    <a:solidFill>
                      <a:schemeClr val="tx2"/>
                    </a:solidFill>
                  </a:rPr>
                  <a:t>的三个战略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，参与人</a:t>
                </a:r>
                <a:r>
                  <a:rPr lang="en-US" altLang="zh-CN" sz="1400" dirty="0">
                    <a:solidFill>
                      <a:schemeClr val="tx2"/>
                    </a:solidFill>
                  </a:rPr>
                  <a:t>2</a:t>
                </a:r>
                <a:r>
                  <a:rPr lang="zh-CN" altLang="en-US" sz="1400" dirty="0">
                    <a:solidFill>
                      <a:schemeClr val="tx2"/>
                    </a:solidFill>
                  </a:rPr>
                  <a:t>对应的最优战略分别为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3</m:t>
                        </m:r>
                      </m:sub>
                    </m:sSub>
                    <m:r>
                      <a:rPr lang="zh-CN" altLang="en-US" sz="1400" i="1">
                        <a:solidFill>
                          <a:schemeClr val="tx2"/>
                        </a:solidFill>
                        <a:latin typeface="Cambria Math" panose="02040503050406030204" pitchFamily="18" charset="0"/>
                      </a:rPr>
                      <m:t>。</m:t>
                    </m:r>
                  </m:oMath>
                </a14:m>
                <a:endParaRPr lang="en-US" altLang="zh-CN" sz="1400" dirty="0">
                  <a:solidFill>
                    <a:schemeClr val="tx2"/>
                  </a:solidFill>
                </a:endParaRPr>
              </a:p>
              <a:p>
                <a:r>
                  <a:rPr lang="en-US" altLang="zh-CN" sz="1800" dirty="0">
                    <a:solidFill>
                      <a:schemeClr val="tx2"/>
                    </a:solidFill>
                  </a:rPr>
                  <a:t>3. </a:t>
                </a:r>
                <a:r>
                  <a:rPr lang="zh-CN" altLang="en-US" sz="1800" dirty="0">
                    <a:solidFill>
                      <a:schemeClr val="tx2"/>
                    </a:solidFill>
                  </a:rPr>
                  <a:t>找出最优战略组合。如果某个方格的两个支付值下面都画了横线，这个方格所对应的战略组合就是最优战略组合，也就是要找的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例，图中的战略</a:t>
                </a:r>
                <a14:m>
                  <m:oMath xmlns:m="http://schemas.openxmlformats.org/officeDocument/2006/math">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就是找到的</a:t>
                </a:r>
                <a:r>
                  <a:rPr lang="en-US" altLang="zh-CN" sz="1400" dirty="0">
                    <a:solidFill>
                      <a:schemeClr val="tx2"/>
                    </a:solidFill>
                  </a:rPr>
                  <a:t>Nash</a:t>
                </a:r>
                <a:r>
                  <a:rPr lang="zh-CN" altLang="en-US" sz="1400">
                    <a:solidFill>
                      <a:schemeClr val="tx2"/>
                    </a:solidFill>
                  </a:rPr>
                  <a:t>均衡。</a:t>
                </a:r>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01B74BD-55C6-43DD-BC2D-5B34444BAA27}"/>
              </a:ext>
            </a:extLst>
          </p:cNvPr>
          <p:cNvPicPr>
            <a:picLocks noChangeAspect="1"/>
          </p:cNvPicPr>
          <p:nvPr/>
        </p:nvPicPr>
        <p:blipFill>
          <a:blip r:embed="rId3"/>
          <a:stretch>
            <a:fillRect/>
          </a:stretch>
        </p:blipFill>
        <p:spPr>
          <a:xfrm>
            <a:off x="6885963" y="395237"/>
            <a:ext cx="4126811" cy="2245912"/>
          </a:xfrm>
          <a:prstGeom prst="rect">
            <a:avLst/>
          </a:prstGeom>
        </p:spPr>
      </p:pic>
      <p:sp>
        <p:nvSpPr>
          <p:cNvPr id="5" name="灯片编号占位符 4">
            <a:extLst>
              <a:ext uri="{FF2B5EF4-FFF2-40B4-BE49-F238E27FC236}">
                <a16:creationId xmlns:a16="http://schemas.microsoft.com/office/drawing/2014/main" id="{9C6AA72B-2CA7-43A5-BD2E-D355E5AA1AF1}"/>
              </a:ext>
            </a:extLst>
          </p:cNvPr>
          <p:cNvSpPr>
            <a:spLocks noGrp="1"/>
          </p:cNvSpPr>
          <p:nvPr>
            <p:ph type="sldNum" sz="quarter" idx="12"/>
          </p:nvPr>
        </p:nvSpPr>
        <p:spPr/>
        <p:txBody>
          <a:bodyPr/>
          <a:lstStyle/>
          <a:p>
            <a:fld id="{BD5B6BE6-BF76-4BAD-AE57-A6F34EAFDDCA}" type="slidenum">
              <a:rPr lang="zh-CN" altLang="en-US" smtClean="0"/>
              <a:t>37</a:t>
            </a:fld>
            <a:endParaRPr lang="zh-CN" altLang="en-US"/>
          </a:p>
        </p:txBody>
      </p:sp>
    </p:spTree>
    <p:extLst>
      <p:ext uri="{BB962C8B-B14F-4D97-AF65-F5344CB8AC3E}">
        <p14:creationId xmlns:p14="http://schemas.microsoft.com/office/powerpoint/2010/main" val="3399325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箭头法求解</a:t>
                </a:r>
                <a:r>
                  <a:rPr lang="en-US" altLang="zh-CN" sz="1800" b="1" dirty="0">
                    <a:solidFill>
                      <a:schemeClr val="tx2"/>
                    </a:solidFill>
                  </a:rPr>
                  <a:t>Nash</a:t>
                </a:r>
                <a:r>
                  <a:rPr lang="zh-CN" altLang="en-US" sz="1800" b="1" dirty="0">
                    <a:solidFill>
                      <a:schemeClr val="tx2"/>
                    </a:solidFill>
                  </a:rPr>
                  <a:t>均衡</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“一个战略组合只有在两个参与人都不愿意偏离的情况下才能构成</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en-US" altLang="zh-CN" sz="1800" dirty="0">
                    <a:solidFill>
                      <a:schemeClr val="tx2"/>
                    </a:solidFill>
                  </a:rPr>
                  <a:t>1. </a:t>
                </a:r>
                <a:r>
                  <a:rPr lang="zh-CN" altLang="en-US" sz="1800" dirty="0">
                    <a:solidFill>
                      <a:schemeClr val="tx2"/>
                    </a:solidFill>
                  </a:rPr>
                  <a:t>对于每个战略组合，检查是否有参与人会偏离这个战略组合。如果有人会偏离，就用一个箭头指向他所偏离的战略组合。</a:t>
                </a:r>
                <a:endParaRPr lang="en-US" altLang="zh-CN" sz="1800" dirty="0">
                  <a:solidFill>
                    <a:schemeClr val="tx2"/>
                  </a:solidFill>
                </a:endParaRPr>
              </a:p>
              <a:p>
                <a:pPr lvl="1"/>
                <a:r>
                  <a:rPr lang="zh-CN" altLang="en-US" sz="1400" dirty="0">
                    <a:solidFill>
                      <a:schemeClr val="tx2"/>
                    </a:solidFill>
                  </a:rPr>
                  <a:t>例：对于战略组合</a:t>
                </a:r>
                <a14:m>
                  <m:oMath xmlns:m="http://schemas.openxmlformats.org/officeDocument/2006/math">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，在参与人</a:t>
                </a:r>
                <a:r>
                  <a:rPr lang="en-US" altLang="zh-CN" sz="1400" dirty="0">
                    <a:solidFill>
                      <a:schemeClr val="tx2"/>
                    </a:solidFill>
                  </a:rPr>
                  <a:t>2</a:t>
                </a:r>
                <a:r>
                  <a:rPr lang="zh-CN" altLang="en-US" sz="1400" dirty="0">
                    <a:solidFill>
                      <a:schemeClr val="tx2"/>
                    </a:solidFill>
                  </a:rPr>
                  <a:t>选定</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的情况下，参与人</a:t>
                </a:r>
                <a:r>
                  <a:rPr lang="en-US" altLang="zh-CN" sz="1400" dirty="0">
                    <a:solidFill>
                      <a:schemeClr val="tx2"/>
                    </a:solidFill>
                  </a:rPr>
                  <a:t>1</a:t>
                </a:r>
                <a:r>
                  <a:rPr lang="zh-CN" altLang="en-US" sz="1400" dirty="0">
                    <a:solidFill>
                      <a:schemeClr val="tx2"/>
                    </a:solidFill>
                  </a:rPr>
                  <a:t>会偏离</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而选择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；在参与人</a:t>
                </a:r>
                <a:r>
                  <a:rPr lang="en-US" altLang="zh-CN" sz="1400" dirty="0">
                    <a:solidFill>
                      <a:schemeClr val="tx2"/>
                    </a:solidFill>
                  </a:rPr>
                  <a:t>1</a:t>
                </a:r>
                <a:r>
                  <a:rPr lang="zh-CN" altLang="en-US" sz="1400" dirty="0">
                    <a:solidFill>
                      <a:schemeClr val="tx2"/>
                    </a:solidFill>
                  </a:rPr>
                  <a:t>选定</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的情况下，参与人</a:t>
                </a:r>
                <a:r>
                  <a:rPr lang="en-US" altLang="zh-CN" sz="1400" dirty="0">
                    <a:solidFill>
                      <a:schemeClr val="tx2"/>
                    </a:solidFill>
                  </a:rPr>
                  <a:t>2</a:t>
                </a:r>
                <a:r>
                  <a:rPr lang="zh-CN" altLang="en-US" sz="1400" dirty="0">
                    <a:solidFill>
                      <a:schemeClr val="tx2"/>
                    </a:solidFill>
                  </a:rPr>
                  <a:t>会偏离</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而选择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3</m:t>
                        </m:r>
                      </m:sub>
                    </m:sSub>
                  </m:oMath>
                </a14:m>
                <a:r>
                  <a:rPr lang="zh-CN" altLang="en-US" sz="1400" dirty="0">
                    <a:solidFill>
                      <a:schemeClr val="tx2"/>
                    </a:solidFill>
                  </a:rPr>
                  <a:t>。以此类推。</a:t>
                </a:r>
                <a:endParaRPr lang="en-US" altLang="zh-CN" sz="1400" dirty="0">
                  <a:solidFill>
                    <a:schemeClr val="tx2"/>
                  </a:solidFill>
                </a:endParaRPr>
              </a:p>
              <a:p>
                <a:r>
                  <a:rPr lang="en-US" altLang="zh-CN" sz="1800" dirty="0">
                    <a:solidFill>
                      <a:schemeClr val="tx2"/>
                    </a:solidFill>
                  </a:rPr>
                  <a:t>2. </a:t>
                </a:r>
                <a:r>
                  <a:rPr lang="zh-CN" altLang="en-US" sz="1800" dirty="0">
                    <a:solidFill>
                      <a:schemeClr val="tx2"/>
                    </a:solidFill>
                  </a:rPr>
                  <a:t>找出没有参与人会偏离的战略组合。支付表中，如果某个方格没有箭头指向其他方格，那么这个方格所对应的战略组合就是没有参与人会偏离的战略组合，也就是我们所要找的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例：图中的战略组合</a:t>
                </a:r>
                <a14:m>
                  <m:oMath xmlns:m="http://schemas.openxmlformats.org/officeDocument/2006/math">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就是我们要找的</a:t>
                </a:r>
                <a:r>
                  <a:rPr lang="en-US" altLang="zh-CN" sz="1400" dirty="0">
                    <a:solidFill>
                      <a:schemeClr val="tx2"/>
                    </a:solidFill>
                  </a:rPr>
                  <a:t>Nash</a:t>
                </a:r>
                <a:r>
                  <a:rPr lang="zh-CN" altLang="en-US" sz="1400" dirty="0">
                    <a:solidFill>
                      <a:schemeClr val="tx2"/>
                    </a:solidFill>
                  </a:rPr>
                  <a:t>均衡</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5E64C220-AAA2-4E78-896C-00A73A84F6BA}"/>
              </a:ext>
            </a:extLst>
          </p:cNvPr>
          <p:cNvPicPr>
            <a:picLocks noChangeAspect="1"/>
          </p:cNvPicPr>
          <p:nvPr/>
        </p:nvPicPr>
        <p:blipFill>
          <a:blip r:embed="rId3"/>
          <a:stretch>
            <a:fillRect/>
          </a:stretch>
        </p:blipFill>
        <p:spPr>
          <a:xfrm>
            <a:off x="6885963" y="395237"/>
            <a:ext cx="4126811" cy="2245912"/>
          </a:xfrm>
          <a:prstGeom prst="rect">
            <a:avLst/>
          </a:prstGeom>
        </p:spPr>
      </p:pic>
      <p:pic>
        <p:nvPicPr>
          <p:cNvPr id="4" name="图片 3">
            <a:extLst>
              <a:ext uri="{FF2B5EF4-FFF2-40B4-BE49-F238E27FC236}">
                <a16:creationId xmlns:a16="http://schemas.microsoft.com/office/drawing/2014/main" id="{531AD1BB-7C8D-4CA5-B5B0-377963665D5B}"/>
              </a:ext>
            </a:extLst>
          </p:cNvPr>
          <p:cNvPicPr>
            <a:picLocks noChangeAspect="1"/>
          </p:cNvPicPr>
          <p:nvPr/>
        </p:nvPicPr>
        <p:blipFill>
          <a:blip r:embed="rId4"/>
          <a:stretch>
            <a:fillRect/>
          </a:stretch>
        </p:blipFill>
        <p:spPr>
          <a:xfrm>
            <a:off x="6886117" y="396709"/>
            <a:ext cx="4126810" cy="2245912"/>
          </a:xfrm>
          <a:prstGeom prst="rect">
            <a:avLst/>
          </a:prstGeom>
        </p:spPr>
      </p:pic>
      <p:sp>
        <p:nvSpPr>
          <p:cNvPr id="5" name="灯片编号占位符 4">
            <a:extLst>
              <a:ext uri="{FF2B5EF4-FFF2-40B4-BE49-F238E27FC236}">
                <a16:creationId xmlns:a16="http://schemas.microsoft.com/office/drawing/2014/main" id="{02FD13C0-BE40-4503-A115-2354D7221402}"/>
              </a:ext>
            </a:extLst>
          </p:cNvPr>
          <p:cNvSpPr>
            <a:spLocks noGrp="1"/>
          </p:cNvSpPr>
          <p:nvPr>
            <p:ph type="sldNum" sz="quarter" idx="12"/>
          </p:nvPr>
        </p:nvSpPr>
        <p:spPr/>
        <p:txBody>
          <a:bodyPr/>
          <a:lstStyle/>
          <a:p>
            <a:fld id="{BD5B6BE6-BF76-4BAD-AE57-A6F34EAFDDCA}" type="slidenum">
              <a:rPr lang="zh-CN" altLang="en-US" smtClean="0"/>
              <a:t>38</a:t>
            </a:fld>
            <a:endParaRPr lang="zh-CN" altLang="en-US"/>
          </a:p>
        </p:txBody>
      </p:sp>
    </p:spTree>
    <p:extLst>
      <p:ext uri="{BB962C8B-B14F-4D97-AF65-F5344CB8AC3E}">
        <p14:creationId xmlns:p14="http://schemas.microsoft.com/office/powerpoint/2010/main" val="1933272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Stag  Hunt</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en-US" altLang="zh-CN" sz="1800" b="1" dirty="0">
                <a:solidFill>
                  <a:schemeClr val="tx2"/>
                </a:solidFill>
              </a:rPr>
              <a:t>Stag Hunt</a:t>
            </a:r>
            <a:r>
              <a:rPr lang="zh-CN" altLang="en-US" sz="1800" b="1" dirty="0">
                <a:solidFill>
                  <a:schemeClr val="tx2"/>
                </a:solidFill>
              </a:rPr>
              <a:t>问题，猎兔博弈</a:t>
            </a:r>
            <a:endParaRPr lang="en-US" altLang="zh-CN" sz="1800" b="1" dirty="0">
              <a:solidFill>
                <a:schemeClr val="tx2"/>
              </a:solidFill>
            </a:endParaRPr>
          </a:p>
          <a:p>
            <a:r>
              <a:rPr lang="zh-CN" altLang="en-US" sz="1800" dirty="0">
                <a:solidFill>
                  <a:schemeClr val="tx2"/>
                </a:solidFill>
              </a:rPr>
              <a:t>两个参与人去打猎，每个人可以猎鹿，也可以猎兔。要想猎鹿成功，两个参与人必须合作；而猎兔则只需要一个人自己就可以完成。假设两个参与人没有预先的交流，并且同时做出决策</a:t>
            </a:r>
            <a:r>
              <a:rPr lang="en-US" altLang="zh-CN" sz="1800" dirty="0">
                <a:solidFill>
                  <a:schemeClr val="tx2"/>
                </a:solidFill>
              </a:rPr>
              <a:t>.</a:t>
            </a:r>
          </a:p>
          <a:p>
            <a:r>
              <a:rPr lang="zh-CN" altLang="en-US" sz="1800" dirty="0">
                <a:solidFill>
                  <a:schemeClr val="tx2"/>
                </a:solidFill>
              </a:rPr>
              <a:t>显然</a:t>
            </a:r>
            <a:r>
              <a:rPr lang="zh-CN" altLang="en-US" sz="1800" dirty="0">
                <a:solidFill>
                  <a:schemeClr val="tx2"/>
                </a:solidFill>
                <a:sym typeface="Wingdings" panose="05000000000000000000" pitchFamily="2" charset="2"/>
              </a:rPr>
              <a:t>：</a:t>
            </a:r>
            <a:endParaRPr lang="en-US" altLang="zh-CN" sz="1800" dirty="0">
              <a:solidFill>
                <a:schemeClr val="tx2"/>
              </a:solidFill>
              <a:sym typeface="Wingdings" panose="05000000000000000000" pitchFamily="2" charset="2"/>
            </a:endParaRPr>
          </a:p>
          <a:p>
            <a:pPr lvl="1"/>
            <a:r>
              <a:rPr lang="zh-CN" altLang="en-US" sz="1400" dirty="0">
                <a:solidFill>
                  <a:schemeClr val="tx2"/>
                </a:solidFill>
                <a:sym typeface="Wingdings" panose="05000000000000000000" pitchFamily="2" charset="2"/>
              </a:rPr>
              <a:t>（</a:t>
            </a:r>
            <a:r>
              <a:rPr lang="en-US" altLang="zh-CN" sz="1400" dirty="0">
                <a:solidFill>
                  <a:schemeClr val="tx2"/>
                </a:solidFill>
                <a:sym typeface="Wingdings" panose="05000000000000000000" pitchFamily="2" charset="2"/>
              </a:rPr>
              <a:t>1</a:t>
            </a:r>
            <a:r>
              <a:rPr lang="zh-CN" altLang="en-US" sz="1400" dirty="0">
                <a:solidFill>
                  <a:schemeClr val="tx2"/>
                </a:solidFill>
                <a:sym typeface="Wingdings" panose="05000000000000000000" pitchFamily="2" charset="2"/>
              </a:rPr>
              <a:t>）鹿比兔大，所以猎鹿得到的支付更大；</a:t>
            </a:r>
            <a:endParaRPr lang="en-US" altLang="zh-CN" sz="1400" dirty="0">
              <a:solidFill>
                <a:schemeClr val="tx2"/>
              </a:solidFill>
              <a:sym typeface="Wingdings" panose="05000000000000000000" pitchFamily="2" charset="2"/>
            </a:endParaRPr>
          </a:p>
          <a:p>
            <a:pPr lvl="1"/>
            <a:r>
              <a:rPr lang="zh-CN" altLang="en-US" sz="1400" dirty="0">
                <a:solidFill>
                  <a:schemeClr val="tx2"/>
                </a:solidFill>
                <a:sym typeface="Wingdings" panose="05000000000000000000" pitchFamily="2" charset="2"/>
              </a:rPr>
              <a:t>（</a:t>
            </a:r>
            <a:r>
              <a:rPr lang="en-US" altLang="zh-CN" sz="1400" dirty="0">
                <a:solidFill>
                  <a:schemeClr val="tx2"/>
                </a:solidFill>
                <a:sym typeface="Wingdings" panose="05000000000000000000" pitchFamily="2" charset="2"/>
              </a:rPr>
              <a:t>2</a:t>
            </a:r>
            <a:r>
              <a:rPr lang="zh-CN" altLang="en-US" sz="1400" dirty="0">
                <a:solidFill>
                  <a:schemeClr val="tx2"/>
                </a:solidFill>
                <a:sym typeface="Wingdings" panose="05000000000000000000" pitchFamily="2" charset="2"/>
              </a:rPr>
              <a:t>）但是，如果一个人猎兔，一个人猎鹿，则猎鹿会失败。</a:t>
            </a:r>
            <a:endParaRPr lang="en-US" altLang="zh-CN" sz="1400" dirty="0">
              <a:solidFill>
                <a:schemeClr val="tx2"/>
              </a:solidFill>
              <a:sym typeface="Wingdings" panose="05000000000000000000" pitchFamily="2" charset="2"/>
            </a:endParaRPr>
          </a:p>
          <a:p>
            <a:r>
              <a:rPr lang="zh-CN" altLang="en-US" sz="1800" dirty="0">
                <a:solidFill>
                  <a:schemeClr val="tx2"/>
                </a:solidFill>
                <a:sym typeface="Wingdings" panose="05000000000000000000" pitchFamily="2" charset="2"/>
              </a:rPr>
              <a:t>右图给出了对应的战略式博弈的表格。</a:t>
            </a:r>
            <a:endParaRPr lang="en-US" altLang="zh-CN" sz="1800" dirty="0">
              <a:solidFill>
                <a:schemeClr val="tx2"/>
              </a:solidFill>
              <a:sym typeface="Wingdings" panose="05000000000000000000" pitchFamily="2" charset="2"/>
            </a:endParaRPr>
          </a:p>
          <a:p>
            <a:r>
              <a:rPr lang="zh-CN" altLang="en-US" sz="1800" dirty="0">
                <a:solidFill>
                  <a:schemeClr val="tx2"/>
                </a:solidFill>
                <a:sym typeface="Wingdings" panose="05000000000000000000" pitchFamily="2" charset="2"/>
              </a:rPr>
              <a:t>求解这个问题的</a:t>
            </a:r>
            <a:r>
              <a:rPr lang="en-US" altLang="zh-CN" sz="1800" dirty="0">
                <a:solidFill>
                  <a:schemeClr val="tx2"/>
                </a:solidFill>
                <a:sym typeface="Wingdings" panose="05000000000000000000" pitchFamily="2" charset="2"/>
              </a:rPr>
              <a:t>Nash</a:t>
            </a:r>
            <a:r>
              <a:rPr lang="zh-CN" altLang="en-US" sz="1800" dirty="0">
                <a:solidFill>
                  <a:schemeClr val="tx2"/>
                </a:solidFill>
                <a:sym typeface="Wingdings" panose="05000000000000000000" pitchFamily="2" charset="2"/>
              </a:rPr>
              <a:t>均衡。</a:t>
            </a:r>
            <a:endParaRPr lang="en-US" altLang="zh-CN" sz="1800" dirty="0">
              <a:solidFill>
                <a:schemeClr val="tx2"/>
              </a:solidFill>
            </a:endParaRPr>
          </a:p>
          <a:p>
            <a:r>
              <a:rPr lang="zh-CN" altLang="en-US" sz="1800" dirty="0">
                <a:solidFill>
                  <a:schemeClr val="tx2"/>
                </a:solidFill>
              </a:rPr>
              <a:t>容易发现，这个问题中没有占优战略或劣战略。</a:t>
            </a:r>
          </a:p>
        </p:txBody>
      </p:sp>
      <p:pic>
        <p:nvPicPr>
          <p:cNvPr id="4" name="图片 3">
            <a:extLst>
              <a:ext uri="{FF2B5EF4-FFF2-40B4-BE49-F238E27FC236}">
                <a16:creationId xmlns:a16="http://schemas.microsoft.com/office/drawing/2014/main" id="{A4CA2685-9D03-45BF-85E3-784E30B98937}"/>
              </a:ext>
            </a:extLst>
          </p:cNvPr>
          <p:cNvPicPr>
            <a:picLocks noChangeAspect="1"/>
          </p:cNvPicPr>
          <p:nvPr/>
        </p:nvPicPr>
        <p:blipFill>
          <a:blip r:embed="rId2"/>
          <a:stretch>
            <a:fillRect/>
          </a:stretch>
        </p:blipFill>
        <p:spPr>
          <a:xfrm>
            <a:off x="7041879" y="3838230"/>
            <a:ext cx="3970895" cy="2342711"/>
          </a:xfrm>
          <a:prstGeom prst="rect">
            <a:avLst/>
          </a:prstGeom>
        </p:spPr>
      </p:pic>
      <p:sp>
        <p:nvSpPr>
          <p:cNvPr id="5" name="灯片编号占位符 4">
            <a:extLst>
              <a:ext uri="{FF2B5EF4-FFF2-40B4-BE49-F238E27FC236}">
                <a16:creationId xmlns:a16="http://schemas.microsoft.com/office/drawing/2014/main" id="{BCB785DB-A9C8-4DCA-84B0-CBA03744AD72}"/>
              </a:ext>
            </a:extLst>
          </p:cNvPr>
          <p:cNvSpPr>
            <a:spLocks noGrp="1"/>
          </p:cNvSpPr>
          <p:nvPr>
            <p:ph type="sldNum" sz="quarter" idx="12"/>
          </p:nvPr>
        </p:nvSpPr>
        <p:spPr/>
        <p:txBody>
          <a:bodyPr/>
          <a:lstStyle/>
          <a:p>
            <a:fld id="{BD5B6BE6-BF76-4BAD-AE57-A6F34EAFDDCA}" type="slidenum">
              <a:rPr lang="zh-CN" altLang="en-US" smtClean="0"/>
              <a:t>39</a:t>
            </a:fld>
            <a:endParaRPr lang="zh-CN" altLang="en-US"/>
          </a:p>
        </p:txBody>
      </p:sp>
    </p:spTree>
    <p:extLst>
      <p:ext uri="{BB962C8B-B14F-4D97-AF65-F5344CB8AC3E}">
        <p14:creationId xmlns:p14="http://schemas.microsoft.com/office/powerpoint/2010/main" val="223028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一个具体例子</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两个企业（企业</a:t>
            </a:r>
            <a:r>
              <a:rPr lang="en-US" altLang="zh-CN" sz="1800" dirty="0">
                <a:solidFill>
                  <a:schemeClr val="tx2"/>
                </a:solidFill>
              </a:rPr>
              <a:t>1</a:t>
            </a:r>
            <a:r>
              <a:rPr lang="zh-CN" altLang="en-US" sz="1800" dirty="0">
                <a:solidFill>
                  <a:schemeClr val="tx2"/>
                </a:solidFill>
              </a:rPr>
              <a:t>和企业</a:t>
            </a:r>
            <a:r>
              <a:rPr lang="en-US" altLang="zh-CN" sz="1800" dirty="0">
                <a:solidFill>
                  <a:schemeClr val="tx2"/>
                </a:solidFill>
              </a:rPr>
              <a:t>2</a:t>
            </a:r>
            <a:r>
              <a:rPr lang="zh-CN" altLang="en-US" sz="1800" dirty="0">
                <a:solidFill>
                  <a:schemeClr val="tx2"/>
                </a:solidFill>
              </a:rPr>
              <a:t>）准备各自开发同一种新产品，并投放市场。开发中，企业的投入、产出如下所示：</a:t>
            </a:r>
            <a:endParaRPr lang="en-US" altLang="zh-CN" sz="1800" dirty="0">
              <a:solidFill>
                <a:schemeClr val="tx2"/>
              </a:solidFill>
            </a:endParaRPr>
          </a:p>
          <a:p>
            <a:pPr lvl="1"/>
            <a:r>
              <a:rPr lang="zh-CN" altLang="en-US" sz="1400" dirty="0">
                <a:solidFill>
                  <a:schemeClr val="tx2"/>
                </a:solidFill>
              </a:rPr>
              <a:t>不开发</a:t>
            </a:r>
            <a:r>
              <a:rPr lang="en-US" altLang="zh-CN" sz="1400" dirty="0">
                <a:solidFill>
                  <a:schemeClr val="tx2"/>
                </a:solidFill>
              </a:rPr>
              <a:t>(</a:t>
            </a:r>
            <a:r>
              <a:rPr lang="zh-CN" altLang="en-US" sz="1400" dirty="0">
                <a:solidFill>
                  <a:schemeClr val="tx2"/>
                </a:solidFill>
              </a:rPr>
              <a:t>用</a:t>
            </a:r>
            <a:r>
              <a:rPr lang="en-US" altLang="zh-CN" sz="1400" dirty="0">
                <a:solidFill>
                  <a:schemeClr val="tx2"/>
                </a:solidFill>
              </a:rPr>
              <a:t>b</a:t>
            </a:r>
            <a:r>
              <a:rPr lang="zh-CN" altLang="en-US" sz="1400" dirty="0">
                <a:solidFill>
                  <a:schemeClr val="tx2"/>
                </a:solidFill>
              </a:rPr>
              <a:t>表示</a:t>
            </a:r>
            <a:r>
              <a:rPr lang="en-US" altLang="zh-CN" sz="1400" dirty="0">
                <a:solidFill>
                  <a:schemeClr val="tx2"/>
                </a:solidFill>
              </a:rPr>
              <a:t>)</a:t>
            </a:r>
            <a:r>
              <a:rPr lang="zh-CN" altLang="en-US" sz="1400" dirty="0">
                <a:solidFill>
                  <a:schemeClr val="tx2"/>
                </a:solidFill>
              </a:rPr>
              <a:t>：不投入资金，利润为</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开发</a:t>
            </a:r>
            <a:r>
              <a:rPr lang="en-US" altLang="zh-CN" sz="1400" dirty="0">
                <a:solidFill>
                  <a:schemeClr val="tx2"/>
                </a:solidFill>
              </a:rPr>
              <a:t>(</a:t>
            </a:r>
            <a:r>
              <a:rPr lang="zh-CN" altLang="en-US" sz="1400" dirty="0">
                <a:solidFill>
                  <a:schemeClr val="tx2"/>
                </a:solidFill>
              </a:rPr>
              <a:t>用</a:t>
            </a:r>
            <a:r>
              <a:rPr lang="en-US" altLang="zh-CN" sz="1400" dirty="0">
                <a:solidFill>
                  <a:schemeClr val="tx2"/>
                </a:solidFill>
              </a:rPr>
              <a:t>a</a:t>
            </a:r>
            <a:r>
              <a:rPr lang="zh-CN" altLang="en-US" sz="1400" dirty="0">
                <a:solidFill>
                  <a:schemeClr val="tx2"/>
                </a:solidFill>
              </a:rPr>
              <a:t>表示</a:t>
            </a:r>
            <a:r>
              <a:rPr lang="en-US" altLang="zh-CN" sz="1400" dirty="0">
                <a:solidFill>
                  <a:schemeClr val="tx2"/>
                </a:solidFill>
              </a:rPr>
              <a:t>)</a:t>
            </a:r>
            <a:r>
              <a:rPr lang="zh-CN" altLang="en-US" sz="1400" dirty="0">
                <a:solidFill>
                  <a:schemeClr val="tx2"/>
                </a:solidFill>
              </a:rPr>
              <a:t>：需投入</a:t>
            </a:r>
            <a:r>
              <a:rPr lang="en-US" altLang="zh-CN" sz="1400" dirty="0">
                <a:solidFill>
                  <a:schemeClr val="tx2"/>
                </a:solidFill>
              </a:rPr>
              <a:t>2000</a:t>
            </a:r>
            <a:r>
              <a:rPr lang="zh-CN" altLang="en-US" sz="1400" dirty="0">
                <a:solidFill>
                  <a:schemeClr val="tx2"/>
                </a:solidFill>
              </a:rPr>
              <a:t>万资金，市场需求可能大，也可能小：</a:t>
            </a:r>
            <a:endParaRPr lang="en-US" altLang="zh-CN" sz="1400" dirty="0">
              <a:solidFill>
                <a:schemeClr val="tx2"/>
              </a:solidFill>
            </a:endParaRPr>
          </a:p>
          <a:p>
            <a:pPr lvl="2"/>
            <a:r>
              <a:rPr lang="zh-CN" altLang="en-US" sz="1000" dirty="0">
                <a:solidFill>
                  <a:schemeClr val="tx2"/>
                </a:solidFill>
              </a:rPr>
              <a:t>若市场需求大，对手不开发，则获利</a:t>
            </a:r>
            <a:r>
              <a:rPr lang="en-US" altLang="zh-CN" sz="1000" dirty="0">
                <a:solidFill>
                  <a:schemeClr val="tx2"/>
                </a:solidFill>
              </a:rPr>
              <a:t>800</a:t>
            </a:r>
            <a:r>
              <a:rPr lang="zh-CN" altLang="en-US" sz="1000" dirty="0">
                <a:solidFill>
                  <a:schemeClr val="tx2"/>
                </a:solidFill>
              </a:rPr>
              <a:t>万</a:t>
            </a:r>
            <a:endParaRPr lang="en-US" altLang="zh-CN" sz="1000" dirty="0">
              <a:solidFill>
                <a:schemeClr val="tx2"/>
              </a:solidFill>
            </a:endParaRPr>
          </a:p>
          <a:p>
            <a:pPr lvl="2"/>
            <a:r>
              <a:rPr lang="zh-CN" altLang="en-US" sz="1000" dirty="0">
                <a:solidFill>
                  <a:schemeClr val="tx2"/>
                </a:solidFill>
              </a:rPr>
              <a:t>若市场需求大，对手也开发，则获利</a:t>
            </a:r>
            <a:r>
              <a:rPr lang="en-US" altLang="zh-CN" sz="1000" dirty="0">
                <a:solidFill>
                  <a:schemeClr val="tx2"/>
                </a:solidFill>
              </a:rPr>
              <a:t>300</a:t>
            </a:r>
            <a:r>
              <a:rPr lang="zh-CN" altLang="en-US" sz="1000" dirty="0">
                <a:solidFill>
                  <a:schemeClr val="tx2"/>
                </a:solidFill>
              </a:rPr>
              <a:t>万</a:t>
            </a:r>
            <a:endParaRPr lang="en-US" altLang="zh-CN" sz="1000" dirty="0">
              <a:solidFill>
                <a:schemeClr val="tx2"/>
              </a:solidFill>
            </a:endParaRPr>
          </a:p>
          <a:p>
            <a:pPr lvl="2"/>
            <a:r>
              <a:rPr lang="zh-CN" altLang="en-US" sz="1000" dirty="0">
                <a:solidFill>
                  <a:schemeClr val="tx2"/>
                </a:solidFill>
              </a:rPr>
              <a:t>若市场需求小，对手不开发，则获利</a:t>
            </a:r>
            <a:r>
              <a:rPr lang="en-US" altLang="zh-CN" sz="1000" dirty="0">
                <a:solidFill>
                  <a:schemeClr val="tx2"/>
                </a:solidFill>
              </a:rPr>
              <a:t>200</a:t>
            </a:r>
            <a:r>
              <a:rPr lang="zh-CN" altLang="en-US" sz="1000" dirty="0">
                <a:solidFill>
                  <a:schemeClr val="tx2"/>
                </a:solidFill>
              </a:rPr>
              <a:t>万</a:t>
            </a:r>
            <a:endParaRPr lang="en-US" altLang="zh-CN" sz="1000" dirty="0">
              <a:solidFill>
                <a:schemeClr val="tx2"/>
              </a:solidFill>
            </a:endParaRPr>
          </a:p>
          <a:p>
            <a:pPr lvl="2"/>
            <a:r>
              <a:rPr lang="zh-CN" altLang="en-US" sz="1000" dirty="0">
                <a:solidFill>
                  <a:schemeClr val="tx2"/>
                </a:solidFill>
              </a:rPr>
              <a:t>若市场需求小，对手也开发，则亏损</a:t>
            </a:r>
            <a:r>
              <a:rPr lang="en-US" altLang="zh-CN" sz="1000" dirty="0">
                <a:solidFill>
                  <a:schemeClr val="tx2"/>
                </a:solidFill>
              </a:rPr>
              <a:t>400</a:t>
            </a:r>
            <a:r>
              <a:rPr lang="zh-CN" altLang="en-US" sz="1000" dirty="0">
                <a:solidFill>
                  <a:schemeClr val="tx2"/>
                </a:solidFill>
              </a:rPr>
              <a:t>万</a:t>
            </a:r>
            <a:endParaRPr lang="en-US" altLang="zh-CN" sz="1000" dirty="0">
              <a:solidFill>
                <a:schemeClr val="tx2"/>
              </a:solidFill>
            </a:endParaRPr>
          </a:p>
          <a:p>
            <a:r>
              <a:rPr lang="zh-CN" altLang="en-US" sz="1800" dirty="0">
                <a:solidFill>
                  <a:schemeClr val="tx2"/>
                </a:solidFill>
              </a:rPr>
              <a:t>这是一个典型的博弈问题。每个企业的收益，不仅和自己的决策有关，还和另一个企业的决策有关。在这个特例里，每个企业的收益还和市场的需求大小有关。</a:t>
            </a:r>
            <a:endParaRPr lang="en-US" altLang="zh-CN" sz="1800" dirty="0">
              <a:solidFill>
                <a:schemeClr val="tx2"/>
              </a:solidFill>
            </a:endParaRPr>
          </a:p>
          <a:p>
            <a:r>
              <a:rPr lang="zh-CN" altLang="en-US" sz="1800" dirty="0">
                <a:solidFill>
                  <a:schemeClr val="tx2"/>
                </a:solidFill>
              </a:rPr>
              <a:t>这个博弈问题属于哪一类博弈问题？取决于具体的情况：</a:t>
            </a:r>
            <a:endParaRPr lang="en-US" altLang="zh-CN" sz="1800" dirty="0">
              <a:solidFill>
                <a:schemeClr val="tx2"/>
              </a:solidFill>
            </a:endParaRPr>
          </a:p>
          <a:p>
            <a:pPr lvl="1"/>
            <a:r>
              <a:rPr lang="zh-CN" altLang="en-US" sz="1400" dirty="0">
                <a:solidFill>
                  <a:schemeClr val="tx2"/>
                </a:solidFill>
              </a:rPr>
              <a:t>企业决策前不知道市场需求：不完全信息博弈问题</a:t>
            </a:r>
            <a:endParaRPr lang="en-US" altLang="zh-CN" sz="1400" dirty="0">
              <a:solidFill>
                <a:schemeClr val="tx2"/>
              </a:solidFill>
            </a:endParaRPr>
          </a:p>
          <a:p>
            <a:pPr lvl="1"/>
            <a:r>
              <a:rPr lang="zh-CN" altLang="en-US" sz="1400" dirty="0">
                <a:solidFill>
                  <a:schemeClr val="tx2"/>
                </a:solidFill>
              </a:rPr>
              <a:t>企业决策前知道市场需求：完全信息博弈问题</a:t>
            </a:r>
            <a:endParaRPr lang="en-US" altLang="zh-CN" sz="1400" dirty="0">
              <a:solidFill>
                <a:schemeClr val="tx2"/>
              </a:solidFill>
            </a:endParaRPr>
          </a:p>
          <a:p>
            <a:pPr lvl="2"/>
            <a:r>
              <a:rPr lang="zh-CN" altLang="en-US" sz="1000" dirty="0">
                <a:solidFill>
                  <a:schemeClr val="tx2"/>
                </a:solidFill>
              </a:rPr>
              <a:t>企业如果同时决策：完全信息静态博弈问题</a:t>
            </a:r>
            <a:endParaRPr lang="en-US" altLang="zh-CN" sz="1000" dirty="0">
              <a:solidFill>
                <a:schemeClr val="tx2"/>
              </a:solidFill>
            </a:endParaRPr>
          </a:p>
          <a:p>
            <a:pPr lvl="2"/>
            <a:r>
              <a:rPr lang="zh-CN" altLang="en-US" sz="1000" dirty="0">
                <a:solidFill>
                  <a:schemeClr val="tx2"/>
                </a:solidFill>
              </a:rPr>
              <a:t>企业的决策有先后时序上的差异：完全信息动态博弈问题</a:t>
            </a:r>
            <a:endParaRPr lang="en-US" altLang="zh-CN" sz="1000" dirty="0">
              <a:solidFill>
                <a:schemeClr val="tx2"/>
              </a:solidFill>
            </a:endParaRPr>
          </a:p>
        </p:txBody>
      </p:sp>
      <p:sp>
        <p:nvSpPr>
          <p:cNvPr id="4" name="灯片编号占位符 3">
            <a:extLst>
              <a:ext uri="{FF2B5EF4-FFF2-40B4-BE49-F238E27FC236}">
                <a16:creationId xmlns:a16="http://schemas.microsoft.com/office/drawing/2014/main" id="{A8DA05FA-BC47-4BE8-9308-A8199C9B4DFC}"/>
              </a:ext>
            </a:extLst>
          </p:cNvPr>
          <p:cNvSpPr>
            <a:spLocks noGrp="1"/>
          </p:cNvSpPr>
          <p:nvPr>
            <p:ph type="sldNum" sz="quarter" idx="12"/>
          </p:nvPr>
        </p:nvSpPr>
        <p:spPr/>
        <p:txBody>
          <a:bodyPr/>
          <a:lstStyle/>
          <a:p>
            <a:fld id="{BD5B6BE6-BF76-4BAD-AE57-A6F34EAFDDCA}" type="slidenum">
              <a:rPr lang="zh-CN" altLang="en-US" smtClean="0"/>
              <a:t>4</a:t>
            </a:fld>
            <a:endParaRPr lang="zh-CN" altLang="en-US"/>
          </a:p>
        </p:txBody>
      </p:sp>
    </p:spTree>
    <p:extLst>
      <p:ext uri="{BB962C8B-B14F-4D97-AF65-F5344CB8AC3E}">
        <p14:creationId xmlns:p14="http://schemas.microsoft.com/office/powerpoint/2010/main" val="4164338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Stag  Hunt</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Autofit/>
              </a:bodyPr>
              <a:lstStyle/>
              <a:p>
                <a:r>
                  <a:rPr lang="zh-CN" altLang="en-US" sz="1800" dirty="0">
                    <a:solidFill>
                      <a:schemeClr val="tx2"/>
                    </a:solidFill>
                  </a:rPr>
                  <a:t>在参与人</a:t>
                </a:r>
                <a:r>
                  <a:rPr lang="en-US" altLang="zh-CN" sz="1800" dirty="0">
                    <a:solidFill>
                      <a:schemeClr val="tx2"/>
                    </a:solidFill>
                  </a:rPr>
                  <a:t>2</a:t>
                </a:r>
                <a:r>
                  <a:rPr lang="zh-CN" altLang="en-US" sz="1800" dirty="0">
                    <a:solidFill>
                      <a:schemeClr val="tx2"/>
                    </a:solidFill>
                  </a:rPr>
                  <a:t>选定“鹿”的情况下，参与人</a:t>
                </a:r>
                <a:r>
                  <a:rPr lang="en-US" altLang="zh-CN" sz="1800" dirty="0">
                    <a:solidFill>
                      <a:schemeClr val="tx2"/>
                    </a:solidFill>
                  </a:rPr>
                  <a:t>1</a:t>
                </a:r>
                <a:r>
                  <a:rPr lang="zh-CN" altLang="en-US" sz="1800" dirty="0">
                    <a:solidFill>
                      <a:schemeClr val="tx2"/>
                    </a:solidFill>
                  </a:rPr>
                  <a:t>应选择“鹿”；</a:t>
                </a:r>
                <a:endParaRPr lang="en-US" altLang="zh-CN" sz="1800" dirty="0">
                  <a:solidFill>
                    <a:schemeClr val="tx2"/>
                  </a:solidFill>
                </a:endParaRPr>
              </a:p>
              <a:p>
                <a:r>
                  <a:rPr lang="zh-CN" altLang="en-US" sz="1800" dirty="0">
                    <a:solidFill>
                      <a:schemeClr val="tx2"/>
                    </a:solidFill>
                  </a:rPr>
                  <a:t>在参与人</a:t>
                </a:r>
                <a:r>
                  <a:rPr lang="en-US" altLang="zh-CN" sz="1800" dirty="0">
                    <a:solidFill>
                      <a:schemeClr val="tx2"/>
                    </a:solidFill>
                  </a:rPr>
                  <a:t>2</a:t>
                </a:r>
                <a:r>
                  <a:rPr lang="zh-CN" altLang="en-US" sz="1800" dirty="0">
                    <a:solidFill>
                      <a:schemeClr val="tx2"/>
                    </a:solidFill>
                  </a:rPr>
                  <a:t>选定“兔”的情况下，参与人</a:t>
                </a:r>
                <a:r>
                  <a:rPr lang="en-US" altLang="zh-CN" sz="1800" dirty="0">
                    <a:solidFill>
                      <a:schemeClr val="tx2"/>
                    </a:solidFill>
                  </a:rPr>
                  <a:t>1</a:t>
                </a:r>
                <a:r>
                  <a:rPr lang="zh-CN" altLang="en-US" sz="1800" dirty="0">
                    <a:solidFill>
                      <a:schemeClr val="tx2"/>
                    </a:solidFill>
                  </a:rPr>
                  <a:t>应选择“兔”；</a:t>
                </a:r>
                <a:endParaRPr lang="en-US" altLang="zh-CN" sz="1800" dirty="0">
                  <a:solidFill>
                    <a:schemeClr val="tx2"/>
                  </a:solidFill>
                </a:endParaRPr>
              </a:p>
              <a:p>
                <a:r>
                  <a:rPr lang="zh-CN" altLang="en-US" sz="1800" dirty="0">
                    <a:solidFill>
                      <a:schemeClr val="tx2"/>
                    </a:solidFill>
                  </a:rPr>
                  <a:t>在参与人</a:t>
                </a:r>
                <a:r>
                  <a:rPr lang="en-US" altLang="zh-CN" sz="1800" dirty="0">
                    <a:solidFill>
                      <a:schemeClr val="tx2"/>
                    </a:solidFill>
                  </a:rPr>
                  <a:t>1</a:t>
                </a:r>
                <a:r>
                  <a:rPr lang="zh-CN" altLang="en-US" sz="1800" dirty="0">
                    <a:solidFill>
                      <a:schemeClr val="tx2"/>
                    </a:solidFill>
                  </a:rPr>
                  <a:t>选定“鹿”的情况下，参与人</a:t>
                </a:r>
                <a:r>
                  <a:rPr lang="en-US" altLang="zh-CN" sz="1800" dirty="0">
                    <a:solidFill>
                      <a:schemeClr val="tx2"/>
                    </a:solidFill>
                  </a:rPr>
                  <a:t>2</a:t>
                </a:r>
                <a:r>
                  <a:rPr lang="zh-CN" altLang="en-US" sz="1800" dirty="0">
                    <a:solidFill>
                      <a:schemeClr val="tx2"/>
                    </a:solidFill>
                  </a:rPr>
                  <a:t>应选择“鹿”；</a:t>
                </a:r>
                <a:endParaRPr lang="en-US" altLang="zh-CN" sz="1800" dirty="0">
                  <a:solidFill>
                    <a:schemeClr val="tx2"/>
                  </a:solidFill>
                </a:endParaRPr>
              </a:p>
              <a:p>
                <a:r>
                  <a:rPr lang="zh-CN" altLang="en-US" sz="1800" dirty="0">
                    <a:solidFill>
                      <a:schemeClr val="tx2"/>
                    </a:solidFill>
                  </a:rPr>
                  <a:t>在参与人</a:t>
                </a:r>
                <a:r>
                  <a:rPr lang="en-US" altLang="zh-CN" sz="1800" dirty="0">
                    <a:solidFill>
                      <a:schemeClr val="tx2"/>
                    </a:solidFill>
                  </a:rPr>
                  <a:t>1</a:t>
                </a:r>
                <a:r>
                  <a:rPr lang="zh-CN" altLang="en-US" sz="1800" dirty="0">
                    <a:solidFill>
                      <a:schemeClr val="tx2"/>
                    </a:solidFill>
                  </a:rPr>
                  <a:t>选定“兔”的情况下，参与人</a:t>
                </a:r>
                <a:r>
                  <a:rPr lang="en-US" altLang="zh-CN" sz="1800" dirty="0">
                    <a:solidFill>
                      <a:schemeClr val="tx2"/>
                    </a:solidFill>
                  </a:rPr>
                  <a:t>2</a:t>
                </a:r>
                <a:r>
                  <a:rPr lang="zh-CN" altLang="en-US" sz="1800" dirty="0">
                    <a:solidFill>
                      <a:schemeClr val="tx2"/>
                    </a:solidFill>
                  </a:rPr>
                  <a:t>应选择“兔”；</a:t>
                </a:r>
                <a:endParaRPr lang="en-US" altLang="zh-CN" sz="1800" dirty="0">
                  <a:solidFill>
                    <a:schemeClr val="tx2"/>
                  </a:solidFill>
                </a:endParaRPr>
              </a:p>
              <a:p>
                <a:r>
                  <a:rPr lang="zh-CN" altLang="en-US" sz="1800" dirty="0">
                    <a:solidFill>
                      <a:schemeClr val="tx2"/>
                    </a:solidFill>
                  </a:rPr>
                  <a:t>（鹿，鹿）和（兔，兔）都是这个问题的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给定其他参与人的战略选择，参与人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的最佳选择</a:t>
                </a:r>
                <a:endParaRPr lang="en-US" altLang="zh-CN" sz="1400" dirty="0">
                  <a:solidFill>
                    <a:schemeClr val="tx2"/>
                  </a:solidFill>
                </a:endParaRPr>
              </a:p>
              <a:p>
                <a:r>
                  <a:rPr lang="zh-CN" altLang="en-US" sz="1800" dirty="0">
                    <a:solidFill>
                      <a:schemeClr val="tx2"/>
                    </a:solidFill>
                  </a:rPr>
                  <a:t>如何比较这两个</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（鹿，鹿）的支付更大，但是比较危险（万一对方选择“兔”）</a:t>
                </a:r>
                <a:endParaRPr lang="en-US" altLang="zh-CN" sz="1400" dirty="0">
                  <a:solidFill>
                    <a:schemeClr val="tx2"/>
                  </a:solidFill>
                </a:endParaRPr>
              </a:p>
              <a:p>
                <a:pPr lvl="1"/>
                <a:r>
                  <a:rPr lang="zh-CN" altLang="en-US" sz="1400" dirty="0">
                    <a:solidFill>
                      <a:schemeClr val="tx2"/>
                    </a:solidFill>
                  </a:rPr>
                  <a:t>（兔，兔）支付较小，但是比较安全（无论如何，一方都能得</a:t>
                </a:r>
                <a:r>
                  <a:rPr lang="en-US" altLang="zh-CN" sz="1400" dirty="0">
                    <a:solidFill>
                      <a:schemeClr val="tx2"/>
                    </a:solidFill>
                  </a:rPr>
                  <a:t>2</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这是一个开放问题，有很多相关得研究</a:t>
                </a:r>
                <a:endParaRPr lang="en-US" altLang="zh-CN" sz="1400" dirty="0">
                  <a:solidFill>
                    <a:schemeClr val="tx2"/>
                  </a:solidFill>
                </a:endParaRPr>
              </a:p>
              <a:p>
                <a:r>
                  <a:rPr lang="zh-CN" altLang="en-US" sz="1800" dirty="0">
                    <a:solidFill>
                      <a:schemeClr val="tx2"/>
                    </a:solidFill>
                  </a:rPr>
                  <a:t>这是一个“协调博弈（</a:t>
                </a:r>
                <a:r>
                  <a:rPr lang="en-US" altLang="zh-CN" sz="1800" dirty="0">
                    <a:solidFill>
                      <a:schemeClr val="tx2"/>
                    </a:solidFill>
                  </a:rPr>
                  <a:t>Coordination Game</a:t>
                </a:r>
                <a:r>
                  <a:rPr lang="zh-CN" altLang="en-US" sz="1800" dirty="0">
                    <a:solidFill>
                      <a:schemeClr val="tx2"/>
                    </a:solidFill>
                  </a:rPr>
                  <a:t>）”问题，参与</a:t>
                </a:r>
                <a:br>
                  <a:rPr lang="en-US" altLang="zh-CN" sz="1800" dirty="0">
                    <a:solidFill>
                      <a:schemeClr val="tx2"/>
                    </a:solidFill>
                  </a:rPr>
                </a:br>
                <a:r>
                  <a:rPr lang="zh-CN" altLang="en-US" sz="1800" dirty="0">
                    <a:solidFill>
                      <a:schemeClr val="tx2"/>
                    </a:solidFill>
                  </a:rPr>
                  <a:t>人在选择相同行为的时候获得了最大的支付。</a:t>
                </a:r>
                <a:endParaRPr lang="en-US" altLang="zh-CN" sz="1800" dirty="0">
                  <a:solidFill>
                    <a:schemeClr val="tx2"/>
                  </a:solidFill>
                </a:endParaRPr>
              </a:p>
              <a:p>
                <a:r>
                  <a:rPr lang="zh-CN" altLang="en-US" sz="1800" dirty="0">
                    <a:solidFill>
                      <a:schemeClr val="tx2"/>
                    </a:solidFill>
                  </a:rPr>
                  <a:t>另外，这也是一个对称的博弈问题（两个参与人互换，</a:t>
                </a:r>
                <a:br>
                  <a:rPr lang="en-US" altLang="zh-CN" sz="1800" dirty="0">
                    <a:solidFill>
                      <a:schemeClr val="tx2"/>
                    </a:solidFill>
                  </a:rPr>
                </a:br>
                <a:r>
                  <a:rPr lang="zh-CN" altLang="en-US" sz="1800" dirty="0">
                    <a:solidFill>
                      <a:schemeClr val="tx2"/>
                    </a:solidFill>
                  </a:rPr>
                  <a:t>对问题不会带来任何改变）。</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6777" b="-753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FCFD04A-B4B8-4C86-B056-9DD1E3B7DE35}"/>
              </a:ext>
            </a:extLst>
          </p:cNvPr>
          <p:cNvPicPr>
            <a:picLocks noChangeAspect="1"/>
          </p:cNvPicPr>
          <p:nvPr/>
        </p:nvPicPr>
        <p:blipFill>
          <a:blip r:embed="rId3"/>
          <a:stretch>
            <a:fillRect/>
          </a:stretch>
        </p:blipFill>
        <p:spPr>
          <a:xfrm>
            <a:off x="7041879" y="1743861"/>
            <a:ext cx="3970895" cy="2342711"/>
          </a:xfrm>
          <a:prstGeom prst="rect">
            <a:avLst/>
          </a:prstGeom>
        </p:spPr>
      </p:pic>
      <p:sp>
        <p:nvSpPr>
          <p:cNvPr id="4" name="灯片编号占位符 3">
            <a:extLst>
              <a:ext uri="{FF2B5EF4-FFF2-40B4-BE49-F238E27FC236}">
                <a16:creationId xmlns:a16="http://schemas.microsoft.com/office/drawing/2014/main" id="{AB3382A1-EBE6-4D5B-BBDA-3901B8F7FAD5}"/>
              </a:ext>
            </a:extLst>
          </p:cNvPr>
          <p:cNvSpPr>
            <a:spLocks noGrp="1"/>
          </p:cNvSpPr>
          <p:nvPr>
            <p:ph type="sldNum" sz="quarter" idx="12"/>
          </p:nvPr>
        </p:nvSpPr>
        <p:spPr/>
        <p:txBody>
          <a:bodyPr/>
          <a:lstStyle/>
          <a:p>
            <a:fld id="{BD5B6BE6-BF76-4BAD-AE57-A6F34EAFDDCA}" type="slidenum">
              <a:rPr lang="zh-CN" altLang="en-US" smtClean="0"/>
              <a:t>40</a:t>
            </a:fld>
            <a:endParaRPr lang="zh-CN" altLang="en-US"/>
          </a:p>
        </p:txBody>
      </p:sp>
    </p:spTree>
    <p:extLst>
      <p:ext uri="{BB962C8B-B14F-4D97-AF65-F5344CB8AC3E}">
        <p14:creationId xmlns:p14="http://schemas.microsoft.com/office/powerpoint/2010/main" val="416624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Battle of Sexes</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en-US" altLang="zh-CN" sz="1800" b="1" dirty="0">
                <a:solidFill>
                  <a:schemeClr val="tx2"/>
                </a:solidFill>
              </a:rPr>
              <a:t>Battle of Sexes</a:t>
            </a:r>
            <a:r>
              <a:rPr lang="zh-CN" altLang="en-US" sz="1800" b="1" dirty="0">
                <a:solidFill>
                  <a:schemeClr val="tx2"/>
                </a:solidFill>
              </a:rPr>
              <a:t>问题，性别博弈</a:t>
            </a:r>
            <a:endParaRPr lang="en-US" altLang="zh-CN" sz="1800" b="1" dirty="0">
              <a:solidFill>
                <a:schemeClr val="tx2"/>
              </a:solidFill>
            </a:endParaRPr>
          </a:p>
          <a:p>
            <a:r>
              <a:rPr lang="zh-CN" altLang="en-US" sz="1800" dirty="0">
                <a:solidFill>
                  <a:schemeClr val="tx2"/>
                </a:solidFill>
              </a:rPr>
              <a:t>两个参与人（夫妻）需要决策周五晚上去哪里。丈夫喜欢去看足球比赛，妻子喜欢去看芭蕾表演。双方都希望能够在一起共度，不希望分开。类似地，他们也是没有预先的交流，并且同时做出决策（可以认为，他们在白天上班的时候就想好了）。</a:t>
            </a:r>
            <a:endParaRPr lang="en-US" altLang="zh-CN" sz="1800" dirty="0">
              <a:solidFill>
                <a:schemeClr val="tx2"/>
              </a:solidFill>
            </a:endParaRPr>
          </a:p>
          <a:p>
            <a:r>
              <a:rPr lang="zh-CN" altLang="en-US" sz="1800" dirty="0">
                <a:solidFill>
                  <a:schemeClr val="tx2"/>
                </a:solidFill>
              </a:rPr>
              <a:t>显然：</a:t>
            </a:r>
            <a:endParaRPr lang="en-US" altLang="zh-CN" sz="1800" dirty="0">
              <a:solidFill>
                <a:schemeClr val="tx2"/>
              </a:solidFill>
            </a:endParaRPr>
          </a:p>
          <a:p>
            <a:pPr lvl="1"/>
            <a:r>
              <a:rPr lang="zh-CN" altLang="en-US" sz="1400" dirty="0">
                <a:solidFill>
                  <a:schemeClr val="tx2"/>
                </a:solidFill>
              </a:rPr>
              <a:t>（</a:t>
            </a:r>
            <a:r>
              <a:rPr lang="en-US" altLang="zh-CN" sz="1400" dirty="0">
                <a:solidFill>
                  <a:schemeClr val="tx2"/>
                </a:solidFill>
              </a:rPr>
              <a:t>1</a:t>
            </a:r>
            <a:r>
              <a:rPr lang="zh-CN" altLang="en-US" sz="1400" dirty="0">
                <a:solidFill>
                  <a:schemeClr val="tx2"/>
                </a:solidFill>
              </a:rPr>
              <a:t>）丈夫看足球的支付更高，妻子看芭蕾的支付更高</a:t>
            </a:r>
            <a:endParaRPr lang="en-US" altLang="zh-CN" sz="1400" dirty="0">
              <a:solidFill>
                <a:schemeClr val="tx2"/>
              </a:solidFill>
            </a:endParaRPr>
          </a:p>
          <a:p>
            <a:pPr lvl="1"/>
            <a:r>
              <a:rPr lang="zh-CN" altLang="en-US" sz="1400" dirty="0">
                <a:solidFill>
                  <a:schemeClr val="tx2"/>
                </a:solidFill>
              </a:rPr>
              <a:t>（</a:t>
            </a:r>
            <a:r>
              <a:rPr lang="en-US" altLang="zh-CN" sz="1400" dirty="0">
                <a:solidFill>
                  <a:schemeClr val="tx2"/>
                </a:solidFill>
              </a:rPr>
              <a:t>2</a:t>
            </a:r>
            <a:r>
              <a:rPr lang="zh-CN" altLang="en-US" sz="1400" dirty="0">
                <a:solidFill>
                  <a:schemeClr val="tx2"/>
                </a:solidFill>
              </a:rPr>
              <a:t>）如果两人看的是不同的内容，则两人都支付很低</a:t>
            </a:r>
            <a:endParaRPr lang="en-US" altLang="zh-CN" sz="1400" dirty="0">
              <a:solidFill>
                <a:schemeClr val="tx2"/>
              </a:solidFill>
            </a:endParaRPr>
          </a:p>
          <a:p>
            <a:r>
              <a:rPr lang="zh-CN" altLang="en-US" sz="1800" dirty="0">
                <a:solidFill>
                  <a:schemeClr val="tx2"/>
                </a:solidFill>
              </a:rPr>
              <a:t>右图给出了对应的战略式博弈的表格。</a:t>
            </a:r>
            <a:endParaRPr lang="en-US" altLang="zh-CN" sz="1800" dirty="0">
              <a:solidFill>
                <a:schemeClr val="tx2"/>
              </a:solidFill>
            </a:endParaRPr>
          </a:p>
          <a:p>
            <a:r>
              <a:rPr lang="zh-CN" altLang="en-US" sz="1800" dirty="0">
                <a:solidFill>
                  <a:schemeClr val="tx2"/>
                </a:solidFill>
              </a:rPr>
              <a:t>一样，这个问题中也不存在占优战略或者劣战略。</a:t>
            </a:r>
            <a:endParaRPr lang="en-US" altLang="zh-CN" sz="1800" dirty="0">
              <a:solidFill>
                <a:schemeClr val="tx2"/>
              </a:solidFill>
            </a:endParaRPr>
          </a:p>
          <a:p>
            <a:r>
              <a:rPr lang="zh-CN" altLang="en-US" sz="1800" dirty="0">
                <a:solidFill>
                  <a:schemeClr val="tx2"/>
                </a:solidFill>
              </a:rPr>
              <a:t>类似的，</a:t>
            </a:r>
            <a:r>
              <a:rPr lang="en-US" altLang="zh-CN" sz="1800" dirty="0">
                <a:solidFill>
                  <a:schemeClr val="tx2"/>
                </a:solidFill>
              </a:rPr>
              <a:t>Nash</a:t>
            </a:r>
            <a:r>
              <a:rPr lang="zh-CN" altLang="en-US" sz="1800" dirty="0">
                <a:solidFill>
                  <a:schemeClr val="tx2"/>
                </a:solidFill>
              </a:rPr>
              <a:t>均衡是（足球，足球）和（芭蕾，芭蕾）</a:t>
            </a:r>
            <a:endParaRPr lang="en-US" altLang="zh-CN" sz="1800" dirty="0">
              <a:solidFill>
                <a:schemeClr val="tx2"/>
              </a:solidFill>
            </a:endParaRPr>
          </a:p>
          <a:p>
            <a:r>
              <a:rPr lang="zh-CN" altLang="en-US" sz="1800" dirty="0">
                <a:solidFill>
                  <a:schemeClr val="tx2"/>
                </a:solidFill>
              </a:rPr>
              <a:t>如何比较这两个</a:t>
            </a:r>
            <a:r>
              <a:rPr lang="en-US" altLang="zh-CN" sz="1800" dirty="0">
                <a:solidFill>
                  <a:schemeClr val="tx2"/>
                </a:solidFill>
              </a:rPr>
              <a:t>Nash</a:t>
            </a:r>
            <a:r>
              <a:rPr lang="zh-CN" altLang="en-US" sz="1800" dirty="0">
                <a:solidFill>
                  <a:schemeClr val="tx2"/>
                </a:solidFill>
              </a:rPr>
              <a:t>均衡？这个以后再提到。</a:t>
            </a:r>
            <a:endParaRPr lang="en-US" altLang="zh-CN" sz="1800" dirty="0">
              <a:solidFill>
                <a:schemeClr val="tx2"/>
              </a:solidFill>
            </a:endParaRPr>
          </a:p>
          <a:p>
            <a:r>
              <a:rPr lang="zh-CN" altLang="en-US" sz="1800" dirty="0">
                <a:solidFill>
                  <a:schemeClr val="tx2"/>
                </a:solidFill>
              </a:rPr>
              <a:t>这也是一个协调博弈问题。</a:t>
            </a:r>
            <a:endParaRPr lang="en-US" altLang="zh-CN" sz="1800" dirty="0">
              <a:solidFill>
                <a:schemeClr val="tx2"/>
              </a:solidFill>
            </a:endParaRPr>
          </a:p>
          <a:p>
            <a:endParaRPr lang="zh-CN" altLang="en-US" sz="1800" dirty="0">
              <a:solidFill>
                <a:schemeClr val="tx2"/>
              </a:solidFill>
            </a:endParaRPr>
          </a:p>
        </p:txBody>
      </p:sp>
      <p:pic>
        <p:nvPicPr>
          <p:cNvPr id="4" name="图片 3">
            <a:extLst>
              <a:ext uri="{FF2B5EF4-FFF2-40B4-BE49-F238E27FC236}">
                <a16:creationId xmlns:a16="http://schemas.microsoft.com/office/drawing/2014/main" id="{4FB5FB02-DB62-4927-B5C7-187F870B9CAF}"/>
              </a:ext>
            </a:extLst>
          </p:cNvPr>
          <p:cNvPicPr>
            <a:picLocks noChangeAspect="1"/>
          </p:cNvPicPr>
          <p:nvPr/>
        </p:nvPicPr>
        <p:blipFill>
          <a:blip r:embed="rId2"/>
          <a:stretch>
            <a:fillRect/>
          </a:stretch>
        </p:blipFill>
        <p:spPr>
          <a:xfrm>
            <a:off x="7628709" y="4402869"/>
            <a:ext cx="3384217" cy="1778072"/>
          </a:xfrm>
          <a:prstGeom prst="rect">
            <a:avLst/>
          </a:prstGeom>
        </p:spPr>
      </p:pic>
      <p:sp>
        <p:nvSpPr>
          <p:cNvPr id="5" name="灯片编号占位符 4">
            <a:extLst>
              <a:ext uri="{FF2B5EF4-FFF2-40B4-BE49-F238E27FC236}">
                <a16:creationId xmlns:a16="http://schemas.microsoft.com/office/drawing/2014/main" id="{6AA6AB19-9B4C-42CD-A7C9-A52617B84A14}"/>
              </a:ext>
            </a:extLst>
          </p:cNvPr>
          <p:cNvSpPr>
            <a:spLocks noGrp="1"/>
          </p:cNvSpPr>
          <p:nvPr>
            <p:ph type="sldNum" sz="quarter" idx="12"/>
          </p:nvPr>
        </p:nvSpPr>
        <p:spPr/>
        <p:txBody>
          <a:bodyPr/>
          <a:lstStyle/>
          <a:p>
            <a:fld id="{BD5B6BE6-BF76-4BAD-AE57-A6F34EAFDDCA}" type="slidenum">
              <a:rPr lang="zh-CN" altLang="en-US" smtClean="0"/>
              <a:t>41</a:t>
            </a:fld>
            <a:endParaRPr lang="zh-CN" altLang="en-US"/>
          </a:p>
        </p:txBody>
      </p:sp>
    </p:spTree>
    <p:extLst>
      <p:ext uri="{BB962C8B-B14F-4D97-AF65-F5344CB8AC3E}">
        <p14:creationId xmlns:p14="http://schemas.microsoft.com/office/powerpoint/2010/main" val="24919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Hawk-Dove</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Autofit/>
          </a:bodyPr>
          <a:lstStyle/>
          <a:p>
            <a:r>
              <a:rPr lang="en-US" altLang="zh-CN" sz="1800" b="1" dirty="0">
                <a:solidFill>
                  <a:schemeClr val="tx2"/>
                </a:solidFill>
              </a:rPr>
              <a:t>Hawk-Dove</a:t>
            </a:r>
            <a:r>
              <a:rPr lang="zh-CN" altLang="en-US" sz="1800" b="1" dirty="0">
                <a:solidFill>
                  <a:schemeClr val="tx2"/>
                </a:solidFill>
              </a:rPr>
              <a:t>问题，鹰鸽博弈</a:t>
            </a:r>
            <a:endParaRPr lang="en-US" altLang="zh-CN" sz="1800" b="1" dirty="0">
              <a:solidFill>
                <a:schemeClr val="tx2"/>
              </a:solidFill>
            </a:endParaRPr>
          </a:p>
          <a:p>
            <a:r>
              <a:rPr lang="zh-CN" altLang="en-US" sz="1800" dirty="0">
                <a:solidFill>
                  <a:schemeClr val="tx2"/>
                </a:solidFill>
              </a:rPr>
              <a:t>参与人是两只鸟，它们要争夺一块很好的栖息地。假设这两只鸟可以表现为鹰的性格，也可以表现为鸽子的性格。一只鸟如果表现为鹰，则它会一直战斗，直至受伤或对手退却；一只鸟如果表现为鸽子，则它会显示出敌意，但是如果对手攻击它就会退却。同样地，认为它们之间没有预先交流，同时做出决策。</a:t>
            </a:r>
            <a:endParaRPr lang="en-US" altLang="zh-CN" sz="1800" dirty="0">
              <a:solidFill>
                <a:schemeClr val="tx2"/>
              </a:solidFill>
            </a:endParaRPr>
          </a:p>
          <a:p>
            <a:r>
              <a:rPr lang="zh-CN" altLang="en-US" sz="1800" dirty="0">
                <a:solidFill>
                  <a:schemeClr val="tx2"/>
                </a:solidFill>
              </a:rPr>
              <a:t>显然：</a:t>
            </a:r>
            <a:endParaRPr lang="en-US" altLang="zh-CN" sz="1800" dirty="0">
              <a:solidFill>
                <a:schemeClr val="tx2"/>
              </a:solidFill>
            </a:endParaRPr>
          </a:p>
          <a:p>
            <a:pPr lvl="1"/>
            <a:r>
              <a:rPr lang="zh-CN" altLang="en-US" sz="1400" dirty="0">
                <a:solidFill>
                  <a:schemeClr val="tx2"/>
                </a:solidFill>
              </a:rPr>
              <a:t>（</a:t>
            </a:r>
            <a:r>
              <a:rPr lang="en-US" altLang="zh-CN" sz="1400" dirty="0">
                <a:solidFill>
                  <a:schemeClr val="tx2"/>
                </a:solidFill>
              </a:rPr>
              <a:t>1</a:t>
            </a:r>
            <a:r>
              <a:rPr lang="zh-CN" altLang="en-US" sz="1400" dirty="0">
                <a:solidFill>
                  <a:schemeClr val="tx2"/>
                </a:solidFill>
              </a:rPr>
              <a:t>）如果两只鸟都是“鹰”，则两败俱伤；如果两只鸟都是“鸽”，则没法打起来，最后共享领地；</a:t>
            </a:r>
            <a:endParaRPr lang="en-US" altLang="zh-CN" sz="1400" dirty="0">
              <a:solidFill>
                <a:schemeClr val="tx2"/>
              </a:solidFill>
            </a:endParaRPr>
          </a:p>
          <a:p>
            <a:pPr lvl="1"/>
            <a:r>
              <a:rPr lang="zh-CN" altLang="en-US" sz="1400" dirty="0">
                <a:solidFill>
                  <a:schemeClr val="tx2"/>
                </a:solidFill>
              </a:rPr>
              <a:t>（</a:t>
            </a:r>
            <a:r>
              <a:rPr lang="en-US" altLang="zh-CN" sz="1400" dirty="0">
                <a:solidFill>
                  <a:schemeClr val="tx2"/>
                </a:solidFill>
              </a:rPr>
              <a:t>2</a:t>
            </a:r>
            <a:r>
              <a:rPr lang="zh-CN" altLang="en-US" sz="1400" dirty="0">
                <a:solidFill>
                  <a:schemeClr val="tx2"/>
                </a:solidFill>
              </a:rPr>
              <a:t>）如果一只鸟是“鹰”，一只鸟是“鸽”，则“鹰”独享领地。</a:t>
            </a:r>
            <a:endParaRPr lang="en-US" altLang="zh-CN" sz="1400" dirty="0">
              <a:solidFill>
                <a:schemeClr val="tx2"/>
              </a:solidFill>
            </a:endParaRPr>
          </a:p>
          <a:p>
            <a:r>
              <a:rPr lang="zh-CN" altLang="en-US" sz="1800" dirty="0">
                <a:solidFill>
                  <a:schemeClr val="tx2"/>
                </a:solidFill>
              </a:rPr>
              <a:t>右图给出了对应的战略式博弈的表格。</a:t>
            </a:r>
            <a:endParaRPr lang="en-US" altLang="zh-CN" sz="1800" dirty="0">
              <a:solidFill>
                <a:schemeClr val="tx2"/>
              </a:solidFill>
            </a:endParaRPr>
          </a:p>
          <a:p>
            <a:r>
              <a:rPr lang="zh-CN" altLang="en-US" sz="1800" dirty="0">
                <a:solidFill>
                  <a:schemeClr val="tx2"/>
                </a:solidFill>
              </a:rPr>
              <a:t>同样，两个参与人都没有占优战略或者劣战略。</a:t>
            </a:r>
            <a:endParaRPr lang="en-US" altLang="zh-CN" sz="1800" dirty="0">
              <a:solidFill>
                <a:schemeClr val="tx2"/>
              </a:solidFill>
            </a:endParaRPr>
          </a:p>
          <a:p>
            <a:r>
              <a:rPr lang="zh-CN" altLang="en-US" sz="1800" dirty="0">
                <a:solidFill>
                  <a:schemeClr val="tx2"/>
                </a:solidFill>
              </a:rPr>
              <a:t>容易得到，（鸽，鹰）和（鹰，鸽）是这个问题的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这是一个反协调博弈问题（</a:t>
            </a:r>
            <a:r>
              <a:rPr lang="en-US" altLang="zh-CN" sz="1800" dirty="0">
                <a:solidFill>
                  <a:schemeClr val="tx2"/>
                </a:solidFill>
              </a:rPr>
              <a:t>anti-coordination game</a:t>
            </a:r>
            <a:r>
              <a:rPr lang="zh-CN" altLang="en-US" sz="1800" dirty="0">
                <a:solidFill>
                  <a:schemeClr val="tx2"/>
                </a:solidFill>
              </a:rPr>
              <a:t>），即双</a:t>
            </a:r>
            <a:br>
              <a:rPr lang="en-US" altLang="zh-CN" sz="1800" dirty="0">
                <a:solidFill>
                  <a:schemeClr val="tx2"/>
                </a:solidFill>
              </a:rPr>
            </a:br>
            <a:r>
              <a:rPr lang="zh-CN" altLang="en-US" sz="1800" dirty="0">
                <a:solidFill>
                  <a:schemeClr val="tx2"/>
                </a:solidFill>
              </a:rPr>
              <a:t>方总是选择不同的战略才能达到</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endParaRPr lang="zh-CN" altLang="en-US" sz="1800" dirty="0">
              <a:solidFill>
                <a:schemeClr val="tx2"/>
              </a:solidFill>
            </a:endParaRPr>
          </a:p>
        </p:txBody>
      </p:sp>
      <p:pic>
        <p:nvPicPr>
          <p:cNvPr id="4" name="图片 3">
            <a:extLst>
              <a:ext uri="{FF2B5EF4-FFF2-40B4-BE49-F238E27FC236}">
                <a16:creationId xmlns:a16="http://schemas.microsoft.com/office/drawing/2014/main" id="{A5600D4F-F67C-4091-B134-85B80A3CF8A3}"/>
              </a:ext>
            </a:extLst>
          </p:cNvPr>
          <p:cNvPicPr>
            <a:picLocks noChangeAspect="1"/>
          </p:cNvPicPr>
          <p:nvPr/>
        </p:nvPicPr>
        <p:blipFill>
          <a:blip r:embed="rId2"/>
          <a:stretch>
            <a:fillRect/>
          </a:stretch>
        </p:blipFill>
        <p:spPr>
          <a:xfrm>
            <a:off x="7752807" y="4245088"/>
            <a:ext cx="3260120" cy="1935854"/>
          </a:xfrm>
          <a:prstGeom prst="rect">
            <a:avLst/>
          </a:prstGeom>
        </p:spPr>
      </p:pic>
      <p:sp>
        <p:nvSpPr>
          <p:cNvPr id="5" name="灯片编号占位符 4">
            <a:extLst>
              <a:ext uri="{FF2B5EF4-FFF2-40B4-BE49-F238E27FC236}">
                <a16:creationId xmlns:a16="http://schemas.microsoft.com/office/drawing/2014/main" id="{57467F0B-776D-4061-93E7-F258A4240B0A}"/>
              </a:ext>
            </a:extLst>
          </p:cNvPr>
          <p:cNvSpPr>
            <a:spLocks noGrp="1"/>
          </p:cNvSpPr>
          <p:nvPr>
            <p:ph type="sldNum" sz="quarter" idx="12"/>
          </p:nvPr>
        </p:nvSpPr>
        <p:spPr/>
        <p:txBody>
          <a:bodyPr/>
          <a:lstStyle/>
          <a:p>
            <a:fld id="{BD5B6BE6-BF76-4BAD-AE57-A6F34EAFDDCA}" type="slidenum">
              <a:rPr lang="zh-CN" altLang="en-US" smtClean="0"/>
              <a:t>42</a:t>
            </a:fld>
            <a:endParaRPr lang="zh-CN" altLang="en-US"/>
          </a:p>
        </p:txBody>
      </p:sp>
    </p:spTree>
    <p:extLst>
      <p:ext uri="{BB962C8B-B14F-4D97-AF65-F5344CB8AC3E}">
        <p14:creationId xmlns:p14="http://schemas.microsoft.com/office/powerpoint/2010/main" val="405764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纯战略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在上面的所有例子中，我们所得到的</a:t>
            </a:r>
            <a:r>
              <a:rPr lang="en-US" altLang="zh-CN" sz="1800" dirty="0">
                <a:solidFill>
                  <a:schemeClr val="tx2"/>
                </a:solidFill>
              </a:rPr>
              <a:t>Nash</a:t>
            </a:r>
            <a:r>
              <a:rPr lang="zh-CN" altLang="en-US" sz="1800" dirty="0">
                <a:solidFill>
                  <a:schemeClr val="tx2"/>
                </a:solidFill>
              </a:rPr>
              <a:t>均衡中，都限制了每个参与人只选择一种战略，我们称这种战略为纯战略。参与人选择的行动没有不确定性。对应的</a:t>
            </a:r>
            <a:r>
              <a:rPr lang="en-US" altLang="zh-CN" sz="1800" dirty="0">
                <a:solidFill>
                  <a:schemeClr val="tx2"/>
                </a:solidFill>
              </a:rPr>
              <a:t>Nash</a:t>
            </a:r>
            <a:r>
              <a:rPr lang="zh-CN" altLang="en-US" sz="1800" dirty="0">
                <a:solidFill>
                  <a:schemeClr val="tx2"/>
                </a:solidFill>
              </a:rPr>
              <a:t>均衡成为纯战略</a:t>
            </a:r>
            <a:r>
              <a:rPr lang="en-US" altLang="zh-CN" sz="1800" dirty="0">
                <a:solidFill>
                  <a:schemeClr val="tx2"/>
                </a:solidFill>
              </a:rPr>
              <a:t>Nash</a:t>
            </a:r>
            <a:r>
              <a:rPr lang="zh-CN" altLang="en-US" sz="1800" dirty="0">
                <a:solidFill>
                  <a:schemeClr val="tx2"/>
                </a:solidFill>
              </a:rPr>
              <a:t>均衡（</a:t>
            </a:r>
            <a:r>
              <a:rPr lang="en-US" altLang="zh-CN" sz="1800" dirty="0">
                <a:solidFill>
                  <a:schemeClr val="tx2"/>
                </a:solidFill>
              </a:rPr>
              <a:t>Pure strategy Nash equilibrium</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下面，我们将把参与人的选择由传统的纯战略集扩展到混合战略集，并探讨混合战略</a:t>
            </a:r>
            <a:r>
              <a:rPr lang="en-US" altLang="zh-CN" sz="1800" dirty="0">
                <a:solidFill>
                  <a:schemeClr val="tx2"/>
                </a:solidFill>
              </a:rPr>
              <a:t>Nash</a:t>
            </a:r>
            <a:r>
              <a:rPr lang="zh-CN" altLang="en-US" sz="1800" dirty="0">
                <a:solidFill>
                  <a:schemeClr val="tx2"/>
                </a:solidFill>
              </a:rPr>
              <a:t>均衡的定义及求解问题。</a:t>
            </a:r>
          </a:p>
        </p:txBody>
      </p:sp>
      <p:sp>
        <p:nvSpPr>
          <p:cNvPr id="4" name="灯片编号占位符 3">
            <a:extLst>
              <a:ext uri="{FF2B5EF4-FFF2-40B4-BE49-F238E27FC236}">
                <a16:creationId xmlns:a16="http://schemas.microsoft.com/office/drawing/2014/main" id="{DEF1894A-6432-4B2D-89B0-4F07E1A40618}"/>
              </a:ext>
            </a:extLst>
          </p:cNvPr>
          <p:cNvSpPr>
            <a:spLocks noGrp="1"/>
          </p:cNvSpPr>
          <p:nvPr>
            <p:ph type="sldNum" sz="quarter" idx="12"/>
          </p:nvPr>
        </p:nvSpPr>
        <p:spPr/>
        <p:txBody>
          <a:bodyPr/>
          <a:lstStyle/>
          <a:p>
            <a:fld id="{BD5B6BE6-BF76-4BAD-AE57-A6F34EAFDDCA}" type="slidenum">
              <a:rPr lang="zh-CN" altLang="en-US" smtClean="0"/>
              <a:t>43</a:t>
            </a:fld>
            <a:endParaRPr lang="zh-CN" altLang="en-US"/>
          </a:p>
        </p:txBody>
      </p:sp>
    </p:spTree>
    <p:extLst>
      <p:ext uri="{BB962C8B-B14F-4D97-AF65-F5344CB8AC3E}">
        <p14:creationId xmlns:p14="http://schemas.microsoft.com/office/powerpoint/2010/main" val="81793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为什么要考虑混合战略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很多博弈问题不一定存在纯战略</a:t>
                </a:r>
                <a:r>
                  <a:rPr lang="en-US" altLang="zh-CN" sz="1400" dirty="0">
                    <a:solidFill>
                      <a:schemeClr val="tx2"/>
                    </a:solidFill>
                  </a:rPr>
                  <a:t>Nash</a:t>
                </a:r>
                <a:r>
                  <a:rPr lang="zh-CN" altLang="en-US" sz="1400" dirty="0">
                    <a:solidFill>
                      <a:schemeClr val="tx2"/>
                    </a:solidFill>
                  </a:rPr>
                  <a:t>均衡，这时候就需要允许参与人随机地在多种战略中选择，即混合战略；</a:t>
                </a:r>
                <a:endParaRPr lang="en-US" altLang="zh-CN" sz="1400" dirty="0">
                  <a:solidFill>
                    <a:schemeClr val="tx2"/>
                  </a:solidFill>
                </a:endParaRPr>
              </a:p>
              <a:p>
                <a:pPr lvl="1"/>
                <a:r>
                  <a:rPr lang="zh-CN" altLang="en-US" sz="1400" dirty="0">
                    <a:solidFill>
                      <a:schemeClr val="tx2"/>
                    </a:solidFill>
                  </a:rPr>
                  <a:t>在有些博弈问题中，可能既存在纯战略</a:t>
                </a:r>
                <a:r>
                  <a:rPr lang="en-US" altLang="zh-CN" sz="1400" dirty="0">
                    <a:solidFill>
                      <a:schemeClr val="tx2"/>
                    </a:solidFill>
                  </a:rPr>
                  <a:t>Nash</a:t>
                </a:r>
                <a:r>
                  <a:rPr lang="zh-CN" altLang="en-US" sz="1400" dirty="0">
                    <a:solidFill>
                      <a:schemeClr val="tx2"/>
                    </a:solidFill>
                  </a:rPr>
                  <a:t>均衡，也存在混合战略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r>
                  <a:rPr lang="zh-CN" altLang="en-US" sz="1800" dirty="0">
                    <a:solidFill>
                      <a:schemeClr val="tx2"/>
                    </a:solidFill>
                  </a:rPr>
                  <a:t>考虑一个“猜硬币”博弈的例子</a:t>
                </a:r>
                <a:endParaRPr lang="en-US" altLang="zh-CN" sz="1800" dirty="0">
                  <a:solidFill>
                    <a:schemeClr val="tx2"/>
                  </a:solidFill>
                </a:endParaRPr>
              </a:p>
              <a:p>
                <a:pPr lvl="1"/>
                <a:r>
                  <a:rPr lang="zh-CN" altLang="en-US" sz="1400" dirty="0">
                    <a:solidFill>
                      <a:schemeClr val="tx2"/>
                    </a:solidFill>
                  </a:rPr>
                  <a:t>两个参与人各握有一枚硬币，双方同时选择是正面（记为</a:t>
                </a:r>
                <a:r>
                  <a:rPr lang="en-US" altLang="zh-CN" sz="1400" dirty="0">
                    <a:solidFill>
                      <a:schemeClr val="tx2"/>
                    </a:solidFill>
                  </a:rPr>
                  <a:t>O</a:t>
                </a:r>
                <a:r>
                  <a:rPr lang="zh-CN" altLang="en-US" sz="1400" dirty="0">
                    <a:solidFill>
                      <a:schemeClr val="tx2"/>
                    </a:solidFill>
                  </a:rPr>
                  <a:t>）或反面（记为</a:t>
                </a:r>
                <a:r>
                  <a:rPr lang="en-US" altLang="zh-CN" sz="1400" dirty="0">
                    <a:solidFill>
                      <a:schemeClr val="tx2"/>
                    </a:solidFill>
                  </a:rPr>
                  <a:t>R</a:t>
                </a:r>
                <a:r>
                  <a:rPr lang="zh-CN" altLang="en-US" sz="1400" dirty="0">
                    <a:solidFill>
                      <a:schemeClr val="tx2"/>
                    </a:solidFill>
                  </a:rPr>
                  <a:t>），即他们的战略空间都是</a:t>
                </a: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𝑂</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𝑅</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。若两枚硬币是一致的（全部正面或全部背面），则参与人</a:t>
                </a:r>
                <a:r>
                  <a:rPr lang="en-US" altLang="zh-CN" sz="1400" dirty="0">
                    <a:solidFill>
                      <a:schemeClr val="tx2"/>
                    </a:solidFill>
                  </a:rPr>
                  <a:t>2</a:t>
                </a:r>
                <a:r>
                  <a:rPr lang="zh-CN" altLang="en-US" sz="1400" dirty="0">
                    <a:solidFill>
                      <a:schemeClr val="tx2"/>
                    </a:solidFill>
                  </a:rPr>
                  <a:t>获胜；反之，则参与人</a:t>
                </a:r>
                <a:r>
                  <a:rPr lang="en-US" altLang="zh-CN" sz="1400" dirty="0">
                    <a:solidFill>
                      <a:schemeClr val="tx2"/>
                    </a:solidFill>
                  </a:rPr>
                  <a:t>1</a:t>
                </a:r>
                <a:r>
                  <a:rPr lang="zh-CN" altLang="en-US" sz="1400" dirty="0">
                    <a:solidFill>
                      <a:schemeClr val="tx2"/>
                    </a:solidFill>
                  </a:rPr>
                  <a:t>获胜。右图给出了对应的战略式博弈的描述</a:t>
                </a:r>
                <a:endParaRPr lang="en-US" altLang="zh-CN" sz="1400" dirty="0">
                  <a:solidFill>
                    <a:schemeClr val="tx2"/>
                  </a:solidFill>
                </a:endParaRPr>
              </a:p>
              <a:p>
                <a:r>
                  <a:rPr lang="zh-CN" altLang="en-US" sz="1800" dirty="0">
                    <a:solidFill>
                      <a:schemeClr val="tx2"/>
                    </a:solidFill>
                  </a:rPr>
                  <a:t>显然，在这个问题中，无法找到前面定义的</a:t>
                </a:r>
                <a:r>
                  <a:rPr lang="en-US" altLang="zh-CN" sz="1800" dirty="0">
                    <a:solidFill>
                      <a:schemeClr val="tx2"/>
                    </a:solidFill>
                  </a:rPr>
                  <a:t>Nash</a:t>
                </a:r>
                <a:r>
                  <a:rPr lang="zh-CN" altLang="en-US" sz="1800" dirty="0">
                    <a:solidFill>
                      <a:schemeClr val="tx2"/>
                    </a:solidFill>
                  </a:rPr>
                  <a:t>均衡（试试看）</a:t>
                </a:r>
                <a:endParaRPr lang="en-US" altLang="zh-CN" sz="1800" dirty="0">
                  <a:solidFill>
                    <a:schemeClr val="tx2"/>
                  </a:solidFill>
                </a:endParaRPr>
              </a:p>
              <a:p>
                <a:pPr lvl="1"/>
                <a:r>
                  <a:rPr lang="zh-CN" altLang="en-US" sz="1400" dirty="0">
                    <a:solidFill>
                      <a:schemeClr val="tx2"/>
                    </a:solidFill>
                  </a:rPr>
                  <a:t>事实上，对于每个结果，总有一个参与人会偏离这个结果。例如，对于战略</a:t>
                </a:r>
                <a:br>
                  <a:rPr lang="en-US" altLang="zh-CN" sz="1400" dirty="0">
                    <a:solidFill>
                      <a:schemeClr val="tx2"/>
                    </a:solidFill>
                  </a:rPr>
                </a:br>
                <a:r>
                  <a:rPr lang="zh-CN" altLang="en-US" sz="1400" dirty="0">
                    <a:solidFill>
                      <a:schemeClr val="tx2"/>
                    </a:solidFill>
                  </a:rPr>
                  <a:t>组合</a:t>
                </a: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𝑂</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𝑂</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，参与人</a:t>
                </a:r>
                <a:r>
                  <a:rPr lang="en-US" altLang="zh-CN" sz="1400" dirty="0">
                    <a:solidFill>
                      <a:schemeClr val="tx2"/>
                    </a:solidFill>
                  </a:rPr>
                  <a:t>1</a:t>
                </a:r>
                <a:r>
                  <a:rPr lang="zh-CN" altLang="en-US" sz="1400" dirty="0">
                    <a:solidFill>
                      <a:schemeClr val="tx2"/>
                    </a:solidFill>
                  </a:rPr>
                  <a:t>会偏离</a:t>
                </a:r>
                <a:r>
                  <a:rPr lang="en-US" altLang="zh-CN" sz="1400" dirty="0">
                    <a:solidFill>
                      <a:schemeClr val="tx2"/>
                    </a:solidFill>
                  </a:rPr>
                  <a:t>O</a:t>
                </a:r>
                <a:r>
                  <a:rPr lang="zh-CN" altLang="en-US" sz="1400" dirty="0">
                    <a:solidFill>
                      <a:schemeClr val="tx2"/>
                    </a:solidFill>
                  </a:rPr>
                  <a:t>而选择</a:t>
                </a:r>
                <a:r>
                  <a:rPr lang="en-US" altLang="zh-CN" sz="1400" dirty="0">
                    <a:solidFill>
                      <a:schemeClr val="tx2"/>
                    </a:solidFill>
                  </a:rPr>
                  <a:t>R</a:t>
                </a:r>
                <a:r>
                  <a:rPr lang="zh-CN" altLang="en-US" sz="1400" dirty="0">
                    <a:solidFill>
                      <a:schemeClr val="tx2"/>
                    </a:solidFill>
                  </a:rPr>
                  <a:t>；对于战略组合</a:t>
                </a: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𝑂</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𝑅</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，参与人</a:t>
                </a:r>
                <a:r>
                  <a:rPr lang="en-US" altLang="zh-CN" sz="1400" dirty="0">
                    <a:solidFill>
                      <a:schemeClr val="tx2"/>
                    </a:solidFill>
                  </a:rPr>
                  <a:t>2</a:t>
                </a:r>
                <a:r>
                  <a:rPr lang="zh-CN" altLang="en-US" sz="1400" dirty="0">
                    <a:solidFill>
                      <a:schemeClr val="tx2"/>
                    </a:solidFill>
                  </a:rPr>
                  <a:t>会偏离</a:t>
                </a:r>
                <a:br>
                  <a:rPr lang="en-US" altLang="zh-CN" sz="1400" dirty="0">
                    <a:solidFill>
                      <a:schemeClr val="tx2"/>
                    </a:solidFill>
                  </a:rPr>
                </a:br>
                <a:r>
                  <a:rPr lang="en-US" altLang="zh-CN" sz="1400" dirty="0">
                    <a:solidFill>
                      <a:schemeClr val="tx2"/>
                    </a:solidFill>
                  </a:rPr>
                  <a:t>R</a:t>
                </a:r>
                <a:r>
                  <a:rPr lang="zh-CN" altLang="en-US" sz="1400" dirty="0">
                    <a:solidFill>
                      <a:schemeClr val="tx2"/>
                    </a:solidFill>
                  </a:rPr>
                  <a:t>而选择</a:t>
                </a:r>
                <a:r>
                  <a:rPr lang="en-US" altLang="zh-CN" sz="1400" dirty="0">
                    <a:solidFill>
                      <a:schemeClr val="tx2"/>
                    </a:solidFill>
                  </a:rPr>
                  <a:t>O</a:t>
                </a:r>
                <a:r>
                  <a:rPr lang="zh-CN" altLang="en-US" sz="1400" dirty="0">
                    <a:solidFill>
                      <a:schemeClr val="tx2"/>
                    </a:solidFill>
                  </a:rPr>
                  <a:t>。</a:t>
                </a:r>
                <a:endParaRPr lang="en-US" altLang="zh-CN" sz="1400" dirty="0">
                  <a:solidFill>
                    <a:schemeClr val="tx2"/>
                  </a:solidFill>
                </a:endParaRPr>
              </a:p>
              <a:p>
                <a:r>
                  <a:rPr lang="zh-CN" altLang="en-US" sz="1800" dirty="0">
                    <a:solidFill>
                      <a:schemeClr val="tx2"/>
                    </a:solidFill>
                  </a:rPr>
                  <a:t>这时，应该如何定义和求解这个博弈问题的解？</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0C78DD8-F737-4183-9E4F-5361E675AB38}"/>
              </a:ext>
            </a:extLst>
          </p:cNvPr>
          <p:cNvPicPr>
            <a:picLocks noChangeAspect="1"/>
          </p:cNvPicPr>
          <p:nvPr/>
        </p:nvPicPr>
        <p:blipFill>
          <a:blip r:embed="rId3"/>
          <a:stretch>
            <a:fillRect/>
          </a:stretch>
        </p:blipFill>
        <p:spPr>
          <a:xfrm>
            <a:off x="7798526" y="4337954"/>
            <a:ext cx="3214400" cy="1842987"/>
          </a:xfrm>
          <a:prstGeom prst="rect">
            <a:avLst/>
          </a:prstGeom>
        </p:spPr>
      </p:pic>
      <p:sp>
        <p:nvSpPr>
          <p:cNvPr id="5" name="灯片编号占位符 4">
            <a:extLst>
              <a:ext uri="{FF2B5EF4-FFF2-40B4-BE49-F238E27FC236}">
                <a16:creationId xmlns:a16="http://schemas.microsoft.com/office/drawing/2014/main" id="{1E2C5EF6-F6B0-40FA-8BCF-A4CEF85BDF1C}"/>
              </a:ext>
            </a:extLst>
          </p:cNvPr>
          <p:cNvSpPr>
            <a:spLocks noGrp="1"/>
          </p:cNvSpPr>
          <p:nvPr>
            <p:ph type="sldNum" sz="quarter" idx="12"/>
          </p:nvPr>
        </p:nvSpPr>
        <p:spPr/>
        <p:txBody>
          <a:bodyPr/>
          <a:lstStyle/>
          <a:p>
            <a:fld id="{BD5B6BE6-BF76-4BAD-AE57-A6F34EAFDDCA}" type="slidenum">
              <a:rPr lang="zh-CN" altLang="en-US" smtClean="0"/>
              <a:t>44</a:t>
            </a:fld>
            <a:endParaRPr lang="zh-CN" altLang="en-US"/>
          </a:p>
        </p:txBody>
      </p:sp>
    </p:spTree>
    <p:extLst>
      <p:ext uri="{BB962C8B-B14F-4D97-AF65-F5344CB8AC3E}">
        <p14:creationId xmlns:p14="http://schemas.microsoft.com/office/powerpoint/2010/main" val="2437624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玩过猜硬币或类似游戏的人会有这样的体验：在游戏过程中，自己会极力猜测对方的选择，同时又不想让对方猜到自己的选择。为了使对方猜不透自己的选择，我们往往会随机选择自己的战略，即以一定的概率选择正面（</a:t>
                </a:r>
                <a:r>
                  <a:rPr lang="en-US" altLang="zh-CN" sz="1800" dirty="0">
                    <a:solidFill>
                      <a:schemeClr val="tx2"/>
                    </a:solidFill>
                  </a:rPr>
                  <a:t>O</a:t>
                </a:r>
                <a:r>
                  <a:rPr lang="zh-CN" altLang="en-US" sz="1800" dirty="0">
                    <a:solidFill>
                      <a:schemeClr val="tx2"/>
                    </a:solidFill>
                  </a:rPr>
                  <a:t>）或反面（</a:t>
                </a:r>
                <a:r>
                  <a:rPr lang="en-US" altLang="zh-CN" sz="1800" dirty="0">
                    <a:solidFill>
                      <a:schemeClr val="tx2"/>
                    </a:solidFill>
                  </a:rPr>
                  <a:t>R</a:t>
                </a:r>
                <a:r>
                  <a:rPr lang="zh-CN" altLang="en-US" sz="1800" dirty="0">
                    <a:solidFill>
                      <a:schemeClr val="tx2"/>
                    </a:solidFill>
                  </a:rPr>
                  <a:t>）。例如，在猜硬币游戏中，可以以</a:t>
                </a:r>
                <a:r>
                  <a:rPr lang="en-US" altLang="zh-CN" sz="1800" dirty="0">
                    <a:solidFill>
                      <a:schemeClr val="tx2"/>
                    </a:solidFill>
                  </a:rPr>
                  <a:t>50%</a:t>
                </a:r>
                <a:r>
                  <a:rPr lang="zh-CN" altLang="en-US" sz="1800" dirty="0">
                    <a:solidFill>
                      <a:schemeClr val="tx2"/>
                    </a:solidFill>
                  </a:rPr>
                  <a:t>的概率选择正面，以</a:t>
                </a:r>
                <a:r>
                  <a:rPr lang="en-US" altLang="zh-CN" sz="1800" dirty="0">
                    <a:solidFill>
                      <a:schemeClr val="tx2"/>
                    </a:solidFill>
                  </a:rPr>
                  <a:t>50%</a:t>
                </a:r>
                <a:r>
                  <a:rPr lang="zh-CN" altLang="en-US" sz="1800" dirty="0">
                    <a:solidFill>
                      <a:schemeClr val="tx2"/>
                    </a:solidFill>
                  </a:rPr>
                  <a:t>的概率选择反面。像这种以一定的概率分布来选择自己战略的行为，在博弈论中称为混合战略（</a:t>
                </a:r>
                <a:r>
                  <a:rPr lang="en-US" altLang="zh-CN" sz="1800" dirty="0">
                    <a:solidFill>
                      <a:schemeClr val="tx2"/>
                    </a:solidFill>
                  </a:rPr>
                  <a:t>mixed strategy</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定义：在给定的有限</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中，对任一参与人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，设</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1</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𝐾</m:t>
                            </m:r>
                          </m:e>
                          <m:sub>
                            <m:r>
                              <a:rPr lang="en-US" altLang="zh-CN" sz="1800" b="0" i="1" smtClean="0">
                                <a:solidFill>
                                  <a:schemeClr val="tx2"/>
                                </a:solidFill>
                                <a:latin typeface="Cambria Math" panose="02040503050406030204" pitchFamily="18" charset="0"/>
                              </a:rPr>
                              <m:t>𝑖</m:t>
                            </m:r>
                          </m:sub>
                        </m:sSub>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（即参与人</a:t>
                </a:r>
                <a14:m>
                  <m:oMath xmlns:m="http://schemas.openxmlformats.org/officeDocument/2006/math">
                    <m:r>
                      <a:rPr lang="en-US" altLang="zh-CN" sz="1800" b="0" i="1" smtClean="0">
                        <a:solidFill>
                          <a:schemeClr val="tx2"/>
                        </a:solidFill>
                        <a:latin typeface="Cambria Math" panose="02040503050406030204" pitchFamily="18" charset="0"/>
                      </a:rPr>
                      <m:t>𝑖</m:t>
                    </m:r>
                    <m:r>
                      <a:rPr lang="zh-CN" altLang="en-US" sz="1800" i="1">
                        <a:solidFill>
                          <a:schemeClr val="tx2"/>
                        </a:solidFill>
                        <a:latin typeface="Cambria Math" panose="02040503050406030204" pitchFamily="18" charset="0"/>
                      </a:rPr>
                      <m:t>有</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𝐾</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种可能的战略），则参与人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的一个混合战略为定义在战略集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上的一个概率分布</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1</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𝐾</m:t>
                            </m:r>
                          </m:e>
                          <m:sub>
                            <m:r>
                              <a:rPr lang="en-US" altLang="zh-CN" sz="1800" b="0" i="1" smtClean="0">
                                <a:solidFill>
                                  <a:schemeClr val="tx2"/>
                                </a:solidFill>
                                <a:latin typeface="Cambria Math" panose="02040503050406030204" pitchFamily="18" charset="0"/>
                              </a:rPr>
                              <m:t>𝑖</m:t>
                            </m:r>
                          </m:sub>
                        </m:sSub>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。其中，</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𝑗</m:t>
                        </m:r>
                      </m:sup>
                    </m:sSubSup>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rPr>
                      <m:t>=1,…,</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𝐾</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表示</m:t>
                    </m:r>
                  </m:oMath>
                </a14:m>
                <a:r>
                  <a:rPr lang="zh-CN" altLang="en-US" sz="1800" dirty="0">
                    <a:solidFill>
                      <a:schemeClr val="tx2"/>
                    </a:solidFill>
                  </a:rPr>
                  <a:t>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选择战略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𝑗</m:t>
                        </m:r>
                      </m:sup>
                    </m:sSubSup>
                  </m:oMath>
                </a14:m>
                <a:r>
                  <a:rPr lang="zh-CN" altLang="en-US" sz="1800" dirty="0">
                    <a:solidFill>
                      <a:schemeClr val="tx2"/>
                    </a:solidFill>
                  </a:rPr>
                  <a:t>的概率，即</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𝑗</m:t>
                        </m:r>
                      </m:sup>
                    </m:sSubSup>
                  </m:oMath>
                </a14:m>
                <a:r>
                  <a:rPr lang="zh-CN" altLang="en-US" sz="1800" dirty="0">
                    <a:solidFill>
                      <a:schemeClr val="tx2"/>
                    </a:solidFill>
                  </a:rPr>
                  <a:t>满足</a:t>
                </a:r>
                <a14:m>
                  <m:oMath xmlns:m="http://schemas.openxmlformats.org/officeDocument/2006/math">
                    <m:r>
                      <a:rPr lang="en-US" altLang="zh-CN" sz="1800" b="0" i="1" dirty="0" smtClean="0">
                        <a:solidFill>
                          <a:schemeClr val="tx2"/>
                        </a:solidFill>
                        <a:latin typeface="Cambria Math" panose="02040503050406030204" pitchFamily="18" charset="0"/>
                      </a:rPr>
                      <m:t>0≤</m:t>
                    </m:r>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𝑗</m:t>
                        </m:r>
                      </m:sup>
                    </m:sSubSup>
                    <m:r>
                      <a:rPr lang="en-US" altLang="zh-CN" sz="1800" b="0" i="1" dirty="0" smtClean="0">
                        <a:solidFill>
                          <a:schemeClr val="tx2"/>
                        </a:solidFill>
                        <a:latin typeface="Cambria Math" panose="02040503050406030204" pitchFamily="18" charset="0"/>
                      </a:rPr>
                      <m:t>≤1</m:t>
                    </m:r>
                    <m:r>
                      <a:rPr lang="zh-CN" altLang="en-US" sz="1800" i="1" dirty="0">
                        <a:solidFill>
                          <a:schemeClr val="tx2"/>
                        </a:solidFill>
                        <a:latin typeface="Cambria Math" panose="02040503050406030204" pitchFamily="18" charset="0"/>
                      </a:rPr>
                      <m:t>且</m:t>
                    </m:r>
                  </m:oMath>
                </a14:m>
                <a:r>
                  <a:rPr lang="zh-CN" altLang="en-US" sz="1800" dirty="0">
                    <a:solidFill>
                      <a:schemeClr val="tx2"/>
                    </a:solidFill>
                  </a:rPr>
                  <a:t> </a:t>
                </a:r>
                <a14:m>
                  <m:oMath xmlns:m="http://schemas.openxmlformats.org/officeDocument/2006/math">
                    <m:nary>
                      <m:naryPr>
                        <m:chr m:val="∑"/>
                        <m:ctrlPr>
                          <a:rPr lang="zh-CN" altLang="en-US" sz="1800" i="1" dirty="0" smtClean="0">
                            <a:solidFill>
                              <a:schemeClr val="tx2"/>
                            </a:solidFill>
                            <a:latin typeface="Cambria Math" panose="02040503050406030204" pitchFamily="18" charset="0"/>
                          </a:rPr>
                        </m:ctrlPr>
                      </m:naryPr>
                      <m:sub>
                        <m:r>
                          <m:rPr>
                            <m:brk m:alnAt="23"/>
                          </m:rPr>
                          <a:rPr lang="en-US" altLang="zh-CN" sz="1800" b="0" i="1" dirty="0" smtClean="0">
                            <a:solidFill>
                              <a:schemeClr val="tx2"/>
                            </a:solidFill>
                            <a:latin typeface="Cambria Math" panose="02040503050406030204" pitchFamily="18" charset="0"/>
                          </a:rPr>
                          <m:t>𝑗</m:t>
                        </m:r>
                        <m:r>
                          <a:rPr lang="en-US" altLang="zh-CN" sz="1800" b="0" i="1" dirty="0" smtClean="0">
                            <a:solidFill>
                              <a:schemeClr val="tx2"/>
                            </a:solidFill>
                            <a:latin typeface="Cambria Math" panose="02040503050406030204" pitchFamily="18" charset="0"/>
                          </a:rPr>
                          <m:t>=1</m:t>
                        </m:r>
                      </m:sub>
                      <m:sup>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𝐾</m:t>
                            </m:r>
                          </m:e>
                          <m:sub>
                            <m:r>
                              <a:rPr lang="en-US" altLang="zh-CN" sz="1800" b="0" i="1" dirty="0" smtClean="0">
                                <a:solidFill>
                                  <a:schemeClr val="tx2"/>
                                </a:solidFill>
                                <a:latin typeface="Cambria Math" panose="02040503050406030204" pitchFamily="18" charset="0"/>
                              </a:rPr>
                              <m:t>𝑖</m:t>
                            </m:r>
                          </m:sub>
                        </m:sSub>
                      </m:sup>
                      <m:e>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𝑗</m:t>
                            </m:r>
                          </m:sup>
                        </m:sSubSup>
                        <m:r>
                          <a:rPr lang="en-US" altLang="zh-CN" sz="1800" b="0" i="1" dirty="0" smtClean="0">
                            <a:solidFill>
                              <a:schemeClr val="tx2"/>
                            </a:solidFill>
                            <a:latin typeface="Cambria Math" panose="02040503050406030204" pitchFamily="18" charset="0"/>
                          </a:rPr>
                          <m:t>=1</m:t>
                        </m:r>
                      </m:e>
                    </m:nary>
                  </m:oMath>
                </a14:m>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混合战略解释了一个参与人对其他参与人所采取的行动的不确定性，它描述了参与人在给定信息下以某种概率分布随机选择不同的行动或战略。一般来说，将混合战略和纯战略统称为战略。</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29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9B970C1-7F0F-4C82-81CE-3EBB2B9EF081}"/>
              </a:ext>
            </a:extLst>
          </p:cNvPr>
          <p:cNvSpPr>
            <a:spLocks noGrp="1"/>
          </p:cNvSpPr>
          <p:nvPr>
            <p:ph type="sldNum" sz="quarter" idx="12"/>
          </p:nvPr>
        </p:nvSpPr>
        <p:spPr/>
        <p:txBody>
          <a:bodyPr/>
          <a:lstStyle/>
          <a:p>
            <a:fld id="{BD5B6BE6-BF76-4BAD-AE57-A6F34EAFDDCA}" type="slidenum">
              <a:rPr lang="zh-CN" altLang="en-US" smtClean="0"/>
              <a:t>45</a:t>
            </a:fld>
            <a:endParaRPr lang="zh-CN" altLang="en-US"/>
          </a:p>
        </p:txBody>
      </p:sp>
    </p:spTree>
    <p:extLst>
      <p:ext uri="{BB962C8B-B14F-4D97-AF65-F5344CB8AC3E}">
        <p14:creationId xmlns:p14="http://schemas.microsoft.com/office/powerpoint/2010/main" val="2376128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混合战略实际上就是定义在纯战略集上的一个概率分布。</a:t>
                </a:r>
                <a:endParaRPr lang="en-US" altLang="zh-CN" sz="1800" dirty="0">
                  <a:solidFill>
                    <a:schemeClr val="tx2"/>
                  </a:solidFill>
                </a:endParaRPr>
              </a:p>
              <a:p>
                <a:pPr lvl="1"/>
                <a:r>
                  <a:rPr lang="zh-CN" altLang="en-US" sz="1400" dirty="0">
                    <a:solidFill>
                      <a:schemeClr val="tx2"/>
                    </a:solidFill>
                  </a:rPr>
                  <a:t>例，在猜硬币博弈中，如果让参与人</a:t>
                </a:r>
                <a:r>
                  <a:rPr lang="en-US" altLang="zh-CN" sz="1400" dirty="0">
                    <a:solidFill>
                      <a:schemeClr val="tx2"/>
                    </a:solidFill>
                  </a:rPr>
                  <a:t>1</a:t>
                </a:r>
                <a:r>
                  <a:rPr lang="zh-CN" altLang="en-US" sz="1400" dirty="0">
                    <a:solidFill>
                      <a:schemeClr val="tx2"/>
                    </a:solidFill>
                  </a:rPr>
                  <a:t>以</a:t>
                </a:r>
                <a:r>
                  <a:rPr lang="en-US" altLang="zh-CN" sz="1400" dirty="0">
                    <a:solidFill>
                      <a:schemeClr val="tx2"/>
                    </a:solidFill>
                  </a:rPr>
                  <a:t>50%</a:t>
                </a:r>
                <a:r>
                  <a:rPr lang="zh-CN" altLang="en-US" sz="1400" dirty="0">
                    <a:solidFill>
                      <a:schemeClr val="tx2"/>
                    </a:solidFill>
                  </a:rPr>
                  <a:t>的概率选择正面（或反面），则对应的混合战略可表示为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=(0.5,0.5)</m:t>
                    </m:r>
                  </m:oMath>
                </a14:m>
                <a:endParaRPr lang="en-US" altLang="zh-CN" sz="1400" dirty="0">
                  <a:solidFill>
                    <a:schemeClr val="tx2"/>
                  </a:solidFill>
                </a:endParaRPr>
              </a:p>
              <a:p>
                <a:pPr lvl="1"/>
                <a:r>
                  <a:rPr lang="zh-CN" altLang="en-US" sz="1400" dirty="0">
                    <a:solidFill>
                      <a:schemeClr val="tx2"/>
                    </a:solidFill>
                  </a:rPr>
                  <a:t>例，若参与人以</a:t>
                </a:r>
                <a:r>
                  <a:rPr lang="en-US" altLang="zh-CN" sz="1400" dirty="0">
                    <a:solidFill>
                      <a:schemeClr val="tx2"/>
                    </a:solidFill>
                  </a:rPr>
                  <a:t>1</a:t>
                </a:r>
                <a:r>
                  <a:rPr lang="zh-CN" altLang="en-US" sz="1400" dirty="0">
                    <a:solidFill>
                      <a:schemeClr val="tx2"/>
                    </a:solidFill>
                  </a:rPr>
                  <a:t>的概率选择某个纯战略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𝑗</m:t>
                        </m:r>
                      </m:sup>
                    </m:sSubSup>
                    <m:r>
                      <a:rPr lang="zh-CN" altLang="en-US" sz="1400" i="1">
                        <a:solidFill>
                          <a:schemeClr val="tx2"/>
                        </a:solidFill>
                        <a:latin typeface="Cambria Math" panose="02040503050406030204" pitchFamily="18" charset="0"/>
                      </a:rPr>
                      <m:t>，</m:t>
                    </m:r>
                  </m:oMath>
                </a14:m>
                <a:r>
                  <a:rPr lang="zh-CN" altLang="en-US" sz="1400" dirty="0">
                    <a:solidFill>
                      <a:schemeClr val="tx2"/>
                    </a:solidFill>
                  </a:rPr>
                  <a:t>则混合战略退化为纯战略，表示为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=(0,…,1,…,0)</m:t>
                    </m:r>
                  </m:oMath>
                </a14:m>
                <a:r>
                  <a:rPr lang="zh-CN" altLang="en-US" sz="1400" dirty="0">
                    <a:solidFill>
                      <a:schemeClr val="tx2"/>
                    </a:solidFill>
                  </a:rPr>
                  <a:t>。因此可将纯战略理解为混合战略的特例</a:t>
                </a:r>
                <a:endParaRPr lang="en-US" altLang="zh-CN" sz="1400" dirty="0">
                  <a:solidFill>
                    <a:schemeClr val="tx2"/>
                  </a:solidFill>
                </a:endParaRPr>
              </a:p>
              <a:p>
                <a:r>
                  <a:rPr lang="zh-CN" altLang="en-US" sz="1800" dirty="0">
                    <a:solidFill>
                      <a:schemeClr val="tx2"/>
                    </a:solidFill>
                  </a:rPr>
                  <a:t>在以后的讨论中，还有以下的符号定义：</a:t>
                </a:r>
                <a:endParaRPr lang="en-US" altLang="zh-CN" sz="1800" dirty="0">
                  <a:solidFill>
                    <a:schemeClr val="tx2"/>
                  </a:solidFill>
                </a:endParaRPr>
              </a:p>
              <a:p>
                <a:pPr lvl="1"/>
                <a:r>
                  <a:rPr lang="zh-CN" altLang="en-US" sz="1400" dirty="0">
                    <a:solidFill>
                      <a:schemeClr val="tx2"/>
                    </a:solidFill>
                  </a:rPr>
                  <a:t>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的混合战略空间，即参与人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的所有可能的混合战略；</a:t>
                </a:r>
                <a:endParaRPr lang="en-US" altLang="zh-CN" sz="1400" dirty="0">
                  <a:solidFill>
                    <a:schemeClr val="tx2"/>
                  </a:solidFill>
                </a:endParaRPr>
              </a:p>
              <a:p>
                <a:pPr lvl="1"/>
                <a:r>
                  <a:rPr lang="zh-CN" altLang="en-US" sz="1400" dirty="0">
                    <a:solidFill>
                      <a:schemeClr val="tx2"/>
                    </a:solidFill>
                  </a:rPr>
                  <a:t>用</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表示混合战略组合，其中</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，表示博弈中每个参与人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采取混合战略组合中相应战略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的一种博弈情形；</a:t>
                </a:r>
                <a:endParaRPr lang="en-US" altLang="zh-CN" sz="1400" dirty="0">
                  <a:solidFill>
                    <a:schemeClr val="tx2"/>
                  </a:solidFill>
                </a:endParaRPr>
              </a:p>
              <a:p>
                <a:pPr lvl="1"/>
                <a:r>
                  <a:rPr lang="zh-CN" altLang="en-US" sz="1400" dirty="0">
                    <a:solidFill>
                      <a:schemeClr val="tx2"/>
                    </a:solidFill>
                  </a:rPr>
                  <a:t>用</a:t>
                </a:r>
                <a14:m>
                  <m:oMath xmlns:m="http://schemas.openxmlformats.org/officeDocument/2006/math">
                    <m:r>
                      <m:rPr>
                        <m:sty m:val="p"/>
                      </m:rPr>
                      <a:rPr lang="en-US" altLang="zh-CN" sz="1400" b="0" i="0" smtClean="0">
                        <a:solidFill>
                          <a:schemeClr val="tx2"/>
                        </a:solidFill>
                        <a:latin typeface="Cambria Math" panose="02040503050406030204" pitchFamily="18" charset="0"/>
                      </a:rPr>
                      <m:t>Σ</m:t>
                    </m:r>
                    <m:r>
                      <a:rPr lang="en-US" altLang="zh-CN" sz="1400" b="0" i="1" smtClean="0">
                        <a:solidFill>
                          <a:schemeClr val="tx2"/>
                        </a:solidFill>
                        <a:latin typeface="Cambria Math" panose="02040503050406030204" pitchFamily="18" charset="0"/>
                      </a:rPr>
                      <m:t>=</m:t>
                    </m:r>
                    <m:nary>
                      <m:naryPr>
                        <m:chr m:val="∏"/>
                        <m:ctrlPr>
                          <a:rPr lang="en-US" altLang="zh-CN" sz="1400" b="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e>
                    </m:nary>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=1,2,…,</m:t>
                    </m:r>
                    <m:r>
                      <a:rPr lang="en-US" altLang="zh-CN" sz="1400" b="0" i="1" smtClean="0">
                        <a:solidFill>
                          <a:schemeClr val="tx2"/>
                        </a:solidFill>
                        <a:latin typeface="Cambria Math" panose="02040503050406030204" pitchFamily="18" charset="0"/>
                      </a:rPr>
                      <m:t>𝑛</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表示混合战略组合空间，即包括所有的混合战略组合。</a:t>
                </a:r>
                <a:endParaRPr lang="en-US" altLang="zh-CN" sz="1400" dirty="0">
                  <a:solidFill>
                    <a:schemeClr val="tx2"/>
                  </a:solidFill>
                </a:endParaRPr>
              </a:p>
              <a:p>
                <a:r>
                  <a:rPr lang="zh-CN" altLang="en-US" sz="1800" dirty="0">
                    <a:solidFill>
                      <a:schemeClr val="tx2"/>
                    </a:solidFill>
                  </a:rPr>
                  <a:t>混合战略对应的期望收益：</a:t>
                </a:r>
                <a:endParaRPr lang="en-US" altLang="zh-CN" sz="1800" dirty="0">
                  <a:solidFill>
                    <a:schemeClr val="tx2"/>
                  </a:solidFill>
                </a:endParaRPr>
              </a:p>
              <a:p>
                <a:pPr lvl="1"/>
                <a:r>
                  <a:rPr lang="zh-CN" altLang="en-US" sz="1400" dirty="0">
                    <a:solidFill>
                      <a:schemeClr val="tx2"/>
                    </a:solidFill>
                  </a:rPr>
                  <a:t>当参与人都采用纯战略时，博弈结果是确定的，因而支付也是确定的；当参与人采用混合战略时，由于选择的随机性使得支付具有不确定性，此时参与人关心的应为期望收益</a:t>
                </a:r>
                <a:endParaRPr lang="en-US" altLang="zh-CN" sz="1400" dirty="0">
                  <a:solidFill>
                    <a:schemeClr val="tx2"/>
                  </a:solidFill>
                </a:endParaRPr>
              </a:p>
              <a:p>
                <a:pPr lvl="1"/>
                <a:r>
                  <a:rPr lang="zh-CN" altLang="en-US" sz="1400" dirty="0">
                    <a:solidFill>
                      <a:schemeClr val="tx2"/>
                    </a:solidFill>
                  </a:rPr>
                  <a:t>给定战略组合</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a:t>
                </a:r>
                <a:r>
                  <a:rPr lang="zh-CN" altLang="en-US" sz="1400" dirty="0">
                    <a:solidFill>
                      <a:schemeClr val="tx2"/>
                    </a:solidFill>
                  </a:rPr>
                  <a:t>用</a:t>
                </a:r>
                <a14:m>
                  <m:oMath xmlns:m="http://schemas.openxmlformats.org/officeDocument/2006/math">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𝜎</m:t>
                        </m:r>
                      </m:e>
                      <m:sub>
                        <m:r>
                          <a:rPr lang="en-US" altLang="zh-CN" sz="1400" b="0" i="1" dirty="0" smtClean="0">
                            <a:solidFill>
                              <a:schemeClr val="tx2"/>
                            </a:solidFill>
                            <a:latin typeface="Cambria Math" panose="02040503050406030204" pitchFamily="18" charset="0"/>
                          </a:rPr>
                          <m:t>−</m:t>
                        </m:r>
                        <m:r>
                          <a:rPr lang="en-US" altLang="zh-CN" sz="1400" b="0" i="1" dirty="0" smtClean="0">
                            <a:solidFill>
                              <a:schemeClr val="tx2"/>
                            </a:solidFill>
                            <a:latin typeface="Cambria Math" panose="02040503050406030204" pitchFamily="18" charset="0"/>
                          </a:rPr>
                          <m:t>𝑖</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𝜎</m:t>
                        </m:r>
                      </m:e>
                      <m:sub>
                        <m:r>
                          <a:rPr lang="en-US" altLang="zh-CN" sz="1400" b="0" i="1" dirty="0" smtClean="0">
                            <a:solidFill>
                              <a:schemeClr val="tx2"/>
                            </a:solidFill>
                            <a:latin typeface="Cambria Math" panose="02040503050406030204" pitchFamily="18" charset="0"/>
                          </a:rPr>
                          <m:t>1</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𝜎</m:t>
                        </m:r>
                      </m:e>
                      <m:sub>
                        <m:r>
                          <a:rPr lang="en-US" altLang="zh-CN" sz="1400" b="0" i="1" dirty="0" smtClean="0">
                            <a:solidFill>
                              <a:schemeClr val="tx2"/>
                            </a:solidFill>
                            <a:latin typeface="Cambria Math" panose="02040503050406030204" pitchFamily="18" charset="0"/>
                          </a:rPr>
                          <m:t>𝑖</m:t>
                        </m:r>
                        <m:r>
                          <a:rPr lang="en-US" altLang="zh-CN" sz="1400" b="0" i="1" dirty="0" smtClean="0">
                            <a:solidFill>
                              <a:schemeClr val="tx2"/>
                            </a:solidFill>
                            <a:latin typeface="Cambria Math" panose="02040503050406030204" pitchFamily="18" charset="0"/>
                          </a:rPr>
                          <m:t>−1</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𝜎</m:t>
                        </m:r>
                      </m:e>
                      <m:sub>
                        <m:r>
                          <a:rPr lang="en-US" altLang="zh-CN" sz="1400" b="0" i="1" dirty="0" smtClean="0">
                            <a:solidFill>
                              <a:schemeClr val="tx2"/>
                            </a:solidFill>
                            <a:latin typeface="Cambria Math" panose="02040503050406030204" pitchFamily="18" charset="0"/>
                          </a:rPr>
                          <m:t>𝑖</m:t>
                        </m:r>
                        <m:r>
                          <a:rPr lang="en-US" altLang="zh-CN" sz="1400" b="0" i="1" dirty="0" smtClean="0">
                            <a:solidFill>
                              <a:schemeClr val="tx2"/>
                            </a:solidFill>
                            <a:latin typeface="Cambria Math" panose="02040503050406030204" pitchFamily="18" charset="0"/>
                          </a:rPr>
                          <m:t>+1</m:t>
                        </m:r>
                      </m:sub>
                    </m:sSub>
                    <m:r>
                      <a:rPr lang="en-US" altLang="zh-CN" sz="1400" b="0" i="1" dirty="0" smtClean="0">
                        <a:solidFill>
                          <a:schemeClr val="tx2"/>
                        </a:solidFill>
                        <a:latin typeface="Cambria Math" panose="02040503050406030204" pitchFamily="18" charset="0"/>
                      </a:rPr>
                      <m:t>,…,</m:t>
                    </m:r>
                    <m:sSub>
                      <m:sSubPr>
                        <m:ctrlPr>
                          <a:rPr lang="en-US" altLang="zh-CN" sz="1400" b="0" i="1" dirty="0" smtClean="0">
                            <a:solidFill>
                              <a:schemeClr val="tx2"/>
                            </a:solidFill>
                            <a:latin typeface="Cambria Math" panose="02040503050406030204" pitchFamily="18" charset="0"/>
                          </a:rPr>
                        </m:ctrlPr>
                      </m:sSubPr>
                      <m:e>
                        <m:r>
                          <a:rPr lang="en-US" altLang="zh-CN" sz="1400" b="0" i="1" dirty="0" smtClean="0">
                            <a:solidFill>
                              <a:schemeClr val="tx2"/>
                            </a:solidFill>
                            <a:latin typeface="Cambria Math" panose="02040503050406030204" pitchFamily="18" charset="0"/>
                          </a:rPr>
                          <m:t>𝜎</m:t>
                        </m:r>
                      </m:e>
                      <m:sub>
                        <m:r>
                          <a:rPr lang="en-US" altLang="zh-CN" sz="1400" b="0" i="1" dirty="0" smtClean="0">
                            <a:solidFill>
                              <a:schemeClr val="tx2"/>
                            </a:solidFill>
                            <a:latin typeface="Cambria Math" panose="02040503050406030204" pitchFamily="18" charset="0"/>
                          </a:rPr>
                          <m:t>𝑛</m:t>
                        </m:r>
                      </m:sub>
                    </m:sSub>
                    <m:r>
                      <a:rPr lang="en-US" altLang="zh-CN" sz="1400" b="0" i="1" dirty="0" smtClean="0">
                        <a:solidFill>
                          <a:schemeClr val="tx2"/>
                        </a:solidFill>
                        <a:latin typeface="Cambria Math" panose="02040503050406030204" pitchFamily="18" charset="0"/>
                      </a:rPr>
                      <m:t>)</m:t>
                    </m:r>
                  </m:oMath>
                </a14:m>
                <a:r>
                  <a:rPr lang="zh-CN" altLang="en-US" sz="1400" dirty="0">
                    <a:solidFill>
                      <a:schemeClr val="tx2"/>
                    </a:solidFill>
                  </a:rPr>
                  <a:t>表示除了参与人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之外的其他参与人的混合战略组合，则</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在这样的混合战略组合下的期望收益（或期望效用）。</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A99F28B-699D-4767-B1D0-74A304DAF57E}"/>
              </a:ext>
            </a:extLst>
          </p:cNvPr>
          <p:cNvSpPr>
            <a:spLocks noGrp="1"/>
          </p:cNvSpPr>
          <p:nvPr>
            <p:ph type="sldNum" sz="quarter" idx="12"/>
          </p:nvPr>
        </p:nvSpPr>
        <p:spPr/>
        <p:txBody>
          <a:bodyPr/>
          <a:lstStyle/>
          <a:p>
            <a:fld id="{BD5B6BE6-BF76-4BAD-AE57-A6F34EAFDDCA}" type="slidenum">
              <a:rPr lang="zh-CN" altLang="en-US" smtClean="0"/>
              <a:t>46</a:t>
            </a:fld>
            <a:endParaRPr lang="zh-CN" altLang="en-US"/>
          </a:p>
        </p:txBody>
      </p:sp>
    </p:spTree>
    <p:extLst>
      <p:ext uri="{BB962C8B-B14F-4D97-AF65-F5344CB8AC3E}">
        <p14:creationId xmlns:p14="http://schemas.microsoft.com/office/powerpoint/2010/main" val="123137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期望效用</a:t>
                </a:r>
                <a14:m>
                  <m:oMath xmlns:m="http://schemas.openxmlformats.org/officeDocument/2006/math">
                    <m:sSub>
                      <m:sSubPr>
                        <m:ctrlPr>
                          <a:rPr lang="en-US" altLang="zh-CN" sz="1800" b="1" i="1" smtClean="0">
                            <a:solidFill>
                              <a:schemeClr val="tx2"/>
                            </a:solidFill>
                            <a:latin typeface="Cambria Math" panose="02040503050406030204" pitchFamily="18" charset="0"/>
                          </a:rPr>
                        </m:ctrlPr>
                      </m:sSubPr>
                      <m:e>
                        <m:r>
                          <a:rPr lang="en-US" altLang="zh-CN" sz="1800" b="1" i="1" smtClean="0">
                            <a:solidFill>
                              <a:schemeClr val="tx2"/>
                            </a:solidFill>
                            <a:latin typeface="Cambria Math" panose="02040503050406030204" pitchFamily="18" charset="0"/>
                          </a:rPr>
                          <m:t>𝒗</m:t>
                        </m:r>
                      </m:e>
                      <m:sub>
                        <m:r>
                          <a:rPr lang="en-US" altLang="zh-CN" sz="1800" b="1" i="1" smtClean="0">
                            <a:solidFill>
                              <a:schemeClr val="tx2"/>
                            </a:solidFill>
                            <a:latin typeface="Cambria Math" panose="02040503050406030204" pitchFamily="18" charset="0"/>
                          </a:rPr>
                          <m:t>𝒊</m:t>
                        </m:r>
                      </m:sub>
                    </m:sSub>
                    <m:r>
                      <a:rPr lang="en-US" altLang="zh-CN" sz="1800" b="1" i="1" smtClean="0">
                        <a:solidFill>
                          <a:schemeClr val="tx2"/>
                        </a:solidFill>
                        <a:latin typeface="Cambria Math" panose="02040503050406030204" pitchFamily="18" charset="0"/>
                      </a:rPr>
                      <m:t>(</m:t>
                    </m:r>
                    <m:r>
                      <a:rPr lang="en-US" altLang="zh-CN" sz="1800" b="1" i="1" smtClean="0">
                        <a:solidFill>
                          <a:schemeClr val="tx2"/>
                        </a:solidFill>
                        <a:latin typeface="Cambria Math" panose="02040503050406030204" pitchFamily="18" charset="0"/>
                      </a:rPr>
                      <m:t>𝝈</m:t>
                    </m:r>
                    <m:r>
                      <a:rPr lang="en-US" altLang="zh-CN" sz="1800" b="1" i="1" smtClean="0">
                        <a:solidFill>
                          <a:schemeClr val="tx2"/>
                        </a:solidFill>
                        <a:latin typeface="Cambria Math" panose="02040503050406030204" pitchFamily="18" charset="0"/>
                      </a:rPr>
                      <m:t>)</m:t>
                    </m:r>
                  </m:oMath>
                </a14:m>
                <a:r>
                  <a:rPr lang="zh-CN" altLang="en-US" sz="1800" b="1" dirty="0">
                    <a:solidFill>
                      <a:schemeClr val="tx2"/>
                    </a:solidFill>
                  </a:rPr>
                  <a:t>的推导</a:t>
                </a:r>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在混合战略组合</a:t>
                </a:r>
                <a14:m>
                  <m:oMath xmlns:m="http://schemas.openxmlformats.org/officeDocument/2006/math">
                    <m:r>
                      <a:rPr lang="en-US" altLang="zh-CN" sz="1400" b="0" i="1" smtClean="0">
                        <a:solidFill>
                          <a:schemeClr val="tx2"/>
                        </a:solidFill>
                        <a:latin typeface="Cambria Math" panose="02040503050406030204" pitchFamily="18" charset="0"/>
                      </a:rPr>
                      <m:t>𝜎</m:t>
                    </m:r>
                  </m:oMath>
                </a14:m>
                <a:r>
                  <a:rPr lang="zh-CN" altLang="en-US" sz="1400" dirty="0">
                    <a:solidFill>
                      <a:schemeClr val="tx2"/>
                    </a:solidFill>
                  </a:rPr>
                  <a:t>下，博弈的各种结果即各种纯战略组合</a:t>
                </a:r>
                <a14:m>
                  <m:oMath xmlns:m="http://schemas.openxmlformats.org/officeDocument/2006/math">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都有可能出现，因此可以认为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是定义在所有纯战略组合集（即</a:t>
                </a:r>
                <a:r>
                  <a:rPr lang="en-US" altLang="zh-CN" sz="1400" dirty="0">
                    <a:solidFill>
                      <a:schemeClr val="tx2"/>
                    </a:solidFill>
                  </a:rPr>
                  <a:t>S</a:t>
                </a:r>
                <a:r>
                  <a:rPr lang="zh-CN" altLang="en-US" sz="1400" dirty="0">
                    <a:solidFill>
                      <a:schemeClr val="tx2"/>
                    </a:solidFill>
                  </a:rPr>
                  <a:t>）上的期望效用。用</a:t>
                </a:r>
                <a14:m>
                  <m:oMath xmlns:m="http://schemas.openxmlformats.org/officeDocument/2006/math">
                    <m:r>
                      <a:rPr lang="en-US" altLang="zh-CN" sz="1400" b="0" i="1" smtClean="0">
                        <a:solidFill>
                          <a:schemeClr val="tx2"/>
                        </a:solidFill>
                        <a:latin typeface="Cambria Math" panose="02040503050406030204" pitchFamily="18" charset="0"/>
                      </a:rPr>
                      <m:t>𝜋</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表示在混合战略组合</a:t>
                </a:r>
                <a14:m>
                  <m:oMath xmlns:m="http://schemas.openxmlformats.org/officeDocument/2006/math">
                    <m:r>
                      <a:rPr lang="en-US" altLang="zh-CN" sz="1400" b="0" i="1" smtClean="0">
                        <a:solidFill>
                          <a:schemeClr val="tx2"/>
                        </a:solidFill>
                        <a:latin typeface="Cambria Math" panose="02040503050406030204" pitchFamily="18" charset="0"/>
                      </a:rPr>
                      <m:t>𝜎</m:t>
                    </m:r>
                  </m:oMath>
                </a14:m>
                <a:r>
                  <a:rPr lang="zh-CN" altLang="en-US" sz="1400" dirty="0">
                    <a:solidFill>
                      <a:schemeClr val="tx2"/>
                    </a:solidFill>
                  </a:rPr>
                  <a:t>下，纯战略组合</a:t>
                </a:r>
                <a14:m>
                  <m:oMath xmlns:m="http://schemas.openxmlformats.org/officeDocument/2006/math">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𝑆</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出现的概率，则有</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nary>
                      <m:naryPr>
                        <m:chr m:val="∑"/>
                        <m:supHide m:val="on"/>
                        <m:ctrlPr>
                          <a:rPr lang="en-US" altLang="zh-CN" sz="1400" b="0" i="1" smtClean="0">
                            <a:solidFill>
                              <a:schemeClr val="tx2"/>
                            </a:solidFill>
                            <a:latin typeface="Cambria Math" panose="02040503050406030204" pitchFamily="18" charset="0"/>
                          </a:rPr>
                        </m:ctrlPr>
                      </m:naryPr>
                      <m:sub>
                        <m:r>
                          <m:rPr>
                            <m:brk m:alnAt="7"/>
                          </m:rP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𝑆</m:t>
                        </m:r>
                      </m:sub>
                      <m:sup/>
                      <m:e>
                        <m:r>
                          <a:rPr lang="en-US" altLang="zh-CN" sz="1400" b="0" i="1" smtClean="0">
                            <a:solidFill>
                              <a:schemeClr val="tx2"/>
                            </a:solidFill>
                            <a:latin typeface="Cambria Math" panose="02040503050406030204" pitchFamily="18" charset="0"/>
                          </a:rPr>
                          <m:t>𝜋</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𝑠</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e>
                    </m:nary>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表示在混合战略组合</a:t>
                </a:r>
                <a14:m>
                  <m:oMath xmlns:m="http://schemas.openxmlformats.org/officeDocument/2006/math">
                    <m:r>
                      <a:rPr lang="en-US" altLang="zh-CN" sz="1400" b="0" i="1" smtClean="0">
                        <a:solidFill>
                          <a:schemeClr val="tx2"/>
                        </a:solidFill>
                        <a:latin typeface="Cambria Math" panose="02040503050406030204" pitchFamily="18" charset="0"/>
                      </a:rPr>
                      <m:t>𝜎</m:t>
                    </m:r>
                  </m:oMath>
                </a14:m>
                <a:r>
                  <a:rPr lang="zh-CN" altLang="en-US" sz="1400" dirty="0">
                    <a:solidFill>
                      <a:schemeClr val="tx2"/>
                    </a:solidFill>
                  </a:rPr>
                  <a:t>下参与人</a:t>
                </a:r>
                <a14:m>
                  <m:oMath xmlns:m="http://schemas.openxmlformats.org/officeDocument/2006/math">
                    <m:r>
                      <a:rPr lang="en-US" altLang="zh-CN" sz="1400" b="0" i="1" smtClean="0">
                        <a:solidFill>
                          <a:schemeClr val="tx2"/>
                        </a:solidFill>
                        <a:latin typeface="Cambria Math" panose="02040503050406030204" pitchFamily="18" charset="0"/>
                      </a:rPr>
                      <m:t>𝑗</m:t>
                    </m:r>
                  </m:oMath>
                </a14:m>
                <a:r>
                  <a:rPr lang="zh-CN" altLang="en-US" sz="1400" dirty="0">
                    <a:solidFill>
                      <a:schemeClr val="tx2"/>
                    </a:solidFill>
                  </a:rPr>
                  <a:t>选择纯战略组合</a:t>
                </a:r>
                <a14:m>
                  <m:oMath xmlns:m="http://schemas.openxmlformats.org/officeDocument/2006/math">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中纯战略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oMath>
                </a14:m>
                <a:r>
                  <a:rPr lang="zh-CN" altLang="en-US" sz="1400" dirty="0">
                    <a:solidFill>
                      <a:schemeClr val="tx2"/>
                    </a:solidFill>
                  </a:rPr>
                  <a:t>的概率。在博弈分析中，一般假设每个参与人对战略的随机选择是相互独立的，则</a:t>
                </a:r>
                <a14:m>
                  <m:oMath xmlns:m="http://schemas.openxmlformats.org/officeDocument/2006/math">
                    <m:r>
                      <a:rPr lang="en-US" altLang="zh-CN" sz="1400" b="0" i="1" smtClean="0">
                        <a:solidFill>
                          <a:schemeClr val="tx2"/>
                        </a:solidFill>
                        <a:latin typeface="Cambria Math" panose="02040503050406030204" pitchFamily="18" charset="0"/>
                      </a:rPr>
                      <m:t>𝜋</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𝑠</m:t>
                        </m:r>
                      </m:e>
                    </m:d>
                    <m:r>
                      <a:rPr lang="en-US" altLang="zh-CN" sz="1400" b="0" i="1" smtClean="0">
                        <a:solidFill>
                          <a:schemeClr val="tx2"/>
                        </a:solidFill>
                        <a:latin typeface="Cambria Math" panose="02040503050406030204" pitchFamily="18" charset="0"/>
                      </a:rPr>
                      <m:t>=</m:t>
                    </m:r>
                    <m:nary>
                      <m:naryPr>
                        <m:chr m:val="∏"/>
                        <m:ctrlPr>
                          <a:rPr lang="en-US" altLang="zh-CN" sz="1400" b="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𝑗</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e>
                    </m:nary>
                  </m:oMath>
                </a14:m>
                <a:r>
                  <a:rPr lang="zh-CN" altLang="en-US" sz="1400" dirty="0">
                    <a:solidFill>
                      <a:schemeClr val="tx2"/>
                    </a:solidFill>
                  </a:rPr>
                  <a:t>，结合上式，则有</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 </a:t>
                </a:r>
                <a14:m>
                  <m:oMath xmlns:m="http://schemas.openxmlformats.org/officeDocument/2006/math">
                    <m:nary>
                      <m:naryPr>
                        <m:chr m:val="∑"/>
                        <m:supHide m:val="on"/>
                        <m:ctrlPr>
                          <a:rPr lang="en-US" altLang="zh-CN" sz="1400" i="1">
                            <a:solidFill>
                              <a:schemeClr val="tx2"/>
                            </a:solidFill>
                            <a:latin typeface="Cambria Math" panose="02040503050406030204" pitchFamily="18" charset="0"/>
                          </a:rPr>
                        </m:ctrlPr>
                      </m:naryPr>
                      <m:sub>
                        <m:r>
                          <m:rPr>
                            <m:brk m:alnAt="7"/>
                          </m:rPr>
                          <a:rPr lang="en-US" altLang="zh-CN" sz="1400" i="1">
                            <a:solidFill>
                              <a:schemeClr val="tx2"/>
                            </a:solidFill>
                            <a:latin typeface="Cambria Math" panose="02040503050406030204" pitchFamily="18" charset="0"/>
                          </a:rPr>
                          <m:t>𝑠</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𝑆</m:t>
                        </m:r>
                      </m:sub>
                      <m:sup/>
                      <m:e>
                        <m:r>
                          <a:rPr lang="en-US" altLang="zh-CN" sz="1400" i="1" smtClean="0">
                            <a:solidFill>
                              <a:schemeClr val="tx2"/>
                            </a:solidFill>
                            <a:latin typeface="Cambria Math" panose="02040503050406030204" pitchFamily="18" charset="0"/>
                          </a:rPr>
                          <m:t> </m:t>
                        </m:r>
                        <m:d>
                          <m:dPr>
                            <m:ctrlPr>
                              <a:rPr lang="en-US" altLang="zh-CN" sz="1400" b="0" i="1" smtClean="0">
                                <a:solidFill>
                                  <a:schemeClr val="tx2"/>
                                </a:solidFill>
                                <a:latin typeface="Cambria Math" panose="02040503050406030204" pitchFamily="18" charset="0"/>
                              </a:rPr>
                            </m:ctrlPr>
                          </m:dPr>
                          <m:e>
                            <m:nary>
                              <m:naryPr>
                                <m:chr m:val="∏"/>
                                <m:ctrlPr>
                                  <a:rPr lang="en-US" altLang="zh-CN" sz="1400" b="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𝑗</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𝑗</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e>
                                </m:d>
                              </m:e>
                            </m:nary>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e>
                    </m:nary>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假设参与人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的纯战略集为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𝐾</m:t>
                            </m:r>
                          </m:e>
                          <m:sub>
                            <m:r>
                              <a:rPr lang="en-US" altLang="zh-CN" sz="1400" b="0" i="1" smtClean="0">
                                <a:solidFill>
                                  <a:schemeClr val="tx2"/>
                                </a:solidFill>
                                <a:latin typeface="Cambria Math" panose="02040503050406030204" pitchFamily="18" charset="0"/>
                              </a:rPr>
                              <m:t>𝑖</m:t>
                            </m:r>
                          </m:sub>
                        </m:sSub>
                      </m:sup>
                    </m:sSubSup>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oMath>
                </a14:m>
                <a:r>
                  <a:rPr lang="zh-CN" altLang="en-US" sz="1400" dirty="0">
                    <a:solidFill>
                      <a:schemeClr val="tx2"/>
                    </a:solidFill>
                  </a:rPr>
                  <a:t>表示参与人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在其他参与人选择</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的情况下，选择纯战略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𝑘</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𝐾</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的</m:t>
                    </m:r>
                  </m:oMath>
                </a14:m>
                <a:r>
                  <a:rPr lang="zh-CN" altLang="en-US" sz="1400" dirty="0">
                    <a:solidFill>
                      <a:schemeClr val="tx2"/>
                    </a:solidFill>
                  </a:rPr>
                  <a:t>期望支付，则</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 </a:t>
                </a:r>
                <a14:m>
                  <m:oMath xmlns:m="http://schemas.openxmlformats.org/officeDocument/2006/math">
                    <m:nary>
                      <m:naryPr>
                        <m:chr m:val="∑"/>
                        <m:supHide m:val="on"/>
                        <m:ctrlPr>
                          <a:rPr lang="en-US" altLang="zh-CN" sz="1400" i="1">
                            <a:solidFill>
                              <a:schemeClr val="tx2"/>
                            </a:solidFill>
                            <a:latin typeface="Cambria Math" panose="02040503050406030204" pitchFamily="18" charset="0"/>
                          </a:rPr>
                        </m:ctrlPr>
                      </m:naryPr>
                      <m:sub>
                        <m:sSub>
                          <m:sSubPr>
                            <m:ctrlPr>
                              <a:rPr lang="en-US" altLang="zh-CN" sz="1400" b="0" i="1" smtClean="0">
                                <a:solidFill>
                                  <a:schemeClr val="tx2"/>
                                </a:solidFill>
                                <a:latin typeface="Cambria Math" panose="02040503050406030204" pitchFamily="18" charset="0"/>
                              </a:rPr>
                            </m:ctrlPr>
                          </m:sSubPr>
                          <m:e>
                            <m:r>
                              <m:rPr>
                                <m:brk m:alnAt="7"/>
                              </m:rPr>
                              <a:rPr lang="en-US" altLang="zh-CN" sz="1400" i="1">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sub>
                      <m:sup/>
                      <m:e>
                        <m:r>
                          <a:rPr lang="en-US" altLang="zh-CN" sz="1400" i="1">
                            <a:solidFill>
                              <a:schemeClr val="tx2"/>
                            </a:solidFill>
                            <a:latin typeface="Cambria Math" panose="02040503050406030204" pitchFamily="18" charset="0"/>
                          </a:rPr>
                          <m:t> </m:t>
                        </m:r>
                        <m:d>
                          <m:dPr>
                            <m:ctrlPr>
                              <a:rPr lang="en-US" altLang="zh-CN" sz="1400" i="1">
                                <a:solidFill>
                                  <a:schemeClr val="tx2"/>
                                </a:solidFill>
                                <a:latin typeface="Cambria Math" panose="02040503050406030204" pitchFamily="18" charset="0"/>
                              </a:rPr>
                            </m:ctrlPr>
                          </m:dPr>
                          <m:e>
                            <m:nary>
                              <m:naryPr>
                                <m:chr m:val="∏"/>
                                <m:ctrlPr>
                                  <a:rPr lang="en-US" altLang="zh-CN" sz="1400" i="1">
                                    <a:solidFill>
                                      <a:schemeClr val="tx2"/>
                                    </a:solidFill>
                                    <a:latin typeface="Cambria Math" panose="02040503050406030204" pitchFamily="18" charset="0"/>
                                  </a:rPr>
                                </m:ctrlPr>
                              </m:naryPr>
                              <m:sub>
                                <m:r>
                                  <m:rPr>
                                    <m:brk m:alnAt="23"/>
                                  </m:rPr>
                                  <a:rPr lang="en-US" altLang="zh-CN" sz="1400" i="1">
                                    <a:solidFill>
                                      <a:schemeClr val="tx2"/>
                                    </a:solidFill>
                                    <a:latin typeface="Cambria Math" panose="02040503050406030204" pitchFamily="18" charset="0"/>
                                  </a:rPr>
                                  <m:t>𝑗</m:t>
                                </m:r>
                                <m:r>
                                  <a:rPr lang="en-US" altLang="zh-CN" sz="1400" i="1">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𝑗</m:t>
                                </m:r>
                                <m:r>
                                  <a:rPr lang="en-US" altLang="zh-CN" sz="1400" b="0" i="1" smtClean="0">
                                    <a:solidFill>
                                      <a:schemeClr val="tx2"/>
                                    </a:solidFill>
                                    <a:latin typeface="Cambria Math" panose="02040503050406030204" pitchFamily="18" charset="0"/>
                                    <a:ea typeface="Cambria Math" panose="02040503050406030204" pitchFamily="18" charset="0"/>
                                  </a:rPr>
                                  <m:t>≠</m:t>
                                </m:r>
                                <m:r>
                                  <a:rPr lang="en-US" altLang="zh-CN" sz="1400" b="0" i="1" smtClean="0">
                                    <a:solidFill>
                                      <a:schemeClr val="tx2"/>
                                    </a:solidFill>
                                    <a:latin typeface="Cambria Math" panose="02040503050406030204" pitchFamily="18" charset="0"/>
                                    <a:ea typeface="Cambria Math" panose="02040503050406030204" pitchFamily="18" charset="0"/>
                                  </a:rPr>
                                  <m:t>𝑖</m:t>
                                </m:r>
                              </m:sub>
                              <m:sup>
                                <m:r>
                                  <a:rPr lang="en-US" altLang="zh-CN" sz="1400" i="1">
                                    <a:solidFill>
                                      <a:schemeClr val="tx2"/>
                                    </a:solidFill>
                                    <a:latin typeface="Cambria Math" panose="02040503050406030204" pitchFamily="18" charset="0"/>
                                  </a:rPr>
                                  <m:t>𝑛</m:t>
                                </m:r>
                              </m:sup>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𝜎</m:t>
                                    </m:r>
                                  </m:e>
                                  <m:sub>
                                    <m:r>
                                      <a:rPr lang="en-US" altLang="zh-CN" sz="1400" i="1">
                                        <a:solidFill>
                                          <a:schemeClr val="tx2"/>
                                        </a:solidFill>
                                        <a:latin typeface="Cambria Math" panose="02040503050406030204" pitchFamily="18" charset="0"/>
                                      </a:rPr>
                                      <m:t>𝑗</m:t>
                                    </m:r>
                                  </m:sub>
                                </m:sSub>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𝑗</m:t>
                                        </m:r>
                                      </m:sub>
                                    </m:sSub>
                                  </m:e>
                                </m:d>
                              </m:e>
                            </m:nary>
                          </m:e>
                        </m:d>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𝑢</m:t>
                            </m:r>
                          </m:e>
                          <m:sub>
                            <m:r>
                              <a:rPr lang="en-US" altLang="zh-CN" sz="1400" i="1">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e>
                    </m:nary>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综合上两式，可得：</a:t>
                </a:r>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nary>
                      <m:naryPr>
                        <m:chr m:val="∑"/>
                        <m:ctrlPr>
                          <a:rPr lang="en-US" altLang="zh-CN" sz="1400" b="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𝑘</m:t>
                        </m:r>
                        <m:r>
                          <a:rPr lang="en-US" altLang="zh-CN" sz="1400" b="0" i="1" smtClean="0">
                            <a:solidFill>
                              <a:schemeClr val="tx2"/>
                            </a:solidFill>
                            <a:latin typeface="Cambria Math" panose="02040503050406030204" pitchFamily="18" charset="0"/>
                          </a:rPr>
                          <m:t>=1</m:t>
                        </m:r>
                      </m:sub>
                      <m:sup>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𝐾</m:t>
                            </m:r>
                          </m:e>
                          <m:sub>
                            <m:r>
                              <a:rPr lang="en-US" altLang="zh-CN" sz="1400" b="0" i="1" smtClean="0">
                                <a:solidFill>
                                  <a:schemeClr val="tx2"/>
                                </a:solidFill>
                                <a:latin typeface="Cambria Math" panose="02040503050406030204" pitchFamily="18" charset="0"/>
                              </a:rPr>
                              <m:t>𝑖</m:t>
                            </m:r>
                          </m:sub>
                        </m:sSub>
                      </m:sup>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m:t>
                        </m:r>
                        <m:nary>
                          <m:naryPr>
                            <m:chr m:val="∑"/>
                            <m:supHide m:val="on"/>
                            <m:ctrlPr>
                              <a:rPr lang="en-US" altLang="zh-CN" sz="1400" i="1">
                                <a:solidFill>
                                  <a:schemeClr val="tx2"/>
                                </a:solidFill>
                                <a:latin typeface="Cambria Math" panose="02040503050406030204" pitchFamily="18" charset="0"/>
                              </a:rPr>
                            </m:ctrlPr>
                          </m:naryPr>
                          <m:sub>
                            <m:sSub>
                              <m:sSubPr>
                                <m:ctrlPr>
                                  <a:rPr lang="en-US" altLang="zh-CN" sz="1400" i="1">
                                    <a:solidFill>
                                      <a:schemeClr val="tx2"/>
                                    </a:solidFill>
                                    <a:latin typeface="Cambria Math" panose="02040503050406030204" pitchFamily="18" charset="0"/>
                                  </a:rPr>
                                </m:ctrlPr>
                              </m:sSubPr>
                              <m:e>
                                <m:r>
                                  <m:rPr>
                                    <m:brk m:alnAt="7"/>
                                  </m:rP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𝑆</m:t>
                                </m:r>
                              </m:e>
                              <m:sub>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𝑖</m:t>
                                </m:r>
                              </m:sub>
                            </m:sSub>
                          </m:sub>
                          <m:sup/>
                          <m:e>
                            <m:r>
                              <a:rPr lang="en-US" altLang="zh-CN" sz="1400" i="1">
                                <a:solidFill>
                                  <a:schemeClr val="tx2"/>
                                </a:solidFill>
                                <a:latin typeface="Cambria Math" panose="02040503050406030204" pitchFamily="18" charset="0"/>
                              </a:rPr>
                              <m:t> </m:t>
                            </m:r>
                            <m:d>
                              <m:dPr>
                                <m:ctrlPr>
                                  <a:rPr lang="en-US" altLang="zh-CN" sz="1400" i="1">
                                    <a:solidFill>
                                      <a:schemeClr val="tx2"/>
                                    </a:solidFill>
                                    <a:latin typeface="Cambria Math" panose="02040503050406030204" pitchFamily="18" charset="0"/>
                                  </a:rPr>
                                </m:ctrlPr>
                              </m:dPr>
                              <m:e>
                                <m:nary>
                                  <m:naryPr>
                                    <m:chr m:val="∏"/>
                                    <m:ctrlPr>
                                      <a:rPr lang="en-US" altLang="zh-CN" sz="1400" i="1">
                                        <a:solidFill>
                                          <a:schemeClr val="tx2"/>
                                        </a:solidFill>
                                        <a:latin typeface="Cambria Math" panose="02040503050406030204" pitchFamily="18" charset="0"/>
                                      </a:rPr>
                                    </m:ctrlPr>
                                  </m:naryPr>
                                  <m:sub>
                                    <m:r>
                                      <m:rPr>
                                        <m:brk m:alnAt="23"/>
                                      </m:rPr>
                                      <a:rPr lang="en-US" altLang="zh-CN" sz="1400" i="1">
                                        <a:solidFill>
                                          <a:schemeClr val="tx2"/>
                                        </a:solidFill>
                                        <a:latin typeface="Cambria Math" panose="02040503050406030204" pitchFamily="18" charset="0"/>
                                      </a:rPr>
                                      <m:t>𝑗</m:t>
                                    </m:r>
                                    <m:r>
                                      <a:rPr lang="en-US" altLang="zh-CN" sz="1400" i="1">
                                        <a:solidFill>
                                          <a:schemeClr val="tx2"/>
                                        </a:solidFill>
                                        <a:latin typeface="Cambria Math" panose="02040503050406030204" pitchFamily="18" charset="0"/>
                                      </a:rPr>
                                      <m:t>=1,</m:t>
                                    </m:r>
                                    <m:r>
                                      <a:rPr lang="en-US" altLang="zh-CN" sz="1400" i="1">
                                        <a:solidFill>
                                          <a:schemeClr val="tx2"/>
                                        </a:solidFill>
                                        <a:latin typeface="Cambria Math" panose="02040503050406030204" pitchFamily="18" charset="0"/>
                                      </a:rPr>
                                      <m:t>𝑗</m:t>
                                    </m:r>
                                    <m:r>
                                      <a:rPr lang="en-US" altLang="zh-CN" sz="1400" i="1">
                                        <a:solidFill>
                                          <a:schemeClr val="tx2"/>
                                        </a:solidFill>
                                        <a:latin typeface="Cambria Math" panose="02040503050406030204" pitchFamily="18" charset="0"/>
                                        <a:ea typeface="Cambria Math" panose="02040503050406030204" pitchFamily="18" charset="0"/>
                                      </a:rPr>
                                      <m:t>≠</m:t>
                                    </m:r>
                                    <m:r>
                                      <a:rPr lang="en-US" altLang="zh-CN" sz="1400" i="1">
                                        <a:solidFill>
                                          <a:schemeClr val="tx2"/>
                                        </a:solidFill>
                                        <a:latin typeface="Cambria Math" panose="02040503050406030204" pitchFamily="18" charset="0"/>
                                        <a:ea typeface="Cambria Math" panose="02040503050406030204" pitchFamily="18" charset="0"/>
                                      </a:rPr>
                                      <m:t>𝑖</m:t>
                                    </m:r>
                                  </m:sub>
                                  <m:sup>
                                    <m:r>
                                      <a:rPr lang="en-US" altLang="zh-CN" sz="1400" i="1">
                                        <a:solidFill>
                                          <a:schemeClr val="tx2"/>
                                        </a:solidFill>
                                        <a:latin typeface="Cambria Math" panose="02040503050406030204" pitchFamily="18" charset="0"/>
                                      </a:rPr>
                                      <m:t>𝑛</m:t>
                                    </m:r>
                                  </m:sup>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𝜎</m:t>
                                        </m:r>
                                      </m:e>
                                      <m:sub>
                                        <m:r>
                                          <a:rPr lang="en-US" altLang="zh-CN" sz="1400" i="1">
                                            <a:solidFill>
                                              <a:schemeClr val="tx2"/>
                                            </a:solidFill>
                                            <a:latin typeface="Cambria Math" panose="02040503050406030204" pitchFamily="18" charset="0"/>
                                          </a:rPr>
                                          <m:t>𝑗</m:t>
                                        </m:r>
                                      </m:sub>
                                    </m:sSub>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𝑗</m:t>
                                            </m:r>
                                          </m:sub>
                                        </m:sSub>
                                      </m:e>
                                    </m:d>
                                  </m:e>
                                </m:nary>
                              </m:e>
                            </m:d>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𝑢</m:t>
                                </m:r>
                              </m:e>
                              <m:sub>
                                <m:r>
                                  <a:rPr lang="en-US" altLang="zh-CN" sz="1400" i="1">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𝑖</m:t>
                                </m:r>
                              </m:sub>
                              <m:sup>
                                <m:r>
                                  <a:rPr lang="en-US" altLang="zh-CN" sz="1400" i="1">
                                    <a:solidFill>
                                      <a:schemeClr val="tx2"/>
                                    </a:solidFill>
                                    <a:latin typeface="Cambria Math" panose="02040503050406030204" pitchFamily="18" charset="0"/>
                                  </a:rPr>
                                  <m:t>𝑘</m:t>
                                </m:r>
                              </m:sup>
                            </m:sSubSup>
                            <m:r>
                              <a:rPr lang="en-US" altLang="zh-CN" sz="1400" i="1">
                                <a:solidFill>
                                  <a:schemeClr val="tx2"/>
                                </a:solidFill>
                                <a:latin typeface="Cambria Math" panose="02040503050406030204" pitchFamily="18" charset="0"/>
                              </a:rPr>
                              <m:t>,</m:t>
                            </m:r>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𝑖</m:t>
                                </m:r>
                              </m:sub>
                            </m:sSub>
                            <m:r>
                              <a:rPr lang="en-US" altLang="zh-CN" sz="1400" i="1">
                                <a:solidFill>
                                  <a:schemeClr val="tx2"/>
                                </a:solidFill>
                                <a:latin typeface="Cambria Math" panose="02040503050406030204" pitchFamily="18" charset="0"/>
                              </a:rPr>
                              <m:t>)</m:t>
                            </m:r>
                          </m:e>
                        </m:nary>
                        <m:r>
                          <a:rPr lang="en-US" altLang="zh-CN" sz="1400" b="0" i="1" smtClean="0">
                            <a:solidFill>
                              <a:schemeClr val="tx2"/>
                            </a:solidFill>
                            <a:latin typeface="Cambria Math" panose="02040503050406030204" pitchFamily="18" charset="0"/>
                          </a:rPr>
                          <m:t>}</m:t>
                        </m:r>
                      </m:e>
                    </m:nary>
                  </m:oMath>
                </a14:m>
                <a:endParaRPr lang="en-US" altLang="zh-CN" sz="1400" dirty="0">
                  <a:solidFill>
                    <a:schemeClr val="tx2"/>
                  </a:solidFill>
                </a:endParaRPr>
              </a:p>
              <a:p>
                <a:r>
                  <a:rPr lang="zh-CN" altLang="en-US" sz="1800" dirty="0">
                    <a:solidFill>
                      <a:schemeClr val="tx2"/>
                    </a:solidFill>
                  </a:rPr>
                  <a:t>这个推导过程比较晦涩，我们用一个具体的例子来进行说明。</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19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12C3398-2E92-476F-8FB9-2C9B36C7E02C}"/>
              </a:ext>
            </a:extLst>
          </p:cNvPr>
          <p:cNvSpPr>
            <a:spLocks noGrp="1"/>
          </p:cNvSpPr>
          <p:nvPr>
            <p:ph type="sldNum" sz="quarter" idx="12"/>
          </p:nvPr>
        </p:nvSpPr>
        <p:spPr/>
        <p:txBody>
          <a:bodyPr/>
          <a:lstStyle/>
          <a:p>
            <a:fld id="{BD5B6BE6-BF76-4BAD-AE57-A6F34EAFDDCA}" type="slidenum">
              <a:rPr lang="zh-CN" altLang="en-US" smtClean="0"/>
              <a:t>47</a:t>
            </a:fld>
            <a:endParaRPr lang="zh-CN" altLang="en-US"/>
          </a:p>
        </p:txBody>
      </p:sp>
    </p:spTree>
    <p:extLst>
      <p:ext uri="{BB962C8B-B14F-4D97-AF65-F5344CB8AC3E}">
        <p14:creationId xmlns:p14="http://schemas.microsoft.com/office/powerpoint/2010/main" val="590917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Autofit/>
              </a:bodyPr>
              <a:lstStyle/>
              <a:p>
                <a:r>
                  <a:rPr lang="zh-CN" altLang="en-US" sz="1800" b="1" dirty="0">
                    <a:solidFill>
                      <a:schemeClr val="tx2"/>
                    </a:solidFill>
                  </a:rPr>
                  <a:t>期望效用</a:t>
                </a:r>
                <a14:m>
                  <m:oMath xmlns:m="http://schemas.openxmlformats.org/officeDocument/2006/math">
                    <m:sSub>
                      <m:sSubPr>
                        <m:ctrlPr>
                          <a:rPr lang="en-US" altLang="zh-CN" sz="1800" b="1" i="1" smtClean="0">
                            <a:solidFill>
                              <a:schemeClr val="tx2"/>
                            </a:solidFill>
                            <a:latin typeface="Cambria Math" panose="02040503050406030204" pitchFamily="18" charset="0"/>
                          </a:rPr>
                        </m:ctrlPr>
                      </m:sSubPr>
                      <m:e>
                        <m:r>
                          <a:rPr lang="en-US" altLang="zh-CN" sz="1800" b="1" i="1" smtClean="0">
                            <a:solidFill>
                              <a:schemeClr val="tx2"/>
                            </a:solidFill>
                            <a:latin typeface="Cambria Math" panose="02040503050406030204" pitchFamily="18" charset="0"/>
                          </a:rPr>
                          <m:t>𝒗</m:t>
                        </m:r>
                      </m:e>
                      <m:sub>
                        <m:r>
                          <a:rPr lang="en-US" altLang="zh-CN" sz="1800" b="1" i="1" smtClean="0">
                            <a:solidFill>
                              <a:schemeClr val="tx2"/>
                            </a:solidFill>
                            <a:latin typeface="Cambria Math" panose="02040503050406030204" pitchFamily="18" charset="0"/>
                          </a:rPr>
                          <m:t>𝒊</m:t>
                        </m:r>
                      </m:sub>
                    </m:sSub>
                    <m:r>
                      <a:rPr lang="en-US" altLang="zh-CN" sz="1800" b="1" i="1" smtClean="0">
                        <a:solidFill>
                          <a:schemeClr val="tx2"/>
                        </a:solidFill>
                        <a:latin typeface="Cambria Math" panose="02040503050406030204" pitchFamily="18" charset="0"/>
                      </a:rPr>
                      <m:t>(</m:t>
                    </m:r>
                    <m:r>
                      <a:rPr lang="en-US" altLang="zh-CN" sz="1800" b="1" i="1" smtClean="0">
                        <a:solidFill>
                          <a:schemeClr val="tx2"/>
                        </a:solidFill>
                        <a:latin typeface="Cambria Math" panose="02040503050406030204" pitchFamily="18" charset="0"/>
                      </a:rPr>
                      <m:t>𝝈</m:t>
                    </m:r>
                    <m:r>
                      <a:rPr lang="en-US" altLang="zh-CN" sz="1800" b="1" i="1" smtClean="0">
                        <a:solidFill>
                          <a:schemeClr val="tx2"/>
                        </a:solidFill>
                        <a:latin typeface="Cambria Math" panose="02040503050406030204" pitchFamily="18" charset="0"/>
                      </a:rPr>
                      <m:t>)</m:t>
                    </m:r>
                  </m:oMath>
                </a14:m>
                <a:r>
                  <a:rPr lang="zh-CN" altLang="en-US" sz="1800" b="1" dirty="0">
                    <a:solidFill>
                      <a:schemeClr val="tx2"/>
                    </a:solidFill>
                  </a:rPr>
                  <a:t>的例子</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考察右图所示的战略式博弈。假设参与人</a:t>
                </a:r>
                <a:r>
                  <a:rPr lang="en-US" altLang="zh-CN" sz="1800" dirty="0">
                    <a:solidFill>
                      <a:schemeClr val="tx2"/>
                    </a:solidFill>
                  </a:rPr>
                  <a:t>1</a:t>
                </a:r>
                <a:r>
                  <a:rPr lang="zh-CN" altLang="en-US" sz="1800" dirty="0">
                    <a:solidFill>
                      <a:schemeClr val="tx2"/>
                    </a:solidFill>
                  </a:rPr>
                  <a:t>的混合战略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𝑝</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𝑝</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，参与人</a:t>
                </a:r>
                <a:r>
                  <a:rPr lang="en-US" altLang="zh-CN" sz="1800" dirty="0">
                    <a:solidFill>
                      <a:schemeClr val="tx2"/>
                    </a:solidFill>
                  </a:rPr>
                  <a:t>2</a:t>
                </a:r>
                <a:r>
                  <a:rPr lang="zh-CN" altLang="en-US" sz="1800" dirty="0">
                    <a:solidFill>
                      <a:schemeClr val="tx2"/>
                    </a:solidFill>
                  </a:rPr>
                  <a:t>的混合战略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𝑞</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𝑞</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，并且参与人</a:t>
                </a:r>
                <a:r>
                  <a:rPr lang="en-US" altLang="zh-CN" sz="1800" dirty="0">
                    <a:solidFill>
                      <a:schemeClr val="tx2"/>
                    </a:solidFill>
                  </a:rPr>
                  <a:t>1</a:t>
                </a:r>
                <a:r>
                  <a:rPr lang="zh-CN" altLang="en-US" sz="1800" dirty="0">
                    <a:solidFill>
                      <a:schemeClr val="tx2"/>
                    </a:solidFill>
                  </a:rPr>
                  <a:t>和</a:t>
                </a:r>
                <a:r>
                  <a:rPr lang="en-US" altLang="zh-CN" sz="1800" dirty="0">
                    <a:solidFill>
                      <a:schemeClr val="tx2"/>
                    </a:solidFill>
                  </a:rPr>
                  <a:t>2</a:t>
                </a:r>
                <a:r>
                  <a:rPr lang="zh-CN" altLang="en-US" sz="1800" dirty="0">
                    <a:solidFill>
                      <a:schemeClr val="tx2"/>
                    </a:solidFill>
                  </a:rPr>
                  <a:t>对战略的随机选择相互独立，则在混合战略组合</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下，战略组合</a:t>
                </a:r>
                <a14:m>
                  <m:oMath xmlns:m="http://schemas.openxmlformats.org/officeDocument/2006/math">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e>
                    </m:d>
                    <m:r>
                      <a:rPr lang="en-US" altLang="zh-CN" sz="1800" b="0" i="1" smtClean="0">
                        <a:solidFill>
                          <a:schemeClr val="tx2"/>
                        </a:solidFill>
                        <a:latin typeface="Cambria Math" panose="02040503050406030204" pitchFamily="18" charset="0"/>
                      </a:rPr>
                      <m:t>, </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e>
                    </m:d>
                    <m:r>
                      <a:rPr lang="en-US" altLang="zh-CN" sz="1800" b="0" i="1" smtClean="0">
                        <a:solidFill>
                          <a:schemeClr val="tx2"/>
                        </a:solidFill>
                        <a:latin typeface="Cambria Math" panose="02040503050406030204" pitchFamily="18" charset="0"/>
                      </a:rPr>
                      <m:t>, </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1</m:t>
                            </m:r>
                          </m:sub>
                        </m:sSub>
                      </m:e>
                    </m:d>
                    <m:r>
                      <a:rPr lang="en-US" altLang="zh-CN" sz="1800" b="0" i="1" smtClean="0">
                        <a:solidFill>
                          <a:schemeClr val="tx2"/>
                        </a:solidFill>
                        <a:latin typeface="Cambria Math" panose="02040503050406030204" pitchFamily="18" charset="0"/>
                      </a:rPr>
                      <m:t>, (</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𝑏</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出现的概率分别是</a:t>
                </a:r>
                <a14:m>
                  <m:oMath xmlns:m="http://schemas.openxmlformats.org/officeDocument/2006/math">
                    <m:r>
                      <a:rPr lang="en-US" altLang="zh-CN" sz="1800" b="0" i="1" smtClean="0">
                        <a:solidFill>
                          <a:schemeClr val="tx2"/>
                        </a:solidFill>
                        <a:latin typeface="Cambria Math" panose="02040503050406030204" pitchFamily="18" charset="0"/>
                      </a:rPr>
                      <m:t>𝑝𝑞</m:t>
                    </m:r>
                    <m:r>
                      <a:rPr lang="en-US" altLang="zh-CN" sz="1800" b="0" i="1" smtClean="0">
                        <a:solidFill>
                          <a:schemeClr val="tx2"/>
                        </a:solidFill>
                        <a:latin typeface="Cambria Math" panose="02040503050406030204" pitchFamily="18" charset="0"/>
                      </a:rPr>
                      <m:t>, </m:t>
                    </m:r>
                    <m:r>
                      <a:rPr lang="en-US" altLang="zh-CN" sz="1800" b="0" i="1" smtClean="0">
                        <a:solidFill>
                          <a:schemeClr val="tx2"/>
                        </a:solidFill>
                        <a:latin typeface="Cambria Math" panose="02040503050406030204" pitchFamily="18" charset="0"/>
                      </a:rPr>
                      <m:t>𝑝</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𝑞</m:t>
                        </m:r>
                      </m:e>
                    </m:d>
                    <m:r>
                      <a:rPr lang="en-US" altLang="zh-CN" sz="1800" b="0" i="1" smtClean="0">
                        <a:solidFill>
                          <a:schemeClr val="tx2"/>
                        </a:solidFill>
                        <a:latin typeface="Cambria Math" panose="02040503050406030204" pitchFamily="18" charset="0"/>
                      </a:rPr>
                      <m:t>, </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𝑝</m:t>
                        </m:r>
                      </m:e>
                    </m:d>
                    <m:r>
                      <a:rPr lang="en-US" altLang="zh-CN" sz="1800" b="0" i="1" smtClean="0">
                        <a:solidFill>
                          <a:schemeClr val="tx2"/>
                        </a:solidFill>
                        <a:latin typeface="Cambria Math" panose="02040503050406030204" pitchFamily="18" charset="0"/>
                      </a:rPr>
                      <m:t>𝑞</m:t>
                    </m:r>
                    <m:r>
                      <a:rPr lang="en-US" altLang="zh-CN" sz="1800" b="0" i="1" smtClean="0">
                        <a:solidFill>
                          <a:schemeClr val="tx2"/>
                        </a:solidFill>
                        <a:latin typeface="Cambria Math" panose="02040503050406030204" pitchFamily="18" charset="0"/>
                      </a:rPr>
                      <m:t>, </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𝑝</m:t>
                        </m:r>
                      </m:e>
                    </m:d>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𝑞</m:t>
                        </m:r>
                      </m:e>
                    </m:d>
                    <m:r>
                      <a:rPr lang="en-US" altLang="zh-CN" sz="1800" b="0" i="1" smtClean="0">
                        <a:solidFill>
                          <a:schemeClr val="tx2"/>
                        </a:solidFill>
                        <a:latin typeface="Cambria Math" panose="02040503050406030204" pitchFamily="18" charset="0"/>
                      </a:rPr>
                      <m:t>.</m:t>
                    </m:r>
                  </m:oMath>
                </a14:m>
                <a:endParaRPr lang="en-US" altLang="zh-CN" sz="1800" dirty="0">
                  <a:solidFill>
                    <a:schemeClr val="tx2"/>
                  </a:solidFill>
                </a:endParaRPr>
              </a:p>
              <a:p>
                <a:r>
                  <a:rPr lang="zh-CN" altLang="en-US" sz="1800" dirty="0">
                    <a:solidFill>
                      <a:schemeClr val="tx2"/>
                    </a:solidFill>
                  </a:rPr>
                  <a:t>参与人</a:t>
                </a:r>
                <a:r>
                  <a:rPr lang="en-US" altLang="zh-CN" sz="1800" dirty="0">
                    <a:solidFill>
                      <a:schemeClr val="tx2"/>
                    </a:solidFill>
                  </a:rPr>
                  <a:t>1</a:t>
                </a:r>
                <a:r>
                  <a:rPr lang="zh-CN" altLang="en-US" sz="1800" dirty="0">
                    <a:solidFill>
                      <a:schemeClr val="tx2"/>
                    </a:solidFill>
                  </a:rPr>
                  <a:t>采用纯战略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oMath>
                </a14:m>
                <a:r>
                  <a:rPr lang="zh-CN" altLang="en-US" sz="1800" dirty="0">
                    <a:solidFill>
                      <a:schemeClr val="tx2"/>
                    </a:solidFill>
                  </a:rPr>
                  <a:t>和</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𝑎</m:t>
                        </m:r>
                      </m:e>
                      <m:sub>
                        <m:r>
                          <a:rPr lang="en-US" altLang="zh-CN" sz="1800" b="0" i="1" dirty="0" smtClean="0">
                            <a:solidFill>
                              <a:schemeClr val="tx2"/>
                            </a:solidFill>
                            <a:latin typeface="Cambria Math" panose="02040503050406030204" pitchFamily="18" charset="0"/>
                          </a:rPr>
                          <m:t>2</m:t>
                        </m:r>
                      </m:sub>
                    </m:sSub>
                  </m:oMath>
                </a14:m>
                <a:r>
                  <a:rPr lang="zh-CN" altLang="en-US" sz="1800" dirty="0">
                    <a:solidFill>
                      <a:schemeClr val="tx2"/>
                    </a:solidFill>
                  </a:rPr>
                  <a:t>的期望效用分别是：</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oMath>
                </a14:m>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4</m:t>
                        </m:r>
                      </m:sub>
                    </m:sSub>
                  </m:oMath>
                </a14:m>
                <a:endParaRPr lang="en-US" altLang="zh-CN" sz="1400" dirty="0">
                  <a:solidFill>
                    <a:schemeClr val="tx2"/>
                  </a:solidFill>
                </a:endParaRPr>
              </a:p>
              <a:p>
                <a:r>
                  <a:rPr lang="zh-CN" altLang="en-US" sz="1800" dirty="0">
                    <a:solidFill>
                      <a:schemeClr val="tx2"/>
                    </a:solidFill>
                  </a:rPr>
                  <a:t>参与人</a:t>
                </a:r>
                <a:r>
                  <a:rPr lang="en-US" altLang="zh-CN" sz="1800" dirty="0">
                    <a:solidFill>
                      <a:schemeClr val="tx2"/>
                    </a:solidFill>
                  </a:rPr>
                  <a:t>1</a:t>
                </a:r>
                <a:r>
                  <a:rPr lang="zh-CN" altLang="en-US" sz="1800" dirty="0">
                    <a:solidFill>
                      <a:schemeClr val="tx2"/>
                    </a:solidFill>
                  </a:rPr>
                  <a:t>在混合战略组合</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下的期望效用是：</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oMath>
                </a14:m>
                <a:br>
                  <a:rPr lang="en-US" altLang="zh-CN" sz="1400" b="0" dirty="0">
                    <a:solidFill>
                      <a:schemeClr val="tx2"/>
                    </a:solidFill>
                  </a:rPr>
                </a:b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4</m:t>
                        </m:r>
                      </m:sub>
                    </m:sSub>
                  </m:oMath>
                </a14:m>
                <a:r>
                  <a:rPr lang="en-US" altLang="zh-CN" sz="1400" dirty="0">
                    <a:solidFill>
                      <a:schemeClr val="tx2"/>
                    </a:solidFill>
                  </a:rPr>
                  <a:t>.</a:t>
                </a:r>
              </a:p>
              <a:p>
                <a:r>
                  <a:rPr lang="zh-CN" altLang="en-US" sz="1800" dirty="0">
                    <a:solidFill>
                      <a:schemeClr val="tx2"/>
                    </a:solidFill>
                  </a:rPr>
                  <a:t>同理，参与人</a:t>
                </a:r>
                <a:r>
                  <a:rPr lang="en-US" altLang="zh-CN" sz="1800" dirty="0">
                    <a:solidFill>
                      <a:schemeClr val="tx2"/>
                    </a:solidFill>
                  </a:rPr>
                  <a:t>2</a:t>
                </a:r>
                <a:r>
                  <a:rPr lang="zh-CN" altLang="en-US" sz="1800" dirty="0">
                    <a:solidFill>
                      <a:schemeClr val="tx2"/>
                    </a:solidFill>
                  </a:rPr>
                  <a:t>在混合战略组合</a:t>
                </a:r>
                <a14:m>
                  <m:oMath xmlns:m="http://schemas.openxmlformats.org/officeDocument/2006/math">
                    <m:r>
                      <a:rPr lang="en-US" altLang="zh-CN" sz="1800" b="0" i="1" smtClean="0">
                        <a:solidFill>
                          <a:schemeClr val="tx2"/>
                        </a:solidFill>
                        <a:latin typeface="Cambria Math" panose="02040503050406030204" pitchFamily="18" charset="0"/>
                      </a:rPr>
                      <m:t>𝜎</m:t>
                    </m:r>
                  </m:oMath>
                </a14:m>
                <a:r>
                  <a:rPr lang="zh-CN" altLang="en-US" sz="1800" dirty="0">
                    <a:solidFill>
                      <a:schemeClr val="tx2"/>
                    </a:solidFill>
                  </a:rPr>
                  <a:t>下的期望效用是：</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4</m:t>
                        </m:r>
                      </m:sub>
                    </m:sSub>
                  </m:oMath>
                </a14:m>
                <a:endParaRPr lang="en-US" altLang="zh-CN" sz="1400" dirty="0">
                  <a:solidFill>
                    <a:schemeClr val="tx2"/>
                  </a:solidFill>
                </a:endParaRPr>
              </a:p>
              <a:p>
                <a:r>
                  <a:rPr lang="zh-CN" altLang="en-US" sz="1800" dirty="0">
                    <a:solidFill>
                      <a:schemeClr val="tx2"/>
                    </a:solidFill>
                  </a:rPr>
                  <a:t>请留意这个计算过程和结果，其实是相当直观的。</a:t>
                </a:r>
                <a:endParaRPr lang="en-US" altLang="zh-CN" sz="1800" dirty="0">
                  <a:solidFill>
                    <a:schemeClr val="tx2"/>
                  </a:solidFill>
                </a:endParaRPr>
              </a:p>
              <a:p>
                <a:pPr lvl="1"/>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6024" b="-75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8513A59-1126-4C10-8E3D-833AEFB27F3E}"/>
              </a:ext>
            </a:extLst>
          </p:cNvPr>
          <p:cNvPicPr>
            <a:picLocks noChangeAspect="1"/>
          </p:cNvPicPr>
          <p:nvPr/>
        </p:nvPicPr>
        <p:blipFill>
          <a:blip r:embed="rId3"/>
          <a:stretch>
            <a:fillRect/>
          </a:stretch>
        </p:blipFill>
        <p:spPr>
          <a:xfrm>
            <a:off x="7511143" y="4061319"/>
            <a:ext cx="3501783" cy="2119622"/>
          </a:xfrm>
          <a:prstGeom prst="rect">
            <a:avLst/>
          </a:prstGeom>
        </p:spPr>
      </p:pic>
      <p:sp>
        <p:nvSpPr>
          <p:cNvPr id="4" name="灯片编号占位符 3">
            <a:extLst>
              <a:ext uri="{FF2B5EF4-FFF2-40B4-BE49-F238E27FC236}">
                <a16:creationId xmlns:a16="http://schemas.microsoft.com/office/drawing/2014/main" id="{8F230DBF-841A-4AFC-B7ED-66E8F4C0C847}"/>
              </a:ext>
            </a:extLst>
          </p:cNvPr>
          <p:cNvSpPr>
            <a:spLocks noGrp="1"/>
          </p:cNvSpPr>
          <p:nvPr>
            <p:ph type="sldNum" sz="quarter" idx="12"/>
          </p:nvPr>
        </p:nvSpPr>
        <p:spPr/>
        <p:txBody>
          <a:bodyPr/>
          <a:lstStyle/>
          <a:p>
            <a:fld id="{BD5B6BE6-BF76-4BAD-AE57-A6F34EAFDDCA}" type="slidenum">
              <a:rPr lang="zh-CN" altLang="en-US" smtClean="0"/>
              <a:t>48</a:t>
            </a:fld>
            <a:endParaRPr lang="zh-CN" altLang="en-US"/>
          </a:p>
        </p:txBody>
      </p:sp>
    </p:spTree>
    <p:extLst>
      <p:ext uri="{BB962C8B-B14F-4D97-AF65-F5344CB8AC3E}">
        <p14:creationId xmlns:p14="http://schemas.microsoft.com/office/powerpoint/2010/main" val="891306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我们已经讲了混合战略的定义，以及在允许混合战略的情况下，如何评估混合战略的支付（即，期望效用）。下面我面来讲混合战略对应的</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回到“猜硬币”的具体例子。在游戏中，我们往往会以</a:t>
                </a:r>
                <a:r>
                  <a:rPr lang="en-US" altLang="zh-CN" sz="1800" dirty="0">
                    <a:solidFill>
                      <a:schemeClr val="tx2"/>
                    </a:solidFill>
                  </a:rPr>
                  <a:t>50%</a:t>
                </a:r>
                <a:r>
                  <a:rPr lang="zh-CN" altLang="en-US" sz="1800" dirty="0">
                    <a:solidFill>
                      <a:schemeClr val="tx2"/>
                    </a:solidFill>
                  </a:rPr>
                  <a:t>的概率来选择正面和反面，也就是选择战略</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=(0.5,0.5)</m:t>
                    </m:r>
                  </m:oMath>
                </a14:m>
                <a:r>
                  <a:rPr lang="zh-CN" altLang="en-US" sz="1800" dirty="0">
                    <a:solidFill>
                      <a:schemeClr val="tx2"/>
                    </a:solidFill>
                  </a:rPr>
                  <a:t>，那么会不会有参与人偏离这个混合战略呢？</a:t>
                </a:r>
                <a:endParaRPr lang="en-US" altLang="zh-CN" sz="1800" dirty="0">
                  <a:solidFill>
                    <a:schemeClr val="tx2"/>
                  </a:solidFill>
                </a:endParaRPr>
              </a:p>
              <a:p>
                <a:pPr lvl="1"/>
                <a:r>
                  <a:rPr lang="zh-CN" altLang="en-US" sz="1400" dirty="0">
                    <a:solidFill>
                      <a:schemeClr val="tx2"/>
                    </a:solidFill>
                  </a:rPr>
                  <a:t>当两个参与人都选择了</a:t>
                </a:r>
                <a14:m>
                  <m:oMath xmlns:m="http://schemas.openxmlformats.org/officeDocument/2006/math">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=(0.5,0.5)</m:t>
                    </m:r>
                    <m:r>
                      <a:rPr lang="zh-CN" altLang="en-US" sz="1400" i="1">
                        <a:solidFill>
                          <a:schemeClr val="tx2"/>
                        </a:solidFill>
                        <a:latin typeface="Cambria Math" panose="02040503050406030204" pitchFamily="18" charset="0"/>
                      </a:rPr>
                      <m:t>这个</m:t>
                    </m:r>
                  </m:oMath>
                </a14:m>
                <a:r>
                  <a:rPr lang="zh-CN" altLang="en-US" sz="1400" dirty="0">
                    <a:solidFill>
                      <a:schemeClr val="tx2"/>
                    </a:solidFill>
                  </a:rPr>
                  <a:t>混合战略，双方的期望收益都是</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可以验证，只要参与人</a:t>
                </a:r>
                <a:r>
                  <a:rPr lang="en-US" altLang="zh-CN" sz="1400" dirty="0">
                    <a:solidFill>
                      <a:schemeClr val="tx2"/>
                    </a:solidFill>
                  </a:rPr>
                  <a:t>1</a:t>
                </a:r>
                <a:r>
                  <a:rPr lang="zh-CN" altLang="en-US" sz="1400" dirty="0">
                    <a:solidFill>
                      <a:schemeClr val="tx2"/>
                    </a:solidFill>
                  </a:rPr>
                  <a:t>保持这个混合战略，参与人</a:t>
                </a:r>
                <a:r>
                  <a:rPr lang="en-US" altLang="zh-CN" sz="1400" dirty="0">
                    <a:solidFill>
                      <a:schemeClr val="tx2"/>
                    </a:solidFill>
                  </a:rPr>
                  <a:t>2</a:t>
                </a:r>
                <a:r>
                  <a:rPr lang="zh-CN" altLang="en-US" sz="1400" dirty="0">
                    <a:solidFill>
                      <a:schemeClr val="tx2"/>
                    </a:solidFill>
                  </a:rPr>
                  <a:t>无论选择什么样的混合战略，他的期望收益都是</a:t>
                </a:r>
                <a:r>
                  <a:rPr lang="en-US" altLang="zh-CN" sz="1400" dirty="0">
                    <a:solidFill>
                      <a:schemeClr val="tx2"/>
                    </a:solidFill>
                  </a:rPr>
                  <a:t>0</a:t>
                </a:r>
                <a:r>
                  <a:rPr lang="zh-CN" altLang="en-US" sz="1400" dirty="0">
                    <a:solidFill>
                      <a:schemeClr val="tx2"/>
                    </a:solidFill>
                  </a:rPr>
                  <a:t>，不会增大；</a:t>
                </a:r>
                <a:endParaRPr lang="en-US" altLang="zh-CN" sz="1400" dirty="0">
                  <a:solidFill>
                    <a:schemeClr val="tx2"/>
                  </a:solidFill>
                </a:endParaRPr>
              </a:p>
              <a:p>
                <a:pPr lvl="1"/>
                <a:r>
                  <a:rPr lang="zh-CN" altLang="en-US" sz="1400" dirty="0">
                    <a:solidFill>
                      <a:schemeClr val="tx2"/>
                    </a:solidFill>
                  </a:rPr>
                  <a:t>可以验证，如果参与人</a:t>
                </a:r>
                <a:r>
                  <a:rPr lang="en-US" altLang="zh-CN" sz="1400" dirty="0">
                    <a:solidFill>
                      <a:schemeClr val="tx2"/>
                    </a:solidFill>
                  </a:rPr>
                  <a:t>2</a:t>
                </a:r>
                <a:r>
                  <a:rPr lang="zh-CN" altLang="en-US" sz="1400" dirty="0">
                    <a:solidFill>
                      <a:schemeClr val="tx2"/>
                    </a:solidFill>
                  </a:rPr>
                  <a:t>不选择原来的</a:t>
                </a:r>
                <a14:m>
                  <m:oMath xmlns:m="http://schemas.openxmlformats.org/officeDocument/2006/math">
                    <m:r>
                      <a:rPr lang="en-US" altLang="zh-CN" sz="1400" b="0" i="1" smtClean="0">
                        <a:solidFill>
                          <a:schemeClr val="tx2"/>
                        </a:solidFill>
                        <a:latin typeface="Cambria Math" panose="02040503050406030204" pitchFamily="18" charset="0"/>
                      </a:rPr>
                      <m:t>𝜎</m:t>
                    </m:r>
                  </m:oMath>
                </a14:m>
                <a:r>
                  <a:rPr lang="zh-CN" altLang="en-US" sz="1400" dirty="0">
                    <a:solidFill>
                      <a:schemeClr val="tx2"/>
                    </a:solidFill>
                  </a:rPr>
                  <a:t>这个混合战略，而选择一个其他的混合战略（如</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=(0.6,0.4)</m:t>
                    </m:r>
                  </m:oMath>
                </a14:m>
                <a:r>
                  <a:rPr lang="zh-CN" altLang="en-US" sz="1400" dirty="0">
                    <a:solidFill>
                      <a:schemeClr val="tx2"/>
                    </a:solidFill>
                  </a:rPr>
                  <a:t>），那么参与人只要选择一个纯战略，就会使得参与人</a:t>
                </a:r>
                <a:r>
                  <a:rPr lang="en-US" altLang="zh-CN" sz="1400" dirty="0">
                    <a:solidFill>
                      <a:schemeClr val="tx2"/>
                    </a:solidFill>
                  </a:rPr>
                  <a:t>2</a:t>
                </a:r>
                <a:r>
                  <a:rPr lang="zh-CN" altLang="en-US" sz="1400" dirty="0">
                    <a:solidFill>
                      <a:schemeClr val="tx2"/>
                    </a:solidFill>
                  </a:rPr>
                  <a:t>的期望收益小于</a:t>
                </a:r>
                <a:r>
                  <a:rPr lang="en-US" altLang="zh-CN" sz="1400" dirty="0">
                    <a:solidFill>
                      <a:schemeClr val="tx2"/>
                    </a:solidFill>
                  </a:rPr>
                  <a:t>0</a:t>
                </a:r>
                <a:r>
                  <a:rPr lang="zh-CN" altLang="en-US" sz="1400" dirty="0">
                    <a:solidFill>
                      <a:schemeClr val="tx2"/>
                    </a:solidFill>
                  </a:rPr>
                  <a:t>而参与人</a:t>
                </a:r>
                <a:r>
                  <a:rPr lang="en-US" altLang="zh-CN" sz="1400" dirty="0">
                    <a:solidFill>
                      <a:schemeClr val="tx2"/>
                    </a:solidFill>
                  </a:rPr>
                  <a:t>1</a:t>
                </a:r>
                <a:r>
                  <a:rPr lang="zh-CN" altLang="en-US" sz="1400" dirty="0">
                    <a:solidFill>
                      <a:schemeClr val="tx2"/>
                    </a:solidFill>
                  </a:rPr>
                  <a:t>的期望收益大于</a:t>
                </a:r>
                <a:r>
                  <a:rPr lang="en-US" altLang="zh-CN" sz="1400" dirty="0">
                    <a:solidFill>
                      <a:schemeClr val="tx2"/>
                    </a:solidFill>
                  </a:rPr>
                  <a:t>0</a:t>
                </a:r>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即，在参与人</a:t>
                </a:r>
                <a:r>
                  <a:rPr lang="en-US" altLang="zh-CN" sz="1400" dirty="0">
                    <a:solidFill>
                      <a:schemeClr val="tx2"/>
                    </a:solidFill>
                  </a:rPr>
                  <a:t>1</a:t>
                </a:r>
                <a:r>
                  <a:rPr lang="zh-CN" altLang="en-US" sz="1400" dirty="0">
                    <a:solidFill>
                      <a:schemeClr val="tx2"/>
                    </a:solidFill>
                  </a:rPr>
                  <a:t>选定了</a:t>
                </a:r>
                <a14:m>
                  <m:oMath xmlns:m="http://schemas.openxmlformats.org/officeDocument/2006/math">
                    <m:r>
                      <a:rPr lang="en-US" altLang="zh-CN" sz="1400" b="0" i="1" smtClean="0">
                        <a:solidFill>
                          <a:schemeClr val="tx2"/>
                        </a:solidFill>
                        <a:latin typeface="Cambria Math" panose="02040503050406030204" pitchFamily="18" charset="0"/>
                      </a:rPr>
                      <m:t>𝜎</m:t>
                    </m:r>
                    <m:r>
                      <a:rPr lang="zh-CN" altLang="en-US" sz="1400" i="1">
                        <a:solidFill>
                          <a:schemeClr val="tx2"/>
                        </a:solidFill>
                        <a:latin typeface="Cambria Math" panose="02040503050406030204" pitchFamily="18" charset="0"/>
                      </a:rPr>
                      <m:t>这个</m:t>
                    </m:r>
                  </m:oMath>
                </a14:m>
                <a:r>
                  <a:rPr lang="zh-CN" altLang="en-US" sz="1400" dirty="0">
                    <a:solidFill>
                      <a:schemeClr val="tx2"/>
                    </a:solidFill>
                  </a:rPr>
                  <a:t>混合战略时，参与人</a:t>
                </a:r>
                <a:r>
                  <a:rPr lang="en-US" altLang="zh-CN" sz="1400" dirty="0">
                    <a:solidFill>
                      <a:schemeClr val="tx2"/>
                    </a:solidFill>
                  </a:rPr>
                  <a:t>2</a:t>
                </a:r>
                <a:r>
                  <a:rPr lang="zh-CN" altLang="en-US" sz="1400" dirty="0">
                    <a:solidFill>
                      <a:schemeClr val="tx2"/>
                    </a:solidFill>
                  </a:rPr>
                  <a:t>的偏离不会给自己带来好处；</a:t>
                </a:r>
                <a:endParaRPr lang="en-US" altLang="zh-CN" sz="1400" dirty="0">
                  <a:solidFill>
                    <a:schemeClr val="tx2"/>
                  </a:solidFill>
                </a:endParaRPr>
              </a:p>
              <a:p>
                <a:pPr lvl="1"/>
                <a:r>
                  <a:rPr lang="zh-CN" altLang="en-US" sz="1400" dirty="0">
                    <a:solidFill>
                      <a:schemeClr val="tx2"/>
                    </a:solidFill>
                  </a:rPr>
                  <a:t>而如果参与人</a:t>
                </a:r>
                <a:r>
                  <a:rPr lang="en-US" altLang="zh-CN" sz="1400" dirty="0">
                    <a:solidFill>
                      <a:schemeClr val="tx2"/>
                    </a:solidFill>
                  </a:rPr>
                  <a:t>2</a:t>
                </a:r>
                <a:r>
                  <a:rPr lang="zh-CN" altLang="en-US" sz="1400" dirty="0">
                    <a:solidFill>
                      <a:schemeClr val="tx2"/>
                    </a:solidFill>
                  </a:rPr>
                  <a:t>不选</a:t>
                </a:r>
                <a14:m>
                  <m:oMath xmlns:m="http://schemas.openxmlformats.org/officeDocument/2006/math">
                    <m:r>
                      <a:rPr lang="en-US" altLang="zh-CN" sz="1400" b="0" i="1" smtClean="0">
                        <a:solidFill>
                          <a:schemeClr val="tx2"/>
                        </a:solidFill>
                        <a:latin typeface="Cambria Math" panose="02040503050406030204" pitchFamily="18" charset="0"/>
                      </a:rPr>
                      <m:t>𝜎</m:t>
                    </m:r>
                  </m:oMath>
                </a14:m>
                <a:r>
                  <a:rPr lang="zh-CN" altLang="en-US" sz="1400" dirty="0">
                    <a:solidFill>
                      <a:schemeClr val="tx2"/>
                    </a:solidFill>
                  </a:rPr>
                  <a:t>这个混合战略，就很有可能被对方所利用。</a:t>
                </a:r>
                <a:endParaRPr lang="en-US" altLang="zh-CN" sz="1400" dirty="0">
                  <a:solidFill>
                    <a:schemeClr val="tx2"/>
                  </a:solidFill>
                </a:endParaRPr>
              </a:p>
              <a:p>
                <a:r>
                  <a:rPr lang="zh-CN" altLang="en-US" sz="1800" dirty="0">
                    <a:solidFill>
                      <a:schemeClr val="tx2"/>
                    </a:solidFill>
                  </a:rPr>
                  <a:t>在这个问题中，双方都不会偏离混合战略组合</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0.5,0.5</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0.5,0.5</m:t>
                        </m:r>
                      </m:e>
                    </m:d>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，像这样的混合战略组合称之为混合战略</a:t>
                </a:r>
                <a:r>
                  <a:rPr lang="en-US" altLang="zh-CN" sz="1800" dirty="0">
                    <a:solidFill>
                      <a:schemeClr val="tx2"/>
                    </a:solidFill>
                  </a:rPr>
                  <a:t>Nash</a:t>
                </a:r>
                <a:r>
                  <a:rPr lang="zh-CN" altLang="en-US" sz="1800" dirty="0">
                    <a:solidFill>
                      <a:schemeClr val="tx2"/>
                    </a:solidFill>
                  </a:rPr>
                  <a:t>均衡。</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29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8E9F98F5-6D68-4AF6-A8E3-418BF7326264}"/>
              </a:ext>
            </a:extLst>
          </p:cNvPr>
          <p:cNvPicPr>
            <a:picLocks noChangeAspect="1"/>
          </p:cNvPicPr>
          <p:nvPr/>
        </p:nvPicPr>
        <p:blipFill>
          <a:blip r:embed="rId3"/>
          <a:stretch>
            <a:fillRect/>
          </a:stretch>
        </p:blipFill>
        <p:spPr>
          <a:xfrm>
            <a:off x="7798374" y="534903"/>
            <a:ext cx="3214400" cy="1842987"/>
          </a:xfrm>
          <a:prstGeom prst="rect">
            <a:avLst/>
          </a:prstGeom>
        </p:spPr>
      </p:pic>
      <p:sp>
        <p:nvSpPr>
          <p:cNvPr id="4" name="灯片编号占位符 3">
            <a:extLst>
              <a:ext uri="{FF2B5EF4-FFF2-40B4-BE49-F238E27FC236}">
                <a16:creationId xmlns:a16="http://schemas.microsoft.com/office/drawing/2014/main" id="{6C0000E7-520A-46B8-A105-54CB8147E996}"/>
              </a:ext>
            </a:extLst>
          </p:cNvPr>
          <p:cNvSpPr>
            <a:spLocks noGrp="1"/>
          </p:cNvSpPr>
          <p:nvPr>
            <p:ph type="sldNum" sz="quarter" idx="12"/>
          </p:nvPr>
        </p:nvSpPr>
        <p:spPr/>
        <p:txBody>
          <a:bodyPr/>
          <a:lstStyle/>
          <a:p>
            <a:fld id="{BD5B6BE6-BF76-4BAD-AE57-A6F34EAFDDCA}" type="slidenum">
              <a:rPr lang="zh-CN" altLang="en-US" smtClean="0"/>
              <a:t>49</a:t>
            </a:fld>
            <a:endParaRPr lang="zh-CN" altLang="en-US"/>
          </a:p>
        </p:txBody>
      </p:sp>
    </p:spTree>
    <p:extLst>
      <p:ext uri="{BB962C8B-B14F-4D97-AF65-F5344CB8AC3E}">
        <p14:creationId xmlns:p14="http://schemas.microsoft.com/office/powerpoint/2010/main" val="186609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描述博弈的基本元素：参与人</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参与人：博弈中选择行动来最大化自己效用的决策主体。可以是个人，也可以是团体（国家、企业、组织等）。参与人是构成博弈问题的最基本要素，没有参与人就没有博弈问题。</a:t>
                </a:r>
                <a:endParaRPr lang="en-US" altLang="zh-CN" sz="1800" dirty="0">
                  <a:solidFill>
                    <a:schemeClr val="tx2"/>
                  </a:solidFill>
                </a:endParaRPr>
              </a:p>
              <a:p>
                <a:r>
                  <a:rPr lang="zh-CN" altLang="en-US" sz="1800" dirty="0">
                    <a:solidFill>
                      <a:schemeClr val="tx2"/>
                    </a:solidFill>
                  </a:rPr>
                  <a:t>除特别指出，一般假设参与人满足“完全理性”“共同知识”假设。用</a:t>
                </a:r>
                <a14:m>
                  <m:oMath xmlns:m="http://schemas.openxmlformats.org/officeDocument/2006/math">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=1,2,3,…,</m:t>
                    </m:r>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表示</a:t>
                </a:r>
                <a14:m>
                  <m:oMath xmlns:m="http://schemas.openxmlformats.org/officeDocument/2006/math">
                    <m:r>
                      <a:rPr lang="en-US" altLang="zh-CN" sz="1800" b="0" i="1" dirty="0" smtClean="0">
                        <a:solidFill>
                          <a:schemeClr val="tx2"/>
                        </a:solidFill>
                        <a:latin typeface="Cambria Math" panose="02040503050406030204" pitchFamily="18" charset="0"/>
                      </a:rPr>
                      <m:t>𝑛</m:t>
                    </m:r>
                  </m:oMath>
                </a14:m>
                <a:r>
                  <a:rPr lang="zh-CN" altLang="en-US" sz="1800" dirty="0">
                    <a:solidFill>
                      <a:schemeClr val="tx2"/>
                    </a:solidFill>
                  </a:rPr>
                  <a:t>人博弈中的参与人，</a:t>
                </a:r>
                <a14:m>
                  <m:oMath xmlns:m="http://schemas.openxmlformats.org/officeDocument/2006/math">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={1,2,3,…,</m:t>
                    </m:r>
                    <m:r>
                      <a:rPr lang="en-US" altLang="zh-CN" sz="1800" b="0" i="1" smtClean="0">
                        <a:solidFill>
                          <a:schemeClr val="tx2"/>
                        </a:solidFill>
                        <a:latin typeface="Cambria Math" panose="02040503050406030204" pitchFamily="18" charset="0"/>
                      </a:rPr>
                      <m:t>𝑛</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表示所有参与人的集合。</a:t>
                </a:r>
                <a:endParaRPr lang="en-US" altLang="zh-CN" sz="1800" dirty="0">
                  <a:solidFill>
                    <a:schemeClr val="tx2"/>
                  </a:solidFill>
                </a:endParaRPr>
              </a:p>
              <a:p>
                <a:r>
                  <a:rPr lang="zh-CN" altLang="en-US" sz="1800" dirty="0">
                    <a:solidFill>
                      <a:schemeClr val="tx2"/>
                    </a:solidFill>
                  </a:rPr>
                  <a:t>上述例子中，企业</a:t>
                </a:r>
                <a:r>
                  <a:rPr lang="en-US" altLang="zh-CN" sz="1800" dirty="0">
                    <a:solidFill>
                      <a:schemeClr val="tx2"/>
                    </a:solidFill>
                  </a:rPr>
                  <a:t>1</a:t>
                </a:r>
                <a:r>
                  <a:rPr lang="zh-CN" altLang="en-US" sz="1800" dirty="0">
                    <a:solidFill>
                      <a:schemeClr val="tx2"/>
                    </a:solidFill>
                  </a:rPr>
                  <a:t>、企业</a:t>
                </a:r>
                <a:r>
                  <a:rPr lang="en-US" altLang="zh-CN" sz="1800" dirty="0">
                    <a:solidFill>
                      <a:schemeClr val="tx2"/>
                    </a:solidFill>
                  </a:rPr>
                  <a:t>2</a:t>
                </a:r>
                <a:r>
                  <a:rPr lang="zh-CN" altLang="en-US" sz="1800" dirty="0">
                    <a:solidFill>
                      <a:schemeClr val="tx2"/>
                    </a:solidFill>
                  </a:rPr>
                  <a:t>都是参与人。可以用</a:t>
                </a:r>
                <a14:m>
                  <m:oMath xmlns:m="http://schemas.openxmlformats.org/officeDocument/2006/math">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={1,2}</m:t>
                    </m:r>
                  </m:oMath>
                </a14:m>
                <a:r>
                  <a:rPr lang="zh-CN" altLang="en-US" sz="1800" dirty="0">
                    <a:solidFill>
                      <a:schemeClr val="tx2"/>
                    </a:solidFill>
                  </a:rPr>
                  <a:t>表示参与人的集合。</a:t>
                </a:r>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1366FEA-2C81-4272-80E0-4485A8365CD3}"/>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Player</a:t>
            </a:r>
            <a:endParaRPr lang="zh-CN" altLang="en-US" b="1" dirty="0">
              <a:solidFill>
                <a:srgbClr val="FF0000"/>
              </a:solidFill>
            </a:endParaRPr>
          </a:p>
        </p:txBody>
      </p:sp>
      <p:sp>
        <p:nvSpPr>
          <p:cNvPr id="5" name="灯片编号占位符 4">
            <a:extLst>
              <a:ext uri="{FF2B5EF4-FFF2-40B4-BE49-F238E27FC236}">
                <a16:creationId xmlns:a16="http://schemas.microsoft.com/office/drawing/2014/main" id="{6D2827CA-4E37-4E3C-B891-CC489EB6F231}"/>
              </a:ext>
            </a:extLst>
          </p:cNvPr>
          <p:cNvSpPr>
            <a:spLocks noGrp="1"/>
          </p:cNvSpPr>
          <p:nvPr>
            <p:ph type="sldNum" sz="quarter" idx="12"/>
          </p:nvPr>
        </p:nvSpPr>
        <p:spPr/>
        <p:txBody>
          <a:bodyPr/>
          <a:lstStyle/>
          <a:p>
            <a:fld id="{BD5B6BE6-BF76-4BAD-AE57-A6F34EAFDDCA}" type="slidenum">
              <a:rPr lang="zh-CN" altLang="en-US" smtClean="0"/>
              <a:t>5</a:t>
            </a:fld>
            <a:endParaRPr lang="zh-CN" altLang="en-US"/>
          </a:p>
        </p:txBody>
      </p:sp>
    </p:spTree>
    <p:extLst>
      <p:ext uri="{BB962C8B-B14F-4D97-AF65-F5344CB8AC3E}">
        <p14:creationId xmlns:p14="http://schemas.microsoft.com/office/powerpoint/2010/main" val="4022207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b="1" dirty="0">
                    <a:solidFill>
                      <a:schemeClr val="tx2"/>
                    </a:solidFill>
                  </a:rPr>
                  <a:t>定义</a:t>
                </a:r>
                <a:r>
                  <a:rPr lang="zh-CN" altLang="en-US" sz="1800" dirty="0">
                    <a:solidFill>
                      <a:schemeClr val="tx2"/>
                    </a:solidFill>
                  </a:rPr>
                  <a:t>：在有限</a:t>
                </a:r>
                <a:r>
                  <a:rPr lang="en-US" altLang="zh-CN" sz="1800" dirty="0">
                    <a:solidFill>
                      <a:schemeClr val="tx2"/>
                    </a:solidFill>
                  </a:rPr>
                  <a:t>n</a:t>
                </a:r>
                <a:r>
                  <a:rPr lang="zh-CN" altLang="en-US" sz="1800" dirty="0">
                    <a:solidFill>
                      <a:schemeClr val="tx2"/>
                    </a:solidFill>
                  </a:rPr>
                  <a:t>人战略式博弈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中，混合战略组合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𝜎</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为一个</a:t>
                </a:r>
                <a:r>
                  <a:rPr lang="en-US" altLang="zh-CN" sz="1800" dirty="0">
                    <a:solidFill>
                      <a:schemeClr val="tx2"/>
                    </a:solidFill>
                  </a:rPr>
                  <a:t>Nash</a:t>
                </a:r>
                <a:r>
                  <a:rPr lang="zh-CN" altLang="en-US" sz="1800" dirty="0">
                    <a:solidFill>
                      <a:schemeClr val="tx2"/>
                    </a:solidFill>
                  </a:rPr>
                  <a:t>均衡，当且仅当</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𝜎</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m:rPr>
                            <m:sty m:val="p"/>
                          </m:rPr>
                          <a:rPr lang="en-US" altLang="zh-CN" sz="1800" b="0" i="0" smtClean="0">
                            <a:solidFill>
                              <a:schemeClr val="tx2"/>
                            </a:solidFill>
                            <a:latin typeface="Cambria Math" panose="02040503050406030204" pitchFamily="18" charset="0"/>
                            <a:ea typeface="Cambria Math" panose="02040503050406030204" pitchFamily="18" charset="0"/>
                          </a:rPr>
                          <m:t>Σ</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oMath>
                </a14:m>
                <a:r>
                  <a:rPr lang="zh-CN" altLang="en-US" sz="1800" dirty="0">
                    <a:solidFill>
                      <a:schemeClr val="tx2"/>
                    </a:solidFill>
                  </a:rPr>
                  <a:t>，有</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e>
                    </m:d>
                    <m:r>
                      <a:rPr lang="en-US" altLang="zh-CN" sz="1800" b="0" i="1" smtClean="0">
                        <a:solidFill>
                          <a:schemeClr val="tx2"/>
                        </a:solidFill>
                        <a:latin typeface="Cambria Math" panose="02040503050406030204" pitchFamily="18" charset="0"/>
                      </a:rPr>
                      <m:t>.</m:t>
                    </m:r>
                  </m:oMath>
                </a14:m>
                <a:endParaRPr lang="en-US" altLang="zh-CN" sz="1800" dirty="0">
                  <a:solidFill>
                    <a:schemeClr val="tx2"/>
                  </a:solidFill>
                </a:endParaRPr>
              </a:p>
              <a:p>
                <a:r>
                  <a:rPr lang="zh-CN" altLang="en-US" sz="1800" dirty="0">
                    <a:solidFill>
                      <a:schemeClr val="tx2"/>
                    </a:solidFill>
                  </a:rPr>
                  <a:t>如何理解这个定义？这个定义其实和前面的纯战略</a:t>
                </a:r>
                <a:r>
                  <a:rPr lang="en-US" altLang="zh-CN" sz="1800" dirty="0">
                    <a:solidFill>
                      <a:schemeClr val="tx2"/>
                    </a:solidFill>
                  </a:rPr>
                  <a:t>Nash</a:t>
                </a:r>
                <a:r>
                  <a:rPr lang="zh-CN" altLang="en-US" sz="1800" dirty="0">
                    <a:solidFill>
                      <a:schemeClr val="tx2"/>
                    </a:solidFill>
                  </a:rPr>
                  <a:t>均衡是类似的，只是将纯战略换成了混合战略、支付换成了期望效用</a:t>
                </a:r>
                <a:r>
                  <a:rPr lang="en-US" altLang="zh-CN" sz="1800" dirty="0">
                    <a:solidFill>
                      <a:schemeClr val="tx2"/>
                    </a:solidFill>
                  </a:rPr>
                  <a:t>/</a:t>
                </a:r>
                <a:r>
                  <a:rPr lang="zh-CN" altLang="en-US" sz="1800" dirty="0">
                    <a:solidFill>
                      <a:schemeClr val="tx2"/>
                    </a:solidFill>
                  </a:rPr>
                  <a:t>收益而已。也就是说，混合战略</a:t>
                </a:r>
                <a:r>
                  <a:rPr lang="en-US" altLang="zh-CN" sz="1800" dirty="0">
                    <a:solidFill>
                      <a:schemeClr val="tx2"/>
                    </a:solidFill>
                  </a:rPr>
                  <a:t>Nash</a:t>
                </a:r>
                <a:r>
                  <a:rPr lang="zh-CN" altLang="en-US" sz="1800" dirty="0">
                    <a:solidFill>
                      <a:schemeClr val="tx2"/>
                    </a:solidFill>
                  </a:rPr>
                  <a:t>均衡保证了：在给定其他参与人的混合战略的情况下，参与人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的混合战略</a:t>
                </a:r>
                <a:r>
                  <a:rPr lang="en-US" altLang="zh-CN" sz="1800" dirty="0">
                    <a:solidFill>
                      <a:schemeClr val="tx2"/>
                    </a:solidFill>
                  </a:rPr>
                  <a:t>Nash</a:t>
                </a:r>
                <a:r>
                  <a:rPr lang="zh-CN" altLang="en-US" sz="1800" dirty="0">
                    <a:solidFill>
                      <a:schemeClr val="tx2"/>
                    </a:solidFill>
                  </a:rPr>
                  <a:t>均衡所对应的混合战略最大化了参与人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的期望收益。</a:t>
                </a:r>
                <a:endParaRPr lang="en-US" altLang="zh-CN" sz="1800" dirty="0">
                  <a:solidFill>
                    <a:schemeClr val="tx2"/>
                  </a:solidFill>
                </a:endParaRPr>
              </a:p>
              <a:p>
                <a:r>
                  <a:rPr lang="zh-CN" altLang="en-US" sz="1800" dirty="0">
                    <a:solidFill>
                      <a:schemeClr val="tx2"/>
                    </a:solidFill>
                  </a:rPr>
                  <a:t>另一个需要注意的是，在混合战略</a:t>
                </a:r>
                <a:r>
                  <a:rPr lang="en-US" altLang="zh-CN" sz="1800" dirty="0">
                    <a:solidFill>
                      <a:schemeClr val="tx2"/>
                    </a:solidFill>
                  </a:rPr>
                  <a:t>Nash</a:t>
                </a:r>
                <a:r>
                  <a:rPr lang="zh-CN" altLang="en-US" sz="1800" dirty="0">
                    <a:solidFill>
                      <a:schemeClr val="tx2"/>
                    </a:solidFill>
                  </a:rPr>
                  <a:t>均衡中，虽然参与人选择行动或战略的概率是稳定的，但是博弈的结果是随机的（这也是为什么要算期望效用）。在单次的博弈中，可以理解为混合战略</a:t>
                </a:r>
                <a:r>
                  <a:rPr lang="en-US" altLang="zh-CN" sz="1800" dirty="0">
                    <a:solidFill>
                      <a:schemeClr val="tx2"/>
                    </a:solidFill>
                  </a:rPr>
                  <a:t>Nash</a:t>
                </a:r>
                <a:r>
                  <a:rPr lang="zh-CN" altLang="en-US" sz="1800" dirty="0">
                    <a:solidFill>
                      <a:schemeClr val="tx2"/>
                    </a:solidFill>
                  </a:rPr>
                  <a:t>均衡里面的概率分布是参与人对各个纯战略的偏好程度。</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A0671E2-976A-4FA4-BE30-F53A5A6BF956}"/>
              </a:ext>
            </a:extLst>
          </p:cNvPr>
          <p:cNvSpPr>
            <a:spLocks noGrp="1"/>
          </p:cNvSpPr>
          <p:nvPr>
            <p:ph type="sldNum" sz="quarter" idx="12"/>
          </p:nvPr>
        </p:nvSpPr>
        <p:spPr/>
        <p:txBody>
          <a:bodyPr/>
          <a:lstStyle/>
          <a:p>
            <a:fld id="{BD5B6BE6-BF76-4BAD-AE57-A6F34EAFDDCA}" type="slidenum">
              <a:rPr lang="zh-CN" altLang="en-US" smtClean="0"/>
              <a:t>50</a:t>
            </a:fld>
            <a:endParaRPr lang="zh-CN" altLang="en-US"/>
          </a:p>
        </p:txBody>
      </p:sp>
    </p:spTree>
    <p:extLst>
      <p:ext uri="{BB962C8B-B14F-4D97-AF65-F5344CB8AC3E}">
        <p14:creationId xmlns:p14="http://schemas.microsoft.com/office/powerpoint/2010/main" val="1113901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在上述定义中，考虑到纯战略实质上是特殊的、退化的混合战略，实际上可以把定义中的混合战略换成纯战略：</a:t>
                </a:r>
                <a:endParaRPr lang="en-US" altLang="zh-CN" sz="1800" dirty="0">
                  <a:solidFill>
                    <a:schemeClr val="tx2"/>
                  </a:solidFill>
                </a:endParaRPr>
              </a:p>
              <a:p>
                <a:r>
                  <a:rPr lang="zh-CN" altLang="en-US" sz="1800" b="1" dirty="0">
                    <a:solidFill>
                      <a:schemeClr val="tx2"/>
                    </a:solidFill>
                  </a:rPr>
                  <a:t>定义</a:t>
                </a:r>
                <a:r>
                  <a:rPr lang="zh-CN" altLang="en-US" sz="1800" dirty="0">
                    <a:solidFill>
                      <a:schemeClr val="tx2"/>
                    </a:solidFill>
                  </a:rPr>
                  <a:t>：在有限</a:t>
                </a:r>
                <a:r>
                  <a:rPr lang="en-US" altLang="zh-CN" sz="1800" dirty="0">
                    <a:solidFill>
                      <a:schemeClr val="tx2"/>
                    </a:solidFill>
                  </a:rPr>
                  <a:t>n</a:t>
                </a:r>
                <a:r>
                  <a:rPr lang="zh-CN" altLang="en-US" sz="1800" dirty="0">
                    <a:solidFill>
                      <a:schemeClr val="tx2"/>
                    </a:solidFill>
                  </a:rPr>
                  <a:t>人战略式博弈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中，混合战略组合</a:t>
                </a:r>
                <a14:m>
                  <m:oMath xmlns:m="http://schemas.openxmlformats.org/officeDocument/2006/math">
                    <m:sSup>
                      <m:sSupPr>
                        <m:ctrlPr>
                          <a:rPr lang="en-US" altLang="zh-CN" sz="1800" i="1">
                            <a:solidFill>
                              <a:schemeClr val="tx2"/>
                            </a:solidFill>
                            <a:latin typeface="Cambria Math" panose="02040503050406030204" pitchFamily="18" charset="0"/>
                          </a:rPr>
                        </m:ctrlPr>
                      </m:sSupPr>
                      <m:e>
                        <m:r>
                          <a:rPr lang="en-US" altLang="zh-CN" sz="1800" i="1">
                            <a:solidFill>
                              <a:schemeClr val="tx2"/>
                            </a:solidFill>
                            <a:latin typeface="Cambria Math" panose="02040503050406030204" pitchFamily="18" charset="0"/>
                          </a:rPr>
                          <m:t>𝜎</m:t>
                        </m:r>
                      </m:e>
                      <m:sup>
                        <m:r>
                          <a:rPr lang="en-US" altLang="zh-CN" sz="1800" i="1">
                            <a:solidFill>
                              <a:schemeClr val="tx2"/>
                            </a:solidFill>
                            <a:latin typeface="Cambria Math" panose="02040503050406030204" pitchFamily="18" charset="0"/>
                          </a:rPr>
                          <m:t>∗</m:t>
                        </m:r>
                      </m:sup>
                    </m:sSup>
                    <m:r>
                      <a:rPr lang="en-US" altLang="zh-CN" sz="1800" i="1">
                        <a:solidFill>
                          <a:schemeClr val="tx2"/>
                        </a:solidFill>
                        <a:latin typeface="Cambria Math" panose="02040503050406030204" pitchFamily="18" charset="0"/>
                      </a:rPr>
                      <m:t>=(</m:t>
                    </m:r>
                    <m:sSubSup>
                      <m:sSubSupPr>
                        <m:ctrlPr>
                          <a:rPr lang="en-US" altLang="zh-CN" sz="1800" i="1">
                            <a:solidFill>
                              <a:schemeClr val="tx2"/>
                            </a:solidFill>
                            <a:latin typeface="Cambria Math" panose="02040503050406030204" pitchFamily="18" charset="0"/>
                          </a:rPr>
                        </m:ctrlPr>
                      </m:sSubSupPr>
                      <m:e>
                        <m:r>
                          <a:rPr lang="en-US" altLang="zh-CN" sz="1800" i="1">
                            <a:solidFill>
                              <a:schemeClr val="tx2"/>
                            </a:solidFill>
                            <a:latin typeface="Cambria Math" panose="02040503050406030204" pitchFamily="18" charset="0"/>
                          </a:rPr>
                          <m:t>𝜎</m:t>
                        </m:r>
                      </m:e>
                      <m:sub>
                        <m:r>
                          <a:rPr lang="en-US" altLang="zh-CN" sz="1800" i="1">
                            <a:solidFill>
                              <a:schemeClr val="tx2"/>
                            </a:solidFill>
                            <a:latin typeface="Cambria Math" panose="02040503050406030204" pitchFamily="18" charset="0"/>
                          </a:rPr>
                          <m:t>1</m:t>
                        </m:r>
                      </m:sub>
                      <m:sup>
                        <m:r>
                          <a:rPr lang="en-US" altLang="zh-CN" sz="1800" i="1">
                            <a:solidFill>
                              <a:schemeClr val="tx2"/>
                            </a:solidFill>
                            <a:latin typeface="Cambria Math" panose="02040503050406030204" pitchFamily="18" charset="0"/>
                          </a:rPr>
                          <m:t>∗</m:t>
                        </m:r>
                      </m:sup>
                    </m:sSubSup>
                    <m:r>
                      <a:rPr lang="en-US" altLang="zh-CN" sz="1800" i="1">
                        <a:solidFill>
                          <a:schemeClr val="tx2"/>
                        </a:solidFill>
                        <a:latin typeface="Cambria Math" panose="02040503050406030204" pitchFamily="18" charset="0"/>
                      </a:rPr>
                      <m:t>,…,</m:t>
                    </m:r>
                    <m:sSubSup>
                      <m:sSubSupPr>
                        <m:ctrlPr>
                          <a:rPr lang="en-US" altLang="zh-CN" sz="1800" i="1">
                            <a:solidFill>
                              <a:schemeClr val="tx2"/>
                            </a:solidFill>
                            <a:latin typeface="Cambria Math" panose="02040503050406030204" pitchFamily="18" charset="0"/>
                          </a:rPr>
                        </m:ctrlPr>
                      </m:sSubSupPr>
                      <m:e>
                        <m:r>
                          <a:rPr lang="en-US" altLang="zh-CN" sz="1800" i="1">
                            <a:solidFill>
                              <a:schemeClr val="tx2"/>
                            </a:solidFill>
                            <a:latin typeface="Cambria Math" panose="02040503050406030204" pitchFamily="18" charset="0"/>
                          </a:rPr>
                          <m:t>𝜎</m:t>
                        </m:r>
                      </m:e>
                      <m:sub>
                        <m:r>
                          <a:rPr lang="en-US" altLang="zh-CN" sz="1800" i="1">
                            <a:solidFill>
                              <a:schemeClr val="tx2"/>
                            </a:solidFill>
                            <a:latin typeface="Cambria Math" panose="02040503050406030204" pitchFamily="18" charset="0"/>
                          </a:rPr>
                          <m:t>𝑛</m:t>
                        </m:r>
                      </m:sub>
                      <m:sup>
                        <m:r>
                          <a:rPr lang="en-US" altLang="zh-CN" sz="1800" i="1">
                            <a:solidFill>
                              <a:schemeClr val="tx2"/>
                            </a:solidFill>
                            <a:latin typeface="Cambria Math" panose="02040503050406030204" pitchFamily="18" charset="0"/>
                          </a:rPr>
                          <m:t>∗</m:t>
                        </m:r>
                      </m:sup>
                    </m:sSubSup>
                    <m:r>
                      <a:rPr lang="en-US" altLang="zh-CN" sz="1800" i="1">
                        <a:solidFill>
                          <a:schemeClr val="tx2"/>
                        </a:solidFill>
                        <a:latin typeface="Cambria Math" panose="02040503050406030204" pitchFamily="18" charset="0"/>
                      </a:rPr>
                      <m:t>)</m:t>
                    </m:r>
                  </m:oMath>
                </a14:m>
                <a:r>
                  <a:rPr lang="zh-CN" altLang="en-US" sz="1800" dirty="0">
                    <a:solidFill>
                      <a:schemeClr val="tx2"/>
                    </a:solidFill>
                  </a:rPr>
                  <a:t>为一个</a:t>
                </a:r>
                <a:r>
                  <a:rPr lang="en-US" altLang="zh-CN" sz="1800" dirty="0">
                    <a:solidFill>
                      <a:schemeClr val="tx2"/>
                    </a:solidFill>
                  </a:rPr>
                  <a:t>Nash</a:t>
                </a:r>
                <a:r>
                  <a:rPr lang="zh-CN" altLang="en-US" sz="1800" dirty="0">
                    <a:solidFill>
                      <a:schemeClr val="tx2"/>
                    </a:solidFill>
                  </a:rPr>
                  <a:t>均衡，当且仅当</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𝑠</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sSub>
                      <m:sSubPr>
                        <m:ctrlPr>
                          <a:rPr lang="en-US" altLang="zh-CN" sz="1800" b="0" i="1" smtClean="0">
                            <a:solidFill>
                              <a:schemeClr val="tx2"/>
                            </a:solidFill>
                            <a:latin typeface="Cambria Math" panose="02040503050406030204" pitchFamily="18" charset="0"/>
                            <a:ea typeface="Cambria Math" panose="02040503050406030204" pitchFamily="18" charset="0"/>
                          </a:rPr>
                        </m:ctrlPr>
                      </m:sSubPr>
                      <m:e>
                        <m:r>
                          <a:rPr lang="en-US" altLang="zh-CN" sz="1800" b="0" i="1" smtClean="0">
                            <a:solidFill>
                              <a:schemeClr val="tx2"/>
                            </a:solidFill>
                            <a:latin typeface="Cambria Math" panose="02040503050406030204" pitchFamily="18" charset="0"/>
                            <a:ea typeface="Cambria Math" panose="02040503050406030204" pitchFamily="18" charset="0"/>
                          </a:rPr>
                          <m:t>𝑆</m:t>
                        </m:r>
                      </m:e>
                      <m:sub>
                        <m:r>
                          <a:rPr lang="en-US" altLang="zh-CN" sz="1800" b="0" i="1" smtClean="0">
                            <a:solidFill>
                              <a:schemeClr val="tx2"/>
                            </a:solidFill>
                            <a:latin typeface="Cambria Math" panose="02040503050406030204" pitchFamily="18" charset="0"/>
                            <a:ea typeface="Cambria Math" panose="02040503050406030204" pitchFamily="18" charset="0"/>
                          </a:rPr>
                          <m:t>𝑖</m:t>
                        </m:r>
                      </m:sub>
                    </m:sSub>
                    <m:r>
                      <a:rPr lang="en-US" altLang="zh-CN" sz="1800" b="0" i="1" smtClean="0">
                        <a:solidFill>
                          <a:schemeClr val="tx2"/>
                        </a:solidFill>
                        <a:latin typeface="Cambria Math" panose="02040503050406030204" pitchFamily="18" charset="0"/>
                        <a:ea typeface="Cambria Math" panose="02040503050406030204" pitchFamily="18" charset="0"/>
                      </a:rPr>
                      <m:t>,</m:t>
                    </m:r>
                  </m:oMath>
                </a14:m>
                <a:r>
                  <a:rPr lang="zh-CN" altLang="en-US" sz="1800" dirty="0">
                    <a:solidFill>
                      <a:schemeClr val="tx2"/>
                    </a:solidFill>
                  </a:rPr>
                  <a:t> 有</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𝑣</m:t>
                        </m:r>
                      </m:e>
                      <m:sub>
                        <m:r>
                          <a:rPr lang="en-US" altLang="zh-CN" sz="1800" b="0" i="1" dirty="0" smtClean="0">
                            <a:solidFill>
                              <a:schemeClr val="tx2"/>
                            </a:solidFill>
                            <a:latin typeface="Cambria Math" panose="02040503050406030204" pitchFamily="18" charset="0"/>
                          </a:rPr>
                          <m:t>𝑖</m:t>
                        </m:r>
                      </m:sub>
                    </m:sSub>
                    <m:d>
                      <m:dPr>
                        <m:ctrlPr>
                          <a:rPr lang="en-US" altLang="zh-CN" sz="1800" b="0" i="1" dirty="0" smtClean="0">
                            <a:solidFill>
                              <a:schemeClr val="tx2"/>
                            </a:solidFill>
                            <a:latin typeface="Cambria Math" panose="02040503050406030204" pitchFamily="18" charset="0"/>
                          </a:rPr>
                        </m:ctrlPr>
                      </m:dPr>
                      <m:e>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m:t>
                            </m:r>
                          </m:sup>
                        </m:sSubSup>
                        <m:r>
                          <a:rPr lang="en-US" altLang="zh-CN" sz="1800" b="0" i="1" dirty="0" smtClean="0">
                            <a:solidFill>
                              <a:schemeClr val="tx2"/>
                            </a:solidFill>
                            <a:latin typeface="Cambria Math" panose="02040503050406030204" pitchFamily="18" charset="0"/>
                          </a:rPr>
                          <m:t>,</m:t>
                        </m:r>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m:t>
                            </m:r>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m:t>
                            </m:r>
                          </m:sup>
                        </m:sSubSup>
                      </m:e>
                    </m:d>
                    <m:r>
                      <a:rPr lang="en-US" altLang="zh-CN" sz="1800" b="0" i="1" dirty="0" smtClean="0">
                        <a:solidFill>
                          <a:schemeClr val="tx2"/>
                        </a:solidFill>
                        <a:latin typeface="Cambria Math" panose="02040503050406030204" pitchFamily="18" charset="0"/>
                      </a:rPr>
                      <m:t>≥</m:t>
                    </m:r>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𝑣</m:t>
                        </m:r>
                      </m:e>
                      <m:sub>
                        <m:r>
                          <a:rPr lang="en-US" altLang="zh-CN" sz="1800" b="0" i="1" dirty="0" smtClean="0">
                            <a:solidFill>
                              <a:schemeClr val="tx2"/>
                            </a:solidFill>
                            <a:latin typeface="Cambria Math" panose="02040503050406030204" pitchFamily="18" charset="0"/>
                          </a:rPr>
                          <m:t>𝑖</m:t>
                        </m:r>
                      </m:sub>
                    </m:sSub>
                    <m:r>
                      <a:rPr lang="en-US" altLang="zh-CN" sz="1800" b="0" i="1" dirty="0" smtClean="0">
                        <a:solidFill>
                          <a:schemeClr val="tx2"/>
                        </a:solidFill>
                        <a:latin typeface="Cambria Math" panose="02040503050406030204" pitchFamily="18" charset="0"/>
                      </a:rPr>
                      <m:t>(</m:t>
                    </m:r>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𝑠</m:t>
                        </m:r>
                      </m:e>
                      <m:sub>
                        <m:r>
                          <a:rPr lang="en-US" altLang="zh-CN" sz="1800" b="0" i="1" dirty="0" smtClean="0">
                            <a:solidFill>
                              <a:schemeClr val="tx2"/>
                            </a:solidFill>
                            <a:latin typeface="Cambria Math" panose="02040503050406030204" pitchFamily="18" charset="0"/>
                          </a:rPr>
                          <m:t>𝑖</m:t>
                        </m:r>
                      </m:sub>
                    </m:sSub>
                    <m:r>
                      <a:rPr lang="en-US" altLang="zh-CN" sz="1800" b="0" i="1" dirty="0" smtClean="0">
                        <a:solidFill>
                          <a:schemeClr val="tx2"/>
                        </a:solidFill>
                        <a:latin typeface="Cambria Math" panose="02040503050406030204" pitchFamily="18" charset="0"/>
                      </a:rPr>
                      <m:t>,</m:t>
                    </m:r>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m:t>
                        </m:r>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m:t>
                        </m:r>
                      </m:sup>
                    </m:sSubSup>
                    <m:r>
                      <a:rPr lang="en-US" altLang="zh-CN" sz="1800" b="0" i="1" dirty="0" smtClean="0">
                        <a:solidFill>
                          <a:schemeClr val="tx2"/>
                        </a:solidFill>
                        <a:latin typeface="Cambria Math" panose="02040503050406030204" pitchFamily="18" charset="0"/>
                      </a:rPr>
                      <m:t>)</m:t>
                    </m:r>
                  </m:oMath>
                </a14:m>
                <a:r>
                  <a:rPr lang="en-US" altLang="zh-CN" sz="1800" dirty="0">
                    <a:solidFill>
                      <a:schemeClr val="tx2"/>
                    </a:solidFill>
                  </a:rPr>
                  <a:t>.</a:t>
                </a:r>
              </a:p>
              <a:p>
                <a:r>
                  <a:rPr lang="zh-CN" altLang="en-US" sz="1800" dirty="0">
                    <a:solidFill>
                      <a:schemeClr val="tx2"/>
                    </a:solidFill>
                  </a:rPr>
                  <a:t>混合战略</a:t>
                </a:r>
                <a:r>
                  <a:rPr lang="en-US" altLang="zh-CN" sz="1800" dirty="0">
                    <a:solidFill>
                      <a:schemeClr val="tx2"/>
                    </a:solidFill>
                  </a:rPr>
                  <a:t>Nash</a:t>
                </a:r>
                <a:r>
                  <a:rPr lang="zh-CN" altLang="en-US" sz="1800" dirty="0">
                    <a:solidFill>
                      <a:schemeClr val="tx2"/>
                    </a:solidFill>
                  </a:rPr>
                  <a:t>均衡的简单例子：</a:t>
                </a:r>
                <a:endParaRPr lang="en-US" altLang="zh-CN" sz="1800" dirty="0">
                  <a:solidFill>
                    <a:schemeClr val="tx2"/>
                  </a:solidFill>
                </a:endParaRPr>
              </a:p>
              <a:p>
                <a:pPr lvl="1"/>
                <a:r>
                  <a:rPr lang="zh-CN" altLang="en-US" sz="1400" dirty="0">
                    <a:solidFill>
                      <a:schemeClr val="tx2"/>
                    </a:solidFill>
                  </a:rPr>
                  <a:t>右图的战略式博弈中，没有纯战略</a:t>
                </a:r>
                <a:r>
                  <a:rPr lang="en-US" altLang="zh-CN" sz="1400" dirty="0">
                    <a:solidFill>
                      <a:schemeClr val="tx2"/>
                    </a:solidFill>
                  </a:rPr>
                  <a:t>Nash</a:t>
                </a:r>
                <a:r>
                  <a:rPr lang="zh-CN" altLang="en-US" sz="1400" dirty="0">
                    <a:solidFill>
                      <a:schemeClr val="tx2"/>
                    </a:solidFill>
                  </a:rPr>
                  <a:t>均衡，但是存在一个混合战略</a:t>
                </a:r>
                <a:r>
                  <a:rPr lang="en-US" altLang="zh-CN" sz="1400" dirty="0">
                    <a:solidFill>
                      <a:schemeClr val="tx2"/>
                    </a:solidFill>
                  </a:rPr>
                  <a:t>Nash</a:t>
                </a:r>
                <a:r>
                  <a:rPr lang="zh-CN" altLang="en-US" sz="1400" dirty="0">
                    <a:solidFill>
                      <a:schemeClr val="tx2"/>
                    </a:solidFill>
                  </a:rPr>
                  <a:t>均衡</a:t>
                </a:r>
                <a:br>
                  <a:rPr lang="en-US" altLang="zh-CN" sz="1400" dirty="0">
                    <a:solidFill>
                      <a:schemeClr val="tx2"/>
                    </a:solidFill>
                  </a:rPr>
                </a:br>
                <a14:m>
                  <m:oMath xmlns:m="http://schemas.openxmlformats.org/officeDocument/2006/math">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e>
                    </m:d>
                    <m:r>
                      <a:rPr lang="en-US" altLang="zh-CN" sz="1400" b="0" i="1" smtClean="0">
                        <a:solidFill>
                          <a:schemeClr val="tx2"/>
                        </a:solidFill>
                        <a:latin typeface="Cambria Math" panose="02040503050406030204" pitchFamily="18" charset="0"/>
                      </a:rPr>
                      <m:t>)</m:t>
                    </m:r>
                  </m:oMath>
                </a14:m>
                <a:r>
                  <a:rPr lang="en-US" altLang="zh-CN" sz="1400" dirty="0">
                    <a:solidFill>
                      <a:schemeClr val="tx2"/>
                    </a:solidFill>
                  </a:rPr>
                  <a:t>.</a:t>
                </a:r>
              </a:p>
              <a:p>
                <a:pPr lvl="1"/>
                <a:r>
                  <a:rPr lang="zh-CN" altLang="en-US" sz="1400" dirty="0">
                    <a:solidFill>
                      <a:schemeClr val="tx2"/>
                    </a:solidFill>
                  </a:rPr>
                  <a:t>如何求解这个混合战略</a:t>
                </a:r>
                <a:r>
                  <a:rPr lang="en-US" altLang="zh-CN" sz="1400" dirty="0">
                    <a:solidFill>
                      <a:schemeClr val="tx2"/>
                    </a:solidFill>
                  </a:rPr>
                  <a:t>Nash</a:t>
                </a:r>
                <a:r>
                  <a:rPr lang="zh-CN" altLang="en-US" sz="1400" dirty="0">
                    <a:solidFill>
                      <a:schemeClr val="tx2"/>
                    </a:solidFill>
                  </a:rPr>
                  <a:t>均衡，我们后面会介绍。</a:t>
                </a:r>
                <a:endParaRPr lang="en-US" altLang="zh-CN" sz="1400" dirty="0">
                  <a:solidFill>
                    <a:schemeClr val="tx2"/>
                  </a:solidFill>
                </a:endParaRPr>
              </a:p>
              <a:p>
                <a:r>
                  <a:rPr lang="zh-CN" altLang="en-US" sz="1800" dirty="0">
                    <a:solidFill>
                      <a:schemeClr val="tx2"/>
                    </a:solidFill>
                  </a:rPr>
                  <a:t>一个战略式博弈，可能没有纯战略</a:t>
                </a:r>
                <a:r>
                  <a:rPr lang="en-US" altLang="zh-CN" sz="1800" dirty="0">
                    <a:solidFill>
                      <a:schemeClr val="tx2"/>
                    </a:solidFill>
                  </a:rPr>
                  <a:t>Nash</a:t>
                </a:r>
                <a:r>
                  <a:rPr lang="zh-CN" altLang="en-US" sz="1800" dirty="0">
                    <a:solidFill>
                      <a:schemeClr val="tx2"/>
                    </a:solidFill>
                  </a:rPr>
                  <a:t>均衡，而只有混合战略</a:t>
                </a:r>
                <a:r>
                  <a:rPr lang="en-US" altLang="zh-CN" sz="1800" dirty="0">
                    <a:solidFill>
                      <a:schemeClr val="tx2"/>
                    </a:solidFill>
                  </a:rPr>
                  <a:t>Nash</a:t>
                </a:r>
                <a:br>
                  <a:rPr lang="en-US" altLang="zh-CN" sz="1800" dirty="0">
                    <a:solidFill>
                      <a:schemeClr val="tx2"/>
                    </a:solidFill>
                  </a:rPr>
                </a:br>
                <a:r>
                  <a:rPr lang="zh-CN" altLang="en-US" sz="1800" dirty="0">
                    <a:solidFill>
                      <a:schemeClr val="tx2"/>
                    </a:solidFill>
                  </a:rPr>
                  <a:t>均衡；也有可能既有纯战略</a:t>
                </a:r>
                <a:r>
                  <a:rPr lang="en-US" altLang="zh-CN" sz="1800" dirty="0">
                    <a:solidFill>
                      <a:schemeClr val="tx2"/>
                    </a:solidFill>
                  </a:rPr>
                  <a:t>Nash</a:t>
                </a:r>
                <a:r>
                  <a:rPr lang="zh-CN" altLang="en-US" sz="1800" dirty="0">
                    <a:solidFill>
                      <a:schemeClr val="tx2"/>
                    </a:solidFill>
                  </a:rPr>
                  <a:t>均衡，也有混合战略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78AA2FB-2503-4B50-955D-B2F711A91FCD}"/>
              </a:ext>
            </a:extLst>
          </p:cNvPr>
          <p:cNvPicPr>
            <a:picLocks noChangeAspect="1"/>
          </p:cNvPicPr>
          <p:nvPr/>
        </p:nvPicPr>
        <p:blipFill>
          <a:blip r:embed="rId3"/>
          <a:stretch>
            <a:fillRect/>
          </a:stretch>
        </p:blipFill>
        <p:spPr>
          <a:xfrm>
            <a:off x="8001000" y="4357921"/>
            <a:ext cx="3011774" cy="1823020"/>
          </a:xfrm>
          <a:prstGeom prst="rect">
            <a:avLst/>
          </a:prstGeom>
        </p:spPr>
      </p:pic>
      <p:sp>
        <p:nvSpPr>
          <p:cNvPr id="5" name="灯片编号占位符 4">
            <a:extLst>
              <a:ext uri="{FF2B5EF4-FFF2-40B4-BE49-F238E27FC236}">
                <a16:creationId xmlns:a16="http://schemas.microsoft.com/office/drawing/2014/main" id="{3779EE3A-A737-44F8-8346-C642CE9365ED}"/>
              </a:ext>
            </a:extLst>
          </p:cNvPr>
          <p:cNvSpPr>
            <a:spLocks noGrp="1"/>
          </p:cNvSpPr>
          <p:nvPr>
            <p:ph type="sldNum" sz="quarter" idx="12"/>
          </p:nvPr>
        </p:nvSpPr>
        <p:spPr/>
        <p:txBody>
          <a:bodyPr/>
          <a:lstStyle/>
          <a:p>
            <a:fld id="{BD5B6BE6-BF76-4BAD-AE57-A6F34EAFDDCA}" type="slidenum">
              <a:rPr lang="zh-CN" altLang="en-US" smtClean="0"/>
              <a:t>51</a:t>
            </a:fld>
            <a:endParaRPr lang="zh-CN" altLang="en-US"/>
          </a:p>
        </p:txBody>
      </p:sp>
    </p:spTree>
    <p:extLst>
      <p:ext uri="{BB962C8B-B14F-4D97-AF65-F5344CB8AC3E}">
        <p14:creationId xmlns:p14="http://schemas.microsoft.com/office/powerpoint/2010/main" val="3176369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如何求解混合战略</a:t>
                </a:r>
                <a:r>
                  <a:rPr lang="en-US" altLang="zh-CN" sz="1800" dirty="0">
                    <a:solidFill>
                      <a:schemeClr val="tx2"/>
                    </a:solidFill>
                  </a:rPr>
                  <a:t>Nash</a:t>
                </a:r>
                <a:r>
                  <a:rPr lang="zh-CN" altLang="en-US" sz="1800" dirty="0">
                    <a:solidFill>
                      <a:schemeClr val="tx2"/>
                    </a:solidFill>
                  </a:rPr>
                  <a:t>均衡？我们先来看看一些和求解混合战略</a:t>
                </a:r>
                <a:r>
                  <a:rPr lang="en-US" altLang="zh-CN" sz="1800" dirty="0">
                    <a:solidFill>
                      <a:schemeClr val="tx2"/>
                    </a:solidFill>
                  </a:rPr>
                  <a:t>Nash</a:t>
                </a:r>
                <a:r>
                  <a:rPr lang="zh-CN" altLang="en-US" sz="1800" dirty="0">
                    <a:solidFill>
                      <a:schemeClr val="tx2"/>
                    </a:solidFill>
                  </a:rPr>
                  <a:t>均衡相关的命题、引理。</a:t>
                </a:r>
                <a:endParaRPr lang="en-US" altLang="zh-CN" sz="1800" dirty="0">
                  <a:solidFill>
                    <a:schemeClr val="tx2"/>
                  </a:solidFill>
                </a:endParaRPr>
              </a:p>
              <a:p>
                <a:r>
                  <a:rPr lang="zh-CN" altLang="en-US" sz="1800" b="1" dirty="0">
                    <a:solidFill>
                      <a:schemeClr val="tx2"/>
                    </a:solidFill>
                  </a:rPr>
                  <a:t>命题</a:t>
                </a:r>
                <a:r>
                  <a:rPr lang="zh-CN" altLang="en-US" sz="1800" dirty="0">
                    <a:solidFill>
                      <a:schemeClr val="tx2"/>
                    </a:solidFill>
                  </a:rPr>
                  <a:t>：在参与人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的最优混合战略</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1∗</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𝐾</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中，对</a:t>
                </a:r>
                <a14:m>
                  <m:oMath xmlns:m="http://schemas.openxmlformats.org/officeDocument/2006/math">
                    <m:r>
                      <a:rPr lang="zh-CN" altLang="en-US" sz="180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𝑗</m:t>
                        </m:r>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&gt;0</m:t>
                    </m:r>
                  </m:oMath>
                </a14:m>
                <a:r>
                  <a:rPr lang="zh-CN" altLang="en-US" sz="1800" dirty="0">
                    <a:solidFill>
                      <a:schemeClr val="tx2"/>
                    </a:solidFill>
                  </a:rPr>
                  <a:t>，均有</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𝑗</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en-US" altLang="zh-CN" sz="1800" dirty="0">
                    <a:solidFill>
                      <a:schemeClr val="tx2"/>
                    </a:solidFill>
                  </a:rPr>
                  <a:t>.</a:t>
                </a:r>
              </a:p>
              <a:p>
                <a:r>
                  <a:rPr lang="zh-CN" altLang="en-US" sz="1800" dirty="0">
                    <a:solidFill>
                      <a:schemeClr val="tx2"/>
                    </a:solidFill>
                  </a:rPr>
                  <a:t>关于这个命题的理解，有几点需要注意的地方：</a:t>
                </a:r>
                <a:endParaRPr lang="en-US" altLang="zh-CN" sz="1800" dirty="0">
                  <a:solidFill>
                    <a:schemeClr val="tx2"/>
                  </a:solidFill>
                </a:endParaRPr>
              </a:p>
              <a:p>
                <a:pPr lvl="1"/>
                <a:r>
                  <a:rPr lang="zh-CN" altLang="en-US" sz="1400" dirty="0">
                    <a:solidFill>
                      <a:schemeClr val="tx2"/>
                    </a:solidFill>
                  </a:rPr>
                  <a:t>要区分混合战略</a:t>
                </a:r>
                <a:r>
                  <a:rPr lang="en-US" altLang="zh-CN" sz="1400" dirty="0">
                    <a:solidFill>
                      <a:schemeClr val="tx2"/>
                    </a:solidFill>
                  </a:rPr>
                  <a:t>Nash</a:t>
                </a:r>
                <a:r>
                  <a:rPr lang="zh-CN" altLang="en-US" sz="1400" dirty="0">
                    <a:solidFill>
                      <a:schemeClr val="tx2"/>
                    </a:solidFill>
                  </a:rPr>
                  <a:t>均衡和“参与人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的最优混合战略”这两个概念。简单来说，可以认为， “参与人</a:t>
                </a:r>
                <a14:m>
                  <m:oMath xmlns:m="http://schemas.openxmlformats.org/officeDocument/2006/math">
                    <m:r>
                      <a:rPr lang="en-US" altLang="zh-CN" sz="1400" i="1">
                        <a:solidFill>
                          <a:schemeClr val="tx2"/>
                        </a:solidFill>
                        <a:latin typeface="Cambria Math" panose="02040503050406030204" pitchFamily="18" charset="0"/>
                      </a:rPr>
                      <m:t>𝑖</m:t>
                    </m:r>
                  </m:oMath>
                </a14:m>
                <a:r>
                  <a:rPr lang="zh-CN" altLang="en-US" sz="1400" dirty="0">
                    <a:solidFill>
                      <a:schemeClr val="tx2"/>
                    </a:solidFill>
                  </a:rPr>
                  <a:t>的最优混合战略”只针对单个的参与人，而混合战略</a:t>
                </a:r>
                <a:r>
                  <a:rPr lang="en-US" altLang="zh-CN" sz="1400" dirty="0">
                    <a:solidFill>
                      <a:schemeClr val="tx2"/>
                    </a:solidFill>
                  </a:rPr>
                  <a:t>Nash</a:t>
                </a:r>
                <a:r>
                  <a:rPr lang="zh-CN" altLang="en-US" sz="1400" dirty="0">
                    <a:solidFill>
                      <a:schemeClr val="tx2"/>
                    </a:solidFill>
                  </a:rPr>
                  <a:t>均衡意味着这时所有参与人都选择了自己的最优混合战略。（回忆一下纯战略中的情形）。</a:t>
                </a:r>
                <a:endParaRPr lang="en-US" altLang="zh-CN" sz="1400" dirty="0">
                  <a:solidFill>
                    <a:schemeClr val="tx2"/>
                  </a:solidFill>
                </a:endParaRPr>
              </a:p>
              <a:p>
                <a:pPr lvl="1"/>
                <a:r>
                  <a:rPr lang="zh-CN" altLang="en-US" sz="1400" dirty="0">
                    <a:solidFill>
                      <a:schemeClr val="tx2"/>
                    </a:solidFill>
                  </a:rPr>
                  <a:t>命题中提到的是参与人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的最优混合战略，而不是混合战略</a:t>
                </a:r>
                <a:r>
                  <a:rPr lang="en-US" altLang="zh-CN" sz="1400" dirty="0">
                    <a:solidFill>
                      <a:schemeClr val="tx2"/>
                    </a:solidFill>
                  </a:rPr>
                  <a:t>Nash</a:t>
                </a:r>
                <a:r>
                  <a:rPr lang="zh-CN" altLang="en-US" sz="1400" dirty="0">
                    <a:solidFill>
                      <a:schemeClr val="tx2"/>
                    </a:solidFill>
                  </a:rPr>
                  <a:t>均衡，所以命题中对于其他参与人的混合战略，出现的是</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，而不是</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这个命题告诉我们，如果</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oMath>
                </a14:m>
                <a:r>
                  <a:rPr lang="zh-CN" altLang="en-US" sz="1400" dirty="0">
                    <a:solidFill>
                      <a:schemeClr val="tx2"/>
                    </a:solidFill>
                  </a:rPr>
                  <a:t>是参与人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在给定了对手选定的混合战略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情况下的最优混合战略，若混合战略规定参与人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以严格正概率选择纯战略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oMath>
                </a14:m>
                <a:r>
                  <a:rPr lang="zh-CN" altLang="en-US" sz="1400" dirty="0">
                    <a:solidFill>
                      <a:schemeClr val="tx2"/>
                    </a:solidFill>
                  </a:rPr>
                  <a:t>，则</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oMath>
                </a14:m>
                <a:r>
                  <a:rPr lang="zh-CN" altLang="en-US" sz="1400" dirty="0">
                    <a:solidFill>
                      <a:schemeClr val="tx2"/>
                    </a:solidFill>
                  </a:rPr>
                  <a:t>一定也是给定</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情况下的一个最优战略。</a:t>
                </a:r>
                <a:endParaRPr lang="en-US" altLang="zh-CN" sz="1400" dirty="0">
                  <a:solidFill>
                    <a:schemeClr val="tx2"/>
                  </a:solidFill>
                </a:endParaRPr>
              </a:p>
              <a:p>
                <a:pPr lvl="1"/>
                <a:r>
                  <a:rPr lang="zh-CN" altLang="en-US" sz="1400" dirty="0">
                    <a:solidFill>
                      <a:schemeClr val="tx2"/>
                    </a:solidFill>
                  </a:rPr>
                  <a:t>或者说，所有以正概率进入最优混合战略的纯战略都是参与人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的最优战略，并且参与人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在所有这些纯战略之间一定是无差异的。用符号表示，就是，如果</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&gt;0,…,</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&gt;0</m:t>
                    </m:r>
                  </m:oMath>
                </a14:m>
                <a:r>
                  <a:rPr lang="zh-CN" altLang="en-US" sz="1400" dirty="0">
                    <a:solidFill>
                      <a:schemeClr val="tx2"/>
                    </a:solidFill>
                  </a:rPr>
                  <a:t>，则有</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𝑘</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m:t>
                            </m:r>
                          </m:sup>
                        </m:sSubSup>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反之，如果参与人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有</a:t>
                </a:r>
                <a14:m>
                  <m:oMath xmlns:m="http://schemas.openxmlformats.org/officeDocument/2006/math">
                    <m:r>
                      <a:rPr lang="en-US" altLang="zh-CN" sz="1400" b="0" i="1" dirty="0" smtClean="0">
                        <a:solidFill>
                          <a:schemeClr val="tx2"/>
                        </a:solidFill>
                        <a:latin typeface="Cambria Math" panose="02040503050406030204" pitchFamily="18" charset="0"/>
                      </a:rPr>
                      <m:t>𝑛</m:t>
                    </m:r>
                  </m:oMath>
                </a14:m>
                <a:r>
                  <a:rPr lang="zh-CN" altLang="en-US" sz="1400" dirty="0">
                    <a:solidFill>
                      <a:schemeClr val="tx2"/>
                    </a:solidFill>
                  </a:rPr>
                  <a:t>个纯战略是最优的，那么这些最优纯战略上的任一概率分布都是参与人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的最优混合战略。</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92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ADC0812-5BE4-4943-95BB-6EB8642644DE}"/>
              </a:ext>
            </a:extLst>
          </p:cNvPr>
          <p:cNvSpPr>
            <a:spLocks noGrp="1"/>
          </p:cNvSpPr>
          <p:nvPr>
            <p:ph type="sldNum" sz="quarter" idx="12"/>
          </p:nvPr>
        </p:nvSpPr>
        <p:spPr/>
        <p:txBody>
          <a:bodyPr/>
          <a:lstStyle/>
          <a:p>
            <a:fld id="{BD5B6BE6-BF76-4BAD-AE57-A6F34EAFDDCA}" type="slidenum">
              <a:rPr lang="zh-CN" altLang="en-US" smtClean="0"/>
              <a:t>52</a:t>
            </a:fld>
            <a:endParaRPr lang="zh-CN" altLang="en-US"/>
          </a:p>
        </p:txBody>
      </p:sp>
    </p:spTree>
    <p:extLst>
      <p:ext uri="{BB962C8B-B14F-4D97-AF65-F5344CB8AC3E}">
        <p14:creationId xmlns:p14="http://schemas.microsoft.com/office/powerpoint/2010/main" val="3359851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这个命题对于我们接下来求解混合战略</a:t>
                </a:r>
                <a:r>
                  <a:rPr lang="en-US" altLang="zh-CN" sz="1800" dirty="0">
                    <a:solidFill>
                      <a:schemeClr val="tx2"/>
                    </a:solidFill>
                  </a:rPr>
                  <a:t>Nash</a:t>
                </a:r>
                <a:r>
                  <a:rPr lang="zh-CN" altLang="en-US" sz="1800" dirty="0">
                    <a:solidFill>
                      <a:schemeClr val="tx2"/>
                    </a:solidFill>
                  </a:rPr>
                  <a:t>均衡十分重要，所以希望大家能够对之有透彻的理解。命题的证明略去，有兴趣的同学，可以自行阅读教材</a:t>
                </a:r>
                <a:r>
                  <a:rPr lang="en-US" altLang="zh-CN" sz="1800" dirty="0">
                    <a:solidFill>
                      <a:schemeClr val="tx2"/>
                    </a:solidFill>
                  </a:rPr>
                  <a:t>pp.38-39</a:t>
                </a:r>
                <a:r>
                  <a:rPr lang="zh-CN" altLang="en-US" sz="1800" dirty="0">
                    <a:solidFill>
                      <a:schemeClr val="tx2"/>
                    </a:solidFill>
                  </a:rPr>
                  <a:t>。</a:t>
                </a:r>
                <a:endParaRPr lang="en-US" altLang="zh-CN" sz="1800" dirty="0">
                  <a:solidFill>
                    <a:schemeClr val="tx2"/>
                  </a:solidFill>
                </a:endParaRPr>
              </a:p>
              <a:p>
                <a:r>
                  <a:rPr lang="zh-CN" altLang="en-US" sz="1800" dirty="0">
                    <a:solidFill>
                      <a:schemeClr val="tx2"/>
                    </a:solidFill>
                  </a:rPr>
                  <a:t>下面仍然以“猜硬币”游戏，对参与人最优战略的上述性质作一个简单的说明。</a:t>
                </a:r>
                <a:endParaRPr lang="en-US" altLang="zh-CN" sz="1800" dirty="0">
                  <a:solidFill>
                    <a:schemeClr val="tx2"/>
                  </a:solidFill>
                </a:endParaRPr>
              </a:p>
              <a:p>
                <a:pPr lvl="1"/>
                <a:r>
                  <a:rPr lang="zh-CN" altLang="en-US" sz="1400" dirty="0">
                    <a:solidFill>
                      <a:schemeClr val="tx2"/>
                    </a:solidFill>
                  </a:rPr>
                  <a:t>设参与人</a:t>
                </a:r>
                <a:r>
                  <a:rPr lang="en-US" altLang="zh-CN" sz="1400" dirty="0">
                    <a:solidFill>
                      <a:schemeClr val="tx2"/>
                    </a:solidFill>
                  </a:rPr>
                  <a:t>1</a:t>
                </a:r>
                <a:r>
                  <a:rPr lang="zh-CN" altLang="en-US" sz="1400" dirty="0">
                    <a:solidFill>
                      <a:schemeClr val="tx2"/>
                    </a:solidFill>
                  </a:rPr>
                  <a:t>的战略为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，参与人</a:t>
                </a:r>
                <a:r>
                  <a:rPr lang="en-US" altLang="zh-CN" sz="1400" dirty="0">
                    <a:solidFill>
                      <a:schemeClr val="tx2"/>
                    </a:solidFill>
                  </a:rPr>
                  <a:t>2</a:t>
                </a:r>
                <a:r>
                  <a:rPr lang="zh-CN" altLang="en-US" sz="1400" dirty="0">
                    <a:solidFill>
                      <a:schemeClr val="tx2"/>
                    </a:solidFill>
                  </a:rPr>
                  <a:t>的战略为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容易求得，参与人</a:t>
                </a:r>
                <a:r>
                  <a:rPr lang="en-US" altLang="zh-CN" sz="1400" dirty="0">
                    <a:solidFill>
                      <a:schemeClr val="tx2"/>
                    </a:solidFill>
                  </a:rPr>
                  <a:t>1</a:t>
                </a:r>
                <a:r>
                  <a:rPr lang="zh-CN" altLang="en-US" sz="1400" dirty="0">
                    <a:solidFill>
                      <a:schemeClr val="tx2"/>
                    </a:solidFill>
                  </a:rPr>
                  <a:t>选择</a:t>
                </a:r>
                <a:r>
                  <a:rPr lang="en-US" altLang="zh-CN" sz="1400" dirty="0">
                    <a:solidFill>
                      <a:schemeClr val="tx2"/>
                    </a:solidFill>
                  </a:rPr>
                  <a:t>O</a:t>
                </a:r>
                <a:r>
                  <a:rPr lang="zh-CN" altLang="en-US" sz="1400" dirty="0">
                    <a:solidFill>
                      <a:schemeClr val="tx2"/>
                    </a:solidFill>
                  </a:rPr>
                  <a:t>的期望收益是</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𝑂</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e>
                    </m:d>
                    <m:r>
                      <a:rPr lang="en-US" altLang="zh-CN" sz="1400" b="0" i="1" smtClean="0">
                        <a:solidFill>
                          <a:schemeClr val="tx2"/>
                        </a:solidFill>
                        <a:latin typeface="Cambria Math" panose="02040503050406030204" pitchFamily="18" charset="0"/>
                      </a:rPr>
                      <m:t>=1−2</m:t>
                    </m:r>
                    <m:r>
                      <a:rPr lang="en-US" altLang="zh-CN" sz="1400" b="0" i="1" smtClean="0">
                        <a:solidFill>
                          <a:schemeClr val="tx2"/>
                        </a:solidFill>
                        <a:latin typeface="Cambria Math" panose="02040503050406030204" pitchFamily="18" charset="0"/>
                      </a:rPr>
                      <m:t>𝑞</m:t>
                    </m:r>
                  </m:oMath>
                </a14:m>
                <a:r>
                  <a:rPr lang="zh-CN" altLang="en-US" sz="1400" dirty="0">
                    <a:solidFill>
                      <a:schemeClr val="tx2"/>
                    </a:solidFill>
                  </a:rPr>
                  <a:t>，参与人</a:t>
                </a:r>
                <a:r>
                  <a:rPr lang="en-US" altLang="zh-CN" sz="1400" dirty="0">
                    <a:solidFill>
                      <a:schemeClr val="tx2"/>
                    </a:solidFill>
                  </a:rPr>
                  <a:t>1</a:t>
                </a:r>
                <a:r>
                  <a:rPr lang="zh-CN" altLang="en-US" sz="1400" dirty="0">
                    <a:solidFill>
                      <a:schemeClr val="tx2"/>
                    </a:solidFill>
                  </a:rPr>
                  <a:t>选择</a:t>
                </a:r>
                <a:r>
                  <a:rPr lang="en-US" altLang="zh-CN" sz="1400" dirty="0">
                    <a:solidFill>
                      <a:schemeClr val="tx2"/>
                    </a:solidFill>
                  </a:rPr>
                  <a:t>R</a:t>
                </a:r>
                <a:r>
                  <a:rPr lang="zh-CN" altLang="en-US" sz="1400" dirty="0">
                    <a:solidFill>
                      <a:schemeClr val="tx2"/>
                    </a:solidFill>
                  </a:rPr>
                  <a:t>的期望收益</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𝑅</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e>
                    </m:d>
                    <m:r>
                      <a:rPr lang="en-US" altLang="zh-CN" sz="1400" b="0" i="1" smtClean="0">
                        <a:solidFill>
                          <a:schemeClr val="tx2"/>
                        </a:solidFill>
                        <a:latin typeface="Cambria Math" panose="02040503050406030204" pitchFamily="18" charset="0"/>
                      </a:rPr>
                      <m:t>=2</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因此，当且仅当</a:t>
                </a: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&lt;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oMath>
                </a14:m>
                <a:r>
                  <a:rPr lang="zh-CN" altLang="en-US" sz="1400" dirty="0">
                    <a:solidFill>
                      <a:schemeClr val="tx2"/>
                    </a:solidFill>
                  </a:rPr>
                  <a:t>时，参与人</a:t>
                </a:r>
                <a:r>
                  <a:rPr lang="en-US" altLang="zh-CN" sz="1400" dirty="0">
                    <a:solidFill>
                      <a:schemeClr val="tx2"/>
                    </a:solidFill>
                  </a:rPr>
                  <a:t>1</a:t>
                </a:r>
                <a:r>
                  <a:rPr lang="zh-CN" altLang="en-US" sz="1400" dirty="0">
                    <a:solidFill>
                      <a:schemeClr val="tx2"/>
                    </a:solidFill>
                  </a:rPr>
                  <a:t>的最优纯战略为选择</a:t>
                </a:r>
                <a:r>
                  <a:rPr lang="en-US" altLang="zh-CN" sz="1400" dirty="0">
                    <a:solidFill>
                      <a:schemeClr val="tx2"/>
                    </a:solidFill>
                  </a:rPr>
                  <a:t>O</a:t>
                </a:r>
                <a:r>
                  <a:rPr lang="zh-CN" altLang="en-US" sz="1400" dirty="0">
                    <a:solidFill>
                      <a:schemeClr val="tx2"/>
                    </a:solidFill>
                  </a:rPr>
                  <a:t>；当且仅当</a:t>
                </a: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&gt;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oMath>
                </a14:m>
                <a:r>
                  <a:rPr lang="zh-CN" altLang="en-US" sz="1400" dirty="0">
                    <a:solidFill>
                      <a:schemeClr val="tx2"/>
                    </a:solidFill>
                  </a:rPr>
                  <a:t>时，参与人</a:t>
                </a:r>
                <a:r>
                  <a:rPr lang="en-US" altLang="zh-CN" sz="1400" dirty="0">
                    <a:solidFill>
                      <a:schemeClr val="tx2"/>
                    </a:solidFill>
                  </a:rPr>
                  <a:t>1</a:t>
                </a:r>
                <a:r>
                  <a:rPr lang="zh-CN" altLang="en-US" sz="1400" dirty="0">
                    <a:solidFill>
                      <a:schemeClr val="tx2"/>
                    </a:solidFill>
                  </a:rPr>
                  <a:t>的最优纯战略为选择</a:t>
                </a:r>
                <a:r>
                  <a:rPr lang="en-US" altLang="zh-CN" sz="1400" dirty="0">
                    <a:solidFill>
                      <a:schemeClr val="tx2"/>
                    </a:solidFill>
                  </a:rPr>
                  <a:t>R</a:t>
                </a:r>
                <a:r>
                  <a:rPr lang="zh-CN" altLang="en-US" sz="1400" dirty="0">
                    <a:solidFill>
                      <a:schemeClr val="tx2"/>
                    </a:solidFill>
                  </a:rPr>
                  <a:t>；当</a:t>
                </a: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oMath>
                </a14:m>
                <a:r>
                  <a:rPr lang="zh-CN" altLang="en-US" sz="1400" dirty="0">
                    <a:solidFill>
                      <a:schemeClr val="tx2"/>
                    </a:solidFill>
                  </a:rPr>
                  <a:t>，则参与人</a:t>
                </a:r>
                <a:r>
                  <a:rPr lang="en-US" altLang="zh-CN" sz="1400" dirty="0">
                    <a:solidFill>
                      <a:schemeClr val="tx2"/>
                    </a:solidFill>
                  </a:rPr>
                  <a:t>1</a:t>
                </a:r>
                <a:r>
                  <a:rPr lang="zh-CN" altLang="en-US" sz="1400" dirty="0">
                    <a:solidFill>
                      <a:schemeClr val="tx2"/>
                    </a:solidFill>
                  </a:rPr>
                  <a:t>无论选择</a:t>
                </a:r>
                <a:r>
                  <a:rPr lang="en-US" altLang="zh-CN" sz="1400" dirty="0">
                    <a:solidFill>
                      <a:schemeClr val="tx2"/>
                    </a:solidFill>
                  </a:rPr>
                  <a:t>O</a:t>
                </a:r>
                <a:r>
                  <a:rPr lang="zh-CN" altLang="en-US" sz="1400" dirty="0">
                    <a:solidFill>
                      <a:schemeClr val="tx2"/>
                    </a:solidFill>
                  </a:rPr>
                  <a:t>或者</a:t>
                </a:r>
                <a:r>
                  <a:rPr lang="en-US" altLang="zh-CN" sz="1400" dirty="0">
                    <a:solidFill>
                      <a:schemeClr val="tx2"/>
                    </a:solidFill>
                  </a:rPr>
                  <a:t>R</a:t>
                </a:r>
                <a:r>
                  <a:rPr lang="zh-CN" altLang="en-US" sz="1400" dirty="0">
                    <a:solidFill>
                      <a:schemeClr val="tx2"/>
                    </a:solidFill>
                  </a:rPr>
                  <a:t>是毫无差异的。不仅如此，此时参与人</a:t>
                </a:r>
                <a:r>
                  <a:rPr lang="en-US" altLang="zh-CN" sz="1400" dirty="0">
                    <a:solidFill>
                      <a:schemeClr val="tx2"/>
                    </a:solidFill>
                  </a:rPr>
                  <a:t>1</a:t>
                </a:r>
                <a:r>
                  <a:rPr lang="zh-CN" altLang="en-US" sz="1400" dirty="0">
                    <a:solidFill>
                      <a:schemeClr val="tx2"/>
                    </a:solidFill>
                  </a:rPr>
                  <a:t>无论以什么样的概率（即，无论</a:t>
                </a:r>
                <a14:m>
                  <m:oMath xmlns:m="http://schemas.openxmlformats.org/officeDocument/2006/math">
                    <m:r>
                      <a:rPr lang="en-US" altLang="zh-CN" sz="1400" b="0" i="1" smtClean="0">
                        <a:solidFill>
                          <a:schemeClr val="tx2"/>
                        </a:solidFill>
                        <a:latin typeface="Cambria Math" panose="02040503050406030204" pitchFamily="18" charset="0"/>
                      </a:rPr>
                      <m:t>𝑝</m:t>
                    </m:r>
                  </m:oMath>
                </a14:m>
                <a:r>
                  <a:rPr lang="zh-CN" altLang="en-US" sz="1400" dirty="0">
                    <a:solidFill>
                      <a:schemeClr val="tx2"/>
                    </a:solidFill>
                  </a:rPr>
                  <a:t>取多少）分布去选择</a:t>
                </a:r>
                <a:r>
                  <a:rPr lang="en-US" altLang="zh-CN" sz="1400" dirty="0">
                    <a:solidFill>
                      <a:schemeClr val="tx2"/>
                    </a:solidFill>
                  </a:rPr>
                  <a:t>O</a:t>
                </a:r>
                <a:r>
                  <a:rPr lang="zh-CN" altLang="en-US" sz="1400" dirty="0">
                    <a:solidFill>
                      <a:schemeClr val="tx2"/>
                    </a:solidFill>
                  </a:rPr>
                  <a:t>或者</a:t>
                </a:r>
                <a:r>
                  <a:rPr lang="en-US" altLang="zh-CN" sz="1400" dirty="0">
                    <a:solidFill>
                      <a:schemeClr val="tx2"/>
                    </a:solidFill>
                  </a:rPr>
                  <a:t>R</a:t>
                </a:r>
                <a:r>
                  <a:rPr lang="zh-CN" altLang="en-US" sz="1400" dirty="0">
                    <a:solidFill>
                      <a:schemeClr val="tx2"/>
                    </a:solidFill>
                  </a:rPr>
                  <a:t>都是毫无差异的。</a:t>
                </a:r>
                <a:endParaRPr lang="en-US" altLang="zh-CN" sz="1400" dirty="0">
                  <a:solidFill>
                    <a:schemeClr val="tx2"/>
                  </a:solidFill>
                </a:endParaRPr>
              </a:p>
              <a:p>
                <a:pPr lvl="1"/>
                <a:r>
                  <a:rPr lang="zh-CN" altLang="en-US" sz="1400" dirty="0">
                    <a:solidFill>
                      <a:schemeClr val="tx2"/>
                    </a:solidFill>
                  </a:rPr>
                  <a:t>也可以说，当</a:t>
                </a: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2</m:t>
                        </m:r>
                      </m:den>
                    </m:f>
                  </m:oMath>
                </a14:m>
                <a:r>
                  <a:rPr lang="zh-CN" altLang="en-US" sz="1400" dirty="0">
                    <a:solidFill>
                      <a:schemeClr val="tx2"/>
                    </a:solidFill>
                  </a:rPr>
                  <a:t>，对于</a:t>
                </a:r>
                <a:r>
                  <a:rPr lang="en-US" altLang="zh-CN" sz="1400" dirty="0">
                    <a:solidFill>
                      <a:schemeClr val="tx2"/>
                    </a:solidFill>
                  </a:rPr>
                  <a:t>0</a:t>
                </a:r>
                <a:r>
                  <a:rPr lang="zh-CN" altLang="en-US" sz="1400" dirty="0">
                    <a:solidFill>
                      <a:schemeClr val="tx2"/>
                    </a:solidFill>
                  </a:rPr>
                  <a:t>到</a:t>
                </a:r>
                <a:r>
                  <a:rPr lang="en-US" altLang="zh-CN" sz="1400" dirty="0">
                    <a:solidFill>
                      <a:schemeClr val="tx2"/>
                    </a:solidFill>
                  </a:rPr>
                  <a:t>1</a:t>
                </a:r>
                <a:r>
                  <a:rPr lang="zh-CN" altLang="en-US" sz="1400" dirty="0">
                    <a:solidFill>
                      <a:schemeClr val="tx2"/>
                    </a:solidFill>
                  </a:rPr>
                  <a:t>之间的任何</a:t>
                </a:r>
                <a14:m>
                  <m:oMath xmlns:m="http://schemas.openxmlformats.org/officeDocument/2006/math">
                    <m:r>
                      <a:rPr lang="en-US" altLang="zh-CN" sz="1400" b="0" i="1" smtClean="0">
                        <a:solidFill>
                          <a:schemeClr val="tx2"/>
                        </a:solidFill>
                        <a:latin typeface="Cambria Math" panose="02040503050406030204" pitchFamily="18" charset="0"/>
                      </a:rPr>
                      <m:t>𝑝</m:t>
                    </m:r>
                  </m:oMath>
                </a14:m>
                <a:r>
                  <a:rPr lang="zh-CN" altLang="en-US" sz="1400" dirty="0">
                    <a:solidFill>
                      <a:schemeClr val="tx2"/>
                    </a:solidFill>
                  </a:rPr>
                  <a:t>，混合战略</a:t>
                </a: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都是对混合战略</a:t>
                </a:r>
                <a14:m>
                  <m:oMath xmlns:m="http://schemas.openxmlformats.org/officeDocument/2006/math">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的最优反应（</a:t>
                </a:r>
                <a:r>
                  <a:rPr lang="en-US" altLang="zh-CN" sz="1400" dirty="0">
                    <a:solidFill>
                      <a:schemeClr val="tx2"/>
                    </a:solidFill>
                  </a:rPr>
                  <a:t>best response</a:t>
                </a:r>
                <a:r>
                  <a:rPr lang="zh-CN" altLang="en-US" sz="1400" dirty="0">
                    <a:solidFill>
                      <a:schemeClr val="tx2"/>
                    </a:solidFill>
                  </a:rPr>
                  <a:t>）。</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1983"/>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AD447837-180A-48DE-9BB9-13425CE55E4C}"/>
              </a:ext>
            </a:extLst>
          </p:cNvPr>
          <p:cNvPicPr>
            <a:picLocks noChangeAspect="1"/>
          </p:cNvPicPr>
          <p:nvPr/>
        </p:nvPicPr>
        <p:blipFill>
          <a:blip r:embed="rId3"/>
          <a:stretch>
            <a:fillRect/>
          </a:stretch>
        </p:blipFill>
        <p:spPr>
          <a:xfrm>
            <a:off x="7798374" y="534903"/>
            <a:ext cx="3214400" cy="1842987"/>
          </a:xfrm>
          <a:prstGeom prst="rect">
            <a:avLst/>
          </a:prstGeom>
        </p:spPr>
      </p:pic>
      <p:sp>
        <p:nvSpPr>
          <p:cNvPr id="4" name="灯片编号占位符 3">
            <a:extLst>
              <a:ext uri="{FF2B5EF4-FFF2-40B4-BE49-F238E27FC236}">
                <a16:creationId xmlns:a16="http://schemas.microsoft.com/office/drawing/2014/main" id="{FBB546B6-2DE8-47D3-B160-A97C58CA8788}"/>
              </a:ext>
            </a:extLst>
          </p:cNvPr>
          <p:cNvSpPr>
            <a:spLocks noGrp="1"/>
          </p:cNvSpPr>
          <p:nvPr>
            <p:ph type="sldNum" sz="quarter" idx="12"/>
          </p:nvPr>
        </p:nvSpPr>
        <p:spPr/>
        <p:txBody>
          <a:bodyPr/>
          <a:lstStyle/>
          <a:p>
            <a:fld id="{BD5B6BE6-BF76-4BAD-AE57-A6F34EAFDDCA}" type="slidenum">
              <a:rPr lang="zh-CN" altLang="en-US" smtClean="0"/>
              <a:t>53</a:t>
            </a:fld>
            <a:endParaRPr lang="zh-CN" altLang="en-US"/>
          </a:p>
        </p:txBody>
      </p:sp>
    </p:spTree>
    <p:extLst>
      <p:ext uri="{BB962C8B-B14F-4D97-AF65-F5344CB8AC3E}">
        <p14:creationId xmlns:p14="http://schemas.microsoft.com/office/powerpoint/2010/main" val="2914557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如何求解混合战略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b="1" dirty="0">
                    <a:solidFill>
                      <a:schemeClr val="tx2"/>
                    </a:solidFill>
                  </a:rPr>
                  <a:t>（最优反应的引理）</a:t>
                </a:r>
                <a:r>
                  <a:rPr lang="zh-CN" altLang="en-US" sz="1800" dirty="0">
                    <a:solidFill>
                      <a:schemeClr val="tx2"/>
                    </a:solidFill>
                  </a:rPr>
                  <a:t>：在有限</a:t>
                </a:r>
                <a:r>
                  <a:rPr lang="en-US" altLang="zh-CN" sz="1800" dirty="0">
                    <a:solidFill>
                      <a:schemeClr val="tx2"/>
                    </a:solidFill>
                  </a:rPr>
                  <a:t>n</a:t>
                </a:r>
                <a:r>
                  <a:rPr lang="zh-CN" altLang="en-US" sz="1800" dirty="0">
                    <a:solidFill>
                      <a:schemeClr val="tx2"/>
                    </a:solidFill>
                  </a:rPr>
                  <a:t>人战略式博弈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中，混合战略组合</a:t>
                </a:r>
                <a14:m>
                  <m:oMath xmlns:m="http://schemas.openxmlformats.org/officeDocument/2006/math">
                    <m:sSup>
                      <m:sSupPr>
                        <m:ctrlPr>
                          <a:rPr lang="en-US" altLang="zh-CN" sz="1800" b="0" i="1" smtClean="0">
                            <a:solidFill>
                              <a:schemeClr val="tx2"/>
                            </a:solidFill>
                            <a:latin typeface="Cambria Math" panose="02040503050406030204" pitchFamily="18" charset="0"/>
                          </a:rPr>
                        </m:ctrlPr>
                      </m:sSupPr>
                      <m:e>
                        <m:r>
                          <a:rPr lang="en-US" altLang="zh-CN" sz="1800" b="0" i="1" smtClean="0">
                            <a:solidFill>
                              <a:schemeClr val="tx2"/>
                            </a:solidFill>
                            <a:latin typeface="Cambria Math" panose="02040503050406030204" pitchFamily="18" charset="0"/>
                          </a:rPr>
                          <m:t>𝜎</m:t>
                        </m:r>
                      </m:e>
                      <m:sup>
                        <m:r>
                          <a:rPr lang="en-US" altLang="zh-CN" sz="1800" b="0" i="1" smtClean="0">
                            <a:solidFill>
                              <a:schemeClr val="tx2"/>
                            </a:solidFill>
                            <a:latin typeface="Cambria Math" panose="02040503050406030204" pitchFamily="18" charset="0"/>
                          </a:rPr>
                          <m:t>∗</m:t>
                        </m:r>
                      </m:sup>
                    </m:s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𝑛</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为一个</a:t>
                </a:r>
                <a:r>
                  <a:rPr lang="en-US" altLang="zh-CN" sz="1800" dirty="0">
                    <a:solidFill>
                      <a:schemeClr val="tx2"/>
                    </a:solidFill>
                  </a:rPr>
                  <a:t>Nash</a:t>
                </a:r>
                <a:r>
                  <a:rPr lang="zh-CN" altLang="en-US" sz="1800" dirty="0">
                    <a:solidFill>
                      <a:schemeClr val="tx2"/>
                    </a:solidFill>
                  </a:rPr>
                  <a:t>均衡，当且仅当</a:t>
                </a:r>
                <a14:m>
                  <m:oMath xmlns:m="http://schemas.openxmlformats.org/officeDocument/2006/math">
                    <m:r>
                      <a:rPr lang="zh-CN" altLang="en-US" sz="180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r>
                      <a:rPr lang="en-US" altLang="zh-CN" sz="1800" b="0" i="1" smtClean="0">
                        <a:solidFill>
                          <a:schemeClr val="tx2"/>
                        </a:solidFill>
                        <a:latin typeface="Cambria Math" panose="02040503050406030204" pitchFamily="18" charset="0"/>
                      </a:rPr>
                      <m: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 </a:t>
                </a:r>
                <a14:m>
                  <m:oMath xmlns:m="http://schemas.openxmlformats.org/officeDocument/2006/math">
                    <m:sSubSup>
                      <m:sSubSupPr>
                        <m:ctrlPr>
                          <a:rPr lang="en-US" altLang="zh-CN" sz="1800" b="0" i="1" dirty="0" smtClean="0">
                            <a:solidFill>
                              <a:schemeClr val="tx2"/>
                            </a:solidFill>
                            <a:latin typeface="Cambria Math" panose="02040503050406030204" pitchFamily="18" charset="0"/>
                          </a:rPr>
                        </m:ctrlPr>
                      </m:sSubSupPr>
                      <m:e>
                        <m:r>
                          <a:rPr lang="en-US" altLang="zh-CN" sz="1800" b="0" i="1" dirty="0" smtClean="0">
                            <a:solidFill>
                              <a:schemeClr val="tx2"/>
                            </a:solidFill>
                            <a:latin typeface="Cambria Math" panose="02040503050406030204" pitchFamily="18" charset="0"/>
                          </a:rPr>
                          <m:t>𝜎</m:t>
                        </m:r>
                      </m:e>
                      <m:sub>
                        <m:r>
                          <a:rPr lang="en-US" altLang="zh-CN" sz="1800" b="0" i="1" dirty="0" smtClean="0">
                            <a:solidFill>
                              <a:schemeClr val="tx2"/>
                            </a:solidFill>
                            <a:latin typeface="Cambria Math" panose="02040503050406030204" pitchFamily="18" charset="0"/>
                          </a:rPr>
                          <m:t>𝑖</m:t>
                        </m:r>
                      </m:sub>
                      <m:sup>
                        <m:r>
                          <a:rPr lang="en-US" altLang="zh-CN" sz="1800" b="0" i="1" dirty="0" smtClean="0">
                            <a:solidFill>
                              <a:schemeClr val="tx2"/>
                            </a:solidFill>
                            <a:latin typeface="Cambria Math" panose="02040503050406030204" pitchFamily="18" charset="0"/>
                          </a:rPr>
                          <m:t>∗</m:t>
                        </m:r>
                      </m:sup>
                    </m:sSubSup>
                  </m:oMath>
                </a14:m>
                <a:r>
                  <a:rPr lang="zh-CN" altLang="en-US" sz="1800" dirty="0">
                    <a:solidFill>
                      <a:schemeClr val="tx2"/>
                    </a:solidFill>
                  </a:rPr>
                  <a:t>的支集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中的每一个纯战略都是给定</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𝑖</m:t>
                        </m:r>
                      </m:sub>
                      <m:sup>
                        <m:r>
                          <a:rPr lang="en-US" altLang="zh-CN" sz="1800" b="0" i="1" smtClean="0">
                            <a:solidFill>
                              <a:schemeClr val="tx2"/>
                            </a:solidFill>
                            <a:latin typeface="Cambria Math" panose="02040503050406030204" pitchFamily="18" charset="0"/>
                          </a:rPr>
                          <m:t>∗</m:t>
                        </m:r>
                      </m:sup>
                    </m:sSubSup>
                  </m:oMath>
                </a14:m>
                <a:r>
                  <a:rPr lang="zh-CN" altLang="en-US" sz="1800" dirty="0">
                    <a:solidFill>
                      <a:schemeClr val="tx2"/>
                    </a:solidFill>
                  </a:rPr>
                  <a:t>下的最优反应。</a:t>
                </a:r>
                <a:endParaRPr lang="en-US" altLang="zh-CN" sz="1800" dirty="0">
                  <a:solidFill>
                    <a:schemeClr val="tx2"/>
                  </a:solidFill>
                </a:endParaRPr>
              </a:p>
              <a:p>
                <a:r>
                  <a:rPr lang="zh-CN" altLang="en-US" sz="1800" b="1" dirty="0">
                    <a:solidFill>
                      <a:schemeClr val="tx2"/>
                    </a:solidFill>
                  </a:rPr>
                  <a:t>支集的定义</a:t>
                </a:r>
                <a:r>
                  <a:rPr lang="zh-CN" altLang="en-US" sz="1800" dirty="0">
                    <a:solidFill>
                      <a:schemeClr val="tx2"/>
                    </a:solidFill>
                  </a:rPr>
                  <a:t>：对于给定的参与人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的混合战略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，称</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中所有大于</a:t>
                </a:r>
                <a:r>
                  <a:rPr lang="en-US" altLang="zh-CN" sz="1800" dirty="0">
                    <a:solidFill>
                      <a:schemeClr val="tx2"/>
                    </a:solidFill>
                  </a:rPr>
                  <a:t>0</a:t>
                </a:r>
                <a:r>
                  <a:rPr lang="zh-CN" altLang="en-US" sz="1800" dirty="0">
                    <a:solidFill>
                      <a:schemeClr val="tx2"/>
                    </a:solidFill>
                  </a:rPr>
                  <a:t>的分量所对应的纯战略的集合为</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的支集，记为</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，即</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𝜎</m:t>
                        </m:r>
                      </m:e>
                      <m:sub>
                        <m:r>
                          <a:rPr lang="en-US" altLang="zh-CN" sz="1800" b="0" i="1" smtClean="0">
                            <a:solidFill>
                              <a:schemeClr val="tx2"/>
                            </a:solidFill>
                            <a:latin typeface="Cambria Math" panose="02040503050406030204" pitchFamily="18" charset="0"/>
                          </a:rPr>
                          <m:t>𝑖</m:t>
                        </m:r>
                      </m:sub>
                    </m:sSub>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&gt;0}</m:t>
                    </m:r>
                  </m:oMath>
                </a14:m>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例如，在一个战略式博弈中给，设</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d>
                      <m:dPr>
                        <m:begChr m:val="{"/>
                        <m:endChr m:val="}"/>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2</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3</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4</m:t>
                            </m:r>
                          </m:sup>
                        </m:sSubSup>
                      </m:e>
                    </m:d>
                    <m:r>
                      <a:rPr lang="en-US" altLang="zh-CN" sz="1400" b="0" i="1" smtClean="0">
                        <a:solidFill>
                          <a:schemeClr val="tx2"/>
                        </a:solidFill>
                        <a:latin typeface="Cambria Math" panose="02040503050406030204" pitchFamily="18" charset="0"/>
                      </a:rPr>
                      <m:t>,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=(0.1,0.5,0,0.4)</m:t>
                    </m:r>
                  </m:oMath>
                </a14:m>
                <a:r>
                  <a:rPr lang="zh-CN" altLang="en-US" sz="1400" dirty="0">
                    <a:solidFill>
                      <a:schemeClr val="tx2"/>
                    </a:solidFill>
                  </a:rPr>
                  <a:t>，则</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2</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up>
                        <m:r>
                          <a:rPr lang="en-US" altLang="zh-CN" sz="1400" b="0" i="1" smtClean="0">
                            <a:solidFill>
                              <a:schemeClr val="tx2"/>
                            </a:solidFill>
                            <a:latin typeface="Cambria Math" panose="02040503050406030204" pitchFamily="18" charset="0"/>
                          </a:rPr>
                          <m:t>4</m:t>
                        </m:r>
                      </m:sup>
                    </m:sSubSup>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a:t>
                </a:r>
                <a:endParaRPr lang="en-US" altLang="zh-CN" sz="1400" dirty="0">
                  <a:solidFill>
                    <a:schemeClr val="tx2"/>
                  </a:solidFill>
                </a:endParaRPr>
              </a:p>
              <a:p>
                <a:r>
                  <a:rPr lang="zh-CN" altLang="en-US" sz="1800" dirty="0">
                    <a:solidFill>
                      <a:schemeClr val="tx2"/>
                    </a:solidFill>
                  </a:rPr>
                  <a:t>下面，我们根据这些命题、引理，求解简单的两人、两战略的战略式博弈问题的混合战略</a:t>
                </a:r>
                <a:r>
                  <a:rPr lang="en-US" altLang="zh-CN" sz="1800" dirty="0">
                    <a:solidFill>
                      <a:schemeClr val="tx2"/>
                    </a:solidFill>
                  </a:rPr>
                  <a:t>Nash</a:t>
                </a:r>
                <a:r>
                  <a:rPr lang="zh-CN" altLang="en-US" sz="1800" dirty="0">
                    <a:solidFill>
                      <a:schemeClr val="tx2"/>
                    </a:solidFill>
                  </a:rPr>
                  <a:t>均衡。</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5387BE-6DEC-4D28-BE13-F2754169325E}"/>
              </a:ext>
            </a:extLst>
          </p:cNvPr>
          <p:cNvSpPr>
            <a:spLocks noGrp="1"/>
          </p:cNvSpPr>
          <p:nvPr>
            <p:ph type="sldNum" sz="quarter" idx="12"/>
          </p:nvPr>
        </p:nvSpPr>
        <p:spPr/>
        <p:txBody>
          <a:bodyPr/>
          <a:lstStyle/>
          <a:p>
            <a:fld id="{BD5B6BE6-BF76-4BAD-AE57-A6F34EAFDDCA}" type="slidenum">
              <a:rPr lang="zh-CN" altLang="en-US" smtClean="0"/>
              <a:t>54</a:t>
            </a:fld>
            <a:endParaRPr lang="zh-CN" altLang="en-US"/>
          </a:p>
        </p:txBody>
      </p:sp>
    </p:spTree>
    <p:extLst>
      <p:ext uri="{BB962C8B-B14F-4D97-AF65-F5344CB8AC3E}">
        <p14:creationId xmlns:p14="http://schemas.microsoft.com/office/powerpoint/2010/main" val="2108902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求解两人、两战略的简单的战略式博弈问题的混合战略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仍然使用之前的一个一般性例子，如右图所示。</a:t>
                </a:r>
                <a:endParaRPr lang="en-US" altLang="zh-CN" sz="1800" dirty="0">
                  <a:solidFill>
                    <a:schemeClr val="tx2"/>
                  </a:solidFill>
                </a:endParaRPr>
              </a:p>
              <a:p>
                <a:pPr lvl="1"/>
                <a:r>
                  <a:rPr lang="zh-CN" altLang="en-US" sz="1400" dirty="0">
                    <a:solidFill>
                      <a:schemeClr val="tx2"/>
                    </a:solidFill>
                  </a:rPr>
                  <a:t>假设</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是博弈的混合战略</a:t>
                </a:r>
                <a:r>
                  <a:rPr lang="en-US" altLang="zh-CN" sz="1400" dirty="0">
                    <a:solidFill>
                      <a:schemeClr val="tx2"/>
                    </a:solidFill>
                  </a:rPr>
                  <a:t>Nash</a:t>
                </a:r>
                <a:r>
                  <a:rPr lang="zh-CN" altLang="en-US" sz="1400" dirty="0">
                    <a:solidFill>
                      <a:schemeClr val="tx2"/>
                    </a:solidFill>
                  </a:rPr>
                  <a:t>均衡。不失一般性，假设</a:t>
                </a:r>
                <a14:m>
                  <m:oMath xmlns:m="http://schemas.openxmlformats.org/officeDocument/2006/math">
                    <m:r>
                      <a:rPr lang="en-US" altLang="zh-CN" sz="1400" b="0" i="1" smtClean="0">
                        <a:solidFill>
                          <a:schemeClr val="tx2"/>
                        </a:solidFill>
                        <a:latin typeface="Cambria Math" panose="02040503050406030204" pitchFamily="18" charset="0"/>
                      </a:rPr>
                      <m:t>0&lt;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&lt;1</m:t>
                    </m:r>
                    <m:r>
                      <a:rPr lang="zh-CN" altLang="en-US" sz="1400" i="1">
                        <a:solidFill>
                          <a:schemeClr val="tx2"/>
                        </a:solidFill>
                        <a:latin typeface="Cambria Math" panose="02040503050406030204" pitchFamily="18" charset="0"/>
                      </a:rPr>
                      <m:t>且</m:t>
                    </m:r>
                    <m:r>
                      <a:rPr lang="en-US" altLang="zh-CN" sz="1400" b="0" i="0" smtClean="0">
                        <a:solidFill>
                          <a:schemeClr val="tx2"/>
                        </a:solidFill>
                        <a:latin typeface="Cambria Math" panose="02040503050406030204" pitchFamily="18" charset="0"/>
                      </a:rPr>
                      <m:t>0&lt;</m:t>
                    </m:r>
                    <m:r>
                      <m:rPr>
                        <m:sty m:val="p"/>
                      </m:rPr>
                      <a:rPr lang="en-US" altLang="zh-CN" sz="1400" b="0" i="0" smtClean="0">
                        <a:solidFill>
                          <a:schemeClr val="tx2"/>
                        </a:solidFill>
                        <a:latin typeface="Cambria Math" panose="02040503050406030204" pitchFamily="18" charset="0"/>
                      </a:rPr>
                      <m:t>q</m:t>
                    </m:r>
                    <m:r>
                      <a:rPr lang="en-US" altLang="zh-CN" sz="1400" b="0" i="0" smtClean="0">
                        <a:solidFill>
                          <a:schemeClr val="tx2"/>
                        </a:solidFill>
                        <a:latin typeface="Cambria Math" panose="02040503050406030204" pitchFamily="18" charset="0"/>
                      </a:rPr>
                      <m:t>&lt;1</m:t>
                    </m:r>
                  </m:oMath>
                </a14:m>
                <a:r>
                  <a:rPr lang="zh-CN" altLang="en-US" sz="1400" dirty="0">
                    <a:solidFill>
                      <a:schemeClr val="tx2"/>
                    </a:solidFill>
                  </a:rPr>
                  <a:t>，则根据上述的混合战略</a:t>
                </a:r>
                <a:r>
                  <a:rPr lang="en-US" altLang="zh-CN" sz="1400" dirty="0">
                    <a:solidFill>
                      <a:schemeClr val="tx2"/>
                    </a:solidFill>
                  </a:rPr>
                  <a:t>Nash</a:t>
                </a:r>
                <a:r>
                  <a:rPr lang="zh-CN" altLang="en-US" sz="1400" dirty="0">
                    <a:solidFill>
                      <a:schemeClr val="tx2"/>
                    </a:solidFill>
                  </a:rPr>
                  <a:t>均衡的性质，有以下式子成立：</a:t>
                </a:r>
                <a:endParaRPr lang="en-US" altLang="zh-CN" sz="14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   </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𝑏</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根据我们之前的计算可以得到上述的所有值，即有：</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4</m:t>
                        </m:r>
                      </m:sub>
                    </m:sSub>
                    <m:r>
                      <a:rPr lang="en-US" altLang="zh-CN" sz="1400" b="0" i="1" smtClean="0">
                        <a:solidFill>
                          <a:schemeClr val="tx2"/>
                        </a:solidFill>
                        <a:latin typeface="Cambria Math" panose="02040503050406030204" pitchFamily="18" charset="0"/>
                      </a:rPr>
                      <m:t>; </m:t>
                    </m:r>
                  </m:oMath>
                </a14:m>
                <a:endParaRPr lang="en-US" altLang="zh-CN" sz="1400" b="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𝑝</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4</m:t>
                        </m:r>
                      </m:sub>
                    </m:sSub>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于是就可以解得</a:t>
                </a:r>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zh-CN" altLang="en-US" sz="1400" i="1">
                        <a:solidFill>
                          <a:schemeClr val="tx2"/>
                        </a:solidFill>
                        <a:latin typeface="Cambria Math" panose="02040503050406030204" pitchFamily="18" charset="0"/>
                      </a:rPr>
                      <m:t>的</m:t>
                    </m:r>
                  </m:oMath>
                </a14:m>
                <a:r>
                  <a:rPr lang="zh-CN" altLang="en-US" sz="1400" dirty="0">
                    <a:solidFill>
                      <a:schemeClr val="tx2"/>
                    </a:solidFill>
                  </a:rPr>
                  <a:t>值，于是得到对应的混合战略</a:t>
                </a:r>
                <a:r>
                  <a:rPr lang="en-US" altLang="zh-CN" sz="1400" dirty="0">
                    <a:solidFill>
                      <a:schemeClr val="tx2"/>
                    </a:solidFill>
                  </a:rPr>
                  <a:t>Nash</a:t>
                </a:r>
                <a:r>
                  <a:rPr lang="zh-CN" altLang="en-US" sz="1400" dirty="0">
                    <a:solidFill>
                      <a:schemeClr val="tx2"/>
                    </a:solidFill>
                  </a:rPr>
                  <a:t>均衡。</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4</m:t>
                            </m:r>
                          </m:sub>
                        </m:sSub>
                      </m:num>
                      <m:den>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𝑦</m:t>
                            </m:r>
                          </m:e>
                          <m:sub>
                            <m:r>
                              <a:rPr lang="en-US" altLang="zh-CN" sz="1400" b="0" i="1" smtClean="0">
                                <a:solidFill>
                                  <a:schemeClr val="tx2"/>
                                </a:solidFill>
                                <a:latin typeface="Cambria Math" panose="02040503050406030204" pitchFamily="18" charset="0"/>
                              </a:rPr>
                              <m:t>4</m:t>
                            </m:r>
                          </m:sub>
                        </m:sSub>
                      </m:den>
                    </m:f>
                    <m:r>
                      <a:rPr lang="en-US" altLang="zh-CN" sz="1400" b="0" i="1" smtClean="0">
                        <a:solidFill>
                          <a:schemeClr val="tx2"/>
                        </a:solidFill>
                        <a:latin typeface="Cambria Math" panose="02040503050406030204" pitchFamily="18" charset="0"/>
                      </a:rPr>
                      <m:t>,  </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4</m:t>
                            </m:r>
                          </m:sub>
                        </m:sSub>
                      </m:num>
                      <m:den>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3</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4</m:t>
                            </m:r>
                          </m:sub>
                        </m:sSub>
                      </m:den>
                    </m:f>
                  </m:oMath>
                </a14:m>
                <a:r>
                  <a:rPr lang="en-US" altLang="zh-CN" sz="1400" dirty="0">
                    <a:solidFill>
                      <a:schemeClr val="tx2"/>
                    </a:solidFill>
                  </a:rPr>
                  <a:t>.</a:t>
                </a:r>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6DCAEDC-16A2-4B4E-B9C3-5EB1DBB6FCD3}"/>
              </a:ext>
            </a:extLst>
          </p:cNvPr>
          <p:cNvSpPr>
            <a:spLocks noGrp="1"/>
          </p:cNvSpPr>
          <p:nvPr>
            <p:ph type="sldNum" sz="quarter" idx="12"/>
          </p:nvPr>
        </p:nvSpPr>
        <p:spPr/>
        <p:txBody>
          <a:bodyPr/>
          <a:lstStyle/>
          <a:p>
            <a:fld id="{BD5B6BE6-BF76-4BAD-AE57-A6F34EAFDDCA}" type="slidenum">
              <a:rPr lang="zh-CN" altLang="en-US" smtClean="0"/>
              <a:t>55</a:t>
            </a:fld>
            <a:endParaRPr lang="zh-CN" altLang="en-US"/>
          </a:p>
        </p:txBody>
      </p:sp>
      <p:pic>
        <p:nvPicPr>
          <p:cNvPr id="12" name="图片 11">
            <a:extLst>
              <a:ext uri="{FF2B5EF4-FFF2-40B4-BE49-F238E27FC236}">
                <a16:creationId xmlns:a16="http://schemas.microsoft.com/office/drawing/2014/main" id="{55A3D8C8-8624-4204-BA68-5F067E67989C}"/>
              </a:ext>
            </a:extLst>
          </p:cNvPr>
          <p:cNvPicPr>
            <a:picLocks noChangeAspect="1"/>
          </p:cNvPicPr>
          <p:nvPr/>
        </p:nvPicPr>
        <p:blipFill>
          <a:blip r:embed="rId3"/>
          <a:stretch>
            <a:fillRect/>
          </a:stretch>
        </p:blipFill>
        <p:spPr>
          <a:xfrm>
            <a:off x="7511143" y="4061319"/>
            <a:ext cx="3501783" cy="2119622"/>
          </a:xfrm>
          <a:prstGeom prst="rect">
            <a:avLst/>
          </a:prstGeom>
        </p:spPr>
      </p:pic>
    </p:spTree>
    <p:extLst>
      <p:ext uri="{BB962C8B-B14F-4D97-AF65-F5344CB8AC3E}">
        <p14:creationId xmlns:p14="http://schemas.microsoft.com/office/powerpoint/2010/main" val="2828363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看完上述这个例子，求解混合战略</a:t>
            </a:r>
            <a:r>
              <a:rPr lang="en-US" altLang="zh-CN" sz="1800" dirty="0">
                <a:solidFill>
                  <a:schemeClr val="tx2"/>
                </a:solidFill>
              </a:rPr>
              <a:t>Nash</a:t>
            </a:r>
            <a:r>
              <a:rPr lang="zh-CN" altLang="en-US" sz="1800" dirty="0">
                <a:solidFill>
                  <a:schemeClr val="tx2"/>
                </a:solidFill>
              </a:rPr>
              <a:t>均衡的方法是怎样的呢？</a:t>
            </a:r>
            <a:endParaRPr lang="en-US" altLang="zh-CN" sz="1800" dirty="0">
              <a:solidFill>
                <a:schemeClr val="tx2"/>
              </a:solidFill>
            </a:endParaRPr>
          </a:p>
          <a:p>
            <a:pPr lvl="1"/>
            <a:r>
              <a:rPr lang="zh-CN" altLang="en-US" sz="1400" dirty="0">
                <a:solidFill>
                  <a:schemeClr val="tx2"/>
                </a:solidFill>
              </a:rPr>
              <a:t>给定参与人</a:t>
            </a:r>
            <a:r>
              <a:rPr lang="en-US" altLang="zh-CN" sz="1400" dirty="0">
                <a:solidFill>
                  <a:schemeClr val="tx2"/>
                </a:solidFill>
              </a:rPr>
              <a:t>2</a:t>
            </a:r>
            <a:r>
              <a:rPr lang="zh-CN" altLang="en-US" sz="1400" dirty="0">
                <a:solidFill>
                  <a:schemeClr val="tx2"/>
                </a:solidFill>
              </a:rPr>
              <a:t>的混合战略，参与人</a:t>
            </a:r>
            <a:r>
              <a:rPr lang="en-US" altLang="zh-CN" sz="1400" dirty="0">
                <a:solidFill>
                  <a:schemeClr val="tx2"/>
                </a:solidFill>
              </a:rPr>
              <a:t>1</a:t>
            </a:r>
            <a:r>
              <a:rPr lang="zh-CN" altLang="en-US" sz="1400" dirty="0">
                <a:solidFill>
                  <a:schemeClr val="tx2"/>
                </a:solidFill>
              </a:rPr>
              <a:t>应该是“</a:t>
            </a:r>
            <a:r>
              <a:rPr lang="en-US" altLang="zh-CN" sz="1400" dirty="0">
                <a:solidFill>
                  <a:schemeClr val="tx2"/>
                </a:solidFill>
              </a:rPr>
              <a:t>indifferent about choose any of his strategies</a:t>
            </a:r>
            <a:r>
              <a:rPr lang="zh-CN" altLang="en-US" sz="1400" dirty="0">
                <a:solidFill>
                  <a:schemeClr val="tx2"/>
                </a:solidFill>
              </a:rPr>
              <a:t>”的，也就是说，参与人</a:t>
            </a:r>
            <a:r>
              <a:rPr lang="en-US" altLang="zh-CN" sz="1400" dirty="0">
                <a:solidFill>
                  <a:schemeClr val="tx2"/>
                </a:solidFill>
              </a:rPr>
              <a:t>1</a:t>
            </a:r>
            <a:r>
              <a:rPr lang="zh-CN" altLang="en-US" sz="1400" dirty="0">
                <a:solidFill>
                  <a:schemeClr val="tx2"/>
                </a:solidFill>
              </a:rPr>
              <a:t>应该是选择任何一个他可以选择的纯战略带来的期望收益都是一样的。</a:t>
            </a:r>
            <a:endParaRPr lang="en-US" altLang="zh-CN" sz="1400" dirty="0">
              <a:solidFill>
                <a:schemeClr val="tx2"/>
              </a:solidFill>
            </a:endParaRPr>
          </a:p>
          <a:p>
            <a:pPr lvl="1"/>
            <a:r>
              <a:rPr lang="zh-CN" altLang="en-US" sz="1400" dirty="0">
                <a:solidFill>
                  <a:schemeClr val="tx2"/>
                </a:solidFill>
              </a:rPr>
              <a:t>同理，给定参与人</a:t>
            </a:r>
            <a:r>
              <a:rPr lang="en-US" altLang="zh-CN" sz="1400" dirty="0">
                <a:solidFill>
                  <a:schemeClr val="tx2"/>
                </a:solidFill>
              </a:rPr>
              <a:t>1</a:t>
            </a:r>
            <a:r>
              <a:rPr lang="zh-CN" altLang="en-US" sz="1400" dirty="0">
                <a:solidFill>
                  <a:schemeClr val="tx2"/>
                </a:solidFill>
              </a:rPr>
              <a:t>的混合战略，参与人</a:t>
            </a:r>
            <a:r>
              <a:rPr lang="en-US" altLang="zh-CN" sz="1400" dirty="0">
                <a:solidFill>
                  <a:schemeClr val="tx2"/>
                </a:solidFill>
              </a:rPr>
              <a:t>2</a:t>
            </a:r>
            <a:r>
              <a:rPr lang="zh-CN" altLang="en-US" sz="1400" dirty="0">
                <a:solidFill>
                  <a:schemeClr val="tx2"/>
                </a:solidFill>
              </a:rPr>
              <a:t>应该是选择任何一个他可以选择的纯战略带来的期望收益都是一样的。</a:t>
            </a:r>
            <a:endParaRPr lang="en-US" altLang="zh-CN" sz="1400" dirty="0">
              <a:solidFill>
                <a:schemeClr val="tx2"/>
              </a:solidFill>
            </a:endParaRPr>
          </a:p>
          <a:p>
            <a:pPr lvl="1"/>
            <a:r>
              <a:rPr lang="zh-CN" altLang="en-US" sz="1400" dirty="0">
                <a:solidFill>
                  <a:schemeClr val="tx2"/>
                </a:solidFill>
              </a:rPr>
              <a:t>如此，即可求出混合战略</a:t>
            </a:r>
            <a:r>
              <a:rPr lang="en-US" altLang="zh-CN" sz="1400" dirty="0">
                <a:solidFill>
                  <a:schemeClr val="tx2"/>
                </a:solidFill>
              </a:rPr>
              <a:t>Nash</a:t>
            </a:r>
            <a:r>
              <a:rPr lang="zh-CN" altLang="en-US" sz="1400" dirty="0">
                <a:solidFill>
                  <a:schemeClr val="tx2"/>
                </a:solidFill>
              </a:rPr>
              <a:t>均衡里面对应的概率分布。</a:t>
            </a:r>
            <a:endParaRPr lang="en-US" altLang="zh-CN" sz="1400" dirty="0">
              <a:solidFill>
                <a:schemeClr val="tx2"/>
              </a:solidFill>
            </a:endParaRPr>
          </a:p>
          <a:p>
            <a:r>
              <a:rPr lang="zh-CN" altLang="en-US" sz="1800" dirty="0">
                <a:solidFill>
                  <a:schemeClr val="tx2"/>
                </a:solidFill>
              </a:rPr>
              <a:t>这种方法实际上是基于前面的命题和“最优反应的引理”的。</a:t>
            </a:r>
            <a:endParaRPr lang="en-US" altLang="zh-CN" sz="1800" dirty="0">
              <a:solidFill>
                <a:schemeClr val="tx2"/>
              </a:solidFill>
            </a:endParaRPr>
          </a:p>
          <a:p>
            <a:r>
              <a:rPr lang="zh-CN" altLang="en-US" sz="1800" dirty="0">
                <a:solidFill>
                  <a:schemeClr val="tx2"/>
                </a:solidFill>
              </a:rPr>
              <a:t>当然，这种方法对于求解两人、两战略的简单的战略式博弈的混合战略</a:t>
            </a:r>
            <a:r>
              <a:rPr lang="en-US" altLang="zh-CN" sz="1800" dirty="0">
                <a:solidFill>
                  <a:schemeClr val="tx2"/>
                </a:solidFill>
              </a:rPr>
              <a:t>Nash</a:t>
            </a:r>
            <a:r>
              <a:rPr lang="zh-CN" altLang="en-US" sz="1800" dirty="0">
                <a:solidFill>
                  <a:schemeClr val="tx2"/>
                </a:solidFill>
              </a:rPr>
              <a:t>均衡足够有效。但是，如果参与人的战略数大于</a:t>
            </a:r>
            <a:r>
              <a:rPr lang="en-US" altLang="zh-CN" sz="1800" dirty="0">
                <a:solidFill>
                  <a:schemeClr val="tx2"/>
                </a:solidFill>
              </a:rPr>
              <a:t>2</a:t>
            </a:r>
            <a:r>
              <a:rPr lang="zh-CN" altLang="en-US" sz="1800" dirty="0">
                <a:solidFill>
                  <a:schemeClr val="tx2"/>
                </a:solidFill>
              </a:rPr>
              <a:t>，求解起来就不是那么容易了。教材中介绍了支撑求解法和规划求解法两种方法，可以参阅教材的第</a:t>
            </a:r>
            <a:r>
              <a:rPr lang="en-US" altLang="zh-CN" sz="1800" dirty="0">
                <a:solidFill>
                  <a:schemeClr val="tx2"/>
                </a:solidFill>
              </a:rPr>
              <a:t>2.5</a:t>
            </a:r>
            <a:r>
              <a:rPr lang="zh-CN" altLang="en-US" sz="1800" dirty="0">
                <a:solidFill>
                  <a:schemeClr val="tx2"/>
                </a:solidFill>
              </a:rPr>
              <a:t>节内容。</a:t>
            </a:r>
            <a:endParaRPr lang="en-US" altLang="zh-CN" sz="1800" dirty="0">
              <a:solidFill>
                <a:schemeClr val="tx2"/>
              </a:solidFill>
            </a:endParaRPr>
          </a:p>
          <a:p>
            <a:r>
              <a:rPr lang="zh-CN" altLang="en-US" sz="1800" dirty="0">
                <a:solidFill>
                  <a:schemeClr val="tx2"/>
                </a:solidFill>
              </a:rPr>
              <a:t>事实上，求解多人、多战略的战略式博弈的混合战略</a:t>
            </a:r>
            <a:r>
              <a:rPr lang="en-US" altLang="zh-CN" sz="1800" dirty="0">
                <a:solidFill>
                  <a:schemeClr val="tx2"/>
                </a:solidFill>
              </a:rPr>
              <a:t>Nash</a:t>
            </a:r>
            <a:r>
              <a:rPr lang="zh-CN" altLang="en-US" sz="1800" dirty="0">
                <a:solidFill>
                  <a:schemeClr val="tx2"/>
                </a:solidFill>
              </a:rPr>
              <a:t>均衡，并没有一种放之四海皆准的、简单的、规范的方法。这仍然是一个值得探索的问题。</a:t>
            </a:r>
          </a:p>
        </p:txBody>
      </p:sp>
      <p:sp>
        <p:nvSpPr>
          <p:cNvPr id="4" name="灯片编号占位符 3">
            <a:extLst>
              <a:ext uri="{FF2B5EF4-FFF2-40B4-BE49-F238E27FC236}">
                <a16:creationId xmlns:a16="http://schemas.microsoft.com/office/drawing/2014/main" id="{7E7638D7-053F-45AB-9BD1-B6BEAD7E1771}"/>
              </a:ext>
            </a:extLst>
          </p:cNvPr>
          <p:cNvSpPr>
            <a:spLocks noGrp="1"/>
          </p:cNvSpPr>
          <p:nvPr>
            <p:ph type="sldNum" sz="quarter" idx="12"/>
          </p:nvPr>
        </p:nvSpPr>
        <p:spPr/>
        <p:txBody>
          <a:bodyPr/>
          <a:lstStyle/>
          <a:p>
            <a:fld id="{BD5B6BE6-BF76-4BAD-AE57-A6F34EAFDDCA}" type="slidenum">
              <a:rPr lang="zh-CN" altLang="en-US" smtClean="0"/>
              <a:t>56</a:t>
            </a:fld>
            <a:endParaRPr lang="zh-CN" altLang="en-US"/>
          </a:p>
        </p:txBody>
      </p:sp>
    </p:spTree>
    <p:extLst>
      <p:ext uri="{BB962C8B-B14F-4D97-AF65-F5344CB8AC3E}">
        <p14:creationId xmlns:p14="http://schemas.microsoft.com/office/powerpoint/2010/main" val="352401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均衡，例：猜硬币</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请根据上面讲述的方法，自行求解“猜硬币”游戏中的混合战略</a:t>
                </a:r>
                <a:r>
                  <a:rPr lang="en-US" altLang="zh-CN" sz="1800" dirty="0">
                    <a:solidFill>
                      <a:schemeClr val="tx2"/>
                    </a:solidFill>
                  </a:rPr>
                  <a:t>Nash</a:t>
                </a:r>
                <a:r>
                  <a:rPr lang="zh-CN" altLang="en-US" sz="1800" dirty="0">
                    <a:solidFill>
                      <a:schemeClr val="tx2"/>
                    </a:solidFill>
                  </a:rPr>
                  <a:t>均衡。验证是否为</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2</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2</m:t>
                            </m:r>
                          </m:den>
                        </m:f>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2</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2</m:t>
                            </m:r>
                          </m:den>
                        </m:f>
                      </m:e>
                    </m:d>
                    <m:r>
                      <a:rPr lang="en-US" altLang="zh-CN" sz="1800" b="0" i="1" smtClean="0">
                        <a:solidFill>
                          <a:schemeClr val="tx2"/>
                        </a:solidFill>
                        <a:latin typeface="Cambria Math" panose="02040503050406030204" pitchFamily="18" charset="0"/>
                      </a:rPr>
                      <m:t>)</m:t>
                    </m:r>
                  </m:oMath>
                </a14:m>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B840473-56B1-4F07-9CE9-776621C58875}"/>
              </a:ext>
            </a:extLst>
          </p:cNvPr>
          <p:cNvSpPr>
            <a:spLocks noGrp="1"/>
          </p:cNvSpPr>
          <p:nvPr>
            <p:ph type="sldNum" sz="quarter" idx="12"/>
          </p:nvPr>
        </p:nvSpPr>
        <p:spPr/>
        <p:txBody>
          <a:bodyPr/>
          <a:lstStyle/>
          <a:p>
            <a:fld id="{BD5B6BE6-BF76-4BAD-AE57-A6F34EAFDDCA}" type="slidenum">
              <a:rPr lang="zh-CN" altLang="en-US" smtClean="0"/>
              <a:t>57</a:t>
            </a:fld>
            <a:endParaRPr lang="zh-CN" altLang="en-US"/>
          </a:p>
        </p:txBody>
      </p:sp>
      <p:pic>
        <p:nvPicPr>
          <p:cNvPr id="12" name="图片 11">
            <a:extLst>
              <a:ext uri="{FF2B5EF4-FFF2-40B4-BE49-F238E27FC236}">
                <a16:creationId xmlns:a16="http://schemas.microsoft.com/office/drawing/2014/main" id="{6BA1496F-336E-44D7-B8F1-66EEA8113ABD}"/>
              </a:ext>
            </a:extLst>
          </p:cNvPr>
          <p:cNvPicPr>
            <a:picLocks noChangeAspect="1"/>
          </p:cNvPicPr>
          <p:nvPr/>
        </p:nvPicPr>
        <p:blipFill>
          <a:blip r:embed="rId3"/>
          <a:stretch>
            <a:fillRect/>
          </a:stretch>
        </p:blipFill>
        <p:spPr>
          <a:xfrm>
            <a:off x="6873912" y="3807824"/>
            <a:ext cx="4139015" cy="2373118"/>
          </a:xfrm>
          <a:prstGeom prst="rect">
            <a:avLst/>
          </a:prstGeom>
        </p:spPr>
      </p:pic>
    </p:spTree>
    <p:extLst>
      <p:ext uri="{BB962C8B-B14F-4D97-AF65-F5344CB8AC3E}">
        <p14:creationId xmlns:p14="http://schemas.microsoft.com/office/powerpoint/2010/main" val="1204621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Stag Hunt</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如前所述，</a:t>
                </a:r>
                <a:r>
                  <a:rPr lang="en-US" altLang="zh-CN" sz="1800" dirty="0">
                    <a:solidFill>
                      <a:schemeClr val="tx2"/>
                    </a:solidFill>
                  </a:rPr>
                  <a:t>Stag Hunt</a:t>
                </a:r>
                <a:r>
                  <a:rPr lang="zh-CN" altLang="en-US" sz="1800" dirty="0">
                    <a:solidFill>
                      <a:schemeClr val="tx2"/>
                    </a:solidFill>
                  </a:rPr>
                  <a:t>问题的战略式博弈的描述如右图所示。前面我们已经得到，（</a:t>
                </a:r>
                <a:r>
                  <a:rPr lang="en-US" altLang="zh-CN" sz="1800" dirty="0">
                    <a:solidFill>
                      <a:schemeClr val="tx2"/>
                    </a:solidFill>
                  </a:rPr>
                  <a:t>5</a:t>
                </a:r>
                <a:r>
                  <a:rPr lang="zh-CN" altLang="en-US" sz="1800" dirty="0">
                    <a:solidFill>
                      <a:schemeClr val="tx2"/>
                    </a:solidFill>
                  </a:rPr>
                  <a:t>，</a:t>
                </a:r>
                <a:r>
                  <a:rPr lang="en-US" altLang="zh-CN" sz="1800" dirty="0">
                    <a:solidFill>
                      <a:schemeClr val="tx2"/>
                    </a:solidFill>
                  </a:rPr>
                  <a:t>5</a:t>
                </a:r>
                <a:r>
                  <a:rPr lang="zh-CN" altLang="en-US" sz="1800" dirty="0">
                    <a:solidFill>
                      <a:schemeClr val="tx2"/>
                    </a:solidFill>
                  </a:rPr>
                  <a:t>）和（</a:t>
                </a:r>
                <a:r>
                  <a:rPr lang="en-US" altLang="zh-CN" sz="1800" dirty="0">
                    <a:solidFill>
                      <a:schemeClr val="tx2"/>
                    </a:solidFill>
                  </a:rPr>
                  <a:t>2</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）都是这个问题的纯战略</a:t>
                </a:r>
                <a:r>
                  <a:rPr lang="en-US" altLang="zh-CN" sz="1800" dirty="0">
                    <a:solidFill>
                      <a:schemeClr val="tx2"/>
                    </a:solidFill>
                  </a:rPr>
                  <a:t>Nash</a:t>
                </a:r>
                <a:r>
                  <a:rPr lang="zh-CN" altLang="en-US" sz="1800" dirty="0">
                    <a:solidFill>
                      <a:schemeClr val="tx2"/>
                    </a:solidFill>
                  </a:rPr>
                  <a:t>均衡。下面我们求解这个问题的混合战略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假设混合战略</a:t>
                </a:r>
                <a:r>
                  <a:rPr lang="en-US" altLang="zh-CN" sz="1800" dirty="0">
                    <a:solidFill>
                      <a:schemeClr val="tx2"/>
                    </a:solidFill>
                  </a:rPr>
                  <a:t>Nash</a:t>
                </a:r>
                <a:r>
                  <a:rPr lang="zh-CN" altLang="en-US" sz="1800" dirty="0">
                    <a:solidFill>
                      <a:schemeClr val="tx2"/>
                    </a:solidFill>
                  </a:rPr>
                  <a:t>均衡是</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𝑞</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𝑞</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𝑝</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𝑝</m:t>
                        </m:r>
                      </m:e>
                    </m:d>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（对应参与人</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a:t>
                </a:r>
                <a:endParaRPr lang="en-US" altLang="zh-CN" sz="1800" dirty="0">
                  <a:solidFill>
                    <a:schemeClr val="tx2"/>
                  </a:solidFill>
                </a:endParaRPr>
              </a:p>
              <a:p>
                <a:pPr lvl="1"/>
                <a:r>
                  <a:rPr lang="zh-CN" altLang="en-US" sz="1400" dirty="0">
                    <a:solidFill>
                      <a:schemeClr val="tx2"/>
                    </a:solidFill>
                  </a:rPr>
                  <a:t>对于参与人</a:t>
                </a:r>
                <a:r>
                  <a:rPr lang="en-US" altLang="zh-CN" sz="1400" dirty="0">
                    <a:solidFill>
                      <a:schemeClr val="tx2"/>
                    </a:solidFill>
                  </a:rPr>
                  <a:t>1</a:t>
                </a:r>
                <a:r>
                  <a:rPr lang="zh-CN" altLang="en-US" sz="1400" dirty="0">
                    <a:solidFill>
                      <a:schemeClr val="tx2"/>
                    </a:solidFill>
                  </a:rPr>
                  <a:t>，给定了参与人</a:t>
                </a:r>
                <a:r>
                  <a:rPr lang="en-US" altLang="zh-CN" sz="1400" dirty="0">
                    <a:solidFill>
                      <a:schemeClr val="tx2"/>
                    </a:solidFill>
                  </a:rPr>
                  <a:t>2</a:t>
                </a:r>
                <a:r>
                  <a:rPr lang="zh-CN" altLang="en-US" sz="1400" dirty="0">
                    <a:solidFill>
                      <a:schemeClr val="tx2"/>
                    </a:solidFill>
                  </a:rPr>
                  <a:t>的混合战略，参与人</a:t>
                </a:r>
                <a:r>
                  <a:rPr lang="en-US" altLang="zh-CN" sz="1400" dirty="0">
                    <a:solidFill>
                      <a:schemeClr val="tx2"/>
                    </a:solidFill>
                  </a:rPr>
                  <a:t>1</a:t>
                </a:r>
                <a:r>
                  <a:rPr lang="zh-CN" altLang="en-US" sz="1400" dirty="0">
                    <a:solidFill>
                      <a:schemeClr val="tx2"/>
                    </a:solidFill>
                  </a:rPr>
                  <a:t>无论选择哪个纯战略都有相等的期望收益。即：</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5</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+0∗</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=2</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+2∗(1−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上式左侧，是参与人</a:t>
                </a:r>
                <a:r>
                  <a:rPr lang="en-US" altLang="zh-CN" sz="1400" dirty="0">
                    <a:solidFill>
                      <a:schemeClr val="tx2"/>
                    </a:solidFill>
                  </a:rPr>
                  <a:t>1</a:t>
                </a:r>
                <a:r>
                  <a:rPr lang="zh-CN" altLang="en-US" sz="1400" dirty="0">
                    <a:solidFill>
                      <a:schemeClr val="tx2"/>
                    </a:solidFill>
                  </a:rPr>
                  <a:t>选择“鹿”，参与人</a:t>
                </a:r>
                <a:r>
                  <a:rPr lang="en-US" altLang="zh-CN" sz="1400" dirty="0">
                    <a:solidFill>
                      <a:schemeClr val="tx2"/>
                    </a:solidFill>
                  </a:rPr>
                  <a:t>2</a:t>
                </a:r>
                <a:r>
                  <a:rPr lang="zh-CN" altLang="en-US" sz="1400" dirty="0">
                    <a:solidFill>
                      <a:schemeClr val="tx2"/>
                    </a:solidFill>
                  </a:rPr>
                  <a:t>按照混合战略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时的期望收益</a:t>
                </a:r>
                <a:endParaRPr lang="en-US" altLang="zh-CN" sz="1400" dirty="0">
                  <a:solidFill>
                    <a:schemeClr val="tx2"/>
                  </a:solidFill>
                </a:endParaRPr>
              </a:p>
              <a:p>
                <a:pPr lvl="1"/>
                <a:r>
                  <a:rPr lang="zh-CN" altLang="en-US" sz="1400" dirty="0">
                    <a:solidFill>
                      <a:schemeClr val="tx2"/>
                    </a:solidFill>
                  </a:rPr>
                  <a:t>上式右侧，是参与人</a:t>
                </a:r>
                <a:r>
                  <a:rPr lang="en-US" altLang="zh-CN" sz="1400" dirty="0">
                    <a:solidFill>
                      <a:schemeClr val="tx2"/>
                    </a:solidFill>
                  </a:rPr>
                  <a:t>1</a:t>
                </a:r>
                <a:r>
                  <a:rPr lang="zh-CN" altLang="en-US" sz="1400" dirty="0">
                    <a:solidFill>
                      <a:schemeClr val="tx2"/>
                    </a:solidFill>
                  </a:rPr>
                  <a:t>选择“兔”，参与人</a:t>
                </a:r>
                <a:r>
                  <a:rPr lang="en-US" altLang="zh-CN" sz="1400" dirty="0">
                    <a:solidFill>
                      <a:schemeClr val="tx2"/>
                    </a:solidFill>
                  </a:rPr>
                  <a:t>2</a:t>
                </a:r>
                <a:r>
                  <a:rPr lang="zh-CN" altLang="en-US" sz="1400" dirty="0">
                    <a:solidFill>
                      <a:schemeClr val="tx2"/>
                    </a:solidFill>
                  </a:rPr>
                  <a:t>按照混合战略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时的期望收益</a:t>
                </a:r>
                <a:endParaRPr lang="en-US" altLang="zh-CN" sz="1400" dirty="0">
                  <a:solidFill>
                    <a:schemeClr val="tx2"/>
                  </a:solidFill>
                </a:endParaRPr>
              </a:p>
              <a:p>
                <a:pPr lvl="1"/>
                <a:r>
                  <a:rPr lang="zh-CN" altLang="en-US" sz="1400" dirty="0">
                    <a:solidFill>
                      <a:schemeClr val="tx2"/>
                    </a:solidFill>
                  </a:rPr>
                  <a:t>同理，对于参与人</a:t>
                </a:r>
                <a:r>
                  <a:rPr lang="en-US" altLang="zh-CN" sz="1400" dirty="0">
                    <a:solidFill>
                      <a:schemeClr val="tx2"/>
                    </a:solidFill>
                  </a:rPr>
                  <a:t>2</a:t>
                </a:r>
                <a:r>
                  <a:rPr lang="zh-CN" altLang="en-US" sz="1400" dirty="0">
                    <a:solidFill>
                      <a:schemeClr val="tx2"/>
                    </a:solidFill>
                  </a:rPr>
                  <a:t>，给定参与人</a:t>
                </a:r>
                <a:r>
                  <a:rPr lang="en-US" altLang="zh-CN" sz="1400" dirty="0">
                    <a:solidFill>
                      <a:schemeClr val="tx2"/>
                    </a:solidFill>
                  </a:rPr>
                  <a:t>1</a:t>
                </a:r>
                <a:r>
                  <a:rPr lang="zh-CN" altLang="en-US" sz="1400" dirty="0">
                    <a:solidFill>
                      <a:schemeClr val="tx2"/>
                    </a:solidFill>
                  </a:rPr>
                  <a:t>的混合战略，参与人</a:t>
                </a:r>
                <a:r>
                  <a:rPr lang="en-US" altLang="zh-CN" sz="1400" dirty="0">
                    <a:solidFill>
                      <a:schemeClr val="tx2"/>
                    </a:solidFill>
                  </a:rPr>
                  <a:t>2</a:t>
                </a:r>
                <a:r>
                  <a:rPr lang="zh-CN" altLang="en-US" sz="1400" dirty="0">
                    <a:solidFill>
                      <a:schemeClr val="tx2"/>
                    </a:solidFill>
                  </a:rPr>
                  <a:t>无论选择</a:t>
                </a:r>
                <a:br>
                  <a:rPr lang="en-US" altLang="zh-CN" sz="1400" dirty="0">
                    <a:solidFill>
                      <a:schemeClr val="tx2"/>
                    </a:solidFill>
                  </a:rPr>
                </a:br>
                <a:r>
                  <a:rPr lang="zh-CN" altLang="en-US" sz="1400" dirty="0">
                    <a:solidFill>
                      <a:schemeClr val="tx2"/>
                    </a:solidFill>
                  </a:rPr>
                  <a:t>哪个纯战略都有相等的期望收益。即：</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5</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+0∗</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=2</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+2∗(1−</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所以</a:t>
                </a:r>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=0.4.</m:t>
                    </m:r>
                  </m:oMath>
                </a14:m>
                <a:endParaRPr lang="en-US" altLang="zh-CN" sz="1400" dirty="0">
                  <a:solidFill>
                    <a:schemeClr val="tx2"/>
                  </a:solidFill>
                </a:endParaRPr>
              </a:p>
              <a:p>
                <a:pPr lvl="1"/>
                <a:r>
                  <a:rPr lang="zh-CN" altLang="en-US" sz="1400" dirty="0">
                    <a:solidFill>
                      <a:schemeClr val="tx2"/>
                    </a:solidFill>
                  </a:rPr>
                  <a:t>当然，这是一个对称的博弈，所以只要得到了</a:t>
                </a:r>
                <a14:m>
                  <m:oMath xmlns:m="http://schemas.openxmlformats.org/officeDocument/2006/math">
                    <m:r>
                      <a:rPr lang="en-US" altLang="zh-CN" sz="1400" b="0" i="1" smtClean="0">
                        <a:solidFill>
                          <a:schemeClr val="tx2"/>
                        </a:solidFill>
                        <a:latin typeface="Cambria Math" panose="02040503050406030204" pitchFamily="18" charset="0"/>
                      </a:rPr>
                      <m:t>𝑝</m:t>
                    </m:r>
                  </m:oMath>
                </a14:m>
                <a:r>
                  <a:rPr lang="zh-CN" altLang="en-US" sz="1400" dirty="0">
                    <a:solidFill>
                      <a:schemeClr val="tx2"/>
                    </a:solidFill>
                  </a:rPr>
                  <a:t>，可以直接判断出来</a:t>
                </a:r>
                <a:br>
                  <a:rPr lang="en-US" altLang="zh-CN" sz="1400" dirty="0">
                    <a:solidFill>
                      <a:schemeClr val="tx2"/>
                    </a:solidFill>
                  </a:rPr>
                </a:br>
                <a14:m>
                  <m:oMath xmlns:m="http://schemas.openxmlformats.org/officeDocument/2006/math">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𝑝</m:t>
                    </m:r>
                  </m:oMath>
                </a14:m>
                <a:r>
                  <a:rPr lang="en-US" altLang="zh-CN" sz="1400" dirty="0">
                    <a:solidFill>
                      <a:schemeClr val="tx2"/>
                    </a:solidFill>
                  </a:rPr>
                  <a:t>.</a:t>
                </a:r>
              </a:p>
              <a:p>
                <a:r>
                  <a:rPr lang="zh-CN" altLang="en-US" sz="1800" dirty="0">
                    <a:solidFill>
                      <a:schemeClr val="tx2"/>
                    </a:solidFill>
                  </a:rPr>
                  <a:t>所以，混合战略</a:t>
                </a:r>
                <a:r>
                  <a:rPr lang="en-US" altLang="zh-CN" sz="1800" dirty="0">
                    <a:solidFill>
                      <a:schemeClr val="tx2"/>
                    </a:solidFill>
                  </a:rPr>
                  <a:t>Nash</a:t>
                </a:r>
                <a:r>
                  <a:rPr lang="zh-CN" altLang="en-US" sz="1800" dirty="0">
                    <a:solidFill>
                      <a:schemeClr val="tx2"/>
                    </a:solidFill>
                  </a:rPr>
                  <a:t>均衡是</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0.4,0.6</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0.4,0.6</m:t>
                        </m:r>
                      </m:e>
                    </m:d>
                    <m:r>
                      <a:rPr lang="en-US" altLang="zh-CN" sz="1800" b="0" i="1" smtClean="0">
                        <a:solidFill>
                          <a:schemeClr val="tx2"/>
                        </a:solidFill>
                        <a:latin typeface="Cambria Math" panose="02040503050406030204" pitchFamily="18" charset="0"/>
                      </a:rPr>
                      <m:t>)</m:t>
                    </m:r>
                  </m:oMath>
                </a14:m>
                <a:endParaRPr lang="en-US" altLang="zh-CN" sz="18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256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E315ED2-D4EF-433C-9FA1-20413C4E2B69}"/>
              </a:ext>
            </a:extLst>
          </p:cNvPr>
          <p:cNvSpPr>
            <a:spLocks noGrp="1"/>
          </p:cNvSpPr>
          <p:nvPr>
            <p:ph type="sldNum" sz="quarter" idx="12"/>
          </p:nvPr>
        </p:nvSpPr>
        <p:spPr/>
        <p:txBody>
          <a:bodyPr/>
          <a:lstStyle/>
          <a:p>
            <a:fld id="{BD5B6BE6-BF76-4BAD-AE57-A6F34EAFDDCA}" type="slidenum">
              <a:rPr lang="zh-CN" altLang="en-US" smtClean="0"/>
              <a:t>58</a:t>
            </a:fld>
            <a:endParaRPr lang="zh-CN" altLang="en-US"/>
          </a:p>
        </p:txBody>
      </p:sp>
      <p:pic>
        <p:nvPicPr>
          <p:cNvPr id="12" name="图片 11">
            <a:extLst>
              <a:ext uri="{FF2B5EF4-FFF2-40B4-BE49-F238E27FC236}">
                <a16:creationId xmlns:a16="http://schemas.microsoft.com/office/drawing/2014/main" id="{E69B7866-6602-4055-BE06-DF23698085E6}"/>
              </a:ext>
            </a:extLst>
          </p:cNvPr>
          <p:cNvPicPr>
            <a:picLocks noChangeAspect="1"/>
          </p:cNvPicPr>
          <p:nvPr/>
        </p:nvPicPr>
        <p:blipFill>
          <a:blip r:embed="rId3"/>
          <a:stretch>
            <a:fillRect/>
          </a:stretch>
        </p:blipFill>
        <p:spPr>
          <a:xfrm>
            <a:off x="7406640" y="4053428"/>
            <a:ext cx="3606134" cy="2127513"/>
          </a:xfrm>
          <a:prstGeom prst="rect">
            <a:avLst/>
          </a:prstGeom>
        </p:spPr>
      </p:pic>
    </p:spTree>
    <p:extLst>
      <p:ext uri="{BB962C8B-B14F-4D97-AF65-F5344CB8AC3E}">
        <p14:creationId xmlns:p14="http://schemas.microsoft.com/office/powerpoint/2010/main" val="3352731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Battle of Sexes</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如前所述，这个问题有两个纯战略</a:t>
                </a:r>
                <a:r>
                  <a:rPr lang="en-US" altLang="zh-CN" sz="1800" dirty="0">
                    <a:solidFill>
                      <a:schemeClr val="tx2"/>
                    </a:solidFill>
                  </a:rPr>
                  <a:t>Nash</a:t>
                </a:r>
                <a:r>
                  <a:rPr lang="zh-CN" altLang="en-US" sz="1800" dirty="0">
                    <a:solidFill>
                      <a:schemeClr val="tx2"/>
                    </a:solidFill>
                  </a:rPr>
                  <a:t>均衡，分别是（足球，足球）和（芭蕾，芭蕾）。下面我们求解这个问题的混合战略</a:t>
                </a:r>
                <a:r>
                  <a:rPr lang="en-US" altLang="zh-CN" sz="1800" dirty="0">
                    <a:solidFill>
                      <a:schemeClr val="tx2"/>
                    </a:solidFill>
                  </a:rPr>
                  <a:t>Nash</a:t>
                </a:r>
                <a:r>
                  <a:rPr lang="zh-CN" altLang="en-US" sz="1800" dirty="0">
                    <a:solidFill>
                      <a:schemeClr val="tx2"/>
                    </a:solidFill>
                  </a:rPr>
                  <a:t>均衡。和</a:t>
                </a:r>
                <a:r>
                  <a:rPr lang="en-US" altLang="zh-CN" sz="1800" dirty="0">
                    <a:solidFill>
                      <a:schemeClr val="tx2"/>
                    </a:solidFill>
                  </a:rPr>
                  <a:t>Stag Hunt</a:t>
                </a:r>
                <a:r>
                  <a:rPr lang="zh-CN" altLang="en-US" sz="1800" dirty="0">
                    <a:solidFill>
                      <a:schemeClr val="tx2"/>
                    </a:solidFill>
                  </a:rPr>
                  <a:t>问题不同，</a:t>
                </a:r>
                <a:r>
                  <a:rPr lang="en-US" altLang="zh-CN" sz="1800" dirty="0">
                    <a:solidFill>
                      <a:schemeClr val="tx2"/>
                    </a:solidFill>
                  </a:rPr>
                  <a:t>Battle of Sexes</a:t>
                </a:r>
                <a:r>
                  <a:rPr lang="zh-CN" altLang="en-US" sz="1800" dirty="0">
                    <a:solidFill>
                      <a:schemeClr val="tx2"/>
                    </a:solidFill>
                  </a:rPr>
                  <a:t>问题不是一个对称的博弈问题，所以不能直接由对称的特征得到其中一个参与人的混合战略。</a:t>
                </a:r>
                <a:endParaRPr lang="en-US" altLang="zh-CN" sz="1800" dirty="0">
                  <a:solidFill>
                    <a:schemeClr val="tx2"/>
                  </a:solidFill>
                </a:endParaRPr>
              </a:p>
              <a:p>
                <a:r>
                  <a:rPr lang="zh-CN" altLang="en-US" sz="1800" dirty="0">
                    <a:solidFill>
                      <a:schemeClr val="tx2"/>
                    </a:solidFill>
                  </a:rPr>
                  <a:t>类似的，假设混合战略</a:t>
                </a:r>
                <a:r>
                  <a:rPr lang="en-US" altLang="zh-CN" sz="1800" dirty="0">
                    <a:solidFill>
                      <a:schemeClr val="tx2"/>
                    </a:solidFill>
                  </a:rPr>
                  <a:t>Nash</a:t>
                </a:r>
                <a:r>
                  <a:rPr lang="zh-CN" altLang="en-US" sz="1800" dirty="0">
                    <a:solidFill>
                      <a:schemeClr val="tx2"/>
                    </a:solidFill>
                  </a:rPr>
                  <a:t>均衡是</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𝑞</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𝑞</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𝑝</m:t>
                        </m:r>
                        <m:r>
                          <a:rPr lang="en-US" altLang="zh-CN" sz="1800" b="0" i="1" smtClean="0">
                            <a:solidFill>
                              <a:schemeClr val="tx2"/>
                            </a:solidFill>
                            <a:latin typeface="Cambria Math" panose="02040503050406030204" pitchFamily="18" charset="0"/>
                          </a:rPr>
                          <m:t>,1−</m:t>
                        </m:r>
                        <m:r>
                          <a:rPr lang="en-US" altLang="zh-CN" sz="1800" b="0" i="1" smtClean="0">
                            <a:solidFill>
                              <a:schemeClr val="tx2"/>
                            </a:solidFill>
                            <a:latin typeface="Cambria Math" panose="02040503050406030204" pitchFamily="18" charset="0"/>
                          </a:rPr>
                          <m:t>𝑝</m:t>
                        </m:r>
                      </m:e>
                    </m:d>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（对应丈夫、妻子）</a:t>
                </a:r>
                <a:endParaRPr lang="en-US" altLang="zh-CN" sz="1800" dirty="0">
                  <a:solidFill>
                    <a:schemeClr val="tx2"/>
                  </a:solidFill>
                </a:endParaRPr>
              </a:p>
              <a:p>
                <a:pPr lvl="1"/>
                <a:r>
                  <a:rPr lang="zh-CN" altLang="en-US" sz="1400" dirty="0">
                    <a:solidFill>
                      <a:schemeClr val="tx2"/>
                    </a:solidFill>
                  </a:rPr>
                  <a:t>对于丈夫，给定妻子的混合战略，丈夫应该无论选择哪个纯战略都有相同的期望收益，即：</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4</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+0∗</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r>
                      <a:rPr lang="en-US" altLang="zh-CN" sz="1400" b="0" i="1" smtClean="0">
                        <a:solidFill>
                          <a:schemeClr val="tx2"/>
                        </a:solidFill>
                        <a:latin typeface="Cambria Math" panose="02040503050406030204" pitchFamily="18" charset="0"/>
                      </a:rPr>
                      <m:t>=0</m:t>
                    </m:r>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+2∗</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𝑝</m:t>
                        </m:r>
                      </m:e>
                    </m:d>
                  </m:oMath>
                </a14:m>
                <a:endParaRPr lang="en-US" altLang="zh-CN" sz="1400" b="0" dirty="0">
                  <a:solidFill>
                    <a:schemeClr val="tx2"/>
                  </a:solidFill>
                </a:endParaRPr>
              </a:p>
              <a:p>
                <a:pPr lvl="1"/>
                <a:r>
                  <a:rPr lang="zh-CN" altLang="en-US" sz="1400" dirty="0">
                    <a:solidFill>
                      <a:schemeClr val="tx2"/>
                    </a:solidFill>
                  </a:rPr>
                  <a:t>对于妻子，给定丈夫的混合策略，妻子应无论选择哪个纯战略都有相同期望收益：</a:t>
                </a:r>
                <a:endParaRPr lang="en-US" altLang="zh-CN" sz="14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2</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+0∗</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r>
                      <a:rPr lang="en-US" altLang="zh-CN" sz="1400" b="0" i="1" smtClean="0">
                        <a:solidFill>
                          <a:schemeClr val="tx2"/>
                        </a:solidFill>
                        <a:latin typeface="Cambria Math" panose="02040503050406030204" pitchFamily="18" charset="0"/>
                      </a:rPr>
                      <m:t>=0</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+4∗</m:t>
                    </m:r>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1−</m:t>
                        </m:r>
                        <m:r>
                          <a:rPr lang="en-US" altLang="zh-CN" sz="1400" b="0" i="1" smtClean="0">
                            <a:solidFill>
                              <a:schemeClr val="tx2"/>
                            </a:solidFill>
                            <a:latin typeface="Cambria Math" panose="02040503050406030204" pitchFamily="18" charset="0"/>
                          </a:rPr>
                          <m:t>𝑞</m:t>
                        </m:r>
                      </m:e>
                    </m:d>
                  </m:oMath>
                </a14:m>
                <a:endParaRPr lang="en-US" altLang="zh-CN" sz="1400" b="0" dirty="0">
                  <a:solidFill>
                    <a:schemeClr val="tx2"/>
                  </a:solidFill>
                </a:endParaRPr>
              </a:p>
              <a:p>
                <a:pPr lvl="1"/>
                <a:r>
                  <a:rPr lang="zh-CN" altLang="en-US" sz="1400" dirty="0">
                    <a:solidFill>
                      <a:schemeClr val="tx2"/>
                    </a:solidFill>
                  </a:rPr>
                  <a:t>由此可得</a:t>
                </a:r>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可见，该博弈问题不是一个对称的博弈问题，所以需要分别求解</a:t>
                </a:r>
                <a14:m>
                  <m:oMath xmlns:m="http://schemas.openxmlformats.org/officeDocument/2006/math">
                    <m:r>
                      <a:rPr lang="en-US" altLang="zh-CN" sz="1400" b="0" i="1" smtClean="0">
                        <a:solidFill>
                          <a:schemeClr val="tx2"/>
                        </a:solidFill>
                        <a:latin typeface="Cambria Math" panose="02040503050406030204" pitchFamily="18" charset="0"/>
                      </a:rPr>
                      <m:t>𝑝</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𝑞</m:t>
                    </m:r>
                    <m:r>
                      <a:rPr lang="zh-CN" altLang="en-US" sz="1400" i="1">
                        <a:solidFill>
                          <a:schemeClr val="tx2"/>
                        </a:solidFill>
                        <a:latin typeface="Cambria Math" panose="02040503050406030204" pitchFamily="18" charset="0"/>
                      </a:rPr>
                      <m:t>。</m:t>
                    </m:r>
                  </m:oMath>
                </a14:m>
                <a:endParaRPr lang="en-US" altLang="zh-CN" sz="1400" dirty="0">
                  <a:solidFill>
                    <a:schemeClr val="tx2"/>
                  </a:solidFill>
                </a:endParaRPr>
              </a:p>
              <a:p>
                <a:r>
                  <a:rPr lang="zh-CN" altLang="en-US" sz="1800" dirty="0">
                    <a:solidFill>
                      <a:schemeClr val="tx2"/>
                    </a:solidFill>
                  </a:rPr>
                  <a:t>即混合战略</a:t>
                </a:r>
                <a:r>
                  <a:rPr lang="en-US" altLang="zh-CN" sz="1800" dirty="0">
                    <a:solidFill>
                      <a:schemeClr val="tx2"/>
                    </a:solidFill>
                  </a:rPr>
                  <a:t>Nash</a:t>
                </a:r>
                <a:r>
                  <a:rPr lang="zh-CN" altLang="en-US" sz="1800" dirty="0">
                    <a:solidFill>
                      <a:schemeClr val="tx2"/>
                    </a:solidFill>
                  </a:rPr>
                  <a:t>均衡是</a:t>
                </a:r>
                <a14:m>
                  <m:oMath xmlns:m="http://schemas.openxmlformats.org/officeDocument/2006/math">
                    <m:r>
                      <a:rPr lang="en-US" altLang="zh-CN" sz="1800" b="0" i="1" smtClean="0">
                        <a:solidFill>
                          <a:schemeClr val="tx2"/>
                        </a:solidFill>
                        <a:latin typeface="Cambria Math" panose="02040503050406030204" pitchFamily="18" charset="0"/>
                      </a:rPr>
                      <m:t>𝜎</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2</m:t>
                            </m:r>
                          </m:num>
                          <m:den>
                            <m:r>
                              <a:rPr lang="en-US" altLang="zh-CN" sz="1800" b="0" i="1" smtClean="0">
                                <a:solidFill>
                                  <a:schemeClr val="tx2"/>
                                </a:solidFill>
                                <a:latin typeface="Cambria Math" panose="02040503050406030204" pitchFamily="18" charset="0"/>
                              </a:rPr>
                              <m:t>3</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3</m:t>
                            </m:r>
                          </m:den>
                        </m:f>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1</m:t>
                            </m:r>
                          </m:num>
                          <m:den>
                            <m:r>
                              <a:rPr lang="en-US" altLang="zh-CN" sz="1800" b="0" i="1" smtClean="0">
                                <a:solidFill>
                                  <a:schemeClr val="tx2"/>
                                </a:solidFill>
                                <a:latin typeface="Cambria Math" panose="02040503050406030204" pitchFamily="18" charset="0"/>
                              </a:rPr>
                              <m:t>3</m:t>
                            </m:r>
                          </m:den>
                        </m:f>
                        <m:r>
                          <a:rPr lang="en-US" altLang="zh-CN" sz="1800" b="0" i="1" smtClean="0">
                            <a:solidFill>
                              <a:schemeClr val="tx2"/>
                            </a:solidFill>
                            <a:latin typeface="Cambria Math" panose="02040503050406030204" pitchFamily="18" charset="0"/>
                          </a:rPr>
                          <m:t>,</m:t>
                        </m:r>
                        <m:f>
                          <m:fPr>
                            <m:ctrlPr>
                              <a:rPr lang="en-US" altLang="zh-CN" sz="1800" b="0" i="1" smtClean="0">
                                <a:solidFill>
                                  <a:schemeClr val="tx2"/>
                                </a:solidFill>
                                <a:latin typeface="Cambria Math" panose="02040503050406030204" pitchFamily="18" charset="0"/>
                              </a:rPr>
                            </m:ctrlPr>
                          </m:fPr>
                          <m:num>
                            <m:r>
                              <a:rPr lang="en-US" altLang="zh-CN" sz="1800" b="0" i="1" smtClean="0">
                                <a:solidFill>
                                  <a:schemeClr val="tx2"/>
                                </a:solidFill>
                                <a:latin typeface="Cambria Math" panose="02040503050406030204" pitchFamily="18" charset="0"/>
                              </a:rPr>
                              <m:t>2</m:t>
                            </m:r>
                          </m:num>
                          <m:den>
                            <m:r>
                              <a:rPr lang="en-US" altLang="zh-CN" sz="1800" b="0" i="1" smtClean="0">
                                <a:solidFill>
                                  <a:schemeClr val="tx2"/>
                                </a:solidFill>
                                <a:latin typeface="Cambria Math" panose="02040503050406030204" pitchFamily="18" charset="0"/>
                              </a:rPr>
                              <m:t>3</m:t>
                            </m:r>
                          </m:den>
                        </m:f>
                      </m:e>
                    </m:d>
                    <m:r>
                      <a:rPr lang="en-US" altLang="zh-CN" sz="1800" b="0" i="1" smtClean="0">
                        <a:solidFill>
                          <a:schemeClr val="tx2"/>
                        </a:solidFill>
                        <a:latin typeface="Cambria Math" panose="02040503050406030204" pitchFamily="18" charset="0"/>
                      </a:rPr>
                      <m:t>)</m:t>
                    </m:r>
                  </m:oMath>
                </a14:m>
                <a:r>
                  <a:rPr lang="en-US" altLang="zh-CN" sz="1800" dirty="0">
                    <a:solidFill>
                      <a:schemeClr val="tx2"/>
                    </a:solidFill>
                  </a:rPr>
                  <a:t>.</a:t>
                </a: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F8FF70E-A6B3-48DD-BFC6-394E7F59EF0B}"/>
              </a:ext>
            </a:extLst>
          </p:cNvPr>
          <p:cNvSpPr>
            <a:spLocks noGrp="1"/>
          </p:cNvSpPr>
          <p:nvPr>
            <p:ph type="sldNum" sz="quarter" idx="12"/>
          </p:nvPr>
        </p:nvSpPr>
        <p:spPr/>
        <p:txBody>
          <a:bodyPr/>
          <a:lstStyle/>
          <a:p>
            <a:fld id="{BD5B6BE6-BF76-4BAD-AE57-A6F34EAFDDCA}" type="slidenum">
              <a:rPr lang="zh-CN" altLang="en-US" smtClean="0"/>
              <a:t>59</a:t>
            </a:fld>
            <a:endParaRPr lang="zh-CN" altLang="en-US"/>
          </a:p>
        </p:txBody>
      </p:sp>
      <p:pic>
        <p:nvPicPr>
          <p:cNvPr id="12" name="图片 11">
            <a:extLst>
              <a:ext uri="{FF2B5EF4-FFF2-40B4-BE49-F238E27FC236}">
                <a16:creationId xmlns:a16="http://schemas.microsoft.com/office/drawing/2014/main" id="{6B2B8513-10CC-423E-BF7B-0B08C3864AD9}"/>
              </a:ext>
            </a:extLst>
          </p:cNvPr>
          <p:cNvPicPr>
            <a:picLocks noChangeAspect="1"/>
          </p:cNvPicPr>
          <p:nvPr/>
        </p:nvPicPr>
        <p:blipFill>
          <a:blip r:embed="rId3"/>
          <a:stretch>
            <a:fillRect/>
          </a:stretch>
        </p:blipFill>
        <p:spPr>
          <a:xfrm>
            <a:off x="7628709" y="4402869"/>
            <a:ext cx="3384217" cy="1778072"/>
          </a:xfrm>
          <a:prstGeom prst="rect">
            <a:avLst/>
          </a:prstGeom>
        </p:spPr>
      </p:pic>
    </p:spTree>
    <p:extLst>
      <p:ext uri="{BB962C8B-B14F-4D97-AF65-F5344CB8AC3E}">
        <p14:creationId xmlns:p14="http://schemas.microsoft.com/office/powerpoint/2010/main" val="30578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描述博弈的基本元素：行动</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行动是参与人在博弈中的某个时点的决策变量。上例中的“开发”和“不开发”就是行动。在博弈分析中，一般都假设参与人有多个（两个或以上）可供选择的行动。</a:t>
                </a:r>
                <a:endParaRPr lang="en-US" altLang="zh-CN" sz="1800" dirty="0">
                  <a:solidFill>
                    <a:schemeClr val="tx2"/>
                  </a:solidFill>
                </a:endParaRPr>
              </a:p>
              <a:p>
                <a:r>
                  <a:rPr lang="zh-CN" altLang="en-US" sz="1800" dirty="0">
                    <a:solidFill>
                      <a:schemeClr val="tx2"/>
                    </a:solidFill>
                  </a:rPr>
                  <a:t>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表示参与人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的行动，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𝐴</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表示</m:t>
                    </m:r>
                  </m:oMath>
                </a14:m>
                <a:r>
                  <a:rPr lang="zh-CN" altLang="en-US" sz="1800" dirty="0">
                    <a:solidFill>
                      <a:schemeClr val="tx2"/>
                    </a:solidFill>
                  </a:rPr>
                  <a:t>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的所有行动的集合。上例中，如果用</a:t>
                </a:r>
                <a14:m>
                  <m:oMath xmlns:m="http://schemas.openxmlformats.org/officeDocument/2006/math">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oMath>
                </a14:m>
                <a:r>
                  <a:rPr lang="zh-CN" altLang="en-US" sz="1800" dirty="0">
                    <a:solidFill>
                      <a:schemeClr val="tx2"/>
                    </a:solidFill>
                  </a:rPr>
                  <a:t>分别表示“开发”和“不开发”，则</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𝐴</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𝐴</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a:t>
                </a:r>
                <a14:m>
                  <m:oMath xmlns:m="http://schemas.openxmlformats.org/officeDocument/2006/math">
                    <m:sSub>
                      <m:sSubPr>
                        <m:ctrlPr>
                          <a:rPr lang="en-US" altLang="zh-CN" sz="1800" b="0" i="1" dirty="0" smtClean="0">
                            <a:solidFill>
                              <a:schemeClr val="tx2"/>
                            </a:solidFill>
                            <a:latin typeface="Cambria Math" panose="02040503050406030204" pitchFamily="18" charset="0"/>
                          </a:rPr>
                        </m:ctrlPr>
                      </m:sSubPr>
                      <m:e>
                        <m:r>
                          <a:rPr lang="en-US" altLang="zh-CN" sz="1800" b="0" i="1" dirty="0" smtClean="0">
                            <a:solidFill>
                              <a:schemeClr val="tx2"/>
                            </a:solidFill>
                            <a:latin typeface="Cambria Math" panose="02040503050406030204" pitchFamily="18" charset="0"/>
                          </a:rPr>
                          <m:t>𝑎</m:t>
                        </m:r>
                      </m:e>
                      <m:sub>
                        <m:r>
                          <a:rPr lang="en-US" altLang="zh-CN" sz="1800" b="0" i="1" dirty="0" smtClean="0">
                            <a:solidFill>
                              <a:schemeClr val="tx2"/>
                            </a:solidFill>
                            <a:latin typeface="Cambria Math" panose="02040503050406030204" pitchFamily="18" charset="0"/>
                          </a:rPr>
                          <m:t>𝑖</m:t>
                        </m:r>
                      </m:sub>
                    </m:sSub>
                  </m:oMath>
                </a14:m>
                <a:r>
                  <a:rPr lang="zh-CN" altLang="en-US" sz="1800" dirty="0">
                    <a:solidFill>
                      <a:schemeClr val="tx2"/>
                    </a:solidFill>
                  </a:rPr>
                  <a:t>不仅可以是离散型的变量（例如上例中的开发</a:t>
                </a:r>
                <a:r>
                  <a:rPr lang="en-US" altLang="zh-CN" sz="1800" dirty="0">
                    <a:solidFill>
                      <a:schemeClr val="tx2"/>
                    </a:solidFill>
                  </a:rPr>
                  <a:t>/</a:t>
                </a:r>
                <a:r>
                  <a:rPr lang="zh-CN" altLang="en-US" sz="1800" dirty="0">
                    <a:solidFill>
                      <a:schemeClr val="tx2"/>
                    </a:solidFill>
                  </a:rPr>
                  <a:t>不开发），也可以是连续型变量（例如产量、价格等）。</a:t>
                </a:r>
                <a:endParaRPr lang="en-US" altLang="zh-CN" sz="1800" dirty="0">
                  <a:solidFill>
                    <a:schemeClr val="tx2"/>
                  </a:solidFill>
                </a:endParaRPr>
              </a:p>
              <a:p>
                <a:r>
                  <a:rPr lang="zh-CN" altLang="en-US" sz="1800" dirty="0">
                    <a:solidFill>
                      <a:schemeClr val="tx2"/>
                    </a:solidFill>
                  </a:rPr>
                  <a:t>在</a:t>
                </a:r>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人博弈中，所有参与人行动的有序集</a:t>
                </a:r>
                <a14:m>
                  <m:oMath xmlns:m="http://schemas.openxmlformats.org/officeDocument/2006/math">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𝑎</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是</a:t>
                </a:r>
                <a:r>
                  <a:rPr lang="en-US" altLang="zh-CN" sz="1800" dirty="0">
                    <a:solidFill>
                      <a:schemeClr val="tx2"/>
                    </a:solidFill>
                  </a:rPr>
                  <a:t>n</a:t>
                </a:r>
                <a:r>
                  <a:rPr lang="zh-CN" altLang="en-US" sz="1800" dirty="0">
                    <a:solidFill>
                      <a:schemeClr val="tx2"/>
                    </a:solidFill>
                  </a:rPr>
                  <a:t>个参与人的行动组合（</a:t>
                </a:r>
                <a:r>
                  <a:rPr lang="en-US" altLang="zh-CN" sz="1800" dirty="0">
                    <a:solidFill>
                      <a:schemeClr val="tx2"/>
                    </a:solidFill>
                  </a:rPr>
                  <a:t>action profile</a:t>
                </a:r>
                <a:r>
                  <a:rPr lang="zh-CN" altLang="en-US" sz="1800" dirty="0">
                    <a:solidFill>
                      <a:schemeClr val="tx2"/>
                    </a:solidFill>
                  </a:rPr>
                  <a:t>），它表示博弈中每个参与人采取一个行动的一种博弈情形。上例中，</a:t>
                </a:r>
                <a14:m>
                  <m:oMath xmlns:m="http://schemas.openxmlformats.org/officeDocument/2006/math">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表示企业</a:t>
                </a:r>
                <a:r>
                  <a:rPr lang="en-US" altLang="zh-CN" sz="1800" dirty="0">
                    <a:solidFill>
                      <a:schemeClr val="tx2"/>
                    </a:solidFill>
                  </a:rPr>
                  <a:t>1</a:t>
                </a:r>
                <a:r>
                  <a:rPr lang="zh-CN" altLang="en-US" sz="1800" dirty="0">
                    <a:solidFill>
                      <a:schemeClr val="tx2"/>
                    </a:solidFill>
                  </a:rPr>
                  <a:t>、</a:t>
                </a:r>
                <a:r>
                  <a:rPr lang="en-US" altLang="zh-CN" sz="1800" dirty="0">
                    <a:solidFill>
                      <a:schemeClr val="tx2"/>
                    </a:solidFill>
                  </a:rPr>
                  <a:t>2</a:t>
                </a:r>
                <a:r>
                  <a:rPr lang="zh-CN" altLang="en-US" sz="1800" dirty="0">
                    <a:solidFill>
                      <a:schemeClr val="tx2"/>
                    </a:solidFill>
                  </a:rPr>
                  <a:t>都采取行动“开发”；</a:t>
                </a:r>
                <a14:m>
                  <m:oMath xmlns:m="http://schemas.openxmlformats.org/officeDocument/2006/math">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zh-CN" altLang="en-US" sz="1800" i="1">
                        <a:solidFill>
                          <a:schemeClr val="tx2"/>
                        </a:solidFill>
                        <a:latin typeface="Cambria Math" panose="02040503050406030204" pitchFamily="18" charset="0"/>
                      </a:rPr>
                      <m:t>表示</m:t>
                    </m:r>
                  </m:oMath>
                </a14:m>
                <a:r>
                  <a:rPr lang="zh-CN" altLang="en-US" sz="1800" dirty="0">
                    <a:solidFill>
                      <a:schemeClr val="tx2"/>
                    </a:solidFill>
                  </a:rPr>
                  <a:t>企业</a:t>
                </a:r>
                <a:r>
                  <a:rPr lang="en-US" altLang="zh-CN" sz="1800" dirty="0">
                    <a:solidFill>
                      <a:schemeClr val="tx2"/>
                    </a:solidFill>
                  </a:rPr>
                  <a:t>1</a:t>
                </a:r>
                <a:r>
                  <a:rPr lang="zh-CN" altLang="en-US" sz="1800" dirty="0">
                    <a:solidFill>
                      <a:schemeClr val="tx2"/>
                    </a:solidFill>
                  </a:rPr>
                  <a:t>“不开发”，而企业</a:t>
                </a:r>
                <a:r>
                  <a:rPr lang="en-US" altLang="zh-CN" sz="1800" dirty="0">
                    <a:solidFill>
                      <a:schemeClr val="tx2"/>
                    </a:solidFill>
                  </a:rPr>
                  <a:t>2</a:t>
                </a:r>
                <a:r>
                  <a:rPr lang="zh-CN" altLang="en-US" sz="1800" dirty="0">
                    <a:solidFill>
                      <a:schemeClr val="tx2"/>
                    </a:solidFill>
                  </a:rPr>
                  <a:t>“开发”；等等。</a:t>
                </a:r>
                <a:endParaRPr lang="en-US" altLang="zh-CN" sz="1800" dirty="0">
                  <a:solidFill>
                    <a:schemeClr val="tx2"/>
                  </a:solidFill>
                </a:endParaRPr>
              </a:p>
              <a:p>
                <a:r>
                  <a:rPr lang="zh-CN" altLang="en-US" sz="1800" dirty="0">
                    <a:solidFill>
                      <a:schemeClr val="tx2"/>
                    </a:solidFill>
                  </a:rPr>
                  <a:t>用</a:t>
                </a:r>
                <a14:m>
                  <m:oMath xmlns:m="http://schemas.openxmlformats.org/officeDocument/2006/math">
                    <m:r>
                      <a:rPr lang="en-US" altLang="zh-CN" sz="1800" b="0" i="1" smtClean="0">
                        <a:solidFill>
                          <a:schemeClr val="tx2"/>
                        </a:solidFill>
                        <a:latin typeface="Cambria Math" panose="02040503050406030204" pitchFamily="18" charset="0"/>
                      </a:rPr>
                      <m:t>𝐴</m:t>
                    </m:r>
                  </m:oMath>
                </a14:m>
                <a:r>
                  <a:rPr lang="zh-CN" altLang="en-US" sz="1800" dirty="0">
                    <a:solidFill>
                      <a:schemeClr val="tx2"/>
                    </a:solidFill>
                  </a:rPr>
                  <a:t>表示所有行动组合的集合。上例中，</a:t>
                </a:r>
                <a14:m>
                  <m:oMath xmlns:m="http://schemas.openxmlformats.org/officeDocument/2006/math">
                    <m:r>
                      <a:rPr lang="en-US" altLang="zh-CN" sz="1800" b="0" i="1" smtClean="0">
                        <a:solidFill>
                          <a:schemeClr val="tx2"/>
                        </a:solidFill>
                        <a:latin typeface="Cambria Math" panose="02040503050406030204" pitchFamily="18" charset="0"/>
                      </a:rPr>
                      <m:t>𝐴</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r>
                          <a:rPr lang="en-US" altLang="zh-CN" sz="1800" b="0" i="1" smtClean="0">
                            <a:solidFill>
                              <a:schemeClr val="tx2"/>
                            </a:solidFill>
                            <a:latin typeface="Cambria Math" panose="02040503050406030204" pitchFamily="18" charset="0"/>
                          </a:rPr>
                          <m:t>𝑏</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e>
                    </m:d>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a:t>
                </a:r>
                <a:endParaRPr lang="en-US" altLang="zh-CN"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78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DCFC72C-0630-46B3-A662-02B16332B0BD}"/>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Action</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937239FE-C8BB-42A3-A1E1-881539C29C08}"/>
              </a:ext>
            </a:extLst>
          </p:cNvPr>
          <p:cNvSpPr>
            <a:spLocks noGrp="1"/>
          </p:cNvSpPr>
          <p:nvPr>
            <p:ph type="sldNum" sz="quarter" idx="12"/>
          </p:nvPr>
        </p:nvSpPr>
        <p:spPr/>
        <p:txBody>
          <a:bodyPr/>
          <a:lstStyle/>
          <a:p>
            <a:fld id="{BD5B6BE6-BF76-4BAD-AE57-A6F34EAFDDCA}" type="slidenum">
              <a:rPr lang="zh-CN" altLang="en-US" smtClean="0"/>
              <a:t>6</a:t>
            </a:fld>
            <a:endParaRPr lang="zh-CN" altLang="en-US"/>
          </a:p>
        </p:txBody>
      </p:sp>
    </p:spTree>
    <p:extLst>
      <p:ext uri="{BB962C8B-B14F-4D97-AF65-F5344CB8AC3E}">
        <p14:creationId xmlns:p14="http://schemas.microsoft.com/office/powerpoint/2010/main" val="342072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Battle of Sexes</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对于这个博弈问题，我们可以看的更深入一些：</a:t>
                </a:r>
                <a:endParaRPr lang="en-US" altLang="zh-CN" sz="1800" dirty="0">
                  <a:solidFill>
                    <a:schemeClr val="tx2"/>
                  </a:solidFill>
                </a:endParaRPr>
              </a:p>
              <a:p>
                <a:pPr lvl="1"/>
                <a:r>
                  <a:rPr lang="zh-CN" altLang="en-US" sz="1400" dirty="0">
                    <a:solidFill>
                      <a:schemeClr val="tx2"/>
                    </a:solidFill>
                  </a:rPr>
                  <a:t>在这个混合战略</a:t>
                </a:r>
                <a:r>
                  <a:rPr lang="en-US" altLang="zh-CN" sz="1400" dirty="0">
                    <a:solidFill>
                      <a:schemeClr val="tx2"/>
                    </a:solidFill>
                  </a:rPr>
                  <a:t>Nash</a:t>
                </a:r>
                <a:r>
                  <a:rPr lang="zh-CN" altLang="en-US" sz="1400" dirty="0">
                    <a:solidFill>
                      <a:schemeClr val="tx2"/>
                    </a:solidFill>
                  </a:rPr>
                  <a:t>均衡中，丈夫以</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oMath>
                </a14:m>
                <a:r>
                  <a:rPr lang="zh-CN" altLang="en-US" sz="1400" dirty="0">
                    <a:solidFill>
                      <a:schemeClr val="tx2"/>
                    </a:solidFill>
                  </a:rPr>
                  <a:t>概率选择“足球”，妻子以</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3</m:t>
                        </m:r>
                      </m:den>
                    </m:f>
                  </m:oMath>
                </a14:m>
                <a:r>
                  <a:rPr lang="zh-CN" altLang="en-US" sz="1400" dirty="0">
                    <a:solidFill>
                      <a:schemeClr val="tx2"/>
                    </a:solidFill>
                  </a:rPr>
                  <a:t>的概率选择“芭蕾”。也就是说，双方都以更高的概率选择自己喜爱的节目，而以更低的概率选择自己不喜欢的节目。</a:t>
                </a:r>
                <a:endParaRPr lang="en-US" altLang="zh-CN" sz="1400" dirty="0">
                  <a:solidFill>
                    <a:schemeClr val="tx2"/>
                  </a:solidFill>
                </a:endParaRPr>
              </a:p>
              <a:p>
                <a:pPr lvl="1"/>
                <a:r>
                  <a:rPr lang="zh-CN" altLang="en-US" sz="1400" dirty="0">
                    <a:solidFill>
                      <a:schemeClr val="tx2"/>
                    </a:solidFill>
                  </a:rPr>
                  <a:t>注意到，该博弈问题有两个纯战略</a:t>
                </a:r>
                <a:r>
                  <a:rPr lang="en-US" altLang="zh-CN" sz="1400" dirty="0">
                    <a:solidFill>
                      <a:schemeClr val="tx2"/>
                    </a:solidFill>
                  </a:rPr>
                  <a:t>Nash</a:t>
                </a:r>
                <a:r>
                  <a:rPr lang="zh-CN" altLang="en-US" sz="1400" dirty="0">
                    <a:solidFill>
                      <a:schemeClr val="tx2"/>
                    </a:solidFill>
                  </a:rPr>
                  <a:t>均衡，现在又有一个混合战略</a:t>
                </a:r>
                <a:r>
                  <a:rPr lang="en-US" altLang="zh-CN" sz="1400" dirty="0">
                    <a:solidFill>
                      <a:schemeClr val="tx2"/>
                    </a:solidFill>
                  </a:rPr>
                  <a:t>Nash</a:t>
                </a:r>
                <a:r>
                  <a:rPr lang="zh-CN" altLang="en-US" sz="1400" dirty="0">
                    <a:solidFill>
                      <a:schemeClr val="tx2"/>
                    </a:solidFill>
                  </a:rPr>
                  <a:t>均衡，如何在它们之间进行比较？</a:t>
                </a:r>
                <a:endParaRPr lang="en-US" altLang="zh-CN" sz="1400" dirty="0">
                  <a:solidFill>
                    <a:schemeClr val="tx2"/>
                  </a:solidFill>
                </a:endParaRPr>
              </a:p>
              <a:p>
                <a:pPr lvl="1"/>
                <a:r>
                  <a:rPr lang="zh-CN" altLang="en-US" sz="1400" dirty="0">
                    <a:solidFill>
                      <a:schemeClr val="tx2"/>
                    </a:solidFill>
                  </a:rPr>
                  <a:t>假设丈夫和妻子选择各自的行为是独立的，则出现（足球，足球）的概率是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9</m:t>
                        </m:r>
                      </m:den>
                    </m:f>
                  </m:oMath>
                </a14:m>
                <a:r>
                  <a:rPr lang="zh-CN" altLang="en-US" sz="1400" dirty="0">
                    <a:solidFill>
                      <a:schemeClr val="tx2"/>
                    </a:solidFill>
                  </a:rPr>
                  <a:t>，出现（芭蕾，芭蕾）的概率是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9</m:t>
                        </m:r>
                      </m:den>
                    </m:f>
                  </m:oMath>
                </a14:m>
                <a:r>
                  <a:rPr lang="zh-CN" altLang="en-US" sz="1400" dirty="0">
                    <a:solidFill>
                      <a:schemeClr val="tx2"/>
                    </a:solidFill>
                  </a:rPr>
                  <a:t>，出现（足球，芭蕾）的概率是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4</m:t>
                        </m:r>
                      </m:num>
                      <m:den>
                        <m:r>
                          <a:rPr lang="en-US" altLang="zh-CN" sz="1400" b="0" i="1" smtClean="0">
                            <a:solidFill>
                              <a:schemeClr val="tx2"/>
                            </a:solidFill>
                            <a:latin typeface="Cambria Math" panose="02040503050406030204" pitchFamily="18" charset="0"/>
                          </a:rPr>
                          <m:t>9</m:t>
                        </m:r>
                      </m:den>
                    </m:f>
                  </m:oMath>
                </a14:m>
                <a:r>
                  <a:rPr lang="zh-CN" altLang="en-US" sz="1400" dirty="0">
                    <a:solidFill>
                      <a:schemeClr val="tx2"/>
                    </a:solidFill>
                  </a:rPr>
                  <a:t>，出现（芭蕾，足球）的概率是</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oMath>
                </a14:m>
                <a:r>
                  <a:rPr lang="zh-CN" altLang="en-US" sz="1400" dirty="0">
                    <a:solidFill>
                      <a:schemeClr val="tx2"/>
                    </a:solidFill>
                  </a:rPr>
                  <a:t>。则在混合战略</a:t>
                </a:r>
                <a:r>
                  <a:rPr lang="en-US" altLang="zh-CN" sz="1400" dirty="0">
                    <a:solidFill>
                      <a:schemeClr val="tx2"/>
                    </a:solidFill>
                  </a:rPr>
                  <a:t>Nash</a:t>
                </a:r>
                <a:r>
                  <a:rPr lang="zh-CN" altLang="en-US" sz="1400" dirty="0">
                    <a:solidFill>
                      <a:schemeClr val="tx2"/>
                    </a:solidFill>
                  </a:rPr>
                  <a:t>均衡中，有：</a:t>
                </a:r>
                <a:endParaRPr lang="en-US" altLang="zh-CN" sz="1400" dirty="0">
                  <a:solidFill>
                    <a:schemeClr val="tx2"/>
                  </a:solidFill>
                </a:endParaRPr>
              </a:p>
              <a:p>
                <a:pPr lvl="1"/>
                <a:r>
                  <a:rPr lang="zh-CN" altLang="en-US" sz="1400" dirty="0">
                    <a:solidFill>
                      <a:schemeClr val="tx2"/>
                    </a:solidFill>
                  </a:rPr>
                  <a:t>丈夫的期望收益</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1</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=4∗</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9</m:t>
                        </m:r>
                      </m:den>
                    </m:f>
                    <m:r>
                      <a:rPr lang="en-US" altLang="zh-CN" sz="1400" b="0" i="1" smtClean="0">
                        <a:solidFill>
                          <a:schemeClr val="tx2"/>
                        </a:solidFill>
                        <a:latin typeface="Cambria Math" panose="02040503050406030204" pitchFamily="18" charset="0"/>
                      </a:rPr>
                      <m:t>+0∗</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4</m:t>
                        </m:r>
                      </m:num>
                      <m:den>
                        <m:r>
                          <a:rPr lang="en-US" altLang="zh-CN" sz="1400" b="0" i="1" smtClean="0">
                            <a:solidFill>
                              <a:schemeClr val="tx2"/>
                            </a:solidFill>
                            <a:latin typeface="Cambria Math" panose="02040503050406030204" pitchFamily="18" charset="0"/>
                          </a:rPr>
                          <m:t>9</m:t>
                        </m:r>
                      </m:den>
                    </m:f>
                    <m:r>
                      <a:rPr lang="en-US" altLang="zh-CN" sz="1400" b="0" i="1" smtClean="0">
                        <a:solidFill>
                          <a:schemeClr val="tx2"/>
                        </a:solidFill>
                        <a:latin typeface="Cambria Math" panose="02040503050406030204" pitchFamily="18" charset="0"/>
                      </a:rPr>
                      <m:t>+0∗</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1</m:t>
                        </m:r>
                      </m:num>
                      <m:den>
                        <m:r>
                          <a:rPr lang="en-US" altLang="zh-CN" sz="1400" b="0" i="1" smtClean="0">
                            <a:solidFill>
                              <a:schemeClr val="tx2"/>
                            </a:solidFill>
                            <a:latin typeface="Cambria Math" panose="02040503050406030204" pitchFamily="18" charset="0"/>
                          </a:rPr>
                          <m:t>9</m:t>
                        </m:r>
                      </m:den>
                    </m:f>
                    <m:r>
                      <a:rPr lang="en-US" altLang="zh-CN" sz="1400" b="0" i="1" smtClean="0">
                        <a:solidFill>
                          <a:schemeClr val="tx2"/>
                        </a:solidFill>
                        <a:latin typeface="Cambria Math" panose="02040503050406030204" pitchFamily="18" charset="0"/>
                      </a:rPr>
                      <m:t>+2∗</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2</m:t>
                        </m:r>
                      </m:num>
                      <m:den>
                        <m:r>
                          <a:rPr lang="en-US" altLang="zh-CN" sz="1400" b="0" i="1" smtClean="0">
                            <a:solidFill>
                              <a:schemeClr val="tx2"/>
                            </a:solidFill>
                            <a:latin typeface="Cambria Math" panose="02040503050406030204" pitchFamily="18" charset="0"/>
                          </a:rPr>
                          <m:t>9</m:t>
                        </m:r>
                      </m:den>
                    </m:f>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4</m:t>
                        </m:r>
                      </m:num>
                      <m:den>
                        <m:r>
                          <a:rPr lang="en-US" altLang="zh-CN" sz="1400" b="0" i="1" smtClean="0">
                            <a:solidFill>
                              <a:schemeClr val="tx2"/>
                            </a:solidFill>
                            <a:latin typeface="Cambria Math" panose="02040503050406030204" pitchFamily="18" charset="0"/>
                          </a:rPr>
                          <m:t>3</m:t>
                        </m:r>
                      </m:den>
                    </m:f>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妻子的期望收益也容易计算为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2</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4</m:t>
                        </m:r>
                      </m:num>
                      <m:den>
                        <m:r>
                          <a:rPr lang="en-US" altLang="zh-CN" sz="1400" b="0" i="1" smtClean="0">
                            <a:solidFill>
                              <a:schemeClr val="tx2"/>
                            </a:solidFill>
                            <a:latin typeface="Cambria Math" panose="02040503050406030204" pitchFamily="18" charset="0"/>
                          </a:rPr>
                          <m:t>3</m:t>
                        </m:r>
                      </m:den>
                    </m:f>
                  </m:oMath>
                </a14:m>
                <a:r>
                  <a:rPr lang="en-US" altLang="zh-CN" sz="1400" dirty="0">
                    <a:solidFill>
                      <a:schemeClr val="tx2"/>
                    </a:solidFill>
                  </a:rPr>
                  <a:t>.</a:t>
                </a:r>
              </a:p>
              <a:p>
                <a:endParaRPr lang="en-US" altLang="zh-CN" sz="1800" dirty="0">
                  <a:solidFill>
                    <a:schemeClr val="tx2"/>
                  </a:solidFill>
                </a:endParaRPr>
              </a:p>
              <a:p>
                <a:endParaRPr lang="en-US" altLang="zh-CN" sz="1800" dirty="0">
                  <a:solidFill>
                    <a:schemeClr val="tx2"/>
                  </a:solidFill>
                </a:endParaRPr>
              </a:p>
              <a:p>
                <a:endParaRPr lang="en-US" altLang="zh-CN" sz="18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973818E-936E-4C07-B740-0C9182069805}"/>
              </a:ext>
            </a:extLst>
          </p:cNvPr>
          <p:cNvSpPr>
            <a:spLocks noGrp="1"/>
          </p:cNvSpPr>
          <p:nvPr>
            <p:ph type="sldNum" sz="quarter" idx="12"/>
          </p:nvPr>
        </p:nvSpPr>
        <p:spPr/>
        <p:txBody>
          <a:bodyPr/>
          <a:lstStyle/>
          <a:p>
            <a:fld id="{BD5B6BE6-BF76-4BAD-AE57-A6F34EAFDDCA}" type="slidenum">
              <a:rPr lang="zh-CN" altLang="en-US" smtClean="0"/>
              <a:t>60</a:t>
            </a:fld>
            <a:endParaRPr lang="zh-CN" altLang="en-US"/>
          </a:p>
        </p:txBody>
      </p:sp>
      <p:pic>
        <p:nvPicPr>
          <p:cNvPr id="5" name="图片 4">
            <a:extLst>
              <a:ext uri="{FF2B5EF4-FFF2-40B4-BE49-F238E27FC236}">
                <a16:creationId xmlns:a16="http://schemas.microsoft.com/office/drawing/2014/main" id="{C5F69379-8886-49C8-8263-FA638A753705}"/>
              </a:ext>
            </a:extLst>
          </p:cNvPr>
          <p:cNvPicPr>
            <a:picLocks noChangeAspect="1"/>
          </p:cNvPicPr>
          <p:nvPr/>
        </p:nvPicPr>
        <p:blipFill>
          <a:blip r:embed="rId3"/>
          <a:stretch>
            <a:fillRect/>
          </a:stretch>
        </p:blipFill>
        <p:spPr>
          <a:xfrm>
            <a:off x="6986422" y="3860074"/>
            <a:ext cx="4026504" cy="2320867"/>
          </a:xfrm>
          <a:prstGeom prst="rect">
            <a:avLst/>
          </a:prstGeom>
        </p:spPr>
      </p:pic>
    </p:spTree>
    <p:extLst>
      <p:ext uri="{BB962C8B-B14F-4D97-AF65-F5344CB8AC3E}">
        <p14:creationId xmlns:p14="http://schemas.microsoft.com/office/powerpoint/2010/main" val="185958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混合战略</a:t>
            </a:r>
            <a:r>
              <a:rPr lang="en-US" altLang="zh-CN" sz="3600" dirty="0">
                <a:solidFill>
                  <a:schemeClr val="tx2"/>
                </a:solidFill>
              </a:rPr>
              <a:t>Nash</a:t>
            </a:r>
            <a:r>
              <a:rPr lang="zh-CN" altLang="en-US" sz="3600" dirty="0">
                <a:solidFill>
                  <a:schemeClr val="tx2"/>
                </a:solidFill>
              </a:rPr>
              <a:t>均衡，例：</a:t>
            </a:r>
            <a:r>
              <a:rPr lang="en-US" altLang="zh-CN" sz="3600" dirty="0">
                <a:solidFill>
                  <a:schemeClr val="tx2"/>
                </a:solidFill>
              </a:rPr>
              <a:t>Battle of Sexes</a:t>
            </a:r>
            <a:r>
              <a:rPr lang="zh-CN" altLang="en-US" sz="3600" dirty="0">
                <a:solidFill>
                  <a:schemeClr val="tx2"/>
                </a:solidFill>
              </a:rPr>
              <a:t>问题</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由以上的计算，可以对比两个纯战略</a:t>
                </a:r>
                <a:r>
                  <a:rPr lang="en-US" altLang="zh-CN" sz="1800" dirty="0">
                    <a:solidFill>
                      <a:schemeClr val="tx2"/>
                    </a:solidFill>
                  </a:rPr>
                  <a:t>Nash</a:t>
                </a:r>
                <a:r>
                  <a:rPr lang="zh-CN" altLang="en-US" sz="1800" dirty="0">
                    <a:solidFill>
                      <a:schemeClr val="tx2"/>
                    </a:solidFill>
                  </a:rPr>
                  <a:t>均衡和一个混合战略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pPr lvl="1"/>
                <a:r>
                  <a:rPr lang="zh-CN" altLang="en-US" sz="1400" dirty="0">
                    <a:solidFill>
                      <a:schemeClr val="tx2"/>
                    </a:solidFill>
                  </a:rPr>
                  <a:t>下表列出了这三个</a:t>
                </a:r>
                <a:r>
                  <a:rPr lang="en-US" altLang="zh-CN" sz="1400" dirty="0">
                    <a:solidFill>
                      <a:schemeClr val="tx2"/>
                    </a:solidFill>
                  </a:rPr>
                  <a:t>Nash</a:t>
                </a:r>
                <a:r>
                  <a:rPr lang="zh-CN" altLang="en-US" sz="1400" dirty="0">
                    <a:solidFill>
                      <a:schemeClr val="tx2"/>
                    </a:solidFill>
                  </a:rPr>
                  <a:t>均衡的对比</a:t>
                </a:r>
                <a:endParaRPr lang="en-US" altLang="zh-CN" sz="1400" dirty="0">
                  <a:solidFill>
                    <a:schemeClr val="tx2"/>
                  </a:solidFill>
                </a:endParaRPr>
              </a:p>
              <a:p>
                <a:pPr lvl="1"/>
                <a:r>
                  <a:rPr lang="zh-CN" altLang="en-US" sz="1400" dirty="0">
                    <a:solidFill>
                      <a:schemeClr val="tx2"/>
                    </a:solidFill>
                  </a:rPr>
                  <a:t>可以看出，该博弈的混合战略</a:t>
                </a:r>
                <a:r>
                  <a:rPr lang="en-US" altLang="zh-CN" sz="1400" dirty="0">
                    <a:solidFill>
                      <a:schemeClr val="tx2"/>
                    </a:solidFill>
                  </a:rPr>
                  <a:t>Nash</a:t>
                </a:r>
                <a:r>
                  <a:rPr lang="zh-CN" altLang="en-US" sz="1400" dirty="0">
                    <a:solidFill>
                      <a:schemeClr val="tx2"/>
                    </a:solidFill>
                  </a:rPr>
                  <a:t>均衡虽然更公平（因为这时丈夫和妻子的期望收益是相等的），但是在这个混合战略</a:t>
                </a:r>
                <a:r>
                  <a:rPr lang="en-US" altLang="zh-CN" sz="1400" dirty="0">
                    <a:solidFill>
                      <a:schemeClr val="tx2"/>
                    </a:solidFill>
                  </a:rPr>
                  <a:t>Nash</a:t>
                </a:r>
                <a:r>
                  <a:rPr lang="zh-CN" altLang="en-US" sz="1400" dirty="0">
                    <a:solidFill>
                      <a:schemeClr val="tx2"/>
                    </a:solidFill>
                  </a:rPr>
                  <a:t>均衡中，两个人的期望收益都变小了（注意到</a:t>
                </a:r>
                <a14:m>
                  <m:oMath xmlns:m="http://schemas.openxmlformats.org/officeDocument/2006/math">
                    <m:f>
                      <m:fPr>
                        <m:ctrlPr>
                          <a:rPr lang="en-US" altLang="zh-CN" sz="1400" b="0" i="1" smtClean="0">
                            <a:solidFill>
                              <a:schemeClr val="tx2"/>
                            </a:solidFill>
                            <a:latin typeface="Cambria Math" panose="02040503050406030204" pitchFamily="18" charset="0"/>
                          </a:rPr>
                        </m:ctrlPr>
                      </m:fPr>
                      <m:num>
                        <m:r>
                          <a:rPr lang="en-US" altLang="zh-CN" sz="1400" b="0" i="1" smtClean="0">
                            <a:solidFill>
                              <a:schemeClr val="tx2"/>
                            </a:solidFill>
                            <a:latin typeface="Cambria Math" panose="02040503050406030204" pitchFamily="18" charset="0"/>
                          </a:rPr>
                          <m:t>4</m:t>
                        </m:r>
                      </m:num>
                      <m:den>
                        <m:r>
                          <a:rPr lang="en-US" altLang="zh-CN" sz="1400" b="0" i="1" smtClean="0">
                            <a:solidFill>
                              <a:schemeClr val="tx2"/>
                            </a:solidFill>
                            <a:latin typeface="Cambria Math" panose="02040503050406030204" pitchFamily="18" charset="0"/>
                          </a:rPr>
                          <m:t>3</m:t>
                        </m:r>
                      </m:den>
                    </m:f>
                    <m:r>
                      <a:rPr lang="en-US" altLang="zh-CN" sz="1400" b="0" i="1" smtClean="0">
                        <a:solidFill>
                          <a:schemeClr val="tx2"/>
                        </a:solidFill>
                        <a:latin typeface="Cambria Math" panose="02040503050406030204" pitchFamily="18" charset="0"/>
                      </a:rPr>
                      <m:t>&lt;2</m:t>
                    </m:r>
                  </m:oMath>
                </a14:m>
                <a:r>
                  <a:rPr lang="zh-CN" altLang="en-US" sz="1400" dirty="0">
                    <a:solidFill>
                      <a:schemeClr val="tx2"/>
                    </a:solidFill>
                  </a:rPr>
                  <a:t>）。</a:t>
                </a:r>
                <a:endParaRPr lang="en-US" altLang="zh-CN" sz="1400" dirty="0">
                  <a:solidFill>
                    <a:schemeClr val="tx2"/>
                  </a:solidFill>
                </a:endParaRPr>
              </a:p>
              <a:p>
                <a:pPr lvl="1"/>
                <a:r>
                  <a:rPr lang="zh-CN" altLang="en-US" sz="1400" dirty="0">
                    <a:solidFill>
                      <a:schemeClr val="tx2"/>
                    </a:solidFill>
                  </a:rPr>
                  <a:t>因此，光从支付的角度，丈夫和妻子应该合作，选择纯战略</a:t>
                </a:r>
                <a:r>
                  <a:rPr lang="en-US" altLang="zh-CN" sz="1400" dirty="0">
                    <a:solidFill>
                      <a:schemeClr val="tx2"/>
                    </a:solidFill>
                  </a:rPr>
                  <a:t>Nash</a:t>
                </a:r>
                <a:r>
                  <a:rPr lang="zh-CN" altLang="en-US" sz="1400" dirty="0">
                    <a:solidFill>
                      <a:schemeClr val="tx2"/>
                    </a:solidFill>
                  </a:rPr>
                  <a:t>均衡（两人前往同样的节目），而不是选择混合战略</a:t>
                </a:r>
                <a:r>
                  <a:rPr lang="en-US" altLang="zh-CN" sz="1400" dirty="0">
                    <a:solidFill>
                      <a:schemeClr val="tx2"/>
                    </a:solidFill>
                  </a:rPr>
                  <a:t>Nash</a:t>
                </a:r>
                <a:r>
                  <a:rPr lang="zh-CN" altLang="en-US" sz="1400" dirty="0">
                    <a:solidFill>
                      <a:schemeClr val="tx2"/>
                    </a:solidFill>
                  </a:rPr>
                  <a:t>均衡（根据某个概率分布来随机选择自己去的节目）。</a:t>
                </a:r>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pPr lvl="1"/>
                <a:endParaRPr lang="en-US" altLang="zh-CN" sz="1400" dirty="0">
                  <a:solidFill>
                    <a:schemeClr val="tx2"/>
                  </a:solidFill>
                </a:endParaRPr>
              </a:p>
              <a:p>
                <a:endParaRPr lang="zh-CN" altLang="en-US" sz="18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DEFE957-7224-4A98-8EE3-6297F17CBDB7}"/>
              </a:ext>
            </a:extLst>
          </p:cNvPr>
          <p:cNvSpPr>
            <a:spLocks noGrp="1"/>
          </p:cNvSpPr>
          <p:nvPr>
            <p:ph type="sldNum" sz="quarter" idx="12"/>
          </p:nvPr>
        </p:nvSpPr>
        <p:spPr/>
        <p:txBody>
          <a:bodyPr/>
          <a:lstStyle/>
          <a:p>
            <a:fld id="{BD5B6BE6-BF76-4BAD-AE57-A6F34EAFDDCA}" type="slidenum">
              <a:rPr lang="zh-CN" altLang="en-US" smtClean="0"/>
              <a:t>61</a:t>
            </a:fld>
            <a:endParaRPr lang="zh-CN" altLang="en-US"/>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08754B3D-C65B-4D60-A078-F32EFBDCEA3B}"/>
                  </a:ext>
                </a:extLst>
              </p:cNvPr>
              <p:cNvGraphicFramePr>
                <a:graphicFrameLocks noGrp="1"/>
              </p:cNvGraphicFramePr>
              <p:nvPr>
                <p:extLst>
                  <p:ext uri="{D42A27DB-BD31-4B8C-83A1-F6EECF244321}">
                    <p14:modId xmlns:p14="http://schemas.microsoft.com/office/powerpoint/2010/main" val="2298669514"/>
                  </p:ext>
                </p:extLst>
              </p:nvPr>
            </p:nvGraphicFramePr>
            <p:xfrm>
              <a:off x="2931732" y="4525055"/>
              <a:ext cx="6328230" cy="1614488"/>
            </p:xfrm>
            <a:graphic>
              <a:graphicData uri="http://schemas.openxmlformats.org/drawingml/2006/table">
                <a:tbl>
                  <a:tblPr firstRow="1" bandRow="1">
                    <a:tableStyleId>{5C22544A-7EE6-4342-B048-85BDC9FD1C3A}</a:tableStyleId>
                  </a:tblPr>
                  <a:tblGrid>
                    <a:gridCol w="2109410">
                      <a:extLst>
                        <a:ext uri="{9D8B030D-6E8A-4147-A177-3AD203B41FA5}">
                          <a16:colId xmlns:a16="http://schemas.microsoft.com/office/drawing/2014/main" val="1610012024"/>
                        </a:ext>
                      </a:extLst>
                    </a:gridCol>
                    <a:gridCol w="2109410">
                      <a:extLst>
                        <a:ext uri="{9D8B030D-6E8A-4147-A177-3AD203B41FA5}">
                          <a16:colId xmlns:a16="http://schemas.microsoft.com/office/drawing/2014/main" val="4210035959"/>
                        </a:ext>
                      </a:extLst>
                    </a:gridCol>
                    <a:gridCol w="2109410">
                      <a:extLst>
                        <a:ext uri="{9D8B030D-6E8A-4147-A177-3AD203B41FA5}">
                          <a16:colId xmlns:a16="http://schemas.microsoft.com/office/drawing/2014/main" val="3136310603"/>
                        </a:ext>
                      </a:extLst>
                    </a:gridCol>
                  </a:tblGrid>
                  <a:tr h="370840">
                    <a:tc>
                      <a:txBody>
                        <a:bodyPr/>
                        <a:lstStyle/>
                        <a:p>
                          <a:endParaRPr lang="zh-CN" altLang="en-US"/>
                        </a:p>
                      </a:txBody>
                      <a:tcPr/>
                    </a:tc>
                    <a:tc>
                      <a:txBody>
                        <a:bodyPr/>
                        <a:lstStyle/>
                        <a:p>
                          <a:pPr algn="ctr"/>
                          <a:r>
                            <a:rPr lang="zh-CN" altLang="en-US" dirty="0"/>
                            <a:t>战略组合</a:t>
                          </a:r>
                        </a:p>
                      </a:txBody>
                      <a:tcPr/>
                    </a:tc>
                    <a:tc>
                      <a:txBody>
                        <a:bodyPr/>
                        <a:lstStyle/>
                        <a:p>
                          <a:pPr algn="ctr"/>
                          <a:r>
                            <a:rPr lang="zh-CN" altLang="en-US" dirty="0"/>
                            <a:t>支付</a:t>
                          </a:r>
                          <a:r>
                            <a:rPr lang="en-US" altLang="zh-CN" dirty="0"/>
                            <a:t>/</a:t>
                          </a:r>
                          <a:r>
                            <a:rPr lang="zh-CN" altLang="en-US" dirty="0"/>
                            <a:t>期望收益</a:t>
                          </a:r>
                        </a:p>
                      </a:txBody>
                      <a:tcPr/>
                    </a:tc>
                    <a:extLst>
                      <a:ext uri="{0D108BD9-81ED-4DB2-BD59-A6C34878D82A}">
                        <a16:rowId xmlns:a16="http://schemas.microsoft.com/office/drawing/2014/main" val="3207601445"/>
                      </a:ext>
                    </a:extLst>
                  </a:tr>
                  <a:tr h="370840">
                    <a:tc>
                      <a:txBody>
                        <a:bodyPr/>
                        <a:lstStyle/>
                        <a:p>
                          <a:r>
                            <a:rPr lang="zh-CN" altLang="en-US" b="1" dirty="0"/>
                            <a:t>纯战略</a:t>
                          </a:r>
                          <a:r>
                            <a:rPr lang="en-US" altLang="zh-CN" b="1" dirty="0"/>
                            <a:t>Nash</a:t>
                          </a:r>
                          <a:r>
                            <a:rPr lang="zh-CN" altLang="en-US" b="1" dirty="0"/>
                            <a:t>均衡</a:t>
                          </a:r>
                          <a:r>
                            <a:rPr lang="en-US" altLang="zh-CN" b="1" dirty="0"/>
                            <a:t>1</a:t>
                          </a:r>
                          <a:endParaRPr lang="zh-CN" altLang="en-US" b="1" dirty="0"/>
                        </a:p>
                      </a:txBody>
                      <a:tcPr/>
                    </a:tc>
                    <a:tc>
                      <a:txBody>
                        <a:bodyPr/>
                        <a:lstStyle/>
                        <a:p>
                          <a:pPr algn="ctr"/>
                          <a:r>
                            <a:rPr lang="zh-CN" altLang="en-US" dirty="0"/>
                            <a:t>（足球，足球）</a:t>
                          </a:r>
                        </a:p>
                      </a:txBody>
                      <a:tcPr/>
                    </a:tc>
                    <a:tc>
                      <a:txBody>
                        <a:bodyPr/>
                        <a:lstStyle/>
                        <a:p>
                          <a:pPr algn="ctr"/>
                          <a:r>
                            <a:rPr lang="zh-CN" altLang="en-US" dirty="0"/>
                            <a:t>（</a:t>
                          </a:r>
                          <a:r>
                            <a:rPr lang="en-US" altLang="zh-CN" dirty="0"/>
                            <a:t>4</a:t>
                          </a:r>
                          <a:r>
                            <a:rPr lang="zh-CN" altLang="en-US" dirty="0"/>
                            <a:t>，</a:t>
                          </a:r>
                          <a:r>
                            <a:rPr lang="en-US" altLang="zh-CN" dirty="0"/>
                            <a:t>2</a:t>
                          </a:r>
                          <a:r>
                            <a:rPr lang="zh-CN" altLang="en-US" dirty="0"/>
                            <a:t>）</a:t>
                          </a:r>
                        </a:p>
                      </a:txBody>
                      <a:tcPr/>
                    </a:tc>
                    <a:extLst>
                      <a:ext uri="{0D108BD9-81ED-4DB2-BD59-A6C34878D82A}">
                        <a16:rowId xmlns:a16="http://schemas.microsoft.com/office/drawing/2014/main" val="3879072138"/>
                      </a:ext>
                    </a:extLst>
                  </a:tr>
                  <a:tr h="370840">
                    <a:tc>
                      <a:txBody>
                        <a:bodyPr/>
                        <a:lstStyle/>
                        <a:p>
                          <a:r>
                            <a:rPr lang="zh-CN" altLang="en-US" b="1" dirty="0"/>
                            <a:t>纯战略</a:t>
                          </a:r>
                          <a:r>
                            <a:rPr lang="en-US" altLang="zh-CN" b="1" dirty="0"/>
                            <a:t>Nash</a:t>
                          </a:r>
                          <a:r>
                            <a:rPr lang="zh-CN" altLang="en-US" b="1" dirty="0"/>
                            <a:t>均衡</a:t>
                          </a:r>
                          <a:r>
                            <a:rPr lang="en-US" altLang="zh-CN" b="1" dirty="0"/>
                            <a:t>2</a:t>
                          </a:r>
                          <a:endParaRPr lang="zh-CN" altLang="en-US" b="1" dirty="0"/>
                        </a:p>
                      </a:txBody>
                      <a:tcPr/>
                    </a:tc>
                    <a:tc>
                      <a:txBody>
                        <a:bodyPr/>
                        <a:lstStyle/>
                        <a:p>
                          <a:pPr algn="ctr"/>
                          <a:r>
                            <a:rPr lang="zh-CN" altLang="en-US" dirty="0"/>
                            <a:t>（芭蕾，芭蕾）</a:t>
                          </a:r>
                        </a:p>
                      </a:txBody>
                      <a:tcPr/>
                    </a:tc>
                    <a:tc>
                      <a:txBody>
                        <a:bodyPr/>
                        <a:lstStyle/>
                        <a:p>
                          <a:pPr algn="ctr"/>
                          <a:r>
                            <a:rPr lang="zh-CN" altLang="en-US" dirty="0"/>
                            <a:t>（</a:t>
                          </a:r>
                          <a:r>
                            <a:rPr lang="en-US" altLang="zh-CN" dirty="0"/>
                            <a:t>2</a:t>
                          </a:r>
                          <a:r>
                            <a:rPr lang="zh-CN" altLang="en-US" dirty="0"/>
                            <a:t>，</a:t>
                          </a:r>
                          <a:r>
                            <a:rPr lang="en-US" altLang="zh-CN" dirty="0"/>
                            <a:t>4</a:t>
                          </a:r>
                          <a:r>
                            <a:rPr lang="zh-CN" altLang="en-US" dirty="0"/>
                            <a:t>）</a:t>
                          </a:r>
                        </a:p>
                      </a:txBody>
                      <a:tcPr/>
                    </a:tc>
                    <a:extLst>
                      <a:ext uri="{0D108BD9-81ED-4DB2-BD59-A6C34878D82A}">
                        <a16:rowId xmlns:a16="http://schemas.microsoft.com/office/drawing/2014/main" val="830416219"/>
                      </a:ext>
                    </a:extLst>
                  </a:tr>
                  <a:tr h="370840">
                    <a:tc>
                      <a:txBody>
                        <a:bodyPr/>
                        <a:lstStyle/>
                        <a:p>
                          <a:r>
                            <a:rPr lang="zh-CN" altLang="en-US" b="1" dirty="0"/>
                            <a:t>混合战略</a:t>
                          </a:r>
                          <a:r>
                            <a:rPr lang="en-US" altLang="zh-CN" b="1" dirty="0"/>
                            <a:t>Nash</a:t>
                          </a:r>
                          <a:r>
                            <a:rPr lang="zh-CN" altLang="en-US" b="1" dirty="0"/>
                            <a:t>均衡</a:t>
                          </a:r>
                        </a:p>
                      </a:txBody>
                      <a:tcPr/>
                    </a:tc>
                    <a:tc>
                      <a:txBody>
                        <a:bodyPr/>
                        <a:lstStyle/>
                        <a:p>
                          <a:pPr algn="ctr"/>
                          <a14:m>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oMath>
                          </a14:m>
                          <a:r>
                            <a:rPr lang="en-US" altLang="zh-CN" dirty="0"/>
                            <a:t>.</a:t>
                          </a:r>
                          <a:endParaRPr lang="zh-CN" altLang="en-US" dirty="0"/>
                        </a:p>
                      </a:txBody>
                      <a:tcPr/>
                    </a:tc>
                    <a:tc>
                      <a:txBody>
                        <a:bodyPr/>
                        <a:lstStyle/>
                        <a:p>
                          <a:pPr algn="ct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oMath>
                          </a14:m>
                          <a:r>
                            <a:rPr lang="en-US" altLang="zh-CN" dirty="0"/>
                            <a:t>.</a:t>
                          </a:r>
                          <a:endParaRPr lang="zh-CN" altLang="en-US" dirty="0"/>
                        </a:p>
                      </a:txBody>
                      <a:tcPr/>
                    </a:tc>
                    <a:extLst>
                      <a:ext uri="{0D108BD9-81ED-4DB2-BD59-A6C34878D82A}">
                        <a16:rowId xmlns:a16="http://schemas.microsoft.com/office/drawing/2014/main" val="2218414522"/>
                      </a:ext>
                    </a:extLst>
                  </a:tr>
                </a:tbl>
              </a:graphicData>
            </a:graphic>
          </p:graphicFrame>
        </mc:Choice>
        <mc:Fallback xmlns="">
          <p:graphicFrame>
            <p:nvGraphicFramePr>
              <p:cNvPr id="5" name="表格 5">
                <a:extLst>
                  <a:ext uri="{FF2B5EF4-FFF2-40B4-BE49-F238E27FC236}">
                    <a16:creationId xmlns:a16="http://schemas.microsoft.com/office/drawing/2014/main" id="{08754B3D-C65B-4D60-A078-F32EFBDCEA3B}"/>
                  </a:ext>
                </a:extLst>
              </p:cNvPr>
              <p:cNvGraphicFramePr>
                <a:graphicFrameLocks noGrp="1"/>
              </p:cNvGraphicFramePr>
              <p:nvPr>
                <p:extLst>
                  <p:ext uri="{D42A27DB-BD31-4B8C-83A1-F6EECF244321}">
                    <p14:modId xmlns:p14="http://schemas.microsoft.com/office/powerpoint/2010/main" val="2298669514"/>
                  </p:ext>
                </p:extLst>
              </p:nvPr>
            </p:nvGraphicFramePr>
            <p:xfrm>
              <a:off x="2931732" y="4525055"/>
              <a:ext cx="6328230" cy="1614488"/>
            </p:xfrm>
            <a:graphic>
              <a:graphicData uri="http://schemas.openxmlformats.org/drawingml/2006/table">
                <a:tbl>
                  <a:tblPr firstRow="1" bandRow="1">
                    <a:tableStyleId>{5C22544A-7EE6-4342-B048-85BDC9FD1C3A}</a:tableStyleId>
                  </a:tblPr>
                  <a:tblGrid>
                    <a:gridCol w="2109410">
                      <a:extLst>
                        <a:ext uri="{9D8B030D-6E8A-4147-A177-3AD203B41FA5}">
                          <a16:colId xmlns:a16="http://schemas.microsoft.com/office/drawing/2014/main" val="1610012024"/>
                        </a:ext>
                      </a:extLst>
                    </a:gridCol>
                    <a:gridCol w="2109410">
                      <a:extLst>
                        <a:ext uri="{9D8B030D-6E8A-4147-A177-3AD203B41FA5}">
                          <a16:colId xmlns:a16="http://schemas.microsoft.com/office/drawing/2014/main" val="4210035959"/>
                        </a:ext>
                      </a:extLst>
                    </a:gridCol>
                    <a:gridCol w="2109410">
                      <a:extLst>
                        <a:ext uri="{9D8B030D-6E8A-4147-A177-3AD203B41FA5}">
                          <a16:colId xmlns:a16="http://schemas.microsoft.com/office/drawing/2014/main" val="3136310603"/>
                        </a:ext>
                      </a:extLst>
                    </a:gridCol>
                  </a:tblGrid>
                  <a:tr h="370840">
                    <a:tc>
                      <a:txBody>
                        <a:bodyPr/>
                        <a:lstStyle/>
                        <a:p>
                          <a:endParaRPr lang="zh-CN" altLang="en-US"/>
                        </a:p>
                      </a:txBody>
                      <a:tcPr/>
                    </a:tc>
                    <a:tc>
                      <a:txBody>
                        <a:bodyPr/>
                        <a:lstStyle/>
                        <a:p>
                          <a:pPr algn="ctr"/>
                          <a:r>
                            <a:rPr lang="zh-CN" altLang="en-US" dirty="0"/>
                            <a:t>战略组合</a:t>
                          </a:r>
                        </a:p>
                      </a:txBody>
                      <a:tcPr/>
                    </a:tc>
                    <a:tc>
                      <a:txBody>
                        <a:bodyPr/>
                        <a:lstStyle/>
                        <a:p>
                          <a:pPr algn="ctr"/>
                          <a:r>
                            <a:rPr lang="zh-CN" altLang="en-US" dirty="0"/>
                            <a:t>支付</a:t>
                          </a:r>
                          <a:r>
                            <a:rPr lang="en-US" altLang="zh-CN" dirty="0"/>
                            <a:t>/</a:t>
                          </a:r>
                          <a:r>
                            <a:rPr lang="zh-CN" altLang="en-US" dirty="0"/>
                            <a:t>期望收益</a:t>
                          </a:r>
                        </a:p>
                      </a:txBody>
                      <a:tcPr/>
                    </a:tc>
                    <a:extLst>
                      <a:ext uri="{0D108BD9-81ED-4DB2-BD59-A6C34878D82A}">
                        <a16:rowId xmlns:a16="http://schemas.microsoft.com/office/drawing/2014/main" val="3207601445"/>
                      </a:ext>
                    </a:extLst>
                  </a:tr>
                  <a:tr h="370840">
                    <a:tc>
                      <a:txBody>
                        <a:bodyPr/>
                        <a:lstStyle/>
                        <a:p>
                          <a:r>
                            <a:rPr lang="zh-CN" altLang="en-US" b="1" dirty="0"/>
                            <a:t>纯战略</a:t>
                          </a:r>
                          <a:r>
                            <a:rPr lang="en-US" altLang="zh-CN" b="1" dirty="0"/>
                            <a:t>Nash</a:t>
                          </a:r>
                          <a:r>
                            <a:rPr lang="zh-CN" altLang="en-US" b="1" dirty="0"/>
                            <a:t>均衡</a:t>
                          </a:r>
                          <a:r>
                            <a:rPr lang="en-US" altLang="zh-CN" b="1" dirty="0"/>
                            <a:t>1</a:t>
                          </a:r>
                          <a:endParaRPr lang="zh-CN" altLang="en-US" b="1" dirty="0"/>
                        </a:p>
                      </a:txBody>
                      <a:tcPr/>
                    </a:tc>
                    <a:tc>
                      <a:txBody>
                        <a:bodyPr/>
                        <a:lstStyle/>
                        <a:p>
                          <a:pPr algn="ctr"/>
                          <a:r>
                            <a:rPr lang="zh-CN" altLang="en-US" dirty="0"/>
                            <a:t>（足球，足球）</a:t>
                          </a:r>
                        </a:p>
                      </a:txBody>
                      <a:tcPr/>
                    </a:tc>
                    <a:tc>
                      <a:txBody>
                        <a:bodyPr/>
                        <a:lstStyle/>
                        <a:p>
                          <a:pPr algn="ctr"/>
                          <a:r>
                            <a:rPr lang="zh-CN" altLang="en-US" dirty="0"/>
                            <a:t>（</a:t>
                          </a:r>
                          <a:r>
                            <a:rPr lang="en-US" altLang="zh-CN" dirty="0"/>
                            <a:t>4</a:t>
                          </a:r>
                          <a:r>
                            <a:rPr lang="zh-CN" altLang="en-US" dirty="0"/>
                            <a:t>，</a:t>
                          </a:r>
                          <a:r>
                            <a:rPr lang="en-US" altLang="zh-CN" dirty="0"/>
                            <a:t>2</a:t>
                          </a:r>
                          <a:r>
                            <a:rPr lang="zh-CN" altLang="en-US" dirty="0"/>
                            <a:t>）</a:t>
                          </a:r>
                        </a:p>
                      </a:txBody>
                      <a:tcPr/>
                    </a:tc>
                    <a:extLst>
                      <a:ext uri="{0D108BD9-81ED-4DB2-BD59-A6C34878D82A}">
                        <a16:rowId xmlns:a16="http://schemas.microsoft.com/office/drawing/2014/main" val="3879072138"/>
                      </a:ext>
                    </a:extLst>
                  </a:tr>
                  <a:tr h="370840">
                    <a:tc>
                      <a:txBody>
                        <a:bodyPr/>
                        <a:lstStyle/>
                        <a:p>
                          <a:r>
                            <a:rPr lang="zh-CN" altLang="en-US" b="1" dirty="0"/>
                            <a:t>纯战略</a:t>
                          </a:r>
                          <a:r>
                            <a:rPr lang="en-US" altLang="zh-CN" b="1" dirty="0"/>
                            <a:t>Nash</a:t>
                          </a:r>
                          <a:r>
                            <a:rPr lang="zh-CN" altLang="en-US" b="1" dirty="0"/>
                            <a:t>均衡</a:t>
                          </a:r>
                          <a:r>
                            <a:rPr lang="en-US" altLang="zh-CN" b="1" dirty="0"/>
                            <a:t>2</a:t>
                          </a:r>
                          <a:endParaRPr lang="zh-CN" altLang="en-US" b="1" dirty="0"/>
                        </a:p>
                      </a:txBody>
                      <a:tcPr/>
                    </a:tc>
                    <a:tc>
                      <a:txBody>
                        <a:bodyPr/>
                        <a:lstStyle/>
                        <a:p>
                          <a:pPr algn="ctr"/>
                          <a:r>
                            <a:rPr lang="zh-CN" altLang="en-US" dirty="0"/>
                            <a:t>（芭蕾，芭蕾）</a:t>
                          </a:r>
                        </a:p>
                      </a:txBody>
                      <a:tcPr/>
                    </a:tc>
                    <a:tc>
                      <a:txBody>
                        <a:bodyPr/>
                        <a:lstStyle/>
                        <a:p>
                          <a:pPr algn="ctr"/>
                          <a:r>
                            <a:rPr lang="zh-CN" altLang="en-US" dirty="0"/>
                            <a:t>（</a:t>
                          </a:r>
                          <a:r>
                            <a:rPr lang="en-US" altLang="zh-CN" dirty="0"/>
                            <a:t>2</a:t>
                          </a:r>
                          <a:r>
                            <a:rPr lang="zh-CN" altLang="en-US" dirty="0"/>
                            <a:t>，</a:t>
                          </a:r>
                          <a:r>
                            <a:rPr lang="en-US" altLang="zh-CN" dirty="0"/>
                            <a:t>4</a:t>
                          </a:r>
                          <a:r>
                            <a:rPr lang="zh-CN" altLang="en-US" dirty="0"/>
                            <a:t>）</a:t>
                          </a:r>
                        </a:p>
                      </a:txBody>
                      <a:tcPr/>
                    </a:tc>
                    <a:extLst>
                      <a:ext uri="{0D108BD9-81ED-4DB2-BD59-A6C34878D82A}">
                        <a16:rowId xmlns:a16="http://schemas.microsoft.com/office/drawing/2014/main" val="830416219"/>
                      </a:ext>
                    </a:extLst>
                  </a:tr>
                  <a:tr h="501968">
                    <a:tc>
                      <a:txBody>
                        <a:bodyPr/>
                        <a:lstStyle/>
                        <a:p>
                          <a:r>
                            <a:rPr lang="zh-CN" altLang="en-US" b="1" dirty="0"/>
                            <a:t>混合战略</a:t>
                          </a:r>
                          <a:r>
                            <a:rPr lang="en-US" altLang="zh-CN" b="1" dirty="0"/>
                            <a:t>Nash</a:t>
                          </a:r>
                          <a:r>
                            <a:rPr lang="zh-CN" altLang="en-US" b="1" dirty="0"/>
                            <a:t>均衡</a:t>
                          </a:r>
                        </a:p>
                      </a:txBody>
                      <a:tcPr/>
                    </a:tc>
                    <a:tc>
                      <a:txBody>
                        <a:bodyPr/>
                        <a:lstStyle/>
                        <a:p>
                          <a:endParaRPr lang="zh-CN"/>
                        </a:p>
                      </a:txBody>
                      <a:tcPr>
                        <a:blipFill>
                          <a:blip r:embed="rId3"/>
                          <a:stretch>
                            <a:fillRect l="-100578" t="-226506" r="-101445" b="-6024"/>
                          </a:stretch>
                        </a:blipFill>
                      </a:tcPr>
                    </a:tc>
                    <a:tc>
                      <a:txBody>
                        <a:bodyPr/>
                        <a:lstStyle/>
                        <a:p>
                          <a:endParaRPr lang="zh-CN"/>
                        </a:p>
                      </a:txBody>
                      <a:tcPr>
                        <a:blipFill>
                          <a:blip r:embed="rId3"/>
                          <a:stretch>
                            <a:fillRect l="-200000" t="-226506" r="-1153" b="-6024"/>
                          </a:stretch>
                        </a:blipFill>
                      </a:tcPr>
                    </a:tc>
                    <a:extLst>
                      <a:ext uri="{0D108BD9-81ED-4DB2-BD59-A6C34878D82A}">
                        <a16:rowId xmlns:a16="http://schemas.microsoft.com/office/drawing/2014/main" val="2218414522"/>
                      </a:ext>
                    </a:extLst>
                  </a:tr>
                </a:tbl>
              </a:graphicData>
            </a:graphic>
          </p:graphicFrame>
        </mc:Fallback>
      </mc:AlternateContent>
    </p:spTree>
    <p:extLst>
      <p:ext uri="{BB962C8B-B14F-4D97-AF65-F5344CB8AC3E}">
        <p14:creationId xmlns:p14="http://schemas.microsoft.com/office/powerpoint/2010/main" val="5895204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战略式博弈的混合扩展</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这一小节的内容是补充内容，为了使得前面的定义和叙述更加完整。</a:t>
                </a:r>
                <a:endParaRPr lang="en-US" altLang="zh-CN" sz="1800" dirty="0">
                  <a:solidFill>
                    <a:schemeClr val="tx2"/>
                  </a:solidFill>
                </a:endParaRPr>
              </a:p>
              <a:p>
                <a:r>
                  <a:rPr lang="zh-CN" altLang="en-US" sz="1800" dirty="0">
                    <a:solidFill>
                      <a:schemeClr val="tx2"/>
                    </a:solidFill>
                  </a:rPr>
                  <a:t>前面，为了确保战略式博弈的解</a:t>
                </a:r>
                <a:r>
                  <a:rPr lang="en-US" altLang="zh-CN" sz="1800" dirty="0">
                    <a:solidFill>
                      <a:schemeClr val="tx2"/>
                    </a:solidFill>
                  </a:rPr>
                  <a:t>——Nash</a:t>
                </a:r>
                <a:r>
                  <a:rPr lang="zh-CN" altLang="en-US" sz="1800" dirty="0">
                    <a:solidFill>
                      <a:schemeClr val="tx2"/>
                    </a:solidFill>
                  </a:rPr>
                  <a:t>均衡的存在，我们把参与人的选择，从仅能从战略集中选择一个确定的战略（即纯战略）扩展到了可以以一定概率分布从战略集中随机地选择战略（即混合战略），从而将</a:t>
                </a:r>
                <a:r>
                  <a:rPr lang="en-US" altLang="zh-CN" sz="1800" dirty="0">
                    <a:solidFill>
                      <a:schemeClr val="tx2"/>
                    </a:solidFill>
                  </a:rPr>
                  <a:t>Nash</a:t>
                </a:r>
                <a:r>
                  <a:rPr lang="zh-CN" altLang="en-US" sz="1800" dirty="0">
                    <a:solidFill>
                      <a:schemeClr val="tx2"/>
                    </a:solidFill>
                  </a:rPr>
                  <a:t>均衡从纯战略</a:t>
                </a:r>
                <a:r>
                  <a:rPr lang="en-US" altLang="zh-CN" sz="1800" dirty="0">
                    <a:solidFill>
                      <a:schemeClr val="tx2"/>
                    </a:solidFill>
                  </a:rPr>
                  <a:t>Nash</a:t>
                </a:r>
                <a:r>
                  <a:rPr lang="zh-CN" altLang="en-US" sz="1800" dirty="0">
                    <a:solidFill>
                      <a:schemeClr val="tx2"/>
                    </a:solidFill>
                  </a:rPr>
                  <a:t>均衡扩展到了混合战略</a:t>
                </a:r>
                <a:r>
                  <a:rPr lang="en-US" altLang="zh-CN" sz="1800" dirty="0">
                    <a:solidFill>
                      <a:schemeClr val="tx2"/>
                    </a:solidFill>
                  </a:rPr>
                  <a:t>Nash</a:t>
                </a:r>
                <a:r>
                  <a:rPr lang="zh-CN" altLang="en-US" sz="1800" dirty="0">
                    <a:solidFill>
                      <a:schemeClr val="tx2"/>
                    </a:solidFill>
                  </a:rPr>
                  <a:t>均衡。</a:t>
                </a:r>
                <a:endParaRPr lang="en-US" altLang="zh-CN" sz="1800" dirty="0">
                  <a:solidFill>
                    <a:schemeClr val="tx2"/>
                  </a:solidFill>
                </a:endParaRPr>
              </a:p>
              <a:p>
                <a:r>
                  <a:rPr lang="zh-CN" altLang="en-US" sz="1800" dirty="0">
                    <a:solidFill>
                      <a:schemeClr val="tx2"/>
                    </a:solidFill>
                  </a:rPr>
                  <a:t>但是，事实上，在建立完全信息静态博弈模型</a:t>
                </a:r>
                <a:r>
                  <a:rPr lang="en-US" altLang="zh-CN" sz="1800" dirty="0">
                    <a:solidFill>
                      <a:schemeClr val="tx2"/>
                    </a:solidFill>
                  </a:rPr>
                  <a:t>——</a:t>
                </a:r>
                <a:r>
                  <a:rPr lang="zh-CN" altLang="en-US" sz="1800" dirty="0">
                    <a:solidFill>
                      <a:schemeClr val="tx2"/>
                    </a:solidFill>
                  </a:rPr>
                  <a:t>战略式博弈时，我们定义的参与人的选择只有纯战略，并不包含混合战略。为了将博弈的解（混合战略</a:t>
                </a:r>
                <a:r>
                  <a:rPr lang="en-US" altLang="zh-CN" sz="1800" dirty="0">
                    <a:solidFill>
                      <a:schemeClr val="tx2"/>
                    </a:solidFill>
                  </a:rPr>
                  <a:t>Nash</a:t>
                </a:r>
                <a:r>
                  <a:rPr lang="zh-CN" altLang="en-US" sz="1800" dirty="0">
                    <a:solidFill>
                      <a:schemeClr val="tx2"/>
                    </a:solidFill>
                  </a:rPr>
                  <a:t>均衡）和博弈模型严格对应起来，需要将战略式博弈的模型进行扩展，定义一种新的博弈模型</a:t>
                </a:r>
                <a:r>
                  <a:rPr lang="en-US" altLang="zh-CN" sz="1800" dirty="0">
                    <a:solidFill>
                      <a:schemeClr val="tx2"/>
                    </a:solidFill>
                  </a:rPr>
                  <a:t>——</a:t>
                </a:r>
                <a:r>
                  <a:rPr lang="zh-CN" altLang="en-US" sz="1800" dirty="0">
                    <a:solidFill>
                      <a:schemeClr val="tx2"/>
                    </a:solidFill>
                  </a:rPr>
                  <a:t>战略式博弈的混合扩展。</a:t>
                </a:r>
                <a:endParaRPr lang="en-US" altLang="zh-CN" sz="1800" dirty="0">
                  <a:solidFill>
                    <a:schemeClr val="tx2"/>
                  </a:solidFill>
                </a:endParaRPr>
              </a:p>
              <a:p>
                <a:r>
                  <a:rPr lang="zh-CN" altLang="en-US" sz="1800" dirty="0">
                    <a:solidFill>
                      <a:schemeClr val="tx2"/>
                    </a:solidFill>
                  </a:rPr>
                  <a:t>定义：对于给定的战略式博弈</a:t>
                </a:r>
                <a14:m>
                  <m:oMath xmlns:m="http://schemas.openxmlformats.org/officeDocument/2006/math">
                    <m:r>
                      <a:rPr lang="en-US" altLang="zh-CN" sz="1800" b="0" i="1" smtClean="0">
                        <a:solidFill>
                          <a:schemeClr val="tx2"/>
                        </a:solidFill>
                        <a:latin typeface="Cambria Math" panose="02040503050406030204" pitchFamily="18" charset="0"/>
                      </a:rPr>
                      <m:t>𝐺</m:t>
                    </m:r>
                    <m:r>
                      <a:rPr lang="en-US" altLang="zh-CN" sz="1800" b="0" i="1" smtClean="0">
                        <a:solidFill>
                          <a:schemeClr val="tx2"/>
                        </a:solidFill>
                        <a:latin typeface="Cambria Math" panose="02040503050406030204" pitchFamily="18" charset="0"/>
                      </a:rPr>
                      <m:t>=&lt;</m:t>
                    </m:r>
                    <m:r>
                      <m:rPr>
                        <m:sty m:val="p"/>
                      </m:rPr>
                      <a:rPr lang="en-US" altLang="zh-CN" sz="1800" b="0" i="0" smtClean="0">
                        <a:solidFill>
                          <a:schemeClr val="tx2"/>
                        </a:solidFill>
                        <a:latin typeface="Cambria Math" panose="02040503050406030204" pitchFamily="18" charset="0"/>
                      </a:rPr>
                      <m:t>Γ</m:t>
                    </m:r>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&gt;</m:t>
                    </m:r>
                    <m:r>
                      <a:rPr lang="zh-CN" altLang="en-US" sz="1800" i="1">
                        <a:solidFill>
                          <a:schemeClr val="tx2"/>
                        </a:solidFill>
                        <a:latin typeface="Cambria Math" panose="02040503050406030204" pitchFamily="18" charset="0"/>
                      </a:rPr>
                      <m:t>，</m:t>
                    </m:r>
                  </m:oMath>
                </a14:m>
                <a:r>
                  <a:rPr lang="zh-CN" altLang="en-US" sz="1800" dirty="0">
                    <a:solidFill>
                      <a:schemeClr val="tx2"/>
                    </a:solidFill>
                  </a:rPr>
                  <a:t>其混合扩展</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𝐺</m:t>
                        </m:r>
                      </m:e>
                      <m:sub>
                        <m:r>
                          <a:rPr lang="en-US" altLang="zh-CN" sz="1800" b="0" i="1" smtClean="0">
                            <a:solidFill>
                              <a:schemeClr val="tx2"/>
                            </a:solidFill>
                            <a:latin typeface="Cambria Math" panose="02040503050406030204" pitchFamily="18" charset="0"/>
                          </a:rPr>
                          <m:t>𝐾</m:t>
                        </m:r>
                      </m:sub>
                    </m:sSub>
                    <m:r>
                      <a:rPr lang="en-US" altLang="zh-CN" sz="1800" b="0" i="1" smtClean="0">
                        <a:solidFill>
                          <a:schemeClr val="tx2"/>
                        </a:solidFill>
                        <a:latin typeface="Cambria Math" panose="02040503050406030204" pitchFamily="18" charset="0"/>
                      </a:rPr>
                      <m:t>=&lt;</m:t>
                    </m:r>
                    <m:sSub>
                      <m:sSubPr>
                        <m:ctrlPr>
                          <a:rPr lang="en-US" altLang="zh-CN" sz="1800" b="0" i="1" smtClean="0">
                            <a:solidFill>
                              <a:schemeClr val="tx2"/>
                            </a:solidFill>
                            <a:latin typeface="Cambria Math" panose="02040503050406030204" pitchFamily="18" charset="0"/>
                          </a:rPr>
                        </m:ctrlPr>
                      </m:sSubPr>
                      <m:e>
                        <m:r>
                          <m:rPr>
                            <m:sty m:val="p"/>
                          </m:rPr>
                          <a:rPr lang="en-US" altLang="zh-CN" sz="1800" b="0" i="0" smtClean="0">
                            <a:solidFill>
                              <a:schemeClr val="tx2"/>
                            </a:solidFill>
                            <a:latin typeface="Cambria Math" panose="02040503050406030204" pitchFamily="18" charset="0"/>
                          </a:rPr>
                          <m:t>Γ</m:t>
                        </m:r>
                      </m:e>
                      <m:sub>
                        <m:r>
                          <a:rPr lang="en-US" altLang="zh-CN" sz="1800" b="0" i="1" smtClean="0">
                            <a:solidFill>
                              <a:schemeClr val="tx2"/>
                            </a:solidFill>
                            <a:latin typeface="Cambria Math" panose="02040503050406030204" pitchFamily="18" charset="0"/>
                          </a:rPr>
                          <m:t>𝐾</m:t>
                        </m:r>
                      </m:sub>
                    </m:sSub>
                    <m:r>
                      <a:rPr lang="en-US" altLang="zh-CN" sz="1800" b="0" i="1" smtClean="0">
                        <a:solidFill>
                          <a:schemeClr val="tx2"/>
                        </a:solidFill>
                        <a:latin typeface="Cambria Math" panose="02040503050406030204" pitchFamily="18" charset="0"/>
                      </a:rPr>
                      <m:t>;</m:t>
                    </m:r>
                    <m:d>
                      <m:dPr>
                        <m:ctrlPr>
                          <a:rPr lang="en-US" altLang="zh-CN" sz="1800" b="0" i="1" smtClean="0">
                            <a:solidFill>
                              <a:schemeClr val="tx2"/>
                            </a:solidFill>
                            <a:latin typeface="Cambria Math" panose="02040503050406030204" pitchFamily="18" charset="0"/>
                          </a:rPr>
                        </m:ctrlPr>
                      </m:dPr>
                      <m:e>
                        <m:sSub>
                          <m:sSubPr>
                            <m:ctrlPr>
                              <a:rPr lang="en-US" altLang="zh-CN" sz="1800" b="0" i="1" smtClean="0">
                                <a:solidFill>
                                  <a:schemeClr val="tx2"/>
                                </a:solidFill>
                                <a:latin typeface="Cambria Math" panose="02040503050406030204" pitchFamily="18" charset="0"/>
                              </a:rPr>
                            </m:ctrlPr>
                          </m:sSubPr>
                          <m:e>
                            <m:r>
                              <m:rPr>
                                <m:sty m:val="p"/>
                              </m:rPr>
                              <a:rPr lang="en-US" altLang="zh-CN" sz="1800" b="0" i="0" smtClean="0">
                                <a:solidFill>
                                  <a:schemeClr val="tx2"/>
                                </a:solidFill>
                                <a:latin typeface="Cambria Math" panose="02040503050406030204" pitchFamily="18" charset="0"/>
                              </a:rPr>
                              <m:t>Σ</m:t>
                            </m:r>
                          </m:e>
                          <m:sub>
                            <m:r>
                              <a:rPr lang="en-US" altLang="zh-CN" sz="1800" b="0" i="1" smtClean="0">
                                <a:solidFill>
                                  <a:schemeClr val="tx2"/>
                                </a:solidFill>
                                <a:latin typeface="Cambria Math" panose="02040503050406030204" pitchFamily="18" charset="0"/>
                              </a:rPr>
                              <m:t>𝑖</m:t>
                            </m:r>
                          </m:sub>
                        </m:sSub>
                      </m:e>
                    </m:d>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&gt;</m:t>
                    </m:r>
                  </m:oMath>
                </a14:m>
                <a:r>
                  <a:rPr lang="zh-CN" altLang="en-US" sz="1800" dirty="0">
                    <a:solidFill>
                      <a:schemeClr val="tx2"/>
                    </a:solidFill>
                  </a:rPr>
                  <a:t>定义为：</a:t>
                </a:r>
                <a:endParaRPr lang="en-US" altLang="zh-CN" sz="1800" dirty="0">
                  <a:solidFill>
                    <a:schemeClr val="tx2"/>
                  </a:solidFill>
                </a:endParaRPr>
              </a:p>
              <a:p>
                <a:pPr lvl="1"/>
                <a:r>
                  <a:rPr lang="zh-CN" altLang="en-US" sz="1400" dirty="0">
                    <a:solidFill>
                      <a:schemeClr val="tx2"/>
                    </a:solidFill>
                  </a:rPr>
                  <a:t>参与人集合</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Γ</m:t>
                        </m:r>
                      </m:e>
                      <m:sub>
                        <m:r>
                          <a:rPr lang="en-US" altLang="zh-CN" sz="1400" b="0" i="1" smtClean="0">
                            <a:solidFill>
                              <a:schemeClr val="tx2"/>
                            </a:solidFill>
                            <a:latin typeface="Cambria Math" panose="02040503050406030204" pitchFamily="18" charset="0"/>
                          </a:rPr>
                          <m:t>𝐾</m:t>
                        </m:r>
                      </m:sub>
                    </m:sSub>
                    <m:r>
                      <a:rPr lang="en-US" altLang="zh-CN" sz="1400" b="0" i="1" smtClean="0">
                        <a:solidFill>
                          <a:schemeClr val="tx2"/>
                        </a:solidFill>
                        <a:latin typeface="Cambria Math" panose="02040503050406030204" pitchFamily="18" charset="0"/>
                      </a:rPr>
                      <m:t>=</m:t>
                    </m:r>
                    <m:r>
                      <m:rPr>
                        <m:sty m:val="p"/>
                      </m:rPr>
                      <a:rPr lang="en-US" altLang="zh-CN" sz="1400" b="0" i="0" smtClean="0">
                        <a:solidFill>
                          <a:schemeClr val="tx2"/>
                        </a:solidFill>
                        <a:latin typeface="Cambria Math" panose="02040503050406030204" pitchFamily="18" charset="0"/>
                      </a:rPr>
                      <m:t>Γ</m:t>
                    </m:r>
                    <m:r>
                      <a:rPr lang="en-US" altLang="zh-CN" sz="1400" b="0" i="1" smtClean="0">
                        <a:solidFill>
                          <a:schemeClr val="tx2"/>
                        </a:solidFill>
                        <a:latin typeface="Cambria Math" panose="02040503050406030204" pitchFamily="18" charset="0"/>
                      </a:rPr>
                      <m:t>;</m:t>
                    </m:r>
                  </m:oMath>
                </a14:m>
                <a:endParaRPr lang="en-US" altLang="zh-CN" sz="1400" b="0" dirty="0">
                  <a:solidFill>
                    <a:schemeClr val="tx2"/>
                  </a:solidFill>
                </a:endParaRPr>
              </a:p>
              <a:p>
                <a:pPr lvl="1"/>
                <a:r>
                  <a:rPr lang="zh-CN" altLang="en-US" sz="1400" dirty="0">
                    <a:solidFill>
                      <a:schemeClr val="tx2"/>
                    </a:solidFill>
                  </a:rPr>
                  <a:t>任一参与人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的战略集</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𝑅</m:t>
                    </m:r>
                    <m:r>
                      <a:rPr lang="en-US" altLang="zh-CN" sz="1400" b="0" i="1" smtClean="0">
                        <a:solidFill>
                          <a:schemeClr val="tx2"/>
                        </a:solidFill>
                        <a:latin typeface="Cambria Math" panose="02040503050406030204" pitchFamily="18" charset="0"/>
                      </a:rPr>
                      <m:t>|</m:t>
                    </m:r>
                    <m:nary>
                      <m:naryPr>
                        <m:chr m:val="∑"/>
                        <m:supHide m:val="on"/>
                        <m:ctrlPr>
                          <a:rPr lang="en-US" altLang="zh-CN" sz="1400" b="0" i="1" smtClean="0">
                            <a:solidFill>
                              <a:schemeClr val="tx2"/>
                            </a:solidFill>
                            <a:latin typeface="Cambria Math" panose="02040503050406030204" pitchFamily="18" charset="0"/>
                          </a:rPr>
                        </m:ctrlPr>
                      </m:naryPr>
                      <m:sub>
                        <m:sSub>
                          <m:sSubPr>
                            <m:ctrlPr>
                              <a:rPr lang="en-US" altLang="zh-CN" sz="1400" b="0" i="1" smtClean="0">
                                <a:solidFill>
                                  <a:schemeClr val="tx2"/>
                                </a:solidFill>
                                <a:latin typeface="Cambria Math" panose="02040503050406030204" pitchFamily="18" charset="0"/>
                              </a:rPr>
                            </m:ctrlPr>
                          </m:sSubPr>
                          <m:e>
                            <m:r>
                              <m:rPr>
                                <m:brk m:alnAt="7"/>
                              </m:rPr>
                              <a:rPr lang="en-US" altLang="zh-CN" sz="1400" b="0" i="1" smtClean="0">
                                <a:solidFill>
                                  <a:schemeClr val="tx2"/>
                                </a:solidFill>
                                <a:latin typeface="Cambria Math" panose="02040503050406030204" pitchFamily="18" charset="0"/>
                              </a:rPr>
                              <m:t>𝑠</m:t>
                            </m:r>
                          </m:e>
                          <m:sub>
                            <m:r>
                              <m:rPr>
                                <m:brk m:alnAt="7"/>
                              </m:rP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𝑆</m:t>
                            </m:r>
                          </m:e>
                          <m:sub>
                            <m:r>
                              <a:rPr lang="en-US" altLang="zh-CN" sz="1400" b="0" i="1" smtClean="0">
                                <a:solidFill>
                                  <a:schemeClr val="tx2"/>
                                </a:solidFill>
                                <a:latin typeface="Cambria Math" panose="02040503050406030204" pitchFamily="18" charset="0"/>
                              </a:rPr>
                              <m:t>𝑖</m:t>
                            </m:r>
                          </m:sub>
                        </m:sSub>
                      </m:sub>
                      <m:sup/>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e>
                        </m:d>
                        <m:r>
                          <a:rPr lang="en-US" altLang="zh-CN" sz="1400" b="0" i="1" smtClean="0">
                            <a:solidFill>
                              <a:schemeClr val="tx2"/>
                            </a:solidFill>
                            <a:latin typeface="Cambria Math" panose="02040503050406030204" pitchFamily="18" charset="0"/>
                          </a:rPr>
                          <m:t>=1</m:t>
                        </m:r>
                      </m:e>
                    </m:nary>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ea typeface="Cambria Math" panose="02040503050406030204" pitchFamily="18" charset="0"/>
                      </a:rPr>
                      <m:t>∀</m:t>
                    </m:r>
                    <m:sSub>
                      <m:sSubPr>
                        <m:ctrlPr>
                          <a:rPr lang="en-US" altLang="zh-CN" sz="1400" b="0" i="1" smtClean="0">
                            <a:solidFill>
                              <a:schemeClr val="tx2"/>
                            </a:solidFill>
                            <a:latin typeface="Cambria Math" panose="02040503050406030204" pitchFamily="18" charset="0"/>
                            <a:ea typeface="Cambria Math" panose="02040503050406030204" pitchFamily="18" charset="0"/>
                          </a:rPr>
                        </m:ctrlPr>
                      </m:sSubPr>
                      <m:e>
                        <m:r>
                          <a:rPr lang="en-US" altLang="zh-CN" sz="1400" b="0" i="1" smtClean="0">
                            <a:solidFill>
                              <a:schemeClr val="tx2"/>
                            </a:solidFill>
                            <a:latin typeface="Cambria Math" panose="02040503050406030204" pitchFamily="18" charset="0"/>
                            <a:ea typeface="Cambria Math" panose="02040503050406030204" pitchFamily="18" charset="0"/>
                          </a:rPr>
                          <m:t>𝑠</m:t>
                        </m:r>
                      </m:e>
                      <m:sub>
                        <m:r>
                          <a:rPr lang="en-US" altLang="zh-CN" sz="1400" b="0" i="1" smtClean="0">
                            <a:solidFill>
                              <a:schemeClr val="tx2"/>
                            </a:solidFill>
                            <a:latin typeface="Cambria Math" panose="02040503050406030204" pitchFamily="18" charset="0"/>
                            <a:ea typeface="Cambria Math" panose="02040503050406030204" pitchFamily="18" charset="0"/>
                          </a:rPr>
                          <m:t>𝑖</m:t>
                        </m:r>
                      </m:sub>
                    </m:sSub>
                    <m:r>
                      <a:rPr lang="en-US" altLang="zh-CN" sz="1400" b="0" i="1" smtClean="0">
                        <a:solidFill>
                          <a:schemeClr val="tx2"/>
                        </a:solidFill>
                        <a:latin typeface="Cambria Math" panose="02040503050406030204" pitchFamily="18" charset="0"/>
                        <a:ea typeface="Cambria Math" panose="02040503050406030204" pitchFamily="18" charset="0"/>
                      </a:rPr>
                      <m:t>∈</m:t>
                    </m:r>
                    <m:sSub>
                      <m:sSubPr>
                        <m:ctrlPr>
                          <a:rPr lang="en-US" altLang="zh-CN" sz="1400" b="0" i="1" smtClean="0">
                            <a:solidFill>
                              <a:schemeClr val="tx2"/>
                            </a:solidFill>
                            <a:latin typeface="Cambria Math" panose="02040503050406030204" pitchFamily="18" charset="0"/>
                            <a:ea typeface="Cambria Math" panose="02040503050406030204" pitchFamily="18" charset="0"/>
                          </a:rPr>
                        </m:ctrlPr>
                      </m:sSubPr>
                      <m:e>
                        <m:r>
                          <a:rPr lang="en-US" altLang="zh-CN" sz="1400" b="0" i="1" smtClean="0">
                            <a:solidFill>
                              <a:schemeClr val="tx2"/>
                            </a:solidFill>
                            <a:latin typeface="Cambria Math" panose="02040503050406030204" pitchFamily="18" charset="0"/>
                            <a:ea typeface="Cambria Math" panose="02040503050406030204" pitchFamily="18" charset="0"/>
                          </a:rPr>
                          <m:t>𝑆</m:t>
                        </m:r>
                      </m:e>
                      <m:sub>
                        <m:r>
                          <a:rPr lang="en-US" altLang="zh-CN" sz="1400" b="0" i="1" smtClean="0">
                            <a:solidFill>
                              <a:schemeClr val="tx2"/>
                            </a:solidFill>
                            <a:latin typeface="Cambria Math" panose="02040503050406030204" pitchFamily="18" charset="0"/>
                            <a:ea typeface="Cambria Math" panose="02040503050406030204" pitchFamily="18" charset="0"/>
                          </a:rPr>
                          <m:t>𝑖</m:t>
                        </m:r>
                      </m:sub>
                    </m:sSub>
                    <m:r>
                      <a:rPr lang="en-US" altLang="zh-CN" sz="1400" b="0" i="1" smtClean="0">
                        <a:solidFill>
                          <a:schemeClr val="tx2"/>
                        </a:solidFill>
                        <a:latin typeface="Cambria Math" panose="02040503050406030204" pitchFamily="18" charset="0"/>
                        <a:ea typeface="Cambria Math" panose="02040503050406030204" pitchFamily="18" charset="0"/>
                      </a:rPr>
                      <m:t>,</m:t>
                    </m:r>
                    <m:sSub>
                      <m:sSubPr>
                        <m:ctrlPr>
                          <a:rPr lang="en-US" altLang="zh-CN" sz="1400" b="0" i="1" smtClean="0">
                            <a:solidFill>
                              <a:schemeClr val="tx2"/>
                            </a:solidFill>
                            <a:latin typeface="Cambria Math" panose="02040503050406030204" pitchFamily="18" charset="0"/>
                            <a:ea typeface="Cambria Math" panose="02040503050406030204" pitchFamily="18" charset="0"/>
                          </a:rPr>
                        </m:ctrlPr>
                      </m:sSubPr>
                      <m:e>
                        <m:r>
                          <a:rPr lang="en-US" altLang="zh-CN" sz="1400" b="0" i="1" smtClean="0">
                            <a:solidFill>
                              <a:schemeClr val="tx2"/>
                            </a:solidFill>
                            <a:latin typeface="Cambria Math" panose="02040503050406030204" pitchFamily="18" charset="0"/>
                            <a:ea typeface="Cambria Math" panose="02040503050406030204" pitchFamily="18" charset="0"/>
                          </a:rPr>
                          <m:t>𝜎</m:t>
                        </m:r>
                      </m:e>
                      <m:sub>
                        <m:r>
                          <a:rPr lang="en-US" altLang="zh-CN" sz="1400" b="0" i="1" smtClean="0">
                            <a:solidFill>
                              <a:schemeClr val="tx2"/>
                            </a:solidFill>
                            <a:latin typeface="Cambria Math" panose="02040503050406030204" pitchFamily="18" charset="0"/>
                            <a:ea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ea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ea typeface="Cambria Math" panose="02040503050406030204" pitchFamily="18" charset="0"/>
                              </a:rPr>
                            </m:ctrlPr>
                          </m:sSubPr>
                          <m:e>
                            <m:r>
                              <a:rPr lang="en-US" altLang="zh-CN" sz="1400" b="0" i="1" smtClean="0">
                                <a:solidFill>
                                  <a:schemeClr val="tx2"/>
                                </a:solidFill>
                                <a:latin typeface="Cambria Math" panose="02040503050406030204" pitchFamily="18" charset="0"/>
                                <a:ea typeface="Cambria Math" panose="02040503050406030204" pitchFamily="18" charset="0"/>
                              </a:rPr>
                              <m:t>𝑠</m:t>
                            </m:r>
                          </m:e>
                          <m:sub>
                            <m:r>
                              <a:rPr lang="en-US" altLang="zh-CN" sz="1400" b="0" i="1" smtClean="0">
                                <a:solidFill>
                                  <a:schemeClr val="tx2"/>
                                </a:solidFill>
                                <a:latin typeface="Cambria Math" panose="02040503050406030204" pitchFamily="18" charset="0"/>
                                <a:ea typeface="Cambria Math" panose="02040503050406030204" pitchFamily="18" charset="0"/>
                              </a:rPr>
                              <m:t>𝑖</m:t>
                            </m:r>
                          </m:sub>
                        </m:sSub>
                      </m:e>
                    </m:d>
                    <m:r>
                      <a:rPr lang="en-US" altLang="zh-CN" sz="1400" b="0" i="1" smtClean="0">
                        <a:solidFill>
                          <a:schemeClr val="tx2"/>
                        </a:solidFill>
                        <a:latin typeface="Cambria Math" panose="02040503050406030204" pitchFamily="18" charset="0"/>
                        <a:ea typeface="Cambria Math" panose="02040503050406030204" pitchFamily="18" charset="0"/>
                      </a:rPr>
                      <m:t>≥0</m:t>
                    </m:r>
                    <m:r>
                      <a:rPr lang="en-US" altLang="zh-CN" sz="1400" b="0" i="1" smtClean="0">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任一参与人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定义在战略组合</a:t>
                </a:r>
                <a14:m>
                  <m:oMath xmlns:m="http://schemas.openxmlformats.org/officeDocument/2006/math">
                    <m:nary>
                      <m:naryPr>
                        <m:chr m:val="∏"/>
                        <m:ctrlPr>
                          <a:rPr lang="zh-CN" altLang="en-US" sz="140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m:rPr>
                                <m:sty m:val="p"/>
                              </m:rPr>
                              <a:rPr lang="en-US" altLang="zh-CN" sz="1400" b="0" i="0" smtClean="0">
                                <a:solidFill>
                                  <a:schemeClr val="tx2"/>
                                </a:solidFill>
                                <a:latin typeface="Cambria Math" panose="02040503050406030204" pitchFamily="18" charset="0"/>
                              </a:rPr>
                              <m:t>Σ</m:t>
                            </m:r>
                          </m:e>
                          <m:sub>
                            <m:r>
                              <a:rPr lang="en-US" altLang="zh-CN" sz="1400" b="0" i="1" smtClean="0">
                                <a:solidFill>
                                  <a:schemeClr val="tx2"/>
                                </a:solidFill>
                                <a:latin typeface="Cambria Math" panose="02040503050406030204" pitchFamily="18" charset="0"/>
                              </a:rPr>
                              <m:t>𝑖</m:t>
                            </m:r>
                          </m:sub>
                        </m:sSub>
                      </m:e>
                    </m:nary>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𝜎</m:t>
                    </m:r>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上的支付函数为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𝜎</m:t>
                        </m:r>
                      </m:e>
                    </m:d>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𝑣</m:t>
                        </m:r>
                      </m:e>
                      <m:sub>
                        <m:r>
                          <a:rPr lang="en-US" altLang="zh-CN" sz="1400" b="0" i="1" smtClean="0">
                            <a:solidFill>
                              <a:schemeClr val="tx2"/>
                            </a:solidFill>
                            <a:latin typeface="Cambria Math" panose="02040503050406030204" pitchFamily="18" charset="0"/>
                          </a:rPr>
                          <m:t>𝑖</m:t>
                        </m:r>
                      </m:sub>
                    </m:sSub>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𝑛</m:t>
                            </m:r>
                          </m:sub>
                        </m:sSub>
                      </m:e>
                    </m:d>
                    <m:r>
                      <a:rPr lang="en-US" altLang="zh-CN" sz="1400" b="0" i="1" smtClean="0">
                        <a:solidFill>
                          <a:schemeClr val="tx2"/>
                        </a:solidFill>
                        <a:latin typeface="Cambria Math" panose="02040503050406030204" pitchFamily="18" charset="0"/>
                      </a:rPr>
                      <m:t>=</m:t>
                    </m:r>
                    <m:nary>
                      <m:naryPr>
                        <m:chr m:val="∑"/>
                        <m:supHide m:val="on"/>
                        <m:ctrlPr>
                          <a:rPr lang="en-US" altLang="zh-CN" sz="1400" b="0" i="1" smtClean="0">
                            <a:solidFill>
                              <a:schemeClr val="tx2"/>
                            </a:solidFill>
                            <a:latin typeface="Cambria Math" panose="02040503050406030204" pitchFamily="18" charset="0"/>
                          </a:rPr>
                        </m:ctrlPr>
                      </m:naryPr>
                      <m:sub>
                        <m:r>
                          <m:rPr>
                            <m:brk m:alnAt="7"/>
                          </m:rP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𝑆</m:t>
                        </m:r>
                      </m:sub>
                      <m:sup/>
                      <m:e>
                        <m:d>
                          <m:dPr>
                            <m:ctrlPr>
                              <a:rPr lang="en-US" altLang="zh-CN" sz="1400" b="0" i="1" smtClean="0">
                                <a:solidFill>
                                  <a:schemeClr val="tx2"/>
                                </a:solidFill>
                                <a:latin typeface="Cambria Math" panose="02040503050406030204" pitchFamily="18" charset="0"/>
                              </a:rPr>
                            </m:ctrlPr>
                          </m:dPr>
                          <m:e>
                            <m:nary>
                              <m:naryPr>
                                <m:chr m:val="∏"/>
                                <m:ctrlPr>
                                  <a:rPr lang="en-US" altLang="zh-CN" sz="1400" b="0" i="1" smtClean="0">
                                    <a:solidFill>
                                      <a:schemeClr val="tx2"/>
                                    </a:solidFill>
                                    <a:latin typeface="Cambria Math" panose="02040503050406030204" pitchFamily="18" charset="0"/>
                                  </a:rPr>
                                </m:ctrlPr>
                              </m:naryPr>
                              <m:sub>
                                <m:r>
                                  <m:rPr>
                                    <m:brk m:alnAt="23"/>
                                  </m:rPr>
                                  <a:rPr lang="en-US" altLang="zh-CN" sz="1400" b="0" i="1" smtClean="0">
                                    <a:solidFill>
                                      <a:schemeClr val="tx2"/>
                                    </a:solidFill>
                                    <a:latin typeface="Cambria Math" panose="02040503050406030204" pitchFamily="18" charset="0"/>
                                  </a:rPr>
                                  <m:t>𝑗</m:t>
                                </m:r>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𝑛</m:t>
                                </m:r>
                              </m:sup>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𝜎</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𝑗</m:t>
                                    </m:r>
                                  </m:sub>
                                </m:sSub>
                                <m:r>
                                  <a:rPr lang="en-US" altLang="zh-CN" sz="1400" b="0" i="1" smtClean="0">
                                    <a:solidFill>
                                      <a:schemeClr val="tx2"/>
                                    </a:solidFill>
                                    <a:latin typeface="Cambria Math" panose="02040503050406030204" pitchFamily="18" charset="0"/>
                                  </a:rPr>
                                  <m:t>)</m:t>
                                </m:r>
                              </m:e>
                            </m:nary>
                          </m:e>
                        </m:d>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𝑠</m:t>
                        </m:r>
                        <m:r>
                          <a:rPr lang="en-US" altLang="zh-CN" sz="1400" b="0" i="1" smtClean="0">
                            <a:solidFill>
                              <a:schemeClr val="tx2"/>
                            </a:solidFill>
                            <a:latin typeface="Cambria Math" panose="02040503050406030204" pitchFamily="18" charset="0"/>
                          </a:rPr>
                          <m:t>)</m:t>
                        </m:r>
                      </m:e>
                    </m:nary>
                  </m:oMath>
                </a14:m>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496" b="-45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5738252-DCD8-4C54-B13F-02B1CD650921}"/>
              </a:ext>
            </a:extLst>
          </p:cNvPr>
          <p:cNvSpPr>
            <a:spLocks noGrp="1"/>
          </p:cNvSpPr>
          <p:nvPr>
            <p:ph type="sldNum" sz="quarter" idx="12"/>
          </p:nvPr>
        </p:nvSpPr>
        <p:spPr/>
        <p:txBody>
          <a:bodyPr/>
          <a:lstStyle/>
          <a:p>
            <a:fld id="{BD5B6BE6-BF76-4BAD-AE57-A6F34EAFDDCA}" type="slidenum">
              <a:rPr lang="zh-CN" altLang="en-US" smtClean="0"/>
              <a:t>62</a:t>
            </a:fld>
            <a:endParaRPr lang="zh-CN" altLang="en-US"/>
          </a:p>
        </p:txBody>
      </p:sp>
    </p:spTree>
    <p:extLst>
      <p:ext uri="{BB962C8B-B14F-4D97-AF65-F5344CB8AC3E}">
        <p14:creationId xmlns:p14="http://schemas.microsoft.com/office/powerpoint/2010/main" val="1532550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战略式博弈的混合扩展</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上面的定义表明：一个战略式博弈的混合扩展，本质上就是一个战略式博弈，只不过将参与人的选择从纯战略扩展到了混合战略（即定义在纯战略集上的概率分布），参与人的支付从确定的效用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扩展到了参与人选择混合战略时的期望效用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𝑣</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4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0A3C4A5-1F59-4463-AC6C-867F6388078C}"/>
              </a:ext>
            </a:extLst>
          </p:cNvPr>
          <p:cNvSpPr>
            <a:spLocks noGrp="1"/>
          </p:cNvSpPr>
          <p:nvPr>
            <p:ph type="sldNum" sz="quarter" idx="12"/>
          </p:nvPr>
        </p:nvSpPr>
        <p:spPr/>
        <p:txBody>
          <a:bodyPr/>
          <a:lstStyle/>
          <a:p>
            <a:fld id="{BD5B6BE6-BF76-4BAD-AE57-A6F34EAFDDCA}" type="slidenum">
              <a:rPr lang="zh-CN" altLang="en-US" smtClean="0"/>
              <a:t>63</a:t>
            </a:fld>
            <a:endParaRPr lang="zh-CN" altLang="en-US"/>
          </a:p>
        </p:txBody>
      </p:sp>
    </p:spTree>
    <p:extLst>
      <p:ext uri="{BB962C8B-B14F-4D97-AF65-F5344CB8AC3E}">
        <p14:creationId xmlns:p14="http://schemas.microsoft.com/office/powerpoint/2010/main" val="63274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战略是参与人的行动规则。它规定了参与人在每一种轮到自己行动的情形下，应该采取的行动。它是与博弈的行动顺序相关的、行动的有序集，也是构成博弈问题的基本要素之一。</a:t>
                </a:r>
                <a:endParaRPr lang="en-US" altLang="zh-CN" sz="1800" dirty="0">
                  <a:solidFill>
                    <a:schemeClr val="tx2"/>
                  </a:solidFill>
                </a:endParaRPr>
              </a:p>
              <a:p>
                <a:r>
                  <a:rPr lang="zh-CN" altLang="en-US" sz="1800" dirty="0">
                    <a:solidFill>
                      <a:schemeClr val="tx2"/>
                    </a:solidFill>
                  </a:rPr>
                  <a:t>上例中，如果参与人的决策有先后之分，例如企业</a:t>
                </a:r>
                <a:r>
                  <a:rPr lang="en-US" altLang="zh-CN" sz="1800" dirty="0">
                    <a:solidFill>
                      <a:schemeClr val="tx2"/>
                    </a:solidFill>
                  </a:rPr>
                  <a:t>1</a:t>
                </a:r>
                <a:r>
                  <a:rPr lang="zh-CN" altLang="en-US" sz="1800" dirty="0">
                    <a:solidFill>
                      <a:schemeClr val="tx2"/>
                    </a:solidFill>
                  </a:rPr>
                  <a:t>先采取行动，企业</a:t>
                </a:r>
                <a:r>
                  <a:rPr lang="en-US" altLang="zh-CN" sz="1800" dirty="0">
                    <a:solidFill>
                      <a:schemeClr val="tx2"/>
                    </a:solidFill>
                  </a:rPr>
                  <a:t>2</a:t>
                </a:r>
                <a:r>
                  <a:rPr lang="zh-CN" altLang="en-US" sz="1800" dirty="0">
                    <a:solidFill>
                      <a:schemeClr val="tx2"/>
                    </a:solidFill>
                  </a:rPr>
                  <a:t>再采取行动。那么企业</a:t>
                </a:r>
                <a:r>
                  <a:rPr lang="en-US" altLang="zh-CN" sz="1800" dirty="0">
                    <a:solidFill>
                      <a:schemeClr val="tx2"/>
                    </a:solidFill>
                  </a:rPr>
                  <a:t>2</a:t>
                </a:r>
                <a:r>
                  <a:rPr lang="zh-CN" altLang="en-US" sz="1800" dirty="0">
                    <a:solidFill>
                      <a:schemeClr val="tx2"/>
                    </a:solidFill>
                  </a:rPr>
                  <a:t>的战略就有可能是：如果企业</a:t>
                </a:r>
                <a:r>
                  <a:rPr lang="en-US" altLang="zh-CN" sz="1800" dirty="0">
                    <a:solidFill>
                      <a:schemeClr val="tx2"/>
                    </a:solidFill>
                  </a:rPr>
                  <a:t>1</a:t>
                </a:r>
                <a:r>
                  <a:rPr lang="zh-CN" altLang="en-US" sz="1800" dirty="0">
                    <a:solidFill>
                      <a:schemeClr val="tx2"/>
                    </a:solidFill>
                  </a:rPr>
                  <a:t>选择“开发”，自己应该如何（“开发”或“不开发”）；否则，自己应该如何（“开发”或“不开发”）。</a:t>
                </a:r>
                <a:endParaRPr lang="en-US" altLang="zh-CN" sz="1800" dirty="0">
                  <a:solidFill>
                    <a:schemeClr val="tx2"/>
                  </a:solidFill>
                </a:endParaRPr>
              </a:p>
              <a:p>
                <a14:m>
                  <m:oMath xmlns:m="http://schemas.openxmlformats.org/officeDocument/2006/math">
                    <m:r>
                      <a:rPr lang="en-US" altLang="zh-CN" sz="1800" b="0" i="1" smtClean="0">
                        <a:solidFill>
                          <a:schemeClr val="tx2"/>
                        </a:solidFill>
                        <a:latin typeface="Cambria Math" panose="02040503050406030204" pitchFamily="18" charset="0"/>
                      </a:rPr>
                      <m:t>𝑛</m:t>
                    </m:r>
                  </m:oMath>
                </a14:m>
                <a:r>
                  <a:rPr lang="zh-CN" altLang="en-US" sz="1800" dirty="0">
                    <a:solidFill>
                      <a:schemeClr val="tx2"/>
                    </a:solidFill>
                  </a:rPr>
                  <a:t>人博弈中，用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表示参与人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的战略，</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𝑋</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表示参与人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在博弈中可能面临的所有决策情形的几何，称之为观测集。参与人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在博弈中的战略可以定义为从观测集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𝑋</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到行动集</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𝐴</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的映射：</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𝑋</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𝐴</m:t>
                        </m:r>
                      </m:e>
                      <m:sub>
                        <m:r>
                          <a:rPr lang="en-US" altLang="zh-CN" sz="1400" b="0" i="1" smtClean="0">
                            <a:solidFill>
                              <a:schemeClr val="tx2"/>
                            </a:solidFill>
                            <a:latin typeface="Cambria Math" panose="02040503050406030204" pitchFamily="18" charset="0"/>
                          </a:rPr>
                          <m:t>𝑖</m:t>
                        </m:r>
                      </m:sub>
                    </m:sSub>
                  </m:oMath>
                </a14:m>
                <a:endParaRPr lang="en-US" altLang="zh-CN" sz="1400" dirty="0">
                  <a:solidFill>
                    <a:schemeClr val="tx2"/>
                  </a:solidFill>
                </a:endParaRPr>
              </a:p>
              <a:p>
                <a:r>
                  <a:rPr lang="zh-CN" altLang="en-US" sz="1800" dirty="0">
                    <a:solidFill>
                      <a:schemeClr val="tx2"/>
                    </a:solidFill>
                  </a:rPr>
                  <a:t>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𝑆</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𝑖</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所有战略的集合。</a:t>
                </a:r>
                <a:endParaRPr lang="en-US" altLang="zh-CN" sz="1800" dirty="0">
                  <a:solidFill>
                    <a:schemeClr val="tx2"/>
                  </a:solidFill>
                </a:endParaRPr>
              </a:p>
              <a:p>
                <a:r>
                  <a:rPr lang="zh-CN" altLang="en-US" sz="1800" dirty="0">
                    <a:solidFill>
                      <a:schemeClr val="tx2"/>
                    </a:solidFill>
                  </a:rPr>
                  <a:t>上例中，企业</a:t>
                </a:r>
                <a:r>
                  <a:rPr lang="en-US" altLang="zh-CN" sz="1800" dirty="0">
                    <a:solidFill>
                      <a:schemeClr val="tx2"/>
                    </a:solidFill>
                  </a:rPr>
                  <a:t>1</a:t>
                </a:r>
                <a:r>
                  <a:rPr lang="zh-CN" altLang="en-US" sz="1800" dirty="0">
                    <a:solidFill>
                      <a:schemeClr val="tx2"/>
                    </a:solidFill>
                  </a:rPr>
                  <a:t>有两种战略，且这两种战略与企业</a:t>
                </a:r>
                <a:r>
                  <a:rPr lang="en-US" altLang="zh-CN" sz="1800" dirty="0">
                    <a:solidFill>
                      <a:schemeClr val="tx2"/>
                    </a:solidFill>
                  </a:rPr>
                  <a:t>1</a:t>
                </a:r>
                <a:r>
                  <a:rPr lang="zh-CN" altLang="en-US" sz="1800" dirty="0">
                    <a:solidFill>
                      <a:schemeClr val="tx2"/>
                    </a:solidFill>
                  </a:rPr>
                  <a:t>的观测集无关，分别是</a:t>
                </a:r>
                <a14:m>
                  <m:oMath xmlns:m="http://schemas.openxmlformats.org/officeDocument/2006/math">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1</m:t>
                        </m:r>
                      </m:sup>
                    </m:sSubSup>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𝑎</m:t>
                    </m:r>
                    <m:r>
                      <a:rPr lang="en-US" altLang="zh-CN" sz="1800" b="0" i="1" smtClean="0">
                        <a:solidFill>
                          <a:schemeClr val="tx2"/>
                        </a:solidFill>
                        <a:latin typeface="Cambria Math" panose="02040503050406030204" pitchFamily="18" charset="0"/>
                      </a:rPr>
                      <m:t>,</m:t>
                    </m:r>
                    <m:sSubSup>
                      <m:sSubSupPr>
                        <m:ctrlPr>
                          <a:rPr lang="en-US" altLang="zh-CN" sz="1800" b="0" i="1" smtClean="0">
                            <a:solidFill>
                              <a:schemeClr val="tx2"/>
                            </a:solidFill>
                            <a:latin typeface="Cambria Math" panose="02040503050406030204" pitchFamily="18" charset="0"/>
                          </a:rPr>
                        </m:ctrlPr>
                      </m:sSubSupPr>
                      <m:e>
                        <m:r>
                          <a:rPr lang="en-US" altLang="zh-CN" sz="1800" b="0" i="1" smtClean="0">
                            <a:solidFill>
                              <a:schemeClr val="tx2"/>
                            </a:solidFill>
                            <a:latin typeface="Cambria Math" panose="02040503050406030204" pitchFamily="18" charset="0"/>
                          </a:rPr>
                          <m:t>𝑠</m:t>
                        </m:r>
                      </m:e>
                      <m:sub>
                        <m:r>
                          <a:rPr lang="en-US" altLang="zh-CN" sz="1800" b="0" i="1" smtClean="0">
                            <a:solidFill>
                              <a:schemeClr val="tx2"/>
                            </a:solidFill>
                            <a:latin typeface="Cambria Math" panose="02040503050406030204" pitchFamily="18" charset="0"/>
                          </a:rPr>
                          <m:t>1</m:t>
                        </m:r>
                      </m:sub>
                      <m:sup>
                        <m:r>
                          <a:rPr lang="en-US" altLang="zh-CN" sz="1800" b="0" i="1" smtClean="0">
                            <a:solidFill>
                              <a:schemeClr val="tx2"/>
                            </a:solidFill>
                            <a:latin typeface="Cambria Math" panose="02040503050406030204" pitchFamily="18" charset="0"/>
                          </a:rPr>
                          <m:t>2</m:t>
                        </m:r>
                      </m:sup>
                    </m:sSubSup>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𝑏</m:t>
                    </m:r>
                  </m:oMath>
                </a14:m>
                <a:endParaRPr lang="en-US" altLang="zh-CN" sz="1800" dirty="0">
                  <a:solidFill>
                    <a:schemeClr val="tx2"/>
                  </a:solidFill>
                </a:endParaRPr>
              </a:p>
              <a:p>
                <a:r>
                  <a:rPr lang="zh-CN" altLang="en-US" sz="1800" dirty="0">
                    <a:solidFill>
                      <a:schemeClr val="tx2"/>
                    </a:solidFill>
                  </a:rPr>
                  <a:t>企业</a:t>
                </a:r>
                <a:r>
                  <a:rPr lang="en-US" altLang="zh-CN" sz="1800" dirty="0">
                    <a:solidFill>
                      <a:schemeClr val="tx2"/>
                    </a:solidFill>
                  </a:rPr>
                  <a:t>2</a:t>
                </a:r>
                <a:r>
                  <a:rPr lang="zh-CN" altLang="en-US" sz="1800" dirty="0">
                    <a:solidFill>
                      <a:schemeClr val="tx2"/>
                    </a:solidFill>
                  </a:rPr>
                  <a:t>有四种战略，企业</a:t>
                </a:r>
                <a:r>
                  <a:rPr lang="en-US" altLang="zh-CN" sz="1800" dirty="0">
                    <a:solidFill>
                      <a:schemeClr val="tx2"/>
                    </a:solidFill>
                  </a:rPr>
                  <a:t>2</a:t>
                </a:r>
                <a:r>
                  <a:rPr lang="zh-CN" altLang="en-US" sz="1800" dirty="0">
                    <a:solidFill>
                      <a:schemeClr val="tx2"/>
                    </a:solidFill>
                  </a:rPr>
                  <a:t>的战略与企业</a:t>
                </a:r>
                <a:r>
                  <a:rPr lang="en-US" altLang="zh-CN" sz="1800" dirty="0">
                    <a:solidFill>
                      <a:schemeClr val="tx2"/>
                    </a:solidFill>
                  </a:rPr>
                  <a:t>2</a:t>
                </a:r>
                <a:r>
                  <a:rPr lang="zh-CN" altLang="en-US" sz="1800" dirty="0">
                    <a:solidFill>
                      <a:schemeClr val="tx2"/>
                    </a:solidFill>
                  </a:rPr>
                  <a:t>的观测集是有关的：</a:t>
                </a:r>
                <a:endParaRPr lang="en-US" altLang="zh-CN" sz="1800" dirty="0">
                  <a:solidFill>
                    <a:schemeClr val="tx2"/>
                  </a:solidFill>
                </a:endParaRPr>
              </a:p>
              <a:p>
                <a:pPr lvl="1"/>
                <a:r>
                  <a:rPr lang="zh-CN" altLang="en-US" sz="1400" dirty="0">
                    <a:solidFill>
                      <a:schemeClr val="tx2"/>
                    </a:solidFill>
                  </a:rPr>
                  <a:t>观测集：</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oMath>
                </a14:m>
                <a:r>
                  <a:rPr lang="zh-CN" altLang="en-US" sz="1400" dirty="0">
                    <a:solidFill>
                      <a:schemeClr val="tx2"/>
                    </a:solidFill>
                  </a:rPr>
                  <a:t>表示“企业</a:t>
                </a:r>
                <a:r>
                  <a:rPr lang="en-US" altLang="zh-CN" sz="1400" dirty="0">
                    <a:solidFill>
                      <a:schemeClr val="tx2"/>
                    </a:solidFill>
                  </a:rPr>
                  <a:t>1</a:t>
                </a:r>
                <a:r>
                  <a:rPr lang="zh-CN" altLang="en-US" sz="1400" dirty="0">
                    <a:solidFill>
                      <a:schemeClr val="tx2"/>
                    </a:solidFill>
                  </a:rPr>
                  <a:t>开发”，</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oMath>
                </a14:m>
                <a:r>
                  <a:rPr lang="zh-CN" altLang="en-US" sz="1400" dirty="0">
                    <a:solidFill>
                      <a:schemeClr val="tx2"/>
                    </a:solidFill>
                  </a:rPr>
                  <a:t>表示“企业</a:t>
                </a:r>
                <a:r>
                  <a:rPr lang="en-US" altLang="zh-CN" sz="1400" dirty="0">
                    <a:solidFill>
                      <a:schemeClr val="tx2"/>
                    </a:solidFill>
                  </a:rPr>
                  <a:t>1</a:t>
                </a:r>
                <a:r>
                  <a:rPr lang="zh-CN" altLang="en-US" sz="1400" dirty="0">
                    <a:solidFill>
                      <a:schemeClr val="tx2"/>
                    </a:solidFill>
                  </a:rPr>
                  <a:t>不开发”</a:t>
                </a:r>
                <a:endParaRPr lang="en-US" altLang="zh-CN" sz="1400" dirty="0">
                  <a:solidFill>
                    <a:schemeClr val="tx2"/>
                  </a:solidFill>
                </a:endParaRPr>
              </a:p>
              <a:p>
                <a:pPr lvl="1"/>
                <a:r>
                  <a:rPr lang="zh-CN" altLang="en-US" sz="1400" dirty="0">
                    <a:solidFill>
                      <a:schemeClr val="tx2"/>
                    </a:solidFill>
                  </a:rPr>
                  <a:t>战略：</a:t>
                </a:r>
                <a14:m>
                  <m:oMath xmlns:m="http://schemas.openxmlformats.org/officeDocument/2006/math">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1</m:t>
                        </m:r>
                      </m:sup>
                    </m:sSubSup>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1</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1</m:t>
                        </m:r>
                      </m:sup>
                    </m:sSubSup>
                    <m:d>
                      <m:dPr>
                        <m:ctrlPr>
                          <a:rPr lang="en-US" altLang="zh-CN" sz="1400" b="0" i="1" smtClean="0">
                            <a:solidFill>
                              <a:schemeClr val="tx2"/>
                            </a:solidFill>
                            <a:latin typeface="Cambria Math" panose="02040503050406030204" pitchFamily="18" charset="0"/>
                          </a:rPr>
                        </m:ctrlPr>
                      </m:dPr>
                      <m:e>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𝑥</m:t>
                            </m:r>
                          </m:e>
                          <m:sub>
                            <m:r>
                              <a:rPr lang="en-US" altLang="zh-CN" sz="1400" b="0" i="1" smtClean="0">
                                <a:solidFill>
                                  <a:schemeClr val="tx2"/>
                                </a:solidFill>
                                <a:latin typeface="Cambria Math" panose="02040503050406030204" pitchFamily="18" charset="0"/>
                              </a:rPr>
                              <m:t>2</m:t>
                            </m:r>
                          </m:sub>
                        </m:sSub>
                      </m:e>
                    </m:d>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oMath>
                </a14:m>
                <a:r>
                  <a:rPr lang="en-US" altLang="zh-CN" sz="1400" dirty="0">
                    <a:solidFill>
                      <a:schemeClr val="tx2"/>
                    </a:solidFill>
                  </a:rPr>
                  <a:t>; </a:t>
                </a:r>
                <a14:m>
                  <m:oMath xmlns:m="http://schemas.openxmlformats.org/officeDocument/2006/math">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2</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1</m:t>
                            </m:r>
                          </m:sub>
                        </m:sSub>
                      </m:e>
                    </m:d>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𝑎</m:t>
                    </m:r>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2</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oMath>
                </a14:m>
                <a:r>
                  <a:rPr lang="en-US" altLang="zh-CN" sz="1400" dirty="0">
                    <a:solidFill>
                      <a:schemeClr val="tx2"/>
                    </a:solidFill>
                  </a:rPr>
                  <a:t>; </a:t>
                </a:r>
                <a14:m>
                  <m:oMath xmlns:m="http://schemas.openxmlformats.org/officeDocument/2006/math">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1</m:t>
                            </m:r>
                          </m:sub>
                        </m:sSub>
                      </m:e>
                    </m:d>
                    <m:r>
                      <a:rPr lang="en-US" altLang="zh-CN" sz="1400" i="1">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𝑎</m:t>
                    </m:r>
                  </m:oMath>
                </a14:m>
                <a:r>
                  <a:rPr lang="en-US" altLang="zh-CN" sz="1400" dirty="0">
                    <a:solidFill>
                      <a:schemeClr val="tx2"/>
                    </a:solidFill>
                  </a:rPr>
                  <a:t>; </a:t>
                </a:r>
                <a14:m>
                  <m:oMath xmlns:m="http://schemas.openxmlformats.org/officeDocument/2006/math">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4</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1</m:t>
                            </m:r>
                          </m:sub>
                        </m:sSub>
                      </m:e>
                    </m:d>
                    <m:r>
                      <a:rPr lang="en-US" altLang="zh-CN" sz="1400" i="1">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𝑏</m:t>
                    </m:r>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4</m:t>
                        </m:r>
                      </m:sup>
                    </m:sSubSup>
                    <m:d>
                      <m:dPr>
                        <m:ctrlPr>
                          <a:rPr lang="en-US" altLang="zh-CN" sz="1400" i="1">
                            <a:solidFill>
                              <a:schemeClr val="tx2"/>
                            </a:solidFill>
                            <a:latin typeface="Cambria Math" panose="02040503050406030204" pitchFamily="18" charset="0"/>
                          </a:rPr>
                        </m:ctrlPr>
                      </m:dPr>
                      <m:e>
                        <m:sSub>
                          <m:sSubPr>
                            <m:ctrlPr>
                              <a:rPr lang="en-US" altLang="zh-CN" sz="1400" i="1">
                                <a:solidFill>
                                  <a:schemeClr val="tx2"/>
                                </a:solidFill>
                                <a:latin typeface="Cambria Math" panose="02040503050406030204" pitchFamily="18" charset="0"/>
                              </a:rPr>
                            </m:ctrlPr>
                          </m:sSubPr>
                          <m:e>
                            <m:r>
                              <a:rPr lang="en-US" altLang="zh-CN" sz="1400" i="1">
                                <a:solidFill>
                                  <a:schemeClr val="tx2"/>
                                </a:solidFill>
                                <a:latin typeface="Cambria Math" panose="02040503050406030204" pitchFamily="18" charset="0"/>
                              </a:rPr>
                              <m:t>𝑥</m:t>
                            </m:r>
                          </m:e>
                          <m:sub>
                            <m:r>
                              <a:rPr lang="en-US" altLang="zh-CN" sz="1400" i="1">
                                <a:solidFill>
                                  <a:schemeClr val="tx2"/>
                                </a:solidFill>
                                <a:latin typeface="Cambria Math" panose="02040503050406030204" pitchFamily="18" charset="0"/>
                              </a:rPr>
                              <m:t>2</m:t>
                            </m:r>
                          </m:sub>
                        </m:sSub>
                      </m:e>
                    </m:d>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𝑏</m:t>
                    </m:r>
                  </m:oMath>
                </a14:m>
                <a:endParaRPr lang="zh-CN" altLang="en-US" sz="1400" dirty="0">
                  <a:solidFill>
                    <a:schemeClr val="tx2"/>
                  </a:solidFill>
                </a:endParaRP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t="-602" r="-2788" b="-60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EFC4CBD-ABE4-4F7B-B32E-16D63DE2871C}"/>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Strategy</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E7C90DD9-CFA7-4404-BEFD-102C54305F8B}"/>
              </a:ext>
            </a:extLst>
          </p:cNvPr>
          <p:cNvSpPr>
            <a:spLocks noGrp="1"/>
          </p:cNvSpPr>
          <p:nvPr>
            <p:ph type="sldNum" sz="quarter" idx="12"/>
          </p:nvPr>
        </p:nvSpPr>
        <p:spPr/>
        <p:txBody>
          <a:bodyPr/>
          <a:lstStyle/>
          <a:p>
            <a:fld id="{BD5B6BE6-BF76-4BAD-AE57-A6F34EAFDDCA}" type="slidenum">
              <a:rPr lang="zh-CN" altLang="en-US" smtClean="0"/>
              <a:t>7</a:t>
            </a:fld>
            <a:endParaRPr lang="zh-CN" altLang="en-US"/>
          </a:p>
        </p:txBody>
      </p:sp>
    </p:spTree>
    <p:extLst>
      <p:ext uri="{BB962C8B-B14F-4D97-AF65-F5344CB8AC3E}">
        <p14:creationId xmlns:p14="http://schemas.microsoft.com/office/powerpoint/2010/main" val="211401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描述博弈的基本元素：战略</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上例中，用</a:t>
                </a:r>
                <a14:m>
                  <m:oMath xmlns:m="http://schemas.openxmlformats.org/officeDocument/2006/math">
                    <m:r>
                      <a:rPr lang="en-US" altLang="zh-CN" sz="1800" b="0" i="1" smtClean="0">
                        <a:solidFill>
                          <a:schemeClr val="tx2"/>
                        </a:solidFill>
                        <a:latin typeface="Cambria Math" panose="02040503050406030204" pitchFamily="18" charset="0"/>
                      </a:rPr>
                      <m:t>𝑆</m:t>
                    </m:r>
                    <m:r>
                      <a:rPr lang="en-US" altLang="zh-CN" sz="1800" b="0" i="1" smtClean="0">
                        <a:solidFill>
                          <a:schemeClr val="tx2"/>
                        </a:solidFill>
                        <a:latin typeface="Cambria Math" panose="02040503050406030204" pitchFamily="18" charset="0"/>
                      </a:rPr>
                      <m:t>={</m:t>
                    </m:r>
                    <m:r>
                      <a:rPr lang="en-US" altLang="zh-CN" sz="1800" b="0" i="1" smtClean="0">
                        <a:solidFill>
                          <a:schemeClr val="tx2"/>
                        </a:solidFill>
                        <a:latin typeface="Cambria Math" panose="02040503050406030204" pitchFamily="18" charset="0"/>
                      </a:rPr>
                      <m:t>𝑠</m:t>
                    </m:r>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表示博弈中所有战略组合的集合，则一共存在</a:t>
                </a:r>
                <a:r>
                  <a:rPr lang="en-US" altLang="zh-CN" sz="1800" dirty="0">
                    <a:solidFill>
                      <a:schemeClr val="tx2"/>
                    </a:solidFill>
                  </a:rPr>
                  <a:t>8</a:t>
                </a:r>
                <a:r>
                  <a:rPr lang="zh-CN" altLang="en-US" sz="1800" dirty="0">
                    <a:solidFill>
                      <a:schemeClr val="tx2"/>
                    </a:solidFill>
                  </a:rPr>
                  <a:t>种战略组合，即</a:t>
                </a:r>
                <a:endParaRPr lang="en-US" altLang="zh-CN" sz="1800" dirty="0">
                  <a:solidFill>
                    <a:schemeClr val="tx2"/>
                  </a:solidFill>
                </a:endParaRPr>
              </a:p>
              <a:p>
                <a:pPr lvl="1"/>
                <a14:m>
                  <m:oMath xmlns:m="http://schemas.openxmlformats.org/officeDocument/2006/math">
                    <m:r>
                      <a:rPr lang="en-US" altLang="zh-CN" sz="1400" b="0" i="1" smtClean="0">
                        <a:solidFill>
                          <a:schemeClr val="tx2"/>
                        </a:solidFill>
                        <a:latin typeface="Cambria Math" panose="02040503050406030204" pitchFamily="18" charset="0"/>
                      </a:rPr>
                      <m:t>𝑆</m:t>
                    </m:r>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1</m:t>
                            </m:r>
                          </m:sup>
                        </m:sSubSup>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2</m:t>
                            </m:r>
                          </m:sup>
                        </m:sSubSup>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3</m:t>
                            </m:r>
                          </m:sup>
                        </m:sSubSup>
                      </m:e>
                    </m:d>
                    <m:r>
                      <a:rPr lang="en-US" altLang="zh-CN" sz="1400" b="0" i="1" smtClean="0">
                        <a:solidFill>
                          <a:schemeClr val="tx2"/>
                        </a:solidFill>
                        <a:latin typeface="Cambria Math" panose="02040503050406030204" pitchFamily="18" charset="0"/>
                      </a:rPr>
                      <m:t>,</m:t>
                    </m:r>
                    <m:d>
                      <m:dPr>
                        <m:ctrlPr>
                          <a:rPr lang="en-US" altLang="zh-CN" sz="1400" b="0" i="1" smtClean="0">
                            <a:solidFill>
                              <a:schemeClr val="tx2"/>
                            </a:solidFill>
                            <a:latin typeface="Cambria Math" panose="02040503050406030204" pitchFamily="18" charset="0"/>
                          </a:rPr>
                        </m:ctrlPr>
                      </m:dPr>
                      <m:e>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1</m:t>
                            </m:r>
                          </m:sup>
                        </m:sSubSup>
                        <m:r>
                          <a:rPr lang="en-US" altLang="zh-CN" sz="1400" b="0" i="1" smtClean="0">
                            <a:solidFill>
                              <a:schemeClr val="tx2"/>
                            </a:solidFill>
                            <a:latin typeface="Cambria Math" panose="02040503050406030204" pitchFamily="18" charset="0"/>
                          </a:rPr>
                          <m:t>,</m:t>
                        </m:r>
                        <m:sSubSup>
                          <m:sSubSupPr>
                            <m:ctrlPr>
                              <a:rPr lang="en-US" altLang="zh-CN" sz="1400" b="0" i="1" smtClean="0">
                                <a:solidFill>
                                  <a:schemeClr val="tx2"/>
                                </a:solidFill>
                                <a:latin typeface="Cambria Math" panose="02040503050406030204" pitchFamily="18" charset="0"/>
                              </a:rPr>
                            </m:ctrlPr>
                          </m:sSubSup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up>
                            <m:r>
                              <a:rPr lang="en-US" altLang="zh-CN" sz="1400" b="0" i="1" smtClean="0">
                                <a:solidFill>
                                  <a:schemeClr val="tx2"/>
                                </a:solidFill>
                                <a:latin typeface="Cambria Math" panose="02040503050406030204" pitchFamily="18" charset="0"/>
                              </a:rPr>
                              <m:t>4</m:t>
                            </m:r>
                          </m:sup>
                        </m:sSubSup>
                      </m:e>
                    </m:d>
                    <m:r>
                      <a:rPr lang="en-US" altLang="zh-CN" sz="1400" b="0" i="1" smtClean="0">
                        <a:solidFill>
                          <a:schemeClr val="tx2"/>
                        </a:solidFill>
                        <a:latin typeface="Cambria Math" panose="02040503050406030204" pitchFamily="18" charset="0"/>
                      </a:rPr>
                      <m:t>,</m:t>
                    </m:r>
                    <m:d>
                      <m:dPr>
                        <m:ctrlPr>
                          <a:rPr lang="en-US" altLang="zh-CN" sz="1400" i="1">
                            <a:solidFill>
                              <a:schemeClr val="tx2"/>
                            </a:solidFill>
                            <a:latin typeface="Cambria Math" panose="02040503050406030204" pitchFamily="18" charset="0"/>
                          </a:rPr>
                        </m:ctrlPr>
                      </m:dPr>
                      <m:e>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2</m:t>
                            </m:r>
                          </m:sup>
                        </m:sSubSup>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1</m:t>
                            </m:r>
                          </m:sup>
                        </m:sSubSup>
                      </m:e>
                    </m:d>
                    <m:r>
                      <a:rPr lang="en-US" altLang="zh-CN" sz="1400" i="1">
                        <a:solidFill>
                          <a:schemeClr val="tx2"/>
                        </a:solidFill>
                        <a:latin typeface="Cambria Math" panose="02040503050406030204" pitchFamily="18" charset="0"/>
                      </a:rPr>
                      <m:t>,</m:t>
                    </m:r>
                    <m:d>
                      <m:dPr>
                        <m:ctrlPr>
                          <a:rPr lang="en-US" altLang="zh-CN" sz="1400" i="1">
                            <a:solidFill>
                              <a:schemeClr val="tx2"/>
                            </a:solidFill>
                            <a:latin typeface="Cambria Math" panose="02040503050406030204" pitchFamily="18" charset="0"/>
                          </a:rPr>
                        </m:ctrlPr>
                      </m:dPr>
                      <m:e>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2</m:t>
                            </m:r>
                          </m:sup>
                        </m:sSubSup>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2</m:t>
                            </m:r>
                          </m:sup>
                        </m:sSubSup>
                      </m:e>
                    </m:d>
                    <m:r>
                      <a:rPr lang="en-US" altLang="zh-CN" sz="1400" i="1">
                        <a:solidFill>
                          <a:schemeClr val="tx2"/>
                        </a:solidFill>
                        <a:latin typeface="Cambria Math" panose="02040503050406030204" pitchFamily="18" charset="0"/>
                      </a:rPr>
                      <m:t>,</m:t>
                    </m:r>
                    <m:d>
                      <m:dPr>
                        <m:ctrlPr>
                          <a:rPr lang="en-US" altLang="zh-CN" sz="1400" i="1">
                            <a:solidFill>
                              <a:schemeClr val="tx2"/>
                            </a:solidFill>
                            <a:latin typeface="Cambria Math" panose="02040503050406030204" pitchFamily="18" charset="0"/>
                          </a:rPr>
                        </m:ctrlPr>
                      </m:dPr>
                      <m:e>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2</m:t>
                            </m:r>
                          </m:sup>
                        </m:sSubSup>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3</m:t>
                            </m:r>
                          </m:sup>
                        </m:sSubSup>
                      </m:e>
                    </m:d>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1</m:t>
                        </m:r>
                      </m:sub>
                      <m:sup>
                        <m:r>
                          <a:rPr lang="en-US" altLang="zh-CN" sz="1400" b="0" i="1" smtClean="0">
                            <a:solidFill>
                              <a:schemeClr val="tx2"/>
                            </a:solidFill>
                            <a:latin typeface="Cambria Math" panose="02040503050406030204" pitchFamily="18" charset="0"/>
                          </a:rPr>
                          <m:t>2</m:t>
                        </m:r>
                      </m:sup>
                    </m:sSubSup>
                    <m:r>
                      <a:rPr lang="en-US" altLang="zh-CN" sz="1400" i="1">
                        <a:solidFill>
                          <a:schemeClr val="tx2"/>
                        </a:solidFill>
                        <a:latin typeface="Cambria Math" panose="02040503050406030204" pitchFamily="18" charset="0"/>
                      </a:rPr>
                      <m:t>,</m:t>
                    </m:r>
                    <m:sSubSup>
                      <m:sSubSupPr>
                        <m:ctrlPr>
                          <a:rPr lang="en-US" altLang="zh-CN" sz="1400" i="1">
                            <a:solidFill>
                              <a:schemeClr val="tx2"/>
                            </a:solidFill>
                            <a:latin typeface="Cambria Math" panose="02040503050406030204" pitchFamily="18" charset="0"/>
                          </a:rPr>
                        </m:ctrlPr>
                      </m:sSubSupPr>
                      <m:e>
                        <m:r>
                          <a:rPr lang="en-US" altLang="zh-CN" sz="1400" i="1">
                            <a:solidFill>
                              <a:schemeClr val="tx2"/>
                            </a:solidFill>
                            <a:latin typeface="Cambria Math" panose="02040503050406030204" pitchFamily="18" charset="0"/>
                          </a:rPr>
                          <m:t>𝑠</m:t>
                        </m:r>
                      </m:e>
                      <m:sub>
                        <m:r>
                          <a:rPr lang="en-US" altLang="zh-CN" sz="1400" i="1">
                            <a:solidFill>
                              <a:schemeClr val="tx2"/>
                            </a:solidFill>
                            <a:latin typeface="Cambria Math" panose="02040503050406030204" pitchFamily="18" charset="0"/>
                          </a:rPr>
                          <m:t>2</m:t>
                        </m:r>
                      </m:sub>
                      <m:sup>
                        <m:r>
                          <a:rPr lang="en-US" altLang="zh-CN" sz="1400" i="1">
                            <a:solidFill>
                              <a:schemeClr val="tx2"/>
                            </a:solidFill>
                            <a:latin typeface="Cambria Math" panose="02040503050406030204" pitchFamily="18" charset="0"/>
                          </a:rPr>
                          <m:t>4</m:t>
                        </m:r>
                      </m:sup>
                    </m:sSubSup>
                    <m:r>
                      <a:rPr lang="en-US" altLang="zh-CN" sz="1400" i="1">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r>
                  <a:rPr lang="zh-CN" altLang="en-US" sz="1800" dirty="0">
                    <a:solidFill>
                      <a:schemeClr val="tx2"/>
                    </a:solidFill>
                  </a:rPr>
                  <a:t>上页中，我们假设企业</a:t>
                </a:r>
                <a:r>
                  <a:rPr lang="en-US" altLang="zh-CN" sz="1800" dirty="0">
                    <a:solidFill>
                      <a:schemeClr val="tx2"/>
                    </a:solidFill>
                  </a:rPr>
                  <a:t>1</a:t>
                </a:r>
                <a:r>
                  <a:rPr lang="zh-CN" altLang="en-US" sz="1800" dirty="0">
                    <a:solidFill>
                      <a:schemeClr val="tx2"/>
                    </a:solidFill>
                  </a:rPr>
                  <a:t>和企业</a:t>
                </a:r>
                <a:r>
                  <a:rPr lang="en-US" altLang="zh-CN" sz="1800" dirty="0">
                    <a:solidFill>
                      <a:schemeClr val="tx2"/>
                    </a:solidFill>
                  </a:rPr>
                  <a:t>2</a:t>
                </a:r>
                <a:r>
                  <a:rPr lang="zh-CN" altLang="en-US" sz="1800" dirty="0">
                    <a:solidFill>
                      <a:schemeClr val="tx2"/>
                    </a:solidFill>
                  </a:rPr>
                  <a:t>的决策有时序先后之分。对于完全信息静态博弈，参与人的决策时序没有先后之分，则所有参与人的战略集和行动集相同（就像上面的企业</a:t>
                </a:r>
                <a:r>
                  <a:rPr lang="en-US" altLang="zh-CN" sz="1800" dirty="0">
                    <a:solidFill>
                      <a:schemeClr val="tx2"/>
                    </a:solidFill>
                  </a:rPr>
                  <a:t>1</a:t>
                </a:r>
                <a:r>
                  <a:rPr lang="zh-CN" altLang="en-US" sz="1800" dirty="0">
                    <a:solidFill>
                      <a:schemeClr val="tx2"/>
                    </a:solidFill>
                  </a:rPr>
                  <a:t>一样）</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37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FF8FDB-7656-4C39-85B6-685233BD587A}"/>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Strategy</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027D39A5-DF92-4741-B6D7-292BB964A11B}"/>
              </a:ext>
            </a:extLst>
          </p:cNvPr>
          <p:cNvSpPr>
            <a:spLocks noGrp="1"/>
          </p:cNvSpPr>
          <p:nvPr>
            <p:ph type="sldNum" sz="quarter" idx="12"/>
          </p:nvPr>
        </p:nvSpPr>
        <p:spPr/>
        <p:txBody>
          <a:bodyPr/>
          <a:lstStyle/>
          <a:p>
            <a:fld id="{BD5B6BE6-BF76-4BAD-AE57-A6F34EAFDDCA}" type="slidenum">
              <a:rPr lang="zh-CN" altLang="en-US" smtClean="0"/>
              <a:t>8</a:t>
            </a:fld>
            <a:endParaRPr lang="zh-CN" altLang="en-US"/>
          </a:p>
        </p:txBody>
      </p:sp>
    </p:spTree>
    <p:extLst>
      <p:ext uri="{BB962C8B-B14F-4D97-AF65-F5344CB8AC3E}">
        <p14:creationId xmlns:p14="http://schemas.microsoft.com/office/powerpoint/2010/main" val="309384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7F830E1C-02F0-41FF-BFC3-D664A4F85840}"/>
              </a:ext>
            </a:extLst>
          </p:cNvPr>
          <p:cNvSpPr>
            <a:spLocks noGrp="1"/>
          </p:cNvSpPr>
          <p:nvPr>
            <p:ph type="title"/>
          </p:nvPr>
        </p:nvSpPr>
        <p:spPr>
          <a:xfrm>
            <a:off x="1179226" y="677059"/>
            <a:ext cx="9833548" cy="1066802"/>
          </a:xfrm>
        </p:spPr>
        <p:txBody>
          <a:bodyPr anchor="b">
            <a:normAutofit/>
          </a:bodyPr>
          <a:lstStyle/>
          <a:p>
            <a:r>
              <a:rPr lang="zh-CN" altLang="en-US" sz="3600" dirty="0">
                <a:solidFill>
                  <a:schemeClr val="tx2"/>
                </a:solidFill>
              </a:rPr>
              <a:t>描述博弈的基本元素：支付</a:t>
            </a:r>
            <a:r>
              <a:rPr lang="en-US" altLang="zh-CN" sz="3600" dirty="0">
                <a:solidFill>
                  <a:schemeClr val="tx2"/>
                </a:solidFill>
              </a:rPr>
              <a:t>/</a:t>
            </a:r>
            <a:r>
              <a:rPr lang="zh-CN" altLang="en-US" sz="3600" dirty="0">
                <a:solidFill>
                  <a:schemeClr val="tx2"/>
                </a:solidFill>
              </a:rPr>
              <a:t>效用函数</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9024C1-1CE5-4BC1-B153-46DFC6ED4507}"/>
                  </a:ext>
                </a:extLst>
              </p:cNvPr>
              <p:cNvSpPr>
                <a:spLocks noGrp="1"/>
              </p:cNvSpPr>
              <p:nvPr>
                <p:ph idx="1"/>
              </p:nvPr>
            </p:nvSpPr>
            <p:spPr>
              <a:xfrm>
                <a:off x="1179226" y="2136098"/>
                <a:ext cx="9833548" cy="4044843"/>
              </a:xfrm>
            </p:spPr>
            <p:txBody>
              <a:bodyPr anchor="ctr">
                <a:normAutofit/>
              </a:bodyPr>
              <a:lstStyle/>
              <a:p>
                <a:r>
                  <a:rPr lang="zh-CN" altLang="en-US" sz="1800" dirty="0">
                    <a:solidFill>
                      <a:schemeClr val="tx2"/>
                    </a:solidFill>
                  </a:rPr>
                  <a:t>支付指的是参与人在博弈中的所得。</a:t>
                </a:r>
                <a:endParaRPr lang="en-US" altLang="zh-CN" sz="1800" dirty="0">
                  <a:solidFill>
                    <a:schemeClr val="tx2"/>
                  </a:solidFill>
                </a:endParaRPr>
              </a:p>
              <a:p>
                <a:r>
                  <a:rPr lang="zh-CN" altLang="en-US" sz="1800" dirty="0">
                    <a:solidFill>
                      <a:schemeClr val="tx2"/>
                    </a:solidFill>
                  </a:rPr>
                  <a:t>因为参与人是完全理性的决策主体，因此与传统的决策理论一样，在博弈分析中也要对参与人有一个定义“良好”的偏好关系。在传统的决策理论中，通常用效用函数来表示决策人的偏好；在博弈分析中，也用效用函数来表示参与人在博弈中的所得，称之为支付。</a:t>
                </a:r>
                <a:endParaRPr lang="en-US" altLang="zh-CN" sz="1800" dirty="0">
                  <a:solidFill>
                    <a:schemeClr val="tx2"/>
                  </a:solidFill>
                </a:endParaRPr>
              </a:p>
              <a:p>
                <a:pPr lvl="1"/>
                <a:r>
                  <a:rPr lang="zh-CN" altLang="en-US" sz="1400" dirty="0">
                    <a:solidFill>
                      <a:schemeClr val="tx2"/>
                    </a:solidFill>
                  </a:rPr>
                  <a:t>一种特定的博弈情形（如行动组合或战略组合）下参与人得到的确定或期望的效用水平</a:t>
                </a:r>
                <a:endParaRPr lang="en-US" altLang="zh-CN" sz="1400" dirty="0">
                  <a:solidFill>
                    <a:schemeClr val="tx2"/>
                  </a:solidFill>
                </a:endParaRPr>
              </a:p>
              <a:p>
                <a:r>
                  <a:rPr lang="zh-CN" altLang="en-US" sz="1800" dirty="0">
                    <a:solidFill>
                      <a:schemeClr val="tx2"/>
                    </a:solidFill>
                  </a:rPr>
                  <a:t>支付是博弈中每个参与人真正关心的，是博弈问题的基本要素之一。</a:t>
                </a:r>
                <a:endParaRPr lang="en-US" altLang="zh-CN" sz="1800" dirty="0">
                  <a:solidFill>
                    <a:schemeClr val="tx2"/>
                  </a:solidFill>
                </a:endParaRPr>
              </a:p>
              <a:p>
                <a:r>
                  <a:rPr lang="zh-CN" altLang="en-US" sz="1800" dirty="0">
                    <a:solidFill>
                      <a:schemeClr val="tx2"/>
                    </a:solidFill>
                  </a:rPr>
                  <a:t>用</a:t>
                </a:r>
                <a14:m>
                  <m:oMath xmlns:m="http://schemas.openxmlformats.org/officeDocument/2006/math">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𝑖</m:t>
                        </m:r>
                      </m:sub>
                    </m:sSub>
                  </m:oMath>
                </a14:m>
                <a:r>
                  <a:rPr lang="zh-CN" altLang="en-US" sz="1800" dirty="0">
                    <a:solidFill>
                      <a:schemeClr val="tx2"/>
                    </a:solidFill>
                  </a:rPr>
                  <a:t>表示参与人</a:t>
                </a:r>
                <a14:m>
                  <m:oMath xmlns:m="http://schemas.openxmlformats.org/officeDocument/2006/math">
                    <m:r>
                      <a:rPr lang="en-US" altLang="zh-CN" sz="1800" b="0" i="1" smtClean="0">
                        <a:solidFill>
                          <a:schemeClr val="tx2"/>
                        </a:solidFill>
                        <a:latin typeface="Cambria Math" panose="02040503050406030204" pitchFamily="18" charset="0"/>
                      </a:rPr>
                      <m:t>𝑖</m:t>
                    </m:r>
                  </m:oMath>
                </a14:m>
                <a:r>
                  <a:rPr lang="zh-CN" altLang="en-US" sz="1800" dirty="0">
                    <a:solidFill>
                      <a:schemeClr val="tx2"/>
                    </a:solidFill>
                  </a:rPr>
                  <a:t>的支付，支付组合</a:t>
                </a:r>
                <a14:m>
                  <m:oMath xmlns:m="http://schemas.openxmlformats.org/officeDocument/2006/math">
                    <m:r>
                      <a:rPr lang="en-US" altLang="zh-CN" sz="1800" b="0" i="1" smtClean="0">
                        <a:solidFill>
                          <a:schemeClr val="tx2"/>
                        </a:solidFill>
                        <a:latin typeface="Cambria Math" panose="02040503050406030204" pitchFamily="18" charset="0"/>
                      </a:rPr>
                      <m:t>𝑢</m:t>
                    </m:r>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1</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2</m:t>
                        </m:r>
                      </m:sub>
                    </m:sSub>
                    <m:r>
                      <a:rPr lang="en-US" altLang="zh-CN" sz="1800" b="0" i="1" smtClean="0">
                        <a:solidFill>
                          <a:schemeClr val="tx2"/>
                        </a:solidFill>
                        <a:latin typeface="Cambria Math" panose="02040503050406030204" pitchFamily="18" charset="0"/>
                      </a:rPr>
                      <m:t>,…,</m:t>
                    </m:r>
                    <m:sSub>
                      <m:sSubPr>
                        <m:ctrlPr>
                          <a:rPr lang="en-US" altLang="zh-CN" sz="1800" b="0" i="1" smtClean="0">
                            <a:solidFill>
                              <a:schemeClr val="tx2"/>
                            </a:solidFill>
                            <a:latin typeface="Cambria Math" panose="02040503050406030204" pitchFamily="18" charset="0"/>
                          </a:rPr>
                        </m:ctrlPr>
                      </m:sSubPr>
                      <m:e>
                        <m:r>
                          <a:rPr lang="en-US" altLang="zh-CN" sz="1800" b="0" i="1" smtClean="0">
                            <a:solidFill>
                              <a:schemeClr val="tx2"/>
                            </a:solidFill>
                            <a:latin typeface="Cambria Math" panose="02040503050406030204" pitchFamily="18" charset="0"/>
                          </a:rPr>
                          <m:t>𝑢</m:t>
                        </m:r>
                      </m:e>
                      <m:sub>
                        <m:r>
                          <a:rPr lang="en-US" altLang="zh-CN" sz="1800" b="0" i="1" smtClean="0">
                            <a:solidFill>
                              <a:schemeClr val="tx2"/>
                            </a:solidFill>
                            <a:latin typeface="Cambria Math" panose="02040503050406030204" pitchFamily="18" charset="0"/>
                          </a:rPr>
                          <m:t>𝑛</m:t>
                        </m:r>
                      </m:sub>
                    </m:sSub>
                    <m:r>
                      <a:rPr lang="en-US" altLang="zh-CN" sz="1800" b="0" i="1" smtClean="0">
                        <a:solidFill>
                          <a:schemeClr val="tx2"/>
                        </a:solidFill>
                        <a:latin typeface="Cambria Math" panose="02040503050406030204" pitchFamily="18" charset="0"/>
                      </a:rPr>
                      <m:t>)</m:t>
                    </m:r>
                  </m:oMath>
                </a14:m>
                <a:r>
                  <a:rPr lang="zh-CN" altLang="en-US" sz="1800" dirty="0">
                    <a:solidFill>
                      <a:schemeClr val="tx2"/>
                    </a:solidFill>
                  </a:rPr>
                  <a:t>表示参与人在特定博弈情形下得到的支付。</a:t>
                </a:r>
                <a:endParaRPr lang="en-US" altLang="zh-CN" sz="1800" dirty="0">
                  <a:solidFill>
                    <a:schemeClr val="tx2"/>
                  </a:solidFill>
                </a:endParaRPr>
              </a:p>
              <a:p>
                <a:r>
                  <a:rPr lang="zh-CN" altLang="en-US" sz="1800" dirty="0">
                    <a:solidFill>
                      <a:schemeClr val="tx2"/>
                    </a:solidFill>
                  </a:rPr>
                  <a:t>博弈中，每种特定博弈情形的出现都是参与人相互作用的结果，因此参与人在每种博弈情形下的支付（效用水平）与自己和其他参与人的行动或战略都有关，可表示为：</a:t>
                </a:r>
                <a:endParaRPr lang="en-US" altLang="zh-CN" sz="1800" dirty="0">
                  <a:solidFill>
                    <a:schemeClr val="tx2"/>
                  </a:solidFill>
                </a:endParaRPr>
              </a:p>
              <a:p>
                <a:pPr lvl="1"/>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2</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为了方便，往往用</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r>
                          <a:rPr lang="en-US" altLang="zh-CN" sz="1400" b="0" i="1" smtClean="0">
                            <a:solidFill>
                              <a:schemeClr val="tx2"/>
                            </a:solidFill>
                            <a:latin typeface="Cambria Math" panose="02040503050406030204" pitchFamily="18" charset="0"/>
                          </a:rPr>
                          <m:t>+1</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𝑛</m:t>
                        </m:r>
                      </m:sub>
                    </m:sSub>
                    <m:r>
                      <a:rPr lang="en-US" altLang="zh-CN" sz="1400" b="0" i="1" smtClean="0">
                        <a:solidFill>
                          <a:schemeClr val="tx2"/>
                        </a:solidFill>
                        <a:latin typeface="Cambria Math" panose="02040503050406030204" pitchFamily="18" charset="0"/>
                      </a:rPr>
                      <m:t>)</m:t>
                    </m:r>
                  </m:oMath>
                </a14:m>
                <a:r>
                  <a:rPr lang="zh-CN" altLang="en-US" sz="1400" dirty="0">
                    <a:solidFill>
                      <a:schemeClr val="tx2"/>
                    </a:solidFill>
                  </a:rPr>
                  <a:t>表示除了参与人</a:t>
                </a:r>
                <a14:m>
                  <m:oMath xmlns:m="http://schemas.openxmlformats.org/officeDocument/2006/math">
                    <m:r>
                      <a:rPr lang="en-US" altLang="zh-CN" sz="1400" b="0" i="1" smtClean="0">
                        <a:solidFill>
                          <a:schemeClr val="tx2"/>
                        </a:solidFill>
                        <a:latin typeface="Cambria Math" panose="02040503050406030204" pitchFamily="18" charset="0"/>
                      </a:rPr>
                      <m:t>𝑖</m:t>
                    </m:r>
                    <m:r>
                      <a:rPr lang="zh-CN" altLang="en-US" sz="1400" i="1">
                        <a:solidFill>
                          <a:schemeClr val="tx2"/>
                        </a:solidFill>
                        <a:latin typeface="Cambria Math" panose="02040503050406030204" pitchFamily="18" charset="0"/>
                      </a:rPr>
                      <m:t>以外</m:t>
                    </m:r>
                  </m:oMath>
                </a14:m>
                <a:r>
                  <a:rPr lang="zh-CN" altLang="en-US" sz="1400" dirty="0">
                    <a:solidFill>
                      <a:schemeClr val="tx2"/>
                    </a:solidFill>
                  </a:rPr>
                  <a:t>的所有参与人的战略组合，这样可以把上面参与人</a:t>
                </a:r>
                <a14:m>
                  <m:oMath xmlns:m="http://schemas.openxmlformats.org/officeDocument/2006/math">
                    <m:r>
                      <a:rPr lang="en-US" altLang="zh-CN" sz="1400" b="0" i="1" smtClean="0">
                        <a:solidFill>
                          <a:schemeClr val="tx2"/>
                        </a:solidFill>
                        <a:latin typeface="Cambria Math" panose="02040503050406030204" pitchFamily="18" charset="0"/>
                      </a:rPr>
                      <m:t>𝑖</m:t>
                    </m:r>
                  </m:oMath>
                </a14:m>
                <a:r>
                  <a:rPr lang="zh-CN" altLang="en-US" sz="1400" dirty="0">
                    <a:solidFill>
                      <a:schemeClr val="tx2"/>
                    </a:solidFill>
                  </a:rPr>
                  <a:t>的支付简写为</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𝑢</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r>
                      <a:rPr lang="en-US" altLang="zh-CN" sz="1400" b="0" i="1" smtClean="0">
                        <a:solidFill>
                          <a:schemeClr val="tx2"/>
                        </a:solidFill>
                        <a:latin typeface="Cambria Math" panose="02040503050406030204" pitchFamily="18" charset="0"/>
                      </a:rPr>
                      <m:t>)</m:t>
                    </m:r>
                  </m:oMath>
                </a14:m>
                <a:endParaRPr lang="en-US" altLang="zh-CN" sz="1400" dirty="0">
                  <a:solidFill>
                    <a:schemeClr val="tx2"/>
                  </a:solidFill>
                </a:endParaRPr>
              </a:p>
              <a:p>
                <a:pPr lvl="1"/>
                <a:r>
                  <a:rPr lang="zh-CN" altLang="en-US" sz="1400" dirty="0">
                    <a:solidFill>
                      <a:schemeClr val="tx2"/>
                    </a:solidFill>
                  </a:rPr>
                  <a:t>简写后，更清楚的反映了参与人的支付所具有的特征：不仅和自己的战略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有关，还和其他参与人的战略</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𝑠</m:t>
                        </m:r>
                      </m:e>
                      <m:sub>
                        <m:r>
                          <a:rPr lang="en-US" altLang="zh-CN" sz="1400" b="0" i="1" smtClean="0">
                            <a:solidFill>
                              <a:schemeClr val="tx2"/>
                            </a:solidFill>
                            <a:latin typeface="Cambria Math" panose="02040503050406030204" pitchFamily="18" charset="0"/>
                          </a:rPr>
                          <m:t>−</m:t>
                        </m:r>
                        <m:r>
                          <a:rPr lang="en-US" altLang="zh-CN" sz="1400" b="0" i="1" smtClean="0">
                            <a:solidFill>
                              <a:schemeClr val="tx2"/>
                            </a:solidFill>
                            <a:latin typeface="Cambria Math" panose="02040503050406030204" pitchFamily="18" charset="0"/>
                          </a:rPr>
                          <m:t>𝑖</m:t>
                        </m:r>
                      </m:sub>
                    </m:sSub>
                  </m:oMath>
                </a14:m>
                <a:r>
                  <a:rPr lang="zh-CN" altLang="en-US" sz="1400" dirty="0">
                    <a:solidFill>
                      <a:schemeClr val="tx2"/>
                    </a:solidFill>
                  </a:rPr>
                  <a:t>有关。</a:t>
                </a:r>
              </a:p>
            </p:txBody>
          </p:sp>
        </mc:Choice>
        <mc:Fallback xmlns="">
          <p:sp>
            <p:nvSpPr>
              <p:cNvPr id="3" name="内容占位符 2">
                <a:extLst>
                  <a:ext uri="{FF2B5EF4-FFF2-40B4-BE49-F238E27FC236}">
                    <a16:creationId xmlns:a16="http://schemas.microsoft.com/office/drawing/2014/main" id="{C69024C1-1CE5-4BC1-B153-46DFC6ED4507}"/>
                  </a:ext>
                </a:extLst>
              </p:cNvPr>
              <p:cNvSpPr>
                <a:spLocks noGrp="1" noRot="1" noChangeAspect="1" noMove="1" noResize="1" noEditPoints="1" noAdjustHandles="1" noChangeArrowheads="1" noChangeShapeType="1" noTextEdit="1"/>
              </p:cNvSpPr>
              <p:nvPr>
                <p:ph idx="1"/>
              </p:nvPr>
            </p:nvSpPr>
            <p:spPr>
              <a:xfrm>
                <a:off x="1179226" y="2136098"/>
                <a:ext cx="9833548" cy="4044843"/>
              </a:xfrm>
              <a:blipFill>
                <a:blip r:embed="rId2"/>
                <a:stretch>
                  <a:fillRect l="-372" r="-278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FECB30A-BDED-4154-9948-79E8DDC6B64F}"/>
              </a:ext>
            </a:extLst>
          </p:cNvPr>
          <p:cNvSpPr txBox="1"/>
          <p:nvPr/>
        </p:nvSpPr>
        <p:spPr>
          <a:xfrm>
            <a:off x="1178921" y="1743861"/>
            <a:ext cx="3925388" cy="369332"/>
          </a:xfrm>
          <a:prstGeom prst="rect">
            <a:avLst/>
          </a:prstGeom>
          <a:noFill/>
        </p:spPr>
        <p:txBody>
          <a:bodyPr wrap="square" rtlCol="0">
            <a:spAutoFit/>
          </a:bodyPr>
          <a:lstStyle/>
          <a:p>
            <a:r>
              <a:rPr lang="en-US" altLang="zh-CN" b="1" dirty="0">
                <a:solidFill>
                  <a:srgbClr val="FF0000"/>
                </a:solidFill>
              </a:rPr>
              <a:t>Payoff (utility function)</a:t>
            </a:r>
            <a:endParaRPr lang="zh-CN" altLang="en-US" b="1" dirty="0">
              <a:solidFill>
                <a:srgbClr val="FF0000"/>
              </a:solidFill>
            </a:endParaRPr>
          </a:p>
        </p:txBody>
      </p:sp>
      <p:sp>
        <p:nvSpPr>
          <p:cNvPr id="4" name="灯片编号占位符 3">
            <a:extLst>
              <a:ext uri="{FF2B5EF4-FFF2-40B4-BE49-F238E27FC236}">
                <a16:creationId xmlns:a16="http://schemas.microsoft.com/office/drawing/2014/main" id="{85AF5A2B-C5DF-4014-B4A8-513719A95E75}"/>
              </a:ext>
            </a:extLst>
          </p:cNvPr>
          <p:cNvSpPr>
            <a:spLocks noGrp="1"/>
          </p:cNvSpPr>
          <p:nvPr>
            <p:ph type="sldNum" sz="quarter" idx="12"/>
          </p:nvPr>
        </p:nvSpPr>
        <p:spPr/>
        <p:txBody>
          <a:bodyPr/>
          <a:lstStyle/>
          <a:p>
            <a:fld id="{BD5B6BE6-BF76-4BAD-AE57-A6F34EAFDDCA}" type="slidenum">
              <a:rPr lang="zh-CN" altLang="en-US" smtClean="0"/>
              <a:t>9</a:t>
            </a:fld>
            <a:endParaRPr lang="zh-CN" altLang="en-US"/>
          </a:p>
        </p:txBody>
      </p:sp>
    </p:spTree>
    <p:extLst>
      <p:ext uri="{BB962C8B-B14F-4D97-AF65-F5344CB8AC3E}">
        <p14:creationId xmlns:p14="http://schemas.microsoft.com/office/powerpoint/2010/main" val="14495359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3140</TotalTime>
  <Words>12153</Words>
  <Application>Microsoft Office PowerPoint</Application>
  <PresentationFormat>宽屏</PresentationFormat>
  <Paragraphs>557</Paragraphs>
  <Slides>63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63</vt:i4>
      </vt:variant>
    </vt:vector>
  </HeadingPairs>
  <TitlesOfParts>
    <vt:vector size="68" baseType="lpstr">
      <vt:lpstr>等线</vt:lpstr>
      <vt:lpstr>等线 Light</vt:lpstr>
      <vt:lpstr>Arial</vt:lpstr>
      <vt:lpstr>Cambria Math</vt:lpstr>
      <vt:lpstr>Office 主题​​</vt:lpstr>
      <vt:lpstr>完全信息静态博弈 Part 1</vt:lpstr>
      <vt:lpstr>1. 战略式博弈</vt:lpstr>
      <vt:lpstr>综述</vt:lpstr>
      <vt:lpstr>一个具体例子</vt:lpstr>
      <vt:lpstr>描述博弈的基本元素：参与人</vt:lpstr>
      <vt:lpstr>描述博弈的基本元素：行动</vt:lpstr>
      <vt:lpstr>描述博弈的基本元素：战略</vt:lpstr>
      <vt:lpstr>描述博弈的基本元素：战略</vt:lpstr>
      <vt:lpstr>描述博弈的基本元素：支付/效用函数</vt:lpstr>
      <vt:lpstr>描述博弈的基本元素：支付/效用函数</vt:lpstr>
      <vt:lpstr>战略式博弈</vt:lpstr>
      <vt:lpstr>战略式博弈</vt:lpstr>
      <vt:lpstr>战略式博弈</vt:lpstr>
      <vt:lpstr>战略式博弈</vt:lpstr>
      <vt:lpstr>战略式博弈</vt:lpstr>
      <vt:lpstr>2. Nash均衡 (Nash Equilibrium)</vt:lpstr>
      <vt:lpstr>占优战略</vt:lpstr>
      <vt:lpstr>例子：囚徒困境</vt:lpstr>
      <vt:lpstr>例子：囚徒困境</vt:lpstr>
      <vt:lpstr>例子：囚徒困境</vt:lpstr>
      <vt:lpstr>例子：囚徒困境</vt:lpstr>
      <vt:lpstr>占优战略</vt:lpstr>
      <vt:lpstr>占优战略</vt:lpstr>
      <vt:lpstr>占优战略均衡</vt:lpstr>
      <vt:lpstr>劣战略</vt:lpstr>
      <vt:lpstr>劣战略</vt:lpstr>
      <vt:lpstr>重复剔除劣战略</vt:lpstr>
      <vt:lpstr>重复剔除劣战略</vt:lpstr>
      <vt:lpstr>重复剔除劣战略</vt:lpstr>
      <vt:lpstr>弱劣战略</vt:lpstr>
      <vt:lpstr>弱劣战略</vt:lpstr>
      <vt:lpstr>Nash均衡</vt:lpstr>
      <vt:lpstr>Nash均衡</vt:lpstr>
      <vt:lpstr>Nash均衡</vt:lpstr>
      <vt:lpstr>Nash均衡</vt:lpstr>
      <vt:lpstr>Nash均衡</vt:lpstr>
      <vt:lpstr>Nash均衡</vt:lpstr>
      <vt:lpstr>Nash均衡</vt:lpstr>
      <vt:lpstr>Nash均衡，例：Stag  Hunt问题</vt:lpstr>
      <vt:lpstr>Nash均衡，例：Stag  Hunt问题</vt:lpstr>
      <vt:lpstr>Nash均衡，例：Battle of Sexes问题</vt:lpstr>
      <vt:lpstr>Nash均衡，例：Hawk-Dove问题</vt:lpstr>
      <vt:lpstr>纯战略Nash均衡</vt:lpstr>
      <vt:lpstr>混合战略</vt:lpstr>
      <vt:lpstr>混合战略</vt:lpstr>
      <vt:lpstr>混合战略</vt:lpstr>
      <vt:lpstr>混合战略</vt:lpstr>
      <vt:lpstr>混合战略</vt:lpstr>
      <vt:lpstr>混合战略Nash均衡</vt:lpstr>
      <vt:lpstr>混合战略Nash均衡</vt:lpstr>
      <vt:lpstr>混合战略Nash均衡</vt:lpstr>
      <vt:lpstr>混合战略Nash均衡</vt:lpstr>
      <vt:lpstr>混合战略Nash均衡</vt:lpstr>
      <vt:lpstr>混合战略Nash均衡</vt:lpstr>
      <vt:lpstr>混合战略Nash均衡</vt:lpstr>
      <vt:lpstr>混合战略Nash均衡</vt:lpstr>
      <vt:lpstr>混合战略Nash均衡，例：猜硬币</vt:lpstr>
      <vt:lpstr>混合战略Nash均衡，例：Stag Hunt问题</vt:lpstr>
      <vt:lpstr>混合战略Nash均衡，例：Battle of Sexes问题</vt:lpstr>
      <vt:lpstr>混合战略Nash均衡，例：Battle of Sexes问题</vt:lpstr>
      <vt:lpstr>混合战略Nash均衡，例：Battle of Sexes问题</vt:lpstr>
      <vt:lpstr>战略式博弈的混合扩展</vt:lpstr>
      <vt:lpstr>战略式博弈的混合扩展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博弈论基础</dc:title>
  <dc:creator>Guo Suiming</dc:creator>
  <cp:lastModifiedBy>Guo Suiming</cp:lastModifiedBy>
  <cp:revision>333</cp:revision>
  <cp:lastPrinted>2021-03-05T00:34:29Z</cp:lastPrinted>
  <dcterms:created xsi:type="dcterms:W3CDTF">2021-02-14T01:17:17Z</dcterms:created>
  <dcterms:modified xsi:type="dcterms:W3CDTF">2021-03-05T00:36:27Z</dcterms:modified>
</cp:coreProperties>
</file>