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1"/>
  </p:notesMasterIdLst>
  <p:sldIdLst>
    <p:sldId id="294" r:id="rId2"/>
    <p:sldId id="293" r:id="rId3"/>
    <p:sldId id="256" r:id="rId4"/>
    <p:sldId id="257" r:id="rId5"/>
    <p:sldId id="274" r:id="rId6"/>
    <p:sldId id="268" r:id="rId7"/>
    <p:sldId id="272" r:id="rId8"/>
    <p:sldId id="273" r:id="rId9"/>
    <p:sldId id="258" r:id="rId10"/>
    <p:sldId id="261" r:id="rId11"/>
    <p:sldId id="285" r:id="rId12"/>
    <p:sldId id="279" r:id="rId13"/>
    <p:sldId id="286" r:id="rId14"/>
    <p:sldId id="287" r:id="rId15"/>
    <p:sldId id="280" r:id="rId16"/>
    <p:sldId id="281" r:id="rId17"/>
    <p:sldId id="282" r:id="rId18"/>
    <p:sldId id="295" r:id="rId19"/>
    <p:sldId id="337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6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1" r:id="rId82"/>
    <p:sldId id="362" r:id="rId83"/>
    <p:sldId id="363" r:id="rId84"/>
    <p:sldId id="364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379" r:id="rId98"/>
    <p:sldId id="377" r:id="rId99"/>
    <p:sldId id="378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390EDF4-44B4-47BC-932A-1341AA458040}">
          <p14:sldIdLst>
            <p14:sldId id="294"/>
            <p14:sldId id="293"/>
          </p14:sldIdLst>
        </p14:section>
        <p14:section name="Python&amp;Anaconda" id="{668F41B8-A9E8-45A8-9CFF-3BA1D7126C65}">
          <p14:sldIdLst>
            <p14:sldId id="256"/>
            <p14:sldId id="257"/>
            <p14:sldId id="274"/>
            <p14:sldId id="268"/>
            <p14:sldId id="272"/>
            <p14:sldId id="273"/>
            <p14:sldId id="258"/>
            <p14:sldId id="261"/>
            <p14:sldId id="285"/>
            <p14:sldId id="279"/>
            <p14:sldId id="286"/>
            <p14:sldId id="287"/>
            <p14:sldId id="280"/>
            <p14:sldId id="281"/>
            <p14:sldId id="282"/>
            <p14:sldId id="295"/>
          </p14:sldIdLst>
        </p14:section>
        <p14:section name="第一章" id="{11158B2E-65DA-49E8-A00E-EE3BEAC3994F}">
          <p14:sldIdLst>
            <p14:sldId id="337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第二章" id="{65A5FAA5-4089-4BCE-80F5-69C34B504585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作业" id="{BB7A12C9-4437-4DA9-BF06-C27DE11EB7E7}">
          <p14:sldIdLst>
            <p14:sldId id="336"/>
          </p14:sldIdLst>
        </p14:section>
        <p14:section name="第三章" id="{3336804C-2A12-4E98-B1D1-FCCFA187802C}">
          <p14:sldIdLst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</p14:sldIdLst>
        </p14:section>
        <p14:section name="作业" id="{6AE0FA38-E310-484D-9AAF-339A9B541DDD}">
          <p14:sldIdLst>
            <p14:sldId id="379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5184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9BD17613-4A20-46F8-BE65-7AC66AA54EB0}" type="datetimeFigureOut">
              <a:rPr lang="zh-CN" altLang="en-US" smtClean="0"/>
              <a:pPr/>
              <a:t>10/27/2020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5F6A72B-AFF5-4A09-A3E7-7BDE65649D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1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A72B-AFF5-4A09-A3E7-7BDE65649D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12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16C2-772C-4A8B-B16D-55216657AB5E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8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A72B-AFF5-4A09-A3E7-7BDE65649D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7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A72B-AFF5-4A09-A3E7-7BDE65649D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4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B9F04-61CF-43C4-BB87-920BC489C6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267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In[ ]</a:t>
            </a:r>
            <a:r>
              <a:rPr lang="zh-CN" altLang="en-US" dirty="0"/>
              <a:t>中的值的特点如下：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）空：表示尚未执行此</a:t>
            </a:r>
            <a:r>
              <a:rPr lang="en-US" altLang="zh-CN" dirty="0"/>
              <a:t>cell</a:t>
            </a:r>
          </a:p>
          <a:p>
            <a:r>
              <a:rPr lang="en-US" altLang="zh-CN" dirty="0"/>
              <a:t>  (2) </a:t>
            </a:r>
            <a:r>
              <a:rPr lang="zh-CN" altLang="en-US" dirty="0"/>
              <a:t>数值（如</a:t>
            </a:r>
            <a:r>
              <a:rPr lang="en-US" altLang="zh-CN" dirty="0" err="1"/>
              <a:t>i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该</a:t>
            </a:r>
            <a:r>
              <a:rPr lang="en-US" altLang="zh-CN" dirty="0"/>
              <a:t>cell</a:t>
            </a:r>
            <a:r>
              <a:rPr lang="zh-CN" altLang="en-US" dirty="0"/>
              <a:t>在当前</a:t>
            </a:r>
            <a:r>
              <a:rPr lang="en-US" altLang="zh-CN" dirty="0"/>
              <a:t>session</a:t>
            </a:r>
            <a:r>
              <a:rPr lang="zh-CN" altLang="en-US" dirty="0"/>
              <a:t>中的执行顺序，即第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en-US" altLang="zh-CN" dirty="0"/>
              <a:t>In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）星号（*）：正在执行此</a:t>
            </a:r>
            <a:r>
              <a:rPr lang="en-US" altLang="zh-CN" dirty="0"/>
              <a:t>cell</a:t>
            </a:r>
            <a:r>
              <a:rPr lang="zh-CN" altLang="en-US" dirty="0"/>
              <a:t>。如果执行时间过长，需要通过菜单重启</a:t>
            </a:r>
            <a:r>
              <a:rPr lang="en-US" altLang="zh-CN" dirty="0"/>
              <a:t>kernel</a:t>
            </a:r>
          </a:p>
          <a:p>
            <a:r>
              <a:rPr lang="en-US" altLang="zh-CN" dirty="0"/>
              <a:t> (4)In </a:t>
            </a:r>
            <a:r>
              <a:rPr lang="zh-CN" altLang="en-US" dirty="0"/>
              <a:t>和 </a:t>
            </a:r>
            <a:r>
              <a:rPr lang="en-US" altLang="zh-CN" dirty="0"/>
              <a:t>Out</a:t>
            </a:r>
            <a:r>
              <a:rPr lang="zh-CN" altLang="en-US" dirty="0"/>
              <a:t>是在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的内置变量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）同一个</a:t>
            </a:r>
            <a:r>
              <a:rPr lang="en-US" altLang="zh-CN" dirty="0"/>
              <a:t>cell</a:t>
            </a:r>
            <a:r>
              <a:rPr lang="zh-CN" altLang="en-US" dirty="0"/>
              <a:t>被执行多次时，其</a:t>
            </a:r>
            <a:r>
              <a:rPr lang="en-US" altLang="zh-CN" dirty="0"/>
              <a:t>In</a:t>
            </a:r>
            <a:r>
              <a:rPr lang="zh-CN" altLang="en-US" dirty="0"/>
              <a:t>编号会随之增加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B9F04-61CF-43C4-BB87-920BC489C6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95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4A581-98F2-4871-A103-2867810617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95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16C2-772C-4A8B-B16D-55216657AB5E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2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16C2-772C-4A8B-B16D-55216657AB5E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0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C16C2-772C-4A8B-B16D-55216657AB5E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0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57AF-3411-4914-AAF7-6BB035F85E8D}" type="datetimeFigureOut">
              <a:rPr lang="zh-CN" altLang="en-US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58AF-6F0B-4F8D-BF6C-F46BD5783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6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57AF-3411-4914-AAF7-6BB035F85E8D}" type="datetimeFigureOut">
              <a:rPr lang="zh-CN" altLang="en-US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58AF-6F0B-4F8D-BF6C-F46BD5783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2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57AF-3411-4914-AAF7-6BB035F85E8D}" type="datetimeFigureOut">
              <a:rPr lang="zh-CN" altLang="en-US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58AF-6F0B-4F8D-BF6C-F46BD5783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08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pPr defTabSz="914400"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pPr defTabSz="914400">
              <a:defRPr/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914400">
                <a:defRPr/>
              </a:pPr>
              <a:t>10/27/2020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pPr defTabSz="914400">
              <a:defRPr/>
            </a:pPr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914400"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284476"/>
            <a:ext cx="12192000" cy="1911096"/>
          </a:xfrm>
          <a:custGeom>
            <a:avLst/>
            <a:gdLst/>
            <a:ahLst/>
            <a:cxnLst/>
            <a:rect l="l" t="t" r="r" b="b"/>
            <a:pathLst>
              <a:path w="9144000" h="1911096">
                <a:moveTo>
                  <a:pt x="0" y="1911096"/>
                </a:moveTo>
                <a:lnTo>
                  <a:pt x="9144000" y="1911096"/>
                </a:lnTo>
                <a:lnTo>
                  <a:pt x="9144000" y="0"/>
                </a:lnTo>
                <a:lnTo>
                  <a:pt x="0" y="0"/>
                </a:lnTo>
                <a:lnTo>
                  <a:pt x="0" y="1911096"/>
                </a:lnTo>
                <a:close/>
              </a:path>
            </a:pathLst>
          </a:custGeom>
          <a:solidFill>
            <a:srgbClr val="004B83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0" y="4195571"/>
            <a:ext cx="12192000" cy="266700"/>
          </a:xfrm>
          <a:custGeom>
            <a:avLst/>
            <a:gdLst/>
            <a:ahLst/>
            <a:cxnLst/>
            <a:rect l="l" t="t" r="r" b="b"/>
            <a:pathLst>
              <a:path w="9144000" h="266700">
                <a:moveTo>
                  <a:pt x="0" y="266700"/>
                </a:moveTo>
                <a:lnTo>
                  <a:pt x="9144000" y="266700"/>
                </a:lnTo>
                <a:lnTo>
                  <a:pt x="9144000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96CDFD"/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052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76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57AF-3411-4914-AAF7-6BB035F85E8D}" type="datetimeFigureOut">
              <a:rPr lang="zh-CN" altLang="en-US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58AF-6F0B-4F8D-BF6C-F46BD5783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6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57AF-3411-4914-AAF7-6BB035F85E8D}" type="datetimeFigureOut">
              <a:rPr lang="zh-CN" altLang="en-US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58AF-6F0B-4F8D-BF6C-F46BD5783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6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57AF-3411-4914-AAF7-6BB035F85E8D}" type="datetimeFigureOut">
              <a:rPr lang="zh-CN" altLang="en-US" smtClean="0"/>
              <a:t>10/27/2020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58AF-6F0B-4F8D-BF6C-F46BD5783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4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57AF-3411-4914-AAF7-6BB035F85E8D}" type="datetimeFigureOut">
              <a:rPr lang="zh-CN" altLang="en-US" smtClean="0"/>
              <a:t>10/27/2020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58AF-6F0B-4F8D-BF6C-F46BD5783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3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57AF-3411-4914-AAF7-6BB035F85E8D}" type="datetimeFigureOut">
              <a:rPr lang="zh-CN" altLang="en-US" smtClean="0"/>
              <a:t>10/27/2020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58AF-6F0B-4F8D-BF6C-F46BD5783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8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57AF-3411-4914-AAF7-6BB035F85E8D}" type="datetimeFigureOut">
              <a:rPr lang="zh-CN" altLang="en-US" smtClean="0"/>
              <a:t>10/27/2020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58AF-6F0B-4F8D-BF6C-F46BD5783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3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57AF-3411-4914-AAF7-6BB035F85E8D}" type="datetimeFigureOut">
              <a:rPr lang="zh-CN" altLang="en-US" smtClean="0"/>
              <a:t>10/27/2020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58AF-6F0B-4F8D-BF6C-F46BD5783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57AF-3411-4914-AAF7-6BB035F85E8D}" type="datetimeFigureOut">
              <a:rPr lang="zh-CN" altLang="en-US" smtClean="0"/>
              <a:t>10/27/2020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58AF-6F0B-4F8D-BF6C-F46BD5783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8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fld id="{AA2657AF-3411-4914-AAF7-6BB035F85E8D}" type="datetimeFigureOut">
              <a:rPr lang="zh-CN" altLang="en-US" smtClean="0"/>
              <a:pPr/>
              <a:t>10/27/2020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fld id="{B42C58AF-6F0B-4F8D-BF6C-F46BD57836B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91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JupyterNotebook&#24555;&#25463;&#38190;.doc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数据科学导论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6856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实验课（一）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2020.10.28</a:t>
            </a:r>
            <a:endParaRPr lang="zh-CN" altLang="en-US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5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三、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Anaconda</a:t>
            </a:r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的安装使用（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Windows</a:t>
            </a:r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系统）</a:t>
            </a:r>
            <a:b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215" y="1370256"/>
            <a:ext cx="10666046" cy="5202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https://www.anaconda.com/distribution/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请前往下载地址（官网）自行下载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Advanced Installation Options”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不要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勾选“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Anaconda to my PATH environment variable.”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（“添加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至我的环境变量。”）。因为如果勾选，则将会影响其他程序的使用。如果使用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，则通过打开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 Navigator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或者在开始菜单中的“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 Prompt”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（类似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macOS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中的“终端”）中进行使用。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如果在安装过程中遇到任何问题，暂时关闭杀毒软件，并在安装程序完成之后再打开。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如果在安装时选择了“为所有用户安装”，则卸载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然后重新安装，只为“我这个用户”安装。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目标路径中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含有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空格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，尽量选择英文路径，避免软件不兼容中文路径。</a:t>
            </a:r>
          </a:p>
        </p:txBody>
      </p:sp>
    </p:spTree>
    <p:extLst>
      <p:ext uri="{BB962C8B-B14F-4D97-AF65-F5344CB8AC3E}">
        <p14:creationId xmlns:p14="http://schemas.microsoft.com/office/powerpoint/2010/main" val="141882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395" y="426196"/>
            <a:ext cx="10515600" cy="56771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“开始”菜单项及其用法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81" y="1733384"/>
            <a:ext cx="3437676" cy="2965837"/>
          </a:xfrm>
          <a:prstGeom prst="rect">
            <a:avLst/>
          </a:prstGeom>
        </p:spPr>
      </p:pic>
      <p:cxnSp>
        <p:nvCxnSpPr>
          <p:cNvPr id="6" name="肘形连接符 5"/>
          <p:cNvCxnSpPr/>
          <p:nvPr/>
        </p:nvCxnSpPr>
        <p:spPr>
          <a:xfrm flipV="1">
            <a:off x="4261899" y="1733384"/>
            <a:ext cx="1073426" cy="699715"/>
          </a:xfrm>
          <a:prstGeom prst="bent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118776" y="3665552"/>
            <a:ext cx="98596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>
            <a:off x="3387256" y="4476584"/>
            <a:ext cx="1669774" cy="54864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335325" y="1436910"/>
            <a:ext cx="448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门户页面，统一显示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的各个组成部分。</a:t>
            </a:r>
          </a:p>
        </p:txBody>
      </p:sp>
      <p:cxnSp>
        <p:nvCxnSpPr>
          <p:cNvPr id="16" name="肘形连接符 15"/>
          <p:cNvCxnSpPr/>
          <p:nvPr/>
        </p:nvCxnSpPr>
        <p:spPr>
          <a:xfrm flipV="1">
            <a:off x="4118776" y="2862470"/>
            <a:ext cx="938254" cy="353832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04738" y="2745792"/>
            <a:ext cx="52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命令行工具，在此输入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命令和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132567" y="3476507"/>
            <a:ext cx="517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，在此输入和执行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源代码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57030" y="4840558"/>
            <a:ext cx="517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另一种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35325" y="1436910"/>
            <a:ext cx="4484536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57030" y="2585471"/>
            <a:ext cx="5178947" cy="64633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04738" y="3445709"/>
            <a:ext cx="5064980" cy="577651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57030" y="4715615"/>
            <a:ext cx="245695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5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14" y="2174630"/>
            <a:ext cx="9347786" cy="58423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975" y="1444503"/>
            <a:ext cx="9532815" cy="492369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查看环境中已安装的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packages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2" y="2174630"/>
            <a:ext cx="15503566" cy="93667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0975" y="3782653"/>
            <a:ext cx="1381369" cy="570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3337" y="3583350"/>
            <a:ext cx="1057029" cy="332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02198" y="3196487"/>
            <a:ext cx="1057029" cy="332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2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47783" y="1795391"/>
            <a:ext cx="6889143" cy="981012"/>
          </a:xfrm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49" y="1307877"/>
            <a:ext cx="2692664" cy="5270516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 rotWithShape="1">
          <a:blip r:embed="rId4"/>
          <a:srcRect l="1102" t="383" r="2585" b="2201"/>
          <a:stretch/>
        </p:blipFill>
        <p:spPr bwMode="auto">
          <a:xfrm>
            <a:off x="3220277" y="1251704"/>
            <a:ext cx="7262763" cy="3860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云形标注 5"/>
          <p:cNvSpPr/>
          <p:nvPr/>
        </p:nvSpPr>
        <p:spPr>
          <a:xfrm>
            <a:off x="5069907" y="-1514"/>
            <a:ext cx="2504661" cy="1364974"/>
          </a:xfrm>
          <a:prstGeom prst="cloudCallou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6972" y="42662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不可关闭！</a:t>
            </a:r>
          </a:p>
        </p:txBody>
      </p:sp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4993240" y="949840"/>
            <a:ext cx="7461151" cy="4794684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0" y="689763"/>
            <a:ext cx="7863840" cy="561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sz="4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40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Jupyter</a:t>
            </a:r>
            <a:r>
              <a:rPr lang="en-US" altLang="zh-CN" sz="4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Notebook</a:t>
            </a:r>
          </a:p>
          <a:p>
            <a:pPr algn="l"/>
            <a:r>
              <a:rPr lang="zh-CN" altLang="en-US" sz="3200" dirty="0"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（打开方法一）</a:t>
            </a:r>
          </a:p>
        </p:txBody>
      </p:sp>
    </p:spTree>
    <p:extLst>
      <p:ext uri="{BB962C8B-B14F-4D97-AF65-F5344CB8AC3E}">
        <p14:creationId xmlns:p14="http://schemas.microsoft.com/office/powerpoint/2010/main" val="244845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0" y="451802"/>
            <a:ext cx="7139413" cy="646872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99693" y="13675"/>
            <a:ext cx="361070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此处显示的是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Jupyter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Notebook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内核的运行状态。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432800" y="639481"/>
            <a:ext cx="3610708" cy="3673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显示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语言（内核）的版本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432800" y="1256140"/>
            <a:ext cx="3610708" cy="92333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此处显示的是“当前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cell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的模式”。注意：应在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Code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模式下执行当前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cell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源代码。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432800" y="2465848"/>
            <a:ext cx="3587262" cy="120032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cell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的状态分为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【Edit】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状态和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【ESC】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状态。蓝色框表示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【ESC】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状态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命令模式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，绿色框表示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【Edit】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状态编辑模式。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397629" y="4296082"/>
            <a:ext cx="3610708" cy="120032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cell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之前的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In[ 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编号为该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cell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执行顺序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，而不是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编写顺序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22831" y="726831"/>
            <a:ext cx="398584" cy="171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54277" y="726831"/>
            <a:ext cx="398584" cy="1719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905262" y="812800"/>
            <a:ext cx="4689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083168" y="823143"/>
            <a:ext cx="707292" cy="39552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907692" y="1005806"/>
            <a:ext cx="4392246" cy="4244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34646" y="1384945"/>
            <a:ext cx="6486769" cy="42594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7221415" y="1868342"/>
            <a:ext cx="1078523" cy="119767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44062" y="2179470"/>
            <a:ext cx="648676" cy="336163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578708" y="4032738"/>
            <a:ext cx="6619630" cy="62523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3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7" grpId="0" animBg="1"/>
      <p:bldP spid="31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203" y="219769"/>
            <a:ext cx="10515600" cy="584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Verdana" panose="020B0604030504040204" pitchFamily="34" charset="0"/>
              </a:rPr>
              <a:t>（打开方法二）</a:t>
            </a:r>
            <a:endParaRPr lang="en-US" altLang="zh-CN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zh-CN" altLang="en-US" sz="3200" dirty="0">
                <a:latin typeface="Verdana" panose="020B0604030504040204" pitchFamily="34" charset="0"/>
                <a:cs typeface="Times New Roman" panose="02020603050405020304" pitchFamily="18" charset="0"/>
              </a:rPr>
              <a:t>点击 </a:t>
            </a:r>
            <a:r>
              <a:rPr lang="en-US" altLang="zh-CN" sz="32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Junpyter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-&gt; Launch ,</a:t>
            </a:r>
            <a:r>
              <a:rPr lang="zh-CN" altLang="en-US" sz="3200" dirty="0">
                <a:latin typeface="Verdana" panose="020B0604030504040204" pitchFamily="34" charset="0"/>
                <a:cs typeface="Times New Roman" panose="02020603050405020304" pitchFamily="18" charset="0"/>
              </a:rPr>
              <a:t>自动打开网页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3" y="1715614"/>
            <a:ext cx="12387653" cy="80938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50463" y="4596222"/>
            <a:ext cx="1375507" cy="429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070" y="1794887"/>
            <a:ext cx="8403555" cy="50771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571649"/>
            <a:ext cx="1375507" cy="429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01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215" y="403407"/>
            <a:ext cx="10515600" cy="596962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单击右上角的“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new”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菜单，选择“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Python3”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，进入下面的界面：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1343" y="1117601"/>
            <a:ext cx="11658158" cy="72863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42031" y="2266462"/>
            <a:ext cx="1555261" cy="656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5026"/>
            <a:ext cx="9431486" cy="56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2709"/>
            <a:ext cx="10515600" cy="6799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输入代码，点击运行。编辑器将给出结果。保存格式为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ipynb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64" y="1685193"/>
            <a:ext cx="9963150" cy="419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22092" y="2649415"/>
            <a:ext cx="883139" cy="453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7045" y="4138244"/>
            <a:ext cx="683846" cy="324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78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err="1">
                <a:latin typeface="Verdana" panose="020B0604030504040204" pitchFamily="34" charset="0"/>
                <a:ea typeface="Verdana" panose="020B0604030504040204" pitchFamily="34" charset="0"/>
              </a:rPr>
              <a:t>Jupyter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常用快捷键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hlinkClick r:id="rId2" action="ppaction://hlinkfile"/>
              </a:rPr>
              <a:t>JupyterNotebook</a:t>
            </a:r>
            <a:r>
              <a:rPr lang="zh-CN" altLang="en-US" dirty="0">
                <a:hlinkClick r:id="rId2" action="ppaction://hlinkfile"/>
              </a:rPr>
              <a:t>快捷键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docx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9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716" y="257738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1.3  Python</a:t>
            </a:r>
            <a:r>
              <a:rPr lang="zh-CN" altLang="en-US" b="1" dirty="0">
                <a:latin typeface="Verdana" panose="020B0604030504040204" pitchFamily="34" charset="0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277840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本节课实验安排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Anaconda </a:t>
            </a: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的简介及安装</a:t>
            </a:r>
            <a:endParaRPr lang="en-US" altLang="zh-CN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课本例题讲解</a:t>
            </a:r>
            <a:endParaRPr lang="en-US" altLang="zh-CN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提交作业</a:t>
            </a:r>
          </a:p>
        </p:txBody>
      </p:sp>
    </p:spTree>
    <p:extLst>
      <p:ext uri="{BB962C8B-B14F-4D97-AF65-F5344CB8AC3E}">
        <p14:creationId xmlns:p14="http://schemas.microsoft.com/office/powerpoint/2010/main" val="3118401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486" y="3810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800" spc="-1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</a:t>
            </a:r>
            <a:r>
              <a:rPr sz="2800" spc="-16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sz="2800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语言基础</a:t>
            </a:r>
            <a:r>
              <a:rPr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sz="2800" spc="-26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sz="2800" spc="-3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9799" y="1219200"/>
            <a:ext cx="5518355" cy="49456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常用数据类型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字符串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lvl="0" defTabSz="914400">
              <a:spcBef>
                <a:spcPts val="235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布尔量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元祖与列表</a:t>
            </a:r>
          </a:p>
          <a:p>
            <a:pPr marL="469900" marR="0" lvl="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字典</a:t>
            </a: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流程控制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程序格式</a:t>
            </a: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分支、循环</a:t>
            </a: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4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函数和方法库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导入第三方库</a:t>
            </a:r>
          </a:p>
          <a:p>
            <a:pPr marL="697865" marR="0" lvl="0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7865" algn="l"/>
              </a:tabLst>
              <a:defRPr/>
            </a:pP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362690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1" y="1295400"/>
            <a:ext cx="7728915" cy="381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内置的数据类型</a:t>
            </a:r>
            <a:endParaRPr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542" y="1805685"/>
            <a:ext cx="7721600" cy="3670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数字字符串、布尔量、元组、列表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字典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数字（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整数、浮点数和复数类型，使用方法类似于数学计算</a:t>
            </a: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布尔量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Bool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97865" marR="0" lvl="1" indent="-228600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7865" algn="l"/>
              </a:tabLst>
              <a:defRPr/>
            </a:pP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：真，</a:t>
            </a:r>
            <a:r>
              <a:rPr kumimoji="0" sz="24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</a:t>
            </a:r>
            <a:r>
              <a:rPr kumimoji="0" sz="24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e：假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700"/>
              </a:lnSpc>
              <a:spcBef>
                <a:spcPts val="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24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24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t(3+5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24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1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9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False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329486" y="2286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</a:t>
            </a:r>
            <a:r>
              <a:rPr kumimoji="0" lang="en-US" altLang="zh-CN" sz="2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语言基础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0" lang="en-US" altLang="zh-CN" sz="28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2057400" y="782820"/>
            <a:ext cx="2021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常用数据类型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41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1542" y="1403860"/>
            <a:ext cx="1144270" cy="3492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序列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542" y="1905001"/>
            <a:ext cx="3594268" cy="434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字符串（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String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1542" y="2361184"/>
            <a:ext cx="7826858" cy="3251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字符序列，值不可改变</a:t>
            </a: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元组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Tuple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一维、定长的、不可变的数据序列</a:t>
            </a:r>
          </a:p>
          <a:p>
            <a:pPr marL="926465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55065" algn="l"/>
                <a:tab pos="267843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tup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5,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6;	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ted_tup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=(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(4,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6),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(7,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8)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列表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变长，可变的序列，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</a:t>
            </a: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灵活的序列表示方式</a:t>
            </a:r>
          </a:p>
          <a:p>
            <a:pPr marL="1155065" marR="0" lvl="1" indent="-22860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5065" algn="l"/>
                <a:tab pos="3717925" algn="l"/>
              </a:tabLst>
              <a:defRPr/>
            </a:pP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24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ist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[2,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7,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None];	b_list = [‘foo’,‘bar’,‘baz’ ]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2329486" y="2286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</a:t>
            </a:r>
            <a:r>
              <a:rPr kumimoji="0" lang="en-US" altLang="zh-CN" sz="2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语言基础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0" lang="en-US" altLang="zh-CN" sz="28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2057400" y="782820"/>
            <a:ext cx="2021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常用数据类型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522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1069238"/>
            <a:ext cx="7728915" cy="6833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序列的索引</a:t>
            </a:r>
            <a:endParaRPr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1153" y="1507364"/>
            <a:ext cx="6647180" cy="9029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字符串、元祖、序列采用相同的索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引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元素引用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4204" y="4928616"/>
            <a:ext cx="8063483" cy="1738883"/>
          </a:xfrm>
          <a:custGeom>
            <a:avLst/>
            <a:gdLst/>
            <a:ahLst/>
            <a:cxnLst/>
            <a:rect l="l" t="t" r="r" b="b"/>
            <a:pathLst>
              <a:path w="8063483" h="1738883">
                <a:moveTo>
                  <a:pt x="0" y="1738883"/>
                </a:moveTo>
                <a:lnTo>
                  <a:pt x="8063483" y="1738883"/>
                </a:lnTo>
                <a:lnTo>
                  <a:pt x="8063483" y="0"/>
                </a:lnTo>
                <a:lnTo>
                  <a:pt x="0" y="0"/>
                </a:lnTo>
                <a:lnTo>
                  <a:pt x="0" y="1738883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8353" y="2395092"/>
            <a:ext cx="2022247" cy="944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索引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67510" algn="l"/>
              </a:tabLst>
              <a:defRPr/>
            </a:pPr>
            <a:r>
              <a:rPr kumimoji="0" sz="18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5	</a:t>
            </a:r>
            <a:r>
              <a:rPr kumimoji="0" sz="18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-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0083" y="4948174"/>
            <a:ext cx="2907030" cy="1390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'Lu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cy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('Mat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90)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</a:t>
            </a:r>
            <a:r>
              <a:rPr kumimoji="0" sz="18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('Lucy',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('Math', 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t[1]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1]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90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7668" y="4948174"/>
            <a:ext cx="4312133" cy="2360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元素是字符串“Lucy”和元组('Math', 90)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35828" y="3047366"/>
            <a:ext cx="26035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-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7959" y="3047366"/>
            <a:ext cx="26035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-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0090" y="3047366"/>
            <a:ext cx="26035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2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-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9858" y="3827018"/>
            <a:ext cx="14605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0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1608" y="3827018"/>
            <a:ext cx="14605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3740" y="3827018"/>
            <a:ext cx="14605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5871" y="3827018"/>
            <a:ext cx="14605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98002" y="3827018"/>
            <a:ext cx="14605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31003" y="2817876"/>
            <a:ext cx="3307079" cy="86868"/>
          </a:xfrm>
          <a:custGeom>
            <a:avLst/>
            <a:gdLst/>
            <a:ahLst/>
            <a:cxnLst/>
            <a:rect l="l" t="t" r="r" b="b"/>
            <a:pathLst>
              <a:path w="3307079" h="86868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3307079" h="86868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3307079" h="86868">
                <a:moveTo>
                  <a:pt x="3307079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3307079" y="57912"/>
                </a:lnTo>
                <a:lnTo>
                  <a:pt x="3307079" y="2895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10193" y="2501520"/>
            <a:ext cx="48260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倒序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Light"/>
              <a:ea typeface="+mn-ea"/>
              <a:cs typeface="Microsoft JhengHei Ligh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59559" y="4288535"/>
            <a:ext cx="3307079" cy="86868"/>
          </a:xfrm>
          <a:custGeom>
            <a:avLst/>
            <a:gdLst/>
            <a:ahLst/>
            <a:cxnLst/>
            <a:rect l="l" t="t" r="r" b="b"/>
            <a:pathLst>
              <a:path w="3307079" h="86868">
                <a:moveTo>
                  <a:pt x="3220212" y="0"/>
                </a:moveTo>
                <a:lnTo>
                  <a:pt x="3220212" y="86868"/>
                </a:lnTo>
                <a:lnTo>
                  <a:pt x="3278123" y="57912"/>
                </a:lnTo>
                <a:lnTo>
                  <a:pt x="3234690" y="57912"/>
                </a:lnTo>
                <a:lnTo>
                  <a:pt x="3234690" y="28956"/>
                </a:lnTo>
                <a:lnTo>
                  <a:pt x="3278124" y="28956"/>
                </a:lnTo>
                <a:lnTo>
                  <a:pt x="3220212" y="0"/>
                </a:lnTo>
                <a:close/>
              </a:path>
              <a:path w="3307079" h="86868">
                <a:moveTo>
                  <a:pt x="322021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3220212" y="57912"/>
                </a:lnTo>
                <a:lnTo>
                  <a:pt x="3220212" y="28956"/>
                </a:lnTo>
                <a:close/>
              </a:path>
              <a:path w="3307079" h="86868">
                <a:moveTo>
                  <a:pt x="3278124" y="28956"/>
                </a:moveTo>
                <a:lnTo>
                  <a:pt x="3234690" y="28956"/>
                </a:lnTo>
                <a:lnTo>
                  <a:pt x="3234690" y="57912"/>
                </a:lnTo>
                <a:lnTo>
                  <a:pt x="3278123" y="57912"/>
                </a:lnTo>
                <a:lnTo>
                  <a:pt x="3307079" y="43433"/>
                </a:lnTo>
                <a:lnTo>
                  <a:pt x="3278124" y="2895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8145" y="4428109"/>
            <a:ext cx="48260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正序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Light"/>
              <a:ea typeface="+mn-ea"/>
              <a:cs typeface="Microsoft JhengHei Ligh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87601" y="3362578"/>
          <a:ext cx="715149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0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sz="1800" b="0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800" b="0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800" b="0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800" b="0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800" b="0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1800" b="0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800" b="0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1800" b="0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sz="1800" b="0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sz="1800" b="0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.39</a:t>
                      </a:r>
                      <a:endParaRPr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</a:pPr>
                      <a:r>
                        <a:rPr sz="1800" b="0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2046</a:t>
                      </a:r>
                      <a:endParaRPr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800" b="0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800" b="0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ue</a:t>
                      </a:r>
                      <a:endParaRPr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</a:t>
                      </a:r>
                      <a:r>
                        <a:rPr sz="1800" b="0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sz="1800" b="0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"/>
          <p:cNvSpPr txBox="1">
            <a:spLocks/>
          </p:cNvSpPr>
          <p:nvPr/>
        </p:nvSpPr>
        <p:spPr>
          <a:xfrm>
            <a:off x="2329486" y="50916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</a:t>
            </a:r>
            <a:r>
              <a:rPr kumimoji="0" lang="en-US" altLang="zh-CN" sz="2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语言基础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0" lang="en-US" altLang="zh-CN" sz="28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2" name="矩形 21"/>
          <p:cNvSpPr/>
          <p:nvPr/>
        </p:nvSpPr>
        <p:spPr>
          <a:xfrm>
            <a:off x="2057400" y="605136"/>
            <a:ext cx="2021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常用数据类型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13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1374038"/>
            <a:ext cx="7728915" cy="6833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7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Tuple和List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542" y="2275017"/>
            <a:ext cx="1625600" cy="4197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相关函数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31542" y="4264092"/>
            <a:ext cx="3341370" cy="814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列表相关方法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</a:t>
            </a:r>
            <a:r>
              <a:rPr kumimoji="0" sz="2400" b="0" i="0" u="none" strike="noStrike" kern="1200" cap="none" spc="-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[11,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2,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43,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57,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15]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33801" y="2694752"/>
          <a:ext cx="6584949" cy="133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460"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函数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功能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函数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功能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93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cmp(a,</a:t>
                      </a:r>
                      <a:r>
                        <a:rPr sz="1350" spc="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sz="135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比较两个列表/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元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组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元素</a:t>
                      </a:r>
                      <a:endParaRPr sz="135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35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n(a)</a:t>
                      </a:r>
                      <a:endParaRPr sz="135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返回元素最小值</a:t>
                      </a:r>
                      <a:endParaRPr sz="135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01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135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n(a)</a:t>
                      </a:r>
                      <a:endParaRPr sz="135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元素个数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endParaRPr sz="135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sum(a)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元素求和</a:t>
                      </a:r>
                      <a:endParaRPr sz="135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0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350" spc="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x(</a:t>
                      </a:r>
                      <a:r>
                        <a:rPr sz="1350" spc="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sz="135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返回元素最大值</a:t>
                      </a:r>
                      <a:endParaRPr sz="135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sz="1350" spc="-2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d(</a:t>
                      </a:r>
                      <a:r>
                        <a:rPr sz="1350" spc="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sz="135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对列表的元素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进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升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序排列</a:t>
                      </a:r>
                      <a:endParaRPr sz="135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19401" y="5181600"/>
          <a:ext cx="7432673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7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3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方法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功能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方法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功能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2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</a:t>
                      </a:r>
                      <a:r>
                        <a:rPr sz="1350" spc="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ppe</a:t>
                      </a:r>
                      <a:r>
                        <a:rPr sz="1350" spc="-1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d(1)</a:t>
                      </a:r>
                      <a:endParaRPr sz="135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sz="1350" spc="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添加到列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末尾</a:t>
                      </a:r>
                      <a:endParaRPr sz="135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a.index(1)</a:t>
                      </a:r>
                      <a:endParaRPr sz="135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返回a中第一</a:t>
                      </a:r>
                      <a:r>
                        <a:rPr sz="1350" spc="-1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sz="1350" spc="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所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索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引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置</a:t>
                      </a:r>
                      <a:endParaRPr sz="135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0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a.count(1)</a:t>
                      </a:r>
                      <a:endParaRPr sz="135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统计a中元素</a:t>
                      </a:r>
                      <a:r>
                        <a:rPr sz="1350" spc="-1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出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现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</a:t>
                      </a:r>
                      <a:endParaRPr sz="135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a.Inse</a:t>
                      </a:r>
                      <a:r>
                        <a:rPr sz="1350" spc="-1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350" spc="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(2,</a:t>
                      </a:r>
                      <a:r>
                        <a:rPr sz="1350" spc="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sz="135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sz="1350" spc="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插入到</a:t>
                      </a:r>
                      <a:r>
                        <a:rPr sz="1350" spc="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索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引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sz="1350" spc="-1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置</a:t>
                      </a:r>
                      <a:endParaRPr sz="135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2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a.e</a:t>
                      </a:r>
                      <a:r>
                        <a:rPr sz="1350" spc="-1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d([1,</a:t>
                      </a:r>
                      <a:r>
                        <a:rPr sz="1350" spc="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])</a:t>
                      </a:r>
                      <a:endParaRPr sz="135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将列表[1,</a:t>
                      </a:r>
                      <a:r>
                        <a:rPr sz="1350" spc="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]添加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350" spc="-1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末尾</a:t>
                      </a:r>
                      <a:endParaRPr sz="135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a.po</a:t>
                      </a:r>
                      <a:r>
                        <a:rPr sz="1350" spc="1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  <a:endParaRPr sz="135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35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移除a中索引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置</a:t>
                      </a:r>
                      <a:r>
                        <a:rPr sz="1350" spc="-1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sz="1350" spc="-1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元</a:t>
                      </a:r>
                      <a:r>
                        <a:rPr sz="1350" spc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素</a:t>
                      </a:r>
                      <a:endParaRPr sz="135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2"/>
          <p:cNvSpPr txBox="1">
            <a:spLocks/>
          </p:cNvSpPr>
          <p:nvPr/>
        </p:nvSpPr>
        <p:spPr>
          <a:xfrm>
            <a:off x="2329486" y="201624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</a:t>
            </a:r>
            <a:r>
              <a:rPr kumimoji="0" lang="en-US" altLang="zh-CN" sz="2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语言基础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0" lang="en-US" altLang="zh-CN" sz="28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2057400" y="755844"/>
            <a:ext cx="2021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常用数据类型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23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53412" y="1690116"/>
            <a:ext cx="6345936" cy="1812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3412" y="1690116"/>
            <a:ext cx="6345936" cy="1812036"/>
          </a:xfrm>
          <a:custGeom>
            <a:avLst/>
            <a:gdLst/>
            <a:ahLst/>
            <a:cxnLst/>
            <a:rect l="l" t="t" r="r" b="b"/>
            <a:pathLst>
              <a:path w="6345936" h="1812036">
                <a:moveTo>
                  <a:pt x="0" y="1812036"/>
                </a:moveTo>
                <a:lnTo>
                  <a:pt x="6345936" y="1812036"/>
                </a:lnTo>
                <a:lnTo>
                  <a:pt x="6345936" y="0"/>
                </a:lnTo>
                <a:lnTo>
                  <a:pt x="0" y="0"/>
                </a:lnTo>
                <a:lnTo>
                  <a:pt x="0" y="181203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8682" y="1677161"/>
            <a:ext cx="7544918" cy="4737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066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通用序列操作</a:t>
            </a: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s1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s2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s[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i: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s[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i:j: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(s)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n(s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max(</a:t>
            </a:r>
            <a:r>
              <a:rPr kumimoji="0" sz="24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</a:t>
            </a:r>
            <a:r>
              <a:rPr kumimoji="0" sz="24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8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合并，</a:t>
            </a:r>
            <a:r>
              <a:rPr kumimoji="0" sz="24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实现两个列表合并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92759" marR="0" lvl="0" indent="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extend()方法添加多个元素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92759" marR="0" lvl="0" indent="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extend()方法在原列表中增加，比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合并快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1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切片，选取序列类型的子集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92759" marR="0" lvl="0" indent="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按步长选取子集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sz="2400" b="1" i="0" u="none" strike="noStrike" kern="1200" cap="none" spc="-20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400" b="1" i="0" u="none" strike="noStrike" kern="1200" cap="none" spc="-1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2400" b="1" i="0" u="none" strike="noStrike" kern="1200" cap="none" spc="-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0" sz="2400" b="1" i="0" u="none" strike="noStrike" kern="1200" cap="none" spc="5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1" i="0" u="none" strike="noStrike" kern="1200" cap="none" spc="-20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400" b="1" i="0" u="none" strike="noStrike" kern="1200" cap="none" spc="-1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2400" b="1" i="0" u="none" strike="noStrike" kern="1200" cap="none" spc="-11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i:j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0" sz="2400" b="1" i="0" u="none" strike="noStrike" kern="1200" cap="none" spc="7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1" i="0" u="none" strike="noStrike" kern="1200" cap="none" spc="-20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400" b="1" i="0" u="none" strike="noStrike" kern="1200" cap="none" spc="-1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2400" b="1" i="0" u="none" strike="noStrike" kern="1200" cap="none" spc="-1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i:j:k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231543" y="1248614"/>
            <a:ext cx="7728915" cy="6833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7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Tuple和List</a:t>
            </a: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2329486" y="762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</a:t>
            </a:r>
            <a:r>
              <a:rPr kumimoji="0" lang="en-US" altLang="zh-CN" sz="2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语言基础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0" lang="en-US" altLang="zh-CN" sz="28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2057400" y="630420"/>
            <a:ext cx="2021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常用数据类型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22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1542" y="1123442"/>
            <a:ext cx="1144270" cy="4767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字典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7743" y="1615820"/>
            <a:ext cx="4488815" cy="388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也称为哈希映射（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Hash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4942" y="2030349"/>
            <a:ext cx="7598258" cy="1071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0665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表示，用：分割键和值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>
                <a:tab pos="240665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键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必须是不可变对象，整数、浮点数、字符串或元组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0665" algn="l"/>
              </a:tabLst>
              <a:defRPr/>
            </a:pP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通过“键”，可以查找到与之关联的“值”。</a:t>
            </a:r>
          </a:p>
        </p:txBody>
      </p:sp>
      <p:sp>
        <p:nvSpPr>
          <p:cNvPr id="5" name="object 5"/>
          <p:cNvSpPr/>
          <p:nvPr/>
        </p:nvSpPr>
        <p:spPr>
          <a:xfrm>
            <a:off x="2971800" y="3849751"/>
            <a:ext cx="342900" cy="103377"/>
          </a:xfrm>
          <a:custGeom>
            <a:avLst/>
            <a:gdLst/>
            <a:ahLst/>
            <a:cxnLst/>
            <a:rect l="l" t="t" r="r" b="b"/>
            <a:pathLst>
              <a:path w="342900" h="103377">
                <a:moveTo>
                  <a:pt x="317790" y="51688"/>
                </a:moveTo>
                <a:lnTo>
                  <a:pt x="247904" y="92455"/>
                </a:lnTo>
                <a:lnTo>
                  <a:pt x="246887" y="96265"/>
                </a:lnTo>
                <a:lnTo>
                  <a:pt x="250444" y="102361"/>
                </a:lnTo>
                <a:lnTo>
                  <a:pt x="254254" y="103377"/>
                </a:lnTo>
                <a:lnTo>
                  <a:pt x="332009" y="58038"/>
                </a:lnTo>
                <a:lnTo>
                  <a:pt x="330326" y="58038"/>
                </a:lnTo>
                <a:lnTo>
                  <a:pt x="330326" y="57150"/>
                </a:lnTo>
                <a:lnTo>
                  <a:pt x="327151" y="57150"/>
                </a:lnTo>
                <a:lnTo>
                  <a:pt x="317790" y="51688"/>
                </a:lnTo>
                <a:close/>
              </a:path>
              <a:path w="342900" h="103377">
                <a:moveTo>
                  <a:pt x="3069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06904" y="58038"/>
                </a:lnTo>
                <a:lnTo>
                  <a:pt x="317790" y="51688"/>
                </a:lnTo>
                <a:lnTo>
                  <a:pt x="306904" y="45338"/>
                </a:lnTo>
                <a:close/>
              </a:path>
              <a:path w="342900" h="103377">
                <a:moveTo>
                  <a:pt x="332009" y="45338"/>
                </a:moveTo>
                <a:lnTo>
                  <a:pt x="330326" y="45338"/>
                </a:lnTo>
                <a:lnTo>
                  <a:pt x="330326" y="58038"/>
                </a:lnTo>
                <a:lnTo>
                  <a:pt x="332009" y="58038"/>
                </a:lnTo>
                <a:lnTo>
                  <a:pt x="342900" y="51688"/>
                </a:lnTo>
                <a:lnTo>
                  <a:pt x="332009" y="45338"/>
                </a:lnTo>
                <a:close/>
              </a:path>
              <a:path w="342900" h="103377">
                <a:moveTo>
                  <a:pt x="327151" y="46227"/>
                </a:moveTo>
                <a:lnTo>
                  <a:pt x="317790" y="51688"/>
                </a:lnTo>
                <a:lnTo>
                  <a:pt x="327151" y="57150"/>
                </a:lnTo>
                <a:lnTo>
                  <a:pt x="327151" y="46227"/>
                </a:lnTo>
                <a:close/>
              </a:path>
              <a:path w="342900" h="103377">
                <a:moveTo>
                  <a:pt x="330326" y="46227"/>
                </a:moveTo>
                <a:lnTo>
                  <a:pt x="327151" y="46227"/>
                </a:lnTo>
                <a:lnTo>
                  <a:pt x="327151" y="57150"/>
                </a:lnTo>
                <a:lnTo>
                  <a:pt x="330326" y="57150"/>
                </a:lnTo>
                <a:lnTo>
                  <a:pt x="330326" y="46227"/>
                </a:lnTo>
                <a:close/>
              </a:path>
              <a:path w="342900" h="103377">
                <a:moveTo>
                  <a:pt x="254254" y="0"/>
                </a:moveTo>
                <a:lnTo>
                  <a:pt x="250444" y="1015"/>
                </a:lnTo>
                <a:lnTo>
                  <a:pt x="246887" y="7111"/>
                </a:lnTo>
                <a:lnTo>
                  <a:pt x="247904" y="10921"/>
                </a:lnTo>
                <a:lnTo>
                  <a:pt x="317790" y="51688"/>
                </a:lnTo>
                <a:lnTo>
                  <a:pt x="327151" y="46227"/>
                </a:lnTo>
                <a:lnTo>
                  <a:pt x="330326" y="46227"/>
                </a:lnTo>
                <a:lnTo>
                  <a:pt x="330326" y="45338"/>
                </a:lnTo>
                <a:lnTo>
                  <a:pt x="332009" y="45338"/>
                </a:lnTo>
                <a:lnTo>
                  <a:pt x="254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1800" y="4192651"/>
            <a:ext cx="342900" cy="103377"/>
          </a:xfrm>
          <a:custGeom>
            <a:avLst/>
            <a:gdLst/>
            <a:ahLst/>
            <a:cxnLst/>
            <a:rect l="l" t="t" r="r" b="b"/>
            <a:pathLst>
              <a:path w="342900" h="103377">
                <a:moveTo>
                  <a:pt x="317790" y="51688"/>
                </a:moveTo>
                <a:lnTo>
                  <a:pt x="247904" y="92455"/>
                </a:lnTo>
                <a:lnTo>
                  <a:pt x="246887" y="96265"/>
                </a:lnTo>
                <a:lnTo>
                  <a:pt x="250444" y="102361"/>
                </a:lnTo>
                <a:lnTo>
                  <a:pt x="254254" y="103377"/>
                </a:lnTo>
                <a:lnTo>
                  <a:pt x="332009" y="58038"/>
                </a:lnTo>
                <a:lnTo>
                  <a:pt x="330326" y="58038"/>
                </a:lnTo>
                <a:lnTo>
                  <a:pt x="330326" y="57150"/>
                </a:lnTo>
                <a:lnTo>
                  <a:pt x="327151" y="57150"/>
                </a:lnTo>
                <a:lnTo>
                  <a:pt x="317790" y="51688"/>
                </a:lnTo>
                <a:close/>
              </a:path>
              <a:path w="342900" h="103377">
                <a:moveTo>
                  <a:pt x="3069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06904" y="58038"/>
                </a:lnTo>
                <a:lnTo>
                  <a:pt x="317790" y="51688"/>
                </a:lnTo>
                <a:lnTo>
                  <a:pt x="306904" y="45338"/>
                </a:lnTo>
                <a:close/>
              </a:path>
              <a:path w="342900" h="103377">
                <a:moveTo>
                  <a:pt x="332009" y="45338"/>
                </a:moveTo>
                <a:lnTo>
                  <a:pt x="330326" y="45338"/>
                </a:lnTo>
                <a:lnTo>
                  <a:pt x="330326" y="58038"/>
                </a:lnTo>
                <a:lnTo>
                  <a:pt x="332009" y="58038"/>
                </a:lnTo>
                <a:lnTo>
                  <a:pt x="342900" y="51688"/>
                </a:lnTo>
                <a:lnTo>
                  <a:pt x="332009" y="45338"/>
                </a:lnTo>
                <a:close/>
              </a:path>
              <a:path w="342900" h="103377">
                <a:moveTo>
                  <a:pt x="327151" y="46227"/>
                </a:moveTo>
                <a:lnTo>
                  <a:pt x="317790" y="51688"/>
                </a:lnTo>
                <a:lnTo>
                  <a:pt x="327151" y="57150"/>
                </a:lnTo>
                <a:lnTo>
                  <a:pt x="327151" y="46227"/>
                </a:lnTo>
                <a:close/>
              </a:path>
              <a:path w="342900" h="103377">
                <a:moveTo>
                  <a:pt x="330326" y="46227"/>
                </a:moveTo>
                <a:lnTo>
                  <a:pt x="327151" y="46227"/>
                </a:lnTo>
                <a:lnTo>
                  <a:pt x="327151" y="57150"/>
                </a:lnTo>
                <a:lnTo>
                  <a:pt x="330326" y="57150"/>
                </a:lnTo>
                <a:lnTo>
                  <a:pt x="330326" y="46227"/>
                </a:lnTo>
                <a:close/>
              </a:path>
              <a:path w="342900" h="103377">
                <a:moveTo>
                  <a:pt x="254254" y="0"/>
                </a:moveTo>
                <a:lnTo>
                  <a:pt x="250444" y="1015"/>
                </a:lnTo>
                <a:lnTo>
                  <a:pt x="246887" y="7111"/>
                </a:lnTo>
                <a:lnTo>
                  <a:pt x="247904" y="10921"/>
                </a:lnTo>
                <a:lnTo>
                  <a:pt x="317790" y="51688"/>
                </a:lnTo>
                <a:lnTo>
                  <a:pt x="327151" y="46227"/>
                </a:lnTo>
                <a:lnTo>
                  <a:pt x="330326" y="46227"/>
                </a:lnTo>
                <a:lnTo>
                  <a:pt x="330326" y="45338"/>
                </a:lnTo>
                <a:lnTo>
                  <a:pt x="332009" y="45338"/>
                </a:lnTo>
                <a:lnTo>
                  <a:pt x="254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9594" y="3352801"/>
            <a:ext cx="1307007" cy="182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e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(Sorted)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50464" y="3352800"/>
            <a:ext cx="892937" cy="217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V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alue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33009" y="3718560"/>
            <a:ext cx="4597400" cy="841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使用方法：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#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创建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d1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=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{‘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’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:</a:t>
            </a:r>
            <a:r>
              <a:rPr kumimoji="0" sz="1800" b="0" i="0" u="none" strike="noStrike" kern="1200" cap="none" spc="-14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‘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my 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w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ork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’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,</a:t>
            </a:r>
            <a:r>
              <a:rPr kumimoji="0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7: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4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2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8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5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,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’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b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’:[1,2,3,4] 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33009" y="4541775"/>
            <a:ext cx="1762760" cy="833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d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[7] =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7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8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4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d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[‘b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’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]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‘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b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’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in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d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69201" y="4541775"/>
            <a:ext cx="1786889" cy="841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#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修改键对应的值</a:t>
            </a:r>
          </a:p>
          <a:p>
            <a:pPr marL="444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#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查找键对应的值</a:t>
            </a:r>
          </a:p>
          <a:p>
            <a:pPr marL="222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#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判断键是否存在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Light"/>
              <a:ea typeface="+mn-ea"/>
              <a:cs typeface="Microsoft JhengHe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3010" y="5365115"/>
            <a:ext cx="302069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&gt;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d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[‘d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u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mm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y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’]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=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‘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my h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me’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10551" y="5365115"/>
            <a:ext cx="1525905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#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添加新键值对</a:t>
            </a:r>
          </a:p>
        </p:txBody>
      </p:sp>
      <p:sp>
        <p:nvSpPr>
          <p:cNvPr id="16" name="object 16"/>
          <p:cNvSpPr/>
          <p:nvPr/>
        </p:nvSpPr>
        <p:spPr>
          <a:xfrm>
            <a:off x="2971800" y="4602607"/>
            <a:ext cx="342900" cy="103378"/>
          </a:xfrm>
          <a:custGeom>
            <a:avLst/>
            <a:gdLst/>
            <a:ahLst/>
            <a:cxnLst/>
            <a:rect l="l" t="t" r="r" b="b"/>
            <a:pathLst>
              <a:path w="342900" h="103377">
                <a:moveTo>
                  <a:pt x="317790" y="51689"/>
                </a:moveTo>
                <a:lnTo>
                  <a:pt x="247904" y="92456"/>
                </a:lnTo>
                <a:lnTo>
                  <a:pt x="246887" y="96266"/>
                </a:lnTo>
                <a:lnTo>
                  <a:pt x="250444" y="102362"/>
                </a:lnTo>
                <a:lnTo>
                  <a:pt x="254254" y="103378"/>
                </a:lnTo>
                <a:lnTo>
                  <a:pt x="332009" y="58039"/>
                </a:lnTo>
                <a:lnTo>
                  <a:pt x="330326" y="58039"/>
                </a:lnTo>
                <a:lnTo>
                  <a:pt x="330326" y="57150"/>
                </a:lnTo>
                <a:lnTo>
                  <a:pt x="327151" y="57150"/>
                </a:lnTo>
                <a:lnTo>
                  <a:pt x="317790" y="51689"/>
                </a:lnTo>
                <a:close/>
              </a:path>
              <a:path w="342900" h="103377">
                <a:moveTo>
                  <a:pt x="306904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306904" y="58039"/>
                </a:lnTo>
                <a:lnTo>
                  <a:pt x="317790" y="51689"/>
                </a:lnTo>
                <a:lnTo>
                  <a:pt x="306904" y="45339"/>
                </a:lnTo>
                <a:close/>
              </a:path>
              <a:path w="342900" h="103377">
                <a:moveTo>
                  <a:pt x="332009" y="45339"/>
                </a:moveTo>
                <a:lnTo>
                  <a:pt x="330326" y="45339"/>
                </a:lnTo>
                <a:lnTo>
                  <a:pt x="330326" y="58039"/>
                </a:lnTo>
                <a:lnTo>
                  <a:pt x="332009" y="58039"/>
                </a:lnTo>
                <a:lnTo>
                  <a:pt x="342900" y="51689"/>
                </a:lnTo>
                <a:lnTo>
                  <a:pt x="332009" y="45339"/>
                </a:lnTo>
                <a:close/>
              </a:path>
              <a:path w="342900" h="103377">
                <a:moveTo>
                  <a:pt x="327151" y="46228"/>
                </a:moveTo>
                <a:lnTo>
                  <a:pt x="317790" y="51689"/>
                </a:lnTo>
                <a:lnTo>
                  <a:pt x="327151" y="57150"/>
                </a:lnTo>
                <a:lnTo>
                  <a:pt x="327151" y="46228"/>
                </a:lnTo>
                <a:close/>
              </a:path>
              <a:path w="342900" h="103377">
                <a:moveTo>
                  <a:pt x="330326" y="46228"/>
                </a:moveTo>
                <a:lnTo>
                  <a:pt x="327151" y="46228"/>
                </a:lnTo>
                <a:lnTo>
                  <a:pt x="327151" y="57150"/>
                </a:lnTo>
                <a:lnTo>
                  <a:pt x="330326" y="57150"/>
                </a:lnTo>
                <a:lnTo>
                  <a:pt x="330326" y="46228"/>
                </a:lnTo>
                <a:close/>
              </a:path>
              <a:path w="342900" h="103377">
                <a:moveTo>
                  <a:pt x="254254" y="0"/>
                </a:moveTo>
                <a:lnTo>
                  <a:pt x="250444" y="1016"/>
                </a:lnTo>
                <a:lnTo>
                  <a:pt x="246887" y="7112"/>
                </a:lnTo>
                <a:lnTo>
                  <a:pt x="247904" y="10922"/>
                </a:lnTo>
                <a:lnTo>
                  <a:pt x="317790" y="51689"/>
                </a:lnTo>
                <a:lnTo>
                  <a:pt x="327151" y="46228"/>
                </a:lnTo>
                <a:lnTo>
                  <a:pt x="330326" y="46228"/>
                </a:lnTo>
                <a:lnTo>
                  <a:pt x="330326" y="45339"/>
                </a:lnTo>
                <a:lnTo>
                  <a:pt x="332009" y="45339"/>
                </a:lnTo>
                <a:lnTo>
                  <a:pt x="254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36291" y="3723132"/>
          <a:ext cx="629412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183515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‘a’</a:t>
                      </a: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81610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pPr marL="183515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‘b’</a:t>
                      </a: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endParaRPr sz="1350">
                        <a:latin typeface="Microsoft JhengHei Light"/>
                        <a:cs typeface="Microsoft JhengHei Light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endParaRPr sz="1350">
                        <a:latin typeface="Microsoft JhengHei Light"/>
                        <a:cs typeface="Microsoft JhengHei Light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endParaRPr sz="1350" dirty="0">
                        <a:latin typeface="Microsoft JhengHei Light"/>
                        <a:cs typeface="Microsoft JhengHei Light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08604" y="3723132"/>
          <a:ext cx="137464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‘my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work’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12192">
                      <a:solidFill>
                        <a:srgbClr val="41709C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285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sz="20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sz="20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sz="20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sz="2000" spc="-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4]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endParaRPr sz="1350">
                        <a:latin typeface="Microsoft JhengHei Light"/>
                        <a:cs typeface="Microsoft JhengHei Light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812">
                <a:tc>
                  <a:txBody>
                    <a:bodyPr/>
                    <a:lstStyle/>
                    <a:p>
                      <a:endParaRPr sz="1350">
                        <a:latin typeface="Microsoft JhengHei Light"/>
                        <a:cs typeface="Microsoft JhengHei Light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endParaRPr sz="1350" dirty="0">
                        <a:latin typeface="Microsoft JhengHei Light"/>
                        <a:cs typeface="Microsoft JhengHei Light"/>
                      </a:endParaRPr>
                    </a:p>
                  </a:txBody>
                  <a:tcPr marL="0" marR="0" marT="0" marB="0">
                    <a:lnL w="12192">
                      <a:solidFill>
                        <a:srgbClr val="41709C"/>
                      </a:solidFill>
                      <a:prstDash val="solid"/>
                    </a:lnL>
                    <a:lnR w="12192">
                      <a:solidFill>
                        <a:srgbClr val="41709C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41709C"/>
                      </a:solidFill>
                      <a:prstDash val="soli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object 2"/>
          <p:cNvSpPr txBox="1">
            <a:spLocks/>
          </p:cNvSpPr>
          <p:nvPr/>
        </p:nvSpPr>
        <p:spPr>
          <a:xfrm>
            <a:off x="2329486" y="1524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</a:t>
            </a:r>
            <a:r>
              <a:rPr kumimoji="0" lang="en-US" altLang="zh-CN" sz="2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语言基础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0" lang="en-US" altLang="zh-CN" sz="28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8" name="矩形 17"/>
          <p:cNvSpPr/>
          <p:nvPr/>
        </p:nvSpPr>
        <p:spPr>
          <a:xfrm>
            <a:off x="2057400" y="630420"/>
            <a:ext cx="2021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常用数据类型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31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180" y="1179004"/>
            <a:ext cx="7728915" cy="6833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程序格式</a:t>
            </a:r>
            <a:endParaRPr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542" y="1708139"/>
            <a:ext cx="4870450" cy="434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缩进表示层次关系，唯一方式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5560" y="2366760"/>
            <a:ext cx="3558540" cy="181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70988" y="2362188"/>
            <a:ext cx="3567684" cy="1819656"/>
          </a:xfrm>
          <a:custGeom>
            <a:avLst/>
            <a:gdLst/>
            <a:ahLst/>
            <a:cxnLst/>
            <a:rect l="l" t="t" r="r" b="b"/>
            <a:pathLst>
              <a:path w="3567684" h="1819655">
                <a:moveTo>
                  <a:pt x="0" y="1819656"/>
                </a:moveTo>
                <a:lnTo>
                  <a:pt x="3567684" y="1819656"/>
                </a:lnTo>
                <a:lnTo>
                  <a:pt x="3567684" y="0"/>
                </a:lnTo>
                <a:lnTo>
                  <a:pt x="0" y="0"/>
                </a:lnTo>
                <a:lnTo>
                  <a:pt x="0" y="1819656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2651" y="5120641"/>
            <a:ext cx="5390388" cy="16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66745" y="5109974"/>
            <a:ext cx="3645407" cy="1748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24655" y="5152632"/>
            <a:ext cx="5276088" cy="1569720"/>
          </a:xfrm>
          <a:custGeom>
            <a:avLst/>
            <a:gdLst/>
            <a:ahLst/>
            <a:cxnLst/>
            <a:rect l="l" t="t" r="r" b="b"/>
            <a:pathLst>
              <a:path w="5276088" h="1569720">
                <a:moveTo>
                  <a:pt x="0" y="1569720"/>
                </a:moveTo>
                <a:lnTo>
                  <a:pt x="5276088" y="1569720"/>
                </a:lnTo>
                <a:lnTo>
                  <a:pt x="5276088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4655" y="5152632"/>
            <a:ext cx="5276088" cy="1569720"/>
          </a:xfrm>
          <a:custGeom>
            <a:avLst/>
            <a:gdLst/>
            <a:ahLst/>
            <a:cxnLst/>
            <a:rect l="l" t="t" r="r" b="b"/>
            <a:pathLst>
              <a:path w="5276088" h="1569720">
                <a:moveTo>
                  <a:pt x="0" y="1569720"/>
                </a:moveTo>
                <a:lnTo>
                  <a:pt x="5276088" y="1569720"/>
                </a:lnTo>
                <a:lnTo>
                  <a:pt x="5276088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89776" y="4043161"/>
            <a:ext cx="1495044" cy="409956"/>
          </a:xfrm>
          <a:custGeom>
            <a:avLst/>
            <a:gdLst/>
            <a:ahLst/>
            <a:cxnLst/>
            <a:rect l="l" t="t" r="r" b="b"/>
            <a:pathLst>
              <a:path w="1495044" h="409955">
                <a:moveTo>
                  <a:pt x="0" y="409956"/>
                </a:moveTo>
                <a:lnTo>
                  <a:pt x="1495044" y="409956"/>
                </a:lnTo>
                <a:lnTo>
                  <a:pt x="1495044" y="0"/>
                </a:lnTo>
                <a:lnTo>
                  <a:pt x="0" y="0"/>
                </a:lnTo>
                <a:lnTo>
                  <a:pt x="0" y="40995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89776" y="4043161"/>
            <a:ext cx="1495044" cy="409956"/>
          </a:xfrm>
          <a:custGeom>
            <a:avLst/>
            <a:gdLst/>
            <a:ahLst/>
            <a:cxnLst/>
            <a:rect l="l" t="t" r="r" b="b"/>
            <a:pathLst>
              <a:path w="1495044" h="409955">
                <a:moveTo>
                  <a:pt x="0" y="409956"/>
                </a:moveTo>
                <a:lnTo>
                  <a:pt x="1495044" y="409956"/>
                </a:lnTo>
                <a:lnTo>
                  <a:pt x="1495044" y="0"/>
                </a:lnTo>
                <a:lnTo>
                  <a:pt x="0" y="0"/>
                </a:lnTo>
                <a:lnTo>
                  <a:pt x="0" y="4099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03952" y="4262743"/>
            <a:ext cx="1332992" cy="1036954"/>
          </a:xfrm>
          <a:custGeom>
            <a:avLst/>
            <a:gdLst/>
            <a:ahLst/>
            <a:cxnLst/>
            <a:rect l="l" t="t" r="r" b="b"/>
            <a:pathLst>
              <a:path w="1332992" h="1036954">
                <a:moveTo>
                  <a:pt x="1332992" y="0"/>
                </a:moveTo>
                <a:lnTo>
                  <a:pt x="0" y="1036954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06768" y="5370564"/>
            <a:ext cx="1495043" cy="409956"/>
          </a:xfrm>
          <a:custGeom>
            <a:avLst/>
            <a:gdLst/>
            <a:ahLst/>
            <a:cxnLst/>
            <a:rect l="l" t="t" r="r" b="b"/>
            <a:pathLst>
              <a:path w="1495044" h="409955">
                <a:moveTo>
                  <a:pt x="0" y="409956"/>
                </a:moveTo>
                <a:lnTo>
                  <a:pt x="1495043" y="409956"/>
                </a:lnTo>
                <a:lnTo>
                  <a:pt x="1495043" y="0"/>
                </a:lnTo>
                <a:lnTo>
                  <a:pt x="0" y="0"/>
                </a:lnTo>
                <a:lnTo>
                  <a:pt x="0" y="40995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06768" y="5370564"/>
            <a:ext cx="1495043" cy="409956"/>
          </a:xfrm>
          <a:custGeom>
            <a:avLst/>
            <a:gdLst/>
            <a:ahLst/>
            <a:cxnLst/>
            <a:rect l="l" t="t" r="r" b="b"/>
            <a:pathLst>
              <a:path w="1495044" h="409955">
                <a:moveTo>
                  <a:pt x="0" y="409956"/>
                </a:moveTo>
                <a:lnTo>
                  <a:pt x="1495043" y="409956"/>
                </a:lnTo>
                <a:lnTo>
                  <a:pt x="1495043" y="0"/>
                </a:lnTo>
                <a:lnTo>
                  <a:pt x="0" y="0"/>
                </a:lnTo>
                <a:lnTo>
                  <a:pt x="0" y="4099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25340" y="5590148"/>
            <a:ext cx="1728597" cy="569772"/>
          </a:xfrm>
          <a:custGeom>
            <a:avLst/>
            <a:gdLst/>
            <a:ahLst/>
            <a:cxnLst/>
            <a:rect l="l" t="t" r="r" b="b"/>
            <a:pathLst>
              <a:path w="1728597" h="569772">
                <a:moveTo>
                  <a:pt x="1728597" y="0"/>
                </a:moveTo>
                <a:lnTo>
                  <a:pt x="0" y="569772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1543" y="4113392"/>
            <a:ext cx="5591175" cy="2551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32893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单行注释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Light"/>
              <a:ea typeface="+mn-ea"/>
              <a:cs typeface="Microsoft JhengHei Light"/>
            </a:endParaRPr>
          </a:p>
          <a:p>
            <a:pPr marL="12700" marR="0" lvl="0" indent="0" algn="l" defTabSz="914400" rtl="0" eaLnBrk="1" fontAlgn="auto" latinLnBrk="0" hangingPunct="1">
              <a:lnSpc>
                <a:spcPts val="322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注释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5843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#This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 the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comme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12700" lvl="0" indent="0" algn="r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多行注释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Light"/>
              <a:ea typeface="+mn-ea"/>
              <a:cs typeface="Microsoft JhengHei Light"/>
            </a:endParaRPr>
          </a:p>
          <a:p>
            <a:pPr marL="1584325" marR="0" lvl="0" indent="0" algn="l" defTabSz="914400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"""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5843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This is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ltiline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ent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584325" marR="290893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 Pyt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538235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on """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7" name="object 2"/>
          <p:cNvSpPr txBox="1">
            <a:spLocks/>
          </p:cNvSpPr>
          <p:nvPr/>
        </p:nvSpPr>
        <p:spPr>
          <a:xfrm>
            <a:off x="2329486" y="1524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</a:t>
            </a:r>
            <a:r>
              <a:rPr kumimoji="0" lang="en-US" altLang="zh-CN" sz="2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语言基础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0" lang="en-US" altLang="zh-CN" sz="28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8" name="矩形 17"/>
          <p:cNvSpPr/>
          <p:nvPr/>
        </p:nvSpPr>
        <p:spPr>
          <a:xfrm>
            <a:off x="2057400" y="630420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流程控制</a:t>
            </a:r>
          </a:p>
        </p:txBody>
      </p:sp>
    </p:spTree>
    <p:extLst>
      <p:ext uri="{BB962C8B-B14F-4D97-AF65-F5344CB8AC3E}">
        <p14:creationId xmlns:p14="http://schemas.microsoft.com/office/powerpoint/2010/main" val="309594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1196798"/>
            <a:ext cx="7728915" cy="6833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键盘输入和屏幕输出</a:t>
            </a:r>
            <a:endParaRPr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3925" y="1778751"/>
            <a:ext cx="6422390" cy="1968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键盘输入，逗号隔开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1826260" lvl="0" indent="0" algn="l" defTabSz="914400" rtl="0" eaLnBrk="1" fontAlgn="auto" latinLnBrk="0" hangingPunct="1">
              <a:lnSpc>
                <a:spcPct val="1196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24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24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input(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姓名和年龄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“)</a:t>
            </a:r>
            <a:r>
              <a:rPr kumimoji="0" sz="2400" b="0" i="0" u="none" strike="noStrike" kern="1200" cap="none" spc="-4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姓名和年龄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wang,18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21505" algn="l"/>
              </a:tabLst>
              <a:defRPr/>
            </a:pPr>
            <a:r>
              <a:rPr kumimoji="0" sz="2400" b="0" i="0" u="none" strike="noStrike" kern="1200" cap="none" spc="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</a:t>
            </a:r>
            <a:r>
              <a:rPr kumimoji="0" sz="24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name,a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s.s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plit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(",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")	</a:t>
            </a:r>
            <a:r>
              <a:rPr kumimoji="0" sz="24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切分字符串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1542" y="3810000"/>
            <a:ext cx="3249930" cy="1470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24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24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print(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name,a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wang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endParaRPr kumimoji="0" lang="en-US" sz="2400" b="0" i="0" u="none" strike="noStrike" kern="1200" cap="none" spc="-95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格式化输出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5932" y="3810001"/>
            <a:ext cx="1656714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屏幕输出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1543" y="5518786"/>
            <a:ext cx="6976109" cy="958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24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24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print("name:{},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:{}".f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orm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name,</a:t>
            </a:r>
            <a:r>
              <a:rPr kumimoji="0" lang="en-US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1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name:wan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:18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2329486" y="1524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</a:t>
            </a:r>
            <a:r>
              <a:rPr kumimoji="0" lang="en-US" altLang="zh-CN" sz="2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语言基础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0" lang="en-US" altLang="zh-CN" sz="28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2057400" y="630420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流程控制</a:t>
            </a:r>
          </a:p>
        </p:txBody>
      </p:sp>
    </p:spTree>
    <p:extLst>
      <p:ext uri="{BB962C8B-B14F-4D97-AF65-F5344CB8AC3E}">
        <p14:creationId xmlns:p14="http://schemas.microsoft.com/office/powerpoint/2010/main" val="3285840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1543" y="1190879"/>
            <a:ext cx="3349625" cy="1193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控制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</a:t>
            </a:r>
            <a:r>
              <a:rPr kumimoji="0" sz="2400" b="0" i="0" u="none" strike="noStrike" kern="1200" cap="none" spc="7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sz="24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分支</a:t>
            </a:r>
            <a:endParaRPr kumimoji="0" lang="en-US" sz="2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sz="2400" b="0" i="0" u="none" strike="noStrike" kern="1200" cap="none" spc="-1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sz="2400" b="0" i="0" u="none" strike="noStrike" kern="1200" cap="none" spc="-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sz="2400" b="0" i="0" u="none" strike="noStrike" kern="1200" cap="none" spc="-6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2400" b="0" i="0" u="none" strike="noStrike" kern="1200" cap="none" spc="-4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0" sz="2400" b="0" i="0" u="none" strike="noStrike" kern="1200" cap="none" spc="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</a:t>
            </a:r>
            <a:r>
              <a:rPr kumimoji="0" sz="2400" b="0" i="0" u="none" strike="noStrike" kern="1200" cap="none" spc="-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0" sz="2400" b="0" i="0" u="none" strike="noStrike" kern="1200" cap="none" spc="-6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2400" b="0" i="0" u="none" strike="noStrike" kern="1200" cap="none" spc="-4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0" sz="2400" b="0" i="0" u="none" strike="noStrike" kern="1200" cap="none" spc="-14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19215" y="1129284"/>
            <a:ext cx="4366260" cy="2299716"/>
          </a:xfrm>
          <a:custGeom>
            <a:avLst/>
            <a:gdLst/>
            <a:ahLst/>
            <a:cxnLst/>
            <a:rect l="l" t="t" r="r" b="b"/>
            <a:pathLst>
              <a:path w="4366259" h="2299716">
                <a:moveTo>
                  <a:pt x="0" y="2299716"/>
                </a:moveTo>
                <a:lnTo>
                  <a:pt x="4366260" y="2299716"/>
                </a:lnTo>
                <a:lnTo>
                  <a:pt x="4366260" y="0"/>
                </a:lnTo>
                <a:lnTo>
                  <a:pt x="0" y="0"/>
                </a:lnTo>
                <a:lnTo>
                  <a:pt x="0" y="2299716"/>
                </a:lnTo>
                <a:close/>
              </a:path>
            </a:pathLst>
          </a:custGeom>
          <a:ln w="9144">
            <a:solidFill>
              <a:srgbClr val="0099C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985" y="1123443"/>
            <a:ext cx="4026535" cy="2251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if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&gt;=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35:</a:t>
            </a:r>
          </a:p>
          <a:p>
            <a:pPr marL="12700" marR="469900" lvl="0" indent="457200" algn="l" defTabSz="914400" rtl="0" eaLnBrk="1" fontAlgn="auto" latinLnBrk="0" hangingPunct="1">
              <a:lnSpc>
                <a:spcPts val="2630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print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"Warning: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Heat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Wave!" else:</a:t>
            </a:r>
          </a:p>
          <a:p>
            <a:pPr marL="0" marR="0" lvl="0" indent="0" algn="l" defTabSz="914400" rtl="0" eaLnBrk="1" fontAlgn="auto" latinLnBrk="0" hangingPunct="1">
              <a:lnSpc>
                <a:spcPts val="550"/>
              </a:lnSpc>
              <a:spcBef>
                <a:spcPts val="4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if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&lt;=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6:</a:t>
            </a:r>
          </a:p>
          <a:p>
            <a:pPr marL="469900" marR="12700" lvl="0" indent="457200" algn="l" defTabSz="914400" rtl="0" eaLnBrk="1" fontAlgn="auto" latinLnBrk="0" hangingPunct="1">
              <a:lnSpc>
                <a:spcPts val="2630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print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"Warning: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Cold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Wave!" else:</a:t>
            </a:r>
          </a:p>
          <a:p>
            <a:pPr marL="0" marR="0" lvl="0" indent="0" algn="l" defTabSz="914400" rtl="0" eaLnBrk="1" fontAlgn="auto" latinLnBrk="0" hangingPunct="1">
              <a:lnSpc>
                <a:spcPts val="55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9271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print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"Have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fun!"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94129" y="3273425"/>
            <a:ext cx="5767705" cy="1633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1300" algn="l"/>
              </a:tabLst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•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温度转换程序</a:t>
            </a:r>
          </a:p>
          <a:p>
            <a:pPr marL="12700" marR="12700" lvl="0" indent="0" algn="l" defTabSz="914400" rtl="0" eaLnBrk="1" fontAlgn="auto" latinLnBrk="0" hangingPunct="1">
              <a:lnSpc>
                <a:spcPts val="253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 = in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ut("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empera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ure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 degr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es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renhei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: ") c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(f - 32)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* 5.0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/ 9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620395" lvl="0" indent="0" algn="l" defTabSz="914400" rtl="0" eaLnBrk="1" fontAlgn="auto" latinLnBrk="0" hangingPunct="1">
              <a:lnSpc>
                <a:spcPts val="253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print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Temp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rature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 d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grees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elsi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s:", c if c &gt;=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35: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4128" y="4879468"/>
            <a:ext cx="1123950" cy="163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lvl="0" indent="487680" algn="l" defTabSz="914400" rtl="0" eaLnBrk="1" fontAlgn="auto" latinLnBrk="0" hangingPunct="1">
              <a:lnSpc>
                <a:spcPct val="13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nt elif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&lt;=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12700" lvl="0" indent="487680" algn="l" defTabSz="914400" rtl="0" eaLnBrk="1" fontAlgn="auto" latinLnBrk="0" hangingPunct="1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nt else: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5003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nt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4237" y="4958716"/>
            <a:ext cx="2588260" cy="915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arning: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Heat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Wave!"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33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6:</a:t>
            </a: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arning: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Cold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Wave!"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4238" y="6248350"/>
            <a:ext cx="1368425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ave fu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!"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1497" y="5808980"/>
            <a:ext cx="3903979" cy="104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066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三元表达式</a:t>
            </a:r>
          </a:p>
          <a:p>
            <a:pPr marL="0" marR="0" lvl="0" indent="0" algn="l" defTabSz="914400" rtl="0" eaLnBrk="1" fontAlgn="auto" latinLnBrk="0" hangingPunct="1">
              <a:lnSpc>
                <a:spcPts val="850"/>
              </a:lnSpc>
              <a:spcBef>
                <a:spcPts val="1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8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kumimoji="0" sz="1500" b="0" i="0" u="none" strike="noStrike" kern="1200" cap="none" spc="-4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alue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500" b="0" i="0" u="none" strike="noStrike" kern="1200" cap="none" spc="15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500" b="0" i="0" u="none" strike="noStrike" kern="1200" cap="none" spc="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sz="1500" b="0" i="0" u="none" strike="noStrike" kern="1200" cap="none" spc="-5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ue</a:t>
            </a:r>
            <a:r>
              <a:rPr kumimoji="0" sz="1500" b="0" i="0" u="none" strike="noStrike" kern="1200" cap="none" spc="25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sz="1500" b="0" i="0" u="none" strike="noStrike" kern="1200" cap="none" spc="-5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1500" b="0" i="0" u="none" strike="noStrike" kern="1200" cap="none" spc="-8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</a:t>
            </a:r>
            <a:r>
              <a:rPr kumimoji="0" sz="1500" b="0" i="0" u="none" strike="noStrike" kern="1200" cap="none" spc="-8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nditi</a:t>
            </a:r>
            <a:r>
              <a:rPr kumimoji="0" sz="1500" b="0" i="0" u="none" strike="noStrike" kern="1200" cap="none" spc="-3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sz="1500" b="0" i="0" u="none" strike="noStrike" kern="1200" cap="none" spc="-5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1500" b="0" i="0" u="none" strike="noStrike" kern="1200" cap="none" spc="-3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500" b="0" i="0" u="none" strike="noStrike" kern="1200" cap="none" spc="-5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1500" b="0" i="0" u="none" strike="noStrike" kern="1200" cap="none" spc="-11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ls</a:t>
            </a:r>
            <a:r>
              <a:rPr kumimoji="0" sz="1500" b="0" i="0" u="none" strike="noStrike" kern="1200" cap="none" spc="-4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500" b="0" i="0" u="none" strike="noStrike" kern="1200" cap="none" spc="-6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fals</a:t>
            </a:r>
            <a:r>
              <a:rPr kumimoji="0" sz="1500" b="0" i="0" u="none" strike="noStrike" kern="1200" cap="none" spc="-7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1500" b="0" i="0" u="none" strike="noStrike" kern="1200" cap="none" spc="25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sz="1500" b="0" i="0" u="none" strike="noStrike" kern="1200" cap="none" spc="-50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1500" b="0" i="0" u="none" strike="noStrike" kern="1200" cap="none" spc="-8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srgbClr val="5B9BD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750"/>
              </a:lnSpc>
              <a:spcBef>
                <a:spcPts val="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</a:t>
            </a:r>
            <a:r>
              <a:rPr kumimoji="0" sz="18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a&gt;0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else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2329486" y="1524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</a:t>
            </a:r>
            <a:r>
              <a:rPr kumimoji="0" lang="en-US" altLang="zh-CN" sz="2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语言基础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0" lang="en-US" altLang="zh-CN" sz="28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>
            <a:off x="2057400" y="630420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流程控制</a:t>
            </a:r>
          </a:p>
        </p:txBody>
      </p:sp>
    </p:spTree>
    <p:extLst>
      <p:ext uri="{BB962C8B-B14F-4D97-AF65-F5344CB8AC3E}">
        <p14:creationId xmlns:p14="http://schemas.microsoft.com/office/powerpoint/2010/main" val="194005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Python </a:t>
            </a:r>
            <a:r>
              <a:rPr lang="en-US" altLang="zh-CN" sz="5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&amp; 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Anaconda</a:t>
            </a:r>
            <a:endParaRPr lang="zh-CN" altLang="en-US" b="1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78961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					2020.10.28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1129706"/>
            <a:ext cx="7728915" cy="39429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控制</a:t>
            </a:r>
            <a:r>
              <a:rPr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</a:t>
            </a:r>
            <a:r>
              <a:rPr sz="2400" spc="73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sz="24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</a:t>
            </a:r>
            <a:endParaRPr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61972" y="1610868"/>
            <a:ext cx="948690" cy="567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1572" y="1610868"/>
            <a:ext cx="1866138" cy="56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8621" y="1610868"/>
            <a:ext cx="1088897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48429" y="1610868"/>
            <a:ext cx="848105" cy="567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7444" y="1610868"/>
            <a:ext cx="589026" cy="567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7876" y="1949183"/>
            <a:ext cx="528065" cy="5677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06853" y="1949183"/>
            <a:ext cx="1102613" cy="5677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0377" y="1949183"/>
            <a:ext cx="528065" cy="5677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96411" y="2386584"/>
            <a:ext cx="1132332" cy="434339"/>
          </a:xfrm>
          <a:custGeom>
            <a:avLst/>
            <a:gdLst/>
            <a:ahLst/>
            <a:cxnLst/>
            <a:rect l="l" t="t" r="r" b="b"/>
            <a:pathLst>
              <a:path w="1132332" h="434339">
                <a:moveTo>
                  <a:pt x="0" y="434339"/>
                </a:moveTo>
                <a:lnTo>
                  <a:pt x="1132332" y="434339"/>
                </a:lnTo>
                <a:lnTo>
                  <a:pt x="113233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12700">
            <a:solidFill>
              <a:srgbClr val="FF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9400" y="2100452"/>
            <a:ext cx="757834" cy="522986"/>
          </a:xfrm>
          <a:custGeom>
            <a:avLst/>
            <a:gdLst/>
            <a:ahLst/>
            <a:cxnLst/>
            <a:rect l="l" t="t" r="r" b="b"/>
            <a:pathLst>
              <a:path w="757834" h="522986">
                <a:moveTo>
                  <a:pt x="726465" y="490982"/>
                </a:moveTo>
                <a:lnTo>
                  <a:pt x="719226" y="501523"/>
                </a:lnTo>
                <a:lnTo>
                  <a:pt x="750722" y="522986"/>
                </a:lnTo>
                <a:lnTo>
                  <a:pt x="757834" y="512572"/>
                </a:lnTo>
                <a:lnTo>
                  <a:pt x="726465" y="490982"/>
                </a:lnTo>
                <a:close/>
              </a:path>
              <a:path w="757834" h="522986">
                <a:moveTo>
                  <a:pt x="684555" y="462280"/>
                </a:moveTo>
                <a:lnTo>
                  <a:pt x="677443" y="472694"/>
                </a:lnTo>
                <a:lnTo>
                  <a:pt x="708812" y="494284"/>
                </a:lnTo>
                <a:lnTo>
                  <a:pt x="716051" y="483743"/>
                </a:lnTo>
                <a:lnTo>
                  <a:pt x="684555" y="462280"/>
                </a:lnTo>
                <a:close/>
              </a:path>
              <a:path w="757834" h="522986">
                <a:moveTo>
                  <a:pt x="642772" y="433450"/>
                </a:moveTo>
                <a:lnTo>
                  <a:pt x="635533" y="443992"/>
                </a:lnTo>
                <a:lnTo>
                  <a:pt x="666902" y="465582"/>
                </a:lnTo>
                <a:lnTo>
                  <a:pt x="674141" y="455041"/>
                </a:lnTo>
                <a:lnTo>
                  <a:pt x="642772" y="433450"/>
                </a:lnTo>
                <a:close/>
              </a:path>
              <a:path w="757834" h="522986">
                <a:moveTo>
                  <a:pt x="600862" y="404749"/>
                </a:moveTo>
                <a:lnTo>
                  <a:pt x="593623" y="415163"/>
                </a:lnTo>
                <a:lnTo>
                  <a:pt x="624992" y="436752"/>
                </a:lnTo>
                <a:lnTo>
                  <a:pt x="632231" y="426338"/>
                </a:lnTo>
                <a:lnTo>
                  <a:pt x="600862" y="404749"/>
                </a:lnTo>
                <a:close/>
              </a:path>
              <a:path w="757834" h="522986">
                <a:moveTo>
                  <a:pt x="558952" y="376047"/>
                </a:moveTo>
                <a:lnTo>
                  <a:pt x="551713" y="386461"/>
                </a:lnTo>
                <a:lnTo>
                  <a:pt x="583209" y="408050"/>
                </a:lnTo>
                <a:lnTo>
                  <a:pt x="590321" y="397510"/>
                </a:lnTo>
                <a:lnTo>
                  <a:pt x="558952" y="376047"/>
                </a:lnTo>
                <a:close/>
              </a:path>
              <a:path w="757834" h="522986">
                <a:moveTo>
                  <a:pt x="517042" y="347218"/>
                </a:moveTo>
                <a:lnTo>
                  <a:pt x="509930" y="357759"/>
                </a:lnTo>
                <a:lnTo>
                  <a:pt x="541299" y="379222"/>
                </a:lnTo>
                <a:lnTo>
                  <a:pt x="548411" y="368808"/>
                </a:lnTo>
                <a:lnTo>
                  <a:pt x="517042" y="347218"/>
                </a:lnTo>
                <a:close/>
              </a:path>
              <a:path w="757834" h="522986">
                <a:moveTo>
                  <a:pt x="475132" y="318516"/>
                </a:moveTo>
                <a:lnTo>
                  <a:pt x="468020" y="328930"/>
                </a:lnTo>
                <a:lnTo>
                  <a:pt x="499389" y="350520"/>
                </a:lnTo>
                <a:lnTo>
                  <a:pt x="506628" y="340106"/>
                </a:lnTo>
                <a:lnTo>
                  <a:pt x="475132" y="318516"/>
                </a:lnTo>
                <a:close/>
              </a:path>
              <a:path w="757834" h="522986">
                <a:moveTo>
                  <a:pt x="433349" y="289813"/>
                </a:moveTo>
                <a:lnTo>
                  <a:pt x="426110" y="300227"/>
                </a:lnTo>
                <a:lnTo>
                  <a:pt x="457479" y="321818"/>
                </a:lnTo>
                <a:lnTo>
                  <a:pt x="464718" y="311276"/>
                </a:lnTo>
                <a:lnTo>
                  <a:pt x="433349" y="289813"/>
                </a:lnTo>
                <a:close/>
              </a:path>
              <a:path w="757834" h="522986">
                <a:moveTo>
                  <a:pt x="391439" y="260985"/>
                </a:moveTo>
                <a:lnTo>
                  <a:pt x="384200" y="271525"/>
                </a:lnTo>
                <a:lnTo>
                  <a:pt x="415696" y="292988"/>
                </a:lnTo>
                <a:lnTo>
                  <a:pt x="422808" y="282575"/>
                </a:lnTo>
                <a:lnTo>
                  <a:pt x="391439" y="260985"/>
                </a:lnTo>
                <a:close/>
              </a:path>
              <a:path w="757834" h="522986">
                <a:moveTo>
                  <a:pt x="349529" y="232283"/>
                </a:moveTo>
                <a:lnTo>
                  <a:pt x="342290" y="242697"/>
                </a:lnTo>
                <a:lnTo>
                  <a:pt x="373786" y="264287"/>
                </a:lnTo>
                <a:lnTo>
                  <a:pt x="380898" y="253873"/>
                </a:lnTo>
                <a:lnTo>
                  <a:pt x="349529" y="232283"/>
                </a:lnTo>
                <a:close/>
              </a:path>
              <a:path w="757834" h="522986">
                <a:moveTo>
                  <a:pt x="307619" y="203454"/>
                </a:moveTo>
                <a:lnTo>
                  <a:pt x="300507" y="213995"/>
                </a:lnTo>
                <a:lnTo>
                  <a:pt x="331876" y="235585"/>
                </a:lnTo>
                <a:lnTo>
                  <a:pt x="339115" y="225044"/>
                </a:lnTo>
                <a:lnTo>
                  <a:pt x="307619" y="203454"/>
                </a:lnTo>
                <a:close/>
              </a:path>
              <a:path w="757834" h="522986">
                <a:moveTo>
                  <a:pt x="265760" y="174751"/>
                </a:moveTo>
                <a:lnTo>
                  <a:pt x="258572" y="185293"/>
                </a:lnTo>
                <a:lnTo>
                  <a:pt x="289966" y="206756"/>
                </a:lnTo>
                <a:lnTo>
                  <a:pt x="297205" y="196342"/>
                </a:lnTo>
                <a:lnTo>
                  <a:pt x="265760" y="174751"/>
                </a:lnTo>
                <a:close/>
              </a:path>
              <a:path w="757834" h="522986">
                <a:moveTo>
                  <a:pt x="223875" y="146050"/>
                </a:moveTo>
                <a:lnTo>
                  <a:pt x="216700" y="156463"/>
                </a:lnTo>
                <a:lnTo>
                  <a:pt x="248107" y="178054"/>
                </a:lnTo>
                <a:lnTo>
                  <a:pt x="255295" y="167512"/>
                </a:lnTo>
                <a:lnTo>
                  <a:pt x="223875" y="146050"/>
                </a:lnTo>
                <a:close/>
              </a:path>
              <a:path w="757834" h="522986">
                <a:moveTo>
                  <a:pt x="182003" y="117221"/>
                </a:moveTo>
                <a:lnTo>
                  <a:pt x="174815" y="127762"/>
                </a:lnTo>
                <a:lnTo>
                  <a:pt x="206222" y="149351"/>
                </a:lnTo>
                <a:lnTo>
                  <a:pt x="213410" y="138811"/>
                </a:lnTo>
                <a:lnTo>
                  <a:pt x="182003" y="117221"/>
                </a:lnTo>
                <a:close/>
              </a:path>
              <a:path w="757834" h="522986">
                <a:moveTo>
                  <a:pt x="0" y="0"/>
                </a:moveTo>
                <a:lnTo>
                  <a:pt x="68783" y="124333"/>
                </a:lnTo>
                <a:lnTo>
                  <a:pt x="63419" y="51251"/>
                </a:lnTo>
                <a:lnTo>
                  <a:pt x="59232" y="48387"/>
                </a:lnTo>
                <a:lnTo>
                  <a:pt x="66421" y="37973"/>
                </a:lnTo>
                <a:lnTo>
                  <a:pt x="79982" y="37973"/>
                </a:lnTo>
                <a:lnTo>
                  <a:pt x="140652" y="19558"/>
                </a:lnTo>
                <a:lnTo>
                  <a:pt x="0" y="0"/>
                </a:lnTo>
                <a:close/>
              </a:path>
              <a:path w="757834" h="522986">
                <a:moveTo>
                  <a:pt x="140119" y="88519"/>
                </a:moveTo>
                <a:lnTo>
                  <a:pt x="132930" y="98933"/>
                </a:lnTo>
                <a:lnTo>
                  <a:pt x="164337" y="120523"/>
                </a:lnTo>
                <a:lnTo>
                  <a:pt x="171526" y="110109"/>
                </a:lnTo>
                <a:lnTo>
                  <a:pt x="140119" y="88519"/>
                </a:lnTo>
                <a:close/>
              </a:path>
              <a:path w="757834" h="522986">
                <a:moveTo>
                  <a:pt x="98234" y="59817"/>
                </a:moveTo>
                <a:lnTo>
                  <a:pt x="91046" y="70231"/>
                </a:lnTo>
                <a:lnTo>
                  <a:pt x="122453" y="91821"/>
                </a:lnTo>
                <a:lnTo>
                  <a:pt x="129641" y="81280"/>
                </a:lnTo>
                <a:lnTo>
                  <a:pt x="98234" y="59817"/>
                </a:lnTo>
                <a:close/>
              </a:path>
              <a:path w="757834" h="522986">
                <a:moveTo>
                  <a:pt x="70586" y="40824"/>
                </a:moveTo>
                <a:lnTo>
                  <a:pt x="62826" y="43180"/>
                </a:lnTo>
                <a:lnTo>
                  <a:pt x="63419" y="51251"/>
                </a:lnTo>
                <a:lnTo>
                  <a:pt x="80581" y="62992"/>
                </a:lnTo>
                <a:lnTo>
                  <a:pt x="87756" y="52577"/>
                </a:lnTo>
                <a:lnTo>
                  <a:pt x="70586" y="40824"/>
                </a:lnTo>
                <a:close/>
              </a:path>
              <a:path w="757834" h="522986">
                <a:moveTo>
                  <a:pt x="62826" y="43180"/>
                </a:moveTo>
                <a:lnTo>
                  <a:pt x="59232" y="48387"/>
                </a:lnTo>
                <a:lnTo>
                  <a:pt x="63419" y="51251"/>
                </a:lnTo>
                <a:lnTo>
                  <a:pt x="62826" y="43180"/>
                </a:lnTo>
                <a:close/>
              </a:path>
              <a:path w="757834" h="522986">
                <a:moveTo>
                  <a:pt x="66421" y="37973"/>
                </a:moveTo>
                <a:lnTo>
                  <a:pt x="62826" y="43180"/>
                </a:lnTo>
                <a:lnTo>
                  <a:pt x="70586" y="40824"/>
                </a:lnTo>
                <a:lnTo>
                  <a:pt x="66421" y="37973"/>
                </a:lnTo>
                <a:close/>
              </a:path>
              <a:path w="757834" h="522986">
                <a:moveTo>
                  <a:pt x="79982" y="37973"/>
                </a:moveTo>
                <a:lnTo>
                  <a:pt x="66421" y="37973"/>
                </a:lnTo>
                <a:lnTo>
                  <a:pt x="70586" y="40824"/>
                </a:lnTo>
                <a:lnTo>
                  <a:pt x="79982" y="379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5687" y="4812805"/>
            <a:ext cx="1116330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86455" y="4812805"/>
            <a:ext cx="1448562" cy="5112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29456" y="4812805"/>
            <a:ext cx="529577" cy="511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48484" y="5187697"/>
            <a:ext cx="474713" cy="5112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17647" y="5187697"/>
            <a:ext cx="991362" cy="5112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03449" y="5187697"/>
            <a:ext cx="474713" cy="5112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75688" y="5561077"/>
            <a:ext cx="451853" cy="5112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21991" y="5561077"/>
            <a:ext cx="1905762" cy="51128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35195" y="5372100"/>
            <a:ext cx="6289548" cy="12832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26051" y="5376671"/>
            <a:ext cx="6057900" cy="132892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67200" y="5404103"/>
            <a:ext cx="6175248" cy="1168908"/>
          </a:xfrm>
          <a:custGeom>
            <a:avLst/>
            <a:gdLst/>
            <a:ahLst/>
            <a:cxnLst/>
            <a:rect l="l" t="t" r="r" b="b"/>
            <a:pathLst>
              <a:path w="6175248" h="1168907">
                <a:moveTo>
                  <a:pt x="0" y="1168908"/>
                </a:moveTo>
                <a:lnTo>
                  <a:pt x="6175248" y="1168908"/>
                </a:lnTo>
                <a:lnTo>
                  <a:pt x="6175248" y="0"/>
                </a:lnTo>
                <a:lnTo>
                  <a:pt x="0" y="0"/>
                </a:lnTo>
                <a:lnTo>
                  <a:pt x="0" y="11689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67200" y="5404103"/>
            <a:ext cx="6175248" cy="1168908"/>
          </a:xfrm>
          <a:custGeom>
            <a:avLst/>
            <a:gdLst/>
            <a:ahLst/>
            <a:cxnLst/>
            <a:rect l="l" t="t" r="r" b="b"/>
            <a:pathLst>
              <a:path w="6175248" h="1168907">
                <a:moveTo>
                  <a:pt x="0" y="1168908"/>
                </a:moveTo>
                <a:lnTo>
                  <a:pt x="6175248" y="1168908"/>
                </a:lnTo>
                <a:lnTo>
                  <a:pt x="6175248" y="0"/>
                </a:lnTo>
                <a:lnTo>
                  <a:pt x="0" y="0"/>
                </a:lnTo>
                <a:lnTo>
                  <a:pt x="0" y="1168908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46575" y="5436006"/>
            <a:ext cx="5346700" cy="4514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su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x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er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&lt;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r&gt;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''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q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: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46576" y="5856936"/>
            <a:ext cx="5771515" cy="671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h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l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x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!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: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3942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um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+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eval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x)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394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x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&lt;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''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to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q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):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43929" y="1659623"/>
            <a:ext cx="3078479" cy="85192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34784" y="1656601"/>
            <a:ext cx="2549652" cy="90219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75932" y="1691640"/>
            <a:ext cx="2964180" cy="737615"/>
          </a:xfrm>
          <a:custGeom>
            <a:avLst/>
            <a:gdLst/>
            <a:ahLst/>
            <a:cxnLst/>
            <a:rect l="l" t="t" r="r" b="b"/>
            <a:pathLst>
              <a:path w="2964180" h="737615">
                <a:moveTo>
                  <a:pt x="0" y="737615"/>
                </a:moveTo>
                <a:lnTo>
                  <a:pt x="2964180" y="737615"/>
                </a:lnTo>
                <a:lnTo>
                  <a:pt x="2964180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18359" y="4040124"/>
            <a:ext cx="5402580" cy="6995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93976" y="4030979"/>
            <a:ext cx="3156204" cy="7726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50363" y="4072128"/>
            <a:ext cx="5288280" cy="585216"/>
          </a:xfrm>
          <a:custGeom>
            <a:avLst/>
            <a:gdLst/>
            <a:ahLst/>
            <a:cxnLst/>
            <a:rect l="l" t="t" r="r" b="b"/>
            <a:pathLst>
              <a:path w="5288280" h="585216">
                <a:moveTo>
                  <a:pt x="0" y="585216"/>
                </a:moveTo>
                <a:lnTo>
                  <a:pt x="5288280" y="585216"/>
                </a:lnTo>
                <a:lnTo>
                  <a:pt x="5288280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06549" y="1685163"/>
            <a:ext cx="5625465" cy="3483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604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for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&lt;循环控制变量&gt;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in &lt;序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列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&gt;: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/>
              <a:ea typeface="+mn-ea"/>
              <a:cs typeface="Microsoft YaHei UI"/>
            </a:endParaRPr>
          </a:p>
          <a:p>
            <a:pPr marL="770255" marR="0" lvl="0" indent="0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&lt;循环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体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&gt;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/>
              <a:ea typeface="+mn-ea"/>
              <a:cs typeface="Microsoft YaHei UI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2312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1" i="0" u="none" strike="noStrike" kern="1200" cap="none" spc="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注意</a:t>
            </a:r>
            <a:r>
              <a:rPr kumimoji="0" sz="1350" b="1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: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缩进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/>
              <a:ea typeface="+mn-ea"/>
              <a:cs typeface="Microsoft YaHei UI"/>
            </a:endParaRPr>
          </a:p>
          <a:p>
            <a:pPr marL="0" marR="0" lvl="0" indent="0" algn="l" defTabSz="914400" rtl="0" eaLnBrk="1" fontAlgn="auto" latinLnBrk="0" hangingPunct="1">
              <a:lnSpc>
                <a:spcPts val="85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74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range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(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start,</a:t>
            </a:r>
            <a:r>
              <a:rPr kumimoji="0" sz="2000" b="1" i="0" u="none" strike="noStrike" kern="1200" cap="none" spc="-6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end,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ste</a:t>
            </a: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p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)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列表生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成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函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</a:p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20827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按照步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长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st</a:t>
            </a:r>
            <a:r>
              <a:rPr kumimoji="0" sz="1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e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p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范围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[</a:t>
            </a:r>
            <a:r>
              <a:rPr kumimoji="0" sz="1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s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ta</a:t>
            </a:r>
            <a:r>
              <a:rPr kumimoji="0" sz="1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r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t,</a:t>
            </a:r>
            <a:r>
              <a:rPr kumimoji="0" sz="1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en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d-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]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内生成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等差序列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1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s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ta</a:t>
            </a:r>
            <a:r>
              <a:rPr kumimoji="0" sz="1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r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t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缺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省为</a:t>
            </a:r>
            <a:r>
              <a:rPr kumimoji="0" sz="1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1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s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tep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缺省为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1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523240" marR="2783205" lvl="0" indent="-4876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for i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 ra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ge(0,1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,2): pr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nt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w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h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ile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&lt;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布尔表达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式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&gt;: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/>
              <a:ea typeface="+mn-ea"/>
              <a:cs typeface="Microsoft YaHei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06549" y="5256910"/>
            <a:ext cx="1772285" cy="660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11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&lt;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循环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体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&gt;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/>
              <a:ea typeface="+mn-ea"/>
              <a:cs typeface="Microsoft YaHei UI"/>
            </a:endParaRPr>
          </a:p>
          <a:p>
            <a:pPr marL="0" marR="0" lvl="0" indent="0" algn="l" defTabSz="914400" rtl="0" eaLnBrk="1" fontAlgn="auto" latinLnBrk="0" hangingPunct="1">
              <a:lnSpc>
                <a:spcPts val="750"/>
              </a:lnSpc>
              <a:spcBef>
                <a:spcPts val="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/>
                <a:ea typeface="+mn-ea"/>
                <a:cs typeface="Microsoft YaHei UI"/>
              </a:rPr>
              <a:t>#不确定循环次数</a:t>
            </a:r>
          </a:p>
        </p:txBody>
      </p:sp>
      <p:sp>
        <p:nvSpPr>
          <p:cNvPr id="36" name="object 36"/>
          <p:cNvSpPr/>
          <p:nvPr/>
        </p:nvSpPr>
        <p:spPr>
          <a:xfrm>
            <a:off x="2150363" y="4072128"/>
            <a:ext cx="5288280" cy="585216"/>
          </a:xfrm>
          <a:custGeom>
            <a:avLst/>
            <a:gdLst/>
            <a:ahLst/>
            <a:cxnLst/>
            <a:rect l="l" t="t" r="r" b="b"/>
            <a:pathLst>
              <a:path w="5288280" h="585216">
                <a:moveTo>
                  <a:pt x="0" y="585216"/>
                </a:moveTo>
                <a:lnTo>
                  <a:pt x="5288280" y="585216"/>
                </a:lnTo>
                <a:lnTo>
                  <a:pt x="5288280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069836" y="1697736"/>
          <a:ext cx="2964179" cy="737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261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=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5B9BD4"/>
                      </a:solidFill>
                      <a:prstDash val="solid"/>
                    </a:lnL>
                    <a:lnT w="12192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192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192">
                      <a:solidFill>
                        <a:srgbClr val="5B9BD4"/>
                      </a:solidFill>
                      <a:prstDash val="solid"/>
                    </a:lnR>
                    <a:lnT w="12192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5B9BD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192">
                      <a:solidFill>
                        <a:srgbClr val="5B9BD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67"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192">
                      <a:solidFill>
                        <a:srgbClr val="5B9BD4"/>
                      </a:solidFill>
                      <a:prstDash val="solid"/>
                    </a:lnL>
                    <a:lnB w="12192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192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</a:p>
                  </a:txBody>
                  <a:tcPr marL="0" marR="0" marT="0" marB="0">
                    <a:lnR w="12192">
                      <a:solidFill>
                        <a:srgbClr val="5B9BD4"/>
                      </a:solidFill>
                      <a:prstDash val="solid"/>
                    </a:lnR>
                    <a:lnB w="12192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2"/>
          <p:cNvSpPr txBox="1">
            <a:spLocks/>
          </p:cNvSpPr>
          <p:nvPr/>
        </p:nvSpPr>
        <p:spPr>
          <a:xfrm>
            <a:off x="2329486" y="1524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</a:t>
            </a:r>
            <a:r>
              <a:rPr kumimoji="0" lang="en-US" altLang="zh-CN" sz="2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语言基础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0" lang="en-US" altLang="zh-CN" sz="28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8" name="矩形 37"/>
          <p:cNvSpPr/>
          <p:nvPr/>
        </p:nvSpPr>
        <p:spPr>
          <a:xfrm>
            <a:off x="2057400" y="630420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流程控制</a:t>
            </a:r>
          </a:p>
        </p:txBody>
      </p:sp>
    </p:spTree>
    <p:extLst>
      <p:ext uri="{BB962C8B-B14F-4D97-AF65-F5344CB8AC3E}">
        <p14:creationId xmlns:p14="http://schemas.microsoft.com/office/powerpoint/2010/main" val="4281754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1221638"/>
            <a:ext cx="7728915" cy="6833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2400" spc="-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内置函数（</a:t>
            </a:r>
            <a:r>
              <a:rPr sz="2400" spc="-5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第三方工具包导入</a:t>
            </a:r>
            <a:r>
              <a:rPr lang="zh-CN" altLang="en-US" sz="2400" spc="-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543" y="1903604"/>
            <a:ext cx="7192645" cy="404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直接导入整个方法库或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，调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时需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要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加上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8742" y="2299081"/>
            <a:ext cx="2293620" cy="1017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ath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ts val="26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math.sqrt(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ts val="26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06797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49979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0982" y="2299080"/>
            <a:ext cx="2573418" cy="373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导入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1543" y="3342514"/>
            <a:ext cx="7192645" cy="41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导入方法库中某个函数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调用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直接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用函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8742" y="3738118"/>
            <a:ext cx="3515086" cy="1017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sqrt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ts val="26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qrt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ts val="26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06797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49979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4664" y="3738118"/>
            <a:ext cx="3220359" cy="3004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包导入sqrt函数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1542" y="4859528"/>
            <a:ext cx="7826858" cy="657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marR="12700" lvl="0" indent="-22860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导入方法库中某个类或</a:t>
            </a:r>
            <a:r>
              <a:rPr kumimoji="0" sz="2400" b="0" i="0" u="none" strike="noStrike" kern="1200" cap="none" spc="-1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数并</a:t>
            </a:r>
            <a:r>
              <a:rPr kumimoji="0" sz="2400" b="0" i="0" u="none" strike="noStrike" kern="1200" cap="none" spc="-1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重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命名</a:t>
            </a:r>
            <a:r>
              <a:rPr kumimoji="0" sz="2400" b="0" i="0" u="none" strike="noStrike" kern="1200" cap="none" spc="-1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调用</a:t>
            </a:r>
            <a:r>
              <a:rPr kumimoji="0" sz="2400" b="0" i="0" u="none" strike="noStrike" kern="1200" cap="none" spc="-1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使用临时替代名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8743" y="5494020"/>
            <a:ext cx="4017645" cy="1287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sqrt 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数，重命名为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ts val="26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q(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ts val="26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06797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49979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5718" y="5494020"/>
            <a:ext cx="2996505" cy="3776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包导入sqr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2329486" y="1524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</a:t>
            </a:r>
            <a:r>
              <a:rPr kumimoji="0" lang="en-US" altLang="zh-CN" sz="2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语言基础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0" lang="en-US" altLang="zh-CN" sz="28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2057401" y="630420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函数与方法库</a:t>
            </a:r>
          </a:p>
        </p:txBody>
      </p:sp>
    </p:spTree>
    <p:extLst>
      <p:ext uri="{BB962C8B-B14F-4D97-AF65-F5344CB8AC3E}">
        <p14:creationId xmlns:p14="http://schemas.microsoft.com/office/powerpoint/2010/main" val="973641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1145438"/>
            <a:ext cx="7728915" cy="6833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6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自定义函数</a:t>
            </a:r>
          </a:p>
        </p:txBody>
      </p:sp>
      <p:sp>
        <p:nvSpPr>
          <p:cNvPr id="3" name="object 3"/>
          <p:cNvSpPr/>
          <p:nvPr/>
        </p:nvSpPr>
        <p:spPr>
          <a:xfrm>
            <a:off x="2132076" y="2442985"/>
            <a:ext cx="1448562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1542" y="1609090"/>
            <a:ext cx="8284058" cy="4944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marR="12700" lvl="0" indent="-228600" algn="l" defTabSz="914400" rtl="0" eaLnBrk="1" fontAlgn="auto" latinLnBrk="0" hangingPunct="1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函数用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关键字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申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明，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urn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键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字返回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值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可以返回多个值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1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4381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参数传递：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700"/>
              </a:lnSpc>
              <a:spcBef>
                <a:spcPts val="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381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按位置传递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01015" marR="6035675" lvl="0" indent="0" algn="l" defTabSz="914400" rtl="0" eaLnBrk="1" fontAlgn="auto" latinLnBrk="0" hangingPunct="1">
              <a:lnSpc>
                <a:spcPts val="1939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f1(</a:t>
            </a:r>
            <a:r>
              <a:rPr kumimoji="0" lang="en-US" sz="24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x,y,z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f1(1,2,3)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381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按名传递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形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</a:t>
            </a:r>
            <a:r>
              <a:rPr kumimoji="0" sz="2400" b="0" i="0" u="none" strike="noStrike" kern="1200" cap="none" spc="14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实参（关键字参数）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01015" marR="0" lvl="0" indent="0" algn="l" defTabSz="914400" rtl="0" eaLnBrk="1" fontAlgn="auto" latinLnBrk="0" hangingPunct="1">
              <a:lnSpc>
                <a:spcPts val="19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f2(x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z=3,y=2)</a:t>
            </a:r>
          </a:p>
          <a:p>
            <a:pPr marL="501015" marR="0" lvl="0" indent="0" algn="l" defTabSz="914400" rtl="0" eaLnBrk="1" fontAlgn="auto" latinLnBrk="0" hangingPunct="1">
              <a:lnSpc>
                <a:spcPts val="19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f(1, z=4)</a:t>
            </a:r>
          </a:p>
          <a:p>
            <a:pPr marL="4481195" marR="0" lvl="0" indent="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(message,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times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1):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42545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(message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811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'Hello'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51320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Hello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811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orld',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811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orld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orld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orld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orld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orld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329486" y="1524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</a:t>
            </a:r>
            <a:r>
              <a:rPr kumimoji="0" lang="en-US" altLang="zh-CN" sz="28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语言基础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kumimoji="0" lang="en-US" altLang="zh-CN" sz="28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2057401" y="630420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函数与方法库</a:t>
            </a:r>
          </a:p>
        </p:txBody>
      </p:sp>
    </p:spTree>
    <p:extLst>
      <p:ext uri="{BB962C8B-B14F-4D97-AF65-F5344CB8AC3E}">
        <p14:creationId xmlns:p14="http://schemas.microsoft.com/office/powerpoint/2010/main" val="3519048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62200" y="685801"/>
            <a:ext cx="731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第二章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多维数据结构与运算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895600" y="1676400"/>
            <a:ext cx="7010400" cy="2514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多维数组对象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2.1.1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一维数组对象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2.1.2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二维数组对象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2.1.3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创建多维数组的常用方法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多维数组运算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2.2.1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基本算术运算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2.2.2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函数和矩阵运算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2.2.3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随机数组生成函数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案例：随机游走轨迹模拟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30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800" spc="-5" dirty="0"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多维数组对象</a:t>
            </a:r>
            <a:endParaRPr sz="2800" spc="-5" dirty="0">
              <a:latin typeface="黑体" panose="02010609060101010101" pitchFamily="49" charset="-122"/>
              <a:ea typeface="黑体" panose="02010609060101010101" pitchFamily="49" charset="-122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1244" y="1597915"/>
            <a:ext cx="7845756" cy="4702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数据分析的数据组织方式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向量、矩阵</a:t>
            </a: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高效计算</a:t>
            </a: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9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NumPy</a:t>
            </a: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库提供了多维数</a:t>
            </a:r>
            <a:r>
              <a:rPr kumimoji="0" sz="2400" b="0" i="0" u="none" strike="noStrike" kern="1200" cap="none" spc="-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</a:t>
            </a:r>
            <a:r>
              <a:rPr kumimoji="0" sz="2400" b="0" i="0" u="none" strike="noStrike" kern="1200" cap="none" spc="-5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ndarray</a:t>
            </a:r>
            <a:r>
              <a:rPr kumimoji="0" lang="zh-CN" altLang="en-US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</a:t>
            </a:r>
            <a:r>
              <a:rPr kumimoji="0" lang="en-US" altLang="zh-CN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dimensi</a:t>
            </a:r>
            <a:r>
              <a:rPr kumimoji="0" lang="en-US" altLang="zh-CN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nal </a:t>
            </a:r>
            <a:r>
              <a:rPr kumimoji="0" lang="en-US" altLang="zh-CN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 </a:t>
            </a:r>
            <a:r>
              <a:rPr kumimoji="0" lang="zh-CN" altLang="en-US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2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支持丰富数据表示方式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97865" marR="0" lvl="1" indent="-22860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7865" algn="l"/>
              </a:tabLst>
              <a:defRPr/>
            </a:pP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Anacond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a环境中已安装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rt num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ndarra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sz="24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核心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97865" marR="0" lvl="1" indent="-228600" algn="l" defTabSz="914400" rtl="0" eaLnBrk="1" fontAlgn="auto" latinLnBrk="0" hangingPunct="1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786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sz="2400" b="0" i="0" u="none" strike="noStrike" kern="1200" cap="none" spc="3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dimensi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nal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array,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维数组</a:t>
            </a: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相同数据类型的元素组成的多维数组</a:t>
            </a:r>
          </a:p>
          <a:p>
            <a:pPr marL="0" marR="121412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96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数组大小需事先指定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76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1" y="1411480"/>
            <a:ext cx="7032625" cy="417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案例</a:t>
            </a:r>
            <a:r>
              <a:rPr kumimoji="0" sz="24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sz="2400" b="0" i="0" u="none" strike="noStrike" kern="1200" cap="none" spc="7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sz="2400" b="0" i="0" u="none" strike="noStrike" kern="120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：学生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程考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试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542" y="2057401"/>
            <a:ext cx="7378700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位同学参加了学业水平考试，考试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科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目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共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门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2601" y="2759202"/>
          <a:ext cx="8610601" cy="311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3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6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87146">
                <a:tc>
                  <a:txBody>
                    <a:bodyPr/>
                    <a:lstStyle/>
                    <a:p>
                      <a:pPr marL="351155" algn="r">
                        <a:lnSpc>
                          <a:spcPct val="10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科目</a:t>
                      </a:r>
                      <a:endPara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51155">
                        <a:lnSpc>
                          <a:spcPct val="100000"/>
                        </a:lnSpc>
                      </a:pPr>
                      <a:r>
                        <a:rPr sz="2400" b="1" dirty="0" err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</a:pP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Math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English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</a:pP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ese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</a:pPr>
                      <a:endParaRPr lang="en-US" sz="2000" b="1" spc="-5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Art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Physi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王微</a:t>
                      </a:r>
                      <a:endParaRPr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</a:t>
                      </a:r>
                      <a:endParaRPr sz="24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</a:t>
                      </a:r>
                      <a:endParaRPr sz="24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</a:t>
                      </a:r>
                      <a:endParaRPr sz="24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84</a:t>
                      </a:r>
                      <a:endParaRPr sz="24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89</a:t>
                      </a:r>
                      <a:endParaRPr sz="24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200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肖良英</a:t>
                      </a:r>
                      <a:endParaRPr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sz="24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92</a:t>
                      </a:r>
                      <a:endParaRPr sz="24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</a:t>
                      </a:r>
                      <a:endParaRPr sz="24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方绮雯</a:t>
                      </a:r>
                      <a:endParaRPr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93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88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87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86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</a:t>
                      </a:r>
                      <a:endParaRPr sz="24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91</a:t>
                      </a:r>
                      <a:endParaRPr sz="24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73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刘旭阳</a:t>
                      </a:r>
                      <a:endParaRPr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91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88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86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sz="24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62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钱易铭</a:t>
                      </a:r>
                      <a:endParaRPr sz="24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88</a:t>
                      </a:r>
                      <a:endParaRPr sz="24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91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</a:t>
                      </a:r>
                      <a:endParaRPr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2"/>
          <p:cNvSpPr txBox="1">
            <a:spLocks/>
          </p:cNvSpPr>
          <p:nvPr/>
        </p:nvSpPr>
        <p:spPr>
          <a:xfrm>
            <a:off x="2231543" y="621665"/>
            <a:ext cx="7728915" cy="6960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多维数组对象</a:t>
            </a:r>
          </a:p>
        </p:txBody>
      </p:sp>
    </p:spTree>
    <p:extLst>
      <p:ext uri="{BB962C8B-B14F-4D97-AF65-F5344CB8AC3E}">
        <p14:creationId xmlns:p14="http://schemas.microsoft.com/office/powerpoint/2010/main" val="2249418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31542" y="2017497"/>
            <a:ext cx="8207858" cy="1178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marR="12700" lvl="0" indent="-228600" algn="l" defTabSz="914400" rtl="0" eaLnBrk="1" fontAlgn="auto" latinLnBrk="0" hangingPunct="1">
              <a:lnSpc>
                <a:spcPts val="30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创建一维数组分别保存学生姓名和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考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试科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目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，访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问数组元素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np.arra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，基于列表创建一维数组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31543" y="3226436"/>
            <a:ext cx="7992745" cy="507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</a:t>
            </a:r>
            <a:r>
              <a:rPr kumimoji="0" sz="20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20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np.arr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y([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'王</a:t>
            </a: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微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肖良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英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方绮雯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20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1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刘旭阳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钱易</a:t>
            </a: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铭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'])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 na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5409" y="3971544"/>
            <a:ext cx="7679478" cy="2956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array(['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王微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肖良英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方绮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雯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刘旭阳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','</a:t>
            </a:r>
            <a:r>
              <a:rPr kumimoji="0" sz="2000" b="0" i="0" u="none" strike="noStrike" kern="1200" cap="none" spc="-2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钱易铭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kumimoji="0" lang="en-US" altLang="zh-CN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='&lt;U3')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1542" y="4545966"/>
            <a:ext cx="8207858" cy="1245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2795" algn="l"/>
                <a:tab pos="2146300" algn="l"/>
                <a:tab pos="2664460" algn="l"/>
                <a:tab pos="5137150" algn="l"/>
                <a:tab pos="6753859" algn="l"/>
              </a:tabLst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bje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ts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</a:t>
            </a: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sz="18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</a:t>
            </a:r>
            <a:r>
              <a:rPr kumimoji="0" sz="1800" b="0" i="0" u="none" strike="noStrike" kern="1200" cap="none" spc="-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'Mat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h',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yth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'Chine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e',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 '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atab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se',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hysi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s'])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 su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jects</a:t>
            </a:r>
            <a:endParaRPr kumimoji="0" lang="en-US" sz="2000" b="0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127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00835" algn="l"/>
              </a:tabLst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array(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'Mat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1800" b="0" i="0" u="none" strike="noStrike" kern="1200" cap="none" spc="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'Eng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ish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'Pyth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n',</a:t>
            </a:r>
            <a:r>
              <a:rPr kumimoji="0" sz="1800" b="0" i="0" u="none" strike="noStrike" kern="1200" cap="none" spc="5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'Chine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e',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Art',</a:t>
            </a:r>
            <a:r>
              <a:rPr kumimoji="0" sz="1800" b="0" i="0" u="none" strike="noStrike" kern="1200" cap="none" spc="4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'Physi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s'],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dtype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'&lt;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2133601" y="1323215"/>
            <a:ext cx="7032625" cy="417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一维数组对象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2231543" y="533401"/>
            <a:ext cx="7728915" cy="5110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多维数组对象</a:t>
            </a:r>
          </a:p>
        </p:txBody>
      </p:sp>
    </p:spTree>
    <p:extLst>
      <p:ext uri="{BB962C8B-B14F-4D97-AF65-F5344CB8AC3E}">
        <p14:creationId xmlns:p14="http://schemas.microsoft.com/office/powerpoint/2010/main" val="2341224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1425448"/>
            <a:ext cx="4169258" cy="47955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一维数组访问</a:t>
            </a:r>
            <a:endParaRPr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542" y="3592702"/>
            <a:ext cx="1473200" cy="7506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1542" y="5387540"/>
            <a:ext cx="4855058" cy="981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90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单个数据元素访问    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索引序号范围为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n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-1]</a:t>
            </a: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为数组大小</a:t>
            </a:r>
          </a:p>
          <a:p>
            <a:pPr marL="469900" marR="0" lvl="0" indent="0" algn="l" defTabSz="9144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与Py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序列的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索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引使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致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20001" y="5387540"/>
            <a:ext cx="2211705" cy="1125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am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[2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方绮雯'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ub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s[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'A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t'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5426" y="1828801"/>
            <a:ext cx="8221574" cy="1232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array([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'王微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肖良英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方绮雯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-2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刘旭阳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-2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钱易铭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kumimoji="0" lang="en-US" altLang="zh-CN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='&lt;U3')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jects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11557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00835" algn="l"/>
              </a:tabLst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array(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'Mat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2000" b="0" i="0" u="none" strike="noStrike" kern="1200" cap="none" spc="4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'E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glis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h'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sz="2000" b="0" i="0" u="none" strike="noStrike" kern="1200" cap="none" spc="47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'Py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hon',</a:t>
            </a:r>
            <a:r>
              <a:rPr kumimoji="0" sz="2000" b="0" i="0" u="none" strike="noStrike" kern="1200" cap="none" spc="4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'Chi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ese',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'Art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en-US" altLang="zh-CN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'</a:t>
            </a:r>
            <a:r>
              <a:rPr kumimoji="0" lang="en-US" altLang="zh-CN" sz="20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tabase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en-US" altLang="zh-CN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'Physi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s'],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dtype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'&lt;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2133601" y="838201"/>
            <a:ext cx="7032625" cy="417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一维数组对象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2231543" y="304801"/>
            <a:ext cx="7728915" cy="5110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多维数组对象</a:t>
            </a:r>
          </a:p>
        </p:txBody>
      </p:sp>
      <p:sp>
        <p:nvSpPr>
          <p:cNvPr id="16" name="矩形 15"/>
          <p:cNvSpPr/>
          <p:nvPr/>
        </p:nvSpPr>
        <p:spPr>
          <a:xfrm>
            <a:off x="4099298" y="3592702"/>
            <a:ext cx="5425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names.ndim	  #数组维度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names.dtype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数组元素个数</a:t>
            </a:r>
            <a:endParaRPr kumimoji="0" lang="en-US" altLang="zh-CN" sz="18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names.dtype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数组数据类型</a:t>
            </a:r>
            <a:endParaRPr kumimoji="0" lang="en-US" altLang="zh-CN" sz="18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('&lt;U3')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58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304800"/>
            <a:ext cx="7728915" cy="45643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+mn-ea"/>
                <a:ea typeface="+mn-ea"/>
                <a:cs typeface="Times New Roman" panose="02020603050405020304" pitchFamily="18" charset="0"/>
              </a:rPr>
              <a:t>一维数组切片</a:t>
            </a:r>
            <a:endParaRPr sz="2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8099" y="2715386"/>
            <a:ext cx="7192645" cy="784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6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抽取数组的一部分元素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生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成新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组称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切片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</a:t>
            </a: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>
                <a:tab pos="697865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sz="2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直接以列表形式给出需要的元素索引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78396" y="4134611"/>
            <a:ext cx="2383536" cy="620268"/>
          </a:xfrm>
          <a:custGeom>
            <a:avLst/>
            <a:gdLst/>
            <a:ahLst/>
            <a:cxnLst/>
            <a:rect l="l" t="t" r="r" b="b"/>
            <a:pathLst>
              <a:path w="2383536" h="620268">
                <a:moveTo>
                  <a:pt x="0" y="620268"/>
                </a:moveTo>
                <a:lnTo>
                  <a:pt x="2383536" y="620268"/>
                </a:lnTo>
                <a:lnTo>
                  <a:pt x="2383536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8396" y="4134611"/>
            <a:ext cx="2383536" cy="620268"/>
          </a:xfrm>
          <a:custGeom>
            <a:avLst/>
            <a:gdLst/>
            <a:ahLst/>
            <a:cxnLst/>
            <a:rect l="l" t="t" r="r" b="b"/>
            <a:pathLst>
              <a:path w="2383536" h="620268">
                <a:moveTo>
                  <a:pt x="0" y="620268"/>
                </a:moveTo>
                <a:lnTo>
                  <a:pt x="2383536" y="620268"/>
                </a:lnTo>
                <a:lnTo>
                  <a:pt x="2383536" y="0"/>
                </a:lnTo>
                <a:lnTo>
                  <a:pt x="0" y="0"/>
                </a:lnTo>
                <a:lnTo>
                  <a:pt x="0" y="62026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35755" y="3804921"/>
            <a:ext cx="2331085" cy="623569"/>
          </a:xfrm>
          <a:custGeom>
            <a:avLst/>
            <a:gdLst/>
            <a:ahLst/>
            <a:cxnLst/>
            <a:rect l="l" t="t" r="r" b="b"/>
            <a:pathLst>
              <a:path w="2331084" h="623570">
                <a:moveTo>
                  <a:pt x="2331085" y="623569"/>
                </a:moveTo>
                <a:lnTo>
                  <a:pt x="1554225" y="593343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8743" y="4188080"/>
            <a:ext cx="6421755" cy="150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381500" marR="127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外层括号表示元素访问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内层括号表示列表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240665" marR="0" lvl="0" indent="-228600" algn="l" defTabSz="914400" rtl="0" eaLnBrk="1" fontAlgn="auto" latinLnBrk="0" hangingPunct="1">
              <a:lnSpc>
                <a:spcPts val="21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0665" algn="l"/>
              </a:tabLst>
              <a:defRPr/>
            </a:pP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索引也可表示为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art:en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sz="20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sz="2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ep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97865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7865" algn="l"/>
              </a:tabLst>
              <a:defRPr/>
            </a:pP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生成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20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rt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~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sz="2000" b="0" i="0" u="none" strike="noStrike" kern="120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，步长</a:t>
            </a:r>
            <a:r>
              <a:rPr kumimoji="0" sz="2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的等差数列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13610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names[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	#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抽取索引为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的元素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0246" y="3616832"/>
            <a:ext cx="6994754" cy="2489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subjects[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0,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2,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0" 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两层括号，</a:t>
            </a:r>
            <a:r>
              <a:rPr kumimoji="0" lang="en-US" altLang="zh-CN" sz="20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2, 4]</a:t>
            </a:r>
            <a:r>
              <a:rPr kumimoji="0" lang="zh-CN" alt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为索引列表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0247" y="3989515"/>
            <a:ext cx="4311117" cy="198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array(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'Mat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'Py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hon',</a:t>
            </a: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'Art'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yp</a:t>
            </a:r>
            <a:r>
              <a:rPr kumimoji="0" lang="en-US" altLang="zh-CN" sz="2000" b="0" i="0" u="none" strike="noStrike" kern="1200" cap="none" spc="-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='&lt;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8')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6267" y="5715001"/>
            <a:ext cx="4572001" cy="2249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array(['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肖良英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方绮雯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-2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刘旭阳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'],</a:t>
            </a:r>
            <a:r>
              <a:rPr kumimoji="0" lang="en-US" altLang="zh-CN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kumimoji="0" lang="en-US" altLang="zh-CN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=‘&lt;U3’)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9353" y="6045582"/>
            <a:ext cx="4947285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24480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subjects[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-1:2]</a:t>
            </a: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抽取索引为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0" lang="zh-CN" altLang="en-US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5468" y="6307668"/>
            <a:ext cx="5048165" cy="2455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65600" algn="l"/>
              </a:tabLst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array(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'Mat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'Py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hon',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'Art'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sz="1800" b="0" i="0" u="none" strike="noStrike" kern="1200" cap="none" spc="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18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ype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='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1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8')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32064" y="5676900"/>
            <a:ext cx="2383536" cy="976884"/>
          </a:xfrm>
          <a:custGeom>
            <a:avLst/>
            <a:gdLst/>
            <a:ahLst/>
            <a:cxnLst/>
            <a:rect l="l" t="t" r="r" b="b"/>
            <a:pathLst>
              <a:path w="2383536" h="976883">
                <a:moveTo>
                  <a:pt x="0" y="976884"/>
                </a:moveTo>
                <a:lnTo>
                  <a:pt x="2383536" y="976884"/>
                </a:lnTo>
                <a:lnTo>
                  <a:pt x="2383536" y="0"/>
                </a:lnTo>
                <a:lnTo>
                  <a:pt x="0" y="0"/>
                </a:lnTo>
                <a:lnTo>
                  <a:pt x="0" y="97688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34884" y="5676900"/>
            <a:ext cx="2383536" cy="976884"/>
          </a:xfrm>
          <a:custGeom>
            <a:avLst/>
            <a:gdLst/>
            <a:ahLst/>
            <a:cxnLst/>
            <a:rect l="l" t="t" r="r" b="b"/>
            <a:pathLst>
              <a:path w="2383536" h="976883">
                <a:moveTo>
                  <a:pt x="0" y="976884"/>
                </a:moveTo>
                <a:lnTo>
                  <a:pt x="2383536" y="976884"/>
                </a:lnTo>
                <a:lnTo>
                  <a:pt x="2383536" y="0"/>
                </a:lnTo>
                <a:lnTo>
                  <a:pt x="0" y="0"/>
                </a:lnTo>
                <a:lnTo>
                  <a:pt x="0" y="97688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43400" y="6181818"/>
            <a:ext cx="3479926" cy="142783"/>
          </a:xfrm>
          <a:custGeom>
            <a:avLst/>
            <a:gdLst/>
            <a:ahLst/>
            <a:cxnLst/>
            <a:rect l="l" t="t" r="r" b="b"/>
            <a:pathLst>
              <a:path w="2894584" h="80479">
                <a:moveTo>
                  <a:pt x="2894584" y="80479"/>
                </a:moveTo>
                <a:lnTo>
                  <a:pt x="2117725" y="32842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16824" y="5815436"/>
            <a:ext cx="1767839" cy="749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st</a:t>
            </a:r>
            <a:r>
              <a:rPr kumimoji="0" sz="1600" b="1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a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r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t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省略：从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0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开始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160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en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d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省略：到最后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1600" b="1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ste</a:t>
            </a:r>
            <a:r>
              <a:rPr kumimoji="0" sz="160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p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省略：步长为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25" name="object 9"/>
          <p:cNvSpPr txBox="1"/>
          <p:nvPr/>
        </p:nvSpPr>
        <p:spPr>
          <a:xfrm>
            <a:off x="2065426" y="824866"/>
            <a:ext cx="8221574" cy="1232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array([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'王微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肖良英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方绮雯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刘旭阳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','</a:t>
            </a:r>
            <a:r>
              <a:rPr kumimoji="0" sz="2000" b="0" i="0" u="none" strike="noStrike" kern="1200" cap="none" spc="-2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钱易铭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kumimoji="0" lang="en-US" altLang="zh-CN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='&lt;U3')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jects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11557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00835" algn="l"/>
              </a:tabLst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array(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'Mat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',</a:t>
            </a:r>
            <a:r>
              <a:rPr kumimoji="0" sz="2000" b="0" i="0" u="none" strike="noStrike" kern="1200" cap="none" spc="44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'E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glis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h'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sz="2000" b="0" i="0" u="none" strike="noStrike" kern="1200" cap="none" spc="47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'Py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hon',</a:t>
            </a:r>
            <a:r>
              <a:rPr kumimoji="0" sz="2000" b="0" i="0" u="none" strike="noStrike" kern="1200" cap="none" spc="4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'Chi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ese',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'Art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en-US" altLang="zh-CN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'</a:t>
            </a:r>
            <a:r>
              <a:rPr kumimoji="0" lang="en-US" altLang="zh-CN" sz="20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tabase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en-US" altLang="zh-CN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'Physi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s'],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dtype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'&lt;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528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1124714"/>
            <a:ext cx="7728915" cy="323087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+mn-ea"/>
                <a:ea typeface="+mn-ea"/>
                <a:cs typeface="Times New Roman" panose="02020603050405020304" pitchFamily="18" charset="0"/>
              </a:rPr>
              <a:t>根据条件筛选数组元素</a:t>
            </a:r>
            <a:endParaRPr sz="2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542" y="1539366"/>
            <a:ext cx="7487920" cy="1068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使用条件表达式和关系运算符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0" algn="l" defTabSz="914400" rtl="0" eaLnBrk="1" fontAlgn="auto" latinLnBrk="0" hangingPunct="1">
              <a:lnSpc>
                <a:spcPts val="2835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筛选出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000" b="0" i="0" u="none" strike="noStrike" kern="1200" cap="none" spc="-4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数组中值等于“王微”或</a:t>
            </a:r>
            <a:r>
              <a:rPr kumimoji="0" sz="2000" b="0" i="0" u="none" strike="noStrike" kern="1200" cap="none" spc="-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“</a:t>
            </a:r>
            <a:r>
              <a:rPr kumimoji="0" sz="200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钱易铭”的元素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441959" marR="0" lvl="0" indent="0" algn="l" defTabSz="914400" rtl="0" eaLnBrk="1" fontAlgn="auto" latinLnBrk="0" hangingPunct="1">
              <a:lnSpc>
                <a:spcPts val="18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names[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(names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==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王微')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(names==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钱易铭')]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79852" y="2592324"/>
            <a:ext cx="5273548" cy="1508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array(['王微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钱易</a:t>
            </a:r>
            <a:r>
              <a:rPr kumimoji="0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铭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'],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='&lt;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5201" y="3214879"/>
            <a:ext cx="5221757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Microsoft JhengHei Light"/>
              </a:rPr>
              <a:t>条件表达式</a:t>
            </a:r>
            <a:r>
              <a:rPr kumimoji="0" lang="zh-CN" alt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Microsoft JhengHei Light"/>
              </a:rPr>
              <a:t>：</a:t>
            </a: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Microsoft JhengHei Light"/>
              </a:rPr>
              <a:t>生成布尔型的数组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2088" y="3711194"/>
            <a:ext cx="7728713" cy="1122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mask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(names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==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</a:t>
            </a: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王微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(names==</a:t>
            </a:r>
            <a:r>
              <a:rPr kumimoji="0" lang="en-US" altLang="zh-CN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钱易铭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ts val="21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ask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([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ls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1800" b="0" i="0" u="none" strike="noStrike" kern="1200" cap="none" spc="-1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1800" b="0" i="0" u="none" strike="noStrike" kern="1200" cap="none" spc="-1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,T</a:t>
            </a:r>
            <a:r>
              <a:rPr kumimoji="0" lang="en-US" altLang="zh-CN" sz="1800" b="0" i="0" u="none" strike="noStrike" kern="1200" cap="none" spc="-1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ue</a:t>
            </a:r>
            <a:r>
              <a:rPr kumimoji="0" lang="en-US" altLang="zh-CN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-1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yp</a:t>
            </a:r>
            <a:r>
              <a:rPr kumimoji="0" lang="en-US" altLang="zh-CN" sz="1800" b="0" i="0" u="none" strike="noStrike" kern="1200" cap="none" spc="-1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ool)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am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s[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array(['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zh-CN" alt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钱易铭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</a:t>
            </a:r>
            <a:r>
              <a:rPr kumimoji="0" lang="en-US" altLang="zh-CN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&lt;U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40480" y="5375237"/>
            <a:ext cx="1219199" cy="370840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199" y="370839"/>
                </a:lnTo>
                <a:lnTo>
                  <a:pt x="12191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59679" y="5375237"/>
            <a:ext cx="1219200" cy="370840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200" y="370839"/>
                </a:lnTo>
                <a:lnTo>
                  <a:pt x="12192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78879" y="5375237"/>
            <a:ext cx="1219200" cy="370840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200" y="370839"/>
                </a:lnTo>
                <a:lnTo>
                  <a:pt x="12192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98079" y="5375237"/>
            <a:ext cx="1219200" cy="370840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200" y="370839"/>
                </a:lnTo>
                <a:lnTo>
                  <a:pt x="12192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17280" y="5375237"/>
            <a:ext cx="1219200" cy="370840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200" y="370839"/>
                </a:lnTo>
                <a:lnTo>
                  <a:pt x="12192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40480" y="5746077"/>
            <a:ext cx="1219199" cy="370839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199" y="370839"/>
                </a:lnTo>
                <a:lnTo>
                  <a:pt x="121919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59679" y="5746077"/>
            <a:ext cx="1219200" cy="370839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200" y="370839"/>
                </a:lnTo>
                <a:lnTo>
                  <a:pt x="12192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78879" y="5746077"/>
            <a:ext cx="1219200" cy="370839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200" y="370839"/>
                </a:lnTo>
                <a:lnTo>
                  <a:pt x="12192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98079" y="5746077"/>
            <a:ext cx="1219200" cy="370839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200" y="370839"/>
                </a:lnTo>
                <a:lnTo>
                  <a:pt x="12192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17280" y="5746077"/>
            <a:ext cx="1219200" cy="370839"/>
          </a:xfrm>
          <a:custGeom>
            <a:avLst/>
            <a:gdLst/>
            <a:ahLst/>
            <a:cxnLst/>
            <a:rect l="l" t="t" r="r" b="b"/>
            <a:pathLst>
              <a:path w="1219200" h="370839">
                <a:moveTo>
                  <a:pt x="0" y="370839"/>
                </a:moveTo>
                <a:lnTo>
                  <a:pt x="1219200" y="370839"/>
                </a:lnTo>
                <a:lnTo>
                  <a:pt x="12192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59679" y="5368926"/>
            <a:ext cx="0" cy="754341"/>
          </a:xfrm>
          <a:custGeom>
            <a:avLst/>
            <a:gdLst/>
            <a:ahLst/>
            <a:cxnLst/>
            <a:rect l="l" t="t" r="r" b="b"/>
            <a:pathLst>
              <a:path h="754341">
                <a:moveTo>
                  <a:pt x="0" y="0"/>
                </a:moveTo>
                <a:lnTo>
                  <a:pt x="0" y="7543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78879" y="5368926"/>
            <a:ext cx="0" cy="754341"/>
          </a:xfrm>
          <a:custGeom>
            <a:avLst/>
            <a:gdLst/>
            <a:ahLst/>
            <a:cxnLst/>
            <a:rect l="l" t="t" r="r" b="b"/>
            <a:pathLst>
              <a:path h="754341">
                <a:moveTo>
                  <a:pt x="0" y="0"/>
                </a:moveTo>
                <a:lnTo>
                  <a:pt x="0" y="7543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98079" y="5368926"/>
            <a:ext cx="0" cy="754341"/>
          </a:xfrm>
          <a:custGeom>
            <a:avLst/>
            <a:gdLst/>
            <a:ahLst/>
            <a:cxnLst/>
            <a:rect l="l" t="t" r="r" b="b"/>
            <a:pathLst>
              <a:path h="754341">
                <a:moveTo>
                  <a:pt x="0" y="0"/>
                </a:moveTo>
                <a:lnTo>
                  <a:pt x="0" y="7543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717280" y="5368926"/>
            <a:ext cx="0" cy="754341"/>
          </a:xfrm>
          <a:custGeom>
            <a:avLst/>
            <a:gdLst/>
            <a:ahLst/>
            <a:cxnLst/>
            <a:rect l="l" t="t" r="r" b="b"/>
            <a:pathLst>
              <a:path h="754341">
                <a:moveTo>
                  <a:pt x="0" y="0"/>
                </a:moveTo>
                <a:lnTo>
                  <a:pt x="0" y="7543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34129" y="5746076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40479" y="5368926"/>
            <a:ext cx="0" cy="754341"/>
          </a:xfrm>
          <a:custGeom>
            <a:avLst/>
            <a:gdLst/>
            <a:ahLst/>
            <a:cxnLst/>
            <a:rect l="l" t="t" r="r" b="b"/>
            <a:pathLst>
              <a:path h="754341">
                <a:moveTo>
                  <a:pt x="0" y="0"/>
                </a:moveTo>
                <a:lnTo>
                  <a:pt x="0" y="7543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936480" y="5368926"/>
            <a:ext cx="0" cy="754341"/>
          </a:xfrm>
          <a:custGeom>
            <a:avLst/>
            <a:gdLst/>
            <a:ahLst/>
            <a:cxnLst/>
            <a:rect l="l" t="t" r="r" b="b"/>
            <a:pathLst>
              <a:path h="754341">
                <a:moveTo>
                  <a:pt x="0" y="0"/>
                </a:moveTo>
                <a:lnTo>
                  <a:pt x="0" y="7543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34129" y="5375275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34129" y="6116916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92983" y="5407152"/>
            <a:ext cx="3510279" cy="1099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60500" algn="l"/>
                <a:tab pos="2680335" algn="l"/>
              </a:tabLst>
              <a:defRPr/>
            </a:pPr>
            <a:r>
              <a:rPr kumimoji="0" sz="1800" b="1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'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王微</a:t>
            </a: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'	'</a:t>
            </a: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肖良英</a:t>
            </a: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'	'</a:t>
            </a: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方绮雯</a:t>
            </a: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'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ts val="75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264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60500" algn="l"/>
                <a:tab pos="2679700" algn="l"/>
              </a:tabLst>
              <a:defRPr/>
            </a:pPr>
            <a:r>
              <a:rPr kumimoji="0" sz="1800" b="0" i="0" u="none" strike="noStrike" kern="1200" cap="none" spc="-8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Tr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ue	</a:t>
            </a:r>
            <a:r>
              <a:rPr kumimoji="0" sz="1800" b="0" i="0" u="none" strike="noStrike" kern="1200" cap="none" spc="-26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F</a:t>
            </a: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alse	</a:t>
            </a:r>
            <a:r>
              <a:rPr kumimoji="0" sz="1800" b="0" i="0" u="none" strike="noStrike" kern="1200" cap="none" spc="-26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F</a:t>
            </a: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alse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array([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'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王微</a:t>
            </a:r>
            <a:r>
              <a:rPr kumimoji="0" sz="1800" b="0" i="0" u="none" strike="noStrike" kern="1200" cap="none" spc="-7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‘,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Light"/>
              <a:ea typeface="+mn-ea"/>
              <a:cs typeface="Microsoft JhengHe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92644" y="5407153"/>
            <a:ext cx="829944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'</a:t>
            </a: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刘旭阳</a:t>
            </a: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'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12097" y="5407153"/>
            <a:ext cx="829944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'</a:t>
            </a: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钱易铭</a:t>
            </a: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'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52665" y="5778094"/>
            <a:ext cx="509905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26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F</a:t>
            </a: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alse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94979" y="5778094"/>
            <a:ext cx="465455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8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Tr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ue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66925" y="5381752"/>
            <a:ext cx="1456055" cy="1116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727075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names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mask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names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2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mask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03055" y="6214568"/>
            <a:ext cx="88138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'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钱易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铭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']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07179" y="5326380"/>
            <a:ext cx="736092" cy="835151"/>
          </a:xfrm>
          <a:custGeom>
            <a:avLst/>
            <a:gdLst/>
            <a:ahLst/>
            <a:cxnLst/>
            <a:rect l="l" t="t" r="r" b="b"/>
            <a:pathLst>
              <a:path w="736092" h="835151">
                <a:moveTo>
                  <a:pt x="0" y="122682"/>
                </a:moveTo>
                <a:lnTo>
                  <a:pt x="7493" y="80321"/>
                </a:lnTo>
                <a:lnTo>
                  <a:pt x="28198" y="44372"/>
                </a:lnTo>
                <a:lnTo>
                  <a:pt x="59451" y="17497"/>
                </a:lnTo>
                <a:lnTo>
                  <a:pt x="98590" y="2358"/>
                </a:lnTo>
                <a:lnTo>
                  <a:pt x="613409" y="0"/>
                </a:lnTo>
                <a:lnTo>
                  <a:pt x="628078" y="865"/>
                </a:lnTo>
                <a:lnTo>
                  <a:pt x="668597" y="13058"/>
                </a:lnTo>
                <a:lnTo>
                  <a:pt x="701817" y="37575"/>
                </a:lnTo>
                <a:lnTo>
                  <a:pt x="725076" y="71753"/>
                </a:lnTo>
                <a:lnTo>
                  <a:pt x="735711" y="112929"/>
                </a:lnTo>
                <a:lnTo>
                  <a:pt x="736092" y="712470"/>
                </a:lnTo>
                <a:lnTo>
                  <a:pt x="735226" y="727126"/>
                </a:lnTo>
                <a:lnTo>
                  <a:pt x="723033" y="767629"/>
                </a:lnTo>
                <a:lnTo>
                  <a:pt x="698516" y="800854"/>
                </a:lnTo>
                <a:lnTo>
                  <a:pt x="664338" y="824126"/>
                </a:lnTo>
                <a:lnTo>
                  <a:pt x="623162" y="834770"/>
                </a:lnTo>
                <a:lnTo>
                  <a:pt x="122681" y="835152"/>
                </a:lnTo>
                <a:lnTo>
                  <a:pt x="108013" y="834285"/>
                </a:lnTo>
                <a:lnTo>
                  <a:pt x="67494" y="822081"/>
                </a:lnTo>
                <a:lnTo>
                  <a:pt x="34274" y="797552"/>
                </a:lnTo>
                <a:lnTo>
                  <a:pt x="11015" y="763371"/>
                </a:lnTo>
                <a:lnTo>
                  <a:pt x="380" y="722214"/>
                </a:lnTo>
                <a:lnTo>
                  <a:pt x="0" y="122682"/>
                </a:lnTo>
                <a:close/>
              </a:path>
            </a:pathLst>
          </a:custGeom>
          <a:ln w="57912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825483" y="5338572"/>
            <a:ext cx="984504" cy="835151"/>
          </a:xfrm>
          <a:custGeom>
            <a:avLst/>
            <a:gdLst/>
            <a:ahLst/>
            <a:cxnLst/>
            <a:rect l="l" t="t" r="r" b="b"/>
            <a:pathLst>
              <a:path w="984504" h="835151">
                <a:moveTo>
                  <a:pt x="0" y="139191"/>
                </a:moveTo>
                <a:lnTo>
                  <a:pt x="6660" y="96551"/>
                </a:lnTo>
                <a:lnTo>
                  <a:pt x="25254" y="59248"/>
                </a:lnTo>
                <a:lnTo>
                  <a:pt x="53699" y="29366"/>
                </a:lnTo>
                <a:lnTo>
                  <a:pt x="89910" y="8986"/>
                </a:lnTo>
                <a:lnTo>
                  <a:pt x="131806" y="192"/>
                </a:lnTo>
                <a:lnTo>
                  <a:pt x="845312" y="0"/>
                </a:lnTo>
                <a:lnTo>
                  <a:pt x="859989" y="765"/>
                </a:lnTo>
                <a:lnTo>
                  <a:pt x="901082" y="11635"/>
                </a:lnTo>
                <a:lnTo>
                  <a:pt x="936143" y="33744"/>
                </a:lnTo>
                <a:lnTo>
                  <a:pt x="963089" y="65009"/>
                </a:lnTo>
                <a:lnTo>
                  <a:pt x="979838" y="103347"/>
                </a:lnTo>
                <a:lnTo>
                  <a:pt x="984504" y="695959"/>
                </a:lnTo>
                <a:lnTo>
                  <a:pt x="983738" y="710644"/>
                </a:lnTo>
                <a:lnTo>
                  <a:pt x="972868" y="751746"/>
                </a:lnTo>
                <a:lnTo>
                  <a:pt x="950759" y="786806"/>
                </a:lnTo>
                <a:lnTo>
                  <a:pt x="919494" y="813747"/>
                </a:lnTo>
                <a:lnTo>
                  <a:pt x="881156" y="830489"/>
                </a:lnTo>
                <a:lnTo>
                  <a:pt x="139192" y="835151"/>
                </a:lnTo>
                <a:lnTo>
                  <a:pt x="124514" y="834386"/>
                </a:lnTo>
                <a:lnTo>
                  <a:pt x="83421" y="823521"/>
                </a:lnTo>
                <a:lnTo>
                  <a:pt x="48360" y="801420"/>
                </a:lnTo>
                <a:lnTo>
                  <a:pt x="21414" y="770159"/>
                </a:lnTo>
                <a:lnTo>
                  <a:pt x="4665" y="731817"/>
                </a:lnTo>
                <a:lnTo>
                  <a:pt x="0" y="139191"/>
                </a:lnTo>
                <a:close/>
              </a:path>
            </a:pathLst>
          </a:custGeom>
          <a:ln w="57912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9" name="object 2"/>
          <p:cNvSpPr txBox="1"/>
          <p:nvPr/>
        </p:nvSpPr>
        <p:spPr>
          <a:xfrm>
            <a:off x="2133601" y="685801"/>
            <a:ext cx="7032625" cy="417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一维数组对象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object 2"/>
          <p:cNvSpPr txBox="1">
            <a:spLocks/>
          </p:cNvSpPr>
          <p:nvPr/>
        </p:nvSpPr>
        <p:spPr>
          <a:xfrm>
            <a:off x="2231543" y="152401"/>
            <a:ext cx="7728915" cy="5110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多维数组对象</a:t>
            </a:r>
          </a:p>
        </p:txBody>
      </p:sp>
    </p:spTree>
    <p:extLst>
      <p:ext uri="{BB962C8B-B14F-4D97-AF65-F5344CB8AC3E}">
        <p14:creationId xmlns:p14="http://schemas.microsoft.com/office/powerpoint/2010/main" val="367495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〇、序</a:t>
            </a:r>
            <a:b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556" y="1857265"/>
            <a:ext cx="9932377" cy="367338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是一种</a:t>
            </a:r>
            <a:r>
              <a:rPr lang="zh-CN" altLang="en-US" b="1" dirty="0">
                <a:solidFill>
                  <a:srgbClr val="0070C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面向对象</a:t>
            </a: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的解释型计算机程序设计语言，其使用具有</a:t>
            </a:r>
            <a:r>
              <a:rPr lang="zh-CN" altLang="en-US" b="1" dirty="0">
                <a:solidFill>
                  <a:srgbClr val="0070C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开源</a:t>
            </a:r>
            <a:r>
              <a:rPr lang="zh-CN" altLang="en-US" b="1" dirty="0">
                <a:latin typeface="Verdan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0070C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跨平台</a:t>
            </a: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的特点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的强大之处在于它的应用领域范围之广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实现其强大功能的前提，是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具有数量庞大且功能相对完善的</a:t>
            </a:r>
            <a:r>
              <a:rPr lang="zh-CN" altLang="en-US" b="1" dirty="0">
                <a:solidFill>
                  <a:srgbClr val="0070C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标准库和第三方库</a:t>
            </a:r>
            <a:endParaRPr lang="zh-CN" altLang="en-US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96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621665"/>
            <a:ext cx="7728915" cy="40333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二维数组对象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542" y="5209794"/>
            <a:ext cx="6442710" cy="842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函数创建二维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ndarray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数组对象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初始化的列表，其元素也是列表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31542" y="1544573"/>
            <a:ext cx="8207858" cy="819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创建二维数</a:t>
            </a: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</a:t>
            </a:r>
            <a:r>
              <a:rPr kumimoji="0" lang="en-US" sz="2400" b="0" i="0" u="none" strike="noStrike" kern="1200" cap="none" spc="-1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scores</a:t>
            </a:r>
            <a:r>
              <a:rPr kumimoji="0" lang="en-US" sz="2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zh-CN" altLang="en-US" sz="2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记录“</a:t>
            </a:r>
            <a:r>
              <a:rPr kumimoji="0" lang="en-US" sz="2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names”</a:t>
            </a:r>
            <a:r>
              <a:rPr kumimoji="0" lang="zh-CN" altLang="en-US" sz="2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中同学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en-US" sz="2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subjects”</a:t>
            </a:r>
            <a:r>
              <a:rPr kumimoji="0" lang="zh-CN" altLang="en-US" sz="2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的各门课程考试成绩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7149" y="3505200"/>
            <a:ext cx="2028444" cy="507492"/>
          </a:xfrm>
          <a:custGeom>
            <a:avLst/>
            <a:gdLst/>
            <a:ahLst/>
            <a:cxnLst/>
            <a:rect l="l" t="t" r="r" b="b"/>
            <a:pathLst>
              <a:path w="2028444" h="507492">
                <a:moveTo>
                  <a:pt x="0" y="507492"/>
                </a:moveTo>
                <a:lnTo>
                  <a:pt x="2028444" y="507492"/>
                </a:lnTo>
                <a:lnTo>
                  <a:pt x="2028444" y="0"/>
                </a:lnTo>
                <a:lnTo>
                  <a:pt x="0" y="0"/>
                </a:lnTo>
                <a:lnTo>
                  <a:pt x="0" y="5074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6282" y="2487168"/>
            <a:ext cx="7455534" cy="1456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rr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y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([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,9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84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9],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0]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88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,9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0]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,[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80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]])</a:t>
            </a:r>
          </a:p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1270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一行数据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5400" y="2452116"/>
            <a:ext cx="3081528" cy="353568"/>
          </a:xfrm>
          <a:custGeom>
            <a:avLst/>
            <a:gdLst/>
            <a:ahLst/>
            <a:cxnLst/>
            <a:rect l="l" t="t" r="r" b="b"/>
            <a:pathLst>
              <a:path w="3081528" h="353568">
                <a:moveTo>
                  <a:pt x="0" y="58928"/>
                </a:moveTo>
                <a:lnTo>
                  <a:pt x="14622" y="20100"/>
                </a:lnTo>
                <a:lnTo>
                  <a:pt x="50722" y="568"/>
                </a:lnTo>
                <a:lnTo>
                  <a:pt x="3022600" y="0"/>
                </a:lnTo>
                <a:lnTo>
                  <a:pt x="3036967" y="1768"/>
                </a:lnTo>
                <a:lnTo>
                  <a:pt x="3070657" y="24844"/>
                </a:lnTo>
                <a:lnTo>
                  <a:pt x="3081528" y="294639"/>
                </a:lnTo>
                <a:lnTo>
                  <a:pt x="3079759" y="309007"/>
                </a:lnTo>
                <a:lnTo>
                  <a:pt x="3056683" y="342697"/>
                </a:lnTo>
                <a:lnTo>
                  <a:pt x="58927" y="353568"/>
                </a:lnTo>
                <a:lnTo>
                  <a:pt x="44560" y="351799"/>
                </a:lnTo>
                <a:lnTo>
                  <a:pt x="10870" y="328723"/>
                </a:lnTo>
                <a:lnTo>
                  <a:pt x="0" y="58928"/>
                </a:lnTo>
                <a:close/>
              </a:path>
            </a:pathLst>
          </a:custGeom>
          <a:ln w="57912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3329" y="2607183"/>
            <a:ext cx="2123821" cy="1138427"/>
          </a:xfrm>
          <a:custGeom>
            <a:avLst/>
            <a:gdLst/>
            <a:ahLst/>
            <a:cxnLst/>
            <a:rect l="l" t="t" r="r" b="b"/>
            <a:pathLst>
              <a:path w="2123821" h="1138427">
                <a:moveTo>
                  <a:pt x="2123821" y="1138427"/>
                </a:moveTo>
                <a:lnTo>
                  <a:pt x="1254760" y="816101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000" y="3429001"/>
            <a:ext cx="1225296" cy="246887"/>
          </a:xfrm>
          <a:custGeom>
            <a:avLst/>
            <a:gdLst/>
            <a:ahLst/>
            <a:cxnLst/>
            <a:rect l="l" t="t" r="r" b="b"/>
            <a:pathLst>
              <a:path w="1225296" h="246887">
                <a:moveTo>
                  <a:pt x="1225296" y="0"/>
                </a:moveTo>
                <a:lnTo>
                  <a:pt x="0" y="246887"/>
                </a:lnTo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6928" y="3505200"/>
            <a:ext cx="2028444" cy="507492"/>
          </a:xfrm>
          <a:custGeom>
            <a:avLst/>
            <a:gdLst/>
            <a:ahLst/>
            <a:cxnLst/>
            <a:rect l="l" t="t" r="r" b="b"/>
            <a:pathLst>
              <a:path w="2028444" h="507492">
                <a:moveTo>
                  <a:pt x="0" y="507492"/>
                </a:moveTo>
                <a:lnTo>
                  <a:pt x="2028444" y="507492"/>
                </a:lnTo>
                <a:lnTo>
                  <a:pt x="2028444" y="0"/>
                </a:lnTo>
                <a:lnTo>
                  <a:pt x="0" y="0"/>
                </a:lnTo>
                <a:lnTo>
                  <a:pt x="0" y="50749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14472" y="3584447"/>
            <a:ext cx="4020312" cy="353568"/>
          </a:xfrm>
          <a:custGeom>
            <a:avLst/>
            <a:gdLst/>
            <a:ahLst/>
            <a:cxnLst/>
            <a:rect l="l" t="t" r="r" b="b"/>
            <a:pathLst>
              <a:path w="4020312" h="353568">
                <a:moveTo>
                  <a:pt x="0" y="58927"/>
                </a:moveTo>
                <a:lnTo>
                  <a:pt x="14622" y="20100"/>
                </a:lnTo>
                <a:lnTo>
                  <a:pt x="50722" y="568"/>
                </a:lnTo>
                <a:lnTo>
                  <a:pt x="3961383" y="0"/>
                </a:lnTo>
                <a:lnTo>
                  <a:pt x="3975751" y="1768"/>
                </a:lnTo>
                <a:lnTo>
                  <a:pt x="4009441" y="24844"/>
                </a:lnTo>
                <a:lnTo>
                  <a:pt x="4020312" y="294639"/>
                </a:lnTo>
                <a:lnTo>
                  <a:pt x="4018543" y="309007"/>
                </a:lnTo>
                <a:lnTo>
                  <a:pt x="3995467" y="342697"/>
                </a:lnTo>
                <a:lnTo>
                  <a:pt x="58928" y="353568"/>
                </a:lnTo>
                <a:lnTo>
                  <a:pt x="44560" y="351799"/>
                </a:lnTo>
                <a:lnTo>
                  <a:pt x="10870" y="328723"/>
                </a:lnTo>
                <a:lnTo>
                  <a:pt x="0" y="58927"/>
                </a:lnTo>
                <a:close/>
              </a:path>
            </a:pathLst>
          </a:custGeom>
          <a:ln w="57912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43583" y="3325261"/>
          <a:ext cx="5101889" cy="1709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5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&gt;&gt;&gt;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 s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co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0" dirty="0">
                          <a:latin typeface="Courier New"/>
                          <a:cs typeface="Courier New"/>
                        </a:rPr>
                        <a:t>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0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ar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([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90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62">
                <a:tc>
                  <a:txBody>
                    <a:bodyPr/>
                    <a:lstStyle/>
                    <a:p>
                      <a:pPr marL="982344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80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75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0],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70">
                <a:tc>
                  <a:txBody>
                    <a:bodyPr/>
                    <a:lstStyle/>
                    <a:p>
                      <a:pPr marL="982344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87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82344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88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pPr marL="982344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90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2"/>
          <p:cNvSpPr txBox="1">
            <a:spLocks/>
          </p:cNvSpPr>
          <p:nvPr/>
        </p:nvSpPr>
        <p:spPr>
          <a:xfrm>
            <a:off x="2231543" y="152401"/>
            <a:ext cx="7728915" cy="5110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多维数组对象</a:t>
            </a:r>
          </a:p>
        </p:txBody>
      </p:sp>
    </p:spTree>
    <p:extLst>
      <p:ext uri="{BB962C8B-B14F-4D97-AF65-F5344CB8AC3E}">
        <p14:creationId xmlns:p14="http://schemas.microsoft.com/office/powerpoint/2010/main" val="1461436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621665"/>
            <a:ext cx="4245458" cy="6960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+mn-ea"/>
                <a:ea typeface="+mn-ea"/>
                <a:cs typeface="Times New Roman" panose="02020603050405020304" pitchFamily="18" charset="0"/>
              </a:rPr>
              <a:t>访问二维数组元素</a:t>
            </a:r>
            <a:endParaRPr sz="2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542" y="1701419"/>
            <a:ext cx="147320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宋体"/>
              </a:rPr>
              <a:t>属性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0" y="1738250"/>
            <a:ext cx="5562600" cy="25289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 </a:t>
            </a:r>
            <a:r>
              <a:rPr kumimoji="0" lang="en-US" sz="20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scores.ndim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#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数组维数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kumimoji="0" lang="en-US" sz="20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scores.size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#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数组元素总数，行</a:t>
            </a: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kumimoji="0" lang="en-US" sz="20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scores.shape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#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数组的行数和列数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(5, 7)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kumimoji="0" lang="en-US" sz="20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scores.dtype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#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数组元素的类型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dtype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('int32')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2982" y="4432936"/>
            <a:ext cx="6996430" cy="2120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二维数组切片操作的基本格式：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1" i="0" u="none" strike="noStrike" kern="1200" cap="none" spc="-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ow, colu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]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>
                <a:tab pos="69786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r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行序号，c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lu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列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序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号，中间用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‘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，’隔开</a:t>
            </a: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>
                <a:tab pos="69786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行、列切片的表示方式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一维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组相同</a:t>
            </a: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Tx/>
              <a:buNone/>
              <a:tabLst>
                <a:tab pos="69786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”代替行或列，表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示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选中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应的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有行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列</a:t>
            </a:r>
          </a:p>
        </p:txBody>
      </p:sp>
      <p:sp>
        <p:nvSpPr>
          <p:cNvPr id="9" name="object 9"/>
          <p:cNvSpPr/>
          <p:nvPr/>
        </p:nvSpPr>
        <p:spPr>
          <a:xfrm>
            <a:off x="6873241" y="236221"/>
            <a:ext cx="3166871" cy="1098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777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+mn-ea"/>
                <a:ea typeface="+mn-ea"/>
                <a:cs typeface="Times New Roman" panose="02020603050405020304" pitchFamily="18" charset="0"/>
              </a:rPr>
              <a:t>二维数组切片</a:t>
            </a:r>
            <a:endParaRPr sz="2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7743" y="1448561"/>
            <a:ext cx="7192645" cy="403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访问指定行、列的元素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给出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和列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个索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引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值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5595" y="1973708"/>
            <a:ext cx="1857375" cy="757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sc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res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0]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3274" y="2461387"/>
            <a:ext cx="234696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sc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res[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,3],[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,1]]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5594" y="2705228"/>
            <a:ext cx="185801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array(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60,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3241" y="213359"/>
            <a:ext cx="3166871" cy="1098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2947" y="1973708"/>
            <a:ext cx="4422775" cy="757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sc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res[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1,3]]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array(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60,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64, 80,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75,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80, 92,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90],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2565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[80,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82,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1, 88,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83,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6, 80]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55053" y="2904745"/>
            <a:ext cx="2385059" cy="505967"/>
          </a:xfrm>
          <a:custGeom>
            <a:avLst/>
            <a:gdLst/>
            <a:ahLst/>
            <a:cxnLst/>
            <a:rect l="l" t="t" r="r" b="b"/>
            <a:pathLst>
              <a:path w="2385059" h="505967">
                <a:moveTo>
                  <a:pt x="0" y="505967"/>
                </a:moveTo>
                <a:lnTo>
                  <a:pt x="2385059" y="505967"/>
                </a:lnTo>
                <a:lnTo>
                  <a:pt x="2385059" y="0"/>
                </a:lnTo>
                <a:lnTo>
                  <a:pt x="0" y="0"/>
                </a:lnTo>
                <a:lnTo>
                  <a:pt x="0" y="5059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55053" y="2904745"/>
            <a:ext cx="2385059" cy="505967"/>
          </a:xfrm>
          <a:custGeom>
            <a:avLst/>
            <a:gdLst/>
            <a:ahLst/>
            <a:cxnLst/>
            <a:rect l="l" t="t" r="r" b="b"/>
            <a:pathLst>
              <a:path w="2385059" h="505967">
                <a:moveTo>
                  <a:pt x="0" y="505967"/>
                </a:moveTo>
                <a:lnTo>
                  <a:pt x="2385059" y="505967"/>
                </a:lnTo>
                <a:lnTo>
                  <a:pt x="2385059" y="0"/>
                </a:lnTo>
                <a:lnTo>
                  <a:pt x="0" y="0"/>
                </a:lnTo>
                <a:lnTo>
                  <a:pt x="0" y="5059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05498" y="2205864"/>
            <a:ext cx="737997" cy="938657"/>
          </a:xfrm>
          <a:custGeom>
            <a:avLst/>
            <a:gdLst/>
            <a:ahLst/>
            <a:cxnLst/>
            <a:rect l="l" t="t" r="r" b="b"/>
            <a:pathLst>
              <a:path w="737997" h="938657">
                <a:moveTo>
                  <a:pt x="737997" y="938657"/>
                </a:moveTo>
                <a:lnTo>
                  <a:pt x="444373" y="575183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5570" y="2900299"/>
            <a:ext cx="2052320" cy="5054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取某行所有列值，可以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省略列</a:t>
            </a:r>
            <a:r>
              <a:rPr kumimoji="0" sz="160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：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43983" y="3209545"/>
            <a:ext cx="2942844" cy="429767"/>
          </a:xfrm>
          <a:custGeom>
            <a:avLst/>
            <a:gdLst/>
            <a:ahLst/>
            <a:cxnLst/>
            <a:rect l="l" t="t" r="r" b="b"/>
            <a:pathLst>
              <a:path w="2942844" h="429767">
                <a:moveTo>
                  <a:pt x="0" y="429767"/>
                </a:moveTo>
                <a:lnTo>
                  <a:pt x="2942844" y="429767"/>
                </a:lnTo>
                <a:lnTo>
                  <a:pt x="2942844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43983" y="3209545"/>
            <a:ext cx="2942844" cy="429767"/>
          </a:xfrm>
          <a:custGeom>
            <a:avLst/>
            <a:gdLst/>
            <a:ahLst/>
            <a:cxnLst/>
            <a:rect l="l" t="t" r="r" b="b"/>
            <a:pathLst>
              <a:path w="2942844" h="429767">
                <a:moveTo>
                  <a:pt x="0" y="429767"/>
                </a:moveTo>
                <a:lnTo>
                  <a:pt x="2942844" y="429767"/>
                </a:lnTo>
                <a:lnTo>
                  <a:pt x="2942844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67301" y="2728215"/>
            <a:ext cx="362458" cy="684911"/>
          </a:xfrm>
          <a:custGeom>
            <a:avLst/>
            <a:gdLst/>
            <a:ahLst/>
            <a:cxnLst/>
            <a:rect l="l" t="t" r="r" b="b"/>
            <a:pathLst>
              <a:path w="362458" h="684911">
                <a:moveTo>
                  <a:pt x="362458" y="684911"/>
                </a:moveTo>
                <a:lnTo>
                  <a:pt x="0" y="376300"/>
                </a:lnTo>
                <a:lnTo>
                  <a:pt x="141224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3358" y="3288919"/>
            <a:ext cx="2443480" cy="261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抽取</a:t>
            </a:r>
            <a:r>
              <a:rPr kumimoji="0" sz="1600" b="1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sco</a:t>
            </a:r>
            <a:r>
              <a:rPr kumimoji="0" sz="160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r</a:t>
            </a:r>
            <a:r>
              <a:rPr kumimoji="0" sz="16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es[1,0],scor</a:t>
            </a:r>
            <a:r>
              <a:rPr kumimoji="0" sz="1600" b="1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es[3,1]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7742" y="4333748"/>
            <a:ext cx="259080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sc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res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: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 [0,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]]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7743" y="4577588"/>
            <a:ext cx="1368425" cy="1245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array(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70,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8674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[60,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8674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[90,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8674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[80,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8674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[88,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74186" y="4577588"/>
            <a:ext cx="635635" cy="1245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85],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64],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93],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82],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72]])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57273" y="3729228"/>
            <a:ext cx="2941319" cy="431292"/>
          </a:xfrm>
          <a:custGeom>
            <a:avLst/>
            <a:gdLst/>
            <a:ahLst/>
            <a:cxnLst/>
            <a:rect l="l" t="t" r="r" b="b"/>
            <a:pathLst>
              <a:path w="2941319" h="431292">
                <a:moveTo>
                  <a:pt x="0" y="431292"/>
                </a:moveTo>
                <a:lnTo>
                  <a:pt x="2941319" y="431292"/>
                </a:lnTo>
                <a:lnTo>
                  <a:pt x="2941319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57273" y="3729228"/>
            <a:ext cx="2941319" cy="431292"/>
          </a:xfrm>
          <a:custGeom>
            <a:avLst/>
            <a:gdLst/>
            <a:ahLst/>
            <a:cxnLst/>
            <a:rect l="l" t="t" r="r" b="b"/>
            <a:pathLst>
              <a:path w="2941319" h="431292">
                <a:moveTo>
                  <a:pt x="0" y="431292"/>
                </a:moveTo>
                <a:lnTo>
                  <a:pt x="2941319" y="431292"/>
                </a:lnTo>
                <a:lnTo>
                  <a:pt x="2941319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25850" y="4159122"/>
            <a:ext cx="285114" cy="384428"/>
          </a:xfrm>
          <a:custGeom>
            <a:avLst/>
            <a:gdLst/>
            <a:ahLst/>
            <a:cxnLst/>
            <a:rect l="l" t="t" r="r" b="b"/>
            <a:pathLst>
              <a:path w="285114" h="384428">
                <a:moveTo>
                  <a:pt x="0" y="0"/>
                </a:moveTo>
                <a:lnTo>
                  <a:pt x="115950" y="169671"/>
                </a:lnTo>
                <a:lnTo>
                  <a:pt x="285114" y="384428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5707" y="3809492"/>
            <a:ext cx="2255520" cy="261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抽取部分列，行不能省略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9017" y="3851276"/>
            <a:ext cx="2956560" cy="757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sc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res[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[0,3],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1:4 ]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array(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85,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7, 90]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[ 82,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1, 8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,])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97246" y="5593181"/>
            <a:ext cx="3202940" cy="758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sc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res[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1,3]][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: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,[0,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]]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array(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60,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64],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8674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[80,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82]])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13120" y="4882896"/>
            <a:ext cx="3902964" cy="429768"/>
          </a:xfrm>
          <a:custGeom>
            <a:avLst/>
            <a:gdLst/>
            <a:ahLst/>
            <a:cxnLst/>
            <a:rect l="l" t="t" r="r" b="b"/>
            <a:pathLst>
              <a:path w="3902964" h="429768">
                <a:moveTo>
                  <a:pt x="0" y="429767"/>
                </a:moveTo>
                <a:lnTo>
                  <a:pt x="3902964" y="429767"/>
                </a:lnTo>
                <a:lnTo>
                  <a:pt x="3902964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13120" y="4882896"/>
            <a:ext cx="3902964" cy="429768"/>
          </a:xfrm>
          <a:custGeom>
            <a:avLst/>
            <a:gdLst/>
            <a:ahLst/>
            <a:cxnLst/>
            <a:rect l="l" t="t" r="r" b="b"/>
            <a:pathLst>
              <a:path w="3902964" h="429768">
                <a:moveTo>
                  <a:pt x="0" y="429767"/>
                </a:moveTo>
                <a:lnTo>
                  <a:pt x="3902964" y="429767"/>
                </a:lnTo>
                <a:lnTo>
                  <a:pt x="3902964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60996" y="5313171"/>
            <a:ext cx="319277" cy="446252"/>
          </a:xfrm>
          <a:custGeom>
            <a:avLst/>
            <a:gdLst/>
            <a:ahLst/>
            <a:cxnLst/>
            <a:rect l="l" t="t" r="r" b="b"/>
            <a:pathLst>
              <a:path w="319277" h="446252">
                <a:moveTo>
                  <a:pt x="120141" y="0"/>
                </a:moveTo>
                <a:lnTo>
                  <a:pt x="319277" y="96900"/>
                </a:lnTo>
                <a:lnTo>
                  <a:pt x="0" y="446252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92495" y="4962525"/>
            <a:ext cx="3314700" cy="261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抽取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、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3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行中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0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、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列数据，两层切片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867494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621665"/>
            <a:ext cx="3407258" cy="6960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+mn-ea"/>
                <a:ea typeface="+mn-ea"/>
                <a:cs typeface="Times New Roman" panose="02020603050405020304" pitchFamily="18" charset="0"/>
              </a:rPr>
              <a:t>条件筛选</a:t>
            </a:r>
            <a:endParaRPr sz="2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7743" y="2202308"/>
            <a:ext cx="6647815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•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使用布尔型数组筛选访问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其他数组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的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元素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8681" y="2739645"/>
            <a:ext cx="7770470" cy="756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scores[(names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==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肖良英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')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|</a:t>
            </a: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altLang="zh-CN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宋体" panose="02010600030101010101" pitchFamily="2" charset="-122"/>
                <a:cs typeface="Courier New"/>
              </a:rPr>
              <a:t>(names</a:t>
            </a:r>
            <a:r>
              <a:rPr kumimoji="0" lang="en-US" altLang="zh-CN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宋体" panose="02010600030101010101" pitchFamily="2" charset="-122"/>
                <a:cs typeface="Courier New"/>
              </a:rPr>
              <a:t> </a:t>
            </a:r>
            <a:r>
              <a:rPr kumimoji="0" lang="en-US" altLang="zh-CN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宋体" panose="02010600030101010101" pitchFamily="2" charset="-122"/>
                <a:cs typeface="Courier New"/>
              </a:rPr>
              <a:t>==</a:t>
            </a:r>
            <a:r>
              <a:rPr kumimoji="0" lang="en-US" altLang="zh-CN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宋体" panose="02010600030101010101" pitchFamily="2" charset="-122"/>
                <a:cs typeface="Courier New"/>
              </a:rPr>
              <a:t> </a:t>
            </a:r>
            <a:r>
              <a:rPr kumimoji="0" lang="en-US" altLang="zh-CN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宋体" panose="02010600030101010101" pitchFamily="2" charset="-122"/>
                <a:cs typeface="Courier New"/>
              </a:rPr>
              <a:t>'</a:t>
            </a:r>
            <a:r>
              <a:rPr kumimoji="0" lang="zh-CN" altLang="en-US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/>
                <a:ea typeface="宋体" panose="02010600030101010101" pitchFamily="2" charset="-122"/>
                <a:cs typeface="Microsoft JhengHei Light"/>
              </a:rPr>
              <a:t>方绮雯</a:t>
            </a:r>
            <a:r>
              <a:rPr kumimoji="0" lang="en-US" altLang="zh-CN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宋体" panose="02010600030101010101" pitchFamily="2" charset="-122"/>
                <a:cs typeface="Courier New"/>
              </a:rPr>
              <a:t>'),</a:t>
            </a:r>
            <a:r>
              <a:rPr kumimoji="0" lang="zh-CN" altLang="en-US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宋体" panose="02010600030101010101" pitchFamily="2" charset="-122"/>
                <a:cs typeface="Courier New"/>
              </a:rPr>
              <a:t> </a:t>
            </a:r>
            <a:r>
              <a:rPr kumimoji="0" lang="en-US" altLang="zh-CN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宋体" panose="02010600030101010101" pitchFamily="2" charset="-122"/>
                <a:cs typeface="Courier New"/>
              </a:rPr>
              <a:t>:]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array(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[60,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64, 80,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75,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80, 92,</a:t>
            </a: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90],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8674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[90,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93, 88,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87,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86, 90,</a:t>
            </a: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91]])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71515" y="3764279"/>
            <a:ext cx="4707636" cy="429768"/>
          </a:xfrm>
          <a:custGeom>
            <a:avLst/>
            <a:gdLst/>
            <a:ahLst/>
            <a:cxnLst/>
            <a:rect l="l" t="t" r="r" b="b"/>
            <a:pathLst>
              <a:path w="4707636" h="429768">
                <a:moveTo>
                  <a:pt x="0" y="429768"/>
                </a:moveTo>
                <a:lnTo>
                  <a:pt x="4707636" y="429768"/>
                </a:lnTo>
                <a:lnTo>
                  <a:pt x="47076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71515" y="3764279"/>
            <a:ext cx="4707636" cy="429768"/>
          </a:xfrm>
          <a:custGeom>
            <a:avLst/>
            <a:gdLst/>
            <a:ahLst/>
            <a:cxnLst/>
            <a:rect l="l" t="t" r="r" b="b"/>
            <a:pathLst>
              <a:path w="4707636" h="429768">
                <a:moveTo>
                  <a:pt x="0" y="429768"/>
                </a:moveTo>
                <a:lnTo>
                  <a:pt x="4707636" y="429768"/>
                </a:lnTo>
                <a:lnTo>
                  <a:pt x="470763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11598" y="3256915"/>
            <a:ext cx="837184" cy="710946"/>
          </a:xfrm>
          <a:custGeom>
            <a:avLst/>
            <a:gdLst/>
            <a:ahLst/>
            <a:cxnLst/>
            <a:rect l="l" t="t" r="r" b="b"/>
            <a:pathLst>
              <a:path w="837184" h="710946">
                <a:moveTo>
                  <a:pt x="837184" y="710946"/>
                </a:moveTo>
                <a:lnTo>
                  <a:pt x="257428" y="402209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8682" y="3843908"/>
            <a:ext cx="8089900" cy="22339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540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行筛选，</a:t>
            </a:r>
            <a:r>
              <a:rPr kumimoji="0" sz="16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n</a:t>
            </a:r>
            <a:r>
              <a:rPr kumimoji="0" sz="16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a</a:t>
            </a:r>
            <a:r>
              <a:rPr kumimoji="0" sz="1600" b="1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me</a:t>
            </a:r>
            <a:r>
              <a:rPr kumimoji="0" sz="1600" b="1" i="0" u="none" strike="noStrike" kern="1200" cap="none" spc="-2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s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的长度</a:t>
            </a:r>
            <a:r>
              <a:rPr kumimoji="0" sz="1600" b="1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和</a:t>
            </a: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1600" b="1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score</a:t>
            </a:r>
            <a:r>
              <a:rPr kumimoji="0" sz="1600" b="1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s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的行数一致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6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0665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•	</a:t>
            </a: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选择</a:t>
            </a: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“肖良英”和“方绮雯”的“Math”和“Python”课程成绩，可以使用两层筛选实现</a:t>
            </a:r>
            <a:endParaRPr kumimoji="0" sz="2400" b="0" i="0" u="none" strike="noStrike" kern="1200" cap="none" spc="-3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2700" marR="1270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scores[(names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==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肖良英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')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|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(names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==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方绮雯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')][:,(subjects</a:t>
            </a:r>
            <a:r>
              <a:rPr kumimoji="0" sz="16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== 'Math')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| (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ubjects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==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Python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)]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array(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[60,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80],</a:t>
            </a:r>
            <a:endParaRPr kumimoji="0" lang="en-US" sz="1600" b="0" i="0" u="none" strike="noStrike" kern="1200" cap="none" spc="-1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    </a:t>
            </a:r>
            <a:r>
              <a:rPr kumimoji="0" lang="en-US" altLang="zh-CN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panose="02010600030101010101" pitchFamily="2" charset="-122"/>
                <a:cs typeface="Courier New"/>
              </a:rPr>
              <a:t>[90,</a:t>
            </a:r>
            <a:r>
              <a:rPr kumimoji="0" lang="zh-CN" altLang="en-US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panose="02010600030101010101" pitchFamily="2" charset="-122"/>
                <a:cs typeface="Courier New"/>
              </a:rPr>
              <a:t> </a:t>
            </a:r>
            <a:r>
              <a:rPr kumimoji="0" lang="en-US" altLang="zh-CN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宋体" panose="02010600030101010101" pitchFamily="2" charset="-122"/>
                <a:cs typeface="Courier New"/>
              </a:rPr>
              <a:t>88]])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宋体" panose="02010600030101010101" pitchFamily="2" charset="-122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0591" y="384048"/>
            <a:ext cx="3980688" cy="1572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79564" y="6108191"/>
            <a:ext cx="3061716" cy="429768"/>
          </a:xfrm>
          <a:custGeom>
            <a:avLst/>
            <a:gdLst/>
            <a:ahLst/>
            <a:cxnLst/>
            <a:rect l="l" t="t" r="r" b="b"/>
            <a:pathLst>
              <a:path w="3061715" h="429768">
                <a:moveTo>
                  <a:pt x="0" y="429768"/>
                </a:moveTo>
                <a:lnTo>
                  <a:pt x="3061716" y="429768"/>
                </a:lnTo>
                <a:lnTo>
                  <a:pt x="306171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79564" y="6108191"/>
            <a:ext cx="3061716" cy="429768"/>
          </a:xfrm>
          <a:custGeom>
            <a:avLst/>
            <a:gdLst/>
            <a:ahLst/>
            <a:cxnLst/>
            <a:rect l="l" t="t" r="r" b="b"/>
            <a:pathLst>
              <a:path w="3061715" h="429768">
                <a:moveTo>
                  <a:pt x="0" y="429768"/>
                </a:moveTo>
                <a:lnTo>
                  <a:pt x="3061716" y="429768"/>
                </a:lnTo>
                <a:lnTo>
                  <a:pt x="3061716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65287" y="5501641"/>
            <a:ext cx="362839" cy="588365"/>
          </a:xfrm>
          <a:custGeom>
            <a:avLst/>
            <a:gdLst/>
            <a:ahLst/>
            <a:cxnLst/>
            <a:rect l="l" t="t" r="r" b="b"/>
            <a:pathLst>
              <a:path w="362839" h="588365">
                <a:moveTo>
                  <a:pt x="0" y="588365"/>
                </a:moveTo>
                <a:lnTo>
                  <a:pt x="66548" y="357936"/>
                </a:lnTo>
                <a:lnTo>
                  <a:pt x="362839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59829" y="6188761"/>
            <a:ext cx="2571115" cy="261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第一层筛选后的所有行，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2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行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303950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446266" y="2895600"/>
            <a:ext cx="2764535" cy="429768"/>
          </a:xfrm>
          <a:custGeom>
            <a:avLst/>
            <a:gdLst/>
            <a:ahLst/>
            <a:cxnLst/>
            <a:rect l="l" t="t" r="r" b="b"/>
            <a:pathLst>
              <a:path w="2764535" h="429768">
                <a:moveTo>
                  <a:pt x="0" y="429768"/>
                </a:moveTo>
                <a:lnTo>
                  <a:pt x="2764535" y="429768"/>
                </a:lnTo>
                <a:lnTo>
                  <a:pt x="2764535" y="0"/>
                </a:lnTo>
                <a:lnTo>
                  <a:pt x="0" y="0"/>
                </a:lnTo>
                <a:lnTo>
                  <a:pt x="0" y="42976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7743" y="1444498"/>
            <a:ext cx="1520825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arang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3976" y="1486915"/>
            <a:ext cx="5957824" cy="1489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&gt;&gt;&gt;np.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rang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(0,11)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41145" algn="l"/>
                <a:tab pos="2071370" algn="l"/>
                <a:tab pos="2601595" algn="l"/>
                <a:tab pos="3132455" algn="l"/>
              </a:tabLst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array([</a:t>
            </a:r>
            <a:r>
              <a:rPr kumimoji="0" sz="1800" b="0" i="0" u="none" strike="noStrike" kern="1200" cap="none" spc="16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5, 6, 7, 8,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9, 10])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18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np.</a:t>
            </a: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18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rang</a:t>
            </a:r>
            <a:r>
              <a:rPr kumimoji="0" sz="1800" b="0" i="0" u="none" strike="noStrike" kern="1200" cap="none" spc="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array(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3, 5,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7, 9])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&gt;&gt;&gt;</a:t>
            </a:r>
            <a:r>
              <a:rPr kumimoji="0" sz="18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np.</a:t>
            </a:r>
            <a:r>
              <a:rPr kumimoji="0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1800" b="0" i="0" u="none" strike="noStrike" kern="1200" cap="none" spc="-1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rang</a:t>
            </a:r>
            <a:r>
              <a:rPr kumimoji="0" sz="1800" b="0" i="0" u="none" strike="noStrike" kern="1200" cap="none" spc="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(0.3,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5,</a:t>
            </a: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sz="1800" b="0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array([</a:t>
            </a:r>
            <a:r>
              <a:rPr kumimoji="0" lang="en-US" altLang="zh-CN" sz="18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0.3,  0.6, 0.9, 1.2])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1312" y="2711324"/>
            <a:ext cx="491616" cy="489701"/>
          </a:xfrm>
          <a:custGeom>
            <a:avLst/>
            <a:gdLst/>
            <a:ahLst/>
            <a:cxnLst/>
            <a:rect l="l" t="t" r="r" b="b"/>
            <a:pathLst>
              <a:path w="491616" h="710946">
                <a:moveTo>
                  <a:pt x="491616" y="710946"/>
                </a:moveTo>
                <a:lnTo>
                  <a:pt x="151129" y="40233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7742" y="3165729"/>
            <a:ext cx="1668780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resh</a:t>
            </a:r>
            <a:r>
              <a:rPr kumimoji="0" sz="2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pe()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940" y="3585337"/>
            <a:ext cx="6762278" cy="772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7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将一维数组转换为指定的多维数组</a:t>
            </a: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2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p.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ge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15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sh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07743" y="5276190"/>
            <a:ext cx="2662555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zer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sz="24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s(</a:t>
            </a:r>
            <a:r>
              <a:rPr kumimoji="0" sz="24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047240" y="4344816"/>
          <a:ext cx="6774978" cy="88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7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37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ar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([[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&gt;&gt;&gt; np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zero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((3,4))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982344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5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tabLst>
                          <a:tab pos="1932305" algn="l"/>
                        </a:tabLst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array(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0.,	0.,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982344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12,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6960">
                        <a:lnSpc>
                          <a:spcPct val="100000"/>
                        </a:lnSpc>
                        <a:tabLst>
                          <a:tab pos="1932305" algn="l"/>
                        </a:tabLst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[ 0.,	0.,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96079" y="4569215"/>
          <a:ext cx="4848789" cy="2302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6766">
                <a:tc gridSpan="3">
                  <a:txBody>
                    <a:bodyPr/>
                    <a:lstStyle/>
                    <a:p>
                      <a:endParaRPr sz="2800" dirty="0"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 gridSpan="3"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65">
                <a:tc gridSpan="3"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.]])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52">
                <a:tc gridSpan="7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&gt;&gt;&gt; np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ones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(4,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))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7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array(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766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1.]])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object 2"/>
          <p:cNvSpPr txBox="1">
            <a:spLocks/>
          </p:cNvSpPr>
          <p:nvPr/>
        </p:nvSpPr>
        <p:spPr>
          <a:xfrm>
            <a:off x="2231543" y="663468"/>
            <a:ext cx="7728915" cy="4033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创建多维数组的常用方法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2231543" y="152401"/>
            <a:ext cx="7728915" cy="5110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多维数组对象</a:t>
            </a:r>
          </a:p>
        </p:txBody>
      </p:sp>
      <p:sp>
        <p:nvSpPr>
          <p:cNvPr id="18" name="矩形 17"/>
          <p:cNvSpPr/>
          <p:nvPr/>
        </p:nvSpPr>
        <p:spPr>
          <a:xfrm>
            <a:off x="7456520" y="2895600"/>
            <a:ext cx="275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arange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可以生成浮点数列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789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413" y="1025911"/>
            <a:ext cx="7728915" cy="40424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二维数组与标量运算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2330" y="1444497"/>
            <a:ext cx="6554470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432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为所有同学的所有课程成绩增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加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分。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sc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res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+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3412" y="4632960"/>
            <a:ext cx="1303020" cy="239267"/>
          </a:xfrm>
          <a:custGeom>
            <a:avLst/>
            <a:gdLst/>
            <a:ahLst/>
            <a:cxnLst/>
            <a:rect l="l" t="t" r="r" b="b"/>
            <a:pathLst>
              <a:path w="1303020" h="239267">
                <a:moveTo>
                  <a:pt x="119633" y="0"/>
                </a:moveTo>
                <a:lnTo>
                  <a:pt x="0" y="119633"/>
                </a:lnTo>
                <a:lnTo>
                  <a:pt x="119633" y="239267"/>
                </a:lnTo>
                <a:lnTo>
                  <a:pt x="119633" y="179450"/>
                </a:lnTo>
                <a:lnTo>
                  <a:pt x="1243202" y="179450"/>
                </a:lnTo>
                <a:lnTo>
                  <a:pt x="1303020" y="119633"/>
                </a:lnTo>
                <a:lnTo>
                  <a:pt x="1243202" y="59816"/>
                </a:lnTo>
                <a:lnTo>
                  <a:pt x="119633" y="59816"/>
                </a:lnTo>
                <a:lnTo>
                  <a:pt x="119633" y="0"/>
                </a:lnTo>
                <a:close/>
              </a:path>
              <a:path w="1303020" h="239267">
                <a:moveTo>
                  <a:pt x="1243202" y="179450"/>
                </a:moveTo>
                <a:lnTo>
                  <a:pt x="1183386" y="179450"/>
                </a:lnTo>
                <a:lnTo>
                  <a:pt x="1183386" y="239267"/>
                </a:lnTo>
                <a:lnTo>
                  <a:pt x="1243202" y="179450"/>
                </a:lnTo>
                <a:close/>
              </a:path>
              <a:path w="1303020" h="239267">
                <a:moveTo>
                  <a:pt x="1183386" y="0"/>
                </a:moveTo>
                <a:lnTo>
                  <a:pt x="1183386" y="59816"/>
                </a:lnTo>
                <a:lnTo>
                  <a:pt x="1243202" y="59816"/>
                </a:lnTo>
                <a:lnTo>
                  <a:pt x="11833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53412" y="4632960"/>
            <a:ext cx="1303020" cy="239267"/>
          </a:xfrm>
          <a:custGeom>
            <a:avLst/>
            <a:gdLst/>
            <a:ahLst/>
            <a:cxnLst/>
            <a:rect l="l" t="t" r="r" b="b"/>
            <a:pathLst>
              <a:path w="1303020" h="239267">
                <a:moveTo>
                  <a:pt x="0" y="119633"/>
                </a:moveTo>
                <a:lnTo>
                  <a:pt x="119633" y="0"/>
                </a:lnTo>
                <a:lnTo>
                  <a:pt x="119633" y="59816"/>
                </a:lnTo>
                <a:lnTo>
                  <a:pt x="1183386" y="59816"/>
                </a:lnTo>
                <a:lnTo>
                  <a:pt x="1183386" y="0"/>
                </a:lnTo>
                <a:lnTo>
                  <a:pt x="1303020" y="119633"/>
                </a:lnTo>
                <a:lnTo>
                  <a:pt x="1183386" y="239267"/>
                </a:lnTo>
                <a:lnTo>
                  <a:pt x="1183386" y="179450"/>
                </a:lnTo>
                <a:lnTo>
                  <a:pt x="119633" y="179450"/>
                </a:lnTo>
                <a:lnTo>
                  <a:pt x="119633" y="239267"/>
                </a:lnTo>
                <a:lnTo>
                  <a:pt x="0" y="11963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11908" y="4535437"/>
            <a:ext cx="991362" cy="51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8560" y="3551301"/>
            <a:ext cx="4522470" cy="1342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786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a =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nes((5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7))*5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755015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a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/>
                <a:ea typeface="+mn-ea"/>
                <a:cs typeface="Microsoft JhengHei Light"/>
              </a:rPr>
              <a:t>等价于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19631" y="2139197"/>
          <a:ext cx="4571225" cy="1282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9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441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array(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[[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90,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82,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87,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89,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94],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8801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[65,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69,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80,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97,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95],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66">
                <a:tc>
                  <a:txBody>
                    <a:bodyPr/>
                    <a:lstStyle/>
                    <a:p>
                      <a:pPr marL="8801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[95,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98,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92,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91,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96],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67">
                <a:tc>
                  <a:txBody>
                    <a:bodyPr/>
                    <a:lstStyle/>
                    <a:p>
                      <a:pPr marL="8801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[85,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87,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96,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88,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91,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85],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66">
                <a:tc>
                  <a:txBody>
                    <a:bodyPr/>
                    <a:lstStyle/>
                    <a:p>
                      <a:pPr marL="8801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[93,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77,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96,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78,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85]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01898" y="4052453"/>
          <a:ext cx="6281855" cy="274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5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9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02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20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82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55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441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array(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27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119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5.]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26">
                <a:tc gridSpan="2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&gt;&gt;&gt; sc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res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array(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75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90.,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82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87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89.,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94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65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69.,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80.,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97.,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727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95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98.,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93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92.,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91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96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144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85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87.,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96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93.,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88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91.,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878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93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77.,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83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95.,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96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78.,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85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]])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object 2"/>
          <p:cNvSpPr txBox="1">
            <a:spLocks/>
          </p:cNvSpPr>
          <p:nvPr/>
        </p:nvSpPr>
        <p:spPr>
          <a:xfrm>
            <a:off x="2231543" y="152401"/>
            <a:ext cx="7728915" cy="445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多维数组运算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172783" y="611878"/>
            <a:ext cx="2385060" cy="3996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基本算数运算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961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610" y="1143000"/>
            <a:ext cx="7728915" cy="47603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二维数组与一维数组运算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4265" y="1827196"/>
            <a:ext cx="7358380" cy="4588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marR="12700" lvl="0" indent="-228600" algn="l" defTabSz="914400" rtl="0" eaLnBrk="1" fontAlgn="auto" latinLnBrk="0" hangingPunct="1">
              <a:lnSpc>
                <a:spcPts val="26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•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每个科目基础分不同，为各科目增</a:t>
            </a:r>
            <a:r>
              <a:rPr kumimoji="0" sz="2400" b="0" i="0" u="none" strike="noStrike" kern="1200" cap="none" spc="-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加</a:t>
            </a: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相应</a:t>
            </a:r>
            <a:r>
              <a:rPr kumimoji="0" sz="2400" b="0" i="0" u="none" strike="noStrike" kern="1200" cap="none" spc="-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</a:t>
            </a:r>
            <a:r>
              <a:rPr kumimoji="0" sz="2400" b="0" i="0" u="none" strike="noStrike" kern="1200" cap="none" spc="-2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础分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6505" y="2341246"/>
            <a:ext cx="4547870" cy="513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bo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us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np.arr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y([3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4,5,3,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,7,2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sc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res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+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bonus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8745" y="4396514"/>
            <a:ext cx="2385060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修改选定数据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43805" y="2842097"/>
          <a:ext cx="4571224" cy="128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471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array(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89,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82,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88,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91,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91],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8801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[6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68,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78,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86,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99,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92],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8801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[9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97,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90,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92,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97,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93],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8801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[8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86,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96,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91,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89,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82],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65">
                <a:tc>
                  <a:txBody>
                    <a:bodyPr/>
                    <a:lstStyle/>
                    <a:p>
                      <a:pPr marL="8801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[9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76,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97,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80,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82]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21686" y="5115607"/>
          <a:ext cx="7465314" cy="1324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374">
                <a:tc>
                  <a:txBody>
                    <a:bodyPr/>
                    <a:lstStyle/>
                    <a:p>
                      <a:pPr marL="254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&gt;&gt;&gt;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scores[names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== '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肖良英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subjects</a:t>
                      </a:r>
                      <a:r>
                        <a:rPr lang="en-US" sz="1600" spc="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altLang="zh-CN" sz="1600" dirty="0">
                          <a:latin typeface="Courier New"/>
                          <a:ea typeface="宋体" panose="02010600030101010101" pitchFamily="2" charset="-122"/>
                          <a:cs typeface="Courier New"/>
                        </a:rPr>
                        <a:t>==</a:t>
                      </a:r>
                      <a:r>
                        <a:rPr lang="en-US" altLang="zh-CN"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altLang="zh-CN" sz="1600" spc="0" dirty="0">
                          <a:latin typeface="Courier New"/>
                          <a:cs typeface="Courier New"/>
                        </a:rPr>
                        <a:t>'English']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array(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64])</a:t>
                      </a:r>
                      <a:endParaRPr lang="en-US" sz="1600" spc="0" dirty="0">
                        <a:solidFill>
                          <a:srgbClr val="0000FF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54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&gt;&gt;&gt;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scores[names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== '</a:t>
                      </a:r>
                      <a:r>
                        <a:rPr sz="1600" spc="0" dirty="0">
                          <a:latin typeface="宋体"/>
                          <a:cs typeface="宋体"/>
                        </a:rPr>
                        <a:t>肖良英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subjects</a:t>
                      </a:r>
                      <a:r>
                        <a:rPr lang="en-US" sz="1600" spc="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altLang="zh-CN" sz="1600" dirty="0">
                          <a:latin typeface="Courier New"/>
                          <a:ea typeface="宋体" panose="02010600030101010101" pitchFamily="2" charset="-122"/>
                          <a:cs typeface="Courier New"/>
                        </a:rPr>
                        <a:t>==</a:t>
                      </a:r>
                      <a:r>
                        <a:rPr lang="en-US" altLang="zh-CN"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altLang="zh-CN" sz="1600" spc="0" dirty="0">
                          <a:latin typeface="Courier New"/>
                          <a:cs typeface="Courier New"/>
                        </a:rPr>
                        <a:t>'English'] +5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1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array(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69])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2"/>
          <p:cNvSpPr txBox="1">
            <a:spLocks/>
          </p:cNvSpPr>
          <p:nvPr/>
        </p:nvSpPr>
        <p:spPr>
          <a:xfrm>
            <a:off x="2231543" y="152401"/>
            <a:ext cx="7728915" cy="445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多维数组运算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172783" y="611878"/>
            <a:ext cx="2385060" cy="3996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基本算数运算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978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75" y="1254950"/>
            <a:ext cx="7064858" cy="421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7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</a:t>
            </a:r>
            <a:r>
              <a:rPr kumimoji="0" sz="2400" b="0" i="0" u="none" strike="noStrike" kern="1200" cap="none" spc="-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ufunc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543" y="1654091"/>
            <a:ext cx="5601335" cy="434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一元，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个输入数组，返回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个数组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81200" y="2122933"/>
          <a:ext cx="8382000" cy="4672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9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55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</a:t>
                      </a:r>
                      <a:endParaRPr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、fa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计算整数、浮点数或复数的绝对值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计算各元素的平方根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计算各元素的平方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计算各元素的指数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687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、log10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自然对数、底数为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的log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计算各元素的正负号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计算各元素的c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iling值</a:t>
                      </a: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即大</a:t>
                      </a: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于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等于</a:t>
                      </a: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该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值的</a:t>
                      </a: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最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小整数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64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计算各元素的floo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值，即小于等于</a:t>
                      </a: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该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值的</a:t>
                      </a: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最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大整数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5015">
                <a:tc>
                  <a:txBody>
                    <a:bodyPr/>
                    <a:lstStyle/>
                    <a:p>
                      <a:pPr marL="62230" marR="525145">
                        <a:lnSpc>
                          <a:spcPct val="1006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、c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、sin sin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、t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n、t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普通和双曲型三角函数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2"/>
          <p:cNvSpPr txBox="1">
            <a:spLocks/>
          </p:cNvSpPr>
          <p:nvPr/>
        </p:nvSpPr>
        <p:spPr>
          <a:xfrm>
            <a:off x="2231543" y="152401"/>
            <a:ext cx="7728915" cy="445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多维数组运算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2265409" y="633625"/>
            <a:ext cx="2385060" cy="468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和矩阵</a:t>
            </a: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运算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1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07743" y="1698626"/>
            <a:ext cx="4535805" cy="434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二元， 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个输入数组，返回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个数组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31543" y="2122933"/>
          <a:ext cx="7801457" cy="4308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608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73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将数据中对应的元素相加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3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从第一个数组中减去第二个数组中</a:t>
                      </a: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元素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0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ltiply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数组元素相乘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3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数组对应元素相除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773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wer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 marR="86360">
                        <a:lnSpc>
                          <a:spcPct val="1006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对第一个数组中的元素A，根据第二个数</a:t>
                      </a: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组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中的</a:t>
                      </a: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应元</a:t>
                      </a:r>
                      <a:r>
                        <a:rPr sz="20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素</a:t>
                      </a:r>
                      <a:r>
                        <a:rPr sz="20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 计算A</a:t>
                      </a:r>
                      <a:r>
                        <a:rPr sz="2000" spc="0" baseline="264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000" baseline="26455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73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元素级的求模运算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647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pysign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将第二个数组中的值的符号复制给</a:t>
                      </a: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一个</a:t>
                      </a: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组中</a:t>
                      </a: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68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l,</a:t>
                      </a:r>
                      <a:r>
                        <a:rPr lang="en-US" sz="20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000" b="1" spc="-5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2000" b="1" spc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t_equ</a:t>
                      </a:r>
                      <a:r>
                        <a:rPr sz="2000" b="1" spc="-5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b="1" spc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执行元素级的比较运算，产生布尔</a:t>
                      </a: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型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数组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2"/>
          <p:cNvSpPr txBox="1"/>
          <p:nvPr/>
        </p:nvSpPr>
        <p:spPr>
          <a:xfrm>
            <a:off x="2273875" y="1254950"/>
            <a:ext cx="7064858" cy="421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7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</a:t>
            </a:r>
            <a:r>
              <a:rPr kumimoji="0" sz="2400" b="0" i="0" u="none" strike="noStrike" kern="1200" cap="none" spc="-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ufunc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231543" y="152401"/>
            <a:ext cx="7728915" cy="445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多维数组运算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2265409" y="633625"/>
            <a:ext cx="2385060" cy="468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和矩阵</a:t>
            </a: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运算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72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409" y="1827169"/>
            <a:ext cx="7444706" cy="370757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通用函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sz="2400" spc="7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7742" y="2374868"/>
            <a:ext cx="6654800" cy="704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将同学的考试成绩转换成整数形式的十分制分数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4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4870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np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floo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(score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s/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10)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7742" y="4461230"/>
            <a:ext cx="5581650" cy="4531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为每个同学的分数减去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  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np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subt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ac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(sc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res,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69870" y="3079347"/>
          <a:ext cx="5426187" cy="1282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430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array(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8.],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119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9.],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26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9.],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8.,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8.],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765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9.,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8.]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95600" y="5276698"/>
          <a:ext cx="4571224" cy="1352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9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441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array(</a:t>
                      </a:r>
                      <a:r>
                        <a:rPr sz="1600" spc="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67,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82,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74,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87,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79,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81,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86],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52">
                <a:tc>
                  <a:txBody>
                    <a:bodyPr/>
                    <a:lstStyle/>
                    <a:p>
                      <a:pPr marL="8801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[57,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61,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77,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72,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77,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89,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87],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415">
                <a:tc>
                  <a:txBody>
                    <a:bodyPr/>
                    <a:lstStyle/>
                    <a:p>
                      <a:pPr marL="8801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[87,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90,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84,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87,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88],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144">
                <a:tc>
                  <a:txBody>
                    <a:bodyPr/>
                    <a:lstStyle/>
                    <a:p>
                      <a:pPr marL="8801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[77,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79,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88,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80,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77],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78">
                <a:tc>
                  <a:txBody>
                    <a:bodyPr/>
                    <a:lstStyle/>
                    <a:p>
                      <a:pPr marL="8801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[85,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69,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75,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87,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88,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70,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77]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6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2273875" y="1254950"/>
            <a:ext cx="7064858" cy="421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7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通用</a:t>
            </a:r>
            <a:r>
              <a:rPr kumimoji="0" sz="2400" b="0" i="0" u="none" strike="noStrike" kern="1200" cap="none" spc="-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ufunc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2231543" y="152401"/>
            <a:ext cx="7728915" cy="445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多维数组运算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2265409" y="633625"/>
            <a:ext cx="2385060" cy="468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和矩阵</a:t>
            </a: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运算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34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8092"/>
            <a:ext cx="10515600" cy="541887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打开命令行窗口，查看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是否存在于本机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python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54" y="1871418"/>
            <a:ext cx="79152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668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1057392"/>
            <a:ext cx="7728915" cy="39961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聚合函数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6800" y="1444498"/>
            <a:ext cx="7329322" cy="3843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支持在行、列或者全体数组元素上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聚集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3728" y="4763390"/>
            <a:ext cx="276860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066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统计不同科目的成绩总分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86374" y="4564126"/>
            <a:ext cx="2959735" cy="751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scores.sum(axis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array(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388,</a:t>
            </a:r>
            <a:r>
              <a:rPr kumimoji="0" sz="1600" b="0" i="0" u="none" strike="noStrike" kern="1200" cap="none" spc="18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396,</a:t>
            </a:r>
            <a:r>
              <a:rPr kumimoji="0" sz="1600" b="0" i="0" u="none" strike="noStrike" kern="1200" cap="none" spc="17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41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43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1833" y="4564127"/>
            <a:ext cx="958215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#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按列求和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7830" y="4802252"/>
            <a:ext cx="1778635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0,</a:t>
            </a:r>
            <a:r>
              <a:rPr kumimoji="0" sz="1600" b="0" i="0" u="none" strike="noStrike" kern="1200" cap="none" spc="17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422,</a:t>
            </a:r>
            <a:r>
              <a:rPr kumimoji="0" sz="1600" b="0" i="0" u="none" strike="noStrike" kern="1200" cap="none" spc="17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25,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3729" y="5328793"/>
            <a:ext cx="3387725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066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求“王微”所有课程成绩的平均分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03728" y="5894528"/>
            <a:ext cx="368300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066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查询英语考试成绩最高同学的姓名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1453" y="5300409"/>
            <a:ext cx="4095750" cy="507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scores[names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== '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王微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'].mean()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82.428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7142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8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571431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5574" y="6241187"/>
            <a:ext cx="6255385" cy="520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na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es[s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ores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: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subj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cts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==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'Eng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l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ish'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rgma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x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()]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方绮雯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73241" y="213359"/>
            <a:ext cx="3166871" cy="1098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34462" y="1954658"/>
          <a:ext cx="5532627" cy="2445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</a:t>
                      </a:r>
                      <a:endParaRPr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8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endParaRPr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求和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8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6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算术平均值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263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</a:t>
                      </a:r>
                      <a:r>
                        <a:rPr sz="1600" b="1" spc="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6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、max</a:t>
                      </a:r>
                      <a:endParaRPr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最大值和最小值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6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sz="16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</a:t>
                      </a:r>
                      <a:r>
                        <a:rPr sz="1600" b="1" spc="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16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endParaRPr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6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sz="16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最大值和最小值的索引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cumsum</a:t>
                      </a:r>
                      <a:endParaRPr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开始向前累加各元素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38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cumpr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16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开始向前累乘各元素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2"/>
          <p:cNvSpPr txBox="1">
            <a:spLocks/>
          </p:cNvSpPr>
          <p:nvPr/>
        </p:nvSpPr>
        <p:spPr>
          <a:xfrm>
            <a:off x="2231543" y="76201"/>
            <a:ext cx="7728915" cy="445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多维数组运算</a:t>
            </a:r>
          </a:p>
        </p:txBody>
      </p:sp>
      <p:sp>
        <p:nvSpPr>
          <p:cNvPr id="15" name="object 3"/>
          <p:cNvSpPr txBox="1"/>
          <p:nvPr/>
        </p:nvSpPr>
        <p:spPr>
          <a:xfrm>
            <a:off x="2265409" y="557425"/>
            <a:ext cx="2385060" cy="468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和矩阵</a:t>
            </a: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运算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02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1543" y="840105"/>
            <a:ext cx="4500245" cy="4552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随机数组生成函数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5409" y="1424941"/>
            <a:ext cx="2642870" cy="434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np.rando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模块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33600" y="2393314"/>
          <a:ext cx="8229600" cy="2757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</a:t>
                      </a:r>
                      <a:endParaRPr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sz="24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24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随机产生[0,1)之间的浮点值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ndint</a:t>
                      </a:r>
                      <a:endParaRPr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随机生成给定范围内的一组整数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24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endParaRPr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随机生成给定范围内服从均匀分布</a:t>
                      </a:r>
                      <a:r>
                        <a:rPr sz="2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一组</a:t>
                      </a:r>
                      <a:r>
                        <a:rPr sz="2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浮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点数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62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</a:t>
                      </a:r>
                      <a:r>
                        <a:rPr sz="24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4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在给定的序列内随机选择元素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sz="24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2400" b="1" spc="-1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随机生成一组服从给定均值和方差</a:t>
                      </a:r>
                      <a:r>
                        <a:rPr sz="2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正态</a:t>
                      </a:r>
                      <a:r>
                        <a:rPr sz="2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布随</a:t>
                      </a:r>
                      <a:r>
                        <a:rPr sz="2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机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2"/>
          <p:cNvSpPr txBox="1">
            <a:spLocks/>
          </p:cNvSpPr>
          <p:nvPr/>
        </p:nvSpPr>
        <p:spPr>
          <a:xfrm>
            <a:off x="2231543" y="316866"/>
            <a:ext cx="7728915" cy="445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多维数组运算</a:t>
            </a:r>
          </a:p>
        </p:txBody>
      </p:sp>
    </p:spTree>
    <p:extLst>
      <p:ext uri="{BB962C8B-B14F-4D97-AF65-F5344CB8AC3E}">
        <p14:creationId xmlns:p14="http://schemas.microsoft.com/office/powerpoint/2010/main" val="3100759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07742" y="1493266"/>
            <a:ext cx="8131658" cy="2545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marR="12700" lvl="0" indent="-228600" algn="l" defTabSz="914400" rtl="0" eaLnBrk="1" fontAlgn="auto" latinLnBrk="0" hangingPunct="1">
              <a:lnSpc>
                <a:spcPts val="26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•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模块生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成由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随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机整数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成的一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维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数组， 整数的取值范围从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97865" marR="0" lvl="0" indent="-228600" algn="l" defTabSz="914400" rtl="0" eaLnBrk="1" fontAlgn="auto" latinLnBrk="0" hangingPunct="1">
              <a:lnSpc>
                <a:spcPts val="28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7865" algn="l"/>
              </a:tabLst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randin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sz="2400" b="1" i="0" u="none" strike="noStrike" kern="1200" cap="none" spc="-1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</a:t>
            </a:r>
            <a:r>
              <a:rPr kumimoji="0" sz="2400" b="1" i="0" u="none" strike="noStrike" kern="1200" cap="none" spc="-1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1" i="0" u="none" strike="noStrike" kern="1200" cap="none" spc="-6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</a:t>
            </a:r>
            <a:r>
              <a:rPr kumimoji="0" sz="2400" b="1" i="0" u="none" strike="noStrike" kern="1200" cap="none" spc="-5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1" i="0" u="none" strike="noStrike" kern="1200" cap="none" spc="-1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siz</a:t>
            </a:r>
            <a:r>
              <a:rPr kumimoji="0" sz="2400" b="1" i="0" u="none" strike="noStrike" kern="1200" cap="none" spc="-16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21609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np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rand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.rand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(0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6,10)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21609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array(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5, 5,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0, 2,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4, 3,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1, 2,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5, 4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•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生成服从均值为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、方差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的服从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正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态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分布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sz="24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×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二维数组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19771" y="3916679"/>
            <a:ext cx="2633472" cy="171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60676" y="5482055"/>
          <a:ext cx="7923530" cy="1158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334">
                <a:tc gridSpan="2"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np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normal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0,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4,5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0" dirty="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0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55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-0.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-0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7],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[-0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96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-0.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79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-0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6],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1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87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74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5],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33"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[-2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38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tabLst>
                          <a:tab pos="1222375" algn="l"/>
                        </a:tabLst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-0.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94	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63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-0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8]])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2231543" y="609601"/>
            <a:ext cx="4500245" cy="4552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随机数组生成函数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2265409" y="1066801"/>
            <a:ext cx="2642870" cy="434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lang="zh-CN" alt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2231543" y="152401"/>
            <a:ext cx="7728915" cy="445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多维数组运算</a:t>
            </a:r>
          </a:p>
        </p:txBody>
      </p:sp>
    </p:spTree>
    <p:extLst>
      <p:ext uri="{BB962C8B-B14F-4D97-AF65-F5344CB8AC3E}">
        <p14:creationId xmlns:p14="http://schemas.microsoft.com/office/powerpoint/2010/main" val="7626397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596" y="4572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800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案例：随机游走轨迹模拟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543" y="1772158"/>
            <a:ext cx="7714615" cy="3027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33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随机游走（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Random </a:t>
            </a:r>
            <a:r>
              <a:rPr kumimoji="0" sz="2400" b="0" i="0" u="none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Wal</a:t>
            </a:r>
            <a:r>
              <a:rPr kumimoji="0" sz="2400" b="0" i="0" u="none" strike="noStrike" kern="1200" cap="none" spc="-7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sz="2400" b="0" i="0" u="none" strike="noStrike" kern="120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）又称随机游动或随机</a:t>
            </a:r>
            <a:r>
              <a:rPr kumimoji="0" sz="2400" b="0" i="0" u="none" strike="noStrike" kern="1200" cap="none" spc="-3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漫步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ts val="28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花粉的布朗运动、证券的涨跌</a:t>
            </a: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合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NumP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的随机数生成函数与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ndarray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实现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ts val="28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初始位置：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</a:p>
          <a:p>
            <a:pPr marL="46990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每一步随机地沿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着</a:t>
            </a:r>
            <a:r>
              <a:rPr kumimoji="0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轴方向左移或右移一个单位，</a:t>
            </a:r>
          </a:p>
          <a:p>
            <a:pPr marL="469900" marR="0" lvl="0" indent="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同时沿着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y轴方向左移或右移一个单位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4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左移或者右移的概率是相等的</a:t>
            </a:r>
          </a:p>
        </p:txBody>
      </p:sp>
      <p:sp>
        <p:nvSpPr>
          <p:cNvPr id="4" name="object 4"/>
          <p:cNvSpPr/>
          <p:nvPr/>
        </p:nvSpPr>
        <p:spPr>
          <a:xfrm>
            <a:off x="6553201" y="4495801"/>
            <a:ext cx="3486910" cy="2205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304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987960"/>
            <a:ext cx="7728915" cy="45984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模拟每步游走方向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7533" y="1516889"/>
            <a:ext cx="5145134" cy="2176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6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创建一个</a:t>
            </a:r>
            <a:r>
              <a:rPr kumimoji="0" sz="2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sz="26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×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的二维数组</a:t>
            </a:r>
          </a:p>
          <a:p>
            <a:pPr marL="469900" marR="0" lvl="0" indent="0" algn="l" defTabSz="914400" rtl="0" eaLnBrk="1" fontAlgn="auto" latinLnBrk="0" hangingPunct="1">
              <a:lnSpc>
                <a:spcPts val="2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97865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sz="2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行分别表示</a:t>
            </a:r>
            <a:r>
              <a:rPr kumimoji="0" sz="22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sz="2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轴上的运动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ts val="26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97865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为移动总步数，每列记录一步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69900" marR="0" lvl="0" indent="0" algn="l" defTabSz="914400" rtl="0" eaLnBrk="1" fontAlgn="auto" latinLnBrk="0" hangingPunct="1">
              <a:lnSpc>
                <a:spcPts val="26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97865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数组元素取值为</a:t>
            </a:r>
            <a:r>
              <a:rPr kumimoji="0" sz="2200" b="0" i="0" u="none" strike="noStrike" kern="1200" cap="none" spc="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sz="2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0" sz="22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</a:t>
            </a:r>
            <a:r>
              <a:rPr kumimoji="0" sz="26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假设某次随机游走走了</a:t>
            </a:r>
            <a:r>
              <a:rPr kumimoji="0" sz="26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步</a:t>
            </a:r>
          </a:p>
          <a:p>
            <a:pPr marL="469900" marR="0" lvl="0" indent="0" algn="l" defTabSz="914400" rtl="0" eaLnBrk="1" fontAlgn="auto" latinLnBrk="0" hangingPunct="1">
              <a:lnSpc>
                <a:spcPts val="2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97865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</a:t>
            </a:r>
            <a:r>
              <a:rPr kumimoji="0" sz="2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</a:t>
            </a:r>
            <a:r>
              <a:rPr kumimoji="0" sz="2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din</a:t>
            </a:r>
            <a:r>
              <a:rPr kumimoji="0" sz="22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函数随机生成每步走的方向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8889" y="3851910"/>
            <a:ext cx="4057015" cy="757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st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ps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rn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wlk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.ra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do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andin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0,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rn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wlk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2372" y="4095751"/>
            <a:ext cx="880744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size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9257" y="4095751"/>
            <a:ext cx="149225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(2,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teps))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8889" y="4583430"/>
            <a:ext cx="3567429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88514" algn="l"/>
                <a:tab pos="2945130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array(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[[ 0,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	1,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	1, 1,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7154" y="4583430"/>
            <a:ext cx="2346960" cy="513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16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89330" algn="l"/>
                <a:tab pos="1478915" algn="l"/>
                <a:tab pos="1967864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	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	0,	1],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1650" algn="l"/>
                <a:tab pos="1356995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0,	0, 1,	0]] 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0808" y="4827271"/>
            <a:ext cx="295783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5490" algn="l"/>
                <a:tab pos="1233170" algn="l"/>
                <a:tab pos="1722755" algn="l"/>
                <a:tab pos="2211705" algn="l"/>
                <a:tab pos="2699385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[ 0,	1,	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	1,	0,	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27859" y="5509259"/>
            <a:ext cx="2369820" cy="429768"/>
          </a:xfrm>
          <a:custGeom>
            <a:avLst/>
            <a:gdLst/>
            <a:ahLst/>
            <a:cxnLst/>
            <a:rect l="l" t="t" r="r" b="b"/>
            <a:pathLst>
              <a:path w="2369820" h="429768">
                <a:moveTo>
                  <a:pt x="0" y="429767"/>
                </a:moveTo>
                <a:lnTo>
                  <a:pt x="2369820" y="429767"/>
                </a:lnTo>
                <a:lnTo>
                  <a:pt x="2369820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27859" y="5509259"/>
            <a:ext cx="2369820" cy="429768"/>
          </a:xfrm>
          <a:custGeom>
            <a:avLst/>
            <a:gdLst/>
            <a:ahLst/>
            <a:cxnLst/>
            <a:rect l="l" t="t" r="r" b="b"/>
            <a:pathLst>
              <a:path w="2369820" h="429768">
                <a:moveTo>
                  <a:pt x="0" y="429767"/>
                </a:moveTo>
                <a:lnTo>
                  <a:pt x="2369820" y="429767"/>
                </a:lnTo>
                <a:lnTo>
                  <a:pt x="2369820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54060" y="4778376"/>
            <a:ext cx="1337017" cy="699643"/>
          </a:xfrm>
          <a:custGeom>
            <a:avLst/>
            <a:gdLst/>
            <a:ahLst/>
            <a:cxnLst/>
            <a:rect l="l" t="t" r="r" b="b"/>
            <a:pathLst>
              <a:path w="1337017" h="699643">
                <a:moveTo>
                  <a:pt x="0" y="699643"/>
                </a:moveTo>
                <a:lnTo>
                  <a:pt x="256984" y="430022"/>
                </a:lnTo>
                <a:lnTo>
                  <a:pt x="1337017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7209" y="5589219"/>
            <a:ext cx="2052320" cy="261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每次生成的方向不一样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11796" y="1717549"/>
            <a:ext cx="2827020" cy="853847"/>
          </a:xfrm>
          <a:custGeom>
            <a:avLst/>
            <a:gdLst/>
            <a:ahLst/>
            <a:cxnLst/>
            <a:rect l="l" t="t" r="r" b="b"/>
            <a:pathLst>
              <a:path w="2827020" h="643127">
                <a:moveTo>
                  <a:pt x="0" y="643127"/>
                </a:moveTo>
                <a:lnTo>
                  <a:pt x="2827020" y="643127"/>
                </a:lnTo>
                <a:lnTo>
                  <a:pt x="2827020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11796" y="1717549"/>
            <a:ext cx="2827020" cy="643127"/>
          </a:xfrm>
          <a:custGeom>
            <a:avLst/>
            <a:gdLst/>
            <a:ahLst/>
            <a:cxnLst/>
            <a:rect l="l" t="t" r="r" b="b"/>
            <a:pathLst>
              <a:path w="2827020" h="643127">
                <a:moveTo>
                  <a:pt x="0" y="643127"/>
                </a:moveTo>
                <a:lnTo>
                  <a:pt x="2827020" y="643127"/>
                </a:lnTo>
                <a:lnTo>
                  <a:pt x="2827020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11369" y="2022220"/>
            <a:ext cx="2386710" cy="747776"/>
          </a:xfrm>
          <a:custGeom>
            <a:avLst/>
            <a:gdLst/>
            <a:ahLst/>
            <a:cxnLst/>
            <a:rect l="l" t="t" r="r" b="b"/>
            <a:pathLst>
              <a:path w="2386710" h="747776">
                <a:moveTo>
                  <a:pt x="2386710" y="0"/>
                </a:moveTo>
                <a:lnTo>
                  <a:pt x="1891664" y="18668"/>
                </a:lnTo>
                <a:lnTo>
                  <a:pt x="0" y="747776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805" y="1781684"/>
            <a:ext cx="2493010" cy="789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随机整数生成在</a:t>
            </a:r>
            <a:r>
              <a:rPr kumimoji="0" sz="1600" b="1" i="0" u="none" strike="noStrike" kern="1200" cap="none" spc="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-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0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，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之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间有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3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个整数，如何跳掉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0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？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47743" y="5532527"/>
            <a:ext cx="3935095" cy="513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rn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wlk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np.wh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ndwl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k&gt;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rn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wlk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79357" y="5532527"/>
            <a:ext cx="88011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-1 )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47742" y="6020207"/>
            <a:ext cx="334645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06550" algn="l"/>
                <a:tab pos="2100580" algn="l"/>
                <a:tab pos="2593975" algn="l"/>
                <a:tab pos="3089275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array(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-1,	1,	1,	1,	1,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18730" y="6020207"/>
            <a:ext cx="2362835" cy="513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94030" algn="l"/>
                <a:tab pos="1970405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	1,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-1,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-1,	1],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4889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 -1]])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9664" y="6264047"/>
            <a:ext cx="1491615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5490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[-1,	1, -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79845" y="6264047"/>
            <a:ext cx="222504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 -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 -1,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55634" y="3308603"/>
            <a:ext cx="2777871" cy="787148"/>
          </a:xfrm>
          <a:custGeom>
            <a:avLst/>
            <a:gdLst/>
            <a:ahLst/>
            <a:cxnLst/>
            <a:rect l="l" t="t" r="r" b="b"/>
            <a:pathLst>
              <a:path w="2764536" h="643127">
                <a:moveTo>
                  <a:pt x="0" y="643128"/>
                </a:moveTo>
                <a:lnTo>
                  <a:pt x="2764536" y="643128"/>
                </a:lnTo>
                <a:lnTo>
                  <a:pt x="2764536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55635" y="3308603"/>
            <a:ext cx="2764536" cy="643128"/>
          </a:xfrm>
          <a:custGeom>
            <a:avLst/>
            <a:gdLst/>
            <a:ahLst/>
            <a:cxnLst/>
            <a:rect l="l" t="t" r="r" b="b"/>
            <a:pathLst>
              <a:path w="2764536" h="643127">
                <a:moveTo>
                  <a:pt x="0" y="643128"/>
                </a:moveTo>
                <a:lnTo>
                  <a:pt x="2764536" y="643128"/>
                </a:lnTo>
                <a:lnTo>
                  <a:pt x="2764536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82335" y="3613278"/>
            <a:ext cx="1759965" cy="608457"/>
          </a:xfrm>
          <a:custGeom>
            <a:avLst/>
            <a:gdLst/>
            <a:ahLst/>
            <a:cxnLst/>
            <a:rect l="l" t="t" r="r" b="b"/>
            <a:pathLst>
              <a:path w="1759965" h="608456">
                <a:moveTo>
                  <a:pt x="1759965" y="0"/>
                </a:moveTo>
                <a:lnTo>
                  <a:pt x="1275714" y="18668"/>
                </a:lnTo>
                <a:lnTo>
                  <a:pt x="0" y="60845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35647" y="3372740"/>
            <a:ext cx="2697859" cy="7230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生成</a:t>
            </a:r>
            <a:r>
              <a:rPr kumimoji="0" sz="160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0~</a:t>
            </a:r>
            <a:r>
              <a:rPr kumimoji="0" sz="1600" b="1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之</a:t>
            </a: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间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整</a:t>
            </a: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数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随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机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数，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然后将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0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转换为</a:t>
            </a:r>
            <a:r>
              <a:rPr kumimoji="0" sz="1600" b="1" i="0" u="none" strike="noStrike" kern="1200" cap="none" spc="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-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1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/>
            </a:endParaRPr>
          </a:p>
        </p:txBody>
      </p:sp>
      <p:sp>
        <p:nvSpPr>
          <p:cNvPr id="28" name="object 2"/>
          <p:cNvSpPr txBox="1">
            <a:spLocks/>
          </p:cNvSpPr>
          <p:nvPr/>
        </p:nvSpPr>
        <p:spPr>
          <a:xfrm>
            <a:off x="2336596" y="4572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案例：随机游走轨迹模拟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933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3759" y="4312920"/>
            <a:ext cx="3186684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543" y="1026798"/>
            <a:ext cx="7728915" cy="42100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计算每步游走后的位置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3412" y="5379720"/>
            <a:ext cx="3805428" cy="643128"/>
          </a:xfrm>
          <a:custGeom>
            <a:avLst/>
            <a:gdLst/>
            <a:ahLst/>
            <a:cxnLst/>
            <a:rect l="l" t="t" r="r" b="b"/>
            <a:pathLst>
              <a:path w="3805428" h="643127">
                <a:moveTo>
                  <a:pt x="0" y="643127"/>
                </a:moveTo>
                <a:lnTo>
                  <a:pt x="3805428" y="643127"/>
                </a:lnTo>
                <a:lnTo>
                  <a:pt x="3805428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3412" y="5379720"/>
            <a:ext cx="3805428" cy="643128"/>
          </a:xfrm>
          <a:custGeom>
            <a:avLst/>
            <a:gdLst/>
            <a:ahLst/>
            <a:cxnLst/>
            <a:rect l="l" t="t" r="r" b="b"/>
            <a:pathLst>
              <a:path w="3805428" h="643127">
                <a:moveTo>
                  <a:pt x="0" y="643127"/>
                </a:moveTo>
                <a:lnTo>
                  <a:pt x="3805428" y="643127"/>
                </a:lnTo>
                <a:lnTo>
                  <a:pt x="3805428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20053" y="5360671"/>
            <a:ext cx="2740660" cy="376021"/>
          </a:xfrm>
          <a:custGeom>
            <a:avLst/>
            <a:gdLst/>
            <a:ahLst/>
            <a:cxnLst/>
            <a:rect l="l" t="t" r="r" b="b"/>
            <a:pathLst>
              <a:path w="2740660" h="376021">
                <a:moveTo>
                  <a:pt x="0" y="376021"/>
                </a:moveTo>
                <a:lnTo>
                  <a:pt x="610488" y="198627"/>
                </a:lnTo>
                <a:lnTo>
                  <a:pt x="274066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1542" y="1543304"/>
            <a:ext cx="7293458" cy="2215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•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步的位置为前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400" b="0" i="0" u="none" strike="noStrike" kern="1200" cap="none" spc="4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步位置</a:t>
            </a:r>
            <a:r>
              <a:rPr kumimoji="0" sz="2400" b="0" i="0" u="none" strike="noStrike" kern="1200" cap="none" spc="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步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697865" marR="0" lvl="0" indent="-22860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786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累加和函数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cumsu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sz="2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55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rn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wlk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00835" algn="l"/>
                <a:tab pos="2088514" algn="l"/>
                <a:tab pos="2577465" algn="l"/>
                <a:tab pos="3067050" algn="l"/>
                <a:tab pos="3554729" algn="l"/>
                <a:tab pos="4043679" algn="l"/>
                <a:tab pos="5510530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array(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[-1,	1,	1,	1,	1,	1,	1,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-1, -1,	1],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346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67410" algn="l"/>
                <a:tab pos="1844675" algn="l"/>
                <a:tab pos="4287520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[-1,	1,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	1,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 -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 -1,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	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 -1]])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ts val="750"/>
              </a:lnSpc>
              <a:spcBef>
                <a:spcPts val="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902200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position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 rndwlk.cumsum(axis</a:t>
            </a:r>
            <a:r>
              <a:rPr kumimoji="0" sz="16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1)	#</a:t>
            </a:r>
            <a:r>
              <a:rPr kumimoji="0" sz="1600" b="0" i="0" u="none" strike="noStrike" kern="1200" cap="none" spc="-2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逐列</a:t>
            </a:r>
            <a:r>
              <a:rPr kumimoji="0" lang="zh-CN" altLang="en-US" sz="160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宋体"/>
              </a:rPr>
              <a:t>？？</a:t>
            </a:r>
            <a:r>
              <a:rPr kumimoji="0" sz="1600" b="0" i="0" u="none" strike="noStrike" kern="1200" cap="none" spc="-2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求累加和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po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ition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1542" y="5566054"/>
            <a:ext cx="3382010" cy="261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实现方法，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第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4</a:t>
            </a:r>
            <a:r>
              <a:rPr kumimoji="0" sz="1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章，数据可视化时介绍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1542" y="3745739"/>
            <a:ext cx="527812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00835" algn="l"/>
                <a:tab pos="2088514" algn="l"/>
                <a:tab pos="2577465" algn="l"/>
                <a:tab pos="3067050" algn="l"/>
                <a:tab pos="3554729" algn="l"/>
                <a:tab pos="4043679" algn="l"/>
                <a:tab pos="4533265" algn="l"/>
                <a:tab pos="5020945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array(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	0,	1,	2,	3,	4,	5,	4,	3,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9474" y="3745739"/>
            <a:ext cx="1491615" cy="513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4],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dt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y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pe=int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3463" y="3989579"/>
            <a:ext cx="5156835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5490" algn="l"/>
                <a:tab pos="1722755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[-1,	0, -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	0,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1, -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 -3,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-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4, -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 -4]],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2336596" y="4572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案例：随机游走轨迹模拟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3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821" y="990600"/>
            <a:ext cx="7728915" cy="38255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err="1"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计算每步游走后距原点距离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542" y="1619504"/>
            <a:ext cx="2385060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•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平面距离计算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4035" y="1634108"/>
            <a:ext cx="1435607" cy="440816"/>
          </a:xfrm>
          <a:custGeom>
            <a:avLst/>
            <a:gdLst/>
            <a:ahLst/>
            <a:cxnLst/>
            <a:rect l="l" t="t" r="r" b="b"/>
            <a:pathLst>
              <a:path w="1435607" h="440816">
                <a:moveTo>
                  <a:pt x="68498" y="286512"/>
                </a:moveTo>
                <a:lnTo>
                  <a:pt x="34670" y="286512"/>
                </a:lnTo>
                <a:lnTo>
                  <a:pt x="106425" y="440816"/>
                </a:lnTo>
                <a:lnTo>
                  <a:pt x="123189" y="440816"/>
                </a:lnTo>
                <a:lnTo>
                  <a:pt x="135701" y="394462"/>
                </a:lnTo>
                <a:lnTo>
                  <a:pt x="116839" y="394462"/>
                </a:lnTo>
                <a:lnTo>
                  <a:pt x="68498" y="286512"/>
                </a:lnTo>
                <a:close/>
              </a:path>
              <a:path w="1435607" h="440816">
                <a:moveTo>
                  <a:pt x="270637" y="0"/>
                </a:moveTo>
                <a:lnTo>
                  <a:pt x="222123" y="0"/>
                </a:lnTo>
                <a:lnTo>
                  <a:pt x="116839" y="394462"/>
                </a:lnTo>
                <a:lnTo>
                  <a:pt x="135701" y="394462"/>
                </a:lnTo>
                <a:lnTo>
                  <a:pt x="235965" y="22987"/>
                </a:lnTo>
                <a:lnTo>
                  <a:pt x="1435607" y="22987"/>
                </a:lnTo>
                <a:lnTo>
                  <a:pt x="1435607" y="635"/>
                </a:lnTo>
                <a:lnTo>
                  <a:pt x="270637" y="635"/>
                </a:lnTo>
                <a:lnTo>
                  <a:pt x="270637" y="0"/>
                </a:lnTo>
                <a:close/>
              </a:path>
              <a:path w="1435607" h="440816">
                <a:moveTo>
                  <a:pt x="56895" y="260603"/>
                </a:moveTo>
                <a:lnTo>
                  <a:pt x="0" y="286512"/>
                </a:lnTo>
                <a:lnTo>
                  <a:pt x="5333" y="299592"/>
                </a:lnTo>
                <a:lnTo>
                  <a:pt x="34670" y="286512"/>
                </a:lnTo>
                <a:lnTo>
                  <a:pt x="68498" y="286512"/>
                </a:lnTo>
                <a:lnTo>
                  <a:pt x="56895" y="260603"/>
                </a:lnTo>
                <a:close/>
              </a:path>
              <a:path w="1435607" h="440816">
                <a:moveTo>
                  <a:pt x="1435607" y="22987"/>
                </a:moveTo>
                <a:lnTo>
                  <a:pt x="257555" y="22987"/>
                </a:lnTo>
                <a:lnTo>
                  <a:pt x="257555" y="23494"/>
                </a:lnTo>
                <a:lnTo>
                  <a:pt x="1435607" y="23494"/>
                </a:lnTo>
                <a:lnTo>
                  <a:pt x="1435607" y="22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505" y="1579627"/>
            <a:ext cx="15240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2</a:t>
            </a: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0922" y="1619504"/>
            <a:ext cx="2605279" cy="447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x</a:t>
            </a:r>
            <a:r>
              <a:rPr kumimoji="0" sz="3000" b="0" i="0" u="none" strike="noStrike" kern="1200" cap="none" spc="97" normalizeH="0" baseline="2361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2 </a:t>
            </a:r>
            <a:r>
              <a:rPr kumimoji="0" sz="3000" b="0" i="0" u="none" strike="noStrike" kern="1200" cap="none" spc="-217" normalizeH="0" baseline="2361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+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lang="en-US" sz="28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y</a:t>
            </a:r>
            <a:r>
              <a:rPr kumimoji="0" sz="3000" b="0" i="0" u="none" strike="noStrike" kern="1200" cap="none" spc="97" normalizeH="0" baseline="2361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2</a:t>
            </a:r>
            <a:endParaRPr kumimoji="0" sz="3000" b="0" i="0" u="none" strike="noStrike" kern="1200" cap="none" spc="0" normalizeH="0" baseline="2361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2177" y="2146172"/>
            <a:ext cx="8218170" cy="751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613525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dists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 np.sqrt(position[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]**2</a:t>
            </a:r>
            <a:r>
              <a:rPr kumimoji="0" sz="16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+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position[1]**2)	#sqrt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求平方根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di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78735" algn="l"/>
                <a:tab pos="6860540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array([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1.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42135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	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 1.4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4213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 2.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 3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16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2776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	4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7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21359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2178" y="2871979"/>
            <a:ext cx="4789805" cy="757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65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44675" algn="l"/>
                <a:tab pos="3432175" algn="l"/>
              </a:tabLst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5.83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9518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	5.6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6854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	4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2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4264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9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np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set_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rintop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ion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precis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on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 di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0702" y="2871979"/>
            <a:ext cx="149225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6568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42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1217" y="4732146"/>
            <a:ext cx="3442970" cy="1483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dists.max()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#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游走最远距离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6.3246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dists.min()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#</a:t>
            </a:r>
            <a:r>
              <a:rPr kumimoji="0" sz="1600" b="0" i="0" u="none" strike="noStrike" kern="1200" cap="none" spc="-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游走最</a:t>
            </a:r>
            <a:r>
              <a:rPr kumimoji="0" lang="zh-CN" altLang="en-US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宋体"/>
              </a:rPr>
              <a:t>近</a:t>
            </a:r>
            <a:r>
              <a:rPr kumimoji="0" sz="1600" b="0" i="0" u="none" strike="noStrike" kern="1200" cap="none" spc="-2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距离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．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dists.mean()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#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游走平均距离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3.3850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9247" y="6149747"/>
            <a:ext cx="3684904" cy="507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&gt;&gt;&gt;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(dists&gt;dists.mean()).sum()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ts val="18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5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23909" y="6149747"/>
            <a:ext cx="1363980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#</a:t>
            </a:r>
            <a:r>
              <a:rPr kumimoji="0" sz="1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超出平均距离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55665" y="4326636"/>
            <a:ext cx="3806951" cy="643127"/>
          </a:xfrm>
          <a:custGeom>
            <a:avLst/>
            <a:gdLst/>
            <a:ahLst/>
            <a:cxnLst/>
            <a:rect l="l" t="t" r="r" b="b"/>
            <a:pathLst>
              <a:path w="3806952" h="643127">
                <a:moveTo>
                  <a:pt x="0" y="643127"/>
                </a:moveTo>
                <a:lnTo>
                  <a:pt x="3806951" y="643127"/>
                </a:lnTo>
                <a:lnTo>
                  <a:pt x="3806951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55665" y="4326636"/>
            <a:ext cx="3806951" cy="643127"/>
          </a:xfrm>
          <a:custGeom>
            <a:avLst/>
            <a:gdLst/>
            <a:ahLst/>
            <a:cxnLst/>
            <a:rect l="l" t="t" r="r" b="b"/>
            <a:pathLst>
              <a:path w="3806952" h="643127">
                <a:moveTo>
                  <a:pt x="0" y="643127"/>
                </a:moveTo>
                <a:lnTo>
                  <a:pt x="3806951" y="643127"/>
                </a:lnTo>
                <a:lnTo>
                  <a:pt x="3806951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5279" y="3252724"/>
            <a:ext cx="2370581" cy="1065021"/>
          </a:xfrm>
          <a:custGeom>
            <a:avLst/>
            <a:gdLst/>
            <a:ahLst/>
            <a:cxnLst/>
            <a:rect l="l" t="t" r="r" b="b"/>
            <a:pathLst>
              <a:path w="2370581" h="1065022">
                <a:moveTo>
                  <a:pt x="2370581" y="1065021"/>
                </a:moveTo>
                <a:lnTo>
                  <a:pt x="1675003" y="534796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35929" y="4391026"/>
            <a:ext cx="3472815" cy="5054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浮点数小数位很多，可以设置显示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位</a:t>
            </a:r>
            <a:r>
              <a:rPr kumimoji="0" sz="16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数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设置后，一直有效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119478" y="3616588"/>
          <a:ext cx="8143137" cy="716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1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58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tabLst>
                          <a:tab pos="210121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array([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1.4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42, 0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,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tabLst>
                          <a:tab pos="1588135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1.4142,	2.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,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1623,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4.47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1,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61"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tabLst>
                          <a:tab pos="136779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5.83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.656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tabLst>
                          <a:tab pos="109855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4.2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spc="0" dirty="0">
                          <a:latin typeface="Courier New"/>
                          <a:cs typeface="Courier New"/>
                        </a:rPr>
                        <a:t>6569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])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192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2"/>
          <p:cNvSpPr txBox="1">
            <a:spLocks/>
          </p:cNvSpPr>
          <p:nvPr/>
        </p:nvSpPr>
        <p:spPr>
          <a:xfrm>
            <a:off x="2336596" y="457200"/>
            <a:ext cx="7728915" cy="533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案例：随机游走轨迹模拟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26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195044"/>
            <a:ext cx="7750657" cy="6960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800" spc="-5" dirty="0"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综合练习题</a:t>
            </a:r>
            <a:r>
              <a:rPr lang="en-US" altLang="zh-CN" sz="2800" spc="-5" dirty="0"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-</a:t>
            </a:r>
            <a:r>
              <a:rPr lang="zh-CN" altLang="en-US" sz="2800" spc="-5" dirty="0"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第</a:t>
            </a:r>
            <a:r>
              <a:rPr lang="en-US" altLang="zh-CN" sz="2800" spc="-5" dirty="0"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2</a:t>
            </a:r>
            <a:r>
              <a:rPr lang="zh-CN" altLang="en-US" sz="2800" spc="-5" dirty="0"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章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0088" y="1176332"/>
            <a:ext cx="9907328" cy="52171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28930" lvl="0" indent="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1 . </a:t>
            </a:r>
            <a:r>
              <a:rPr kumimoji="0" lang="zh-CN" altLang="en-US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“大润发”、“</a:t>
            </a:r>
            <a:r>
              <a:rPr kumimoji="0" sz="2400" i="0" strike="noStrike" kern="120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沃尔玛</a:t>
            </a:r>
            <a:r>
              <a:rPr kumimoji="0" lang="zh-CN" altLang="en-US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zh-CN" altLang="en-US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sz="2400" i="0" strike="noStrike" kern="120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联华</a:t>
            </a:r>
            <a:r>
              <a:rPr kumimoji="0" lang="zh-CN" altLang="en-US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zh-CN" altLang="en-US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sz="2400" i="0" strike="noStrike" kern="120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农工商</a:t>
            </a:r>
            <a:r>
              <a:rPr kumimoji="0" lang="zh-CN" altLang="en-US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sz="2400" i="0" strike="noStrike" kern="120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四个超市都卖苹果、香蕉、桔子和芒果四种水果。使用NumPy的</a:t>
            </a:r>
            <a:r>
              <a:rPr kumimoji="0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i="0" strike="noStrike" kern="120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ndarray实现以下功能</a:t>
            </a:r>
            <a:r>
              <a:rPr kumimoji="0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a)	创建2个一维数组分别存储超市名称和水果名称；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4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27685" marR="12700" lvl="0" indent="-51562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b)	创建1个4×4的二维数组存储不同超市的水果价格，其中价格由4到10范围内的随机数生成；</a:t>
            </a:r>
          </a:p>
          <a:p>
            <a:pPr marL="0" marR="0" lvl="0" indent="0" algn="l" defTabSz="914400" rtl="0" eaLnBrk="1" fontAlgn="auto" latinLnBrk="0" hangingPunct="1">
              <a:lnSpc>
                <a:spcPts val="95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27685" marR="283845" lvl="0" indent="-51562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c)	选择“大润发”的苹果和“联华”的香蕉，并将价格增加1元；</a:t>
            </a: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4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172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d)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“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农工商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水果大减价，所有水果价格减少2元；</a:t>
            </a:r>
          </a:p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e)	统计四个超市苹果和芒果的销售均价；</a:t>
            </a:r>
          </a:p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f)	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找出桔子价格最贵的超市名称（不是编号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12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38400" y="303287"/>
            <a:ext cx="731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第三章 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数据汇总与统计</a:t>
            </a:r>
          </a:p>
        </p:txBody>
      </p:sp>
      <p:sp>
        <p:nvSpPr>
          <p:cNvPr id="3" name="矩形 2"/>
          <p:cNvSpPr/>
          <p:nvPr/>
        </p:nvSpPr>
        <p:spPr>
          <a:xfrm>
            <a:off x="1828800" y="1217686"/>
            <a:ext cx="4114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 统计基本概念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3.1.1  统计的含义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3.1.2  常用统计量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 pandas数据结构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3.2.1  Series对象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3.2.2  Series数据访问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3.2.3  DataFrame对象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3.2.4  DataFrame 数据访问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  数据文件读写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3.3.1  读写CSV和TXT文件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3.3.2  读取Excel文件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6248400" y="1234620"/>
            <a:ext cx="4114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3.4  数据清洗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.1  缺失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数据处理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3.4.2  去除重复数据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  数据规整化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3.5.1  数据合并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3.5.2  数据排序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3.6  统计分析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3.6.1  通用函数与运算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3.6.2  统计函数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3.6.3  相关性分析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3.6.4  案例：调查反馈表分析</a:t>
            </a:r>
          </a:p>
        </p:txBody>
      </p:sp>
    </p:spTree>
    <p:extLst>
      <p:ext uri="{BB962C8B-B14F-4D97-AF65-F5344CB8AC3E}">
        <p14:creationId xmlns:p14="http://schemas.microsoft.com/office/powerpoint/2010/main" val="26923065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9174" y="1584952"/>
          <a:ext cx="8569005" cy="4906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9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391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统计量</a:t>
                      </a:r>
                      <a:endParaRPr sz="2000" dirty="0">
                        <a:solidFill>
                          <a:srgbClr val="FF0000"/>
                        </a:solidFill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A6C6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含义</a:t>
                      </a:r>
                      <a:endParaRPr sz="2000" dirty="0">
                        <a:solidFill>
                          <a:srgbClr val="FF0000"/>
                        </a:solidFill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A6C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solidFill>
                          <a:srgbClr val="FF0000"/>
                        </a:solidFill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6C6"/>
                    </a:solidFill>
                  </a:tcPr>
                </a:tc>
                <a:tc>
                  <a:txBody>
                    <a:bodyPr/>
                    <a:lstStyle/>
                    <a:p>
                      <a:pPr marL="111252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案例说明</a:t>
                      </a:r>
                      <a:endParaRPr sz="2000" dirty="0">
                        <a:solidFill>
                          <a:srgbClr val="FF0000"/>
                        </a:solidFill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6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604"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</a:pPr>
                      <a:r>
                        <a:rPr sz="2000" dirty="0" err="1">
                          <a:solidFill>
                            <a:srgbClr val="FF0000"/>
                          </a:solidFill>
                          <a:latin typeface="楷体"/>
                          <a:cs typeface="楷体"/>
                        </a:rPr>
                        <a:t>均值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0E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3853179" algn="l"/>
                        </a:tabLst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样本（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一</a:t>
                      </a:r>
                      <a:r>
                        <a:rPr sz="2000" spc="0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组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数</a:t>
                      </a:r>
                      <a:r>
                        <a:rPr sz="2000" spc="0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据）的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算</a:t>
                      </a:r>
                      <a:r>
                        <a:rPr sz="2000" spc="0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术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平</a:t>
                      </a:r>
                      <a:r>
                        <a:rPr sz="2000" spc="0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均值	</a:t>
                      </a:r>
                      <a:r>
                        <a:rPr sz="2700" spc="0" baseline="1543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学生身高均值</a:t>
                      </a:r>
                      <a:r>
                        <a:rPr sz="2700" spc="0" baseline="1543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168.4</a:t>
                      </a:r>
                      <a:r>
                        <a:rPr lang="en-US" sz="2700" spc="0" baseline="1543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spc="0" baseline="1543" dirty="0" err="1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2700" spc="0" baseline="1543" dirty="0" err="1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，描述了</a:t>
                      </a:r>
                      <a:endParaRPr sz="2700" baseline="1543" dirty="0">
                        <a:latin typeface="楷体"/>
                        <a:cs typeface="楷体"/>
                      </a:endParaRPr>
                    </a:p>
                    <a:p>
                      <a:pPr marL="85090">
                        <a:lnSpc>
                          <a:spcPts val="2100"/>
                        </a:lnSpc>
                        <a:tabLst>
                          <a:tab pos="3853179" algn="l"/>
                        </a:tabLst>
                      </a:pPr>
                      <a:r>
                        <a:rPr sz="3000" baseline="-5555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反映数</a:t>
                      </a:r>
                      <a:r>
                        <a:rPr sz="3000" spc="-22" baseline="-5555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据</a:t>
                      </a:r>
                      <a:r>
                        <a:rPr sz="3000" spc="0" baseline="-5555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的</a:t>
                      </a:r>
                      <a:r>
                        <a:rPr sz="3000" spc="-22" baseline="-5555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集</a:t>
                      </a:r>
                      <a:r>
                        <a:rPr sz="3000" spc="0" baseline="-5555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中趋势	</a:t>
                      </a:r>
                      <a:r>
                        <a:rPr sz="1800" spc="0" dirty="0">
                          <a:solidFill>
                            <a:srgbClr val="404040"/>
                          </a:solidFill>
                          <a:latin typeface="楷体"/>
                          <a:cs typeface="楷体"/>
                        </a:rPr>
                        <a:t>全班同学身高的整体特征</a:t>
                      </a:r>
                      <a:endParaRPr sz="1800" dirty="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0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328"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</a:pPr>
                      <a:r>
                        <a:rPr sz="2000" dirty="0" err="1">
                          <a:solidFill>
                            <a:srgbClr val="FF0000"/>
                          </a:solidFill>
                          <a:latin typeface="楷体"/>
                          <a:cs typeface="楷体"/>
                        </a:rPr>
                        <a:t>方差</a:t>
                      </a:r>
                      <a:endParaRPr lang="en-US" sz="2000" dirty="0">
                        <a:solidFill>
                          <a:srgbClr val="FF0000"/>
                        </a:solidFill>
                        <a:latin typeface="楷体"/>
                        <a:cs typeface="楷体"/>
                      </a:endParaRPr>
                    </a:p>
                    <a:p>
                      <a:pPr marL="40386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  <a:endParaRPr sz="2000" dirty="0">
                        <a:solidFill>
                          <a:srgbClr val="FF0000"/>
                        </a:solidFill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1760">
                        <a:lnSpc>
                          <a:spcPts val="2290"/>
                        </a:lnSpc>
                      </a:pPr>
                      <a:r>
                        <a:rPr sz="2000" dirty="0">
                          <a:latin typeface="楷体"/>
                          <a:cs typeface="楷体"/>
                        </a:rPr>
                        <a:t>描述一</a:t>
                      </a:r>
                      <a:r>
                        <a:rPr sz="2000" spc="-15" dirty="0">
                          <a:latin typeface="楷体"/>
                          <a:cs typeface="楷体"/>
                        </a:rPr>
                        <a:t>组</a:t>
                      </a:r>
                      <a:r>
                        <a:rPr sz="2000" spc="0" dirty="0">
                          <a:latin typeface="楷体"/>
                          <a:cs typeface="楷体"/>
                        </a:rPr>
                        <a:t>数</a:t>
                      </a:r>
                      <a:r>
                        <a:rPr sz="2000" spc="-15" dirty="0">
                          <a:latin typeface="楷体"/>
                          <a:cs typeface="楷体"/>
                        </a:rPr>
                        <a:t>据</a:t>
                      </a:r>
                      <a:r>
                        <a:rPr sz="2000" spc="0" dirty="0">
                          <a:latin typeface="楷体"/>
                          <a:cs typeface="楷体"/>
                        </a:rPr>
                        <a:t>的离散</a:t>
                      </a:r>
                      <a:r>
                        <a:rPr sz="2000" spc="-15" dirty="0">
                          <a:latin typeface="楷体"/>
                          <a:cs typeface="楷体"/>
                        </a:rPr>
                        <a:t>程</a:t>
                      </a:r>
                      <a:r>
                        <a:rPr sz="2000" spc="0" dirty="0">
                          <a:latin typeface="楷体"/>
                          <a:cs typeface="楷体"/>
                        </a:rPr>
                        <a:t>度</a:t>
                      </a:r>
                      <a:r>
                        <a:rPr sz="2000" spc="-15" dirty="0">
                          <a:latin typeface="楷体"/>
                          <a:cs typeface="楷体"/>
                        </a:rPr>
                        <a:t>，</a:t>
                      </a:r>
                      <a:r>
                        <a:rPr sz="2000" spc="0" dirty="0">
                          <a:latin typeface="楷体"/>
                          <a:cs typeface="楷体"/>
                        </a:rPr>
                        <a:t>或样 本个体</a:t>
                      </a:r>
                      <a:r>
                        <a:rPr sz="2000" spc="-15" dirty="0">
                          <a:latin typeface="楷体"/>
                          <a:cs typeface="楷体"/>
                        </a:rPr>
                        <a:t>距</a:t>
                      </a:r>
                      <a:r>
                        <a:rPr sz="2000" spc="0" dirty="0">
                          <a:latin typeface="楷体"/>
                          <a:cs typeface="楷体"/>
                        </a:rPr>
                        <a:t>离</a:t>
                      </a:r>
                      <a:r>
                        <a:rPr sz="2000" spc="-15" dirty="0">
                          <a:latin typeface="楷体"/>
                          <a:cs typeface="楷体"/>
                        </a:rPr>
                        <a:t>均</a:t>
                      </a:r>
                      <a:r>
                        <a:rPr sz="2000" spc="0" dirty="0">
                          <a:latin typeface="楷体"/>
                          <a:cs typeface="楷体"/>
                        </a:rPr>
                        <a:t>值的分</a:t>
                      </a:r>
                      <a:r>
                        <a:rPr sz="2000" spc="-15" dirty="0">
                          <a:latin typeface="楷体"/>
                          <a:cs typeface="楷体"/>
                        </a:rPr>
                        <a:t>散</a:t>
                      </a:r>
                      <a:r>
                        <a:rPr sz="2000" spc="0" dirty="0">
                          <a:latin typeface="楷体"/>
                          <a:cs typeface="楷体"/>
                        </a:rPr>
                        <a:t>程度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楷体"/>
                          <a:cs typeface="楷体"/>
                        </a:rPr>
                        <a:t>两组数</a:t>
                      </a:r>
                      <a:r>
                        <a:rPr sz="1800" spc="0" dirty="0">
                          <a:latin typeface="楷体"/>
                          <a:cs typeface="楷体"/>
                        </a:rPr>
                        <a:t>据</a:t>
                      </a:r>
                      <a:r>
                        <a:rPr sz="1800" spc="-459" dirty="0">
                          <a:latin typeface="楷体"/>
                          <a:cs typeface="楷体"/>
                        </a:rPr>
                        <a:t> 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{1,</a:t>
                      </a:r>
                      <a:r>
                        <a:rPr lang="en-US" sz="1800" spc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lang="en-US"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30,</a:t>
                      </a:r>
                      <a:r>
                        <a:rPr lang="en-US" sz="1800" spc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60}</a:t>
                      </a:r>
                      <a:r>
                        <a:rPr sz="1800" spc="0" dirty="0">
                          <a:latin typeface="楷体"/>
                          <a:cs typeface="楷体"/>
                        </a:rPr>
                        <a:t>和</a:t>
                      </a:r>
                      <a:endParaRPr sz="1800" dirty="0">
                        <a:latin typeface="楷体"/>
                        <a:cs typeface="楷体"/>
                      </a:endParaRPr>
                    </a:p>
                    <a:p>
                      <a:pPr marL="85725" marR="107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{24,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25,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lang="en-US" sz="1800" spc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26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}</a:t>
                      </a:r>
                      <a:r>
                        <a:rPr sz="1800" spc="-15" dirty="0">
                          <a:latin typeface="楷体"/>
                          <a:cs typeface="楷体"/>
                        </a:rPr>
                        <a:t>，</a:t>
                      </a:r>
                      <a:r>
                        <a:rPr sz="1800" spc="0" dirty="0">
                          <a:latin typeface="楷体"/>
                          <a:cs typeface="楷体"/>
                        </a:rPr>
                        <a:t>样本均值都是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1800" spc="0" dirty="0">
                          <a:latin typeface="楷体"/>
                          <a:cs typeface="楷体"/>
                        </a:rPr>
                        <a:t>， 而方差分别为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520.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0" dirty="0">
                          <a:latin typeface="楷体"/>
                          <a:cs typeface="楷体"/>
                        </a:rPr>
                        <a:t>，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0.5</a:t>
                      </a:r>
                      <a:r>
                        <a:rPr sz="1800" spc="0" dirty="0">
                          <a:latin typeface="楷体"/>
                          <a:cs typeface="楷体"/>
                        </a:rPr>
                        <a:t>，表示</a:t>
                      </a:r>
                      <a:r>
                        <a:rPr sz="1800" dirty="0">
                          <a:latin typeface="楷体"/>
                          <a:cs typeface="楷体"/>
                        </a:rPr>
                        <a:t>第一组数据的离散程度远大于第 二组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5941"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</a:pPr>
                      <a:r>
                        <a:rPr sz="2000" dirty="0" err="1">
                          <a:solidFill>
                            <a:srgbClr val="FF0000"/>
                          </a:solidFill>
                          <a:latin typeface="楷体"/>
                          <a:cs typeface="楷体"/>
                        </a:rPr>
                        <a:t>频率</a:t>
                      </a:r>
                      <a:r>
                        <a:rPr lang="en-US" altLang="zh-CN" sz="2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altLang="zh-CN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03860">
                        <a:lnSpc>
                          <a:spcPct val="100000"/>
                        </a:lnSpc>
                      </a:pPr>
                      <a:endParaRPr sz="2000" dirty="0">
                        <a:solidFill>
                          <a:srgbClr val="FF0000"/>
                        </a:solidFill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0EB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1760" algn="just">
                        <a:lnSpc>
                          <a:spcPct val="98500"/>
                        </a:lnSpc>
                      </a:pPr>
                      <a:r>
                        <a:rPr sz="2000" dirty="0" err="1">
                          <a:latin typeface="楷体"/>
                          <a:cs typeface="楷体"/>
                        </a:rPr>
                        <a:t>频数与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样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本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容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量的比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值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为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频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率。频数是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某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个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值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在样本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中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出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现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的次数，或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样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本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中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不同的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值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分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别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出现的次数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0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marR="172720">
                        <a:lnSpc>
                          <a:spcPts val="2060"/>
                        </a:lnSpc>
                      </a:pPr>
                      <a:r>
                        <a:rPr sz="1800" dirty="0">
                          <a:latin typeface="楷体"/>
                          <a:cs typeface="楷体"/>
                        </a:rPr>
                        <a:t>案例中性别的值为男和女，男生 的频率是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53%</a:t>
                      </a:r>
                      <a:r>
                        <a:rPr sz="1800" dirty="0">
                          <a:latin typeface="楷体"/>
                          <a:cs typeface="楷体"/>
                        </a:rPr>
                        <a:t>，女生为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47%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0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0785"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</a:pPr>
                      <a:r>
                        <a:rPr sz="2000" dirty="0" err="1">
                          <a:latin typeface="楷体"/>
                          <a:cs typeface="楷体"/>
                        </a:rPr>
                        <a:t>众数</a:t>
                      </a:r>
                      <a:endParaRPr lang="en-US" sz="2000" dirty="0">
                        <a:latin typeface="楷体"/>
                        <a:cs typeface="楷体"/>
                      </a:endParaRPr>
                    </a:p>
                    <a:p>
                      <a:pPr marL="40386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</a:p>
                    <a:p>
                      <a:pPr marL="403860">
                        <a:lnSpc>
                          <a:spcPct val="100000"/>
                        </a:lnSpc>
                      </a:pP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1760" algn="just">
                        <a:lnSpc>
                          <a:spcPct val="97700"/>
                        </a:lnSpc>
                      </a:pPr>
                      <a:r>
                        <a:rPr sz="2000" dirty="0" err="1">
                          <a:latin typeface="楷体"/>
                          <a:cs typeface="楷体"/>
                        </a:rPr>
                        <a:t>样本中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出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现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次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数最多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的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值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，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如果所有值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出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现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的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次数一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样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多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，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则认为样本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没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有</a:t>
                      </a:r>
                      <a:r>
                        <a:rPr sz="2000" spc="-15" dirty="0" err="1">
                          <a:latin typeface="楷体"/>
                          <a:cs typeface="楷体"/>
                        </a:rPr>
                        <a:t>众</a:t>
                      </a:r>
                      <a:r>
                        <a:rPr sz="2000" spc="0" dirty="0" err="1">
                          <a:latin typeface="楷体"/>
                          <a:cs typeface="楷体"/>
                        </a:rPr>
                        <a:t>数</a:t>
                      </a:r>
                      <a:r>
                        <a:rPr sz="2000" spc="0" dirty="0">
                          <a:latin typeface="楷体"/>
                          <a:cs typeface="楷体"/>
                        </a:rPr>
                        <a:t>。</a:t>
                      </a:r>
                      <a:endParaRPr sz="2000" dirty="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marR="172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楷体"/>
                          <a:cs typeface="楷体"/>
                        </a:rPr>
                        <a:t>课程兴趣反馈数据的众数是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800" dirty="0">
                          <a:latin typeface="楷体"/>
                          <a:cs typeface="楷体"/>
                        </a:rPr>
                        <a:t>， 同学对《数据科学》比较感兴趣 的同学人数最多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2"/>
          <p:cNvSpPr txBox="1">
            <a:spLocks/>
          </p:cNvSpPr>
          <p:nvPr/>
        </p:nvSpPr>
        <p:spPr>
          <a:xfrm>
            <a:off x="1847596" y="852917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常用统计量    含义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905000" y="3048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30" dirty="0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统计的基本概念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val="975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2030"/>
            <a:ext cx="10515600" cy="937847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</a:rPr>
              <a:t>一、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Python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</a:rPr>
              <a:t>安装与使用</a:t>
            </a:r>
            <a:b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</a:rPr>
            </a:br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370" y="1359876"/>
            <a:ext cx="10515600" cy="7815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www.python.org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Python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的官网网站，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区找到适合系统的版本安装包安装。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477" y="1825845"/>
            <a:ext cx="4398109" cy="4435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384" y="2402760"/>
            <a:ext cx="4189245" cy="42246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016" y="3312782"/>
            <a:ext cx="5828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File-&gt;New file (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ctrl+N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编辑正规的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文件，默认是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untitled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Ctrl + S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保存运行。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保存时默认是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File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2016" y="2250831"/>
            <a:ext cx="5883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IDLE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，进入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shell.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 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此符号为提示符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2016" y="5128664"/>
            <a:ext cx="58830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4.Run-&gt;Run Module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）运行模块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保存文件时，必须显示地添加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”.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52633" y="3869439"/>
            <a:ext cx="254000" cy="273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</a:pPr>
            <a:r>
              <a:rPr dirty="0">
                <a:latin typeface="楷体"/>
                <a:cs typeface="楷体"/>
              </a:rPr>
              <a:t>、</a:t>
            </a:r>
            <a:endParaRPr>
              <a:latin typeface="楷体"/>
              <a:cs typeface="楷体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9174" y="1526035"/>
          <a:ext cx="8569005" cy="4752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263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统计量</a:t>
                      </a:r>
                      <a:endParaRPr sz="2000" dirty="0">
                        <a:solidFill>
                          <a:srgbClr val="FF0000"/>
                        </a:solidFill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A6C6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含义</a:t>
                      </a:r>
                      <a:endParaRPr sz="2000" dirty="0">
                        <a:solidFill>
                          <a:srgbClr val="FF0000"/>
                        </a:solidFill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A6C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案例说明</a:t>
                      </a:r>
                      <a:endParaRPr sz="2000" dirty="0">
                        <a:solidFill>
                          <a:srgbClr val="FF0000"/>
                        </a:solidFill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A6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 err="1">
                          <a:solidFill>
                            <a:srgbClr val="FF0000"/>
                          </a:solidFill>
                          <a:latin typeface="楷体"/>
                          <a:cs typeface="楷体"/>
                        </a:rPr>
                        <a:t>分位数</a:t>
                      </a:r>
                      <a:endParaRPr lang="en-US" sz="1800" dirty="0">
                        <a:solidFill>
                          <a:srgbClr val="FF0000"/>
                        </a:solidFill>
                        <a:latin typeface="楷体"/>
                        <a:cs typeface="楷体"/>
                      </a:endParaRPr>
                    </a:p>
                    <a:p>
                      <a:pPr marL="8445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quantile</a:t>
                      </a:r>
                    </a:p>
                    <a:p>
                      <a:pPr marL="84455">
                        <a:lnSpc>
                          <a:spcPct val="100000"/>
                        </a:lnSpc>
                      </a:pPr>
                      <a:endParaRPr sz="1800" dirty="0">
                        <a:solidFill>
                          <a:srgbClr val="FF0000"/>
                        </a:solidFill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0EB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40029">
                        <a:lnSpc>
                          <a:spcPts val="2060"/>
                        </a:lnSpc>
                      </a:pPr>
                      <a:r>
                        <a:rPr sz="1800" dirty="0">
                          <a:latin typeface="楷体"/>
                          <a:cs typeface="楷体"/>
                        </a:rPr>
                        <a:t>将一个随机变量的概率分布范围分 为几个等份的数值点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0EB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2720">
                        <a:lnSpc>
                          <a:spcPts val="2060"/>
                        </a:lnSpc>
                      </a:pPr>
                      <a:r>
                        <a:rPr sz="1800" dirty="0">
                          <a:latin typeface="楷体"/>
                          <a:cs typeface="楷体"/>
                        </a:rPr>
                        <a:t>包括中位数、四分位数、百分位 数等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392"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Microsoft YaHei UI"/>
                          <a:cs typeface="Microsoft YaHei UI"/>
                        </a:rPr>
                        <a:t>其中：</a:t>
                      </a:r>
                      <a:endParaRPr sz="20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219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 err="1">
                          <a:solidFill>
                            <a:srgbClr val="FF0000"/>
                          </a:solidFill>
                          <a:latin typeface="楷体"/>
                          <a:cs typeface="楷体"/>
                        </a:rPr>
                        <a:t>中位数</a:t>
                      </a:r>
                      <a:endParaRPr lang="en-US" sz="1800" dirty="0">
                        <a:solidFill>
                          <a:srgbClr val="FF0000"/>
                        </a:solidFill>
                        <a:latin typeface="楷体"/>
                        <a:cs typeface="楷体"/>
                      </a:endParaRPr>
                    </a:p>
                    <a:p>
                      <a:pPr marL="8445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0EB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40029" algn="just">
                        <a:lnSpc>
                          <a:spcPct val="98500"/>
                        </a:lnSpc>
                      </a:pPr>
                      <a:r>
                        <a:rPr sz="1800" dirty="0">
                          <a:latin typeface="楷体"/>
                          <a:cs typeface="楷体"/>
                        </a:rPr>
                        <a:t>将样本数据从小到大顺序排列，如 果样本容量为奇数，处在中间的数 是中位数；否则处在最中间两个数 的平均值是中位数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0EB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2720" algn="just">
                        <a:lnSpc>
                          <a:spcPct val="97800"/>
                        </a:lnSpc>
                      </a:pPr>
                      <a:r>
                        <a:rPr sz="1800" dirty="0">
                          <a:latin typeface="楷体"/>
                          <a:cs typeface="楷体"/>
                        </a:rPr>
                        <a:t>中位数的作用类似于平均值，反 应数据整体特征，但是不受最大 </a:t>
                      </a:r>
                      <a:r>
                        <a:rPr sz="1800" spc="-5" dirty="0">
                          <a:latin typeface="楷体"/>
                          <a:cs typeface="楷体"/>
                        </a:rPr>
                        <a:t>最小两个极端数值的影响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50">
                <a:tc rowSpan="5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 err="1">
                          <a:solidFill>
                            <a:srgbClr val="FF0000"/>
                          </a:solidFill>
                          <a:latin typeface="楷体"/>
                          <a:cs typeface="楷体"/>
                        </a:rPr>
                        <a:t>四分位数</a:t>
                      </a:r>
                      <a:endParaRPr lang="en-US" sz="1800" dirty="0">
                        <a:solidFill>
                          <a:srgbClr val="FF0000"/>
                        </a:solidFill>
                        <a:latin typeface="楷体"/>
                        <a:cs typeface="楷体"/>
                      </a:endParaRPr>
                    </a:p>
                    <a:p>
                      <a:pPr marL="8445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quartile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楷体"/>
                          <a:cs typeface="楷体"/>
                        </a:rPr>
                        <a:t>将样本由小到大排列后分成四等份，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0" dirty="0">
                          <a:latin typeface="楷体"/>
                          <a:cs typeface="楷体"/>
                        </a:rPr>
                        <a:t>表示下四分位数：排在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25%</a:t>
                      </a:r>
                      <a:r>
                        <a:rPr sz="1800" spc="0" dirty="0">
                          <a:latin typeface="楷体"/>
                          <a:cs typeface="楷体"/>
                        </a:rPr>
                        <a:t>的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楷体"/>
                          <a:cs typeface="楷体"/>
                        </a:rPr>
                        <a:t>数值；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0" dirty="0">
                          <a:latin typeface="楷体"/>
                          <a:cs typeface="楷体"/>
                        </a:rPr>
                        <a:t>表示中位数；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0" dirty="0">
                          <a:latin typeface="楷体"/>
                          <a:cs typeface="楷体"/>
                        </a:rPr>
                        <a:t>表示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楷体"/>
                          <a:cs typeface="楷体"/>
                        </a:rPr>
                        <a:t>处于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dirty="0">
                          <a:latin typeface="楷体"/>
                          <a:cs typeface="楷体"/>
                        </a:rPr>
                        <a:t>个分割点位置的数值就是四分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楷体"/>
                          <a:cs typeface="楷体"/>
                        </a:rPr>
                        <a:t>上四分位数：排在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75%</a:t>
                      </a:r>
                      <a:r>
                        <a:rPr sz="1800" dirty="0">
                          <a:latin typeface="楷体"/>
                          <a:cs typeface="楷体"/>
                        </a:rPr>
                        <a:t>的数值。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楷体"/>
                          <a:cs typeface="楷体"/>
                        </a:rPr>
                        <a:t>位数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3-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spc="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0" dirty="0">
                          <a:latin typeface="楷体"/>
                          <a:cs typeface="楷体"/>
                        </a:rPr>
                        <a:t>称为四分位距，反应了样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楷体"/>
                          <a:cs typeface="楷体"/>
                        </a:rPr>
                        <a:t>本中间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50%</a:t>
                      </a:r>
                      <a:r>
                        <a:rPr sz="1800" dirty="0">
                          <a:latin typeface="楷体"/>
                          <a:cs typeface="楷体"/>
                        </a:rPr>
                        <a:t>数据的取值范围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2"/>
          <p:cNvSpPr txBox="1">
            <a:spLocks/>
          </p:cNvSpPr>
          <p:nvPr/>
        </p:nvSpPr>
        <p:spPr>
          <a:xfrm>
            <a:off x="1847596" y="852917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常用统计量    含义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1905000" y="3048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30" dirty="0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统计的基本概念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val="47962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6276" y="2031365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46276" y="3933318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6678" y="1938656"/>
            <a:ext cx="5511800" cy="3014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mPy存储学生成绩信息</a:t>
            </a:r>
          </a:p>
          <a:p>
            <a:pPr marL="413384" indent="-287020">
              <a:spcBef>
                <a:spcPts val="495"/>
              </a:spcBef>
              <a:buFont typeface="Segoe UI Symbol"/>
              <a:buChar char="◆"/>
              <a:tabLst>
                <a:tab pos="413384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学生姓名，一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维nda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</a:p>
          <a:p>
            <a:pPr marL="413384" indent="-287020">
              <a:spcBef>
                <a:spcPts val="480"/>
              </a:spcBef>
              <a:buFont typeface="Segoe UI Symbol"/>
              <a:buChar char="◆"/>
              <a:tabLst>
                <a:tab pos="413384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课程名称，一维ndar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</a:p>
          <a:p>
            <a:pPr marL="127000">
              <a:spcBef>
                <a:spcPts val="480"/>
              </a:spcBef>
            </a:pPr>
            <a:r>
              <a:rPr sz="2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</a:t>
            </a:r>
            <a:r>
              <a:rPr sz="20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各位同学的各门课程成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绩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，二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rray</a:t>
            </a:r>
          </a:p>
          <a:p>
            <a:pPr>
              <a:lnSpc>
                <a:spcPts val="1000"/>
              </a:lnSpc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Bef>
                <a:spcPts val="41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能否将这些数据组织在一个数据结构中？</a:t>
            </a:r>
          </a:p>
          <a:p>
            <a:pPr marL="127000">
              <a:spcBef>
                <a:spcPts val="495"/>
              </a:spcBef>
            </a:pPr>
            <a:r>
              <a:rPr sz="2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</a:t>
            </a:r>
            <a:r>
              <a:rPr sz="20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将二维的数据的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</a:t>
            </a:r>
            <a:r>
              <a:rPr sz="20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姓名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组关联</a:t>
            </a:r>
          </a:p>
          <a:p>
            <a:pPr marL="127000">
              <a:spcBef>
                <a:spcPts val="480"/>
              </a:spcBef>
            </a:pPr>
            <a:r>
              <a:rPr sz="2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</a:t>
            </a:r>
            <a:r>
              <a:rPr sz="20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将二维的数据的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课</a:t>
            </a:r>
            <a:r>
              <a:rPr sz="20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名称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组关联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4200" y="1085342"/>
            <a:ext cx="8483600" cy="74345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Why pandas</a:t>
            </a:r>
            <a:br>
              <a:rPr lang="en-US" sz="2400" b="1" spc="-2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b="1" spc="-2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处理包含不同类型数据的 复杂表格 和 时间序列</a:t>
            </a:r>
            <a:endParaRPr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4187088" y="327843"/>
            <a:ext cx="3526790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pan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2800" b="1" spc="-1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661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6276" y="1542668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6678" y="1465708"/>
            <a:ext cx="7044664" cy="2034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是基于py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on的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据分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工具包</a:t>
            </a:r>
          </a:p>
          <a:p>
            <a:pPr>
              <a:lnSpc>
                <a:spcPts val="800"/>
              </a:lnSpc>
              <a:spcBef>
                <a:spcPts val="44"/>
              </a:spcBef>
            </a:pP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20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数据结构用于处理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一维数据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2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20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数据结构用于处理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维数据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20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汇集多种数据源数据、处理缺失数据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20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对数据进行切片、聚合和汇总统计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20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实现数据可视化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6276" y="4191128"/>
            <a:ext cx="178307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6679" y="4114801"/>
            <a:ext cx="3164205" cy="1016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使用前需要导入</a:t>
            </a:r>
          </a:p>
          <a:p>
            <a:pPr>
              <a:lnSpc>
                <a:spcPts val="550"/>
              </a:lnSpc>
              <a:spcBef>
                <a:spcPts val="46"/>
              </a:spcBef>
            </a:pPr>
            <a:endParaRPr sz="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47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15201" y="4931728"/>
            <a:ext cx="1991995" cy="302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numpy的通用函数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46276" y="5714874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6678" y="5638801"/>
            <a:ext cx="7653122" cy="682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为方便使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和Da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aFram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导入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地命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</a:p>
          <a:p>
            <a:pPr>
              <a:lnSpc>
                <a:spcPts val="550"/>
              </a:lnSpc>
              <a:spcBef>
                <a:spcPts val="46"/>
              </a:spcBef>
            </a:pPr>
            <a:endParaRPr sz="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54200" y="990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什么是</a:t>
            </a:r>
            <a:r>
              <a:rPr sz="2400" b="1" spc="-2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pandas</a:t>
            </a:r>
            <a:endParaRPr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4187088" y="327843"/>
            <a:ext cx="3526790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pan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2800" b="1" spc="-1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823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6276" y="1677161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176678" y="1600200"/>
            <a:ext cx="8007984" cy="713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是类似于数组的一维数据结构，由索引（index）和值（values）</a:t>
            </a: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两个相关联的数组组成：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4200" y="1096263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Seri</a:t>
            </a:r>
            <a:r>
              <a:rPr sz="24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sz="2400" b="1" spc="-1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sz="2400" b="1" spc="-3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46851" y="2146357"/>
            <a:ext cx="2734055" cy="2411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6276" y="4724528"/>
            <a:ext cx="178307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2107" y="4648201"/>
            <a:ext cx="6259195" cy="163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45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</a:p>
          <a:p>
            <a:pPr>
              <a:lnSpc>
                <a:spcPts val="800"/>
              </a:lnSpc>
              <a:spcBef>
                <a:spcPts val="2"/>
              </a:spcBef>
            </a:pPr>
            <a:endParaRPr sz="800" dirty="0"/>
          </a:p>
          <a:p>
            <a:pPr marL="12700"/>
            <a:r>
              <a:rPr sz="2400" b="1" dirty="0">
                <a:solidFill>
                  <a:srgbClr val="006B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sz="2400" b="1" spc="-5" dirty="0">
                <a:solidFill>
                  <a:srgbClr val="006B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rgbClr val="006B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dirty="0">
                <a:solidFill>
                  <a:srgbClr val="006B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400" b="1" dirty="0" err="1">
                <a:solidFill>
                  <a:srgbClr val="006B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b="1" spc="-15" dirty="0" err="1">
                <a:solidFill>
                  <a:srgbClr val="006B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b="1" dirty="0" err="1">
                <a:solidFill>
                  <a:srgbClr val="006B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</a:t>
            </a:r>
            <a:r>
              <a:rPr sz="2400" b="1" spc="-15" dirty="0" err="1">
                <a:solidFill>
                  <a:srgbClr val="006B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dirty="0">
                <a:solidFill>
                  <a:srgbClr val="006B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  <a:r>
              <a:rPr sz="2400" b="1" spc="-15" dirty="0">
                <a:solidFill>
                  <a:srgbClr val="006B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b="1" dirty="0">
                <a:solidFill>
                  <a:srgbClr val="006B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2400" b="1" dirty="0">
                <a:solidFill>
                  <a:srgbClr val="006B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8645" marR="12700">
              <a:lnSpc>
                <a:spcPct val="14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data：P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thon的列表或Nu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py的一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 inde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：列表，若省略则自动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-1的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号标签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4187088" y="327843"/>
            <a:ext cx="3526790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pan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2800" b="1" spc="-1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250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41182" y="1801372"/>
          <a:ext cx="8424862" cy="3456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 marL="6877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选取类型</a:t>
                      </a:r>
                      <a:endParaRPr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选取方法</a:t>
                      </a:r>
                      <a:endParaRPr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402">
                <a:tc rowSpan="2"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索引名选取</a:t>
                      </a: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选取某个值</a:t>
                      </a:r>
                      <a:endParaRPr sz="20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4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exList</a:t>
                      </a:r>
                      <a:r>
                        <a:rPr sz="2000" b="1" spc="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选取多个值</a:t>
                      </a:r>
                      <a:endParaRPr sz="20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02">
                <a:tc rowSpan="3"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基于位置选取</a:t>
                      </a: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选取某个值</a:t>
                      </a:r>
                      <a:endParaRPr sz="20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ist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选取多个值</a:t>
                      </a:r>
                      <a:endParaRPr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6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a: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sz="2000" b="1" spc="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sz="20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选取位置a~(b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sz="2000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sz="2000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以及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000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的值</a:t>
                      </a:r>
                      <a:endParaRPr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668"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条件筛选</a:t>
                      </a:r>
                      <a:endParaRPr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选取满足条件表达式的值</a:t>
                      </a:r>
                      <a:endParaRPr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/>
          </p:cNvSpPr>
          <p:nvPr/>
        </p:nvSpPr>
        <p:spPr>
          <a:xfrm>
            <a:off x="1854200" y="7620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24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Seri</a:t>
            </a:r>
            <a:r>
              <a:rPr lang="en-US" sz="2400" b="1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sz="24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spc="-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数据选取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4187088" y="164466"/>
            <a:ext cx="3526790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pan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2800" b="1" spc="-1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177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6276" y="1296161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6679" y="1219200"/>
            <a:ext cx="7979409" cy="713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包括值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values）、行索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（inde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列索引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）3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" name="object 5"/>
          <p:cNvSpPr/>
          <p:nvPr/>
        </p:nvSpPr>
        <p:spPr>
          <a:xfrm>
            <a:off x="2138240" y="2036445"/>
            <a:ext cx="7542277" cy="2610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6276" y="4877435"/>
            <a:ext cx="178307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2106" y="4801234"/>
            <a:ext cx="8165694" cy="1511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45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 创建方法：</a:t>
            </a:r>
          </a:p>
          <a:p>
            <a:pPr>
              <a:lnSpc>
                <a:spcPts val="500"/>
              </a:lnSpc>
              <a:spcBef>
                <a:spcPts val="26"/>
              </a:spcBef>
            </a:pPr>
            <a:endParaRPr sz="500" dirty="0"/>
          </a:p>
          <a:p>
            <a:pPr marL="12700">
              <a:tabLst>
                <a:tab pos="4697730" algn="l"/>
              </a:tabLst>
            </a:pPr>
            <a:r>
              <a:rPr sz="2400" b="1" dirty="0">
                <a:solidFill>
                  <a:srgbClr val="006BBA"/>
                </a:solidFill>
                <a:latin typeface="Courier New"/>
                <a:cs typeface="Courier New"/>
              </a:rPr>
              <a:t>DataFrame</a:t>
            </a:r>
            <a:r>
              <a:rPr sz="2400" b="1" spc="-40" dirty="0">
                <a:solidFill>
                  <a:srgbClr val="006BB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6BBA"/>
                </a:solidFill>
                <a:latin typeface="Courier New"/>
                <a:cs typeface="Courier New"/>
              </a:rPr>
              <a:t>(</a:t>
            </a:r>
            <a:r>
              <a:rPr sz="2400" b="1" spc="-15" dirty="0">
                <a:solidFill>
                  <a:srgbClr val="006BB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6BBA"/>
                </a:solidFill>
                <a:latin typeface="Courier New"/>
                <a:cs typeface="Courier New"/>
              </a:rPr>
              <a:t>dat</a:t>
            </a:r>
            <a:r>
              <a:rPr sz="2400" b="1" spc="-5" dirty="0">
                <a:solidFill>
                  <a:srgbClr val="006BBA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006BBA"/>
                </a:solidFill>
                <a:latin typeface="Microsoft YaHei UI"/>
                <a:cs typeface="Microsoft YaHei UI"/>
              </a:rPr>
              <a:t>，</a:t>
            </a:r>
            <a:r>
              <a:rPr sz="2400" b="1" dirty="0">
                <a:solidFill>
                  <a:srgbClr val="006BBA"/>
                </a:solidFill>
                <a:latin typeface="Courier New"/>
                <a:cs typeface="Courier New"/>
              </a:rPr>
              <a:t>index</a:t>
            </a:r>
            <a:r>
              <a:rPr sz="2400" b="1" spc="-25" dirty="0">
                <a:solidFill>
                  <a:srgbClr val="006BB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6BBA"/>
                </a:solidFill>
                <a:latin typeface="Courier New"/>
                <a:cs typeface="Courier New"/>
              </a:rPr>
              <a:t>=	[…]</a:t>
            </a:r>
            <a:r>
              <a:rPr sz="2400" b="1" dirty="0">
                <a:solidFill>
                  <a:srgbClr val="006BBA"/>
                </a:solidFill>
                <a:latin typeface="Microsoft YaHei UI"/>
                <a:cs typeface="Microsoft YaHei UI"/>
              </a:rPr>
              <a:t>，</a:t>
            </a:r>
            <a:r>
              <a:rPr sz="2400" b="1" dirty="0">
                <a:solidFill>
                  <a:srgbClr val="006BBA"/>
                </a:solidFill>
                <a:latin typeface="Courier New"/>
                <a:cs typeface="Courier New"/>
              </a:rPr>
              <a:t>columns=[…]</a:t>
            </a:r>
            <a:r>
              <a:rPr sz="2400" b="1" spc="-40" dirty="0">
                <a:solidFill>
                  <a:srgbClr val="006BB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006BBA"/>
                </a:solidFill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588645" marR="490855">
              <a:lnSpc>
                <a:spcPts val="3060"/>
              </a:lnSpc>
              <a:spcBef>
                <a:spcPts val="8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data：列表或NumP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的二维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 inde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：列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省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略则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动生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-1的序号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签</a:t>
            </a:r>
          </a:p>
        </p:txBody>
      </p:sp>
      <p:sp>
        <p:nvSpPr>
          <p:cNvPr id="8" name="object 4"/>
          <p:cNvSpPr txBox="1">
            <a:spLocks/>
          </p:cNvSpPr>
          <p:nvPr/>
        </p:nvSpPr>
        <p:spPr>
          <a:xfrm>
            <a:off x="1854200" y="7620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2400" b="1" spc="-1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4187088" y="164466"/>
            <a:ext cx="3526790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pan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2800" b="1" spc="-1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249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9173" y="1660823"/>
          <a:ext cx="8496998" cy="526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138"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选取类型</a:t>
                      </a:r>
                      <a:endParaRPr sz="2400" dirty="0">
                        <a:solidFill>
                          <a:srgbClr val="FF0000"/>
                        </a:solidFill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选取方法</a:t>
                      </a:r>
                      <a:endParaRPr sz="2400" dirty="0">
                        <a:solidFill>
                          <a:srgbClr val="FF0000"/>
                        </a:solidFill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说明</a:t>
                      </a:r>
                      <a:endParaRPr sz="2400" dirty="0">
                        <a:solidFill>
                          <a:srgbClr val="FF0000"/>
                        </a:solidFill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59">
                <a:tc rowSpan="4"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索引名选取</a:t>
                      </a: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8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j[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选取某列</a:t>
                      </a:r>
                      <a:endParaRPr sz="180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ist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选取某几列</a:t>
                      </a:r>
                      <a:endParaRPr sz="160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j.l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c[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ex,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选取某行某列</a:t>
                      </a:r>
                      <a:endParaRPr sz="160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4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j.l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c[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nd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ist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选取多行多列</a:t>
                      </a:r>
                      <a:endParaRPr sz="160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432">
                <a:tc rowSpan="3"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位置序号选取</a:t>
                      </a:r>
                      <a:endParaRPr sz="2000" dirty="0">
                        <a:solidFill>
                          <a:srgbClr val="FF0000"/>
                        </a:solidFill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j.il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c,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c]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kern="1200" dirty="0">
                          <a:solidFill>
                            <a:srgbClr val="FFFFFF"/>
                          </a:solidFill>
                          <a:latin typeface="Microsoft YaHei UI"/>
                          <a:ea typeface="+mn-ea"/>
                          <a:cs typeface="Microsoft YaHei UI"/>
                        </a:rPr>
                        <a:t>选取某行某列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5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j.il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ist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kern="1200" dirty="0">
                          <a:solidFill>
                            <a:srgbClr val="FFFFFF"/>
                          </a:solidFill>
                          <a:latin typeface="Microsoft YaHei UI"/>
                          <a:ea typeface="+mn-ea"/>
                          <a:cs typeface="Microsoft YaHei UI"/>
                        </a:rPr>
                        <a:t>选取多行多列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7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j.il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kern="1200" dirty="0">
                          <a:solidFill>
                            <a:srgbClr val="FFFFFF"/>
                          </a:solidFill>
                          <a:latin typeface="Microsoft YaHei UI"/>
                          <a:ea typeface="+mn-ea"/>
                          <a:cs typeface="Microsoft YaHei UI"/>
                        </a:rPr>
                        <a:t>选取a~(b-1)行, c~(d-1)列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2584">
                <a:tc rowSpan="2"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Microsoft YaHei UI"/>
                          <a:cs typeface="Microsoft YaHei UI"/>
                        </a:rPr>
                        <a:t>条件筛选</a:t>
                      </a: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j.l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c[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ond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iti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ist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kern="1200" dirty="0">
                          <a:solidFill>
                            <a:srgbClr val="FFFFFF"/>
                          </a:solidFill>
                          <a:latin typeface="Microsoft YaHei UI"/>
                          <a:ea typeface="+mn-ea"/>
                          <a:cs typeface="Microsoft YaHei UI"/>
                        </a:rPr>
                        <a:t>使用索引构造条件表达式</a:t>
                      </a:r>
                    </a:p>
                    <a:p>
                      <a:pPr>
                        <a:lnSpc>
                          <a:spcPts val="800"/>
                        </a:lnSpc>
                        <a:spcBef>
                          <a:spcPts val="39"/>
                        </a:spcBef>
                      </a:pPr>
                      <a:endParaRPr sz="1600" kern="1200" dirty="0">
                        <a:solidFill>
                          <a:srgbClr val="FFFFFF"/>
                        </a:solidFill>
                        <a:latin typeface="Microsoft YaHei UI"/>
                        <a:ea typeface="+mn-ea"/>
                        <a:cs typeface="Microsoft YaHei UI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kern="1200" dirty="0">
                          <a:solidFill>
                            <a:srgbClr val="FFFFFF"/>
                          </a:solidFill>
                          <a:latin typeface="Microsoft YaHei UI"/>
                          <a:ea typeface="+mn-ea"/>
                          <a:cs typeface="Microsoft YaHei UI"/>
                        </a:rPr>
                        <a:t>选取满足条件的行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82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j.il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ond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iti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ist</a:t>
                      </a:r>
                      <a:r>
                        <a:rPr sz="16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1438910">
                        <a:lnSpc>
                          <a:spcPct val="150100"/>
                        </a:lnSpc>
                      </a:pPr>
                      <a:r>
                        <a:rPr sz="1600" kern="1200" dirty="0" err="1">
                          <a:solidFill>
                            <a:srgbClr val="FFFFFF"/>
                          </a:solidFill>
                          <a:latin typeface="Microsoft YaHei UI"/>
                          <a:ea typeface="+mn-ea"/>
                          <a:cs typeface="Microsoft YaHei UI"/>
                        </a:rPr>
                        <a:t>使用位置序号构造条件表达式</a:t>
                      </a:r>
                      <a:r>
                        <a:rPr sz="1600" kern="1200" dirty="0">
                          <a:solidFill>
                            <a:srgbClr val="FFFFFF"/>
                          </a:solidFill>
                          <a:latin typeface="Microsoft YaHei UI"/>
                          <a:ea typeface="+mn-ea"/>
                          <a:cs typeface="Microsoft YaHei UI"/>
                        </a:rPr>
                        <a:t> </a:t>
                      </a:r>
                      <a:r>
                        <a:rPr sz="1600" kern="1200" dirty="0" err="1">
                          <a:solidFill>
                            <a:srgbClr val="FFFFFF"/>
                          </a:solidFill>
                          <a:latin typeface="Microsoft YaHei UI"/>
                          <a:ea typeface="+mn-ea"/>
                          <a:cs typeface="Microsoft YaHei UI"/>
                        </a:rPr>
                        <a:t>选取满足条件的</a:t>
                      </a:r>
                      <a:r>
                        <a:rPr lang="zh-CN" altLang="en-US" sz="1600" kern="1200" dirty="0">
                          <a:solidFill>
                            <a:srgbClr val="FFFFFF"/>
                          </a:solidFill>
                          <a:latin typeface="Microsoft YaHei UI"/>
                          <a:ea typeface="+mn-ea"/>
                          <a:cs typeface="Microsoft YaHei UI"/>
                        </a:rPr>
                        <a:t>行</a:t>
                      </a:r>
                      <a:endParaRPr sz="1600" kern="1200" dirty="0">
                        <a:solidFill>
                          <a:srgbClr val="FFFFFF"/>
                        </a:solidFill>
                        <a:latin typeface="Microsoft YaHei UI"/>
                        <a:ea typeface="+mn-ea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4"/>
          <p:cNvSpPr txBox="1">
            <a:spLocks/>
          </p:cNvSpPr>
          <p:nvPr/>
        </p:nvSpPr>
        <p:spPr>
          <a:xfrm>
            <a:off x="1854200" y="7620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2400" b="1" spc="-1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b="1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数据访问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4187088" y="164466"/>
            <a:ext cx="3526790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pan</a:t>
            </a:r>
            <a:r>
              <a:rPr sz="2800" b="1" spc="-1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2800" b="1" spc="-1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数据结构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854200" y="12192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400" spc="-15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DataFrame</a:t>
            </a:r>
            <a:r>
              <a:rPr lang="zh-CN" altLang="en-US" sz="2400" spc="-1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数据选取方法</a:t>
            </a:r>
            <a:endParaRPr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467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8382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支持的文件格式</a:t>
            </a:r>
            <a:r>
              <a:rPr sz="2400" spc="-30" dirty="0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？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0981" y="1572386"/>
            <a:ext cx="202692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0981" y="3748659"/>
            <a:ext cx="202692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1270" y="1498600"/>
            <a:ext cx="5913730" cy="25364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s支持多种格式的数据导入和导出</a:t>
            </a:r>
          </a:p>
          <a:p>
            <a:pPr>
              <a:lnSpc>
                <a:spcPts val="1000"/>
              </a:lnSpc>
              <a:spcBef>
                <a:spcPts val="38"/>
              </a:spcBef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indent="-342900">
              <a:buFont typeface="Segoe UI Symbol"/>
              <a:buChar char="■"/>
              <a:tabLst>
                <a:tab pos="413384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、TX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l、HTM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等文件格式</a:t>
            </a:r>
          </a:p>
          <a:p>
            <a:pPr>
              <a:lnSpc>
                <a:spcPts val="950"/>
              </a:lnSpc>
              <a:spcBef>
                <a:spcPts val="9"/>
              </a:spcBef>
              <a:buFont typeface="Segoe UI Symbol"/>
              <a:buChar char="■"/>
            </a:pPr>
            <a:endParaRPr sz="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indent="-342900">
              <a:buFont typeface="Segoe UI Symbol"/>
              <a:buChar char="■"/>
              <a:tabLst>
                <a:tab pos="413384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SQL、SQL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erver等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据库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</a:t>
            </a:r>
          </a:p>
          <a:p>
            <a:pPr>
              <a:lnSpc>
                <a:spcPts val="950"/>
              </a:lnSpc>
              <a:spcBef>
                <a:spcPts val="10"/>
              </a:spcBef>
              <a:buFont typeface="Segoe UI Symbol"/>
              <a:buChar char="■"/>
            </a:pPr>
            <a:endParaRPr sz="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indent="-342900">
              <a:buFont typeface="Segoe UI Symbol"/>
              <a:buChar char="■"/>
              <a:tabLst>
                <a:tab pos="413384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数据交换格式</a:t>
            </a:r>
          </a:p>
          <a:p>
            <a:pPr>
              <a:lnSpc>
                <a:spcPts val="1000"/>
              </a:lnSpc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2"/>
              </a:spcBef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用CS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、TX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3种文件的数据读写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4628515" y="228600"/>
            <a:ext cx="2807335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280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数据文件读写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10980" y="4256727"/>
            <a:ext cx="8580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CSV: Comma Separated Value</a:t>
            </a:r>
            <a:r>
              <a:rPr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，逗号分隔值，通常都是纯文本文件</a:t>
            </a:r>
            <a:endParaRPr lang="en-US" altLang="zh-C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HTML: </a:t>
            </a:r>
            <a:r>
              <a:rPr lang="en-US" altLang="zh-CN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</a:t>
            </a:r>
            <a:r>
              <a:rPr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，超文本标记语言</a:t>
            </a:r>
            <a:endParaRPr lang="en-US" altLang="zh-C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SQL: Structured Query Language</a:t>
            </a:r>
            <a:r>
              <a:rPr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，结构化查询语言</a:t>
            </a:r>
            <a:endParaRPr lang="en-US" altLang="zh-C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JSON: JavaScript Object Notation</a:t>
            </a:r>
            <a:r>
              <a:rPr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对象简谱，一种轻量级的数据交换格式，通常用于服务端向网页传递数据</a:t>
            </a:r>
          </a:p>
        </p:txBody>
      </p:sp>
    </p:spTree>
    <p:extLst>
      <p:ext uri="{BB962C8B-B14F-4D97-AF65-F5344CB8AC3E}">
        <p14:creationId xmlns:p14="http://schemas.microsoft.com/office/powerpoint/2010/main" val="2727986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6963" y="1456351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7775" y="1869355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7775" y="225340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6963" y="2651167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28824" y="1260644"/>
            <a:ext cx="6557976" cy="2458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1965" marR="937260" indent="-401320">
              <a:lnSpc>
                <a:spcPct val="139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是一种特殊的文本文件，通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使用：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逗号：字段之间的分隔符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1965" marR="937260" indent="-401320">
              <a:lnSpc>
                <a:spcPct val="139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换行符：记录之间分隔符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spcBef>
                <a:spcPts val="15"/>
              </a:spcBef>
            </a:pPr>
            <a:endParaRPr sz="900" dirty="0"/>
          </a:p>
          <a:p>
            <a:pPr marL="8128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读取CS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文件方法</a:t>
            </a:r>
          </a:p>
          <a:p>
            <a:pPr>
              <a:lnSpc>
                <a:spcPts val="900"/>
              </a:lnSpc>
              <a:spcBef>
                <a:spcPts val="24"/>
              </a:spcBef>
            </a:pPr>
            <a:endParaRPr sz="900" dirty="0"/>
          </a:p>
          <a:p>
            <a:pPr marL="12700"/>
            <a:r>
              <a:rPr sz="2000" b="1" spc="-5" dirty="0">
                <a:solidFill>
                  <a:srgbClr val="006BBA"/>
                </a:solidFill>
                <a:latin typeface="Courier New"/>
                <a:cs typeface="Courier New"/>
              </a:rPr>
              <a:t>read_cs</a:t>
            </a:r>
            <a:r>
              <a:rPr sz="2000" b="1" spc="-20" dirty="0">
                <a:solidFill>
                  <a:srgbClr val="006BBA"/>
                </a:solidFill>
                <a:latin typeface="Courier New"/>
                <a:cs typeface="Courier New"/>
              </a:rPr>
              <a:t>v</a:t>
            </a:r>
            <a:r>
              <a:rPr b="1" dirty="0">
                <a:solidFill>
                  <a:srgbClr val="006BBA"/>
                </a:solidFill>
                <a:latin typeface="Courier New"/>
                <a:cs typeface="Courier New"/>
              </a:rPr>
              <a:t>(</a:t>
            </a:r>
            <a:r>
              <a:rPr b="1" spc="-5" dirty="0">
                <a:solidFill>
                  <a:srgbClr val="006BBA"/>
                </a:solidFill>
                <a:latin typeface="Courier New"/>
                <a:cs typeface="Courier New"/>
              </a:rPr>
              <a:t> 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f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i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l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e,</a:t>
            </a:r>
            <a:r>
              <a:rPr spc="-10" dirty="0">
                <a:solidFill>
                  <a:srgbClr val="006BBA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s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ep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='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,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',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h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e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a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de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r=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'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i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n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fe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r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’,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7"/>
              </a:spcBef>
            </a:pPr>
            <a:endParaRPr sz="900" dirty="0"/>
          </a:p>
          <a:p>
            <a:pPr marL="1376045"/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n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a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m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e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s=</a:t>
            </a:r>
            <a:r>
              <a:rPr spc="-20" dirty="0">
                <a:solidFill>
                  <a:srgbClr val="006BBA"/>
                </a:solidFill>
                <a:latin typeface="Courier New"/>
                <a:cs typeface="Courier New"/>
              </a:rPr>
              <a:t>N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o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ne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,</a:t>
            </a:r>
            <a:r>
              <a:rPr spc="-5" dirty="0">
                <a:solidFill>
                  <a:srgbClr val="006BBA"/>
                </a:solidFill>
                <a:latin typeface="Courier New"/>
                <a:cs typeface="Courier New"/>
              </a:rPr>
              <a:t> 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s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k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i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pr</a:t>
            </a:r>
            <a:r>
              <a:rPr spc="-20" dirty="0">
                <a:solidFill>
                  <a:srgbClr val="006BBA"/>
                </a:solidFill>
                <a:latin typeface="Courier New"/>
                <a:cs typeface="Courier New"/>
              </a:rPr>
              <a:t>o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w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s,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..</a:t>
            </a:r>
            <a:r>
              <a:rPr spc="-20" dirty="0">
                <a:solidFill>
                  <a:srgbClr val="006BBA"/>
                </a:solidFill>
                <a:latin typeface="Courier New"/>
                <a:cs typeface="Courier New"/>
              </a:rPr>
              <a:t>.</a:t>
            </a:r>
            <a:r>
              <a:rPr b="1" dirty="0">
                <a:solidFill>
                  <a:srgbClr val="006BBA"/>
                </a:solidFill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0885" y="3022134"/>
            <a:ext cx="2073910" cy="302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in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d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e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x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_c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o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l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=N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on</a:t>
            </a:r>
            <a:r>
              <a:rPr spc="-15" dirty="0">
                <a:solidFill>
                  <a:srgbClr val="006BBA"/>
                </a:solidFill>
                <a:latin typeface="Courier New"/>
                <a:cs typeface="Courier New"/>
              </a:rPr>
              <a:t>e</a:t>
            </a:r>
            <a:r>
              <a:rPr dirty="0">
                <a:solidFill>
                  <a:srgbClr val="006BBA"/>
                </a:solidFill>
                <a:latin typeface="Courier New"/>
                <a:cs typeface="Courier New"/>
              </a:rPr>
              <a:t>,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3546" y="3954567"/>
            <a:ext cx="7704912" cy="0"/>
          </a:xfrm>
          <a:custGeom>
            <a:avLst/>
            <a:gdLst/>
            <a:ahLst/>
            <a:cxnLst/>
            <a:rect l="l" t="t" r="r" b="b"/>
            <a:pathLst>
              <a:path w="7704912">
                <a:moveTo>
                  <a:pt x="0" y="0"/>
                </a:moveTo>
                <a:lnTo>
                  <a:pt x="7704912" y="0"/>
                </a:lnTo>
              </a:path>
            </a:pathLst>
          </a:custGeom>
          <a:ln w="12700">
            <a:solidFill>
              <a:srgbClr val="002D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3546" y="6546853"/>
            <a:ext cx="7704912" cy="0"/>
          </a:xfrm>
          <a:custGeom>
            <a:avLst/>
            <a:gdLst/>
            <a:ahLst/>
            <a:cxnLst/>
            <a:rect l="l" t="t" r="r" b="b"/>
            <a:pathLst>
              <a:path w="7704912">
                <a:moveTo>
                  <a:pt x="0" y="0"/>
                </a:moveTo>
                <a:lnTo>
                  <a:pt x="7704912" y="0"/>
                </a:lnTo>
              </a:path>
            </a:pathLst>
          </a:custGeom>
          <a:ln w="12700">
            <a:solidFill>
              <a:srgbClr val="002D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63546" y="3960918"/>
          <a:ext cx="6928054" cy="2592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107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参数说明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>
                      <a:solidFill>
                        <a:srgbClr val="002D5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2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字符串，文件路径和文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件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名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字符串，每行各数据之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间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的分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隔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符，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认为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sz="16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=N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，文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件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中第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行不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列索引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4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</a:t>
                      </a:r>
                      <a:r>
                        <a:rPr sz="16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_col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数字，用作行索引的列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列表，定义列索引，默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认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第一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为列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索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引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06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skipro</a:t>
                      </a:r>
                      <a:r>
                        <a:rPr sz="16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2D5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整数或列表，需要忽略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行数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需要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跳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过的</a:t>
                      </a:r>
                      <a:r>
                        <a:rPr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sz="16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号列表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2D5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1752600" y="8382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4628515" y="228600"/>
            <a:ext cx="2807335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280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数据文件读写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val="36965567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10981" y="1241678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0981" y="2119502"/>
            <a:ext cx="178308" cy="242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1270" y="1164844"/>
            <a:ext cx="6878930" cy="2377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文本文件包含中文，使用“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-8”编码格式保存</a:t>
            </a:r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 dirty="0"/>
          </a:p>
          <a:p>
            <a:pPr marL="127000"/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其他格式，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thon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读取时</a:t>
            </a:r>
            <a:r>
              <a:rPr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报“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pc="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Bef>
                <a:spcPts val="53"/>
              </a:spcBef>
            </a:pPr>
            <a:endParaRPr sz="2400" dirty="0"/>
          </a:p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保存方法</a:t>
            </a:r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 dirty="0"/>
          </a:p>
          <a:p>
            <a:pPr marL="127000"/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用“记事本”程序打开文件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的“</a:t>
            </a:r>
            <a:r>
              <a:rPr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</a:t>
            </a:r>
            <a:r>
              <a:rPr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存为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菜单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52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点击</a:t>
            </a:r>
            <a:r>
              <a:rPr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最下方的“编码”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下拉列表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55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spc="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pc="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pc="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</a:t>
            </a:r>
            <a:r>
              <a:rPr spc="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28515" y="3941064"/>
            <a:ext cx="5499989" cy="2916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73773" y="6105905"/>
            <a:ext cx="1801368" cy="359664"/>
          </a:xfrm>
          <a:custGeom>
            <a:avLst/>
            <a:gdLst/>
            <a:ahLst/>
            <a:cxnLst/>
            <a:rect l="l" t="t" r="r" b="b"/>
            <a:pathLst>
              <a:path w="1801368" h="359663">
                <a:moveTo>
                  <a:pt x="0" y="359664"/>
                </a:moveTo>
                <a:lnTo>
                  <a:pt x="1801368" y="359664"/>
                </a:lnTo>
                <a:lnTo>
                  <a:pt x="1801368" y="0"/>
                </a:lnTo>
                <a:lnTo>
                  <a:pt x="0" y="0"/>
                </a:lnTo>
                <a:lnTo>
                  <a:pt x="0" y="359664"/>
                </a:lnTo>
                <a:close/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1752600" y="6858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    文本文件编码格式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4628515" y="76200"/>
            <a:ext cx="2807335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280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数据文件读写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val="410496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507" y="3128229"/>
            <a:ext cx="5867401" cy="2905248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BIF(built-in functions)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内置函数，一般都是因为使用频率比较频繁或是元操作，所以通过内置函数的形式提供出来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在交互式输入框输入：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(__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builtins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__) </a:t>
            </a:r>
          </a:p>
          <a:p>
            <a:pPr marL="0" indent="0">
              <a:buNone/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注：左右各两个下划线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08" y="3219939"/>
            <a:ext cx="5580478" cy="3087504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36598" y="502261"/>
            <a:ext cx="11197787" cy="2139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缩进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缩进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来判断代码行与前一个代码的关系，通过使用缩进让代码更易读。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Alt+P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回退到上一条编辑的代码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Alt+N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前进至下一次编辑的代码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846" y="1409518"/>
            <a:ext cx="4282920" cy="70063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018954" y="1688123"/>
            <a:ext cx="257908" cy="2344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9175262" y="1930400"/>
            <a:ext cx="171938" cy="2422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979506" y="2264387"/>
            <a:ext cx="41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语句末尾的冒号告诉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python,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下一行是循环的第一行。</a:t>
            </a:r>
          </a:p>
        </p:txBody>
      </p:sp>
    </p:spTree>
    <p:extLst>
      <p:ext uri="{BB962C8B-B14F-4D97-AF65-F5344CB8AC3E}">
        <p14:creationId xmlns:p14="http://schemas.microsoft.com/office/powerpoint/2010/main" val="176243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6963" y="1372235"/>
            <a:ext cx="20237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2200" y="1809729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7404" y="1295401"/>
            <a:ext cx="8241996" cy="1128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不是以逗号隔开的文本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件，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取时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要设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分隔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</a:p>
          <a:p>
            <a:pPr>
              <a:lnSpc>
                <a:spcPts val="900"/>
              </a:lnSpc>
              <a:spcBef>
                <a:spcPts val="7"/>
              </a:spcBef>
            </a:pPr>
            <a:endParaRPr sz="900" dirty="0"/>
          </a:p>
          <a:p>
            <a:pPr marL="413384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分隔符既可以是指定字符串，也可以是正则表达式</a:t>
            </a:r>
          </a:p>
          <a:p>
            <a:pPr>
              <a:lnSpc>
                <a:spcPts val="900"/>
              </a:lnSpc>
              <a:spcBef>
                <a:spcPts val="17"/>
              </a:spcBef>
            </a:pPr>
            <a:endParaRPr sz="900" dirty="0"/>
          </a:p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常用的通配符</a:t>
            </a:r>
          </a:p>
        </p:txBody>
      </p:sp>
      <p:sp>
        <p:nvSpPr>
          <p:cNvPr id="6" name="object 6"/>
          <p:cNvSpPr/>
          <p:nvPr/>
        </p:nvSpPr>
        <p:spPr>
          <a:xfrm>
            <a:off x="1866963" y="2183002"/>
            <a:ext cx="202372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7565" y="3061110"/>
            <a:ext cx="7776921" cy="0"/>
          </a:xfrm>
          <a:custGeom>
            <a:avLst/>
            <a:gdLst/>
            <a:ahLst/>
            <a:cxnLst/>
            <a:rect l="l" t="t" r="r" b="b"/>
            <a:pathLst>
              <a:path w="7776921">
                <a:moveTo>
                  <a:pt x="0" y="0"/>
                </a:moveTo>
                <a:lnTo>
                  <a:pt x="7776921" y="0"/>
                </a:lnTo>
              </a:path>
            </a:pathLst>
          </a:custGeom>
          <a:ln w="12700">
            <a:solidFill>
              <a:srgbClr val="004B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7565" y="6013453"/>
            <a:ext cx="7776921" cy="0"/>
          </a:xfrm>
          <a:custGeom>
            <a:avLst/>
            <a:gdLst/>
            <a:ahLst/>
            <a:cxnLst/>
            <a:rect l="l" t="t" r="r" b="b"/>
            <a:pathLst>
              <a:path w="7776921">
                <a:moveTo>
                  <a:pt x="0" y="0"/>
                </a:moveTo>
                <a:lnTo>
                  <a:pt x="7776921" y="0"/>
                </a:lnTo>
              </a:path>
            </a:pathLst>
          </a:custGeom>
          <a:ln w="12700">
            <a:solidFill>
              <a:srgbClr val="004B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19501" y="3067460"/>
          <a:ext cx="5326481" cy="295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063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通配符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>
                      <a:solidFill>
                        <a:srgbClr val="004B8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443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>
                      <a:solidFill>
                        <a:srgbClr val="004B8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30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28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空格等空白字符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80"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14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非空白字符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990"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\t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00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制表符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830"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00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换行符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30"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\d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43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数字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717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\D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14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非数字字符</a:t>
                      </a: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2"/>
          <p:cNvSpPr txBox="1">
            <a:spLocks/>
          </p:cNvSpPr>
          <p:nvPr/>
        </p:nvSpPr>
        <p:spPr>
          <a:xfrm>
            <a:off x="1866963" y="758125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读取文本文件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(TXT)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4628515" y="185420"/>
            <a:ext cx="2807335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280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数据文件读写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val="37527436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6963" y="1372235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7405" y="1295401"/>
            <a:ext cx="4881245" cy="742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数据保存到文件</a:t>
            </a:r>
          </a:p>
          <a:p>
            <a:pPr>
              <a:lnSpc>
                <a:spcPts val="950"/>
              </a:lnSpc>
              <a:spcBef>
                <a:spcPts val="9"/>
              </a:spcBef>
            </a:pPr>
            <a:endParaRPr sz="950" dirty="0"/>
          </a:p>
          <a:p>
            <a:pPr marL="18415"/>
            <a:r>
              <a:rPr sz="2000" b="1" dirty="0">
                <a:latin typeface="Arial"/>
                <a:cs typeface="Arial"/>
              </a:rPr>
              <a:t>to_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sv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5" dirty="0">
                <a:latin typeface="Arial"/>
                <a:cs typeface="Arial"/>
              </a:rPr>
              <a:t>f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sep,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</a:t>
            </a:r>
            <a:r>
              <a:rPr sz="2000" b="1" spc="-10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e,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index,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heade</a:t>
            </a:r>
            <a:r>
              <a:rPr sz="2000" b="1" spc="-10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dirty="0">
                <a:latin typeface="Arial"/>
                <a:cs typeface="Arial"/>
              </a:rPr>
              <a:t>.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7564" y="2674750"/>
            <a:ext cx="7128840" cy="0"/>
          </a:xfrm>
          <a:custGeom>
            <a:avLst/>
            <a:gdLst/>
            <a:ahLst/>
            <a:cxnLst/>
            <a:rect l="l" t="t" r="r" b="b"/>
            <a:pathLst>
              <a:path w="7128840">
                <a:moveTo>
                  <a:pt x="0" y="0"/>
                </a:moveTo>
                <a:lnTo>
                  <a:pt x="7128840" y="0"/>
                </a:lnTo>
              </a:path>
            </a:pathLst>
          </a:custGeom>
          <a:ln w="12700">
            <a:solidFill>
              <a:srgbClr val="004B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7564" y="5486400"/>
            <a:ext cx="7128840" cy="0"/>
          </a:xfrm>
          <a:custGeom>
            <a:avLst/>
            <a:gdLst/>
            <a:ahLst/>
            <a:cxnLst/>
            <a:rect l="l" t="t" r="r" b="b"/>
            <a:pathLst>
              <a:path w="7128840">
                <a:moveTo>
                  <a:pt x="0" y="0"/>
                </a:moveTo>
                <a:lnTo>
                  <a:pt x="7128840" y="0"/>
                </a:lnTo>
              </a:path>
            </a:pathLst>
          </a:custGeom>
          <a:ln w="12700">
            <a:solidFill>
              <a:srgbClr val="004B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07564" y="2681100"/>
          <a:ext cx="7241236" cy="2770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4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480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参数说明：</a:t>
                      </a:r>
                    </a:p>
                  </a:txBody>
                  <a:tcPr marL="0" marR="0" marT="0" marB="0">
                    <a:lnT w="12700">
                      <a:solidFill>
                        <a:srgbClr val="004B8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文件路径和文件名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23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分隔符，默认为逗号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导出模式，</a:t>
                      </a:r>
                      <a:r>
                        <a:rPr sz="2400" spc="-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为导出到新文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件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为追加到现有文件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是否导出行索引，默认为</a:t>
                      </a:r>
                      <a:r>
                        <a:rPr sz="2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rue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1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是否导出列索引，默认为</a:t>
                      </a:r>
                      <a:r>
                        <a:rPr sz="2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rue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2"/>
          <p:cNvSpPr txBox="1">
            <a:spLocks/>
          </p:cNvSpPr>
          <p:nvPr/>
        </p:nvSpPr>
        <p:spPr>
          <a:xfrm>
            <a:off x="1866963" y="758125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4628515" y="185420"/>
            <a:ext cx="2807335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280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数据文件读写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val="10695889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6963" y="1323975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7775" y="1736979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6963" y="2134742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7404" y="1247140"/>
            <a:ext cx="7403796" cy="1572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文件中读取数据的函数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似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</a:p>
          <a:p>
            <a:pPr>
              <a:lnSpc>
                <a:spcPts val="900"/>
              </a:lnSpc>
              <a:spcBef>
                <a:spcPts val="7"/>
              </a:spcBef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/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给出数据所在的S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t表单名</a:t>
            </a:r>
          </a:p>
          <a:p>
            <a:pPr>
              <a:lnSpc>
                <a:spcPts val="900"/>
              </a:lnSpc>
              <a:spcBef>
                <a:spcPts val="17"/>
              </a:spcBef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读取方法：</a:t>
            </a: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"/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read_excel(file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sheetname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1866963" y="758125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8" name="object 2"/>
          <p:cNvSpPr txBox="1"/>
          <p:nvPr/>
        </p:nvSpPr>
        <p:spPr>
          <a:xfrm>
            <a:off x="4628515" y="185420"/>
            <a:ext cx="2807335" cy="500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280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数据文件读写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val="36435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200" y="799591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概述</a:t>
            </a:r>
            <a:endParaRPr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0981" y="1372363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7818" y="2411728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3495" y="3080003"/>
            <a:ext cx="4968240" cy="2055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6153" y="3406141"/>
            <a:ext cx="359663" cy="144779"/>
          </a:xfrm>
          <a:custGeom>
            <a:avLst/>
            <a:gdLst/>
            <a:ahLst/>
            <a:cxnLst/>
            <a:rect l="l" t="t" r="r" b="b"/>
            <a:pathLst>
              <a:path w="359663" h="144779">
                <a:moveTo>
                  <a:pt x="0" y="144779"/>
                </a:moveTo>
                <a:lnTo>
                  <a:pt x="359663" y="144779"/>
                </a:lnTo>
                <a:lnTo>
                  <a:pt x="359663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2871" y="3997453"/>
            <a:ext cx="361188" cy="144779"/>
          </a:xfrm>
          <a:custGeom>
            <a:avLst/>
            <a:gdLst/>
            <a:ahLst/>
            <a:cxnLst/>
            <a:rect l="l" t="t" r="r" b="b"/>
            <a:pathLst>
              <a:path w="361188" h="144779">
                <a:moveTo>
                  <a:pt x="0" y="144779"/>
                </a:moveTo>
                <a:lnTo>
                  <a:pt x="361188" y="144779"/>
                </a:lnTo>
                <a:lnTo>
                  <a:pt x="361188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63339" y="3997453"/>
            <a:ext cx="361188" cy="144779"/>
          </a:xfrm>
          <a:custGeom>
            <a:avLst/>
            <a:gdLst/>
            <a:ahLst/>
            <a:cxnLst/>
            <a:rect l="l" t="t" r="r" b="b"/>
            <a:pathLst>
              <a:path w="361188" h="144779">
                <a:moveTo>
                  <a:pt x="0" y="144779"/>
                </a:moveTo>
                <a:lnTo>
                  <a:pt x="361188" y="144779"/>
                </a:lnTo>
                <a:lnTo>
                  <a:pt x="361188" y="0"/>
                </a:lnTo>
                <a:lnTo>
                  <a:pt x="0" y="0"/>
                </a:lnTo>
                <a:lnTo>
                  <a:pt x="0" y="14477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0672" y="3703321"/>
            <a:ext cx="359664" cy="143255"/>
          </a:xfrm>
          <a:custGeom>
            <a:avLst/>
            <a:gdLst/>
            <a:ahLst/>
            <a:cxnLst/>
            <a:rect l="l" t="t" r="r" b="b"/>
            <a:pathLst>
              <a:path w="359663" h="143255">
                <a:moveTo>
                  <a:pt x="0" y="143255"/>
                </a:moveTo>
                <a:lnTo>
                  <a:pt x="359664" y="143255"/>
                </a:lnTo>
                <a:lnTo>
                  <a:pt x="359664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43150" y="4449317"/>
            <a:ext cx="4617720" cy="307848"/>
          </a:xfrm>
          <a:custGeom>
            <a:avLst/>
            <a:gdLst/>
            <a:ahLst/>
            <a:cxnLst/>
            <a:rect l="l" t="t" r="r" b="b"/>
            <a:pathLst>
              <a:path w="4617720" h="307848">
                <a:moveTo>
                  <a:pt x="0" y="307848"/>
                </a:moveTo>
                <a:lnTo>
                  <a:pt x="4617720" y="307848"/>
                </a:lnTo>
                <a:lnTo>
                  <a:pt x="461772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7696" y="4693920"/>
            <a:ext cx="4710684" cy="2087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9476" y="5623560"/>
            <a:ext cx="359664" cy="143256"/>
          </a:xfrm>
          <a:custGeom>
            <a:avLst/>
            <a:gdLst/>
            <a:ahLst/>
            <a:cxnLst/>
            <a:rect l="l" t="t" r="r" b="b"/>
            <a:pathLst>
              <a:path w="359664" h="143255">
                <a:moveTo>
                  <a:pt x="0" y="143256"/>
                </a:moveTo>
                <a:lnTo>
                  <a:pt x="359664" y="143256"/>
                </a:lnTo>
                <a:lnTo>
                  <a:pt x="359664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62395" y="5767578"/>
            <a:ext cx="359663" cy="182880"/>
          </a:xfrm>
          <a:custGeom>
            <a:avLst/>
            <a:gdLst/>
            <a:ahLst/>
            <a:cxnLst/>
            <a:rect l="l" t="t" r="r" b="b"/>
            <a:pathLst>
              <a:path w="359663" h="182879">
                <a:moveTo>
                  <a:pt x="0" y="182880"/>
                </a:moveTo>
                <a:lnTo>
                  <a:pt x="359663" y="182880"/>
                </a:lnTo>
                <a:lnTo>
                  <a:pt x="359663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15478" y="5269229"/>
            <a:ext cx="359664" cy="182880"/>
          </a:xfrm>
          <a:custGeom>
            <a:avLst/>
            <a:gdLst/>
            <a:ahLst/>
            <a:cxnLst/>
            <a:rect l="l" t="t" r="r" b="b"/>
            <a:pathLst>
              <a:path w="359664" h="182879">
                <a:moveTo>
                  <a:pt x="0" y="182880"/>
                </a:moveTo>
                <a:lnTo>
                  <a:pt x="359664" y="182880"/>
                </a:lnTo>
                <a:lnTo>
                  <a:pt x="359664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22130" y="5272278"/>
            <a:ext cx="359664" cy="182880"/>
          </a:xfrm>
          <a:custGeom>
            <a:avLst/>
            <a:gdLst/>
            <a:ahLst/>
            <a:cxnLst/>
            <a:rect l="l" t="t" r="r" b="b"/>
            <a:pathLst>
              <a:path w="359664" h="182879">
                <a:moveTo>
                  <a:pt x="0" y="182880"/>
                </a:moveTo>
                <a:lnTo>
                  <a:pt x="359664" y="182880"/>
                </a:lnTo>
                <a:lnTo>
                  <a:pt x="359664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55814" y="3310891"/>
            <a:ext cx="1440180" cy="446531"/>
          </a:xfrm>
          <a:custGeom>
            <a:avLst/>
            <a:gdLst/>
            <a:ahLst/>
            <a:cxnLst/>
            <a:rect l="l" t="t" r="r" b="b"/>
            <a:pathLst>
              <a:path w="1440180" h="446531">
                <a:moveTo>
                  <a:pt x="0" y="446531"/>
                </a:moveTo>
                <a:lnTo>
                  <a:pt x="1440180" y="446531"/>
                </a:lnTo>
                <a:lnTo>
                  <a:pt x="1440180" y="0"/>
                </a:lnTo>
                <a:lnTo>
                  <a:pt x="0" y="0"/>
                </a:lnTo>
                <a:lnTo>
                  <a:pt x="0" y="446531"/>
                </a:lnTo>
                <a:close/>
              </a:path>
            </a:pathLst>
          </a:custGeom>
          <a:solidFill>
            <a:srgbClr val="7EA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55814" y="3310891"/>
            <a:ext cx="1440180" cy="446531"/>
          </a:xfrm>
          <a:custGeom>
            <a:avLst/>
            <a:gdLst/>
            <a:ahLst/>
            <a:cxnLst/>
            <a:rect l="l" t="t" r="r" b="b"/>
            <a:pathLst>
              <a:path w="1440180" h="446531">
                <a:moveTo>
                  <a:pt x="0" y="446531"/>
                </a:moveTo>
                <a:lnTo>
                  <a:pt x="1440180" y="446531"/>
                </a:lnTo>
                <a:lnTo>
                  <a:pt x="1440180" y="0"/>
                </a:lnTo>
                <a:lnTo>
                  <a:pt x="0" y="0"/>
                </a:lnTo>
                <a:lnTo>
                  <a:pt x="0" y="446531"/>
                </a:lnTo>
                <a:close/>
              </a:path>
            </a:pathLst>
          </a:custGeom>
          <a:ln w="25908">
            <a:solidFill>
              <a:srgbClr val="5C7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2130" y="3775329"/>
            <a:ext cx="2361819" cy="475869"/>
          </a:xfrm>
          <a:custGeom>
            <a:avLst/>
            <a:gdLst/>
            <a:ahLst/>
            <a:cxnLst/>
            <a:rect l="l" t="t" r="r" b="b"/>
            <a:pathLst>
              <a:path w="2361819" h="475869">
                <a:moveTo>
                  <a:pt x="2361819" y="0"/>
                </a:moveTo>
                <a:lnTo>
                  <a:pt x="1784604" y="475869"/>
                </a:lnTo>
                <a:lnTo>
                  <a:pt x="0" y="247269"/>
                </a:lnTo>
              </a:path>
            </a:pathLst>
          </a:custGeom>
          <a:ln w="25908">
            <a:solidFill>
              <a:srgbClr val="5C7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11829" y="5726430"/>
            <a:ext cx="1440180" cy="446531"/>
          </a:xfrm>
          <a:custGeom>
            <a:avLst/>
            <a:gdLst/>
            <a:ahLst/>
            <a:cxnLst/>
            <a:rect l="l" t="t" r="r" b="b"/>
            <a:pathLst>
              <a:path w="1440180" h="446531">
                <a:moveTo>
                  <a:pt x="0" y="446532"/>
                </a:moveTo>
                <a:lnTo>
                  <a:pt x="1440180" y="446532"/>
                </a:lnTo>
                <a:lnTo>
                  <a:pt x="1440180" y="0"/>
                </a:lnTo>
                <a:lnTo>
                  <a:pt x="0" y="0"/>
                </a:lnTo>
                <a:lnTo>
                  <a:pt x="0" y="446532"/>
                </a:lnTo>
                <a:close/>
              </a:path>
            </a:pathLst>
          </a:custGeom>
          <a:solidFill>
            <a:srgbClr val="7EA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11829" y="5726430"/>
            <a:ext cx="1440180" cy="446531"/>
          </a:xfrm>
          <a:custGeom>
            <a:avLst/>
            <a:gdLst/>
            <a:ahLst/>
            <a:cxnLst/>
            <a:rect l="l" t="t" r="r" b="b"/>
            <a:pathLst>
              <a:path w="1440180" h="446531">
                <a:moveTo>
                  <a:pt x="0" y="446532"/>
                </a:moveTo>
                <a:lnTo>
                  <a:pt x="1440180" y="446532"/>
                </a:lnTo>
                <a:lnTo>
                  <a:pt x="1440180" y="0"/>
                </a:lnTo>
                <a:lnTo>
                  <a:pt x="0" y="0"/>
                </a:lnTo>
                <a:lnTo>
                  <a:pt x="0" y="446532"/>
                </a:lnTo>
                <a:close/>
              </a:path>
            </a:pathLst>
          </a:custGeom>
          <a:ln w="25908">
            <a:solidFill>
              <a:srgbClr val="5C7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86151" y="4629786"/>
            <a:ext cx="615695" cy="1085215"/>
          </a:xfrm>
          <a:custGeom>
            <a:avLst/>
            <a:gdLst/>
            <a:ahLst/>
            <a:cxnLst/>
            <a:rect l="l" t="t" r="r" b="b"/>
            <a:pathLst>
              <a:path w="615695" h="1085215">
                <a:moveTo>
                  <a:pt x="253364" y="1085215"/>
                </a:moveTo>
                <a:lnTo>
                  <a:pt x="0" y="894842"/>
                </a:lnTo>
                <a:lnTo>
                  <a:pt x="615695" y="0"/>
                </a:lnTo>
              </a:path>
            </a:pathLst>
          </a:custGeom>
          <a:ln w="25908">
            <a:solidFill>
              <a:srgbClr val="5C7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58962" y="3973829"/>
            <a:ext cx="1440179" cy="448056"/>
          </a:xfrm>
          <a:custGeom>
            <a:avLst/>
            <a:gdLst/>
            <a:ahLst/>
            <a:cxnLst/>
            <a:rect l="l" t="t" r="r" b="b"/>
            <a:pathLst>
              <a:path w="1440179" h="448056">
                <a:moveTo>
                  <a:pt x="0" y="448056"/>
                </a:moveTo>
                <a:lnTo>
                  <a:pt x="1440179" y="448056"/>
                </a:lnTo>
                <a:lnTo>
                  <a:pt x="1440179" y="0"/>
                </a:lnTo>
                <a:lnTo>
                  <a:pt x="0" y="0"/>
                </a:lnTo>
                <a:lnTo>
                  <a:pt x="0" y="448056"/>
                </a:lnTo>
                <a:close/>
              </a:path>
            </a:pathLst>
          </a:custGeom>
          <a:solidFill>
            <a:srgbClr val="7EA6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8962" y="3973829"/>
            <a:ext cx="1440179" cy="448056"/>
          </a:xfrm>
          <a:custGeom>
            <a:avLst/>
            <a:gdLst/>
            <a:ahLst/>
            <a:cxnLst/>
            <a:rect l="l" t="t" r="r" b="b"/>
            <a:pathLst>
              <a:path w="1440179" h="448056">
                <a:moveTo>
                  <a:pt x="0" y="448056"/>
                </a:moveTo>
                <a:lnTo>
                  <a:pt x="1440179" y="448056"/>
                </a:lnTo>
                <a:lnTo>
                  <a:pt x="1440179" y="0"/>
                </a:lnTo>
                <a:lnTo>
                  <a:pt x="0" y="0"/>
                </a:lnTo>
                <a:lnTo>
                  <a:pt x="0" y="448056"/>
                </a:lnTo>
                <a:close/>
              </a:path>
            </a:pathLst>
          </a:custGeom>
          <a:ln w="25908">
            <a:solidFill>
              <a:srgbClr val="5C7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15379" y="4458970"/>
            <a:ext cx="1885569" cy="1413256"/>
          </a:xfrm>
          <a:custGeom>
            <a:avLst/>
            <a:gdLst/>
            <a:ahLst/>
            <a:cxnLst/>
            <a:rect l="l" t="t" r="r" b="b"/>
            <a:pathLst>
              <a:path w="1885569" h="1413255">
                <a:moveTo>
                  <a:pt x="1885569" y="0"/>
                </a:moveTo>
                <a:lnTo>
                  <a:pt x="1003553" y="305561"/>
                </a:lnTo>
                <a:lnTo>
                  <a:pt x="0" y="1413255"/>
                </a:lnTo>
              </a:path>
            </a:pathLst>
          </a:custGeom>
          <a:ln w="25908">
            <a:solidFill>
              <a:srgbClr val="5C79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41270" y="1295400"/>
            <a:ext cx="7380350" cy="17129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数据清洗对采集的数据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行重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审查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校验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删除重复信息、纠正存在的错误，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证数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一致性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例：数据缺失问题、数据错误问题、数据重复问题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endParaRPr sz="1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500"/>
              </a:lnSpc>
              <a:spcBef>
                <a:spcPts val="48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R="815975" algn="r"/>
            <a:r>
              <a:rPr dirty="0">
                <a:solidFill>
                  <a:srgbClr val="FFFFFF"/>
                </a:solidFill>
                <a:latin typeface="Microsoft YaHei UI"/>
                <a:cs typeface="Microsoft YaHei UI"/>
              </a:rPr>
              <a:t>数据缺失</a:t>
            </a:r>
            <a:endParaRPr dirty="0">
              <a:latin typeface="Microsoft YaHei UI"/>
              <a:cs typeface="Microsoft YaHei U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67"/>
              </a:spcBef>
            </a:pPr>
            <a:endParaRPr sz="1000" dirty="0"/>
          </a:p>
          <a:p>
            <a:pPr marR="12700" algn="r"/>
            <a:r>
              <a:rPr dirty="0">
                <a:solidFill>
                  <a:schemeClr val="bg1">
                    <a:lumMod val="95000"/>
                  </a:schemeClr>
                </a:solidFill>
                <a:latin typeface="Microsoft YaHei UI"/>
                <a:cs typeface="Microsoft YaHei UI"/>
              </a:rPr>
              <a:t>数据错误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461385" y="5805804"/>
            <a:ext cx="939800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5" dirty="0">
                <a:solidFill>
                  <a:srgbClr val="FFFFFF"/>
                </a:solidFill>
                <a:latin typeface="Microsoft YaHei UI"/>
                <a:cs typeface="Microsoft YaHei UI"/>
              </a:rPr>
              <a:t>数据重复</a:t>
            </a:r>
            <a:endParaRPr>
              <a:latin typeface="Microsoft YaHei UI"/>
              <a:cs typeface="Microsoft YaHei U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39684" y="4390631"/>
            <a:ext cx="1086599" cy="1053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95310" y="4421885"/>
            <a:ext cx="983615" cy="950340"/>
          </a:xfrm>
          <a:custGeom>
            <a:avLst/>
            <a:gdLst/>
            <a:ahLst/>
            <a:cxnLst/>
            <a:rect l="l" t="t" r="r" b="b"/>
            <a:pathLst>
              <a:path w="983615" h="950340">
                <a:moveTo>
                  <a:pt x="983615" y="0"/>
                </a:moveTo>
                <a:lnTo>
                  <a:pt x="0" y="950340"/>
                </a:lnTo>
              </a:path>
            </a:pathLst>
          </a:custGeom>
          <a:ln w="25908">
            <a:solidFill>
              <a:srgbClr val="337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25712" y="4393705"/>
            <a:ext cx="595909" cy="1050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79815" y="4421885"/>
            <a:ext cx="491235" cy="950340"/>
          </a:xfrm>
          <a:custGeom>
            <a:avLst/>
            <a:gdLst/>
            <a:ahLst/>
            <a:cxnLst/>
            <a:rect l="l" t="t" r="r" b="b"/>
            <a:pathLst>
              <a:path w="491235" h="950340">
                <a:moveTo>
                  <a:pt x="0" y="0"/>
                </a:moveTo>
                <a:lnTo>
                  <a:pt x="491235" y="950340"/>
                </a:lnTo>
              </a:path>
            </a:pathLst>
          </a:custGeom>
          <a:ln w="25908">
            <a:solidFill>
              <a:srgbClr val="337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44612" y="3733799"/>
            <a:ext cx="286537" cy="2104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00239" y="3757421"/>
            <a:ext cx="179959" cy="2010536"/>
          </a:xfrm>
          <a:custGeom>
            <a:avLst/>
            <a:gdLst/>
            <a:ahLst/>
            <a:cxnLst/>
            <a:rect l="l" t="t" r="r" b="b"/>
            <a:pathLst>
              <a:path w="179959" h="2010536">
                <a:moveTo>
                  <a:pt x="0" y="0"/>
                </a:moveTo>
                <a:lnTo>
                  <a:pt x="179959" y="2010536"/>
                </a:lnTo>
              </a:path>
            </a:pathLst>
          </a:custGeom>
          <a:ln w="25908">
            <a:solidFill>
              <a:srgbClr val="3370A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"/>
          <p:cNvSpPr txBox="1">
            <a:spLocks/>
          </p:cNvSpPr>
          <p:nvPr/>
        </p:nvSpPr>
        <p:spPr>
          <a:xfrm>
            <a:off x="1854200" y="228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数据清洗 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Cleaning</a:t>
            </a:r>
            <a:endParaRPr lang="zh-CN" altLang="en-US" sz="2800" spc="-2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72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10981" y="1655829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41271" y="1578866"/>
            <a:ext cx="5474335" cy="1252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主要有数据滤除和数据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充两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Bef>
                <a:spcPts val="42"/>
              </a:spcBef>
            </a:pPr>
            <a:endParaRPr sz="1400" dirty="0"/>
          </a:p>
          <a:p>
            <a:pPr marL="18415"/>
            <a:r>
              <a:rPr sz="2400" b="1" dirty="0">
                <a:latin typeface="Arial"/>
                <a:cs typeface="Arial"/>
              </a:rPr>
              <a:t>1.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Microsoft YaHei UI"/>
                <a:cs typeface="Microsoft YaHei UI"/>
              </a:rPr>
              <a:t>数据滤除</a:t>
            </a:r>
            <a:endParaRPr sz="2400" dirty="0">
              <a:latin typeface="Microsoft YaHei UI"/>
              <a:cs typeface="Microsoft YaHei U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 dirty="0"/>
          </a:p>
          <a:p>
            <a:pPr marL="431800"/>
            <a:r>
              <a:rPr sz="2000" b="1" spc="-5" dirty="0">
                <a:latin typeface="Courier New"/>
                <a:cs typeface="Courier New"/>
              </a:rPr>
              <a:t>obj.dropna(axis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how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thresh,...)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51582" y="3489454"/>
          <a:ext cx="6868618" cy="1692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9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570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参数说明：</a:t>
                      </a:r>
                    </a:p>
                  </a:txBody>
                  <a:tcPr marL="0" marR="0" marT="0" marB="0">
                    <a:lnT w="12700">
                      <a:solidFill>
                        <a:srgbClr val="004B8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1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0表示按行滤除，1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</a:t>
                      </a:r>
                      <a:r>
                        <a:rPr sz="20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列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滤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除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认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表示滤除全部值都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为N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的行或列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5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只留下有效数据大于等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于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值的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或列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2"/>
          <p:cNvSpPr txBox="1">
            <a:spLocks/>
          </p:cNvSpPr>
          <p:nvPr/>
        </p:nvSpPr>
        <p:spPr>
          <a:xfrm>
            <a:off x="1854200" y="799591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缺失数据处理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1854200" y="228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数据清洗</a:t>
            </a:r>
          </a:p>
        </p:txBody>
      </p:sp>
    </p:spTree>
    <p:extLst>
      <p:ext uri="{BB962C8B-B14F-4D97-AF65-F5344CB8AC3E}">
        <p14:creationId xmlns:p14="http://schemas.microsoft.com/office/powerpoint/2010/main" val="39571995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200" y="7620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缺失数据处理</a:t>
            </a:r>
            <a:endParaRPr sz="20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8370" y="1295401"/>
            <a:ext cx="5088230" cy="1597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2.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Microsoft YaHei UI"/>
                <a:cs typeface="Microsoft YaHei UI"/>
              </a:rPr>
              <a:t>数据填充</a:t>
            </a:r>
            <a:endParaRPr sz="2400" dirty="0">
              <a:latin typeface="Microsoft YaHei UI"/>
              <a:cs typeface="Microsoft YaHei UI"/>
            </a:endParaRPr>
          </a:p>
          <a:p>
            <a:pPr>
              <a:lnSpc>
                <a:spcPts val="1400"/>
              </a:lnSpc>
              <a:spcBef>
                <a:spcPts val="42"/>
              </a:spcBef>
            </a:pPr>
            <a:endParaRPr sz="1400" dirty="0"/>
          </a:p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填充有两种基本思路：</a:t>
            </a:r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/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用默认值填充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52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/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用已有数据的均值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中位数来填充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8371" y="3228340"/>
            <a:ext cx="4445635" cy="810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 dirty="0"/>
          </a:p>
          <a:p>
            <a:pPr marL="469900"/>
            <a:r>
              <a:rPr sz="2000" b="1" spc="-5" dirty="0">
                <a:latin typeface="Courier New"/>
                <a:cs typeface="Courier New"/>
              </a:rPr>
              <a:t>obj.filln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5" dirty="0">
                <a:latin typeface="Courier New"/>
                <a:cs typeface="Courier New"/>
              </a:rPr>
              <a:t> (value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method,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0980" y="3703956"/>
            <a:ext cx="1702435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b="1" spc="-5" dirty="0">
                <a:latin typeface="Courier New"/>
                <a:cs typeface="Courier New"/>
              </a:rPr>
              <a:t>inplace...)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79572" y="4286124"/>
          <a:ext cx="7474028" cy="2053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8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859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参数说明：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>
                      <a:solidFill>
                        <a:srgbClr val="004B8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4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alue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填充值，可以是标量、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典、S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rie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7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ethod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ffill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：同列前一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填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充缺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失</a:t>
                      </a:r>
                      <a:r>
                        <a:rPr sz="20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用后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行数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据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填充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0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inplace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</a:pPr>
                      <a:r>
                        <a:rPr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是否修改原始数据的值</a:t>
                      </a:r>
                      <a:r>
                        <a:rPr sz="2000" spc="-15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sz="2000" spc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</a:t>
                      </a:r>
                      <a:r>
                        <a:rPr sz="2000" spc="-15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sz="2000" spc="-1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2000" spc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sz="2000" spc="-1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2000" spc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15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inplace</a:t>
                      </a:r>
                      <a:r>
                        <a:rPr lang="en-US"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=True </a:t>
                      </a:r>
                      <a:r>
                        <a:rPr sz="2000" spc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产生</a:t>
                      </a:r>
                      <a:r>
                        <a:rPr sz="2000" spc="-15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</a:t>
                      </a:r>
                      <a:r>
                        <a:rPr sz="2000" spc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个新</a:t>
                      </a:r>
                      <a:r>
                        <a:rPr sz="2000" spc="-15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sz="2000" spc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</a:t>
                      </a:r>
                      <a:r>
                        <a:rPr sz="2000" spc="-15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</a:t>
                      </a:r>
                      <a:r>
                        <a:rPr sz="2000" spc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象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2"/>
          <p:cNvSpPr txBox="1">
            <a:spLocks/>
          </p:cNvSpPr>
          <p:nvPr/>
        </p:nvSpPr>
        <p:spPr>
          <a:xfrm>
            <a:off x="1854200" y="2032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数据清洗</a:t>
            </a:r>
          </a:p>
        </p:txBody>
      </p:sp>
    </p:spTree>
    <p:extLst>
      <p:ext uri="{BB962C8B-B14F-4D97-AF65-F5344CB8AC3E}">
        <p14:creationId xmlns:p14="http://schemas.microsoft.com/office/powerpoint/2010/main" val="18348265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10981" y="1677163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0981" y="3287269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0981" y="4393692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41270" y="1600201"/>
            <a:ext cx="6421730" cy="3255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同一实体的数据来自不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的业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务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42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学生的基本信息来自教务系统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52"/>
              </a:spcBef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 学生刷卡数据来自一卡通系统</a:t>
            </a:r>
          </a:p>
          <a:p>
            <a:pPr>
              <a:lnSpc>
                <a:spcPts val="1300"/>
              </a:lnSpc>
              <a:spcBef>
                <a:spcPts val="52"/>
              </a:spcBef>
            </a:pP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相同实体的多个数据集</a:t>
            </a:r>
          </a:p>
          <a:p>
            <a:pPr>
              <a:lnSpc>
                <a:spcPts val="1200"/>
              </a:lnSpc>
              <a:spcBef>
                <a:spcPts val="42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 案例3-1中反馈数据存放在5张Excel表中</a:t>
            </a:r>
          </a:p>
          <a:p>
            <a:pPr>
              <a:lnSpc>
                <a:spcPts val="1300"/>
              </a:lnSpc>
              <a:spcBef>
                <a:spcPts val="52"/>
              </a:spcBef>
            </a:pP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数据合并可分为两种处理方式</a:t>
            </a:r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2400" b="1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 行数据追加</a:t>
            </a:r>
          </a:p>
          <a:p>
            <a:pPr>
              <a:lnSpc>
                <a:spcPts val="1100"/>
              </a:lnSpc>
              <a:spcBef>
                <a:spcPts val="54"/>
              </a:spcBef>
            </a:pP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 列数据连接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1854200" y="799591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数据合并</a:t>
            </a: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1854200" y="228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数据规整化 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Regularization</a:t>
            </a:r>
            <a:endParaRPr lang="zh-CN" altLang="en-US" sz="2800" spc="-2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987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300" y="1313816"/>
            <a:ext cx="7378700" cy="438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altLang="zh-CN" sz="2400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sz="2400" spc="-3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行数据追加</a:t>
            </a:r>
            <a:r>
              <a:rPr lang="en-US" sz="2400" spc="-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sz="2400" spc="-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1700" y="3957532"/>
            <a:ext cx="5295900" cy="1444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分别建立原有数据和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0770" y="4378833"/>
            <a:ext cx="3966210" cy="553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spc="-5" dirty="0">
                <a:latin typeface="Courier New"/>
                <a:cs typeface="Courier New"/>
              </a:rPr>
              <a:t>&gt;&gt;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colNam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 ['</a:t>
            </a:r>
            <a:r>
              <a:rPr sz="1400" spc="-5" dirty="0">
                <a:latin typeface="Microsoft YaHei UI"/>
                <a:cs typeface="Microsoft YaHei UI"/>
              </a:rPr>
              <a:t>学号</a:t>
            </a:r>
            <a:r>
              <a:rPr sz="1400" dirty="0">
                <a:latin typeface="Courier New"/>
                <a:cs typeface="Courier New"/>
              </a:rPr>
              <a:t>',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</a:t>
            </a:r>
            <a:r>
              <a:rPr sz="1400" spc="-5" dirty="0">
                <a:latin typeface="Microsoft YaHei UI"/>
                <a:cs typeface="Microsoft YaHei UI"/>
              </a:rPr>
              <a:t>姓名</a:t>
            </a:r>
            <a:r>
              <a:rPr sz="1400" dirty="0">
                <a:latin typeface="Courier New"/>
                <a:cs typeface="Courier New"/>
              </a:rPr>
              <a:t>',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'</a:t>
            </a:r>
            <a:r>
              <a:rPr sz="1400" spc="-5" dirty="0">
                <a:latin typeface="Microsoft YaHei UI"/>
                <a:cs typeface="Microsoft YaHei UI"/>
              </a:rPr>
              <a:t>专业</a:t>
            </a:r>
            <a:r>
              <a:rPr sz="1400" dirty="0">
                <a:latin typeface="Courier New"/>
                <a:cs typeface="Courier New"/>
              </a:rPr>
              <a:t>’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6"/>
              </a:spcBef>
            </a:pPr>
            <a:endParaRPr sz="800"/>
          </a:p>
          <a:p>
            <a:pPr marL="12700"/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5" dirty="0">
                <a:latin typeface="Courier New"/>
                <a:cs typeface="Courier New"/>
              </a:rPr>
              <a:t>&gt;</a:t>
            </a:r>
            <a:r>
              <a:rPr sz="1400" dirty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9436" y="4416934"/>
            <a:ext cx="530225" cy="189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spc="-5" dirty="0">
                <a:latin typeface="Courier New"/>
                <a:cs typeface="Courier New"/>
              </a:rPr>
              <a:t>#</a:t>
            </a:r>
            <a:r>
              <a:rPr sz="1100" spc="-5" dirty="0">
                <a:latin typeface="Microsoft YaHei UI"/>
                <a:cs typeface="Microsoft YaHei UI"/>
              </a:rPr>
              <a:t>列索引</a:t>
            </a:r>
            <a:endParaRPr sz="11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7640" y="4694557"/>
            <a:ext cx="7762875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latin typeface="Courier New"/>
                <a:cs typeface="Courier New"/>
              </a:rPr>
              <a:t>d</a:t>
            </a:r>
            <a:r>
              <a:rPr sz="1400" spc="-5" dirty="0">
                <a:latin typeface="Courier New"/>
                <a:cs typeface="Courier New"/>
              </a:rPr>
              <a:t>a</a:t>
            </a:r>
            <a:r>
              <a:rPr sz="1400" spc="-15" dirty="0">
                <a:latin typeface="Courier New"/>
                <a:cs typeface="Courier New"/>
              </a:rPr>
              <a:t>t</a:t>
            </a:r>
            <a:r>
              <a:rPr sz="1400" dirty="0">
                <a:latin typeface="Courier New"/>
                <a:cs typeface="Courier New"/>
              </a:rPr>
              <a:t>a1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5" dirty="0">
                <a:latin typeface="Courier New"/>
                <a:cs typeface="Courier New"/>
              </a:rPr>
              <a:t>'</a:t>
            </a: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5" dirty="0">
                <a:latin typeface="Courier New"/>
                <a:cs typeface="Courier New"/>
              </a:rPr>
              <a:t>0</a:t>
            </a: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5" dirty="0">
                <a:latin typeface="Courier New"/>
                <a:cs typeface="Courier New"/>
              </a:rPr>
              <a:t>0</a:t>
            </a:r>
            <a:r>
              <a:rPr sz="1400" spc="-15" dirty="0">
                <a:latin typeface="Courier New"/>
                <a:cs typeface="Courier New"/>
              </a:rPr>
              <a:t>0</a:t>
            </a:r>
            <a:r>
              <a:rPr sz="1400" dirty="0">
                <a:latin typeface="Courier New"/>
                <a:cs typeface="Courier New"/>
              </a:rPr>
              <a:t>3</a:t>
            </a:r>
            <a:r>
              <a:rPr sz="1400" spc="-5" dirty="0"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0</a:t>
            </a:r>
            <a:r>
              <a:rPr sz="1400" spc="-20" dirty="0"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'</a:t>
            </a:r>
            <a:r>
              <a:rPr sz="1400" spc="-5" dirty="0">
                <a:latin typeface="Courier New"/>
                <a:cs typeface="Courier New"/>
              </a:rPr>
              <a:t>,</a:t>
            </a:r>
            <a:r>
              <a:rPr sz="1400" spc="-20" dirty="0">
                <a:latin typeface="Courier New"/>
                <a:cs typeface="Courier New"/>
              </a:rPr>
              <a:t>'</a:t>
            </a:r>
            <a:r>
              <a:rPr sz="1400" dirty="0">
                <a:latin typeface="Microsoft YaHei UI"/>
                <a:cs typeface="Microsoft YaHei UI"/>
              </a:rPr>
              <a:t>赵成</a:t>
            </a:r>
            <a:r>
              <a:rPr sz="1400" spc="-5" dirty="0">
                <a:latin typeface="Courier New"/>
                <a:cs typeface="Courier New"/>
              </a:rPr>
              <a:t>',</a:t>
            </a:r>
            <a:r>
              <a:rPr sz="1400" spc="-15" dirty="0">
                <a:latin typeface="Courier New"/>
                <a:cs typeface="Courier New"/>
              </a:rPr>
              <a:t>'</a:t>
            </a:r>
            <a:r>
              <a:rPr sz="1400" dirty="0">
                <a:latin typeface="Microsoft YaHei UI"/>
                <a:cs typeface="Microsoft YaHei UI"/>
              </a:rPr>
              <a:t>软件</a:t>
            </a:r>
            <a:r>
              <a:rPr sz="1400" spc="-15" dirty="0">
                <a:latin typeface="Microsoft YaHei UI"/>
                <a:cs typeface="Microsoft YaHei UI"/>
              </a:rPr>
              <a:t>工</a:t>
            </a:r>
            <a:r>
              <a:rPr sz="1400" dirty="0">
                <a:latin typeface="Microsoft YaHei UI"/>
                <a:cs typeface="Microsoft YaHei UI"/>
              </a:rPr>
              <a:t>程</a:t>
            </a:r>
            <a:r>
              <a:rPr sz="1400" spc="-15" dirty="0">
                <a:latin typeface="Courier New"/>
                <a:cs typeface="Courier New"/>
              </a:rPr>
              <a:t>'</a:t>
            </a:r>
            <a:r>
              <a:rPr sz="1400" dirty="0">
                <a:latin typeface="Courier New"/>
                <a:cs typeface="Courier New"/>
              </a:rPr>
              <a:t>],</a:t>
            </a:r>
            <a:r>
              <a:rPr sz="1400" spc="-5" dirty="0">
                <a:latin typeface="Courier New"/>
                <a:cs typeface="Courier New"/>
              </a:rPr>
              <a:t> [</a:t>
            </a:r>
            <a:r>
              <a:rPr sz="1400" dirty="0">
                <a:latin typeface="Courier New"/>
                <a:cs typeface="Courier New"/>
              </a:rPr>
              <a:t>'</a:t>
            </a:r>
            <a:r>
              <a:rPr sz="1400" spc="-5" dirty="0">
                <a:latin typeface="Courier New"/>
                <a:cs typeface="Courier New"/>
              </a:rPr>
              <a:t>2</a:t>
            </a:r>
            <a:r>
              <a:rPr sz="1400" spc="-15" dirty="0">
                <a:latin typeface="Courier New"/>
                <a:cs typeface="Courier New"/>
              </a:rPr>
              <a:t>0</a:t>
            </a: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5" dirty="0">
                <a:latin typeface="Courier New"/>
                <a:cs typeface="Courier New"/>
              </a:rPr>
              <a:t>0</a:t>
            </a:r>
            <a:r>
              <a:rPr sz="1400" dirty="0">
                <a:latin typeface="Courier New"/>
                <a:cs typeface="Courier New"/>
              </a:rPr>
              <a:t>0</a:t>
            </a:r>
            <a:r>
              <a:rPr sz="1400" spc="-20" dirty="0">
                <a:latin typeface="Courier New"/>
                <a:cs typeface="Courier New"/>
              </a:rPr>
              <a:t>5</a:t>
            </a:r>
            <a:r>
              <a:rPr sz="1400" dirty="0">
                <a:latin typeface="Courier New"/>
                <a:cs typeface="Courier New"/>
              </a:rPr>
              <a:t>1</a:t>
            </a:r>
            <a:r>
              <a:rPr sz="1400" spc="-5" dirty="0">
                <a:latin typeface="Courier New"/>
                <a:cs typeface="Courier New"/>
              </a:rPr>
              <a:t>1</a:t>
            </a:r>
            <a:r>
              <a:rPr sz="1400" spc="-15" dirty="0">
                <a:latin typeface="Courier New"/>
                <a:cs typeface="Courier New"/>
              </a:rPr>
              <a:t>4</a:t>
            </a:r>
            <a:r>
              <a:rPr sz="1400" dirty="0">
                <a:latin typeface="Courier New"/>
                <a:cs typeface="Courier New"/>
              </a:rPr>
              <a:t>'</a:t>
            </a:r>
            <a:r>
              <a:rPr sz="1400" spc="-5" dirty="0">
                <a:latin typeface="Courier New"/>
                <a:cs typeface="Courier New"/>
              </a:rPr>
              <a:t>,'</a:t>
            </a:r>
            <a:r>
              <a:rPr sz="1400" dirty="0">
                <a:latin typeface="Microsoft YaHei UI"/>
                <a:cs typeface="Microsoft YaHei UI"/>
              </a:rPr>
              <a:t>李</a:t>
            </a:r>
            <a:r>
              <a:rPr sz="1400" spc="-15" dirty="0">
                <a:latin typeface="Microsoft YaHei UI"/>
                <a:cs typeface="Microsoft YaHei UI"/>
              </a:rPr>
              <a:t>斌</a:t>
            </a:r>
            <a:r>
              <a:rPr sz="1400" dirty="0">
                <a:latin typeface="Microsoft YaHei UI"/>
                <a:cs typeface="Microsoft YaHei UI"/>
              </a:rPr>
              <a:t>丽</a:t>
            </a:r>
            <a:r>
              <a:rPr sz="1400" spc="-5" dirty="0">
                <a:latin typeface="Courier New"/>
                <a:cs typeface="Courier New"/>
              </a:rPr>
              <a:t>',</a:t>
            </a:r>
            <a:r>
              <a:rPr sz="1400" spc="-15" dirty="0">
                <a:latin typeface="Courier New"/>
                <a:cs typeface="Courier New"/>
              </a:rPr>
              <a:t>'</a:t>
            </a:r>
            <a:r>
              <a:rPr sz="1400" dirty="0">
                <a:latin typeface="Microsoft YaHei UI"/>
                <a:cs typeface="Microsoft YaHei UI"/>
              </a:rPr>
              <a:t>机</a:t>
            </a:r>
            <a:r>
              <a:rPr sz="1400" spc="-15" dirty="0">
                <a:latin typeface="Microsoft YaHei UI"/>
                <a:cs typeface="Microsoft YaHei UI"/>
              </a:rPr>
              <a:t>械</a:t>
            </a:r>
            <a:r>
              <a:rPr sz="1400" dirty="0">
                <a:latin typeface="Microsoft YaHei UI"/>
                <a:cs typeface="Microsoft YaHei UI"/>
              </a:rPr>
              <a:t>制造</a:t>
            </a:r>
            <a:r>
              <a:rPr sz="1400" dirty="0">
                <a:latin typeface="Courier New"/>
                <a:cs typeface="Courier New"/>
              </a:rPr>
              <a:t>'</a:t>
            </a:r>
            <a:r>
              <a:rPr sz="1400" spc="-5" dirty="0">
                <a:latin typeface="Courier New"/>
                <a:cs typeface="Courier New"/>
              </a:rPr>
              <a:t>]</a:t>
            </a:r>
            <a:r>
              <a:rPr sz="1400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0770" y="5014596"/>
            <a:ext cx="5845810" cy="1157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52040"/>
            <a:r>
              <a:rPr sz="1400" spc="-5" dirty="0">
                <a:latin typeface="Courier New"/>
                <a:cs typeface="Courier New"/>
              </a:rPr>
              <a:t>['202009111','</a:t>
            </a:r>
            <a:r>
              <a:rPr sz="1400" dirty="0">
                <a:latin typeface="Microsoft YaHei UI"/>
                <a:cs typeface="Microsoft YaHei UI"/>
              </a:rPr>
              <a:t>孙武一</a:t>
            </a:r>
            <a:r>
              <a:rPr sz="1400" spc="-15" dirty="0">
                <a:latin typeface="Courier New"/>
                <a:cs typeface="Courier New"/>
              </a:rPr>
              <a:t>'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'</a:t>
            </a:r>
            <a:r>
              <a:rPr sz="1400" dirty="0">
                <a:latin typeface="Microsoft YaHei UI"/>
                <a:cs typeface="Microsoft YaHei UI"/>
              </a:rPr>
              <a:t>工</a:t>
            </a:r>
            <a:r>
              <a:rPr sz="1400" spc="-10" dirty="0">
                <a:latin typeface="Microsoft YaHei UI"/>
                <a:cs typeface="Microsoft YaHei UI"/>
              </a:rPr>
              <a:t>业</a:t>
            </a:r>
            <a:r>
              <a:rPr sz="1400" dirty="0">
                <a:latin typeface="Microsoft YaHei UI"/>
                <a:cs typeface="Microsoft YaHei UI"/>
              </a:rPr>
              <a:t>设</a:t>
            </a:r>
            <a:r>
              <a:rPr sz="1400" spc="-5" dirty="0">
                <a:latin typeface="Microsoft YaHei UI"/>
                <a:cs typeface="Microsoft YaHei UI"/>
              </a:rPr>
              <a:t>计</a:t>
            </a:r>
            <a:r>
              <a:rPr sz="1400" spc="-15" dirty="0">
                <a:latin typeface="Courier New"/>
                <a:cs typeface="Courier New"/>
              </a:rPr>
              <a:t>'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3"/>
              </a:spcBef>
            </a:pPr>
            <a:endParaRPr sz="800"/>
          </a:p>
          <a:p>
            <a:pPr marL="12700"/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5" dirty="0">
                <a:latin typeface="Courier New"/>
                <a:cs typeface="Courier New"/>
              </a:rPr>
              <a:t>&gt;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5" dirty="0">
                <a:latin typeface="Courier New"/>
                <a:cs typeface="Courier New"/>
              </a:rPr>
              <a:t>t</a:t>
            </a:r>
            <a:r>
              <a:rPr sz="1400" dirty="0">
                <a:latin typeface="Courier New"/>
                <a:cs typeface="Courier New"/>
              </a:rPr>
              <a:t>u1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 DataFrame</a:t>
            </a:r>
            <a:r>
              <a:rPr sz="1400" dirty="0">
                <a:latin typeface="Courier New"/>
                <a:cs typeface="Courier New"/>
              </a:rPr>
              <a:t>(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</a:t>
            </a:r>
            <a:r>
              <a:rPr sz="1400" spc="-5" dirty="0">
                <a:latin typeface="Courier New"/>
                <a:cs typeface="Courier New"/>
              </a:rPr>
              <a:t>a</a:t>
            </a:r>
            <a:r>
              <a:rPr sz="1400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a</a:t>
            </a:r>
            <a:r>
              <a:rPr sz="1400" dirty="0">
                <a:latin typeface="Courier New"/>
                <a:cs typeface="Courier New"/>
              </a:rPr>
              <a:t>1,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-5" dirty="0">
                <a:latin typeface="Courier New"/>
                <a:cs typeface="Courier New"/>
              </a:rPr>
              <a:t>o</a:t>
            </a:r>
            <a:r>
              <a:rPr sz="1400" dirty="0">
                <a:latin typeface="Courier New"/>
                <a:cs typeface="Courier New"/>
              </a:rPr>
              <a:t>l</a:t>
            </a:r>
            <a:r>
              <a:rPr sz="1400" spc="-5" dirty="0">
                <a:latin typeface="Courier New"/>
                <a:cs typeface="Courier New"/>
              </a:rPr>
              <a:t>u</a:t>
            </a:r>
            <a:r>
              <a:rPr sz="1400" dirty="0">
                <a:latin typeface="Courier New"/>
                <a:cs typeface="Courier New"/>
              </a:rPr>
              <a:t>m</a:t>
            </a:r>
            <a:r>
              <a:rPr sz="1400" spc="-5" dirty="0">
                <a:latin typeface="Courier New"/>
                <a:cs typeface="Courier New"/>
              </a:rPr>
              <a:t>n</a:t>
            </a: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spc="-5" dirty="0">
                <a:latin typeface="Courier New"/>
                <a:cs typeface="Courier New"/>
              </a:rPr>
              <a:t>colNam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44"/>
              </a:spcBef>
            </a:pPr>
            <a:endParaRPr sz="700"/>
          </a:p>
          <a:p>
            <a:pPr marL="12700"/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10" dirty="0">
                <a:latin typeface="Courier New"/>
                <a:cs typeface="Courier New"/>
              </a:rPr>
              <a:t>&gt;</a:t>
            </a:r>
            <a:r>
              <a:rPr sz="1400" dirty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650"/>
              </a:lnSpc>
            </a:pPr>
            <a:endParaRPr sz="650"/>
          </a:p>
          <a:p>
            <a:pPr marL="12700"/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5" dirty="0">
                <a:latin typeface="Courier New"/>
                <a:cs typeface="Courier New"/>
              </a:rPr>
              <a:t>&gt;</a:t>
            </a:r>
            <a:r>
              <a:rPr sz="1400" dirty="0"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7719" y="5052696"/>
            <a:ext cx="530225" cy="189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spc="-5" dirty="0">
                <a:latin typeface="Courier New"/>
                <a:cs typeface="Courier New"/>
              </a:rPr>
              <a:t>#</a:t>
            </a:r>
            <a:r>
              <a:rPr sz="1100" dirty="0">
                <a:latin typeface="Microsoft YaHei UI"/>
                <a:cs typeface="Microsoft YaHei UI"/>
              </a:rPr>
              <a:t>值列表</a:t>
            </a:r>
            <a:endParaRPr sz="1100">
              <a:latin typeface="Microsoft YaHei UI"/>
              <a:cs typeface="Microsoft Ya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4106" y="5368165"/>
            <a:ext cx="1090930" cy="189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spc="-5" dirty="0">
                <a:latin typeface="Courier New"/>
                <a:cs typeface="Courier New"/>
              </a:rPr>
              <a:t>#</a:t>
            </a:r>
            <a:r>
              <a:rPr sz="1100" dirty="0">
                <a:latin typeface="Microsoft YaHei UI"/>
                <a:cs typeface="Microsoft YaHei UI"/>
              </a:rPr>
              <a:t>行索引自动生成</a:t>
            </a:r>
            <a:endParaRPr sz="1100">
              <a:latin typeface="Microsoft YaHei UI"/>
              <a:cs typeface="Microsoft Ya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6048" y="5637913"/>
            <a:ext cx="7661909" cy="534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latin typeface="Courier New"/>
                <a:cs typeface="Courier New"/>
              </a:rPr>
              <a:t>d</a:t>
            </a:r>
            <a:r>
              <a:rPr sz="1400" spc="-10" dirty="0">
                <a:latin typeface="Courier New"/>
                <a:cs typeface="Courier New"/>
              </a:rPr>
              <a:t>a</a:t>
            </a:r>
            <a:r>
              <a:rPr sz="1400" dirty="0">
                <a:latin typeface="Courier New"/>
                <a:cs typeface="Courier New"/>
              </a:rPr>
              <a:t>t</a:t>
            </a:r>
            <a:r>
              <a:rPr sz="1400" spc="-10" dirty="0">
                <a:latin typeface="Courier New"/>
                <a:cs typeface="Courier New"/>
              </a:rPr>
              <a:t>a</a:t>
            </a: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0" dirty="0">
                <a:latin typeface="Courier New"/>
                <a:cs typeface="Courier New"/>
              </a:rPr>
              <a:t>[</a:t>
            </a:r>
            <a:r>
              <a:rPr sz="1400" dirty="0">
                <a:latin typeface="Courier New"/>
                <a:cs typeface="Courier New"/>
              </a:rPr>
              <a:t>'</a:t>
            </a:r>
            <a:r>
              <a:rPr sz="1400" spc="-10" dirty="0">
                <a:latin typeface="Courier New"/>
                <a:cs typeface="Courier New"/>
              </a:rPr>
              <a:t>2</a:t>
            </a:r>
            <a:r>
              <a:rPr sz="1400" dirty="0"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2</a:t>
            </a:r>
            <a:r>
              <a:rPr sz="1400" dirty="0"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0</a:t>
            </a:r>
            <a:r>
              <a:rPr sz="1400" dirty="0">
                <a:latin typeface="Courier New"/>
                <a:cs typeface="Courier New"/>
              </a:rPr>
              <a:t>3</a:t>
            </a:r>
            <a:r>
              <a:rPr sz="1400" spc="-10" dirty="0"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3</a:t>
            </a:r>
            <a:r>
              <a:rPr sz="1400" dirty="0">
                <a:latin typeface="Courier New"/>
                <a:cs typeface="Courier New"/>
              </a:rPr>
              <a:t>'</a:t>
            </a:r>
            <a:r>
              <a:rPr sz="1400" spc="-10" dirty="0">
                <a:latin typeface="Courier New"/>
                <a:cs typeface="Courier New"/>
              </a:rPr>
              <a:t>,'</a:t>
            </a:r>
            <a:r>
              <a:rPr sz="1400" spc="-5" dirty="0">
                <a:latin typeface="Microsoft YaHei UI"/>
                <a:cs typeface="Microsoft YaHei UI"/>
              </a:rPr>
              <a:t>王芳</a:t>
            </a:r>
            <a:r>
              <a:rPr sz="1400" dirty="0">
                <a:latin typeface="Courier New"/>
                <a:cs typeface="Courier New"/>
              </a:rPr>
              <a:t>'</a:t>
            </a:r>
            <a:r>
              <a:rPr sz="1400" spc="-20" dirty="0">
                <a:latin typeface="Courier New"/>
                <a:cs typeface="Courier New"/>
              </a:rPr>
              <a:t>,</a:t>
            </a:r>
            <a:r>
              <a:rPr sz="1400" spc="-5" dirty="0">
                <a:latin typeface="Courier New"/>
                <a:cs typeface="Courier New"/>
              </a:rPr>
              <a:t>'</a:t>
            </a:r>
            <a:r>
              <a:rPr sz="1400" dirty="0">
                <a:latin typeface="Microsoft YaHei UI"/>
                <a:cs typeface="Microsoft YaHei UI"/>
              </a:rPr>
              <a:t>软</a:t>
            </a:r>
            <a:r>
              <a:rPr sz="1400" spc="-20" dirty="0">
                <a:latin typeface="Microsoft YaHei UI"/>
                <a:cs typeface="Microsoft YaHei UI"/>
              </a:rPr>
              <a:t>件</a:t>
            </a:r>
            <a:r>
              <a:rPr sz="1400" dirty="0">
                <a:latin typeface="Microsoft YaHei UI"/>
                <a:cs typeface="Microsoft YaHei UI"/>
              </a:rPr>
              <a:t>工</a:t>
            </a:r>
            <a:r>
              <a:rPr sz="1400" spc="-5" dirty="0">
                <a:latin typeface="Microsoft YaHei UI"/>
                <a:cs typeface="Microsoft YaHei UI"/>
              </a:rPr>
              <a:t>程</a:t>
            </a:r>
            <a:r>
              <a:rPr sz="1400" dirty="0">
                <a:latin typeface="Courier New"/>
                <a:cs typeface="Courier New"/>
              </a:rPr>
              <a:t>'</a:t>
            </a:r>
            <a:r>
              <a:rPr sz="1400" spc="-20" dirty="0">
                <a:latin typeface="Courier New"/>
                <a:cs typeface="Courier New"/>
              </a:rPr>
              <a:t>]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</a:t>
            </a:r>
            <a:r>
              <a:rPr sz="1400" spc="-10" dirty="0">
                <a:latin typeface="Courier New"/>
                <a:cs typeface="Courier New"/>
              </a:rPr>
              <a:t>'</a:t>
            </a: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10" dirty="0">
                <a:latin typeface="Courier New"/>
                <a:cs typeface="Courier New"/>
              </a:rPr>
              <a:t>0</a:t>
            </a: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10" dirty="0">
                <a:latin typeface="Courier New"/>
                <a:cs typeface="Courier New"/>
              </a:rPr>
              <a:t>0</a:t>
            </a:r>
            <a:r>
              <a:rPr sz="1400" dirty="0">
                <a:latin typeface="Courier New"/>
                <a:cs typeface="Courier New"/>
              </a:rPr>
              <a:t>0</a:t>
            </a:r>
            <a:r>
              <a:rPr sz="1400" spc="-10" dirty="0">
                <a:latin typeface="Courier New"/>
                <a:cs typeface="Courier New"/>
              </a:rPr>
              <a:t>5</a:t>
            </a:r>
            <a:r>
              <a:rPr sz="1400" dirty="0">
                <a:latin typeface="Courier New"/>
                <a:cs typeface="Courier New"/>
              </a:rPr>
              <a:t>1</a:t>
            </a:r>
            <a:r>
              <a:rPr sz="1400" spc="-10" dirty="0"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6</a:t>
            </a:r>
            <a:r>
              <a:rPr sz="1400" spc="-10" dirty="0">
                <a:latin typeface="Courier New"/>
                <a:cs typeface="Courier New"/>
              </a:rPr>
              <a:t>'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10" dirty="0">
                <a:latin typeface="Courier New"/>
                <a:cs typeface="Courier New"/>
              </a:rPr>
              <a:t>'</a:t>
            </a:r>
            <a:r>
              <a:rPr sz="1400" dirty="0">
                <a:latin typeface="Microsoft YaHei UI"/>
                <a:cs typeface="Microsoft YaHei UI"/>
              </a:rPr>
              <a:t>袁</a:t>
            </a:r>
            <a:r>
              <a:rPr sz="1400" spc="-20" dirty="0">
                <a:latin typeface="Microsoft YaHei UI"/>
                <a:cs typeface="Microsoft YaHei UI"/>
              </a:rPr>
              <a:t>一</a:t>
            </a:r>
            <a:r>
              <a:rPr sz="1400" dirty="0">
                <a:latin typeface="Microsoft YaHei UI"/>
                <a:cs typeface="Microsoft YaHei UI"/>
              </a:rPr>
              <a:t>凡</a:t>
            </a:r>
            <a:r>
              <a:rPr sz="1400" spc="-5" dirty="0">
                <a:latin typeface="Courier New"/>
                <a:cs typeface="Courier New"/>
              </a:rPr>
              <a:t>',</a:t>
            </a:r>
            <a:r>
              <a:rPr sz="1400" spc="-20" dirty="0">
                <a:latin typeface="Courier New"/>
                <a:cs typeface="Courier New"/>
              </a:rPr>
              <a:t>'</a:t>
            </a:r>
            <a:r>
              <a:rPr sz="1400" dirty="0">
                <a:latin typeface="Microsoft YaHei UI"/>
                <a:cs typeface="Microsoft YaHei UI"/>
              </a:rPr>
              <a:t>工</a:t>
            </a:r>
            <a:r>
              <a:rPr sz="1400" spc="-5" dirty="0">
                <a:latin typeface="Microsoft YaHei UI"/>
                <a:cs typeface="Microsoft YaHei UI"/>
              </a:rPr>
              <a:t>业</a:t>
            </a:r>
            <a:r>
              <a:rPr sz="1400" spc="-15" dirty="0">
                <a:latin typeface="Microsoft YaHei UI"/>
                <a:cs typeface="Microsoft YaHei UI"/>
              </a:rPr>
              <a:t>设</a:t>
            </a:r>
            <a:r>
              <a:rPr sz="1400" spc="-5" dirty="0">
                <a:latin typeface="Microsoft YaHei UI"/>
                <a:cs typeface="Microsoft YaHei UI"/>
              </a:rPr>
              <a:t>计</a:t>
            </a:r>
            <a:r>
              <a:rPr sz="1400" spc="-5" dirty="0">
                <a:latin typeface="Courier New"/>
                <a:cs typeface="Courier New"/>
              </a:rPr>
              <a:t>']]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650"/>
              </a:lnSpc>
            </a:pPr>
            <a:endParaRPr sz="650"/>
          </a:p>
          <a:p>
            <a:pPr marL="13970"/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5" dirty="0">
                <a:latin typeface="Courier New"/>
                <a:cs typeface="Courier New"/>
              </a:rPr>
              <a:t>t</a:t>
            </a:r>
            <a:r>
              <a:rPr sz="1400" spc="-15" dirty="0">
                <a:latin typeface="Courier New"/>
                <a:cs typeface="Courier New"/>
              </a:rPr>
              <a:t>u</a:t>
            </a:r>
            <a:r>
              <a:rPr sz="1400" dirty="0">
                <a:latin typeface="Courier New"/>
                <a:cs typeface="Courier New"/>
              </a:rPr>
              <a:t>2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</a:t>
            </a:r>
            <a:r>
              <a:rPr sz="1400" spc="-5" dirty="0">
                <a:latin typeface="Courier New"/>
                <a:cs typeface="Courier New"/>
              </a:rPr>
              <a:t>a</a:t>
            </a:r>
            <a:r>
              <a:rPr sz="1400" spc="-15" dirty="0">
                <a:latin typeface="Courier New"/>
                <a:cs typeface="Courier New"/>
              </a:rPr>
              <a:t>t</a:t>
            </a:r>
            <a:r>
              <a:rPr sz="140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F</a:t>
            </a:r>
            <a:r>
              <a:rPr sz="1400" dirty="0">
                <a:latin typeface="Courier New"/>
                <a:cs typeface="Courier New"/>
              </a:rPr>
              <a:t>r</a:t>
            </a:r>
            <a:r>
              <a:rPr sz="1400" spc="-5" dirty="0">
                <a:latin typeface="Courier New"/>
                <a:cs typeface="Courier New"/>
              </a:rPr>
              <a:t>a</a:t>
            </a:r>
            <a:r>
              <a:rPr sz="1400" dirty="0">
                <a:latin typeface="Courier New"/>
                <a:cs typeface="Courier New"/>
              </a:rPr>
              <a:t>m</a:t>
            </a:r>
            <a:r>
              <a:rPr sz="1400" spc="-10" dirty="0">
                <a:latin typeface="Courier New"/>
                <a:cs typeface="Courier New"/>
              </a:rPr>
              <a:t>e</a:t>
            </a:r>
            <a:r>
              <a:rPr sz="1400" dirty="0">
                <a:latin typeface="Courier New"/>
                <a:cs typeface="Courier New"/>
              </a:rPr>
              <a:t>(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</a:t>
            </a:r>
            <a:r>
              <a:rPr sz="1400" dirty="0">
                <a:latin typeface="Courier New"/>
                <a:cs typeface="Courier New"/>
              </a:rPr>
              <a:t>a</a:t>
            </a:r>
            <a:r>
              <a:rPr sz="1400" spc="-20" dirty="0">
                <a:latin typeface="Courier New"/>
                <a:cs typeface="Courier New"/>
              </a:rPr>
              <a:t>t</a:t>
            </a:r>
            <a:r>
              <a:rPr sz="1400" dirty="0">
                <a:latin typeface="Courier New"/>
                <a:cs typeface="Courier New"/>
              </a:rPr>
              <a:t>a</a:t>
            </a:r>
            <a:r>
              <a:rPr sz="1400" spc="-5" dirty="0">
                <a:latin typeface="Courier New"/>
                <a:cs typeface="Courier New"/>
              </a:rPr>
              <a:t>2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</a:t>
            </a:r>
            <a:r>
              <a:rPr sz="1400" dirty="0">
                <a:latin typeface="Courier New"/>
                <a:cs typeface="Courier New"/>
              </a:rPr>
              <a:t>o</a:t>
            </a:r>
            <a:r>
              <a:rPr sz="1400" spc="-5" dirty="0">
                <a:latin typeface="Courier New"/>
                <a:cs typeface="Courier New"/>
              </a:rPr>
              <a:t>l</a:t>
            </a:r>
            <a:r>
              <a:rPr sz="1400" dirty="0">
                <a:latin typeface="Courier New"/>
                <a:cs typeface="Courier New"/>
              </a:rPr>
              <a:t>u</a:t>
            </a:r>
            <a:r>
              <a:rPr sz="1400" spc="-5" dirty="0">
                <a:latin typeface="Courier New"/>
                <a:cs typeface="Courier New"/>
              </a:rPr>
              <a:t>m</a:t>
            </a:r>
            <a:r>
              <a:rPr sz="1400" spc="-15" dirty="0">
                <a:latin typeface="Courier New"/>
                <a:cs typeface="Courier New"/>
              </a:rPr>
              <a:t>n</a:t>
            </a:r>
            <a:r>
              <a:rPr sz="1400" dirty="0">
                <a:latin typeface="Courier New"/>
                <a:cs typeface="Courier New"/>
              </a:rPr>
              <a:t>s</a:t>
            </a:r>
            <a:r>
              <a:rPr sz="1400" spc="-10" dirty="0">
                <a:latin typeface="Courier New"/>
                <a:cs typeface="Courier New"/>
              </a:rPr>
              <a:t>=</a:t>
            </a:r>
            <a:r>
              <a:rPr sz="1400" dirty="0">
                <a:latin typeface="Courier New"/>
                <a:cs typeface="Courier New"/>
              </a:rPr>
              <a:t>c</a:t>
            </a:r>
            <a:r>
              <a:rPr sz="1400" spc="-20" dirty="0">
                <a:latin typeface="Courier New"/>
                <a:cs typeface="Courier New"/>
              </a:rPr>
              <a:t>o</a:t>
            </a:r>
            <a:r>
              <a:rPr sz="1400" dirty="0">
                <a:latin typeface="Courier New"/>
                <a:cs typeface="Courier New"/>
              </a:rPr>
              <a:t>l</a:t>
            </a:r>
            <a:r>
              <a:rPr sz="1400" spc="-5" dirty="0">
                <a:latin typeface="Courier New"/>
                <a:cs typeface="Courier New"/>
              </a:rPr>
              <a:t>N</a:t>
            </a:r>
            <a:r>
              <a:rPr sz="1400" spc="-15" dirty="0">
                <a:latin typeface="Courier New"/>
                <a:cs typeface="Courier New"/>
              </a:rPr>
              <a:t>a</a:t>
            </a:r>
            <a:r>
              <a:rPr sz="1400" dirty="0">
                <a:latin typeface="Courier New"/>
                <a:cs typeface="Courier New"/>
              </a:rPr>
              <a:t>me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63382" y="1905762"/>
            <a:ext cx="178307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93670" y="1828800"/>
            <a:ext cx="7744286" cy="255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将新同学的信息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（右表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添加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生基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左表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35556" y="2338516"/>
          <a:ext cx="3781893" cy="1368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358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学号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姓名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专业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83"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202003101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赵成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软件工程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2"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202005114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李斌丽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机械制造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82"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202009111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孙武一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工业设计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321806" y="2338516"/>
          <a:ext cx="3806697" cy="1021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358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学号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姓名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专业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83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202003103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王芳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软件工程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2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202005116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袁一凡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370A3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Microsoft YaHei UI"/>
                          <a:cs typeface="Microsoft YaHei UI"/>
                        </a:rPr>
                        <a:t>工业设计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370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2"/>
          <p:cNvSpPr txBox="1">
            <a:spLocks/>
          </p:cNvSpPr>
          <p:nvPr/>
        </p:nvSpPr>
        <p:spPr>
          <a:xfrm>
            <a:off x="1854200" y="799591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数据合并</a:t>
            </a:r>
          </a:p>
        </p:txBody>
      </p:sp>
      <p:sp>
        <p:nvSpPr>
          <p:cNvPr id="16" name="object 2"/>
          <p:cNvSpPr txBox="1">
            <a:spLocks/>
          </p:cNvSpPr>
          <p:nvPr/>
        </p:nvSpPr>
        <p:spPr>
          <a:xfrm>
            <a:off x="1854200" y="228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数据规整化 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Regularization</a:t>
            </a:r>
            <a:endParaRPr lang="zh-CN" altLang="en-US" sz="2800" spc="-2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030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8972" y="2025300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69338" y="1948337"/>
            <a:ext cx="5426863" cy="718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原数据的列与新增数据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列完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相同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42"/>
              </a:spcBef>
            </a:pPr>
            <a:endParaRPr sz="1200" dirty="0"/>
          </a:p>
          <a:p>
            <a:pPr marL="127000"/>
            <a:r>
              <a:rPr sz="2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20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轴向连接：</a:t>
            </a:r>
            <a:r>
              <a:rPr sz="20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2000" b="1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z="2000" b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t()</a:t>
            </a:r>
            <a:r>
              <a:rPr sz="2000" b="1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6438" y="2821844"/>
            <a:ext cx="1550035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spc="-5" dirty="0">
                <a:latin typeface="Courier New"/>
                <a:cs typeface="Courier New"/>
              </a:rPr>
              <a:t>&gt;&gt;</a:t>
            </a:r>
            <a:r>
              <a:rPr sz="2000" dirty="0">
                <a:latin typeface="Courier New"/>
                <a:cs typeface="Courier New"/>
              </a:rPr>
              <a:t>&gt;</a:t>
            </a:r>
            <a:r>
              <a:rPr sz="2000" spc="-5" dirty="0">
                <a:latin typeface="Courier New"/>
                <a:cs typeface="Courier New"/>
              </a:rPr>
              <a:t> newstu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3118" y="2821844"/>
            <a:ext cx="4902835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pd.concat([stu1,stu2]</a:t>
            </a:r>
            <a:r>
              <a:rPr sz="2000" dirty="0">
                <a:latin typeface="Courier New"/>
                <a:cs typeface="Courier New"/>
              </a:rPr>
              <a:t>,</a:t>
            </a:r>
            <a:r>
              <a:rPr sz="2000" spc="-5" dirty="0">
                <a:latin typeface="Courier New"/>
                <a:cs typeface="Courier New"/>
              </a:rPr>
              <a:t> axis=0)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7753" y="2872644"/>
            <a:ext cx="1284605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Courier New"/>
                <a:cs typeface="Courier New"/>
              </a:rPr>
              <a:t>#axis=0</a:t>
            </a:r>
            <a:r>
              <a:rPr sz="1600" spc="-20" dirty="0">
                <a:latin typeface="Microsoft YaHei UI"/>
                <a:cs typeface="Microsoft YaHei UI"/>
              </a:rPr>
              <a:t>，表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6438" y="3239929"/>
            <a:ext cx="1849755" cy="746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20" dirty="0">
                <a:latin typeface="Microsoft YaHei UI"/>
                <a:cs typeface="Microsoft YaHei UI"/>
              </a:rPr>
              <a:t>示按行进行数据追加</a:t>
            </a:r>
            <a:endParaRPr sz="1600">
              <a:latin typeface="Microsoft YaHei UI"/>
              <a:cs typeface="Microsoft YaHei UI"/>
            </a:endParaRPr>
          </a:p>
          <a:p>
            <a:pPr>
              <a:lnSpc>
                <a:spcPts val="1300"/>
              </a:lnSpc>
              <a:spcBef>
                <a:spcPts val="18"/>
              </a:spcBef>
            </a:pPr>
            <a:endParaRPr sz="1300"/>
          </a:p>
          <a:p>
            <a:pPr marL="12700"/>
            <a:r>
              <a:rPr sz="2000" spc="-5" dirty="0">
                <a:latin typeface="Courier New"/>
                <a:cs typeface="Courier New"/>
              </a:rPr>
              <a:t>&gt;&gt;</a:t>
            </a:r>
            <a:r>
              <a:rPr sz="2000" dirty="0">
                <a:latin typeface="Courier New"/>
                <a:cs typeface="Courier New"/>
              </a:rPr>
              <a:t>&gt;</a:t>
            </a:r>
            <a:r>
              <a:rPr sz="2000" spc="-5" dirty="0">
                <a:latin typeface="Courier New"/>
                <a:cs typeface="Courier New"/>
              </a:rPr>
              <a:t> newstu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362201" y="4069493"/>
          <a:ext cx="6448451" cy="180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2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Microsoft YaHei UI"/>
                          <a:cs typeface="Microsoft YaHei UI"/>
                        </a:rPr>
                        <a:t>学号</a:t>
                      </a:r>
                      <a:endParaRPr sz="1600" dirty="0">
                        <a:latin typeface="Microsoft YaHei UI"/>
                        <a:cs typeface="Microsoft YaHei UI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202003101</a:t>
                      </a:r>
                      <a:r>
                        <a:rPr lang="en-US"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    </a:t>
                      </a:r>
                      <a:r>
                        <a:rPr lang="zh-CN" altLang="en-US" sz="1600" dirty="0">
                          <a:solidFill>
                            <a:srgbClr val="016BC9"/>
                          </a:solidFill>
                          <a:latin typeface="Microsoft YaHei UI"/>
                          <a:cs typeface="Microsoft YaHei UI"/>
                        </a:rPr>
                        <a:t>赵成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745" marR="25400" indent="772160">
                        <a:lnSpc>
                          <a:spcPct val="120000"/>
                        </a:lnSpc>
                        <a:tabLst>
                          <a:tab pos="896619" algn="l"/>
                          <a:tab pos="1915160" algn="l"/>
                        </a:tabLst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Microsoft YaHei UI"/>
                          <a:cs typeface="Microsoft YaHei UI"/>
                        </a:rPr>
                        <a:t>姓名	</a:t>
                      </a:r>
                      <a:r>
                        <a:rPr sz="1600" dirty="0" err="1">
                          <a:solidFill>
                            <a:srgbClr val="016BC9"/>
                          </a:solidFill>
                          <a:latin typeface="Microsoft YaHei UI"/>
                          <a:cs typeface="Microsoft YaHei UI"/>
                        </a:rPr>
                        <a:t>专业</a:t>
                      </a:r>
                      <a:r>
                        <a:rPr sz="1600" dirty="0">
                          <a:solidFill>
                            <a:srgbClr val="016BC9"/>
                          </a:solidFill>
                          <a:latin typeface="Microsoft YaHei UI"/>
                          <a:cs typeface="Microsoft YaHei UI"/>
                        </a:rPr>
                        <a:t> 	软件工程</a:t>
                      </a:r>
                      <a:endParaRPr sz="160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202005114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tabLst>
                          <a:tab pos="977265" algn="l"/>
                        </a:tabLst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Microsoft YaHei UI"/>
                          <a:cs typeface="Microsoft YaHei UI"/>
                        </a:rPr>
                        <a:t>李斌丽	机械制造</a:t>
                      </a:r>
                      <a:endParaRPr sz="160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3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202009111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tabLst>
                          <a:tab pos="1101090" algn="l"/>
                        </a:tabLst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Microsoft YaHei UI"/>
                          <a:cs typeface="Microsoft YaHei UI"/>
                        </a:rPr>
                        <a:t>孙武一	工业设计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202003103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tabLst>
                          <a:tab pos="896619" algn="l"/>
                        </a:tabLst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Microsoft YaHei UI"/>
                          <a:cs typeface="Microsoft YaHei UI"/>
                        </a:rPr>
                        <a:t>王芳	软件工程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1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202005116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tabLst>
                          <a:tab pos="1223010" algn="l"/>
                        </a:tabLst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Microsoft YaHei UI"/>
                          <a:cs typeface="Microsoft YaHei UI"/>
                        </a:rPr>
                        <a:t>袁一凡	工业设计</a:t>
                      </a:r>
                      <a:endParaRPr sz="1600" dirty="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2"/>
          <p:cNvSpPr txBox="1"/>
          <p:nvPr/>
        </p:nvSpPr>
        <p:spPr>
          <a:xfrm>
            <a:off x="2146300" y="1313816"/>
            <a:ext cx="7378700" cy="438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altLang="zh-CN" sz="2400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sz="2400" spc="-3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行数据追加</a:t>
            </a:r>
            <a:r>
              <a:rPr lang="en-US" sz="2400" spc="-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sz="2400" spc="-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1854200" y="799591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数据合并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854200" y="228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数据规整化 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Regularization</a:t>
            </a:r>
            <a:endParaRPr lang="zh-CN" altLang="en-US" sz="2800" spc="-2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395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6963" y="1404891"/>
            <a:ext cx="140208" cy="15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7404" y="1340121"/>
            <a:ext cx="4889196" cy="875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700" dirty="0">
                <a:latin typeface="Microsoft YaHei UI"/>
                <a:cs typeface="Microsoft YaHei UI"/>
              </a:rPr>
              <a:t>分析各专业学生上图书</a:t>
            </a:r>
            <a:r>
              <a:rPr sz="1700" spc="-15" dirty="0">
                <a:latin typeface="Microsoft YaHei UI"/>
                <a:cs typeface="Microsoft YaHei UI"/>
              </a:rPr>
              <a:t>馆</a:t>
            </a:r>
            <a:r>
              <a:rPr sz="1700" dirty="0">
                <a:latin typeface="Microsoft YaHei UI"/>
                <a:cs typeface="Microsoft YaHei UI"/>
              </a:rPr>
              <a:t>的习惯</a:t>
            </a: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 marL="127000"/>
            <a:r>
              <a:rPr sz="1400" spc="165" dirty="0">
                <a:latin typeface="Segoe UI Symbol"/>
                <a:cs typeface="Segoe UI Symbol"/>
              </a:rPr>
              <a:t>◆ </a:t>
            </a:r>
            <a:r>
              <a:rPr sz="1400" spc="100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Microsoft YaHei UI"/>
                <a:cs typeface="Microsoft YaHei UI"/>
              </a:rPr>
              <a:t>去图书馆的信息保存在</a:t>
            </a:r>
            <a:r>
              <a:rPr sz="1400" spc="-15" dirty="0">
                <a:latin typeface="Microsoft YaHei UI"/>
                <a:cs typeface="Microsoft YaHei UI"/>
              </a:rPr>
              <a:t>学</a:t>
            </a:r>
            <a:r>
              <a:rPr sz="1400" dirty="0">
                <a:latin typeface="Microsoft YaHei UI"/>
                <a:cs typeface="Microsoft YaHei UI"/>
              </a:rPr>
              <a:t>生刷</a:t>
            </a:r>
            <a:r>
              <a:rPr sz="1400" spc="-15" dirty="0">
                <a:latin typeface="Microsoft YaHei UI"/>
                <a:cs typeface="Microsoft YaHei UI"/>
              </a:rPr>
              <a:t>卡</a:t>
            </a:r>
            <a:r>
              <a:rPr sz="1400" dirty="0">
                <a:latin typeface="Microsoft YaHei UI"/>
                <a:cs typeface="Microsoft YaHei UI"/>
              </a:rPr>
              <a:t>表中</a:t>
            </a: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/>
          </a:p>
          <a:p>
            <a:pPr marL="127000"/>
            <a:r>
              <a:rPr sz="1400" spc="180" dirty="0">
                <a:latin typeface="Segoe UI Symbol"/>
                <a:cs typeface="Segoe UI Symbol"/>
              </a:rPr>
              <a:t>◆ </a:t>
            </a:r>
            <a:r>
              <a:rPr sz="1400" spc="10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Microsoft YaHei UI"/>
                <a:cs typeface="Microsoft YaHei UI"/>
              </a:rPr>
              <a:t>将教务数据表与刷卡信</a:t>
            </a:r>
            <a:r>
              <a:rPr sz="1400" spc="-15" dirty="0">
                <a:latin typeface="Microsoft YaHei UI"/>
                <a:cs typeface="Microsoft YaHei UI"/>
              </a:rPr>
              <a:t>息</a:t>
            </a:r>
            <a:r>
              <a:rPr sz="1400" spc="-5" dirty="0">
                <a:latin typeface="Microsoft YaHei UI"/>
                <a:cs typeface="Microsoft YaHei UI"/>
              </a:rPr>
              <a:t>表拼</a:t>
            </a:r>
            <a:r>
              <a:rPr sz="1400" spc="-15" dirty="0">
                <a:latin typeface="Microsoft YaHei UI"/>
                <a:cs typeface="Microsoft YaHei UI"/>
              </a:rPr>
              <a:t>接</a:t>
            </a:r>
            <a:r>
              <a:rPr sz="1400" spc="-5" dirty="0">
                <a:latin typeface="Microsoft YaHei UI"/>
                <a:cs typeface="Microsoft YaHei UI"/>
              </a:rPr>
              <a:t>起来</a:t>
            </a:r>
            <a:endParaRPr sz="1400" dirty="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11628" y="5091954"/>
            <a:ext cx="6480759" cy="0"/>
          </a:xfrm>
          <a:custGeom>
            <a:avLst/>
            <a:gdLst/>
            <a:ahLst/>
            <a:cxnLst/>
            <a:rect l="l" t="t" r="r" b="b"/>
            <a:pathLst>
              <a:path w="6480759">
                <a:moveTo>
                  <a:pt x="0" y="0"/>
                </a:moveTo>
                <a:lnTo>
                  <a:pt x="6480759" y="0"/>
                </a:lnTo>
              </a:path>
            </a:pathLst>
          </a:custGeom>
          <a:ln w="12700">
            <a:solidFill>
              <a:srgbClr val="004B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1628" y="6775454"/>
            <a:ext cx="6480759" cy="0"/>
          </a:xfrm>
          <a:custGeom>
            <a:avLst/>
            <a:gdLst/>
            <a:ahLst/>
            <a:cxnLst/>
            <a:rect l="l" t="t" r="r" b="b"/>
            <a:pathLst>
              <a:path w="6480759">
                <a:moveTo>
                  <a:pt x="0" y="0"/>
                </a:moveTo>
                <a:lnTo>
                  <a:pt x="6480759" y="0"/>
                </a:lnTo>
              </a:path>
            </a:pathLst>
          </a:custGeom>
          <a:ln w="12700">
            <a:solidFill>
              <a:srgbClr val="004B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75738" y="3952003"/>
            <a:ext cx="5801462" cy="969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700" spc="-204" dirty="0">
                <a:latin typeface="Segoe UI Symbol"/>
                <a:cs typeface="Segoe UI Symbol"/>
              </a:rPr>
              <a:t>◼ </a:t>
            </a:r>
            <a:r>
              <a:rPr sz="1700" spc="50" dirty="0">
                <a:latin typeface="Segoe UI Symbol"/>
                <a:cs typeface="Segoe UI Symbol"/>
              </a:rPr>
              <a:t> </a:t>
            </a:r>
            <a:r>
              <a:rPr sz="1700" dirty="0">
                <a:latin typeface="Microsoft YaHei UI"/>
                <a:cs typeface="Microsoft YaHei UI"/>
              </a:rPr>
              <a:t>教务</a:t>
            </a:r>
            <a:r>
              <a:rPr sz="1700" spc="-5" dirty="0">
                <a:latin typeface="Microsoft YaHei UI"/>
                <a:cs typeface="Microsoft YaHei UI"/>
              </a:rPr>
              <a:t>表</a:t>
            </a:r>
            <a:r>
              <a:rPr sz="1700" spc="525" dirty="0">
                <a:latin typeface="Microsoft YaHei UI"/>
                <a:cs typeface="Microsoft YaHei UI"/>
              </a:rPr>
              <a:t>“学号”与一</a:t>
            </a:r>
            <a:r>
              <a:rPr sz="1700" spc="5" dirty="0">
                <a:latin typeface="Microsoft YaHei UI"/>
                <a:cs typeface="Microsoft YaHei UI"/>
              </a:rPr>
              <a:t>卡</a:t>
            </a:r>
            <a:r>
              <a:rPr sz="1700" spc="-15" dirty="0">
                <a:latin typeface="Microsoft YaHei UI"/>
                <a:cs typeface="Microsoft YaHei UI"/>
              </a:rPr>
              <a:t>通</a:t>
            </a:r>
            <a:r>
              <a:rPr sz="1700" spc="765" dirty="0">
                <a:latin typeface="Microsoft YaHei UI"/>
                <a:cs typeface="Microsoft YaHei UI"/>
              </a:rPr>
              <a:t>表</a:t>
            </a:r>
            <a:r>
              <a:rPr sz="1700" spc="280" dirty="0">
                <a:latin typeface="Microsoft YaHei UI"/>
                <a:cs typeface="Microsoft YaHei UI"/>
              </a:rPr>
              <a:t>“</a:t>
            </a:r>
            <a:r>
              <a:rPr sz="1700" spc="-10" dirty="0">
                <a:latin typeface="Arial"/>
                <a:cs typeface="Arial"/>
              </a:rPr>
              <a:t>ID</a:t>
            </a:r>
            <a:r>
              <a:rPr sz="1700" spc="300" dirty="0">
                <a:latin typeface="Microsoft YaHei UI"/>
                <a:cs typeface="Microsoft YaHei UI"/>
              </a:rPr>
              <a:t>”表</a:t>
            </a:r>
            <a:r>
              <a:rPr sz="1700" spc="425" dirty="0">
                <a:latin typeface="Microsoft YaHei UI"/>
                <a:cs typeface="Microsoft YaHei UI"/>
              </a:rPr>
              <a:t>示</a:t>
            </a:r>
            <a:r>
              <a:rPr sz="1700" dirty="0">
                <a:latin typeface="Microsoft YaHei UI"/>
                <a:cs typeface="Microsoft YaHei UI"/>
              </a:rPr>
              <a:t>相同</a:t>
            </a:r>
            <a:r>
              <a:rPr sz="1700" spc="-15" dirty="0">
                <a:latin typeface="Microsoft YaHei UI"/>
                <a:cs typeface="Microsoft YaHei UI"/>
              </a:rPr>
              <a:t>概</a:t>
            </a:r>
            <a:r>
              <a:rPr sz="1700" dirty="0">
                <a:latin typeface="Microsoft YaHei UI"/>
                <a:cs typeface="Microsoft YaHei UI"/>
              </a:rPr>
              <a:t>念</a:t>
            </a:r>
          </a:p>
          <a:p>
            <a:pPr>
              <a:lnSpc>
                <a:spcPts val="750"/>
              </a:lnSpc>
              <a:spcBef>
                <a:spcPts val="1"/>
              </a:spcBef>
            </a:pPr>
            <a:endParaRPr sz="750" dirty="0"/>
          </a:p>
          <a:p>
            <a:pPr marL="469900"/>
            <a:r>
              <a:rPr sz="1500" spc="-185" dirty="0">
                <a:latin typeface="Segoe UI Symbol"/>
                <a:cs typeface="Segoe UI Symbol"/>
              </a:rPr>
              <a:t>◼ </a:t>
            </a:r>
            <a:r>
              <a:rPr sz="1500" spc="-145" dirty="0">
                <a:latin typeface="Segoe UI Symbol"/>
                <a:cs typeface="Segoe UI Symbol"/>
              </a:rPr>
              <a:t> </a:t>
            </a:r>
            <a:r>
              <a:rPr sz="1500" dirty="0">
                <a:latin typeface="Microsoft YaHei UI"/>
                <a:cs typeface="Microsoft YaHei UI"/>
              </a:rPr>
              <a:t>比较两张表</a:t>
            </a:r>
            <a:r>
              <a:rPr sz="1500" spc="254" dirty="0">
                <a:latin typeface="Microsoft YaHei UI"/>
                <a:cs typeface="Microsoft YaHei UI"/>
              </a:rPr>
              <a:t>每行的“学号”</a:t>
            </a:r>
            <a:r>
              <a:rPr sz="1500" spc="459" dirty="0">
                <a:latin typeface="Microsoft YaHei UI"/>
                <a:cs typeface="Microsoft YaHei UI"/>
              </a:rPr>
              <a:t>与“</a:t>
            </a:r>
            <a:r>
              <a:rPr sz="1500" spc="459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D</a:t>
            </a:r>
            <a:r>
              <a:rPr sz="1500" spc="930" dirty="0">
                <a:latin typeface="Microsoft YaHei UI"/>
                <a:cs typeface="Microsoft YaHei UI"/>
              </a:rPr>
              <a:t>”（键</a:t>
            </a:r>
            <a:r>
              <a:rPr sz="1500" spc="-5" dirty="0">
                <a:latin typeface="Microsoft YaHei UI"/>
                <a:cs typeface="Microsoft YaHei UI"/>
              </a:rPr>
              <a:t>）</a:t>
            </a:r>
            <a:r>
              <a:rPr sz="1500" dirty="0">
                <a:latin typeface="Microsoft YaHei UI"/>
                <a:cs typeface="Microsoft YaHei UI"/>
              </a:rPr>
              <a:t>进行拼接</a:t>
            </a:r>
          </a:p>
          <a:p>
            <a:pPr>
              <a:lnSpc>
                <a:spcPts val="750"/>
              </a:lnSpc>
              <a:spcBef>
                <a:spcPts val="33"/>
              </a:spcBef>
            </a:pPr>
            <a:endParaRPr sz="750" dirty="0"/>
          </a:p>
          <a:p>
            <a:pPr marL="218440"/>
            <a:r>
              <a:rPr sz="1700" b="1" dirty="0">
                <a:latin typeface="Courier New"/>
                <a:cs typeface="Courier New"/>
              </a:rPr>
              <a:t>me</a:t>
            </a:r>
            <a:r>
              <a:rPr sz="1700" b="1" spc="-10" dirty="0">
                <a:latin typeface="Courier New"/>
                <a:cs typeface="Courier New"/>
              </a:rPr>
              <a:t>r</a:t>
            </a:r>
            <a:r>
              <a:rPr sz="1700" b="1" dirty="0">
                <a:latin typeface="Courier New"/>
                <a:cs typeface="Courier New"/>
              </a:rPr>
              <a:t>ge</a:t>
            </a:r>
            <a:r>
              <a:rPr sz="1700" b="1" spc="2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(</a:t>
            </a:r>
            <a:r>
              <a:rPr sz="1700" b="1" spc="10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x,y,how,left</a:t>
            </a:r>
            <a:r>
              <a:rPr sz="1700" b="1" spc="5" dirty="0">
                <a:latin typeface="Courier New"/>
                <a:cs typeface="Courier New"/>
              </a:rPr>
              <a:t>_</a:t>
            </a:r>
            <a:r>
              <a:rPr sz="1700" b="1" spc="-5" dirty="0">
                <a:latin typeface="Courier New"/>
                <a:cs typeface="Courier New"/>
              </a:rPr>
              <a:t>on</a:t>
            </a:r>
            <a:r>
              <a:rPr sz="1700" b="1" spc="5" dirty="0">
                <a:latin typeface="Courier New"/>
                <a:cs typeface="Courier New"/>
              </a:rPr>
              <a:t>,</a:t>
            </a:r>
            <a:r>
              <a:rPr sz="1700" b="1" spc="-5" dirty="0">
                <a:latin typeface="Courier New"/>
                <a:cs typeface="Courier New"/>
              </a:rPr>
              <a:t>r</a:t>
            </a:r>
            <a:r>
              <a:rPr sz="1700" b="1" spc="5" dirty="0">
                <a:latin typeface="Courier New"/>
                <a:cs typeface="Courier New"/>
              </a:rPr>
              <a:t>i</a:t>
            </a:r>
            <a:r>
              <a:rPr sz="1700" b="1" spc="-5" dirty="0">
                <a:latin typeface="Courier New"/>
                <a:cs typeface="Courier New"/>
              </a:rPr>
              <a:t>g</a:t>
            </a:r>
            <a:r>
              <a:rPr sz="1700" b="1" spc="5" dirty="0">
                <a:latin typeface="Courier New"/>
                <a:cs typeface="Courier New"/>
              </a:rPr>
              <a:t>h</a:t>
            </a:r>
            <a:r>
              <a:rPr sz="1700" b="1" spc="-5" dirty="0">
                <a:latin typeface="Courier New"/>
                <a:cs typeface="Courier New"/>
              </a:rPr>
              <a:t>t_</a:t>
            </a:r>
            <a:r>
              <a:rPr sz="1700" b="1" spc="5" dirty="0">
                <a:latin typeface="Courier New"/>
                <a:cs typeface="Courier New"/>
              </a:rPr>
              <a:t>o</a:t>
            </a:r>
            <a:r>
              <a:rPr sz="1700" b="1" dirty="0">
                <a:latin typeface="Courier New"/>
                <a:cs typeface="Courier New"/>
              </a:rPr>
              <a:t>n</a:t>
            </a:r>
            <a:r>
              <a:rPr sz="1700" b="1" spc="70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...)</a:t>
            </a:r>
            <a:endParaRPr sz="17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11627" y="5098304"/>
          <a:ext cx="5845078" cy="1683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88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YaHei UI"/>
                          <a:cs typeface="Microsoft YaHei UI"/>
                        </a:rPr>
                        <a:t>参数说明：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T w="12700">
                      <a:solidFill>
                        <a:srgbClr val="004B8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0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YaHei UI"/>
                          <a:cs typeface="Microsoft YaHei UI"/>
                        </a:rPr>
                        <a:t>左数据对象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YaHei UI"/>
                          <a:cs typeface="Microsoft YaHei UI"/>
                        </a:rPr>
                        <a:t>右数据对象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how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YaHei UI"/>
                          <a:cs typeface="Microsoft YaHei UI"/>
                        </a:rPr>
                        <a:t>数据对象连接的方式，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'i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400" spc="-15" dirty="0">
                          <a:latin typeface="Microsoft YaHei UI"/>
                          <a:cs typeface="Microsoft YaHei UI"/>
                        </a:rPr>
                        <a:t>、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400" spc="-15" dirty="0">
                          <a:latin typeface="Microsoft YaHei UI"/>
                          <a:cs typeface="Microsoft YaHei UI"/>
                        </a:rPr>
                        <a:t>、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'l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400" spc="0" dirty="0">
                          <a:latin typeface="Microsoft YaHei UI"/>
                          <a:cs typeface="Microsoft YaHei UI"/>
                        </a:rPr>
                        <a:t>、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igh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'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7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lef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0" dirty="0">
                          <a:latin typeface="Arial"/>
                          <a:cs typeface="Arial"/>
                        </a:rPr>
                        <a:t>_on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Microsoft YaHei UI"/>
                          <a:cs typeface="Microsoft YaHei UI"/>
                        </a:rPr>
                        <a:t>左数据对象用于连接的键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86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right_on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YaHei UI"/>
                          <a:cs typeface="Microsoft YaHei UI"/>
                        </a:rPr>
                        <a:t>右数据对象用于连接的键</a:t>
                      </a:r>
                      <a:endParaRPr sz="14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688895" y="2278650"/>
          <a:ext cx="6408749" cy="1551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9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1582">
                <a:tc>
                  <a:txBody>
                    <a:bodyPr/>
                    <a:lstStyle/>
                    <a:p>
                      <a:pPr marR="0" algn="ctr">
                        <a:lnSpc>
                          <a:spcPts val="1235"/>
                        </a:lnSpc>
                      </a:pPr>
                      <a:r>
                        <a:rPr sz="1050" spc="-10" dirty="0">
                          <a:latin typeface="Arial"/>
                          <a:cs typeface="Arial"/>
                        </a:rPr>
                        <a:t>ID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C6E2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250"/>
                        </a:lnSpc>
                      </a:pPr>
                      <a:r>
                        <a:rPr sz="1050" dirty="0">
                          <a:latin typeface="Microsoft YaHei UI"/>
                          <a:cs typeface="Microsoft YaHei UI"/>
                        </a:rPr>
                        <a:t>刷卡地点</a:t>
                      </a:r>
                      <a:endParaRPr sz="10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C6E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Microsoft YaHei UI"/>
                          <a:cs typeface="Microsoft YaHei UI"/>
                        </a:rPr>
                        <a:t>刷卡时间</a:t>
                      </a:r>
                      <a:endParaRPr sz="10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C6E2"/>
                    </a:solidFill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ts val="1250"/>
                        </a:lnSpc>
                      </a:pPr>
                      <a:r>
                        <a:rPr sz="1050" dirty="0">
                          <a:latin typeface="Microsoft YaHei UI"/>
                          <a:cs typeface="Microsoft YaHei UI"/>
                        </a:rPr>
                        <a:t>消费金额</a:t>
                      </a:r>
                      <a:endParaRPr sz="10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C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92"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202003101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ts val="1250"/>
                        </a:lnSpc>
                      </a:pPr>
                      <a:r>
                        <a:rPr sz="1050" dirty="0">
                          <a:latin typeface="Microsoft YaHei UI"/>
                          <a:cs typeface="Microsoft YaHei UI"/>
                        </a:rPr>
                        <a:t>一食堂</a:t>
                      </a:r>
                      <a:endParaRPr sz="10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20180305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45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3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104574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ts val="1245"/>
                        </a:lnSpc>
                      </a:pPr>
                      <a:r>
                        <a:rPr sz="1050" dirty="0">
                          <a:latin typeface="Microsoft YaHei UI"/>
                          <a:cs typeface="Microsoft YaHei UI"/>
                        </a:rPr>
                        <a:t>教育超市</a:t>
                      </a:r>
                      <a:endParaRPr sz="10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20180307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30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3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93"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202003103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ts val="1245"/>
                        </a:lnSpc>
                      </a:pPr>
                      <a:r>
                        <a:rPr sz="1050" dirty="0">
                          <a:latin typeface="Microsoft YaHei UI"/>
                          <a:cs typeface="Microsoft YaHei UI"/>
                        </a:rPr>
                        <a:t>图书馆</a:t>
                      </a:r>
                      <a:endParaRPr sz="10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20180311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23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392"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202005116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ts val="1245"/>
                        </a:lnSpc>
                      </a:pPr>
                      <a:r>
                        <a:rPr sz="1050" dirty="0">
                          <a:latin typeface="Microsoft YaHei UI"/>
                          <a:cs typeface="Microsoft YaHei UI"/>
                        </a:rPr>
                        <a:t>图书馆</a:t>
                      </a:r>
                      <a:endParaRPr sz="10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20180312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08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32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202005114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ts val="1245"/>
                        </a:lnSpc>
                      </a:pPr>
                      <a:r>
                        <a:rPr sz="1050" dirty="0">
                          <a:latin typeface="Microsoft YaHei UI"/>
                          <a:cs typeface="Microsoft YaHei UI"/>
                        </a:rPr>
                        <a:t>二食堂</a:t>
                      </a:r>
                      <a:endParaRPr sz="10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20180312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08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3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392"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202003101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ts val="1245"/>
                        </a:lnSpc>
                      </a:pPr>
                      <a:r>
                        <a:rPr sz="1050" dirty="0">
                          <a:latin typeface="Microsoft YaHei UI"/>
                          <a:cs typeface="Microsoft YaHei UI"/>
                        </a:rPr>
                        <a:t>图书馆</a:t>
                      </a:r>
                      <a:endParaRPr sz="105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20180314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050" spc="0" dirty="0">
                          <a:latin typeface="Arial"/>
                          <a:cs typeface="Arial"/>
                        </a:rPr>
                        <a:t>45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2"/>
          <p:cNvSpPr txBox="1"/>
          <p:nvPr/>
        </p:nvSpPr>
        <p:spPr>
          <a:xfrm>
            <a:off x="2146300" y="838200"/>
            <a:ext cx="7378700" cy="438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altLang="zh-CN" sz="2400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spc="-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sz="2400" spc="-3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spc="-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sz="2400" spc="-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sz="2400" spc="-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1854200" y="4572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数据合并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854200" y="762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数据规整化 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Regularization</a:t>
            </a:r>
            <a:endParaRPr lang="zh-CN" altLang="en-US" sz="2800" spc="-2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3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308" y="383172"/>
            <a:ext cx="10515600" cy="1609969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Help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 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想查看某个函数具体用法，可以键入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help(xx), xx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代表你所要了解的函数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522" y="1657080"/>
            <a:ext cx="4819406" cy="39054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3470" y="1875692"/>
            <a:ext cx="47263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程序报错：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Traceback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程序存在问题时，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解释器将竭尽所能提供一个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Traceback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：即一条记录，指出解释器尝试运行代码时在何地陷入了困境。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1308" y="4889461"/>
            <a:ext cx="5353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Options -&gt; Configure IDLE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调节字号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字体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6963" y="1522857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6784" y="4210995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5938" y="5486401"/>
            <a:ext cx="178308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1332" y="1473200"/>
            <a:ext cx="8238068" cy="4470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参数how定义了四种合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</a:p>
          <a:p>
            <a:pPr>
              <a:lnSpc>
                <a:spcPts val="1100"/>
              </a:lnSpc>
              <a:spcBef>
                <a:spcPts val="27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"/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）i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r：内连接，拼接两个数据对象中键值交集的行，其余忽略</a:t>
            </a:r>
          </a:p>
          <a:p>
            <a:pPr marL="70485"/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：外连接，拼接两个数据对象中键值并集的行</a:t>
            </a:r>
          </a:p>
          <a:p>
            <a:pPr marL="70485"/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）l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：左连接，取出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的全部行，拼接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中匹配的键值行。</a:t>
            </a:r>
          </a:p>
          <a:p>
            <a:pPr marL="70485"/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：右连接，取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的全部行，拼接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中匹配的键值行。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Bef>
                <a:spcPts val="38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2、3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4种合并方法</a:t>
            </a:r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24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 当某列数据不存在则自动填充NaN</a:t>
            </a:r>
          </a:p>
          <a:p>
            <a:pPr>
              <a:lnSpc>
                <a:spcPts val="750"/>
              </a:lnSpc>
              <a:spcBef>
                <a:spcPts val="25"/>
              </a:spcBef>
            </a:pP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本例中分析学生去图书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馆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的信息</a:t>
            </a:r>
          </a:p>
          <a:p>
            <a:pPr>
              <a:lnSpc>
                <a:spcPts val="1000"/>
              </a:lnSpc>
              <a:spcBef>
                <a:spcPts val="35"/>
              </a:spcBef>
            </a:pP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方式合并“学生表”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“一</a:t>
            </a:r>
            <a:r>
              <a:rPr sz="24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卡</a:t>
            </a:r>
            <a:r>
              <a:rPr sz="24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通表”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2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忽略一卡通记录中非学生记录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2146300" y="932816"/>
            <a:ext cx="7378700" cy="438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altLang="zh-CN" sz="2400" spc="-1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spc="-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sz="2400" spc="-3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spc="-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sz="2400" spc="-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sz="2400" spc="-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1854200" y="551816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数据合并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1854200" y="762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数据规整化 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Regularization</a:t>
            </a:r>
            <a:endParaRPr lang="zh-CN" altLang="en-US" sz="2800" spc="-2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904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22945" y="1285368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3234" y="1208406"/>
            <a:ext cx="6481166" cy="2071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和DataFra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都支持排序</a:t>
            </a:r>
          </a:p>
          <a:p>
            <a:pPr marL="127000"/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按照列数据值排序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按列数据生成排名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Bef>
                <a:spcPts val="52"/>
              </a:spcBef>
            </a:pPr>
            <a:endParaRPr sz="1300" dirty="0"/>
          </a:p>
          <a:p>
            <a:pPr marL="18415"/>
            <a:r>
              <a:rPr sz="2000" b="1" dirty="0">
                <a:latin typeface="Arial"/>
                <a:cs typeface="Arial"/>
              </a:rPr>
              <a:t>1.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DataFrame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Microsoft YaHei UI"/>
                <a:cs typeface="Microsoft YaHei UI"/>
              </a:rPr>
              <a:t>值排序</a:t>
            </a:r>
            <a:endParaRPr sz="2000" dirty="0">
              <a:latin typeface="Microsoft YaHei UI"/>
              <a:cs typeface="Microsoft YaHei UI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 dirty="0"/>
          </a:p>
          <a:p>
            <a:pPr marL="88900"/>
            <a:r>
              <a:rPr sz="2000" b="1" dirty="0">
                <a:latin typeface="Arial"/>
                <a:cs typeface="Arial"/>
              </a:rPr>
              <a:t>ob</a:t>
            </a:r>
            <a:r>
              <a:rPr sz="2000" b="1" spc="-10" dirty="0">
                <a:latin typeface="Arial"/>
                <a:cs typeface="Arial"/>
              </a:rPr>
              <a:t>j</a:t>
            </a:r>
            <a:r>
              <a:rPr sz="2000" b="1" dirty="0">
                <a:latin typeface="Arial"/>
                <a:cs typeface="Arial"/>
              </a:rPr>
              <a:t>.s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rt_</a:t>
            </a:r>
            <a:r>
              <a:rPr sz="2000" b="1" spc="-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al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(b</a:t>
            </a:r>
            <a:r>
              <a:rPr sz="2000" b="1" spc="-180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ascend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ng</a:t>
            </a:r>
            <a:r>
              <a:rPr sz="2000" b="1" spc="-10" dirty="0">
                <a:latin typeface="Arial"/>
                <a:cs typeface="Arial"/>
              </a:rPr>
              <a:t>,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p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ace</a:t>
            </a:r>
            <a:r>
              <a:rPr sz="2000" b="1" spc="-10" dirty="0">
                <a:latin typeface="Arial"/>
                <a:cs typeface="Arial"/>
              </a:rPr>
              <a:t>...)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35556" y="3767076"/>
          <a:ext cx="7770445" cy="1943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766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参数说明：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>
                      <a:solidFill>
                        <a:srgbClr val="004B8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2284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列索引，定义用于排序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列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0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ascending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2284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排序方式，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rue为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升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序，</a:t>
                      </a:r>
                      <a:r>
                        <a:rPr sz="2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降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序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1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inplace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2284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是否修改原始数据数据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修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改，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认为</a:t>
                      </a:r>
                      <a:r>
                        <a:rPr sz="2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2"/>
          <p:cNvSpPr txBox="1">
            <a:spLocks/>
          </p:cNvSpPr>
          <p:nvPr/>
        </p:nvSpPr>
        <p:spPr>
          <a:xfrm>
            <a:off x="1854200" y="704286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数据排序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1854200" y="22867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数据规整化 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Regularization</a:t>
            </a:r>
            <a:endParaRPr lang="zh-CN" altLang="en-US" sz="2800" spc="-2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814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8972" y="1770120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9337" y="1693412"/>
            <a:ext cx="6188863" cy="1108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指定多个列排序，如：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'身高',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体重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1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先按“身高”排序，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52"/>
              </a:spcBef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1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若某些行的“身高”相同，这几行</a:t>
            </a:r>
            <a:r>
              <a:rPr sz="16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sz="16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按“</a:t>
            </a:r>
            <a:r>
              <a:rPr sz="16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</a:t>
            </a:r>
            <a:r>
              <a:rPr sz="16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重”</a:t>
            </a:r>
            <a:r>
              <a:rPr sz="16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6437" y="2983987"/>
            <a:ext cx="5769610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spc="-5" dirty="0">
                <a:latin typeface="Courier New"/>
                <a:cs typeface="Courier New"/>
              </a:rPr>
              <a:t>&gt;&gt;</a:t>
            </a:r>
            <a:r>
              <a:rPr sz="2000" dirty="0">
                <a:latin typeface="Courier New"/>
                <a:cs typeface="Courier New"/>
              </a:rPr>
              <a:t>&gt;</a:t>
            </a:r>
            <a:r>
              <a:rPr sz="2000" spc="-5" dirty="0">
                <a:latin typeface="Courier New"/>
                <a:cs typeface="Courier New"/>
              </a:rPr>
              <a:t> stu.sort_values(by=['</a:t>
            </a:r>
            <a:r>
              <a:rPr sz="2000" dirty="0">
                <a:latin typeface="Microsoft YaHei UI"/>
                <a:cs typeface="Microsoft YaHei UI"/>
              </a:rPr>
              <a:t>身高</a:t>
            </a:r>
            <a:r>
              <a:rPr sz="2000" spc="-5" dirty="0">
                <a:latin typeface="Courier New"/>
                <a:cs typeface="Courier New"/>
              </a:rPr>
              <a:t>','</a:t>
            </a:r>
            <a:r>
              <a:rPr sz="2000" dirty="0">
                <a:latin typeface="Microsoft YaHei UI"/>
                <a:cs typeface="Microsoft YaHei UI"/>
              </a:rPr>
              <a:t>体重</a:t>
            </a:r>
            <a:r>
              <a:rPr sz="2000" dirty="0">
                <a:latin typeface="Courier New"/>
                <a:cs typeface="Courier New"/>
              </a:rPr>
              <a:t>'],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1622" y="2983987"/>
            <a:ext cx="2316480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dirty="0">
                <a:latin typeface="Courier New"/>
                <a:cs typeface="Courier New"/>
              </a:rPr>
              <a:t>ascending=True)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8400" y="3446266"/>
            <a:ext cx="510984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663575" algn="l"/>
                <a:tab pos="1435735" algn="l"/>
                <a:tab pos="2088514" algn="l"/>
                <a:tab pos="2983230" algn="l"/>
                <a:tab pos="3634104" algn="l"/>
                <a:tab pos="4284980" algn="l"/>
              </a:tabLst>
            </a:pPr>
            <a:r>
              <a:rPr sz="1600" spc="-20" dirty="0">
                <a:solidFill>
                  <a:srgbClr val="016BC9"/>
                </a:solidFill>
                <a:latin typeface="Microsoft YaHei UI"/>
                <a:cs typeface="Microsoft YaHei UI"/>
              </a:rPr>
              <a:t>性别	年龄	身高	体重	省份	成绩	月生活费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68717" y="3446266"/>
            <a:ext cx="189420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1069975" algn="l"/>
              </a:tabLst>
            </a:pPr>
            <a:r>
              <a:rPr sz="1600" spc="-20" dirty="0">
                <a:solidFill>
                  <a:srgbClr val="016BC9"/>
                </a:solidFill>
                <a:latin typeface="Microsoft YaHei UI"/>
                <a:cs typeface="Microsoft YaHei UI"/>
              </a:rPr>
              <a:t>课程兴趣	案例教学</a:t>
            </a:r>
            <a:endParaRPr sz="1600">
              <a:latin typeface="Microsoft YaHei UI"/>
              <a:cs typeface="Microsoft YaHei U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314550" y="3813866"/>
          <a:ext cx="6768145" cy="1901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6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5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26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5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16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Microsoft YaHei UI"/>
                          <a:cs typeface="Microsoft YaHei UI"/>
                        </a:rPr>
                        <a:t>序号</a:t>
                      </a:r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endParaRPr sz="1600">
                        <a:latin typeface="Microsoft YaHei UI"/>
                        <a:cs typeface="Microsoft YaHei U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8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fe</a:t>
                      </a:r>
                      <a:r>
                        <a:rPr sz="1600" spc="1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ale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160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49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He</a:t>
                      </a:r>
                      <a:r>
                        <a:rPr sz="1600" spc="1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ei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600" spc="1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600" spc="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1100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3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28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fe</a:t>
                      </a:r>
                      <a:r>
                        <a:rPr sz="1600" spc="1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ale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160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52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Sha</a:t>
                      </a:r>
                      <a:r>
                        <a:rPr sz="1600" spc="15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spc="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Xi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600" spc="1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600" spc="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800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8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29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fe</a:t>
                      </a:r>
                      <a:r>
                        <a:rPr sz="1600" spc="1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ale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161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51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Guan</a:t>
                      </a:r>
                      <a:r>
                        <a:rPr sz="1600" spc="15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spc="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Xi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600" spc="1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spc="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1250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6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27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fe</a:t>
                      </a:r>
                      <a:r>
                        <a:rPr sz="1600" spc="1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ale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162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49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ShanD</a:t>
                      </a:r>
                      <a:r>
                        <a:rPr sz="1600" spc="15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600" spc="1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600" spc="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950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16BC9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2"/>
          <p:cNvSpPr txBox="1"/>
          <p:nvPr/>
        </p:nvSpPr>
        <p:spPr>
          <a:xfrm>
            <a:off x="2103564" y="1239619"/>
            <a:ext cx="7378700" cy="438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zh-CN"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值排序  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1854200" y="782489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数据排序 </a:t>
            </a: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854200" y="211322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数据规整化 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Regularization</a:t>
            </a:r>
            <a:endParaRPr lang="zh-CN" altLang="en-US" sz="2800" spc="-2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64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58950" y="1826259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8950" y="2704083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6301" y="1261745"/>
            <a:ext cx="7466965" cy="218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sz="2000" b="1" dirty="0">
                <a:latin typeface="Arial"/>
                <a:cs typeface="Arial"/>
              </a:rPr>
              <a:t>	</a:t>
            </a:r>
            <a:r>
              <a:rPr sz="2000" b="1" dirty="0">
                <a:latin typeface="Arial"/>
                <a:cs typeface="Arial"/>
              </a:rPr>
              <a:t>2.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Microsoft YaHei UI"/>
                <a:cs typeface="Microsoft YaHei UI"/>
              </a:rPr>
              <a:t>排名</a:t>
            </a:r>
            <a:endParaRPr sz="2000" dirty="0">
              <a:latin typeface="Microsoft YaHei UI"/>
              <a:cs typeface="Microsoft YaHei UI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 dirty="0"/>
          </a:p>
          <a:p>
            <a:pPr marL="355600"/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排名给出每行的名次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42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/>
            <a:r>
              <a:rPr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1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定义等值数据的处理方式，如并列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次取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小值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以取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值。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Bef>
                <a:spcPts val="52"/>
              </a:spcBef>
            </a:pP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排名函数形式</a:t>
            </a: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 dirty="0"/>
          </a:p>
          <a:p>
            <a:pPr marL="361315"/>
            <a:r>
              <a:rPr sz="2000" b="1" spc="-5" dirty="0">
                <a:latin typeface="Courier New"/>
                <a:cs typeface="Courier New"/>
              </a:rPr>
              <a:t>obj.rank(axis,method,ascending,...)</a:t>
            </a:r>
            <a:endParaRPr sz="2000" dirty="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35554" y="3947160"/>
          <a:ext cx="784664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45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参数说明：</a:t>
                      </a:r>
                    </a:p>
                  </a:txBody>
                  <a:tcPr marL="0" marR="0" marT="0" marB="0">
                    <a:lnT w="12700">
                      <a:solidFill>
                        <a:srgbClr val="004B8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5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0：按行数据排名，1：按列数据排名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8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并列时取值方式：m</a:t>
                      </a:r>
                      <a:r>
                        <a:rPr sz="2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n、ma</a:t>
                      </a: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、mean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1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ascend</a:t>
                      </a:r>
                      <a:r>
                        <a:rPr sz="2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排序方式，T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ue为升序，Fal</a:t>
                      </a:r>
                      <a:r>
                        <a:rPr sz="24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e为降序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2"/>
          <p:cNvSpPr txBox="1">
            <a:spLocks/>
          </p:cNvSpPr>
          <p:nvPr/>
        </p:nvSpPr>
        <p:spPr>
          <a:xfrm>
            <a:off x="1854200" y="744268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数据排序 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1854200" y="173101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数据规整化 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Regularization</a:t>
            </a:r>
            <a:endParaRPr lang="zh-CN" altLang="en-US" sz="2800" spc="-2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822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108" y="755674"/>
            <a:ext cx="6345492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3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通用函数与运算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4954" y="1359457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5933" y="1227667"/>
            <a:ext cx="5901267" cy="3725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、Se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量之间的算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术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</a:t>
            </a:r>
          </a:p>
        </p:txBody>
      </p:sp>
      <p:sp>
        <p:nvSpPr>
          <p:cNvPr id="8" name="object 8"/>
          <p:cNvSpPr/>
          <p:nvPr/>
        </p:nvSpPr>
        <p:spPr>
          <a:xfrm>
            <a:off x="1866963" y="4571747"/>
            <a:ext cx="178308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97404" y="4495800"/>
            <a:ext cx="4584396" cy="1108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DataFrame元素级的函数运算</a:t>
            </a:r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 dirty="0"/>
          </a:p>
          <a:p>
            <a:pPr marL="413384" indent="-287020">
              <a:buFont typeface="Segoe UI Symbol"/>
              <a:buChar char="◆"/>
              <a:tabLst>
                <a:tab pos="413384" algn="l"/>
              </a:tabLst>
            </a:pP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的一元通用函数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ufun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51"/>
              </a:spcBef>
              <a:buFont typeface="Segoe UI Symbol"/>
              <a:buChar char="◆"/>
            </a:pPr>
            <a:endParaRPr sz="1100" dirty="0"/>
          </a:p>
          <a:p>
            <a:pPr marL="413384" indent="-287020">
              <a:buFont typeface="Segoe UI Symbol"/>
              <a:buChar char="◆"/>
              <a:tabLst>
                <a:tab pos="413384" algn="l"/>
              </a:tabLst>
            </a:pP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格式为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np.ufun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63546" y="1968931"/>
          <a:ext cx="8058607" cy="2164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3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936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运算符</a:t>
                      </a:r>
                    </a:p>
                  </a:txBody>
                  <a:tcPr marL="0" marR="0" marT="0" marB="0">
                    <a:lnT w="12700">
                      <a:solidFill>
                        <a:srgbClr val="004B8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263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>
                      <a:solidFill>
                        <a:srgbClr val="004B8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9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df.T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taFram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转置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df1 + df2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按照索引和列相加，得到并集</a:t>
                      </a:r>
                      <a:r>
                        <a:rPr sz="20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填充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df1.add(df2, fill_value=0)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按照索引和列相加，N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用指定值填充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df1.add/sub//mul/div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四则运算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24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 - sr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taFram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的所有行同时减去S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39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df * n</a:t>
                      </a: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所有元素乘</a:t>
                      </a:r>
                      <a:r>
                        <a:rPr sz="20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以n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449695" y="5029200"/>
          <a:ext cx="38881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66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函数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8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描述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42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、fabs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8D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计算整数、浮点数或复数的绝对值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41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sqrt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8D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计算各元素的平方根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67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200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8D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计算各元素的平方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67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8D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计算各元素的指数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2"/>
          <p:cNvSpPr txBox="1">
            <a:spLocks/>
          </p:cNvSpPr>
          <p:nvPr/>
        </p:nvSpPr>
        <p:spPr>
          <a:xfrm>
            <a:off x="1854200" y="228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统计分析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372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8972" y="1444752"/>
            <a:ext cx="164592" cy="169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60194" y="1371601"/>
            <a:ext cx="7383145" cy="1830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590"/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分析例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3-13</a:t>
            </a:r>
            <a:r>
              <a:rPr sz="19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中同学的“身体</a:t>
            </a:r>
            <a:r>
              <a:rPr sz="19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</a:t>
            </a:r>
            <a:r>
              <a:rPr sz="19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量”</a:t>
            </a:r>
            <a:r>
              <a:rPr sz="19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1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ody</a:t>
            </a:r>
            <a:r>
              <a:rPr sz="19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）指数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33"/>
              </a:spcBef>
            </a:pPr>
            <a:endParaRPr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5890"/>
            <a:r>
              <a:rPr sz="1500" spc="180" dirty="0">
                <a:latin typeface="Segoe UI Symbol"/>
                <a:cs typeface="Segoe UI Symbol"/>
              </a:rPr>
              <a:t>◆ </a:t>
            </a:r>
            <a:r>
              <a:rPr sz="1500" spc="-45" dirty="0">
                <a:latin typeface="Segoe UI Symbol"/>
                <a:cs typeface="Segoe UI Symbol"/>
              </a:rPr>
              <a:t> </a:t>
            </a:r>
            <a:r>
              <a:rPr sz="1500" dirty="0">
                <a:latin typeface="Microsoft YaHei UI"/>
                <a:cs typeface="Microsoft YaHei UI"/>
              </a:rPr>
              <a:t>世界卫生组织对于</a:t>
            </a:r>
            <a:r>
              <a:rPr sz="1500" spc="-5" dirty="0">
                <a:latin typeface="Arial"/>
                <a:cs typeface="Arial"/>
              </a:rPr>
              <a:t>B</a:t>
            </a:r>
            <a:r>
              <a:rPr sz="1500" dirty="0">
                <a:latin typeface="Arial"/>
                <a:cs typeface="Arial"/>
              </a:rPr>
              <a:t>MI</a:t>
            </a:r>
            <a:r>
              <a:rPr sz="1500" dirty="0">
                <a:latin typeface="Microsoft YaHei UI"/>
                <a:cs typeface="Microsoft YaHei UI"/>
              </a:rPr>
              <a:t>的定义：</a:t>
            </a:r>
          </a:p>
          <a:p>
            <a:pPr>
              <a:lnSpc>
                <a:spcPts val="800"/>
              </a:lnSpc>
              <a:spcBef>
                <a:spcPts val="48"/>
              </a:spcBef>
            </a:pPr>
            <a:endParaRPr sz="800" dirty="0"/>
          </a:p>
          <a:p>
            <a:pPr marL="2344420"/>
            <a:r>
              <a:rPr sz="1900" spc="-15" dirty="0">
                <a:latin typeface="Arial"/>
                <a:cs typeface="Arial"/>
              </a:rPr>
              <a:t>BMI</a:t>
            </a:r>
            <a:r>
              <a:rPr sz="1900" spc="-20" dirty="0">
                <a:latin typeface="Microsoft YaHei UI"/>
                <a:cs typeface="Microsoft YaHei UI"/>
              </a:rPr>
              <a:t>（</a:t>
            </a:r>
            <a:r>
              <a:rPr sz="1900" spc="-10" dirty="0">
                <a:latin typeface="Arial"/>
                <a:cs typeface="Arial"/>
              </a:rPr>
              <a:t>kg/m</a:t>
            </a:r>
            <a:r>
              <a:rPr sz="1875" spc="7" baseline="26666" dirty="0">
                <a:latin typeface="Arial"/>
                <a:cs typeface="Arial"/>
              </a:rPr>
              <a:t>2</a:t>
            </a:r>
            <a:r>
              <a:rPr sz="1900" spc="-20" dirty="0">
                <a:latin typeface="Microsoft YaHei UI"/>
                <a:cs typeface="Microsoft YaHei UI"/>
              </a:rPr>
              <a:t>）</a:t>
            </a:r>
            <a:r>
              <a:rPr sz="1900" spc="-25" dirty="0">
                <a:latin typeface="Microsoft YaHei UI"/>
                <a:cs typeface="Microsoft YaHei UI"/>
              </a:rPr>
              <a:t> </a:t>
            </a:r>
            <a:r>
              <a:rPr sz="1900" spc="-15" dirty="0">
                <a:latin typeface="Arial"/>
                <a:cs typeface="Arial"/>
              </a:rPr>
              <a:t>=</a:t>
            </a:r>
            <a:r>
              <a:rPr sz="1900" spc="-5" dirty="0">
                <a:latin typeface="Arial"/>
                <a:cs typeface="Arial"/>
              </a:rPr>
              <a:t> </a:t>
            </a:r>
            <a:r>
              <a:rPr sz="1900" spc="-20" dirty="0">
                <a:latin typeface="Microsoft YaHei UI"/>
                <a:cs typeface="Microsoft YaHei UI"/>
              </a:rPr>
              <a:t>体重</a:t>
            </a:r>
            <a:r>
              <a:rPr sz="1900" spc="-25" dirty="0">
                <a:latin typeface="Microsoft YaHei UI"/>
                <a:cs typeface="Microsoft YaHei UI"/>
              </a:rPr>
              <a:t> </a:t>
            </a:r>
            <a:r>
              <a:rPr sz="1900" spc="-10" dirty="0">
                <a:latin typeface="Arial"/>
                <a:cs typeface="Arial"/>
              </a:rPr>
              <a:t>/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20" dirty="0">
                <a:latin typeface="Microsoft YaHei UI"/>
                <a:cs typeface="Microsoft YaHei UI"/>
              </a:rPr>
              <a:t>身高</a:t>
            </a:r>
            <a:r>
              <a:rPr sz="1875" spc="7" baseline="26666" dirty="0">
                <a:latin typeface="Arial"/>
                <a:cs typeface="Arial"/>
              </a:rPr>
              <a:t>2</a:t>
            </a:r>
            <a:endParaRPr sz="1875" baseline="26666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12"/>
              </a:spcBef>
            </a:pPr>
            <a:endParaRPr sz="1200" dirty="0"/>
          </a:p>
          <a:p>
            <a:pPr marL="12700"/>
            <a:r>
              <a:rPr sz="1600" spc="-25" dirty="0">
                <a:latin typeface="Microsoft YaHei UI"/>
                <a:cs typeface="Microsoft YaHei UI"/>
              </a:rPr>
              <a:t>我国体质评判标准为：</a:t>
            </a:r>
            <a:endParaRPr sz="1600" dirty="0">
              <a:latin typeface="Microsoft YaHei UI"/>
              <a:cs typeface="Microsoft YaHei UI"/>
            </a:endParaRPr>
          </a:p>
          <a:p>
            <a:pPr>
              <a:lnSpc>
                <a:spcPts val="1200"/>
              </a:lnSpc>
              <a:spcBef>
                <a:spcPts val="73"/>
              </a:spcBef>
            </a:pPr>
            <a:endParaRPr sz="1200" dirty="0"/>
          </a:p>
          <a:p>
            <a:pPr marL="593090">
              <a:tabLst>
                <a:tab pos="2421890" algn="l"/>
              </a:tabLst>
            </a:pPr>
            <a:r>
              <a:rPr sz="1600" spc="-10" dirty="0">
                <a:latin typeface="Arial"/>
                <a:cs typeface="Arial"/>
              </a:rPr>
              <a:t>BMI≤18.</a:t>
            </a:r>
            <a:r>
              <a:rPr sz="1600" spc="-5" dirty="0">
                <a:latin typeface="Arial"/>
                <a:cs typeface="Arial"/>
              </a:rPr>
              <a:t>5</a:t>
            </a:r>
            <a:r>
              <a:rPr sz="1600" spc="-20" dirty="0">
                <a:latin typeface="Microsoft YaHei UI"/>
                <a:cs typeface="Microsoft YaHei UI"/>
              </a:rPr>
              <a:t>，过轻；	</a:t>
            </a:r>
            <a:r>
              <a:rPr sz="1600" spc="-10" dirty="0">
                <a:latin typeface="Arial"/>
                <a:cs typeface="Arial"/>
              </a:rPr>
              <a:t>18.5~2</a:t>
            </a:r>
            <a:r>
              <a:rPr sz="1600" spc="-5" dirty="0">
                <a:latin typeface="Arial"/>
                <a:cs typeface="Arial"/>
              </a:rPr>
              <a:t>4</a:t>
            </a:r>
            <a:r>
              <a:rPr sz="1600" spc="-20" dirty="0">
                <a:latin typeface="Microsoft YaHei UI"/>
                <a:cs typeface="Microsoft YaHei UI"/>
              </a:rPr>
              <a:t>，正常；</a:t>
            </a:r>
            <a:r>
              <a:rPr sz="1600" spc="-10" dirty="0">
                <a:latin typeface="Arial"/>
                <a:cs typeface="Arial"/>
              </a:rPr>
              <a:t>24~28</a:t>
            </a:r>
            <a:r>
              <a:rPr sz="1600" spc="-20" dirty="0">
                <a:latin typeface="Microsoft YaHei UI"/>
                <a:cs typeface="Microsoft YaHei UI"/>
              </a:rPr>
              <a:t>，偏胖；</a:t>
            </a:r>
            <a:r>
              <a:rPr sz="1600" spc="-15" dirty="0">
                <a:latin typeface="Arial"/>
                <a:cs typeface="Arial"/>
              </a:rPr>
              <a:t>≥2</a:t>
            </a:r>
            <a:r>
              <a:rPr sz="1600" spc="-10" dirty="0">
                <a:latin typeface="Arial"/>
                <a:cs typeface="Arial"/>
              </a:rPr>
              <a:t>8</a:t>
            </a:r>
            <a:r>
              <a:rPr sz="1600" spc="-20" dirty="0">
                <a:latin typeface="Microsoft YaHei UI"/>
                <a:cs typeface="Microsoft YaHei UI"/>
              </a:rPr>
              <a:t>肥胖。</a:t>
            </a:r>
            <a:endParaRPr sz="1600" dirty="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6437" y="3668015"/>
            <a:ext cx="1842770" cy="955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700" b="1" spc="-5" dirty="0">
                <a:latin typeface="Courier New"/>
                <a:cs typeface="Courier New"/>
              </a:rPr>
              <a:t>&gt;&gt;</a:t>
            </a:r>
            <a:r>
              <a:rPr sz="1700" b="1" dirty="0">
                <a:latin typeface="Courier New"/>
                <a:cs typeface="Courier New"/>
              </a:rPr>
              <a:t>&gt;</a:t>
            </a:r>
            <a:r>
              <a:rPr sz="1700" b="1" spc="20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stu['BMI']</a:t>
            </a:r>
            <a:endParaRPr sz="1700">
              <a:latin typeface="Courier New"/>
              <a:cs typeface="Courier New"/>
            </a:endParaRPr>
          </a:p>
          <a:p>
            <a:pPr marL="12700">
              <a:spcBef>
                <a:spcPts val="409"/>
              </a:spcBef>
            </a:pPr>
            <a:r>
              <a:rPr sz="1700" spc="-5" dirty="0">
                <a:latin typeface="Courier New"/>
                <a:cs typeface="Courier New"/>
              </a:rPr>
              <a:t>#</a:t>
            </a:r>
            <a:r>
              <a:rPr sz="1700" dirty="0">
                <a:latin typeface="Microsoft YaHei UI"/>
                <a:cs typeface="Microsoft YaHei UI"/>
              </a:rPr>
              <a:t>增加</a:t>
            </a:r>
            <a:r>
              <a:rPr sz="1700" spc="-5" dirty="0">
                <a:latin typeface="Courier New"/>
                <a:cs typeface="Courier New"/>
              </a:rPr>
              <a:t>BMI</a:t>
            </a:r>
            <a:r>
              <a:rPr sz="1700" dirty="0">
                <a:latin typeface="Microsoft YaHei UI"/>
                <a:cs typeface="Microsoft YaHei UI"/>
              </a:rPr>
              <a:t>列</a:t>
            </a:r>
            <a:endParaRPr sz="1700">
              <a:latin typeface="Microsoft YaHei UI"/>
              <a:cs typeface="Microsoft YaHei UI"/>
            </a:endParaRPr>
          </a:p>
          <a:p>
            <a:pPr>
              <a:lnSpc>
                <a:spcPts val="750"/>
              </a:lnSpc>
              <a:spcBef>
                <a:spcPts val="29"/>
              </a:spcBef>
            </a:pPr>
            <a:endParaRPr sz="750"/>
          </a:p>
          <a:p>
            <a:pPr marL="12700"/>
            <a:r>
              <a:rPr sz="1700" b="1" dirty="0">
                <a:latin typeface="Courier New"/>
                <a:cs typeface="Courier New"/>
              </a:rPr>
              <a:t>&gt;&gt;&gt; stu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8454" y="3668015"/>
            <a:ext cx="162687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700" b="1" dirty="0">
                <a:latin typeface="Courier New"/>
                <a:cs typeface="Courier New"/>
              </a:rPr>
              <a:t>=</a:t>
            </a:r>
            <a:r>
              <a:rPr sz="1700" b="1" spc="10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stu['</a:t>
            </a:r>
            <a:r>
              <a:rPr sz="1700" b="1" dirty="0">
                <a:latin typeface="Microsoft YaHei UI"/>
                <a:cs typeface="Microsoft YaHei UI"/>
              </a:rPr>
              <a:t>体重</a:t>
            </a:r>
            <a:r>
              <a:rPr sz="1700" b="1" dirty="0">
                <a:latin typeface="Courier New"/>
                <a:cs typeface="Courier New"/>
              </a:rPr>
              <a:t>']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3078" y="3668015"/>
            <a:ext cx="410146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700" b="1" dirty="0">
                <a:latin typeface="Courier New"/>
                <a:cs typeface="Courier New"/>
              </a:rPr>
              <a:t>/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( </a:t>
            </a:r>
            <a:r>
              <a:rPr sz="1700" b="1" spc="-5" dirty="0">
                <a:latin typeface="Courier New"/>
                <a:cs typeface="Courier New"/>
              </a:rPr>
              <a:t>np.square(</a:t>
            </a:r>
            <a:r>
              <a:rPr sz="1700" b="1" dirty="0">
                <a:latin typeface="Courier New"/>
                <a:cs typeface="Courier New"/>
              </a:rPr>
              <a:t>st</a:t>
            </a:r>
            <a:r>
              <a:rPr sz="1700" b="1" spc="-5" dirty="0">
                <a:latin typeface="Courier New"/>
                <a:cs typeface="Courier New"/>
              </a:rPr>
              <a:t>u</a:t>
            </a:r>
            <a:r>
              <a:rPr sz="1700" b="1" spc="5" dirty="0">
                <a:latin typeface="Courier New"/>
                <a:cs typeface="Courier New"/>
              </a:rPr>
              <a:t>[</a:t>
            </a:r>
            <a:r>
              <a:rPr sz="1700" b="1" spc="-5" dirty="0">
                <a:latin typeface="Courier New"/>
                <a:cs typeface="Courier New"/>
              </a:rPr>
              <a:t>'</a:t>
            </a:r>
            <a:r>
              <a:rPr sz="1700" b="1" dirty="0">
                <a:latin typeface="Microsoft YaHei UI"/>
                <a:cs typeface="Microsoft YaHei UI"/>
              </a:rPr>
              <a:t>身高</a:t>
            </a:r>
            <a:r>
              <a:rPr sz="1700" b="1" dirty="0">
                <a:latin typeface="Courier New"/>
                <a:cs typeface="Courier New"/>
              </a:rPr>
              <a:t>']/1</a:t>
            </a:r>
            <a:r>
              <a:rPr sz="1700" b="1" spc="5" dirty="0">
                <a:latin typeface="Courier New"/>
                <a:cs typeface="Courier New"/>
              </a:rPr>
              <a:t>0</a:t>
            </a:r>
            <a:r>
              <a:rPr sz="1700" b="1" dirty="0">
                <a:latin typeface="Courier New"/>
                <a:cs typeface="Courier New"/>
              </a:rPr>
              <a:t>0)</a:t>
            </a:r>
            <a:r>
              <a:rPr sz="1700" b="1" spc="5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7250" y="4619752"/>
            <a:ext cx="3089275" cy="1209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  <a:tabLst>
                <a:tab pos="539750" algn="l"/>
                <a:tab pos="1164590" algn="l"/>
                <a:tab pos="1692275" algn="l"/>
                <a:tab pos="2219325" algn="l"/>
                <a:tab pos="2746375" algn="l"/>
              </a:tabLst>
            </a:pPr>
            <a:r>
              <a:rPr sz="1300" spc="-15" dirty="0">
                <a:solidFill>
                  <a:srgbClr val="016BC9"/>
                </a:solidFill>
                <a:latin typeface="Microsoft YaHei UI"/>
                <a:cs typeface="Microsoft YaHei UI"/>
              </a:rPr>
              <a:t>性别	年龄	身高	体重	省份	成绩</a:t>
            </a:r>
            <a:r>
              <a:rPr sz="1300" spc="-10" dirty="0">
                <a:solidFill>
                  <a:srgbClr val="016BC9"/>
                </a:solidFill>
                <a:latin typeface="Microsoft YaHei UI"/>
                <a:cs typeface="Microsoft YaHei UI"/>
              </a:rPr>
              <a:t> 序号</a:t>
            </a:r>
            <a:endParaRPr sz="1300">
              <a:latin typeface="Microsoft YaHei UI"/>
              <a:cs typeface="Microsoft YaHei UI"/>
            </a:endParaRPr>
          </a:p>
          <a:p>
            <a:pPr marL="12700">
              <a:spcBef>
                <a:spcPts val="285"/>
              </a:spcBef>
            </a:pP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21</a:t>
            </a:r>
            <a:endParaRPr sz="1300">
              <a:latin typeface="Courier New"/>
              <a:cs typeface="Courier New"/>
            </a:endParaRPr>
          </a:p>
          <a:p>
            <a:pPr marL="12700">
              <a:spcBef>
                <a:spcPts val="315"/>
              </a:spcBef>
            </a:pP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22</a:t>
            </a:r>
            <a:endParaRPr sz="1300">
              <a:latin typeface="Courier New"/>
              <a:cs typeface="Courier New"/>
            </a:endParaRPr>
          </a:p>
          <a:p>
            <a:pPr marL="12700">
              <a:spcBef>
                <a:spcPts val="310"/>
              </a:spcBef>
            </a:pP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23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9271" y="4659376"/>
            <a:ext cx="683895" cy="210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300" spc="-15" dirty="0">
                <a:solidFill>
                  <a:srgbClr val="016BC9"/>
                </a:solidFill>
                <a:latin typeface="Microsoft YaHei UI"/>
                <a:cs typeface="Microsoft YaHei UI"/>
              </a:rPr>
              <a:t>月生活费</a:t>
            </a:r>
            <a:endParaRPr sz="1300">
              <a:latin typeface="Microsoft YaHei UI"/>
              <a:cs typeface="Microsoft YaHei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5759" y="4659376"/>
            <a:ext cx="683895" cy="210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300" spc="-15" dirty="0">
                <a:solidFill>
                  <a:srgbClr val="016BC9"/>
                </a:solidFill>
                <a:latin typeface="Microsoft YaHei UI"/>
                <a:cs typeface="Microsoft YaHei UI"/>
              </a:rPr>
              <a:t>课程兴趣</a:t>
            </a:r>
            <a:endParaRPr sz="1300">
              <a:latin typeface="Microsoft YaHei UI"/>
              <a:cs typeface="Microsoft Ya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4426" y="5131817"/>
            <a:ext cx="1256030" cy="697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309245" algn="l"/>
              </a:tabLst>
            </a:pP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5	</a:t>
            </a:r>
            <a:r>
              <a:rPr sz="1300" spc="-20" dirty="0">
                <a:solidFill>
                  <a:srgbClr val="C00000"/>
                </a:solidFill>
                <a:latin typeface="Courier New"/>
                <a:cs typeface="Courier New"/>
              </a:rPr>
              <a:t>1</a:t>
            </a:r>
            <a:r>
              <a:rPr sz="1300" spc="-10" dirty="0">
                <a:solidFill>
                  <a:srgbClr val="C00000"/>
                </a:solidFill>
                <a:latin typeface="Courier New"/>
                <a:cs typeface="Courier New"/>
              </a:rPr>
              <a:t>6</a:t>
            </a:r>
            <a:r>
              <a:rPr sz="1300" spc="-20" dirty="0">
                <a:solidFill>
                  <a:srgbClr val="C00000"/>
                </a:solidFill>
                <a:latin typeface="Courier New"/>
                <a:cs typeface="Courier New"/>
              </a:rPr>
              <a:t>.</a:t>
            </a:r>
            <a:r>
              <a:rPr sz="1300" spc="-10" dirty="0">
                <a:solidFill>
                  <a:srgbClr val="C00000"/>
                </a:solidFill>
                <a:latin typeface="Courier New"/>
                <a:cs typeface="Courier New"/>
              </a:rPr>
              <a:t>52</a:t>
            </a:r>
            <a:r>
              <a:rPr sz="1300" spc="-20" dirty="0">
                <a:solidFill>
                  <a:srgbClr val="C00000"/>
                </a:solidFill>
                <a:latin typeface="Courier New"/>
                <a:cs typeface="Courier New"/>
              </a:rPr>
              <a:t>8</a:t>
            </a:r>
            <a:r>
              <a:rPr sz="1300" spc="-10" dirty="0">
                <a:solidFill>
                  <a:srgbClr val="C00000"/>
                </a:solidFill>
                <a:latin typeface="Courier New"/>
                <a:cs typeface="Courier New"/>
              </a:rPr>
              <a:t>9</a:t>
            </a:r>
            <a:r>
              <a:rPr sz="1300" spc="-20" dirty="0">
                <a:solidFill>
                  <a:srgbClr val="C00000"/>
                </a:solidFill>
                <a:latin typeface="Courier New"/>
                <a:cs typeface="Courier New"/>
              </a:rPr>
              <a:t>2</a:t>
            </a:r>
            <a:r>
              <a:rPr sz="1300" spc="-10" dirty="0">
                <a:solidFill>
                  <a:srgbClr val="C00000"/>
                </a:solidFill>
                <a:latin typeface="Courier New"/>
                <a:cs typeface="Courier New"/>
              </a:rPr>
              <a:t>6</a:t>
            </a:r>
            <a:endParaRPr sz="1300">
              <a:latin typeface="Courier New"/>
              <a:cs typeface="Courier New"/>
            </a:endParaRPr>
          </a:p>
          <a:p>
            <a:pPr marL="12700">
              <a:spcBef>
                <a:spcPts val="315"/>
              </a:spcBef>
              <a:tabLst>
                <a:tab pos="309245" algn="l"/>
              </a:tabLst>
            </a:pP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5	</a:t>
            </a:r>
            <a:r>
              <a:rPr sz="1300" spc="-20" dirty="0">
                <a:solidFill>
                  <a:srgbClr val="C00000"/>
                </a:solidFill>
                <a:latin typeface="Courier New"/>
                <a:cs typeface="Courier New"/>
              </a:rPr>
              <a:t>1</a:t>
            </a:r>
            <a:r>
              <a:rPr sz="1300" spc="-10" dirty="0">
                <a:solidFill>
                  <a:srgbClr val="C00000"/>
                </a:solidFill>
                <a:latin typeface="Courier New"/>
                <a:cs typeface="Courier New"/>
              </a:rPr>
              <a:t>5</a:t>
            </a:r>
            <a:r>
              <a:rPr sz="1300" spc="-20" dirty="0">
                <a:solidFill>
                  <a:srgbClr val="C00000"/>
                </a:solidFill>
                <a:latin typeface="Courier New"/>
                <a:cs typeface="Courier New"/>
              </a:rPr>
              <a:t>.</a:t>
            </a:r>
            <a:r>
              <a:rPr sz="1300" spc="-10" dirty="0">
                <a:solidFill>
                  <a:srgbClr val="C00000"/>
                </a:solidFill>
                <a:latin typeface="Courier New"/>
                <a:cs typeface="Courier New"/>
              </a:rPr>
              <a:t>05</a:t>
            </a:r>
            <a:r>
              <a:rPr sz="1300" spc="-20" dirty="0">
                <a:solidFill>
                  <a:srgbClr val="C00000"/>
                </a:solidFill>
                <a:latin typeface="Courier New"/>
                <a:cs typeface="Courier New"/>
              </a:rPr>
              <a:t>9</a:t>
            </a:r>
            <a:r>
              <a:rPr sz="1300" spc="-10" dirty="0">
                <a:solidFill>
                  <a:srgbClr val="C00000"/>
                </a:solidFill>
                <a:latin typeface="Courier New"/>
                <a:cs typeface="Courier New"/>
              </a:rPr>
              <a:t>7</a:t>
            </a:r>
            <a:r>
              <a:rPr sz="1300" spc="-20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r>
              <a:rPr sz="1300" spc="-10" dirty="0">
                <a:solidFill>
                  <a:srgbClr val="C00000"/>
                </a:solidFill>
                <a:latin typeface="Courier New"/>
                <a:cs typeface="Courier New"/>
              </a:rPr>
              <a:t>1</a:t>
            </a:r>
            <a:endParaRPr sz="1300">
              <a:latin typeface="Courier New"/>
              <a:cs typeface="Courier New"/>
            </a:endParaRPr>
          </a:p>
          <a:p>
            <a:pPr marL="59690">
              <a:spcBef>
                <a:spcPts val="310"/>
              </a:spcBef>
              <a:tabLst>
                <a:tab pos="356235" algn="l"/>
              </a:tabLst>
            </a:pP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5	</a:t>
            </a:r>
            <a:r>
              <a:rPr sz="1300" spc="-20" dirty="0">
                <a:solidFill>
                  <a:srgbClr val="C00000"/>
                </a:solidFill>
                <a:latin typeface="Courier New"/>
                <a:cs typeface="Courier New"/>
              </a:rPr>
              <a:t>2</a:t>
            </a:r>
            <a:r>
              <a:rPr sz="1300" spc="-10" dirty="0">
                <a:solidFill>
                  <a:srgbClr val="C00000"/>
                </a:solidFill>
                <a:latin typeface="Courier New"/>
                <a:cs typeface="Courier New"/>
              </a:rPr>
              <a:t>8.</a:t>
            </a:r>
            <a:r>
              <a:rPr sz="1300" spc="-20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r>
              <a:rPr sz="1300" spc="-10" dirty="0">
                <a:solidFill>
                  <a:srgbClr val="C00000"/>
                </a:solidFill>
                <a:latin typeface="Courier New"/>
                <a:cs typeface="Courier New"/>
              </a:rPr>
              <a:t>1</a:t>
            </a:r>
            <a:r>
              <a:rPr sz="1300" spc="-20" dirty="0">
                <a:solidFill>
                  <a:srgbClr val="C00000"/>
                </a:solidFill>
                <a:latin typeface="Courier New"/>
                <a:cs typeface="Courier New"/>
              </a:rPr>
              <a:t>0</a:t>
            </a:r>
            <a:r>
              <a:rPr sz="1300" spc="-10" dirty="0">
                <a:solidFill>
                  <a:srgbClr val="C00000"/>
                </a:solidFill>
                <a:latin typeface="Courier New"/>
                <a:cs typeface="Courier New"/>
              </a:rPr>
              <a:t>224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7249" y="6138519"/>
            <a:ext cx="4027170" cy="241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500" dirty="0">
                <a:latin typeface="Microsoft YaHei UI"/>
                <a:cs typeface="Microsoft YaHei UI"/>
              </a:rPr>
              <a:t>结论：两位女同学体重偏轻，男同学达</a:t>
            </a:r>
            <a:r>
              <a:rPr sz="1500" spc="5" dirty="0">
                <a:latin typeface="Microsoft YaHei UI"/>
                <a:cs typeface="Microsoft YaHei UI"/>
              </a:rPr>
              <a:t>到</a:t>
            </a:r>
            <a:r>
              <a:rPr sz="1500" dirty="0">
                <a:latin typeface="Microsoft YaHei UI"/>
                <a:cs typeface="Microsoft YaHei UI"/>
              </a:rPr>
              <a:t>了肥胖</a:t>
            </a:r>
            <a:endParaRPr sz="1500">
              <a:latin typeface="Microsoft YaHei UI"/>
              <a:cs typeface="Microsoft YaHei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4135" y="3870707"/>
            <a:ext cx="3478619" cy="1540959"/>
          </a:xfrm>
          <a:custGeom>
            <a:avLst/>
            <a:gdLst/>
            <a:ahLst/>
            <a:cxnLst/>
            <a:rect l="l" t="t" r="r" b="b"/>
            <a:pathLst>
              <a:path w="3478619" h="1540959">
                <a:moveTo>
                  <a:pt x="0" y="0"/>
                </a:moveTo>
                <a:lnTo>
                  <a:pt x="1292860" y="707643"/>
                </a:lnTo>
                <a:lnTo>
                  <a:pt x="1255494" y="735790"/>
                </a:lnTo>
                <a:lnTo>
                  <a:pt x="1222225" y="764662"/>
                </a:lnTo>
                <a:lnTo>
                  <a:pt x="1193047" y="794173"/>
                </a:lnTo>
                <a:lnTo>
                  <a:pt x="1167959" y="824241"/>
                </a:lnTo>
                <a:lnTo>
                  <a:pt x="1130031" y="885703"/>
                </a:lnTo>
                <a:lnTo>
                  <a:pt x="1108413" y="948373"/>
                </a:lnTo>
                <a:lnTo>
                  <a:pt x="1103074" y="1011570"/>
                </a:lnTo>
                <a:lnTo>
                  <a:pt x="1106500" y="1043156"/>
                </a:lnTo>
                <a:lnTo>
                  <a:pt x="1125524" y="1105877"/>
                </a:lnTo>
                <a:lnTo>
                  <a:pt x="1160754" y="1167433"/>
                </a:lnTo>
                <a:lnTo>
                  <a:pt x="1184436" y="1197563"/>
                </a:lnTo>
                <a:lnTo>
                  <a:pt x="1212159" y="1227147"/>
                </a:lnTo>
                <a:lnTo>
                  <a:pt x="1243917" y="1256102"/>
                </a:lnTo>
                <a:lnTo>
                  <a:pt x="1279709" y="1284342"/>
                </a:lnTo>
                <a:lnTo>
                  <a:pt x="1319530" y="1311782"/>
                </a:lnTo>
                <a:lnTo>
                  <a:pt x="1378838" y="1346981"/>
                </a:lnTo>
                <a:lnTo>
                  <a:pt x="1443171" y="1379365"/>
                </a:lnTo>
                <a:lnTo>
                  <a:pt x="1512103" y="1408900"/>
                </a:lnTo>
                <a:lnTo>
                  <a:pt x="1585206" y="1435553"/>
                </a:lnTo>
                <a:lnTo>
                  <a:pt x="1662056" y="1459289"/>
                </a:lnTo>
                <a:lnTo>
                  <a:pt x="1742227" y="1480076"/>
                </a:lnTo>
                <a:lnTo>
                  <a:pt x="1825292" y="1497878"/>
                </a:lnTo>
                <a:lnTo>
                  <a:pt x="1910825" y="1512664"/>
                </a:lnTo>
                <a:lnTo>
                  <a:pt x="1998401" y="1524399"/>
                </a:lnTo>
                <a:lnTo>
                  <a:pt x="2087594" y="1533048"/>
                </a:lnTo>
                <a:lnTo>
                  <a:pt x="2177977" y="1538580"/>
                </a:lnTo>
                <a:lnTo>
                  <a:pt x="2269125" y="1540959"/>
                </a:lnTo>
                <a:lnTo>
                  <a:pt x="2360611" y="1540152"/>
                </a:lnTo>
                <a:lnTo>
                  <a:pt x="2452011" y="1536125"/>
                </a:lnTo>
                <a:lnTo>
                  <a:pt x="2542897" y="1528845"/>
                </a:lnTo>
                <a:lnTo>
                  <a:pt x="2632844" y="1518278"/>
                </a:lnTo>
                <a:lnTo>
                  <a:pt x="2721425" y="1504391"/>
                </a:lnTo>
                <a:lnTo>
                  <a:pt x="2808216" y="1487148"/>
                </a:lnTo>
                <a:lnTo>
                  <a:pt x="2892790" y="1466518"/>
                </a:lnTo>
                <a:lnTo>
                  <a:pt x="2974720" y="1442465"/>
                </a:lnTo>
                <a:lnTo>
                  <a:pt x="3052117" y="1415502"/>
                </a:lnTo>
                <a:lnTo>
                  <a:pt x="3123322" y="1386252"/>
                </a:lnTo>
                <a:lnTo>
                  <a:pt x="3188263" y="1354910"/>
                </a:lnTo>
                <a:lnTo>
                  <a:pt x="3246865" y="1321668"/>
                </a:lnTo>
                <a:lnTo>
                  <a:pt x="3299055" y="1286722"/>
                </a:lnTo>
                <a:lnTo>
                  <a:pt x="3344758" y="1250264"/>
                </a:lnTo>
                <a:lnTo>
                  <a:pt x="3383900" y="1212490"/>
                </a:lnTo>
                <a:lnTo>
                  <a:pt x="3416408" y="1173591"/>
                </a:lnTo>
                <a:lnTo>
                  <a:pt x="3442208" y="1133763"/>
                </a:lnTo>
                <a:lnTo>
                  <a:pt x="3461226" y="1093200"/>
                </a:lnTo>
                <a:lnTo>
                  <a:pt x="3473387" y="1052094"/>
                </a:lnTo>
                <a:lnTo>
                  <a:pt x="3478619" y="1010640"/>
                </a:lnTo>
                <a:lnTo>
                  <a:pt x="3476847" y="969032"/>
                </a:lnTo>
                <a:lnTo>
                  <a:pt x="3467996" y="927463"/>
                </a:lnTo>
                <a:lnTo>
                  <a:pt x="3451994" y="886128"/>
                </a:lnTo>
                <a:lnTo>
                  <a:pt x="3428767" y="845220"/>
                </a:lnTo>
                <a:lnTo>
                  <a:pt x="3398240" y="804933"/>
                </a:lnTo>
                <a:lnTo>
                  <a:pt x="3360339" y="765461"/>
                </a:lnTo>
                <a:lnTo>
                  <a:pt x="3314991" y="726997"/>
                </a:lnTo>
                <a:lnTo>
                  <a:pt x="3262121" y="689736"/>
                </a:lnTo>
                <a:lnTo>
                  <a:pt x="3202813" y="654538"/>
                </a:lnTo>
                <a:lnTo>
                  <a:pt x="3138480" y="622154"/>
                </a:lnTo>
                <a:lnTo>
                  <a:pt x="3069548" y="592619"/>
                </a:lnTo>
                <a:lnTo>
                  <a:pt x="2996445" y="565966"/>
                </a:lnTo>
                <a:lnTo>
                  <a:pt x="2974063" y="559053"/>
                </a:lnTo>
                <a:lnTo>
                  <a:pt x="1606931" y="559053"/>
                </a:lnTo>
                <a:lnTo>
                  <a:pt x="0" y="0"/>
                </a:lnTo>
                <a:close/>
              </a:path>
              <a:path w="3478619" h="1540959">
                <a:moveTo>
                  <a:pt x="2312526" y="460560"/>
                </a:moveTo>
                <a:lnTo>
                  <a:pt x="2221040" y="461367"/>
                </a:lnTo>
                <a:lnTo>
                  <a:pt x="2129640" y="465394"/>
                </a:lnTo>
                <a:lnTo>
                  <a:pt x="2038754" y="472674"/>
                </a:lnTo>
                <a:lnTo>
                  <a:pt x="1948807" y="483241"/>
                </a:lnTo>
                <a:lnTo>
                  <a:pt x="1860226" y="497128"/>
                </a:lnTo>
                <a:lnTo>
                  <a:pt x="1773435" y="514371"/>
                </a:lnTo>
                <a:lnTo>
                  <a:pt x="1688861" y="535001"/>
                </a:lnTo>
                <a:lnTo>
                  <a:pt x="1606931" y="559053"/>
                </a:lnTo>
                <a:lnTo>
                  <a:pt x="2974063" y="559053"/>
                </a:lnTo>
                <a:lnTo>
                  <a:pt x="2919595" y="542230"/>
                </a:lnTo>
                <a:lnTo>
                  <a:pt x="2839424" y="521443"/>
                </a:lnTo>
                <a:lnTo>
                  <a:pt x="2756359" y="503641"/>
                </a:lnTo>
                <a:lnTo>
                  <a:pt x="2670826" y="488855"/>
                </a:lnTo>
                <a:lnTo>
                  <a:pt x="2583250" y="477120"/>
                </a:lnTo>
                <a:lnTo>
                  <a:pt x="2494057" y="468471"/>
                </a:lnTo>
                <a:lnTo>
                  <a:pt x="2403674" y="462939"/>
                </a:lnTo>
                <a:lnTo>
                  <a:pt x="2312526" y="46056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14135" y="3870707"/>
            <a:ext cx="3478619" cy="1540959"/>
          </a:xfrm>
          <a:custGeom>
            <a:avLst/>
            <a:gdLst/>
            <a:ahLst/>
            <a:cxnLst/>
            <a:rect l="l" t="t" r="r" b="b"/>
            <a:pathLst>
              <a:path w="3478619" h="1540959">
                <a:moveTo>
                  <a:pt x="0" y="0"/>
                </a:moveTo>
                <a:lnTo>
                  <a:pt x="1606931" y="559053"/>
                </a:lnTo>
                <a:lnTo>
                  <a:pt x="1688861" y="535001"/>
                </a:lnTo>
                <a:lnTo>
                  <a:pt x="1773435" y="514371"/>
                </a:lnTo>
                <a:lnTo>
                  <a:pt x="1860226" y="497128"/>
                </a:lnTo>
                <a:lnTo>
                  <a:pt x="1948807" y="483241"/>
                </a:lnTo>
                <a:lnTo>
                  <a:pt x="2038754" y="472674"/>
                </a:lnTo>
                <a:lnTo>
                  <a:pt x="2129640" y="465394"/>
                </a:lnTo>
                <a:lnTo>
                  <a:pt x="2221040" y="461367"/>
                </a:lnTo>
                <a:lnTo>
                  <a:pt x="2312526" y="460560"/>
                </a:lnTo>
                <a:lnTo>
                  <a:pt x="2403674" y="462939"/>
                </a:lnTo>
                <a:lnTo>
                  <a:pt x="2494057" y="468471"/>
                </a:lnTo>
                <a:lnTo>
                  <a:pt x="2583250" y="477120"/>
                </a:lnTo>
                <a:lnTo>
                  <a:pt x="2670826" y="488855"/>
                </a:lnTo>
                <a:lnTo>
                  <a:pt x="2756359" y="503641"/>
                </a:lnTo>
                <a:lnTo>
                  <a:pt x="2839424" y="521443"/>
                </a:lnTo>
                <a:lnTo>
                  <a:pt x="2919595" y="542230"/>
                </a:lnTo>
                <a:lnTo>
                  <a:pt x="2996445" y="565966"/>
                </a:lnTo>
                <a:lnTo>
                  <a:pt x="3069548" y="592619"/>
                </a:lnTo>
                <a:lnTo>
                  <a:pt x="3138480" y="622154"/>
                </a:lnTo>
                <a:lnTo>
                  <a:pt x="3202813" y="654538"/>
                </a:lnTo>
                <a:lnTo>
                  <a:pt x="3262121" y="689736"/>
                </a:lnTo>
                <a:lnTo>
                  <a:pt x="3314991" y="726997"/>
                </a:lnTo>
                <a:lnTo>
                  <a:pt x="3360339" y="765461"/>
                </a:lnTo>
                <a:lnTo>
                  <a:pt x="3398240" y="804933"/>
                </a:lnTo>
                <a:lnTo>
                  <a:pt x="3428767" y="845220"/>
                </a:lnTo>
                <a:lnTo>
                  <a:pt x="3451994" y="886128"/>
                </a:lnTo>
                <a:lnTo>
                  <a:pt x="3467996" y="927463"/>
                </a:lnTo>
                <a:lnTo>
                  <a:pt x="3476847" y="969032"/>
                </a:lnTo>
                <a:lnTo>
                  <a:pt x="3478619" y="1010640"/>
                </a:lnTo>
                <a:lnTo>
                  <a:pt x="3473387" y="1052094"/>
                </a:lnTo>
                <a:lnTo>
                  <a:pt x="3461226" y="1093200"/>
                </a:lnTo>
                <a:lnTo>
                  <a:pt x="3442208" y="1133763"/>
                </a:lnTo>
                <a:lnTo>
                  <a:pt x="3416408" y="1173591"/>
                </a:lnTo>
                <a:lnTo>
                  <a:pt x="3383900" y="1212490"/>
                </a:lnTo>
                <a:lnTo>
                  <a:pt x="3344758" y="1250264"/>
                </a:lnTo>
                <a:lnTo>
                  <a:pt x="3299055" y="1286722"/>
                </a:lnTo>
                <a:lnTo>
                  <a:pt x="3246865" y="1321668"/>
                </a:lnTo>
                <a:lnTo>
                  <a:pt x="3188263" y="1354910"/>
                </a:lnTo>
                <a:lnTo>
                  <a:pt x="3123322" y="1386252"/>
                </a:lnTo>
                <a:lnTo>
                  <a:pt x="3052117" y="1415502"/>
                </a:lnTo>
                <a:lnTo>
                  <a:pt x="2974720" y="1442465"/>
                </a:lnTo>
                <a:lnTo>
                  <a:pt x="2892790" y="1466518"/>
                </a:lnTo>
                <a:lnTo>
                  <a:pt x="2808216" y="1487148"/>
                </a:lnTo>
                <a:lnTo>
                  <a:pt x="2721425" y="1504391"/>
                </a:lnTo>
                <a:lnTo>
                  <a:pt x="2632844" y="1518278"/>
                </a:lnTo>
                <a:lnTo>
                  <a:pt x="2542897" y="1528845"/>
                </a:lnTo>
                <a:lnTo>
                  <a:pt x="2452011" y="1536125"/>
                </a:lnTo>
                <a:lnTo>
                  <a:pt x="2360611" y="1540152"/>
                </a:lnTo>
                <a:lnTo>
                  <a:pt x="2269125" y="1540959"/>
                </a:lnTo>
                <a:lnTo>
                  <a:pt x="2177977" y="1538580"/>
                </a:lnTo>
                <a:lnTo>
                  <a:pt x="2087594" y="1533048"/>
                </a:lnTo>
                <a:lnTo>
                  <a:pt x="1998401" y="1524399"/>
                </a:lnTo>
                <a:lnTo>
                  <a:pt x="1910825" y="1512664"/>
                </a:lnTo>
                <a:lnTo>
                  <a:pt x="1825292" y="1497878"/>
                </a:lnTo>
                <a:lnTo>
                  <a:pt x="1742227" y="1480076"/>
                </a:lnTo>
                <a:lnTo>
                  <a:pt x="1662056" y="1459289"/>
                </a:lnTo>
                <a:lnTo>
                  <a:pt x="1585206" y="1435553"/>
                </a:lnTo>
                <a:lnTo>
                  <a:pt x="1512103" y="1408900"/>
                </a:lnTo>
                <a:lnTo>
                  <a:pt x="1443171" y="1379365"/>
                </a:lnTo>
                <a:lnTo>
                  <a:pt x="1378838" y="1346981"/>
                </a:lnTo>
                <a:lnTo>
                  <a:pt x="1319530" y="1311782"/>
                </a:lnTo>
                <a:lnTo>
                  <a:pt x="1279709" y="1284342"/>
                </a:lnTo>
                <a:lnTo>
                  <a:pt x="1243917" y="1256102"/>
                </a:lnTo>
                <a:lnTo>
                  <a:pt x="1212159" y="1227147"/>
                </a:lnTo>
                <a:lnTo>
                  <a:pt x="1184436" y="1197563"/>
                </a:lnTo>
                <a:lnTo>
                  <a:pt x="1160754" y="1167433"/>
                </a:lnTo>
                <a:lnTo>
                  <a:pt x="1125524" y="1105877"/>
                </a:lnTo>
                <a:lnTo>
                  <a:pt x="1106500" y="1043156"/>
                </a:lnTo>
                <a:lnTo>
                  <a:pt x="1103074" y="1011570"/>
                </a:lnTo>
                <a:lnTo>
                  <a:pt x="1103710" y="979948"/>
                </a:lnTo>
                <a:lnTo>
                  <a:pt x="1117185" y="916930"/>
                </a:lnTo>
                <a:lnTo>
                  <a:pt x="1146954" y="854779"/>
                </a:lnTo>
                <a:lnTo>
                  <a:pt x="1193047" y="794173"/>
                </a:lnTo>
                <a:lnTo>
                  <a:pt x="1222225" y="764662"/>
                </a:lnTo>
                <a:lnTo>
                  <a:pt x="1255494" y="735790"/>
                </a:lnTo>
                <a:lnTo>
                  <a:pt x="1292860" y="707643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357C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03771" y="4595876"/>
            <a:ext cx="2600325" cy="554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869315" algn="l"/>
              </a:tabLst>
            </a:pPr>
            <a:r>
              <a:rPr sz="1300" spc="-15" dirty="0">
                <a:solidFill>
                  <a:srgbClr val="016BC9"/>
                </a:solidFill>
                <a:latin typeface="Microsoft YaHei UI"/>
                <a:cs typeface="Microsoft YaHei UI"/>
              </a:rPr>
              <a:t>案例教学	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BMI</a:t>
            </a:r>
            <a:r>
              <a:rPr sz="1300" spc="-395" dirty="0">
                <a:solidFill>
                  <a:srgbClr val="016BC9"/>
                </a:solidFill>
                <a:latin typeface="Courier New"/>
                <a:cs typeface="Courier New"/>
              </a:rPr>
              <a:t> </a:t>
            </a:r>
            <a:r>
              <a:rPr sz="2700" baseline="1543" dirty="0">
                <a:solidFill>
                  <a:srgbClr val="FFFFFF"/>
                </a:solidFill>
                <a:latin typeface="Microsoft YaHei UI"/>
                <a:cs typeface="Microsoft YaHei UI"/>
              </a:rPr>
              <a:t>对列的每个元</a:t>
            </a:r>
            <a:endParaRPr sz="2700" baseline="1543">
              <a:latin typeface="Microsoft YaHei UI"/>
              <a:cs typeface="Microsoft YaHei UI"/>
            </a:endParaRPr>
          </a:p>
          <a:p>
            <a:pPr marL="1253490">
              <a:lnSpc>
                <a:spcPts val="2110"/>
              </a:lnSpc>
            </a:pPr>
            <a:r>
              <a:rPr spc="-5" dirty="0">
                <a:solidFill>
                  <a:srgbClr val="FFFFFF"/>
                </a:solidFill>
                <a:latin typeface="Microsoft YaHei UI"/>
                <a:cs typeface="Microsoft YaHei UI"/>
              </a:rPr>
              <a:t>素计算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FFFFFF"/>
                </a:solidFill>
                <a:latin typeface="Microsoft YaHei UI"/>
                <a:cs typeface="Microsoft YaHei UI"/>
              </a:rPr>
              <a:t>值</a:t>
            </a:r>
            <a:endParaRPr>
              <a:latin typeface="Microsoft YaHei UI"/>
              <a:cs typeface="Microsoft YaHei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21612" y="5091795"/>
            <a:ext cx="664210" cy="737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9690">
              <a:lnSpc>
                <a:spcPct val="120200"/>
              </a:lnSpc>
            </a:pP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f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em</a:t>
            </a: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a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le </a:t>
            </a: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f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em</a:t>
            </a: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a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le</a:t>
            </a:r>
            <a:endParaRPr sz="1300">
              <a:latin typeface="Courier New"/>
              <a:cs typeface="Courier New"/>
            </a:endParaRPr>
          </a:p>
          <a:p>
            <a:pPr marL="256540">
              <a:spcBef>
                <a:spcPts val="310"/>
              </a:spcBef>
            </a:pP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m</a:t>
            </a: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a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le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9514" y="5131817"/>
            <a:ext cx="2141220" cy="697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405130" algn="l"/>
                <a:tab pos="897255" algn="l"/>
                <a:tab pos="1291590" algn="l"/>
              </a:tabLst>
            </a:pP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2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1	1</a:t>
            </a: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6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5	45	Sh</a:t>
            </a: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a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n</a:t>
            </a: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g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Hai</a:t>
            </a:r>
            <a:endParaRPr sz="1300">
              <a:latin typeface="Courier New"/>
              <a:cs typeface="Courier New"/>
            </a:endParaRPr>
          </a:p>
          <a:p>
            <a:pPr marL="12700">
              <a:spcBef>
                <a:spcPts val="315"/>
              </a:spcBef>
              <a:tabLst>
                <a:tab pos="405130" algn="l"/>
                <a:tab pos="897255" algn="l"/>
                <a:tab pos="1587500" algn="l"/>
              </a:tabLst>
            </a:pP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1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9	1</a:t>
            </a: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6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7	42	H</a:t>
            </a: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u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Bei</a:t>
            </a:r>
            <a:endParaRPr sz="1300">
              <a:latin typeface="Courier New"/>
              <a:cs typeface="Courier New"/>
            </a:endParaRPr>
          </a:p>
          <a:p>
            <a:pPr marL="59690">
              <a:spcBef>
                <a:spcPts val="310"/>
              </a:spcBef>
              <a:tabLst>
                <a:tab pos="452755" algn="l"/>
                <a:tab pos="944880" algn="l"/>
                <a:tab pos="1634489" algn="l"/>
              </a:tabLst>
            </a:pP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2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1	1</a:t>
            </a: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6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9	80	Ga</a:t>
            </a: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n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Su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3673" y="5131817"/>
            <a:ext cx="861694" cy="697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406400" algn="l"/>
              </a:tabLst>
            </a:pP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93	</a:t>
            </a: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1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200</a:t>
            </a:r>
            <a:endParaRPr sz="1300">
              <a:latin typeface="Courier New"/>
              <a:cs typeface="Courier New"/>
            </a:endParaRPr>
          </a:p>
          <a:p>
            <a:pPr marL="12700">
              <a:spcBef>
                <a:spcPts val="315"/>
              </a:spcBef>
              <a:tabLst>
                <a:tab pos="504190" algn="l"/>
              </a:tabLst>
            </a:pP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89	800</a:t>
            </a:r>
            <a:endParaRPr sz="1300">
              <a:latin typeface="Courier New"/>
              <a:cs typeface="Courier New"/>
            </a:endParaRPr>
          </a:p>
          <a:p>
            <a:pPr marL="60960">
              <a:spcBef>
                <a:spcPts val="310"/>
              </a:spcBef>
              <a:tabLst>
                <a:tab pos="553085" algn="l"/>
              </a:tabLst>
            </a:pP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9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3	</a:t>
            </a:r>
            <a:r>
              <a:rPr sz="1300" spc="-20" dirty="0">
                <a:solidFill>
                  <a:srgbClr val="016BC9"/>
                </a:solidFill>
                <a:latin typeface="Courier New"/>
                <a:cs typeface="Courier New"/>
              </a:rPr>
              <a:t>9</a:t>
            </a: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00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53541" y="5131817"/>
            <a:ext cx="171450" cy="697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5</a:t>
            </a:r>
            <a:endParaRPr sz="1300">
              <a:latin typeface="Courier New"/>
              <a:cs typeface="Courier New"/>
            </a:endParaRPr>
          </a:p>
          <a:p>
            <a:pPr marL="12700">
              <a:spcBef>
                <a:spcPts val="315"/>
              </a:spcBef>
            </a:pP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5</a:t>
            </a:r>
            <a:endParaRPr sz="1300">
              <a:latin typeface="Courier New"/>
              <a:cs typeface="Courier New"/>
            </a:endParaRPr>
          </a:p>
          <a:p>
            <a:pPr marL="59690">
              <a:spcBef>
                <a:spcPts val="310"/>
              </a:spcBef>
            </a:pPr>
            <a:r>
              <a:rPr sz="1300" spc="-10" dirty="0">
                <a:solidFill>
                  <a:srgbClr val="016BC9"/>
                </a:solidFill>
                <a:latin typeface="Courier New"/>
                <a:cs typeface="Courier New"/>
              </a:rPr>
              <a:t>5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0" name="object 2"/>
          <p:cNvSpPr txBox="1">
            <a:spLocks/>
          </p:cNvSpPr>
          <p:nvPr/>
        </p:nvSpPr>
        <p:spPr>
          <a:xfrm>
            <a:off x="1884108" y="755674"/>
            <a:ext cx="6345492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通用函数与运算   </a:t>
            </a:r>
            <a:r>
              <a:rPr lang="zh-CN" alt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-15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object 2"/>
          <p:cNvSpPr txBox="1">
            <a:spLocks/>
          </p:cNvSpPr>
          <p:nvPr/>
        </p:nvSpPr>
        <p:spPr>
          <a:xfrm>
            <a:off x="1854200" y="228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统计分析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632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4954" y="1374522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5167" y="1297561"/>
            <a:ext cx="3208833" cy="2680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的常用统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5" name="object 5"/>
          <p:cNvSpPr/>
          <p:nvPr/>
        </p:nvSpPr>
        <p:spPr>
          <a:xfrm>
            <a:off x="2063547" y="2193671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3547" y="2510537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3547" y="2827402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3547" y="3144267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3547" y="3461005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3547" y="3777870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63547" y="4094735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63547" y="4411599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63547" y="4728337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63547" y="5045203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63547" y="5362067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63547" y="5678933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63547" y="5995734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63547" y="6312561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63547" y="1689608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4B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63547" y="6629400"/>
            <a:ext cx="7920939" cy="0"/>
          </a:xfrm>
          <a:custGeom>
            <a:avLst/>
            <a:gdLst/>
            <a:ahLst/>
            <a:cxnLst/>
            <a:rect l="l" t="t" r="r" b="b"/>
            <a:pathLst>
              <a:path w="7920939">
                <a:moveTo>
                  <a:pt x="0" y="0"/>
                </a:moveTo>
                <a:lnTo>
                  <a:pt x="7920939" y="0"/>
                </a:lnTo>
              </a:path>
            </a:pathLst>
          </a:custGeom>
          <a:ln w="12700">
            <a:solidFill>
              <a:srgbClr val="004B8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91181" y="1813560"/>
            <a:ext cx="43116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20" dirty="0">
                <a:latin typeface="Microsoft YaHei UI"/>
                <a:cs typeface="Microsoft YaHei UI"/>
              </a:rPr>
              <a:t>函数</a:t>
            </a:r>
            <a:endParaRPr sz="1600" dirty="0">
              <a:latin typeface="Microsoft YaHei UI"/>
              <a:cs typeface="Microsoft YaHei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03215" y="1813560"/>
            <a:ext cx="43116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20" dirty="0">
                <a:latin typeface="Microsoft YaHei UI"/>
                <a:cs typeface="Microsoft YaHei UI"/>
              </a:rPr>
              <a:t>描述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19680" y="2224153"/>
            <a:ext cx="157226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.value_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ount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7034" y="2224152"/>
            <a:ext cx="141287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统计频率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19680" y="2541144"/>
            <a:ext cx="114300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cribe()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17033" y="2539620"/>
            <a:ext cx="225552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返回基本统计量和分位数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19680" y="2857755"/>
            <a:ext cx="113030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(sr2)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17034" y="2857754"/>
            <a:ext cx="1805939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的相关系数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19680" y="3174748"/>
            <a:ext cx="88265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ount()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17034" y="3173223"/>
            <a:ext cx="1647189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统计每列数据个数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19681" y="3491739"/>
            <a:ext cx="165925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df.max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df.m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17034" y="3490215"/>
            <a:ext cx="144462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最大值和最小值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19680" y="3808730"/>
            <a:ext cx="217932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df.id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xmax()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df.id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17034" y="3807206"/>
            <a:ext cx="245808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最大值、最小值对应的索引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19680" y="4125469"/>
            <a:ext cx="76962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um()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17033" y="4123945"/>
            <a:ext cx="124206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按行或列求和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19681" y="4442461"/>
            <a:ext cx="212153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df.mean(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df.median()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17034" y="4440937"/>
            <a:ext cx="1647189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计算均值、中位数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19681" y="4759453"/>
            <a:ext cx="98488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df.qanti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17034" y="4757928"/>
            <a:ext cx="184975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计算给定的四分位数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19680" y="5076064"/>
            <a:ext cx="150241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df.var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df.std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17034" y="5074540"/>
            <a:ext cx="1647189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计算方差、标准差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19680" y="5393056"/>
            <a:ext cx="893444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df.mode()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17033" y="5391531"/>
            <a:ext cx="836294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计算众数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19681" y="5710049"/>
            <a:ext cx="115379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um()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17033" y="5710048"/>
            <a:ext cx="2165350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开始向前累加各元素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19681" y="6027091"/>
            <a:ext cx="70294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ov()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17034" y="6025566"/>
            <a:ext cx="144462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计算协方差矩阵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19680" y="6343779"/>
            <a:ext cx="257683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pd.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df[col1],df[col2])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17034" y="6343778"/>
            <a:ext cx="352996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函数，交叉表，计算分组的频率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2"/>
          <p:cNvSpPr txBox="1">
            <a:spLocks/>
          </p:cNvSpPr>
          <p:nvPr/>
        </p:nvSpPr>
        <p:spPr>
          <a:xfrm>
            <a:off x="1884108" y="755674"/>
            <a:ext cx="6345492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统计函数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object 2"/>
          <p:cNvSpPr txBox="1">
            <a:spLocks/>
          </p:cNvSpPr>
          <p:nvPr/>
        </p:nvSpPr>
        <p:spPr>
          <a:xfrm>
            <a:off x="1854200" y="228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统计分析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132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4954" y="1420750"/>
            <a:ext cx="190500" cy="19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25168" y="1335406"/>
            <a:ext cx="6028233" cy="798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根据某些索引将数据对象划分为多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Bef>
                <a:spcPts val="84"/>
              </a:spcBef>
            </a:pPr>
            <a:endParaRPr sz="1300" dirty="0"/>
          </a:p>
          <a:p>
            <a:pPr marL="127000"/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对每个分组进行排序或统计计算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3079" y="2341879"/>
            <a:ext cx="4904740" cy="835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200" b="1" spc="-15" dirty="0">
                <a:latin typeface="Courier New"/>
                <a:cs typeface="Courier New"/>
              </a:rPr>
              <a:t>gr</a:t>
            </a:r>
            <a:r>
              <a:rPr sz="2200" b="1" dirty="0">
                <a:latin typeface="Courier New"/>
                <a:cs typeface="Courier New"/>
              </a:rPr>
              <a:t>o</a:t>
            </a:r>
            <a:r>
              <a:rPr sz="2200" b="1" spc="-15" dirty="0">
                <a:latin typeface="Courier New"/>
                <a:cs typeface="Courier New"/>
              </a:rPr>
              <a:t>up</a:t>
            </a:r>
            <a:r>
              <a:rPr sz="2200" b="1" dirty="0">
                <a:latin typeface="Courier New"/>
                <a:cs typeface="Courier New"/>
              </a:rPr>
              <a:t>e</a:t>
            </a:r>
            <a:r>
              <a:rPr sz="2200" b="1" spc="-15" dirty="0">
                <a:latin typeface="Courier New"/>
                <a:cs typeface="Courier New"/>
              </a:rPr>
              <a:t>d</a:t>
            </a:r>
            <a:r>
              <a:rPr sz="2200" b="1" spc="10" dirty="0">
                <a:latin typeface="Courier New"/>
                <a:cs typeface="Courier New"/>
              </a:rPr>
              <a:t> </a:t>
            </a:r>
            <a:r>
              <a:rPr sz="2200" b="1" spc="-15" dirty="0">
                <a:latin typeface="Courier New"/>
                <a:cs typeface="Courier New"/>
              </a:rPr>
              <a:t>=</a:t>
            </a:r>
            <a:r>
              <a:rPr sz="2200" b="1" spc="20" dirty="0">
                <a:latin typeface="Courier New"/>
                <a:cs typeface="Courier New"/>
              </a:rPr>
              <a:t> </a:t>
            </a:r>
            <a:r>
              <a:rPr sz="2200" b="1" spc="-15" dirty="0">
                <a:latin typeface="Courier New"/>
                <a:cs typeface="Courier New"/>
              </a:rPr>
              <a:t>o</a:t>
            </a:r>
            <a:r>
              <a:rPr sz="2200" b="1" dirty="0">
                <a:latin typeface="Courier New"/>
                <a:cs typeface="Courier New"/>
              </a:rPr>
              <a:t>b</a:t>
            </a:r>
            <a:r>
              <a:rPr sz="2200" b="1" spc="-15" dirty="0">
                <a:latin typeface="Courier New"/>
                <a:cs typeface="Courier New"/>
              </a:rPr>
              <a:t>j.</a:t>
            </a:r>
            <a:r>
              <a:rPr sz="2200" b="1" dirty="0">
                <a:latin typeface="Courier New"/>
                <a:cs typeface="Courier New"/>
              </a:rPr>
              <a:t>g</a:t>
            </a:r>
            <a:r>
              <a:rPr sz="2200" b="1" spc="-15" dirty="0">
                <a:latin typeface="Courier New"/>
                <a:cs typeface="Courier New"/>
              </a:rPr>
              <a:t>r</a:t>
            </a:r>
            <a:r>
              <a:rPr sz="2200" b="1" dirty="0">
                <a:latin typeface="Courier New"/>
                <a:cs typeface="Courier New"/>
              </a:rPr>
              <a:t>o</a:t>
            </a:r>
            <a:r>
              <a:rPr sz="2200" b="1" spc="-5" dirty="0">
                <a:latin typeface="Courier New"/>
                <a:cs typeface="Courier New"/>
              </a:rPr>
              <a:t>u</a:t>
            </a:r>
            <a:r>
              <a:rPr sz="2200" b="1" spc="-15" dirty="0">
                <a:latin typeface="Courier New"/>
                <a:cs typeface="Courier New"/>
              </a:rPr>
              <a:t>pb</a:t>
            </a:r>
            <a:r>
              <a:rPr sz="2200" b="1" spc="10" dirty="0">
                <a:latin typeface="Courier New"/>
                <a:cs typeface="Courier New"/>
              </a:rPr>
              <a:t>y</a:t>
            </a:r>
            <a:r>
              <a:rPr sz="2200" b="1" spc="-15" dirty="0">
                <a:latin typeface="Courier New"/>
                <a:cs typeface="Courier New"/>
              </a:rPr>
              <a:t>(c</a:t>
            </a:r>
            <a:r>
              <a:rPr sz="2200" b="1" dirty="0">
                <a:latin typeface="Courier New"/>
                <a:cs typeface="Courier New"/>
              </a:rPr>
              <a:t>o</a:t>
            </a:r>
            <a:r>
              <a:rPr sz="2200" b="1" spc="-15" dirty="0">
                <a:latin typeface="Courier New"/>
                <a:cs typeface="Courier New"/>
              </a:rPr>
              <a:t>l) gr</a:t>
            </a:r>
            <a:r>
              <a:rPr sz="2200" b="1" dirty="0">
                <a:latin typeface="Courier New"/>
                <a:cs typeface="Courier New"/>
              </a:rPr>
              <a:t>o</a:t>
            </a:r>
            <a:r>
              <a:rPr sz="2200" b="1" spc="-15" dirty="0">
                <a:latin typeface="Courier New"/>
                <a:cs typeface="Courier New"/>
              </a:rPr>
              <a:t>up</a:t>
            </a:r>
            <a:r>
              <a:rPr sz="2200" b="1" dirty="0">
                <a:latin typeface="Courier New"/>
                <a:cs typeface="Courier New"/>
              </a:rPr>
              <a:t>e</a:t>
            </a:r>
            <a:r>
              <a:rPr sz="2200" b="1" spc="-15" dirty="0">
                <a:latin typeface="Courier New"/>
                <a:cs typeface="Courier New"/>
              </a:rPr>
              <a:t>d</a:t>
            </a:r>
            <a:r>
              <a:rPr sz="2200" b="1" dirty="0">
                <a:latin typeface="Courier New"/>
                <a:cs typeface="Courier New"/>
              </a:rPr>
              <a:t>.</a:t>
            </a:r>
            <a:r>
              <a:rPr sz="2200" b="1" spc="-5" dirty="0">
                <a:latin typeface="Courier New"/>
                <a:cs typeface="Courier New"/>
              </a:rPr>
              <a:t>a</a:t>
            </a:r>
            <a:r>
              <a:rPr sz="2200" b="1" spc="-15" dirty="0">
                <a:latin typeface="Courier New"/>
                <a:cs typeface="Courier New"/>
              </a:rPr>
              <a:t>gg</a:t>
            </a:r>
            <a:r>
              <a:rPr sz="2200" b="1" dirty="0">
                <a:latin typeface="Courier New"/>
                <a:cs typeface="Courier New"/>
              </a:rPr>
              <a:t>r</a:t>
            </a:r>
            <a:r>
              <a:rPr sz="2200" b="1" spc="-15" dirty="0">
                <a:latin typeface="Courier New"/>
                <a:cs typeface="Courier New"/>
              </a:rPr>
              <a:t>eg</a:t>
            </a:r>
            <a:r>
              <a:rPr sz="2200" b="1" dirty="0">
                <a:latin typeface="Courier New"/>
                <a:cs typeface="Courier New"/>
              </a:rPr>
              <a:t>a</a:t>
            </a:r>
            <a:r>
              <a:rPr sz="2200" b="1" spc="-15" dirty="0">
                <a:latin typeface="Courier New"/>
                <a:cs typeface="Courier New"/>
              </a:rPr>
              <a:t>t</a:t>
            </a:r>
            <a:r>
              <a:rPr sz="2200" b="1" spc="15" dirty="0">
                <a:latin typeface="Courier New"/>
                <a:cs typeface="Courier New"/>
              </a:rPr>
              <a:t>e</a:t>
            </a:r>
            <a:r>
              <a:rPr sz="2200" b="1" spc="-5" dirty="0">
                <a:latin typeface="Courier New"/>
                <a:cs typeface="Courier New"/>
              </a:rPr>
              <a:t>(</a:t>
            </a:r>
            <a:r>
              <a:rPr sz="2200" b="1" spc="-15" dirty="0">
                <a:latin typeface="Courier New"/>
                <a:cs typeface="Courier New"/>
              </a:rPr>
              <a:t>{'</a:t>
            </a:r>
            <a:r>
              <a:rPr sz="2200" b="1" dirty="0">
                <a:latin typeface="Courier New"/>
                <a:cs typeface="Courier New"/>
              </a:rPr>
              <a:t>c</a:t>
            </a:r>
            <a:r>
              <a:rPr sz="2200" b="1" spc="-15" dirty="0">
                <a:latin typeface="Courier New"/>
                <a:cs typeface="Courier New"/>
              </a:rPr>
              <a:t>ol</a:t>
            </a:r>
            <a:r>
              <a:rPr sz="2200" b="1" dirty="0">
                <a:latin typeface="Courier New"/>
                <a:cs typeface="Courier New"/>
              </a:rPr>
              <a:t>1</a:t>
            </a:r>
            <a:r>
              <a:rPr sz="2200" b="1" spc="-15" dirty="0">
                <a:latin typeface="Courier New"/>
                <a:cs typeface="Courier New"/>
              </a:rPr>
              <a:t>'</a:t>
            </a:r>
            <a:r>
              <a:rPr sz="2200" b="1" dirty="0">
                <a:latin typeface="Courier New"/>
                <a:cs typeface="Courier New"/>
              </a:rPr>
              <a:t>:</a:t>
            </a:r>
            <a:r>
              <a:rPr sz="2200" b="1" spc="-5" dirty="0">
                <a:latin typeface="Courier New"/>
                <a:cs typeface="Courier New"/>
              </a:rPr>
              <a:t>f</a:t>
            </a:r>
            <a:r>
              <a:rPr sz="2200" b="1" spc="-15" dirty="0">
                <a:latin typeface="Courier New"/>
                <a:cs typeface="Courier New"/>
              </a:rPr>
              <a:t>1,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1537" y="2811272"/>
            <a:ext cx="2548255" cy="366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200" b="1" spc="-15" dirty="0">
                <a:latin typeface="Courier New"/>
                <a:cs typeface="Courier New"/>
              </a:rPr>
              <a:t>'c</a:t>
            </a:r>
            <a:r>
              <a:rPr sz="2200" b="1" dirty="0">
                <a:latin typeface="Courier New"/>
                <a:cs typeface="Courier New"/>
              </a:rPr>
              <a:t>o</a:t>
            </a:r>
            <a:r>
              <a:rPr sz="2200" b="1" spc="-15" dirty="0">
                <a:latin typeface="Courier New"/>
                <a:cs typeface="Courier New"/>
              </a:rPr>
              <a:t>l</a:t>
            </a:r>
            <a:r>
              <a:rPr sz="2200" b="1" dirty="0">
                <a:latin typeface="Courier New"/>
                <a:cs typeface="Courier New"/>
              </a:rPr>
              <a:t>2</a:t>
            </a:r>
            <a:r>
              <a:rPr sz="2200" b="1" spc="-5" dirty="0">
                <a:latin typeface="Courier New"/>
                <a:cs typeface="Courier New"/>
              </a:rPr>
              <a:t>'</a:t>
            </a:r>
            <a:r>
              <a:rPr sz="2200" b="1" spc="-15" dirty="0">
                <a:latin typeface="Courier New"/>
                <a:cs typeface="Courier New"/>
              </a:rPr>
              <a:t>:f</a:t>
            </a:r>
            <a:r>
              <a:rPr sz="2200" b="1" dirty="0">
                <a:latin typeface="Courier New"/>
                <a:cs typeface="Courier New"/>
              </a:rPr>
              <a:t>2</a:t>
            </a:r>
            <a:r>
              <a:rPr sz="2200" b="1" spc="-15" dirty="0">
                <a:latin typeface="Courier New"/>
                <a:cs typeface="Courier New"/>
              </a:rPr>
              <a:t>,.</a:t>
            </a:r>
            <a:r>
              <a:rPr sz="2200" b="1" dirty="0">
                <a:latin typeface="Courier New"/>
                <a:cs typeface="Courier New"/>
              </a:rPr>
              <a:t>.</a:t>
            </a:r>
            <a:r>
              <a:rPr sz="2200" b="1" spc="-15" dirty="0">
                <a:latin typeface="Courier New"/>
                <a:cs typeface="Courier New"/>
              </a:rPr>
              <a:t>.</a:t>
            </a:r>
            <a:r>
              <a:rPr sz="2200" b="1" dirty="0">
                <a:latin typeface="Courier New"/>
                <a:cs typeface="Courier New"/>
              </a:rPr>
              <a:t>}</a:t>
            </a:r>
            <a:r>
              <a:rPr sz="2200" b="1" spc="-15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35556" y="3579367"/>
          <a:ext cx="7541845" cy="1559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067"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参数说明：</a:t>
                      </a:r>
                    </a:p>
                  </a:txBody>
                  <a:tcPr marL="0" marR="0" marT="0" marB="0">
                    <a:lnT w="12700">
                      <a:solidFill>
                        <a:srgbClr val="004B8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 marL="5683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统计列索引名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12">
                <a:tc>
                  <a:txBody>
                    <a:bodyPr/>
                    <a:lstStyle/>
                    <a:p>
                      <a:pPr marL="249554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24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的聚合函数名，如：su</a:t>
                      </a: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sz="24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等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>
                      <a:solidFill>
                        <a:srgbClr val="004B8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2"/>
          <p:cNvSpPr txBox="1">
            <a:spLocks/>
          </p:cNvSpPr>
          <p:nvPr/>
        </p:nvSpPr>
        <p:spPr>
          <a:xfrm>
            <a:off x="1884108" y="755674"/>
            <a:ext cx="6345492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统计函数      </a:t>
            </a:r>
            <a:r>
              <a:rPr lang="zh-CN" altLang="en-US" sz="2400" spc="-30" dirty="0">
                <a:latin typeface="+mn-ea"/>
                <a:ea typeface="+mn-ea"/>
                <a:cs typeface="Times New Roman" panose="02020603050405020304" pitchFamily="18" charset="0"/>
              </a:rPr>
              <a:t>分组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854200" y="1524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统计分析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567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8972" y="1521081"/>
            <a:ext cx="270343" cy="169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9338" y="1447800"/>
            <a:ext cx="6446713" cy="679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统计函数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crosstab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交叉表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68"/>
              </a:spcBef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按照给定的第一列分组，对第二列计数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1881" y="2798603"/>
            <a:ext cx="3930015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b="1" spc="-15" dirty="0">
                <a:latin typeface="Courier New"/>
                <a:cs typeface="Courier New"/>
              </a:rPr>
              <a:t>stu['</a:t>
            </a:r>
            <a:r>
              <a:rPr sz="1900" b="1" spc="-20" dirty="0">
                <a:latin typeface="Microsoft YaHei UI"/>
                <a:cs typeface="Microsoft YaHei UI"/>
              </a:rPr>
              <a:t>性别</a:t>
            </a:r>
            <a:r>
              <a:rPr sz="1900" b="1" spc="-15" dirty="0">
                <a:latin typeface="Courier New"/>
                <a:cs typeface="Courier New"/>
              </a:rPr>
              <a:t>'], stu['</a:t>
            </a:r>
            <a:r>
              <a:rPr sz="1900" b="1" spc="-20" dirty="0">
                <a:latin typeface="Microsoft YaHei UI"/>
                <a:cs typeface="Microsoft YaHei UI"/>
              </a:rPr>
              <a:t>月生活费</a:t>
            </a:r>
            <a:r>
              <a:rPr sz="1900" b="1" spc="-15" dirty="0">
                <a:latin typeface="Courier New"/>
                <a:cs typeface="Courier New"/>
              </a:rPr>
              <a:t>'])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6437" y="3592531"/>
            <a:ext cx="988694" cy="1412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9500"/>
              </a:lnSpc>
            </a:pPr>
            <a:r>
              <a:rPr sz="1900" spc="-25" dirty="0">
                <a:solidFill>
                  <a:srgbClr val="016BC9"/>
                </a:solidFill>
                <a:latin typeface="Microsoft YaHei UI"/>
                <a:cs typeface="Microsoft YaHei UI"/>
              </a:rPr>
              <a:t>月生活费</a:t>
            </a:r>
            <a:r>
              <a:rPr sz="1900" spc="-15" dirty="0">
                <a:solidFill>
                  <a:srgbClr val="016BC9"/>
                </a:solidFill>
                <a:latin typeface="Microsoft YaHei UI"/>
                <a:cs typeface="Microsoft YaHei UI"/>
              </a:rPr>
              <a:t> </a:t>
            </a:r>
            <a:r>
              <a:rPr sz="1900" spc="-20" dirty="0">
                <a:solidFill>
                  <a:srgbClr val="016BC9"/>
                </a:solidFill>
                <a:latin typeface="Microsoft YaHei UI"/>
                <a:cs typeface="Microsoft YaHei UI"/>
              </a:rPr>
              <a:t>性别</a:t>
            </a:r>
            <a:r>
              <a:rPr sz="1900" spc="-10" dirty="0">
                <a:solidFill>
                  <a:srgbClr val="016BC9"/>
                </a:solidFill>
                <a:latin typeface="Microsoft YaHei UI"/>
                <a:cs typeface="Microsoft YaHei UI"/>
              </a:rPr>
              <a:t> </a:t>
            </a: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fe</a:t>
            </a:r>
            <a:r>
              <a:rPr sz="1900" spc="-10" dirty="0">
                <a:solidFill>
                  <a:srgbClr val="016BC9"/>
                </a:solidFill>
                <a:latin typeface="Courier New"/>
                <a:cs typeface="Courier New"/>
              </a:rPr>
              <a:t>m</a:t>
            </a: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ale ma</a:t>
            </a:r>
            <a:r>
              <a:rPr sz="1900" spc="-10" dirty="0">
                <a:solidFill>
                  <a:srgbClr val="016BC9"/>
                </a:solidFill>
                <a:latin typeface="Courier New"/>
                <a:cs typeface="Courier New"/>
              </a:rPr>
              <a:t>l</a:t>
            </a: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8751" y="3648996"/>
            <a:ext cx="132842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880744" algn="l"/>
              </a:tabLst>
            </a:pP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7</a:t>
            </a:r>
            <a:r>
              <a:rPr sz="1900" spc="-10" dirty="0">
                <a:solidFill>
                  <a:srgbClr val="016BC9"/>
                </a:solidFill>
                <a:latin typeface="Courier New"/>
                <a:cs typeface="Courier New"/>
              </a:rPr>
              <a:t>0</a:t>
            </a: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	</a:t>
            </a:r>
            <a:r>
              <a:rPr sz="1900" spc="-10" dirty="0">
                <a:solidFill>
                  <a:srgbClr val="016BC9"/>
                </a:solidFill>
                <a:latin typeface="Courier New"/>
                <a:cs typeface="Courier New"/>
              </a:rPr>
              <a:t>8</a:t>
            </a: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5854" y="3648996"/>
            <a:ext cx="2342515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880744" algn="l"/>
                <a:tab pos="1749425" algn="l"/>
              </a:tabLst>
            </a:pP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9</a:t>
            </a:r>
            <a:r>
              <a:rPr sz="1900" spc="-10" dirty="0">
                <a:solidFill>
                  <a:srgbClr val="016BC9"/>
                </a:solidFill>
                <a:latin typeface="Courier New"/>
                <a:cs typeface="Courier New"/>
              </a:rPr>
              <a:t>0</a:t>
            </a: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	9</a:t>
            </a:r>
            <a:r>
              <a:rPr sz="1900" spc="-10" dirty="0">
                <a:solidFill>
                  <a:srgbClr val="016BC9"/>
                </a:solidFill>
                <a:latin typeface="Courier New"/>
                <a:cs typeface="Courier New"/>
              </a:rPr>
              <a:t>5</a:t>
            </a: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	1</a:t>
            </a:r>
            <a:r>
              <a:rPr sz="1900" spc="-10" dirty="0">
                <a:solidFill>
                  <a:srgbClr val="016BC9"/>
                </a:solidFill>
                <a:latin typeface="Courier New"/>
                <a:cs typeface="Courier New"/>
              </a:rPr>
              <a:t>1</a:t>
            </a: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09940" y="3648996"/>
            <a:ext cx="60579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spc="-10" dirty="0">
                <a:solidFill>
                  <a:srgbClr val="016BC9"/>
                </a:solidFill>
                <a:latin typeface="Courier New"/>
                <a:cs typeface="Courier New"/>
              </a:rPr>
              <a:t>1</a:t>
            </a: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2</a:t>
            </a:r>
            <a:r>
              <a:rPr sz="1900" spc="-10" dirty="0">
                <a:solidFill>
                  <a:srgbClr val="016BC9"/>
                </a:solidFill>
                <a:latin typeface="Courier New"/>
                <a:cs typeface="Courier New"/>
              </a:rPr>
              <a:t>0</a:t>
            </a: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79336" y="3648996"/>
            <a:ext cx="605155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12</a:t>
            </a:r>
            <a:r>
              <a:rPr sz="1900" spc="-10" dirty="0">
                <a:solidFill>
                  <a:srgbClr val="016BC9"/>
                </a:solidFill>
                <a:latin typeface="Courier New"/>
                <a:cs typeface="Courier New"/>
              </a:rPr>
              <a:t>5</a:t>
            </a: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48008" y="3648996"/>
            <a:ext cx="605155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13</a:t>
            </a:r>
            <a:r>
              <a:rPr sz="1900" spc="-10" dirty="0">
                <a:solidFill>
                  <a:srgbClr val="016BC9"/>
                </a:solidFill>
                <a:latin typeface="Courier New"/>
                <a:cs typeface="Courier New"/>
              </a:rPr>
              <a:t>0</a:t>
            </a: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15905" y="4339747"/>
            <a:ext cx="170180" cy="665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12700">
              <a:spcBef>
                <a:spcPts val="455"/>
              </a:spcBef>
            </a:pP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2516" y="4339747"/>
            <a:ext cx="170180" cy="665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2</a:t>
            </a:r>
            <a:endParaRPr sz="1900">
              <a:latin typeface="Courier New"/>
              <a:cs typeface="Courier New"/>
            </a:endParaRPr>
          </a:p>
          <a:p>
            <a:pPr marL="12700">
              <a:spcBef>
                <a:spcPts val="455"/>
              </a:spcBef>
            </a:pP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9367" y="4339747"/>
            <a:ext cx="170180" cy="665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  <a:p>
            <a:pPr marL="12700">
              <a:spcBef>
                <a:spcPts val="455"/>
              </a:spcBef>
            </a:pP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15977" y="4339747"/>
            <a:ext cx="170180" cy="665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12700">
              <a:spcBef>
                <a:spcPts val="455"/>
              </a:spcBef>
            </a:pP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3551" y="4339747"/>
            <a:ext cx="170180" cy="665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12700">
              <a:spcBef>
                <a:spcPts val="455"/>
              </a:spcBef>
            </a:pP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49439" y="4339747"/>
            <a:ext cx="170180" cy="665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12700">
              <a:spcBef>
                <a:spcPts val="455"/>
              </a:spcBef>
            </a:pP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16050" y="4339747"/>
            <a:ext cx="170180" cy="665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12700">
              <a:spcBef>
                <a:spcPts val="455"/>
              </a:spcBef>
            </a:pP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88323" y="3200400"/>
            <a:ext cx="1539244" cy="562138"/>
          </a:xfrm>
          <a:custGeom>
            <a:avLst/>
            <a:gdLst/>
            <a:ahLst/>
            <a:cxnLst/>
            <a:rect l="l" t="t" r="r" b="b"/>
            <a:pathLst>
              <a:path w="1539244" h="562138">
                <a:moveTo>
                  <a:pt x="1017409" y="0"/>
                </a:moveTo>
                <a:lnTo>
                  <a:pt x="975709" y="86"/>
                </a:lnTo>
                <a:lnTo>
                  <a:pt x="933946" y="1472"/>
                </a:lnTo>
                <a:lnTo>
                  <a:pt x="892309" y="4179"/>
                </a:lnTo>
                <a:lnTo>
                  <a:pt x="850989" y="8226"/>
                </a:lnTo>
                <a:lnTo>
                  <a:pt x="810174" y="13633"/>
                </a:lnTo>
                <a:lnTo>
                  <a:pt x="770055" y="20421"/>
                </a:lnTo>
                <a:lnTo>
                  <a:pt x="730821" y="28611"/>
                </a:lnTo>
                <a:lnTo>
                  <a:pt x="693353" y="38056"/>
                </a:lnTo>
                <a:lnTo>
                  <a:pt x="626252" y="59902"/>
                </a:lnTo>
                <a:lnTo>
                  <a:pt x="569934" y="85183"/>
                </a:lnTo>
                <a:lnTo>
                  <a:pt x="524808" y="113293"/>
                </a:lnTo>
                <a:lnTo>
                  <a:pt x="491282" y="143626"/>
                </a:lnTo>
                <a:lnTo>
                  <a:pt x="469763" y="175576"/>
                </a:lnTo>
                <a:lnTo>
                  <a:pt x="460659" y="208538"/>
                </a:lnTo>
                <a:lnTo>
                  <a:pt x="460889" y="225209"/>
                </a:lnTo>
                <a:lnTo>
                  <a:pt x="481326" y="275073"/>
                </a:lnTo>
                <a:lnTo>
                  <a:pt x="511912" y="307434"/>
                </a:lnTo>
                <a:lnTo>
                  <a:pt x="532447" y="323124"/>
                </a:lnTo>
                <a:lnTo>
                  <a:pt x="0" y="562138"/>
                </a:lnTo>
                <a:lnTo>
                  <a:pt x="667321" y="385354"/>
                </a:lnTo>
                <a:lnTo>
                  <a:pt x="1332194" y="385354"/>
                </a:lnTo>
                <a:lnTo>
                  <a:pt x="1341388" y="382597"/>
                </a:lnTo>
                <a:lnTo>
                  <a:pt x="1403150" y="358958"/>
                </a:lnTo>
                <a:lnTo>
                  <a:pt x="1453925" y="332187"/>
                </a:lnTo>
                <a:lnTo>
                  <a:pt x="1493307" y="302890"/>
                </a:lnTo>
                <a:lnTo>
                  <a:pt x="1520888" y="271673"/>
                </a:lnTo>
                <a:lnTo>
                  <a:pt x="1539244" y="222572"/>
                </a:lnTo>
                <a:lnTo>
                  <a:pt x="1539022" y="205901"/>
                </a:lnTo>
                <a:lnTo>
                  <a:pt x="1518620" y="156037"/>
                </a:lnTo>
                <a:lnTo>
                  <a:pt x="1488065" y="123675"/>
                </a:lnTo>
                <a:lnTo>
                  <a:pt x="1443914" y="93010"/>
                </a:lnTo>
                <a:lnTo>
                  <a:pt x="1389254" y="66191"/>
                </a:lnTo>
                <a:lnTo>
                  <a:pt x="1326003" y="43684"/>
                </a:lnTo>
                <a:lnTo>
                  <a:pt x="1255676" y="25650"/>
                </a:lnTo>
                <a:lnTo>
                  <a:pt x="1179791" y="12250"/>
                </a:lnTo>
                <a:lnTo>
                  <a:pt x="1140237" y="7338"/>
                </a:lnTo>
                <a:lnTo>
                  <a:pt x="1099863" y="3646"/>
                </a:lnTo>
                <a:lnTo>
                  <a:pt x="1058857" y="1193"/>
                </a:lnTo>
                <a:lnTo>
                  <a:pt x="1017409" y="0"/>
                </a:lnTo>
                <a:close/>
              </a:path>
              <a:path w="1539244" h="562138">
                <a:moveTo>
                  <a:pt x="1332194" y="385354"/>
                </a:moveTo>
                <a:lnTo>
                  <a:pt x="667321" y="385354"/>
                </a:lnTo>
                <a:lnTo>
                  <a:pt x="693760" y="393131"/>
                </a:lnTo>
                <a:lnTo>
                  <a:pt x="749225" y="406540"/>
                </a:lnTo>
                <a:lnTo>
                  <a:pt x="807579" y="417072"/>
                </a:lnTo>
                <a:lnTo>
                  <a:pt x="868144" y="424708"/>
                </a:lnTo>
                <a:lnTo>
                  <a:pt x="930244" y="429430"/>
                </a:lnTo>
                <a:lnTo>
                  <a:pt x="993205" y="431220"/>
                </a:lnTo>
                <a:lnTo>
                  <a:pt x="1024797" y="431010"/>
                </a:lnTo>
                <a:lnTo>
                  <a:pt x="1087780" y="428367"/>
                </a:lnTo>
                <a:lnTo>
                  <a:pt x="1149933" y="422746"/>
                </a:lnTo>
                <a:lnTo>
                  <a:pt x="1210581" y="414130"/>
                </a:lnTo>
                <a:lnTo>
                  <a:pt x="1269047" y="402499"/>
                </a:lnTo>
                <a:lnTo>
                  <a:pt x="1306515" y="393053"/>
                </a:lnTo>
                <a:lnTo>
                  <a:pt x="1332194" y="385354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82901" y="4339747"/>
            <a:ext cx="170180" cy="665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12700">
              <a:spcBef>
                <a:spcPts val="455"/>
              </a:spcBef>
            </a:pPr>
            <a:r>
              <a:rPr sz="1900" spc="-15" dirty="0">
                <a:solidFill>
                  <a:srgbClr val="016BC9"/>
                </a:solidFill>
                <a:latin typeface="Courier New"/>
                <a:cs typeface="Courier New"/>
              </a:rPr>
              <a:t>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6437" y="2798603"/>
            <a:ext cx="2374630" cy="731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b="1" spc="-15" dirty="0">
                <a:latin typeface="Courier New"/>
                <a:cs typeface="Courier New"/>
              </a:rPr>
              <a:t>&gt;&gt;&gt; pd.crosstab(</a:t>
            </a:r>
            <a:endParaRPr sz="1900" dirty="0">
              <a:latin typeface="Courier New"/>
              <a:cs typeface="Courier New"/>
            </a:endParaRPr>
          </a:p>
          <a:p>
            <a:pPr marL="12700">
              <a:spcBef>
                <a:spcPts val="40"/>
              </a:spcBef>
            </a:pPr>
            <a:r>
              <a:rPr sz="1500" dirty="0">
                <a:latin typeface="Courier New"/>
                <a:cs typeface="Courier New"/>
              </a:rPr>
              <a:t>#panda</a:t>
            </a:r>
            <a:r>
              <a:rPr sz="1500" spc="-5" dirty="0">
                <a:latin typeface="Courier New"/>
                <a:cs typeface="Courier New"/>
              </a:rPr>
              <a:t>s</a:t>
            </a:r>
            <a:r>
              <a:rPr sz="1500" dirty="0">
                <a:latin typeface="Microsoft YaHei UI"/>
                <a:cs typeface="Microsoft YaHei UI"/>
              </a:rPr>
              <a:t>函数</a:t>
            </a:r>
          </a:p>
          <a:p>
            <a:pPr marL="1392555">
              <a:lnSpc>
                <a:spcPts val="1635"/>
              </a:lnSpc>
            </a:pPr>
            <a:r>
              <a:rPr sz="1400" dirty="0">
                <a:solidFill>
                  <a:schemeClr val="bg1"/>
                </a:solidFill>
                <a:latin typeface="Microsoft YaHei UI"/>
                <a:cs typeface="Microsoft YaHei UI"/>
              </a:rPr>
              <a:t>统计列</a:t>
            </a:r>
          </a:p>
        </p:txBody>
      </p:sp>
      <p:sp>
        <p:nvSpPr>
          <p:cNvPr id="21" name="object 21"/>
          <p:cNvSpPr/>
          <p:nvPr/>
        </p:nvSpPr>
        <p:spPr>
          <a:xfrm>
            <a:off x="1992707" y="4665884"/>
            <a:ext cx="1080370" cy="1353917"/>
          </a:xfrm>
          <a:custGeom>
            <a:avLst/>
            <a:gdLst/>
            <a:ahLst/>
            <a:cxnLst/>
            <a:rect l="l" t="t" r="r" b="b"/>
            <a:pathLst>
              <a:path w="1080370" h="1353917">
                <a:moveTo>
                  <a:pt x="282815" y="0"/>
                </a:moveTo>
                <a:lnTo>
                  <a:pt x="389838" y="931163"/>
                </a:lnTo>
                <a:lnTo>
                  <a:pt x="358555" y="935202"/>
                </a:lnTo>
                <a:lnTo>
                  <a:pt x="328202" y="939945"/>
                </a:lnTo>
                <a:lnTo>
                  <a:pt x="270502" y="951445"/>
                </a:lnTo>
                <a:lnTo>
                  <a:pt x="217174" y="965455"/>
                </a:lnTo>
                <a:lnTo>
                  <a:pt x="168650" y="981766"/>
                </a:lnTo>
                <a:lnTo>
                  <a:pt x="125365" y="1000172"/>
                </a:lnTo>
                <a:lnTo>
                  <a:pt x="87754" y="1020464"/>
                </a:lnTo>
                <a:lnTo>
                  <a:pt x="56250" y="1042433"/>
                </a:lnTo>
                <a:lnTo>
                  <a:pt x="21397" y="1078079"/>
                </a:lnTo>
                <a:lnTo>
                  <a:pt x="2729" y="1116330"/>
                </a:lnTo>
                <a:lnTo>
                  <a:pt x="0" y="1133999"/>
                </a:lnTo>
                <a:lnTo>
                  <a:pt x="841" y="1151418"/>
                </a:lnTo>
                <a:lnTo>
                  <a:pt x="23555" y="1201571"/>
                </a:lnTo>
                <a:lnTo>
                  <a:pt x="54278" y="1232641"/>
                </a:lnTo>
                <a:lnTo>
                  <a:pt x="96308" y="1261250"/>
                </a:lnTo>
                <a:lnTo>
                  <a:pt x="148650" y="1286911"/>
                </a:lnTo>
                <a:lnTo>
                  <a:pt x="210312" y="1309136"/>
                </a:lnTo>
                <a:lnTo>
                  <a:pt x="280300" y="1327438"/>
                </a:lnTo>
                <a:lnTo>
                  <a:pt x="318105" y="1334965"/>
                </a:lnTo>
                <a:lnTo>
                  <a:pt x="357620" y="1341329"/>
                </a:lnTo>
                <a:lnTo>
                  <a:pt x="398720" y="1346468"/>
                </a:lnTo>
                <a:lnTo>
                  <a:pt x="441280" y="1350322"/>
                </a:lnTo>
                <a:lnTo>
                  <a:pt x="485177" y="1352829"/>
                </a:lnTo>
                <a:lnTo>
                  <a:pt x="529440" y="1353917"/>
                </a:lnTo>
                <a:lnTo>
                  <a:pt x="573078" y="1353581"/>
                </a:lnTo>
                <a:lnTo>
                  <a:pt x="615937" y="1351869"/>
                </a:lnTo>
                <a:lnTo>
                  <a:pt x="657865" y="1348831"/>
                </a:lnTo>
                <a:lnTo>
                  <a:pt x="698710" y="1344516"/>
                </a:lnTo>
                <a:lnTo>
                  <a:pt x="738318" y="1338974"/>
                </a:lnTo>
                <a:lnTo>
                  <a:pt x="776538" y="1332255"/>
                </a:lnTo>
                <a:lnTo>
                  <a:pt x="848203" y="1315482"/>
                </a:lnTo>
                <a:lnTo>
                  <a:pt x="912483" y="1294593"/>
                </a:lnTo>
                <a:lnTo>
                  <a:pt x="968158" y="1269984"/>
                </a:lnTo>
                <a:lnTo>
                  <a:pt x="1014009" y="1242051"/>
                </a:lnTo>
                <a:lnTo>
                  <a:pt x="1048815" y="1211189"/>
                </a:lnTo>
                <a:lnTo>
                  <a:pt x="1071355" y="1177795"/>
                </a:lnTo>
                <a:lnTo>
                  <a:pt x="1080370" y="1142602"/>
                </a:lnTo>
                <a:lnTo>
                  <a:pt x="1079525" y="1125183"/>
                </a:lnTo>
                <a:lnTo>
                  <a:pt x="1056801" y="1075031"/>
                </a:lnTo>
                <a:lnTo>
                  <a:pt x="1026071" y="1043961"/>
                </a:lnTo>
                <a:lnTo>
                  <a:pt x="984037" y="1015353"/>
                </a:lnTo>
                <a:lnTo>
                  <a:pt x="931692" y="989694"/>
                </a:lnTo>
                <a:lnTo>
                  <a:pt x="870030" y="967472"/>
                </a:lnTo>
                <a:lnTo>
                  <a:pt x="800044" y="949174"/>
                </a:lnTo>
                <a:lnTo>
                  <a:pt x="762240" y="941649"/>
                </a:lnTo>
                <a:lnTo>
                  <a:pt x="722728" y="935288"/>
                </a:lnTo>
                <a:lnTo>
                  <a:pt x="681632" y="930151"/>
                </a:lnTo>
                <a:lnTo>
                  <a:pt x="639076" y="926301"/>
                </a:lnTo>
                <a:lnTo>
                  <a:pt x="595184" y="923797"/>
                </a:lnTo>
                <a:lnTo>
                  <a:pt x="28281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92707" y="4665884"/>
            <a:ext cx="1080370" cy="1353917"/>
          </a:xfrm>
          <a:custGeom>
            <a:avLst/>
            <a:gdLst/>
            <a:ahLst/>
            <a:cxnLst/>
            <a:rect l="l" t="t" r="r" b="b"/>
            <a:pathLst>
              <a:path w="1080370" h="1353917">
                <a:moveTo>
                  <a:pt x="282815" y="0"/>
                </a:moveTo>
                <a:lnTo>
                  <a:pt x="595184" y="923797"/>
                </a:lnTo>
                <a:lnTo>
                  <a:pt x="639076" y="926301"/>
                </a:lnTo>
                <a:lnTo>
                  <a:pt x="681632" y="930151"/>
                </a:lnTo>
                <a:lnTo>
                  <a:pt x="722728" y="935288"/>
                </a:lnTo>
                <a:lnTo>
                  <a:pt x="762240" y="941649"/>
                </a:lnTo>
                <a:lnTo>
                  <a:pt x="800044" y="949174"/>
                </a:lnTo>
                <a:lnTo>
                  <a:pt x="870030" y="967472"/>
                </a:lnTo>
                <a:lnTo>
                  <a:pt x="931692" y="989694"/>
                </a:lnTo>
                <a:lnTo>
                  <a:pt x="984037" y="1015353"/>
                </a:lnTo>
                <a:lnTo>
                  <a:pt x="1026071" y="1043961"/>
                </a:lnTo>
                <a:lnTo>
                  <a:pt x="1056801" y="1075031"/>
                </a:lnTo>
                <a:lnTo>
                  <a:pt x="1079525" y="1125183"/>
                </a:lnTo>
                <a:lnTo>
                  <a:pt x="1080370" y="1142602"/>
                </a:lnTo>
                <a:lnTo>
                  <a:pt x="1077644" y="1160271"/>
                </a:lnTo>
                <a:lnTo>
                  <a:pt x="1048815" y="1211189"/>
                </a:lnTo>
                <a:lnTo>
                  <a:pt x="1014009" y="1242051"/>
                </a:lnTo>
                <a:lnTo>
                  <a:pt x="968158" y="1269984"/>
                </a:lnTo>
                <a:lnTo>
                  <a:pt x="912483" y="1294593"/>
                </a:lnTo>
                <a:lnTo>
                  <a:pt x="848203" y="1315482"/>
                </a:lnTo>
                <a:lnTo>
                  <a:pt x="776538" y="1332255"/>
                </a:lnTo>
                <a:lnTo>
                  <a:pt x="738318" y="1338974"/>
                </a:lnTo>
                <a:lnTo>
                  <a:pt x="698710" y="1344516"/>
                </a:lnTo>
                <a:lnTo>
                  <a:pt x="657865" y="1348831"/>
                </a:lnTo>
                <a:lnTo>
                  <a:pt x="615937" y="1351869"/>
                </a:lnTo>
                <a:lnTo>
                  <a:pt x="573078" y="1353581"/>
                </a:lnTo>
                <a:lnTo>
                  <a:pt x="529440" y="1353917"/>
                </a:lnTo>
                <a:lnTo>
                  <a:pt x="485177" y="1352829"/>
                </a:lnTo>
                <a:lnTo>
                  <a:pt x="441280" y="1350322"/>
                </a:lnTo>
                <a:lnTo>
                  <a:pt x="398720" y="1346468"/>
                </a:lnTo>
                <a:lnTo>
                  <a:pt x="357620" y="1341329"/>
                </a:lnTo>
                <a:lnTo>
                  <a:pt x="318105" y="1334965"/>
                </a:lnTo>
                <a:lnTo>
                  <a:pt x="280300" y="1327438"/>
                </a:lnTo>
                <a:lnTo>
                  <a:pt x="210312" y="1309136"/>
                </a:lnTo>
                <a:lnTo>
                  <a:pt x="148650" y="1286911"/>
                </a:lnTo>
                <a:lnTo>
                  <a:pt x="96308" y="1261250"/>
                </a:lnTo>
                <a:lnTo>
                  <a:pt x="54278" y="1232641"/>
                </a:lnTo>
                <a:lnTo>
                  <a:pt x="23555" y="1201571"/>
                </a:lnTo>
                <a:lnTo>
                  <a:pt x="841" y="1151418"/>
                </a:lnTo>
                <a:lnTo>
                  <a:pt x="0" y="1133999"/>
                </a:lnTo>
                <a:lnTo>
                  <a:pt x="2729" y="1116330"/>
                </a:lnTo>
                <a:lnTo>
                  <a:pt x="21397" y="1078079"/>
                </a:lnTo>
                <a:lnTo>
                  <a:pt x="56250" y="1042433"/>
                </a:lnTo>
                <a:lnTo>
                  <a:pt x="87754" y="1020464"/>
                </a:lnTo>
                <a:lnTo>
                  <a:pt x="125365" y="1000172"/>
                </a:lnTo>
                <a:lnTo>
                  <a:pt x="168650" y="981766"/>
                </a:lnTo>
                <a:lnTo>
                  <a:pt x="217174" y="965455"/>
                </a:lnTo>
                <a:lnTo>
                  <a:pt x="270502" y="951445"/>
                </a:lnTo>
                <a:lnTo>
                  <a:pt x="328202" y="939945"/>
                </a:lnTo>
                <a:lnTo>
                  <a:pt x="389838" y="931163"/>
                </a:lnTo>
                <a:lnTo>
                  <a:pt x="282815" y="0"/>
                </a:lnTo>
                <a:close/>
              </a:path>
            </a:pathLst>
          </a:custGeom>
          <a:ln w="25908">
            <a:solidFill>
              <a:srgbClr val="357C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50745" y="5692806"/>
            <a:ext cx="560705" cy="226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Microsoft YaHei UI"/>
                <a:cs typeface="Microsoft YaHei UI"/>
              </a:rPr>
              <a:t>分组列</a:t>
            </a:r>
            <a:endParaRPr sz="1400">
              <a:latin typeface="Microsoft YaHei UI"/>
              <a:cs typeface="Microsoft YaHei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88323" y="3212713"/>
            <a:ext cx="1539244" cy="562138"/>
          </a:xfrm>
          <a:custGeom>
            <a:avLst/>
            <a:gdLst/>
            <a:ahLst/>
            <a:cxnLst/>
            <a:rect l="l" t="t" r="r" b="b"/>
            <a:pathLst>
              <a:path w="1539244" h="562138">
                <a:moveTo>
                  <a:pt x="0" y="562138"/>
                </a:moveTo>
                <a:lnTo>
                  <a:pt x="532447" y="323124"/>
                </a:lnTo>
                <a:lnTo>
                  <a:pt x="511912" y="307434"/>
                </a:lnTo>
                <a:lnTo>
                  <a:pt x="494889" y="291392"/>
                </a:lnTo>
                <a:lnTo>
                  <a:pt x="471172" y="258552"/>
                </a:lnTo>
                <a:lnTo>
                  <a:pt x="460659" y="208538"/>
                </a:lnTo>
                <a:lnTo>
                  <a:pt x="463633" y="191968"/>
                </a:lnTo>
                <a:lnTo>
                  <a:pt x="491282" y="143626"/>
                </a:lnTo>
                <a:lnTo>
                  <a:pt x="524808" y="113293"/>
                </a:lnTo>
                <a:lnTo>
                  <a:pt x="569934" y="85183"/>
                </a:lnTo>
                <a:lnTo>
                  <a:pt x="626252" y="59902"/>
                </a:lnTo>
                <a:lnTo>
                  <a:pt x="693353" y="38056"/>
                </a:lnTo>
                <a:lnTo>
                  <a:pt x="730821" y="28611"/>
                </a:lnTo>
                <a:lnTo>
                  <a:pt x="770055" y="20421"/>
                </a:lnTo>
                <a:lnTo>
                  <a:pt x="810174" y="13633"/>
                </a:lnTo>
                <a:lnTo>
                  <a:pt x="850989" y="8226"/>
                </a:lnTo>
                <a:lnTo>
                  <a:pt x="892309" y="4179"/>
                </a:lnTo>
                <a:lnTo>
                  <a:pt x="933946" y="1472"/>
                </a:lnTo>
                <a:lnTo>
                  <a:pt x="975709" y="86"/>
                </a:lnTo>
                <a:lnTo>
                  <a:pt x="1017409" y="0"/>
                </a:lnTo>
                <a:lnTo>
                  <a:pt x="1058857" y="1193"/>
                </a:lnTo>
                <a:lnTo>
                  <a:pt x="1099863" y="3646"/>
                </a:lnTo>
                <a:lnTo>
                  <a:pt x="1140237" y="7338"/>
                </a:lnTo>
                <a:lnTo>
                  <a:pt x="1179791" y="12250"/>
                </a:lnTo>
                <a:lnTo>
                  <a:pt x="1218333" y="18360"/>
                </a:lnTo>
                <a:lnTo>
                  <a:pt x="1291629" y="34098"/>
                </a:lnTo>
                <a:lnTo>
                  <a:pt x="1358607" y="54389"/>
                </a:lnTo>
                <a:lnTo>
                  <a:pt x="1417753" y="79072"/>
                </a:lnTo>
                <a:lnTo>
                  <a:pt x="1467548" y="107986"/>
                </a:lnTo>
                <a:lnTo>
                  <a:pt x="1505072" y="139717"/>
                </a:lnTo>
                <a:lnTo>
                  <a:pt x="1528761" y="172558"/>
                </a:lnTo>
                <a:lnTo>
                  <a:pt x="1539244" y="222572"/>
                </a:lnTo>
                <a:lnTo>
                  <a:pt x="1536262" y="239141"/>
                </a:lnTo>
                <a:lnTo>
                  <a:pt x="1508598" y="287484"/>
                </a:lnTo>
                <a:lnTo>
                  <a:pt x="1475065" y="317816"/>
                </a:lnTo>
                <a:lnTo>
                  <a:pt x="1429936" y="345926"/>
                </a:lnTo>
                <a:lnTo>
                  <a:pt x="1373617" y="371207"/>
                </a:lnTo>
                <a:lnTo>
                  <a:pt x="1306515" y="393053"/>
                </a:lnTo>
                <a:lnTo>
                  <a:pt x="1269047" y="402499"/>
                </a:lnTo>
                <a:lnTo>
                  <a:pt x="1210581" y="414130"/>
                </a:lnTo>
                <a:lnTo>
                  <a:pt x="1149933" y="422746"/>
                </a:lnTo>
                <a:lnTo>
                  <a:pt x="1087780" y="428367"/>
                </a:lnTo>
                <a:lnTo>
                  <a:pt x="1024797" y="431010"/>
                </a:lnTo>
                <a:lnTo>
                  <a:pt x="993205" y="431220"/>
                </a:lnTo>
                <a:lnTo>
                  <a:pt x="961659" y="430693"/>
                </a:lnTo>
                <a:lnTo>
                  <a:pt x="899044" y="427434"/>
                </a:lnTo>
                <a:lnTo>
                  <a:pt x="837627" y="421253"/>
                </a:lnTo>
                <a:lnTo>
                  <a:pt x="778083" y="412167"/>
                </a:lnTo>
                <a:lnTo>
                  <a:pt x="721089" y="400194"/>
                </a:lnTo>
                <a:lnTo>
                  <a:pt x="667321" y="385354"/>
                </a:lnTo>
                <a:lnTo>
                  <a:pt x="0" y="562138"/>
                </a:lnTo>
                <a:close/>
              </a:path>
            </a:pathLst>
          </a:custGeom>
          <a:ln w="25908">
            <a:solidFill>
              <a:srgbClr val="357C9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"/>
          <p:cNvSpPr txBox="1">
            <a:spLocks/>
          </p:cNvSpPr>
          <p:nvPr/>
        </p:nvSpPr>
        <p:spPr>
          <a:xfrm>
            <a:off x="1884108" y="755674"/>
            <a:ext cx="6345492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统计函数      </a:t>
            </a:r>
            <a:r>
              <a:rPr lang="zh-CN" altLang="en-US" sz="2400" spc="-30" dirty="0">
                <a:latin typeface="+mn-ea"/>
                <a:ea typeface="+mn-ea"/>
                <a:cs typeface="Times New Roman" panose="02020603050405020304" pitchFamily="18" charset="0"/>
              </a:rPr>
              <a:t>例题</a:t>
            </a:r>
            <a:r>
              <a:rPr lang="en-US" altLang="zh-CN" sz="2400" spc="-3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3-17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object 2"/>
          <p:cNvSpPr txBox="1">
            <a:spLocks/>
          </p:cNvSpPr>
          <p:nvPr/>
        </p:nvSpPr>
        <p:spPr>
          <a:xfrm>
            <a:off x="1854200" y="1524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统计分析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927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4954" y="1424180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4954" y="4572001"/>
            <a:ext cx="178308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4954" y="5079494"/>
            <a:ext cx="178308" cy="17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25168" y="1347472"/>
            <a:ext cx="8466633" cy="38341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研究不同总体之间是否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在依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</a:p>
          <a:p>
            <a:pPr>
              <a:lnSpc>
                <a:spcPts val="800"/>
              </a:lnSpc>
              <a:spcBef>
                <a:spcPts val="32"/>
              </a:spcBef>
            </a:pP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2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20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绘制散点图矩阵，直观地观察列之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的相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00"/>
              </a:lnSpc>
              <a:spcBef>
                <a:spcPts val="3"/>
              </a:spcBef>
            </a:pPr>
            <a:endParaRPr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indent="-228600">
              <a:buFont typeface="Segoe UI Symbol"/>
              <a:buChar char="•"/>
              <a:tabLst>
                <a:tab pos="8128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pd.plot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l='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'k')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#绘图</a:t>
            </a:r>
          </a:p>
          <a:p>
            <a:pPr>
              <a:lnSpc>
                <a:spcPts val="700"/>
              </a:lnSpc>
              <a:spcBef>
                <a:spcPts val="36"/>
              </a:spcBef>
            </a:pPr>
            <a:endParaRPr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1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计算样本之间的相关系数  </a:t>
            </a:r>
            <a:r>
              <a:rPr sz="2000" b="1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推断总体的相关程度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19"/>
              </a:spcBef>
            </a:pPr>
            <a:endParaRPr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/>
            <a:r>
              <a:rPr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sz="16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相关系数具有以下特征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00"/>
              </a:lnSpc>
              <a:spcBef>
                <a:spcPts val="4"/>
              </a:spcBef>
            </a:pPr>
            <a:endParaRPr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/>
            <a:r>
              <a:rPr spc="9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⚫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相关系数的值介于–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之间；</a:t>
            </a:r>
          </a:p>
          <a:p>
            <a:pPr>
              <a:lnSpc>
                <a:spcPts val="650"/>
              </a:lnSpc>
              <a:spcBef>
                <a:spcPts val="21"/>
              </a:spcBef>
            </a:pPr>
            <a:endParaRPr sz="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/>
            <a:r>
              <a:rPr spc="9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⚫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r=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：两个总体正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关；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不相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；r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：负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关；</a:t>
            </a:r>
          </a:p>
          <a:p>
            <a:pPr>
              <a:lnSpc>
                <a:spcPts val="650"/>
              </a:lnSpc>
              <a:spcBef>
                <a:spcPts val="21"/>
              </a:spcBef>
            </a:pPr>
            <a:endParaRPr sz="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/>
            <a:r>
              <a:rPr spc="9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⚫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.3：低度相关；0.3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.8：中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相关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：高度相关。</a:t>
            </a:r>
          </a:p>
          <a:p>
            <a:pPr>
              <a:lnSpc>
                <a:spcPts val="850"/>
              </a:lnSpc>
              <a:spcBef>
                <a:spcPts val="16"/>
              </a:spcBef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当样本容量较大（≥30）时，相关性分析判断准确性较高</a:t>
            </a:r>
          </a:p>
          <a:p>
            <a:pPr>
              <a:lnSpc>
                <a:spcPts val="950"/>
              </a:lnSpc>
              <a:spcBef>
                <a:spcPts val="9"/>
              </a:spcBef>
            </a:pPr>
            <a:endParaRPr sz="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DataFrame相关性分析函数</a:t>
            </a: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"/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DataFrame.corr()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1884108" y="755674"/>
            <a:ext cx="6345492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相关性分析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1854200" y="228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统计分析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2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二、什么是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Anaconda</a:t>
            </a:r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b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076" y="1622423"/>
            <a:ext cx="9698893" cy="4825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Verdana" panose="020B0604030504040204" pitchFamily="34" charset="0"/>
                <a:cs typeface="Times New Roman" panose="02020603050405020304" pitchFamily="18" charset="0"/>
              </a:rPr>
              <a:t>简介</a:t>
            </a:r>
          </a:p>
          <a:p>
            <a:pPr marL="0" indent="0">
              <a:buNone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Anaconda</a:t>
            </a: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就是可以便捷获取包，且对包能够进行管理，同时对环境可以统一管理的发行版本。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Anaconda</a:t>
            </a: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包含了</a:t>
            </a:r>
            <a:r>
              <a:rPr lang="en-US" altLang="zh-CN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conda</a:t>
            </a: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在内的超过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180</a:t>
            </a:r>
            <a:r>
              <a:rPr lang="zh-CN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个科学包及其依赖项。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Verdana" panose="020B0604030504040204" pitchFamily="34" charset="0"/>
                <a:cs typeface="Times New Roman" panose="02020603050405020304" pitchFamily="18" charset="0"/>
              </a:rPr>
              <a:t>特点</a:t>
            </a:r>
          </a:p>
          <a:p>
            <a:pPr lvl="1"/>
            <a:r>
              <a:rPr lang="zh-CN" altLang="en-US" sz="2800" dirty="0">
                <a:latin typeface="Verdana" panose="020B0604030504040204" pitchFamily="34" charset="0"/>
                <a:cs typeface="Times New Roman" panose="02020603050405020304" pitchFamily="18" charset="0"/>
              </a:rPr>
              <a:t>开源</a:t>
            </a:r>
          </a:p>
          <a:p>
            <a:pPr lvl="1"/>
            <a:r>
              <a:rPr lang="zh-CN" altLang="en-US" sz="2800" dirty="0">
                <a:latin typeface="Verdana" panose="020B0604030504040204" pitchFamily="34" charset="0"/>
                <a:cs typeface="Times New Roman" panose="02020603050405020304" pitchFamily="18" charset="0"/>
              </a:rPr>
              <a:t>安装过程简单</a:t>
            </a:r>
          </a:p>
          <a:p>
            <a:pPr lvl="1"/>
            <a:r>
              <a:rPr lang="zh-CN" altLang="en-US" sz="2800" dirty="0">
                <a:latin typeface="Verdana" panose="020B0604030504040204" pitchFamily="34" charset="0"/>
                <a:cs typeface="Times New Roman" panose="02020603050405020304" pitchFamily="18" charset="0"/>
              </a:rPr>
              <a:t>高性能使用</a:t>
            </a:r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atin typeface="Verdana" panose="020B060403050404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Verdana" panose="020B0604030504040204" pitchFamily="34" charset="0"/>
                <a:cs typeface="Times New Roman" panose="02020603050405020304" pitchFamily="18" charset="0"/>
              </a:rPr>
              <a:t>语言</a:t>
            </a:r>
          </a:p>
          <a:p>
            <a:pPr lvl="1"/>
            <a:r>
              <a:rPr lang="zh-CN" altLang="en-US" sz="2800" dirty="0">
                <a:latin typeface="Verdana" panose="020B0604030504040204" pitchFamily="34" charset="0"/>
                <a:cs typeface="Times New Roman" panose="02020603050405020304" pitchFamily="18" charset="0"/>
              </a:rPr>
              <a:t>免费的社区支持</a:t>
            </a:r>
            <a:endParaRPr lang="en-US" altLang="zh-CN"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4158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200" y="744194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案例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：</a:t>
            </a: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调查反馈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表分析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8972" y="1794357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69338" y="1595604"/>
            <a:ext cx="8068463" cy="17932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案例3-1对50名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生进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抽样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查，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馈数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lsx文件的5张表中。综合5组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据实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析目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ts val="750"/>
              </a:lnSpc>
              <a:spcBef>
                <a:spcPts val="23"/>
              </a:spcBef>
            </a:pPr>
            <a:endParaRPr sz="750" dirty="0"/>
          </a:p>
          <a:p>
            <a:pPr marL="127000">
              <a:tabLst>
                <a:tab pos="413384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男、女生对《数据科学》课程的兴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趣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程度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变化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趋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势；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>
              <a:spcBef>
                <a:spcPts val="384"/>
              </a:spcBef>
              <a:tabLst>
                <a:tab pos="413384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学生来自的省份以及性别与成绩是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系；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>
              <a:spcBef>
                <a:spcPts val="384"/>
              </a:spcBef>
              <a:tabLst>
                <a:tab pos="413384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学生身高、体重达标状况。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8972" y="4561942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9337" y="4411980"/>
            <a:ext cx="5731663" cy="1531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485" marR="1078865" indent="-58419" algn="just">
              <a:lnSpc>
                <a:spcPct val="1242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步骤1：导入所需的方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" marR="1078865" indent="-58419" algn="just">
              <a:lnSpc>
                <a:spcPct val="1242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" marR="1078865" indent="-58419" algn="just">
              <a:lnSpc>
                <a:spcPct val="1242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" marR="1078865" indent="-58419" algn="just">
              <a:lnSpc>
                <a:spcPct val="1242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Series,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1854200" y="1524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统计分析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263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8972" y="1524547"/>
            <a:ext cx="140208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909101" y="1461936"/>
            <a:ext cx="8373796" cy="402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 indent="0">
              <a:lnSpc>
                <a:spcPct val="100000"/>
              </a:lnSpc>
              <a:buNone/>
            </a:pP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张表中读取数据，拼接为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2700" indent="0">
              <a:lnSpc>
                <a:spcPct val="99700"/>
              </a:lnSpc>
              <a:spcBef>
                <a:spcPts val="195"/>
              </a:spcBef>
              <a:buNone/>
            </a:pPr>
            <a:r>
              <a:rPr sz="1700" spc="-5" dirty="0">
                <a:latin typeface="Courier New"/>
                <a:cs typeface="Courier New"/>
              </a:rPr>
              <a:t>#</a:t>
            </a:r>
            <a:r>
              <a:rPr sz="1700" dirty="0">
                <a:latin typeface="Microsoft YaHei UI"/>
                <a:cs typeface="Microsoft YaHei UI"/>
              </a:rPr>
              <a:t>从</a:t>
            </a:r>
            <a:r>
              <a:rPr sz="1700" spc="-5" dirty="0">
                <a:latin typeface="Courier New"/>
                <a:cs typeface="Courier New"/>
              </a:rPr>
              <a:t>Excel</a:t>
            </a:r>
            <a:r>
              <a:rPr sz="1700" dirty="0">
                <a:latin typeface="Microsoft YaHei UI"/>
                <a:cs typeface="Microsoft YaHei UI"/>
              </a:rPr>
              <a:t>文件的</a:t>
            </a:r>
            <a:r>
              <a:rPr sz="1700" spc="-5" dirty="0">
                <a:latin typeface="Courier New"/>
                <a:cs typeface="Courier New"/>
              </a:rPr>
              <a:t>5</a:t>
            </a:r>
            <a:r>
              <a:rPr sz="1700" dirty="0">
                <a:latin typeface="Microsoft YaHei UI"/>
                <a:cs typeface="Microsoft YaHei UI"/>
              </a:rPr>
              <a:t>张表中读取数据 </a:t>
            </a:r>
            <a:r>
              <a:rPr sz="1700" dirty="0">
                <a:latin typeface="Courier New"/>
                <a:cs typeface="Courier New"/>
              </a:rPr>
              <a:t>df1=</a:t>
            </a:r>
            <a:r>
              <a:rPr sz="1700" dirty="0" err="1">
                <a:latin typeface="Courier New"/>
                <a:cs typeface="Courier New"/>
              </a:rPr>
              <a:t>pd.rea</a:t>
            </a:r>
            <a:r>
              <a:rPr sz="1700" spc="5" dirty="0" err="1">
                <a:latin typeface="Courier New"/>
                <a:cs typeface="Courier New"/>
              </a:rPr>
              <a:t>d</a:t>
            </a:r>
            <a:r>
              <a:rPr sz="1700" dirty="0" err="1">
                <a:latin typeface="Courier New"/>
                <a:cs typeface="Courier New"/>
              </a:rPr>
              <a:t>_exce</a:t>
            </a:r>
            <a:r>
              <a:rPr sz="1700" spc="15" dirty="0" err="1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('da</a:t>
            </a:r>
            <a:r>
              <a:rPr sz="1700" spc="5" dirty="0">
                <a:latin typeface="Courier New"/>
                <a:cs typeface="Courier New"/>
              </a:rPr>
              <a:t>t</a:t>
            </a:r>
            <a:r>
              <a:rPr sz="1700" dirty="0">
                <a:latin typeface="Courier New"/>
                <a:cs typeface="Courier New"/>
              </a:rPr>
              <a:t>a</a:t>
            </a:r>
            <a:r>
              <a:rPr sz="1700" spc="-5" dirty="0">
                <a:latin typeface="Courier New"/>
                <a:cs typeface="Courier New"/>
              </a:rPr>
              <a:t>\</a:t>
            </a:r>
            <a:r>
              <a:rPr sz="1700" spc="5" dirty="0">
                <a:latin typeface="Courier New"/>
                <a:cs typeface="Courier New"/>
              </a:rPr>
              <a:t>s</a:t>
            </a:r>
            <a:r>
              <a:rPr sz="1700" dirty="0">
                <a:latin typeface="Courier New"/>
                <a:cs typeface="Courier New"/>
              </a:rPr>
              <a:t>tude</a:t>
            </a:r>
            <a:r>
              <a:rPr sz="1700" spc="5" dirty="0">
                <a:latin typeface="Courier New"/>
                <a:cs typeface="Courier New"/>
              </a:rPr>
              <a:t>n</a:t>
            </a:r>
            <a:r>
              <a:rPr sz="1700" dirty="0">
                <a:latin typeface="Courier New"/>
                <a:cs typeface="Courier New"/>
              </a:rPr>
              <a:t>ts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nfo.x</a:t>
            </a:r>
            <a:r>
              <a:rPr sz="1700" spc="5" dirty="0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sx',</a:t>
            </a:r>
            <a:r>
              <a:rPr sz="1700" spc="5" dirty="0">
                <a:latin typeface="Courier New"/>
                <a:cs typeface="Courier New"/>
              </a:rPr>
              <a:t>'</a:t>
            </a:r>
            <a:r>
              <a:rPr sz="1700" dirty="0">
                <a:latin typeface="Courier New"/>
                <a:cs typeface="Courier New"/>
              </a:rPr>
              <a:t>Group</a:t>
            </a:r>
            <a:r>
              <a:rPr sz="1700" spc="5" dirty="0">
                <a:latin typeface="Courier New"/>
                <a:cs typeface="Courier New"/>
              </a:rPr>
              <a:t>1</a:t>
            </a:r>
            <a:r>
              <a:rPr sz="1700" dirty="0">
                <a:latin typeface="Courier New"/>
                <a:cs typeface="Courier New"/>
              </a:rPr>
              <a:t>',in</a:t>
            </a:r>
            <a:r>
              <a:rPr sz="1700" spc="5" dirty="0">
                <a:latin typeface="Courier New"/>
                <a:cs typeface="Courier New"/>
              </a:rPr>
              <a:t>d</a:t>
            </a:r>
            <a:r>
              <a:rPr sz="1700" dirty="0">
                <a:latin typeface="Courier New"/>
                <a:cs typeface="Courier New"/>
              </a:rPr>
              <a:t>ex_co</a:t>
            </a:r>
            <a:r>
              <a:rPr sz="1700" spc="5" dirty="0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=0) d</a:t>
            </a:r>
            <a:r>
              <a:rPr sz="1700" spc="-10" dirty="0">
                <a:latin typeface="Courier New"/>
                <a:cs typeface="Courier New"/>
              </a:rPr>
              <a:t>f</a:t>
            </a:r>
            <a:r>
              <a:rPr sz="1700" spc="5" dirty="0">
                <a:latin typeface="Courier New"/>
                <a:cs typeface="Courier New"/>
              </a:rPr>
              <a:t>2</a:t>
            </a:r>
            <a:r>
              <a:rPr sz="1700" spc="-5" dirty="0">
                <a:latin typeface="Courier New"/>
                <a:cs typeface="Courier New"/>
              </a:rPr>
              <a:t>=</a:t>
            </a:r>
            <a:r>
              <a:rPr sz="1700" dirty="0" err="1">
                <a:latin typeface="Courier New"/>
                <a:cs typeface="Courier New"/>
              </a:rPr>
              <a:t>pd.</a:t>
            </a:r>
            <a:r>
              <a:rPr sz="1700" spc="5" dirty="0" err="1">
                <a:latin typeface="Courier New"/>
                <a:cs typeface="Courier New"/>
              </a:rPr>
              <a:t>r</a:t>
            </a:r>
            <a:r>
              <a:rPr sz="1700" dirty="0" err="1">
                <a:latin typeface="Courier New"/>
                <a:cs typeface="Courier New"/>
              </a:rPr>
              <a:t>ea</a:t>
            </a:r>
            <a:r>
              <a:rPr sz="1700" spc="5" dirty="0" err="1">
                <a:latin typeface="Courier New"/>
                <a:cs typeface="Courier New"/>
              </a:rPr>
              <a:t>d</a:t>
            </a:r>
            <a:r>
              <a:rPr sz="1700" dirty="0" err="1">
                <a:latin typeface="Courier New"/>
                <a:cs typeface="Courier New"/>
              </a:rPr>
              <a:t>_</a:t>
            </a:r>
            <a:r>
              <a:rPr sz="1700" spc="-10" dirty="0" err="1">
                <a:latin typeface="Courier New"/>
                <a:cs typeface="Courier New"/>
              </a:rPr>
              <a:t>e</a:t>
            </a:r>
            <a:r>
              <a:rPr sz="1700" spc="5" dirty="0" err="1">
                <a:latin typeface="Courier New"/>
                <a:cs typeface="Courier New"/>
              </a:rPr>
              <a:t>x</a:t>
            </a:r>
            <a:r>
              <a:rPr sz="1700" dirty="0" err="1">
                <a:latin typeface="Courier New"/>
                <a:cs typeface="Courier New"/>
              </a:rPr>
              <a:t>c</a:t>
            </a:r>
            <a:r>
              <a:rPr sz="1700" spc="-10" dirty="0" err="1">
                <a:latin typeface="Courier New"/>
                <a:cs typeface="Courier New"/>
              </a:rPr>
              <a:t>e</a:t>
            </a:r>
            <a:r>
              <a:rPr sz="1700" spc="15" dirty="0" err="1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('d</a:t>
            </a:r>
            <a:r>
              <a:rPr sz="1700" spc="5" dirty="0">
                <a:latin typeface="Courier New"/>
                <a:cs typeface="Courier New"/>
              </a:rPr>
              <a:t>at</a:t>
            </a:r>
            <a:r>
              <a:rPr sz="1700" spc="-5" dirty="0">
                <a:latin typeface="Courier New"/>
                <a:cs typeface="Courier New"/>
              </a:rPr>
              <a:t>a\</a:t>
            </a:r>
            <a:r>
              <a:rPr sz="1700" spc="5" dirty="0">
                <a:latin typeface="Courier New"/>
                <a:cs typeface="Courier New"/>
              </a:rPr>
              <a:t>s</a:t>
            </a:r>
            <a:r>
              <a:rPr sz="1700" dirty="0">
                <a:latin typeface="Courier New"/>
                <a:cs typeface="Courier New"/>
              </a:rPr>
              <a:t>t</a:t>
            </a:r>
            <a:r>
              <a:rPr sz="1700" spc="-10" dirty="0">
                <a:latin typeface="Courier New"/>
                <a:cs typeface="Courier New"/>
              </a:rPr>
              <a:t>u</a:t>
            </a:r>
            <a:r>
              <a:rPr sz="1700" spc="5" dirty="0">
                <a:latin typeface="Courier New"/>
                <a:cs typeface="Courier New"/>
              </a:rPr>
              <a:t>d</a:t>
            </a:r>
            <a:r>
              <a:rPr sz="1700" dirty="0">
                <a:latin typeface="Courier New"/>
                <a:cs typeface="Courier New"/>
              </a:rPr>
              <a:t>ent</a:t>
            </a:r>
            <a:r>
              <a:rPr sz="1700" spc="5" dirty="0">
                <a:latin typeface="Courier New"/>
                <a:cs typeface="Courier New"/>
              </a:rPr>
              <a:t>sI</a:t>
            </a:r>
            <a:r>
              <a:rPr sz="1700" dirty="0">
                <a:latin typeface="Courier New"/>
                <a:cs typeface="Courier New"/>
              </a:rPr>
              <a:t>n</a:t>
            </a:r>
            <a:r>
              <a:rPr sz="1700" spc="-10" dirty="0">
                <a:latin typeface="Courier New"/>
                <a:cs typeface="Courier New"/>
              </a:rPr>
              <a:t>f</a:t>
            </a:r>
            <a:r>
              <a:rPr sz="1700" spc="5" dirty="0">
                <a:latin typeface="Courier New"/>
                <a:cs typeface="Courier New"/>
              </a:rPr>
              <a:t>o</a:t>
            </a:r>
            <a:r>
              <a:rPr sz="1700" dirty="0">
                <a:latin typeface="Courier New"/>
                <a:cs typeface="Courier New"/>
              </a:rPr>
              <a:t>.</a:t>
            </a:r>
            <a:r>
              <a:rPr sz="1700" spc="-10" dirty="0">
                <a:latin typeface="Courier New"/>
                <a:cs typeface="Courier New"/>
              </a:rPr>
              <a:t>x</a:t>
            </a:r>
            <a:r>
              <a:rPr sz="1700" spc="5" dirty="0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sx'</a:t>
            </a:r>
            <a:r>
              <a:rPr sz="1700" spc="5" dirty="0">
                <a:latin typeface="Courier New"/>
                <a:cs typeface="Courier New"/>
              </a:rPr>
              <a:t>,'</a:t>
            </a:r>
            <a:r>
              <a:rPr sz="1700" dirty="0">
                <a:latin typeface="Courier New"/>
                <a:cs typeface="Courier New"/>
              </a:rPr>
              <a:t>G</a:t>
            </a:r>
            <a:r>
              <a:rPr sz="1700" spc="-10" dirty="0">
                <a:latin typeface="Courier New"/>
                <a:cs typeface="Courier New"/>
              </a:rPr>
              <a:t>r</a:t>
            </a:r>
            <a:r>
              <a:rPr sz="1700" spc="5" dirty="0">
                <a:latin typeface="Courier New"/>
                <a:cs typeface="Courier New"/>
              </a:rPr>
              <a:t>o</a:t>
            </a:r>
            <a:r>
              <a:rPr sz="1700" dirty="0">
                <a:latin typeface="Courier New"/>
                <a:cs typeface="Courier New"/>
              </a:rPr>
              <a:t>u</a:t>
            </a:r>
            <a:r>
              <a:rPr sz="1700" spc="-10" dirty="0">
                <a:latin typeface="Courier New"/>
                <a:cs typeface="Courier New"/>
              </a:rPr>
              <a:t>p</a:t>
            </a:r>
            <a:r>
              <a:rPr sz="1700" spc="5" dirty="0">
                <a:latin typeface="Courier New"/>
                <a:cs typeface="Courier New"/>
              </a:rPr>
              <a:t>2</a:t>
            </a:r>
            <a:r>
              <a:rPr sz="1700" dirty="0">
                <a:latin typeface="Courier New"/>
                <a:cs typeface="Courier New"/>
              </a:rPr>
              <a:t>',i</a:t>
            </a:r>
            <a:r>
              <a:rPr sz="1700" spc="5" dirty="0">
                <a:latin typeface="Courier New"/>
                <a:cs typeface="Courier New"/>
              </a:rPr>
              <a:t>nd</a:t>
            </a:r>
            <a:r>
              <a:rPr sz="1700" dirty="0">
                <a:latin typeface="Courier New"/>
                <a:cs typeface="Courier New"/>
              </a:rPr>
              <a:t>e</a:t>
            </a:r>
            <a:r>
              <a:rPr sz="1700" spc="-10" dirty="0">
                <a:latin typeface="Courier New"/>
                <a:cs typeface="Courier New"/>
              </a:rPr>
              <a:t>x</a:t>
            </a:r>
            <a:r>
              <a:rPr sz="1700" spc="5" dirty="0">
                <a:latin typeface="Courier New"/>
                <a:cs typeface="Courier New"/>
              </a:rPr>
              <a:t>_</a:t>
            </a:r>
            <a:r>
              <a:rPr sz="1700" dirty="0">
                <a:latin typeface="Courier New"/>
                <a:cs typeface="Courier New"/>
              </a:rPr>
              <a:t>c</a:t>
            </a:r>
            <a:r>
              <a:rPr sz="1700" spc="-10" dirty="0">
                <a:latin typeface="Courier New"/>
                <a:cs typeface="Courier New"/>
              </a:rPr>
              <a:t>o</a:t>
            </a:r>
            <a:r>
              <a:rPr sz="1700" spc="5" dirty="0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=0) df3=</a:t>
            </a:r>
            <a:r>
              <a:rPr sz="1700" dirty="0" err="1">
                <a:latin typeface="Courier New"/>
                <a:cs typeface="Courier New"/>
              </a:rPr>
              <a:t>pd.rea</a:t>
            </a:r>
            <a:r>
              <a:rPr sz="1700" spc="5" dirty="0" err="1">
                <a:latin typeface="Courier New"/>
                <a:cs typeface="Courier New"/>
              </a:rPr>
              <a:t>d</a:t>
            </a:r>
            <a:r>
              <a:rPr sz="1700" dirty="0" err="1">
                <a:latin typeface="Courier New"/>
                <a:cs typeface="Courier New"/>
              </a:rPr>
              <a:t>_exce</a:t>
            </a:r>
            <a:r>
              <a:rPr sz="1700" spc="15" dirty="0" err="1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('da</a:t>
            </a:r>
            <a:r>
              <a:rPr sz="1700" spc="5" dirty="0">
                <a:latin typeface="Courier New"/>
                <a:cs typeface="Courier New"/>
              </a:rPr>
              <a:t>t</a:t>
            </a:r>
            <a:r>
              <a:rPr sz="1700" dirty="0">
                <a:latin typeface="Courier New"/>
                <a:cs typeface="Courier New"/>
              </a:rPr>
              <a:t>a</a:t>
            </a:r>
            <a:r>
              <a:rPr sz="1700" spc="-5" dirty="0">
                <a:latin typeface="Courier New"/>
                <a:cs typeface="Courier New"/>
              </a:rPr>
              <a:t>\</a:t>
            </a:r>
            <a:r>
              <a:rPr sz="1700" spc="5" dirty="0">
                <a:latin typeface="Courier New"/>
                <a:cs typeface="Courier New"/>
              </a:rPr>
              <a:t>s</a:t>
            </a:r>
            <a:r>
              <a:rPr sz="1700" dirty="0">
                <a:latin typeface="Courier New"/>
                <a:cs typeface="Courier New"/>
              </a:rPr>
              <a:t>tude</a:t>
            </a:r>
            <a:r>
              <a:rPr sz="1700" spc="5" dirty="0">
                <a:latin typeface="Courier New"/>
                <a:cs typeface="Courier New"/>
              </a:rPr>
              <a:t>n</a:t>
            </a:r>
            <a:r>
              <a:rPr sz="1700" dirty="0">
                <a:latin typeface="Courier New"/>
                <a:cs typeface="Courier New"/>
              </a:rPr>
              <a:t>ts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nfo.x</a:t>
            </a:r>
            <a:r>
              <a:rPr sz="1700" spc="5" dirty="0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sx',</a:t>
            </a:r>
            <a:r>
              <a:rPr sz="1700" spc="5" dirty="0">
                <a:latin typeface="Courier New"/>
                <a:cs typeface="Courier New"/>
              </a:rPr>
              <a:t>'</a:t>
            </a:r>
            <a:r>
              <a:rPr sz="1700" dirty="0">
                <a:latin typeface="Courier New"/>
                <a:cs typeface="Courier New"/>
              </a:rPr>
              <a:t>Group</a:t>
            </a:r>
            <a:r>
              <a:rPr sz="1700" spc="5" dirty="0">
                <a:latin typeface="Courier New"/>
                <a:cs typeface="Courier New"/>
              </a:rPr>
              <a:t>3</a:t>
            </a:r>
            <a:r>
              <a:rPr sz="1700" dirty="0">
                <a:latin typeface="Courier New"/>
                <a:cs typeface="Courier New"/>
              </a:rPr>
              <a:t>',in</a:t>
            </a:r>
            <a:r>
              <a:rPr sz="1700" spc="5" dirty="0">
                <a:latin typeface="Courier New"/>
                <a:cs typeface="Courier New"/>
              </a:rPr>
              <a:t>d</a:t>
            </a:r>
            <a:r>
              <a:rPr sz="1700" dirty="0">
                <a:latin typeface="Courier New"/>
                <a:cs typeface="Courier New"/>
              </a:rPr>
              <a:t>ex_co</a:t>
            </a:r>
            <a:r>
              <a:rPr sz="1700" spc="5" dirty="0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=0) df4=</a:t>
            </a:r>
            <a:r>
              <a:rPr sz="1700" dirty="0" err="1">
                <a:latin typeface="Courier New"/>
                <a:cs typeface="Courier New"/>
              </a:rPr>
              <a:t>pd.rea</a:t>
            </a:r>
            <a:r>
              <a:rPr sz="1700" spc="5" dirty="0" err="1">
                <a:latin typeface="Courier New"/>
                <a:cs typeface="Courier New"/>
              </a:rPr>
              <a:t>d</a:t>
            </a:r>
            <a:r>
              <a:rPr sz="1700" dirty="0" err="1">
                <a:latin typeface="Courier New"/>
                <a:cs typeface="Courier New"/>
              </a:rPr>
              <a:t>_exce</a:t>
            </a:r>
            <a:r>
              <a:rPr sz="1700" spc="15" dirty="0" err="1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('da</a:t>
            </a:r>
            <a:r>
              <a:rPr sz="1700" spc="5" dirty="0">
                <a:latin typeface="Courier New"/>
                <a:cs typeface="Courier New"/>
              </a:rPr>
              <a:t>t</a:t>
            </a:r>
            <a:r>
              <a:rPr sz="1700" dirty="0">
                <a:latin typeface="Courier New"/>
                <a:cs typeface="Courier New"/>
              </a:rPr>
              <a:t>a</a:t>
            </a:r>
            <a:r>
              <a:rPr sz="1700" spc="-5" dirty="0">
                <a:latin typeface="Courier New"/>
                <a:cs typeface="Courier New"/>
              </a:rPr>
              <a:t>\</a:t>
            </a:r>
            <a:r>
              <a:rPr sz="1700" spc="5" dirty="0">
                <a:latin typeface="Courier New"/>
                <a:cs typeface="Courier New"/>
              </a:rPr>
              <a:t>s</a:t>
            </a:r>
            <a:r>
              <a:rPr sz="1700" dirty="0">
                <a:latin typeface="Courier New"/>
                <a:cs typeface="Courier New"/>
              </a:rPr>
              <a:t>tude</a:t>
            </a:r>
            <a:r>
              <a:rPr sz="1700" spc="5" dirty="0">
                <a:latin typeface="Courier New"/>
                <a:cs typeface="Courier New"/>
              </a:rPr>
              <a:t>n</a:t>
            </a:r>
            <a:r>
              <a:rPr sz="1700" dirty="0">
                <a:latin typeface="Courier New"/>
                <a:cs typeface="Courier New"/>
              </a:rPr>
              <a:t>ts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nfo.x</a:t>
            </a:r>
            <a:r>
              <a:rPr sz="1700" spc="5" dirty="0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sx',</a:t>
            </a:r>
            <a:r>
              <a:rPr sz="1700" spc="5" dirty="0">
                <a:latin typeface="Courier New"/>
                <a:cs typeface="Courier New"/>
              </a:rPr>
              <a:t>'</a:t>
            </a:r>
            <a:r>
              <a:rPr sz="1700" dirty="0">
                <a:latin typeface="Courier New"/>
                <a:cs typeface="Courier New"/>
              </a:rPr>
              <a:t>Group</a:t>
            </a:r>
            <a:r>
              <a:rPr sz="1700" spc="5" dirty="0">
                <a:latin typeface="Courier New"/>
                <a:cs typeface="Courier New"/>
              </a:rPr>
              <a:t>4</a:t>
            </a:r>
            <a:r>
              <a:rPr sz="1700" dirty="0">
                <a:latin typeface="Courier New"/>
                <a:cs typeface="Courier New"/>
              </a:rPr>
              <a:t>',in</a:t>
            </a:r>
            <a:r>
              <a:rPr sz="1700" spc="5" dirty="0">
                <a:latin typeface="Courier New"/>
                <a:cs typeface="Courier New"/>
              </a:rPr>
              <a:t>d</a:t>
            </a:r>
            <a:r>
              <a:rPr sz="1700" dirty="0">
                <a:latin typeface="Courier New"/>
                <a:cs typeface="Courier New"/>
              </a:rPr>
              <a:t>ex_co</a:t>
            </a:r>
            <a:r>
              <a:rPr sz="1700" spc="5" dirty="0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=0) df5=</a:t>
            </a:r>
            <a:r>
              <a:rPr sz="1700" dirty="0" err="1">
                <a:latin typeface="Courier New"/>
                <a:cs typeface="Courier New"/>
              </a:rPr>
              <a:t>pd.rea</a:t>
            </a:r>
            <a:r>
              <a:rPr sz="1700" spc="5" dirty="0" err="1">
                <a:latin typeface="Courier New"/>
                <a:cs typeface="Courier New"/>
              </a:rPr>
              <a:t>d</a:t>
            </a:r>
            <a:r>
              <a:rPr sz="1700" dirty="0" err="1">
                <a:latin typeface="Courier New"/>
                <a:cs typeface="Courier New"/>
              </a:rPr>
              <a:t>_exce</a:t>
            </a:r>
            <a:r>
              <a:rPr sz="1700" spc="15" dirty="0" err="1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('da</a:t>
            </a:r>
            <a:r>
              <a:rPr sz="1700" spc="5" dirty="0">
                <a:latin typeface="Courier New"/>
                <a:cs typeface="Courier New"/>
              </a:rPr>
              <a:t>t</a:t>
            </a:r>
            <a:r>
              <a:rPr sz="1700" dirty="0">
                <a:latin typeface="Courier New"/>
                <a:cs typeface="Courier New"/>
              </a:rPr>
              <a:t>a</a:t>
            </a:r>
            <a:r>
              <a:rPr sz="1700" spc="-5" dirty="0">
                <a:latin typeface="Courier New"/>
                <a:cs typeface="Courier New"/>
              </a:rPr>
              <a:t>\</a:t>
            </a:r>
            <a:r>
              <a:rPr sz="1700" spc="5" dirty="0">
                <a:latin typeface="Courier New"/>
                <a:cs typeface="Courier New"/>
              </a:rPr>
              <a:t>s</a:t>
            </a:r>
            <a:r>
              <a:rPr sz="1700" dirty="0">
                <a:latin typeface="Courier New"/>
                <a:cs typeface="Courier New"/>
              </a:rPr>
              <a:t>tude</a:t>
            </a:r>
            <a:r>
              <a:rPr sz="1700" spc="5" dirty="0">
                <a:latin typeface="Courier New"/>
                <a:cs typeface="Courier New"/>
              </a:rPr>
              <a:t>n</a:t>
            </a:r>
            <a:r>
              <a:rPr sz="1700" dirty="0">
                <a:latin typeface="Courier New"/>
                <a:cs typeface="Courier New"/>
              </a:rPr>
              <a:t>ts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nfo.x</a:t>
            </a:r>
            <a:r>
              <a:rPr sz="1700" spc="5" dirty="0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sx',</a:t>
            </a:r>
            <a:r>
              <a:rPr sz="1700" spc="5" dirty="0">
                <a:latin typeface="Courier New"/>
                <a:cs typeface="Courier New"/>
              </a:rPr>
              <a:t>'</a:t>
            </a:r>
            <a:r>
              <a:rPr sz="1700" dirty="0">
                <a:latin typeface="Courier New"/>
                <a:cs typeface="Courier New"/>
              </a:rPr>
              <a:t>Group</a:t>
            </a:r>
            <a:r>
              <a:rPr sz="1700" spc="5" dirty="0">
                <a:latin typeface="Courier New"/>
                <a:cs typeface="Courier New"/>
              </a:rPr>
              <a:t>5</a:t>
            </a:r>
            <a:r>
              <a:rPr sz="1700" dirty="0">
                <a:latin typeface="Courier New"/>
                <a:cs typeface="Courier New"/>
              </a:rPr>
              <a:t>',in</a:t>
            </a:r>
            <a:r>
              <a:rPr sz="1700" spc="5" dirty="0">
                <a:latin typeface="Courier New"/>
                <a:cs typeface="Courier New"/>
              </a:rPr>
              <a:t>d</a:t>
            </a:r>
            <a:r>
              <a:rPr sz="1700" dirty="0">
                <a:latin typeface="Courier New"/>
                <a:cs typeface="Courier New"/>
              </a:rPr>
              <a:t>ex_co</a:t>
            </a:r>
            <a:r>
              <a:rPr sz="1700" spc="5" dirty="0">
                <a:latin typeface="Courier New"/>
                <a:cs typeface="Courier New"/>
              </a:rPr>
              <a:t>l</a:t>
            </a:r>
            <a:r>
              <a:rPr sz="1700" dirty="0">
                <a:latin typeface="Courier New"/>
                <a:cs typeface="Courier New"/>
              </a:rPr>
              <a:t>=0)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76"/>
              </a:spcBef>
            </a:pPr>
            <a:endParaRPr sz="1000" dirty="0"/>
          </a:p>
          <a:p>
            <a:pPr marL="0" indent="0">
              <a:lnSpc>
                <a:spcPct val="100000"/>
              </a:lnSpc>
              <a:buNone/>
            </a:pPr>
            <a:r>
              <a:rPr sz="1700" spc="-5" dirty="0">
                <a:latin typeface="Courier New"/>
                <a:cs typeface="Courier New"/>
              </a:rPr>
              <a:t>#</a:t>
            </a:r>
            <a:r>
              <a:rPr sz="1700" spc="-5" dirty="0">
                <a:latin typeface="Microsoft YaHei UI"/>
                <a:cs typeface="Microsoft YaHei UI"/>
              </a:rPr>
              <a:t>按行追加形式，拼接数据集</a:t>
            </a:r>
            <a:endParaRPr sz="1700" dirty="0">
              <a:latin typeface="Microsoft YaHei UI"/>
              <a:cs typeface="Microsoft YaHei UI"/>
            </a:endParaRPr>
          </a:p>
          <a:p>
            <a:pPr marL="0" marR="2096135" indent="0">
              <a:lnSpc>
                <a:spcPts val="2039"/>
              </a:lnSpc>
              <a:spcBef>
                <a:spcPts val="35"/>
              </a:spcBef>
              <a:buNone/>
            </a:pPr>
            <a:r>
              <a:rPr sz="1600" spc="-5" dirty="0">
                <a:latin typeface="Courier New"/>
                <a:cs typeface="Courier New"/>
              </a:rPr>
              <a:t>st</a:t>
            </a:r>
            <a:r>
              <a:rPr sz="1600" dirty="0">
                <a:latin typeface="Courier New"/>
                <a:cs typeface="Courier New"/>
              </a:rPr>
              <a:t>u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pd.c</a:t>
            </a:r>
            <a:r>
              <a:rPr sz="1600" spc="5" dirty="0">
                <a:latin typeface="Courier New"/>
                <a:cs typeface="Courier New"/>
              </a:rPr>
              <a:t>o</a:t>
            </a:r>
            <a:r>
              <a:rPr sz="1600" dirty="0">
                <a:latin typeface="Courier New"/>
                <a:cs typeface="Courier New"/>
              </a:rPr>
              <a:t>nca</a:t>
            </a:r>
            <a:r>
              <a:rPr sz="1600" spc="5" dirty="0">
                <a:latin typeface="Courier New"/>
                <a:cs typeface="Courier New"/>
              </a:rPr>
              <a:t>t</a:t>
            </a:r>
            <a:r>
              <a:rPr sz="1600" dirty="0">
                <a:latin typeface="Courier New"/>
                <a:cs typeface="Courier New"/>
              </a:rPr>
              <a:t>([df1,</a:t>
            </a:r>
            <a:r>
              <a:rPr sz="1600" spc="5" dirty="0">
                <a:latin typeface="Courier New"/>
                <a:cs typeface="Courier New"/>
              </a:rPr>
              <a:t>d</a:t>
            </a:r>
            <a:r>
              <a:rPr sz="1600" dirty="0">
                <a:latin typeface="Courier New"/>
                <a:cs typeface="Courier New"/>
              </a:rPr>
              <a:t>f2,df</a:t>
            </a:r>
            <a:r>
              <a:rPr sz="1600" spc="5" dirty="0">
                <a:latin typeface="Courier New"/>
                <a:cs typeface="Courier New"/>
              </a:rPr>
              <a:t>3</a:t>
            </a:r>
            <a:r>
              <a:rPr sz="1600" dirty="0">
                <a:latin typeface="Courier New"/>
                <a:cs typeface="Courier New"/>
              </a:rPr>
              <a:t>,df4</a:t>
            </a:r>
            <a:r>
              <a:rPr sz="1600" spc="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df5],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axis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0) print(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'</a:t>
            </a:r>
            <a:r>
              <a:rPr sz="1600" dirty="0">
                <a:latin typeface="Courier New"/>
                <a:cs typeface="Courier New"/>
              </a:rPr>
              <a:t>Da</a:t>
            </a:r>
            <a:r>
              <a:rPr sz="1600" spc="5" dirty="0">
                <a:latin typeface="Courier New"/>
                <a:cs typeface="Courier New"/>
              </a:rPr>
              <a:t>t</a:t>
            </a:r>
            <a:r>
              <a:rPr sz="1600" dirty="0">
                <a:latin typeface="Courier New"/>
                <a:cs typeface="Courier New"/>
              </a:rPr>
              <a:t>a Siz</a:t>
            </a:r>
            <a:r>
              <a:rPr sz="1600" spc="5" dirty="0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:',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s</a:t>
            </a:r>
            <a:r>
              <a:rPr sz="1600" dirty="0">
                <a:latin typeface="Courier New"/>
                <a:cs typeface="Courier New"/>
              </a:rPr>
              <a:t>tu.sh</a:t>
            </a:r>
            <a:r>
              <a:rPr sz="1600" spc="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pe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854200" y="744194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案例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：</a:t>
            </a: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调查反馈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表分析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1854200" y="1524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统计分析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42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8972" y="1433195"/>
            <a:ext cx="178308" cy="178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00289" y="4277360"/>
            <a:ext cx="1440179" cy="1680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3080" y="1295401"/>
            <a:ext cx="8194675" cy="4901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8425" marR="47625">
              <a:lnSpc>
                <a:spcPct val="12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步骤3：去除完全重复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及缺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项较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据行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否还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 失数据</a:t>
            </a:r>
          </a:p>
          <a:p>
            <a:pPr marL="156845" marR="12700">
              <a:lnSpc>
                <a:spcPct val="139200"/>
              </a:lnSpc>
              <a:spcBef>
                <a:spcPts val="5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stu.drop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pc="-5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去除重复行，更新方式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stu.drop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h=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#去除有缺失数据行，更新方式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p: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900"/>
              </a:lnSpc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6845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"Nan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缺失数据列检测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400" dirty="0"/>
          </a:p>
          <a:p>
            <a:pPr marL="84455">
              <a:tabLst>
                <a:tab pos="427355" algn="l"/>
              </a:tabLst>
            </a:pPr>
            <a:r>
              <a:rPr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	st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.is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对象每个值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到布尔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</a:p>
          <a:p>
            <a:pPr marL="427355">
              <a:spcBef>
                <a:spcPts val="434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taFram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427355" marR="2498725" indent="-342900">
              <a:lnSpc>
                <a:spcPct val="120000"/>
              </a:lnSpc>
              <a:tabLst>
                <a:tab pos="427355" algn="l"/>
              </a:tabLst>
            </a:pPr>
            <a:r>
              <a:rPr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	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any()函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省</a:t>
            </a:r>
            <a:r>
              <a:rPr b="1" spc="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按列</a:t>
            </a:r>
            <a:r>
              <a:rPr b="1" spc="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检测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值，得到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布尔型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s对象。</a:t>
            </a:r>
          </a:p>
          <a:p>
            <a:pPr>
              <a:lnSpc>
                <a:spcPts val="1000"/>
              </a:lnSpc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结果表明“年龄”和“成绩”列存在缺失值需要填充</a:t>
            </a:r>
          </a:p>
        </p:txBody>
      </p:sp>
      <p:sp>
        <p:nvSpPr>
          <p:cNvPr id="6" name="object 6"/>
          <p:cNvSpPr/>
          <p:nvPr/>
        </p:nvSpPr>
        <p:spPr>
          <a:xfrm>
            <a:off x="8329422" y="4566159"/>
            <a:ext cx="1367027" cy="216407"/>
          </a:xfrm>
          <a:custGeom>
            <a:avLst/>
            <a:gdLst/>
            <a:ahLst/>
            <a:cxnLst/>
            <a:rect l="l" t="t" r="r" b="b"/>
            <a:pathLst>
              <a:path w="1367027" h="216407">
                <a:moveTo>
                  <a:pt x="0" y="108203"/>
                </a:moveTo>
                <a:lnTo>
                  <a:pt x="34850" y="73981"/>
                </a:lnTo>
                <a:lnTo>
                  <a:pt x="76302" y="58452"/>
                </a:lnTo>
                <a:lnTo>
                  <a:pt x="131893" y="44275"/>
                </a:lnTo>
                <a:lnTo>
                  <a:pt x="200215" y="31670"/>
                </a:lnTo>
                <a:lnTo>
                  <a:pt x="238710" y="26027"/>
                </a:lnTo>
                <a:lnTo>
                  <a:pt x="279861" y="20860"/>
                </a:lnTo>
                <a:lnTo>
                  <a:pt x="323490" y="16197"/>
                </a:lnTo>
                <a:lnTo>
                  <a:pt x="369422" y="12066"/>
                </a:lnTo>
                <a:lnTo>
                  <a:pt x="417480" y="8495"/>
                </a:lnTo>
                <a:lnTo>
                  <a:pt x="467490" y="5510"/>
                </a:lnTo>
                <a:lnTo>
                  <a:pt x="519274" y="3141"/>
                </a:lnTo>
                <a:lnTo>
                  <a:pt x="572656" y="1414"/>
                </a:lnTo>
                <a:lnTo>
                  <a:pt x="627462" y="358"/>
                </a:lnTo>
                <a:lnTo>
                  <a:pt x="683513" y="0"/>
                </a:lnTo>
                <a:lnTo>
                  <a:pt x="739565" y="358"/>
                </a:lnTo>
                <a:lnTo>
                  <a:pt x="794371" y="1414"/>
                </a:lnTo>
                <a:lnTo>
                  <a:pt x="847753" y="3141"/>
                </a:lnTo>
                <a:lnTo>
                  <a:pt x="899537" y="5510"/>
                </a:lnTo>
                <a:lnTo>
                  <a:pt x="949547" y="8495"/>
                </a:lnTo>
                <a:lnTo>
                  <a:pt x="997605" y="12066"/>
                </a:lnTo>
                <a:lnTo>
                  <a:pt x="1043537" y="16197"/>
                </a:lnTo>
                <a:lnTo>
                  <a:pt x="1087166" y="20860"/>
                </a:lnTo>
                <a:lnTo>
                  <a:pt x="1128317" y="26027"/>
                </a:lnTo>
                <a:lnTo>
                  <a:pt x="1166812" y="31670"/>
                </a:lnTo>
                <a:lnTo>
                  <a:pt x="1235134" y="44275"/>
                </a:lnTo>
                <a:lnTo>
                  <a:pt x="1290725" y="58452"/>
                </a:lnTo>
                <a:lnTo>
                  <a:pt x="1332177" y="73981"/>
                </a:lnTo>
                <a:lnTo>
                  <a:pt x="1364761" y="99321"/>
                </a:lnTo>
                <a:lnTo>
                  <a:pt x="1367027" y="108203"/>
                </a:lnTo>
                <a:lnTo>
                  <a:pt x="1364761" y="117086"/>
                </a:lnTo>
                <a:lnTo>
                  <a:pt x="1332177" y="142426"/>
                </a:lnTo>
                <a:lnTo>
                  <a:pt x="1290725" y="157955"/>
                </a:lnTo>
                <a:lnTo>
                  <a:pt x="1235134" y="172132"/>
                </a:lnTo>
                <a:lnTo>
                  <a:pt x="1166812" y="184737"/>
                </a:lnTo>
                <a:lnTo>
                  <a:pt x="1128317" y="190380"/>
                </a:lnTo>
                <a:lnTo>
                  <a:pt x="1087166" y="195547"/>
                </a:lnTo>
                <a:lnTo>
                  <a:pt x="1043537" y="200210"/>
                </a:lnTo>
                <a:lnTo>
                  <a:pt x="997605" y="204341"/>
                </a:lnTo>
                <a:lnTo>
                  <a:pt x="949547" y="207912"/>
                </a:lnTo>
                <a:lnTo>
                  <a:pt x="899537" y="210897"/>
                </a:lnTo>
                <a:lnTo>
                  <a:pt x="847753" y="213266"/>
                </a:lnTo>
                <a:lnTo>
                  <a:pt x="794371" y="214993"/>
                </a:lnTo>
                <a:lnTo>
                  <a:pt x="739565" y="216049"/>
                </a:lnTo>
                <a:lnTo>
                  <a:pt x="683513" y="216407"/>
                </a:lnTo>
                <a:lnTo>
                  <a:pt x="627462" y="216049"/>
                </a:lnTo>
                <a:lnTo>
                  <a:pt x="572656" y="214993"/>
                </a:lnTo>
                <a:lnTo>
                  <a:pt x="519274" y="213266"/>
                </a:lnTo>
                <a:lnTo>
                  <a:pt x="467490" y="210897"/>
                </a:lnTo>
                <a:lnTo>
                  <a:pt x="417480" y="207912"/>
                </a:lnTo>
                <a:lnTo>
                  <a:pt x="369422" y="204341"/>
                </a:lnTo>
                <a:lnTo>
                  <a:pt x="323490" y="200210"/>
                </a:lnTo>
                <a:lnTo>
                  <a:pt x="279861" y="195547"/>
                </a:lnTo>
                <a:lnTo>
                  <a:pt x="238710" y="190380"/>
                </a:lnTo>
                <a:lnTo>
                  <a:pt x="200215" y="184737"/>
                </a:lnTo>
                <a:lnTo>
                  <a:pt x="131893" y="172132"/>
                </a:lnTo>
                <a:lnTo>
                  <a:pt x="76302" y="157955"/>
                </a:lnTo>
                <a:lnTo>
                  <a:pt x="34850" y="142426"/>
                </a:lnTo>
                <a:lnTo>
                  <a:pt x="2266" y="117086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9422" y="5171188"/>
            <a:ext cx="1367027" cy="214883"/>
          </a:xfrm>
          <a:custGeom>
            <a:avLst/>
            <a:gdLst/>
            <a:ahLst/>
            <a:cxnLst/>
            <a:rect l="l" t="t" r="r" b="b"/>
            <a:pathLst>
              <a:path w="1367027" h="214883">
                <a:moveTo>
                  <a:pt x="0" y="107442"/>
                </a:moveTo>
                <a:lnTo>
                  <a:pt x="34850" y="73493"/>
                </a:lnTo>
                <a:lnTo>
                  <a:pt x="76302" y="58079"/>
                </a:lnTo>
                <a:lnTo>
                  <a:pt x="131893" y="44000"/>
                </a:lnTo>
                <a:lnTo>
                  <a:pt x="200215" y="31480"/>
                </a:lnTo>
                <a:lnTo>
                  <a:pt x="238710" y="25873"/>
                </a:lnTo>
                <a:lnTo>
                  <a:pt x="279861" y="20738"/>
                </a:lnTo>
                <a:lnTo>
                  <a:pt x="323490" y="16104"/>
                </a:lnTo>
                <a:lnTo>
                  <a:pt x="369422" y="11998"/>
                </a:lnTo>
                <a:lnTo>
                  <a:pt x="417480" y="8447"/>
                </a:lnTo>
                <a:lnTo>
                  <a:pt x="467490" y="5480"/>
                </a:lnTo>
                <a:lnTo>
                  <a:pt x="519274" y="3124"/>
                </a:lnTo>
                <a:lnTo>
                  <a:pt x="572656" y="1407"/>
                </a:lnTo>
                <a:lnTo>
                  <a:pt x="627462" y="356"/>
                </a:lnTo>
                <a:lnTo>
                  <a:pt x="683513" y="0"/>
                </a:lnTo>
                <a:lnTo>
                  <a:pt x="739565" y="356"/>
                </a:lnTo>
                <a:lnTo>
                  <a:pt x="794371" y="1407"/>
                </a:lnTo>
                <a:lnTo>
                  <a:pt x="847753" y="3124"/>
                </a:lnTo>
                <a:lnTo>
                  <a:pt x="899537" y="5480"/>
                </a:lnTo>
                <a:lnTo>
                  <a:pt x="949547" y="8447"/>
                </a:lnTo>
                <a:lnTo>
                  <a:pt x="997605" y="11998"/>
                </a:lnTo>
                <a:lnTo>
                  <a:pt x="1043537" y="16104"/>
                </a:lnTo>
                <a:lnTo>
                  <a:pt x="1087166" y="20738"/>
                </a:lnTo>
                <a:lnTo>
                  <a:pt x="1128317" y="25873"/>
                </a:lnTo>
                <a:lnTo>
                  <a:pt x="1166812" y="31480"/>
                </a:lnTo>
                <a:lnTo>
                  <a:pt x="1235134" y="44000"/>
                </a:lnTo>
                <a:lnTo>
                  <a:pt x="1290725" y="58079"/>
                </a:lnTo>
                <a:lnTo>
                  <a:pt x="1332177" y="73493"/>
                </a:lnTo>
                <a:lnTo>
                  <a:pt x="1364761" y="98634"/>
                </a:lnTo>
                <a:lnTo>
                  <a:pt x="1367027" y="107442"/>
                </a:lnTo>
                <a:lnTo>
                  <a:pt x="1364761" y="116249"/>
                </a:lnTo>
                <a:lnTo>
                  <a:pt x="1332177" y="141390"/>
                </a:lnTo>
                <a:lnTo>
                  <a:pt x="1290725" y="156804"/>
                </a:lnTo>
                <a:lnTo>
                  <a:pt x="1235134" y="170883"/>
                </a:lnTo>
                <a:lnTo>
                  <a:pt x="1166812" y="183403"/>
                </a:lnTo>
                <a:lnTo>
                  <a:pt x="1128317" y="189010"/>
                </a:lnTo>
                <a:lnTo>
                  <a:pt x="1087166" y="194145"/>
                </a:lnTo>
                <a:lnTo>
                  <a:pt x="1043537" y="198779"/>
                </a:lnTo>
                <a:lnTo>
                  <a:pt x="997605" y="202885"/>
                </a:lnTo>
                <a:lnTo>
                  <a:pt x="949547" y="206436"/>
                </a:lnTo>
                <a:lnTo>
                  <a:pt x="899537" y="209403"/>
                </a:lnTo>
                <a:lnTo>
                  <a:pt x="847753" y="211759"/>
                </a:lnTo>
                <a:lnTo>
                  <a:pt x="794371" y="213476"/>
                </a:lnTo>
                <a:lnTo>
                  <a:pt x="739565" y="214527"/>
                </a:lnTo>
                <a:lnTo>
                  <a:pt x="683513" y="214883"/>
                </a:lnTo>
                <a:lnTo>
                  <a:pt x="627462" y="214527"/>
                </a:lnTo>
                <a:lnTo>
                  <a:pt x="572656" y="213476"/>
                </a:lnTo>
                <a:lnTo>
                  <a:pt x="519274" y="211759"/>
                </a:lnTo>
                <a:lnTo>
                  <a:pt x="467490" y="209403"/>
                </a:lnTo>
                <a:lnTo>
                  <a:pt x="417480" y="206436"/>
                </a:lnTo>
                <a:lnTo>
                  <a:pt x="369422" y="202885"/>
                </a:lnTo>
                <a:lnTo>
                  <a:pt x="323490" y="198779"/>
                </a:lnTo>
                <a:lnTo>
                  <a:pt x="279861" y="194145"/>
                </a:lnTo>
                <a:lnTo>
                  <a:pt x="238710" y="189010"/>
                </a:lnTo>
                <a:lnTo>
                  <a:pt x="200215" y="183403"/>
                </a:lnTo>
                <a:lnTo>
                  <a:pt x="131893" y="170883"/>
                </a:lnTo>
                <a:lnTo>
                  <a:pt x="76302" y="156804"/>
                </a:lnTo>
                <a:lnTo>
                  <a:pt x="34850" y="141390"/>
                </a:lnTo>
                <a:lnTo>
                  <a:pt x="2266" y="116249"/>
                </a:lnTo>
                <a:lnTo>
                  <a:pt x="0" y="10744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1854200" y="744194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案例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：</a:t>
            </a: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调查反馈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表分析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1854200" y="1524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统计分析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969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8972" y="1340866"/>
            <a:ext cx="164592" cy="169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8277" y="3716168"/>
            <a:ext cx="164592" cy="169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69338" y="1209676"/>
            <a:ext cx="8114665" cy="4962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：填充缺失值：成绩按照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均分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充；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受调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同学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二年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值“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sz="24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”来填充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 dirty="0"/>
          </a:p>
          <a:p>
            <a:pPr marL="70485" marR="1100455" algn="just"/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stu.fillna({'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年龄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':20,</a:t>
            </a:r>
            <a:r>
              <a:rPr sz="1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':stu['</a:t>
            </a:r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绩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'].mean()},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9889">
              <a:spcBef>
                <a:spcPts val="420"/>
              </a:spcBef>
            </a:pP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</a:t>
            </a:r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rue )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" marR="1683385" algn="just">
              <a:spcBef>
                <a:spcPts val="455"/>
              </a:spcBef>
            </a:pP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nt(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"Nan</a:t>
            </a:r>
            <a:r>
              <a:rPr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ns:\n",stu.i</a:t>
            </a:r>
            <a:r>
              <a:rPr sz="1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11"/>
              </a:spcBef>
            </a:pPr>
            <a:endParaRPr sz="1100" dirty="0"/>
          </a:p>
          <a:p>
            <a:pPr marL="12700" marR="147955" algn="just">
              <a:lnSpc>
                <a:spcPct val="120000"/>
              </a:lnSpc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步骤5：将同学数据按照“成绩”排序，统计优秀（≥90）和不合格（&lt;60） 学生个数。并分别计算优秀与不合格同学的平均课程兴趣度，以及全体同学 课程的平均分与课程兴趣度</a:t>
            </a: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 dirty="0"/>
          </a:p>
          <a:p>
            <a:pPr marL="70485" marR="6454140" algn="just"/>
            <a:r>
              <a:rPr sz="1900" spc="-15" dirty="0">
                <a:latin typeface="Courier New"/>
                <a:cs typeface="Courier New"/>
              </a:rPr>
              <a:t>#</a:t>
            </a:r>
            <a:r>
              <a:rPr sz="1900" spc="-20" dirty="0">
                <a:latin typeface="Microsoft YaHei UI"/>
                <a:cs typeface="Microsoft YaHei UI"/>
              </a:rPr>
              <a:t>按照成绩排序</a:t>
            </a:r>
            <a:endParaRPr sz="1900" dirty="0">
              <a:latin typeface="Microsoft YaHei UI"/>
              <a:cs typeface="Microsoft YaHei UI"/>
            </a:endParaRPr>
          </a:p>
          <a:p>
            <a:pPr marL="70485" marR="189230">
              <a:lnSpc>
                <a:spcPct val="120000"/>
              </a:lnSpc>
            </a:pP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stu_grade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stu.sort_value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(by=</a:t>
            </a:r>
            <a:r>
              <a:rPr sz="1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sz="1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ex</a:t>
            </a:r>
            <a:r>
              <a:rPr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(stu_grade['</a:t>
            </a:r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</a:t>
            </a:r>
            <a:r>
              <a:rPr sz="1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计算优秀人数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" marR="962025">
              <a:lnSpc>
                <a:spcPct val="118400"/>
              </a:lnSpc>
              <a:spcBef>
                <a:spcPts val="35"/>
              </a:spcBef>
            </a:pP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</a:t>
            </a:r>
            <a:r>
              <a:rPr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stu_grade['</a:t>
            </a:r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sz="1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计算不及格人数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Excellent: {},</a:t>
            </a:r>
            <a:r>
              <a:rPr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l: {}".form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9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854200" y="744194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案例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：</a:t>
            </a: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调查反馈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表分析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1854200" y="1524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统计分析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292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6964" y="1246125"/>
            <a:ext cx="190499" cy="19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4200" y="1084326"/>
            <a:ext cx="8585200" cy="474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/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条件表达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stu_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[‘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’]&gt;=90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得到布尔型</a:t>
            </a:r>
            <a:r>
              <a:rPr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sz="2400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对象，</a:t>
            </a:r>
            <a:r>
              <a:rPr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sz="24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函数统计其中</a:t>
            </a:r>
            <a:r>
              <a:rPr sz="24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</a:t>
            </a:r>
            <a:r>
              <a:rPr sz="24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的个数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90"/>
              </a:spcBef>
            </a:pPr>
            <a:endParaRPr sz="1100" dirty="0"/>
          </a:p>
          <a:p>
            <a:pPr marL="469900"/>
            <a:r>
              <a:rPr sz="19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◆</a:t>
            </a:r>
            <a:r>
              <a:rPr sz="19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秀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个，不及格</a:t>
            </a:r>
            <a:r>
              <a:rPr sz="1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marR="356870">
              <a:lnSpc>
                <a:spcPct val="140000"/>
              </a:lnSpc>
              <a:spcBef>
                <a:spcPts val="105"/>
              </a:spcBef>
              <a:tabLst>
                <a:tab pos="688784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ex_mean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stu_grade[0:9][['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','课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程兴趣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]].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ean()	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行优秀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total_mean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stu_grad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[['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课程兴趣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.me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marR="154305">
              <a:lnSpc>
                <a:spcPct val="138800"/>
              </a:lnSpc>
              <a:spcBef>
                <a:spcPts val="25"/>
              </a:spcBef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fail_mean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stu_grade[-4:][['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绩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兴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趣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.mea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sz="1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行不及格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ex_m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:\n",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ex_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ntot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l_mea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n\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n"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tal_me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17"/>
              </a:spcBef>
            </a:pPr>
            <a:endParaRPr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222500" algn="ctr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"\n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ail_me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\n",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fail_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42"/>
              </a:spcBef>
            </a:pPr>
            <a:endParaRPr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计算两列相关度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21"/>
              </a:spcBef>
            </a:pPr>
            <a:endParaRPr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/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stu_grade['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'].corr(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tu_g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兴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趣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  <a:r>
              <a:rPr sz="1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  <a:spcBef>
                <a:spcPts val="31"/>
              </a:spcBef>
            </a:pPr>
            <a:endParaRPr sz="1000" dirty="0"/>
          </a:p>
          <a:p>
            <a:pPr marL="12700"/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结果表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950"/>
              </a:lnSpc>
              <a:spcBef>
                <a:spcPts val="26"/>
              </a:spcBef>
            </a:pPr>
            <a:endParaRPr sz="950" dirty="0"/>
          </a:p>
          <a:p>
            <a:pPr marL="413384"/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类统计“成绩”均值为93.8、76.3和46.0，而“课程兴趣”的均值为5.0、4.2和3.0</a:t>
            </a:r>
          </a:p>
          <a:p>
            <a:pPr marL="413384"/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2）从趋势上看，大学课程学习的成绩与兴趣的变化具有一致性</a:t>
            </a:r>
            <a:endParaRPr lang="en-US" sz="2000" spc="1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/>
            <a:r>
              <a:rPr lang="en-US" altLang="zh-CN" sz="2000" spc="5" dirty="0">
                <a:latin typeface="Arial"/>
                <a:cs typeface="Arial"/>
              </a:rPr>
              <a:t>3</a:t>
            </a:r>
            <a:r>
              <a:rPr lang="zh-CN" altLang="en-US" sz="2000" dirty="0">
                <a:latin typeface="Microsoft YaHei UI"/>
                <a:cs typeface="Microsoft YaHei UI"/>
              </a:rPr>
              <a:t>）两列数</a:t>
            </a:r>
            <a:r>
              <a:rPr lang="zh-CN" altLang="en-US" sz="2000" spc="-5" dirty="0">
                <a:latin typeface="Microsoft YaHei UI"/>
                <a:cs typeface="Microsoft YaHei UI"/>
              </a:rPr>
              <a:t>据</a:t>
            </a:r>
            <a:r>
              <a:rPr lang="zh-CN" altLang="en-US" sz="2000" dirty="0">
                <a:latin typeface="Microsoft YaHei UI"/>
                <a:cs typeface="Microsoft YaHei UI"/>
              </a:rPr>
              <a:t>的相似度为</a:t>
            </a:r>
            <a:r>
              <a:rPr lang="en-US" altLang="zh-CN" sz="2000" dirty="0">
                <a:latin typeface="Arial"/>
                <a:cs typeface="Arial"/>
              </a:rPr>
              <a:t>0.</a:t>
            </a:r>
            <a:r>
              <a:rPr lang="en-US" altLang="zh-CN" sz="2000" spc="5" dirty="0">
                <a:latin typeface="Arial"/>
                <a:cs typeface="Arial"/>
              </a:rPr>
              <a:t>44</a:t>
            </a:r>
            <a:r>
              <a:rPr lang="zh-CN" altLang="en-US" sz="2000" dirty="0">
                <a:latin typeface="Microsoft YaHei UI"/>
                <a:cs typeface="Microsoft YaHei UI"/>
              </a:rPr>
              <a:t>，说明从个体上两者相关度并不是特别高，也有可能存在错误数据</a:t>
            </a:r>
          </a:p>
          <a:p>
            <a:pPr marL="413384"/>
            <a:endParaRPr spc="1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854200" y="609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案例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：</a:t>
            </a: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调查反馈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表分析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1854200" y="1524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统计分析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497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6963" y="1222910"/>
            <a:ext cx="140208" cy="15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7404" y="1106577"/>
            <a:ext cx="8394396" cy="634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步骤6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分析性别、省份与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绩是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关性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别和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省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份数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无法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函数来计算。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单的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法是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组计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均值：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55316" y="2059078"/>
            <a:ext cx="4485640" cy="856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700" spc="-5" dirty="0">
                <a:latin typeface="Courier New"/>
                <a:cs typeface="Courier New"/>
              </a:rPr>
              <a:t>sex_groupe</a:t>
            </a:r>
            <a:r>
              <a:rPr sz="1700" dirty="0">
                <a:latin typeface="Courier New"/>
                <a:cs typeface="Courier New"/>
              </a:rPr>
              <a:t>d</a:t>
            </a:r>
            <a:r>
              <a:rPr sz="1700" spc="5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stu.groupby</a:t>
            </a:r>
            <a:r>
              <a:rPr sz="1700" dirty="0">
                <a:latin typeface="Courier New"/>
                <a:cs typeface="Courier New"/>
              </a:rPr>
              <a:t>(['</a:t>
            </a:r>
            <a:r>
              <a:rPr sz="1700" dirty="0">
                <a:latin typeface="Microsoft YaHei UI"/>
                <a:cs typeface="Microsoft YaHei UI"/>
              </a:rPr>
              <a:t>性别</a:t>
            </a:r>
            <a:r>
              <a:rPr sz="1700" spc="-5" dirty="0">
                <a:latin typeface="Courier New"/>
                <a:cs typeface="Courier New"/>
              </a:rPr>
              <a:t>'])</a:t>
            </a:r>
            <a:endParaRPr sz="1700" dirty="0">
              <a:latin typeface="Courier New"/>
              <a:cs typeface="Courier New"/>
            </a:endParaRPr>
          </a:p>
          <a:p>
            <a:pPr marL="12700">
              <a:spcBef>
                <a:spcPts val="200"/>
              </a:spcBef>
            </a:pPr>
            <a:r>
              <a:rPr sz="1700" spc="-5" dirty="0">
                <a:latin typeface="Courier New"/>
                <a:cs typeface="Courier New"/>
              </a:rPr>
              <a:t>sex_count</a:t>
            </a:r>
            <a:r>
              <a:rPr sz="1700" dirty="0">
                <a:latin typeface="Courier New"/>
                <a:cs typeface="Courier New"/>
              </a:rPr>
              <a:t>s</a:t>
            </a:r>
            <a:r>
              <a:rPr sz="1700" spc="5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sex_grouped</a:t>
            </a:r>
            <a:r>
              <a:rPr sz="1700" spc="5" dirty="0">
                <a:latin typeface="Courier New"/>
                <a:cs typeface="Courier New"/>
              </a:rPr>
              <a:t>.</a:t>
            </a:r>
            <a:r>
              <a:rPr sz="1700" spc="-5" dirty="0">
                <a:latin typeface="Courier New"/>
                <a:cs typeface="Courier New"/>
              </a:rPr>
              <a:t>c</a:t>
            </a:r>
            <a:r>
              <a:rPr sz="1700" spc="5" dirty="0">
                <a:latin typeface="Courier New"/>
                <a:cs typeface="Courier New"/>
              </a:rPr>
              <a:t>o</a:t>
            </a:r>
            <a:r>
              <a:rPr sz="1700" spc="-5" dirty="0">
                <a:latin typeface="Courier New"/>
                <a:cs typeface="Courier New"/>
              </a:rPr>
              <a:t>u</a:t>
            </a:r>
            <a:r>
              <a:rPr sz="1700" spc="5" dirty="0">
                <a:latin typeface="Courier New"/>
                <a:cs typeface="Courier New"/>
              </a:rPr>
              <a:t>n</a:t>
            </a:r>
            <a:r>
              <a:rPr sz="1700" spc="-35" dirty="0">
                <a:latin typeface="Courier New"/>
                <a:cs typeface="Courier New"/>
              </a:rPr>
              <a:t>t</a:t>
            </a:r>
            <a:r>
              <a:rPr sz="1700" dirty="0">
                <a:latin typeface="Courier New"/>
                <a:cs typeface="Courier New"/>
              </a:rPr>
              <a:t>()</a:t>
            </a:r>
          </a:p>
          <a:p>
            <a:pPr marL="12700">
              <a:spcBef>
                <a:spcPts val="204"/>
              </a:spcBef>
            </a:pPr>
            <a:r>
              <a:rPr sz="1700" spc="-5" dirty="0">
                <a:latin typeface="Courier New"/>
                <a:cs typeface="Courier New"/>
              </a:rPr>
              <a:t>#</a:t>
            </a:r>
            <a:r>
              <a:rPr sz="1700" dirty="0">
                <a:latin typeface="Microsoft YaHei UI"/>
                <a:cs typeface="Microsoft YaHei UI"/>
              </a:rPr>
              <a:t>分组统计成绩平均值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41827" y="2344065"/>
            <a:ext cx="210312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700" spc="-5" dirty="0">
                <a:latin typeface="Courier New"/>
                <a:cs typeface="Courier New"/>
              </a:rPr>
              <a:t>#</a:t>
            </a:r>
            <a:r>
              <a:rPr sz="1700" spc="-5" dirty="0">
                <a:latin typeface="Microsoft YaHei UI"/>
                <a:cs typeface="Microsoft YaHei UI"/>
              </a:rPr>
              <a:t>统计每个分组的行数</a:t>
            </a:r>
            <a:endParaRPr sz="170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4200" y="4768850"/>
            <a:ext cx="8585200" cy="1174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结果表明：</a:t>
            </a: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/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1）男、女同学的各2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绩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别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650"/>
              </a:lnSpc>
              <a:spcBef>
                <a:spcPts val="2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/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）说明男同学在该门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程中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绩更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一些。</a:t>
            </a:r>
          </a:p>
          <a:p>
            <a:pPr>
              <a:lnSpc>
                <a:spcPts val="650"/>
              </a:lnSpc>
              <a:spcBef>
                <a:spcPts val="21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/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）按省份分组，各省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均分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去甚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远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察每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省份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同学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本太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少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，导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致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分析结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果不具参考价值。</a:t>
            </a:r>
          </a:p>
          <a:p>
            <a:pPr marL="413384"/>
            <a:endParaRPr sz="1400" dirty="0">
              <a:latin typeface="Microsoft YaHei UI"/>
              <a:cs typeface="Microsoft YaHei U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42616" y="2902574"/>
          <a:ext cx="8076202" cy="1772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9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9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sex_m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an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stu.g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oupb</a:t>
                      </a:r>
                      <a:r>
                        <a:rPr sz="1700" spc="15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(['</a:t>
                      </a:r>
                      <a:r>
                        <a:rPr sz="1700" spc="0" dirty="0">
                          <a:latin typeface="Microsoft YaHei UI"/>
                          <a:cs typeface="Microsoft YaHei UI"/>
                        </a:rPr>
                        <a:t>性别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']).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ggreg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te(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700" spc="10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700" spc="0" dirty="0">
                          <a:latin typeface="Microsoft YaHei UI"/>
                          <a:cs typeface="Microsoft YaHei UI"/>
                        </a:rPr>
                        <a:t>成绩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':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np.m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an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218">
                <a:tc>
                  <a:txBody>
                    <a:bodyPr/>
                    <a:lstStyle/>
                    <a:p>
                      <a:pPr marL="25400" marR="64769">
                        <a:lnSpc>
                          <a:spcPct val="1109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sex_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ount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7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\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n'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ex_m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700" spc="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pro_count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700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stu.groupb</a:t>
                      </a:r>
                      <a:r>
                        <a:rPr sz="1700" spc="-3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700" spc="0" dirty="0">
                          <a:latin typeface="Microsoft YaHei UI"/>
                          <a:cs typeface="Microsoft YaHei UI"/>
                        </a:rPr>
                        <a:t>省份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']).count() pro_m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an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stu.g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oupb</a:t>
                      </a:r>
                      <a:r>
                        <a:rPr sz="1700" spc="15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(['</a:t>
                      </a:r>
                      <a:r>
                        <a:rPr sz="1700" spc="0" dirty="0">
                          <a:latin typeface="Microsoft YaHei UI"/>
                          <a:cs typeface="Microsoft YaHei UI"/>
                        </a:rPr>
                        <a:t>省份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']).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ggreg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te(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700" spc="10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700" spc="0" dirty="0">
                          <a:latin typeface="Microsoft YaHei UI"/>
                          <a:cs typeface="Microsoft YaHei UI"/>
                        </a:rPr>
                        <a:t>成绩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':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np.m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an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1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pro_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ount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7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\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n'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ro_m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700" spc="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700" spc="0" dirty="0">
                          <a:latin typeface="Courier New"/>
                          <a:cs typeface="Courier New"/>
                        </a:rPr>
                        <a:t>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1854200" y="609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案例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：</a:t>
            </a: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调查反馈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表分析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1854200" y="1524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统计分析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746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6963" y="1273048"/>
            <a:ext cx="178308" cy="17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4200" y="1196340"/>
            <a:ext cx="8582660" cy="406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步骤7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同学的BM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，找出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分位数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国家标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83"/>
              </a:spcBef>
            </a:pPr>
            <a:endParaRPr sz="1100" dirty="0"/>
          </a:p>
          <a:p>
            <a:pPr marL="413384"/>
            <a:r>
              <a:rPr sz="1900" spc="-15" dirty="0">
                <a:latin typeface="Courier New"/>
                <a:cs typeface="Courier New"/>
              </a:rPr>
              <a:t>stu['BMI']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stu['</a:t>
            </a:r>
            <a:r>
              <a:rPr sz="1900" spc="-20" dirty="0">
                <a:latin typeface="Microsoft YaHei UI"/>
                <a:cs typeface="Microsoft YaHei UI"/>
              </a:rPr>
              <a:t>体重</a:t>
            </a:r>
            <a:r>
              <a:rPr sz="1900" spc="-15" dirty="0">
                <a:latin typeface="Courier New"/>
                <a:cs typeface="Courier New"/>
              </a:rPr>
              <a:t>']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/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(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np.square(stu['</a:t>
            </a:r>
            <a:r>
              <a:rPr sz="1900" spc="-20" dirty="0">
                <a:latin typeface="Microsoft YaHei UI"/>
                <a:cs typeface="Microsoft YaHei UI"/>
              </a:rPr>
              <a:t>身高</a:t>
            </a:r>
            <a:r>
              <a:rPr sz="1900" spc="-15" dirty="0">
                <a:latin typeface="Courier New"/>
                <a:cs typeface="Courier New"/>
              </a:rPr>
              <a:t>']/100)</a:t>
            </a:r>
            <a:r>
              <a:rPr sz="1900" spc="-5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)</a:t>
            </a:r>
            <a:endParaRPr sz="1900" dirty="0">
              <a:latin typeface="Courier New"/>
              <a:cs typeface="Courier New"/>
            </a:endParaRPr>
          </a:p>
          <a:p>
            <a:pPr marL="413384"/>
            <a:r>
              <a:rPr sz="1900" spc="-15" dirty="0">
                <a:latin typeface="Courier New"/>
                <a:cs typeface="Courier New"/>
              </a:rPr>
              <a:t>#</a:t>
            </a:r>
            <a:r>
              <a:rPr sz="1900" spc="-25" dirty="0">
                <a:latin typeface="Microsoft YaHei UI"/>
                <a:cs typeface="Microsoft YaHei UI"/>
              </a:rPr>
              <a:t>计算四分位数</a:t>
            </a:r>
            <a:endParaRPr sz="1900" dirty="0">
              <a:latin typeface="Microsoft YaHei UI"/>
              <a:cs typeface="Microsoft YaHei UI"/>
            </a:endParaRPr>
          </a:p>
          <a:p>
            <a:pPr marL="413384">
              <a:lnSpc>
                <a:spcPts val="2245"/>
              </a:lnSpc>
            </a:pPr>
            <a:r>
              <a:rPr sz="1900" spc="-15" dirty="0">
                <a:latin typeface="Courier New"/>
                <a:cs typeface="Courier New"/>
              </a:rPr>
              <a:t>print( st</a:t>
            </a:r>
            <a:r>
              <a:rPr sz="1900" spc="-30" dirty="0">
                <a:latin typeface="Courier New"/>
                <a:cs typeface="Courier New"/>
              </a:rPr>
              <a:t>u</a:t>
            </a:r>
            <a:r>
              <a:rPr sz="1900" spc="-15" dirty="0">
                <a:latin typeface="Courier New"/>
                <a:cs typeface="Courier New"/>
              </a:rPr>
              <a:t>['</a:t>
            </a:r>
            <a:r>
              <a:rPr sz="1900" spc="-10" dirty="0">
                <a:latin typeface="Courier New"/>
                <a:cs typeface="Courier New"/>
              </a:rPr>
              <a:t>B</a:t>
            </a:r>
            <a:r>
              <a:rPr sz="1900" spc="-15" dirty="0">
                <a:latin typeface="Courier New"/>
                <a:cs typeface="Courier New"/>
              </a:rPr>
              <a:t>MI</a:t>
            </a:r>
            <a:r>
              <a:rPr sz="1900" spc="-10" dirty="0">
                <a:latin typeface="Courier New"/>
                <a:cs typeface="Courier New"/>
              </a:rPr>
              <a:t>'</a:t>
            </a:r>
            <a:r>
              <a:rPr sz="1900" spc="-25" dirty="0">
                <a:latin typeface="Courier New"/>
                <a:cs typeface="Courier New"/>
              </a:rPr>
              <a:t>]</a:t>
            </a:r>
            <a:r>
              <a:rPr sz="1900" spc="-15" dirty="0">
                <a:latin typeface="Courier New"/>
                <a:cs typeface="Courier New"/>
              </a:rPr>
              <a:t>.quantile( [.25,0.5</a:t>
            </a:r>
            <a:r>
              <a:rPr sz="1900" spc="-25" dirty="0">
                <a:latin typeface="Courier New"/>
                <a:cs typeface="Courier New"/>
              </a:rPr>
              <a:t>,</a:t>
            </a:r>
            <a:r>
              <a:rPr sz="1900" spc="-15" dirty="0">
                <a:latin typeface="Courier New"/>
                <a:cs typeface="Courier New"/>
              </a:rPr>
              <a:t>.75]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)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)</a:t>
            </a:r>
            <a:endParaRPr sz="1900" dirty="0">
              <a:latin typeface="Courier New"/>
              <a:cs typeface="Courier New"/>
            </a:endParaRPr>
          </a:p>
          <a:p>
            <a:pPr marL="413384">
              <a:spcBef>
                <a:spcPts val="35"/>
              </a:spcBef>
            </a:pPr>
            <a:r>
              <a:rPr sz="1900" spc="-15" dirty="0">
                <a:latin typeface="Courier New"/>
                <a:cs typeface="Courier New"/>
              </a:rPr>
              <a:t>#</a:t>
            </a:r>
            <a:r>
              <a:rPr sz="1900" spc="-20" dirty="0">
                <a:latin typeface="Microsoft YaHei UI"/>
                <a:cs typeface="Microsoft YaHei UI"/>
              </a:rPr>
              <a:t>计</a:t>
            </a:r>
            <a:r>
              <a:rPr sz="1900" spc="-25" dirty="0">
                <a:latin typeface="Microsoft YaHei UI"/>
                <a:cs typeface="Microsoft YaHei UI"/>
              </a:rPr>
              <a:t>算</a:t>
            </a:r>
            <a:r>
              <a:rPr sz="1900" spc="-15" dirty="0">
                <a:latin typeface="Courier New"/>
                <a:cs typeface="Courier New"/>
              </a:rPr>
              <a:t>BMI</a:t>
            </a:r>
            <a:r>
              <a:rPr sz="1900" spc="-20" dirty="0">
                <a:latin typeface="Microsoft YaHei UI"/>
                <a:cs typeface="Microsoft YaHei UI"/>
              </a:rPr>
              <a:t>值</a:t>
            </a:r>
            <a:r>
              <a:rPr sz="1900" spc="-15" dirty="0">
                <a:latin typeface="Courier New"/>
                <a:cs typeface="Courier New"/>
              </a:rPr>
              <a:t>&gt;28</a:t>
            </a:r>
            <a:r>
              <a:rPr sz="1900" spc="-20" dirty="0">
                <a:latin typeface="Microsoft YaHei UI"/>
                <a:cs typeface="Microsoft YaHei UI"/>
              </a:rPr>
              <a:t>的个数</a:t>
            </a:r>
            <a:endParaRPr sz="1900" dirty="0">
              <a:latin typeface="Microsoft YaHei UI"/>
              <a:cs typeface="Microsoft YaHei UI"/>
            </a:endParaRPr>
          </a:p>
          <a:p>
            <a:pPr marL="413384"/>
            <a:r>
              <a:rPr sz="1900" spc="-15" dirty="0">
                <a:latin typeface="Courier New"/>
                <a:cs typeface="Courier New"/>
              </a:rPr>
              <a:t>print('BMI&gt;28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Microsoft YaHei UI"/>
                <a:cs typeface="Microsoft YaHei UI"/>
              </a:rPr>
              <a:t>肥胖人数</a:t>
            </a:r>
            <a:r>
              <a:rPr sz="1900" spc="-15" dirty="0">
                <a:latin typeface="Courier New"/>
                <a:cs typeface="Courier New"/>
              </a:rPr>
              <a:t>:',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spc="-15" dirty="0">
                <a:latin typeface="Courier New"/>
                <a:cs typeface="Courier New"/>
              </a:rPr>
              <a:t>stu['BMI']&gt;=28</a:t>
            </a:r>
            <a:r>
              <a:rPr sz="1900" spc="-5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).sum() )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ts val="750"/>
              </a:lnSpc>
              <a:spcBef>
                <a:spcPts val="27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结果说明：</a:t>
            </a:r>
          </a:p>
          <a:p>
            <a:pPr>
              <a:lnSpc>
                <a:spcPts val="1000"/>
              </a:lnSpc>
              <a:spcBef>
                <a:spcPts val="36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/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%的同学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值为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18.6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，体重偏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轻</a:t>
            </a:r>
            <a:r>
              <a:rPr lang="zh-CN" alt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/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%的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值为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23.4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，都在正常范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围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内。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/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位同学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超过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，属于肥胖。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854200" y="609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案例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：</a:t>
            </a:r>
            <a:r>
              <a:rPr sz="2400" spc="-30" dirty="0" err="1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调查反馈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Microsoft YaHei UI"/>
              </a:rPr>
              <a:t>表分析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Microsoft YaHei UI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1854200" y="1524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统计分析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518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543" y="195044"/>
            <a:ext cx="7750657" cy="69606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800" spc="-5" dirty="0"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综合练习题</a:t>
            </a:r>
            <a:r>
              <a:rPr lang="en-US" altLang="zh-CN" sz="2800" spc="-5" dirty="0"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(-</a:t>
            </a:r>
            <a:r>
              <a:rPr lang="zh-CN" altLang="en-US" sz="2800" spc="-5" dirty="0"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第</a:t>
            </a:r>
            <a:r>
              <a:rPr lang="en-US" altLang="zh-CN" sz="2800" spc="-5" dirty="0"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2</a:t>
            </a:r>
            <a:r>
              <a:rPr lang="zh-CN" altLang="en-US" sz="2800" spc="-5" dirty="0"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章</a:t>
            </a:r>
            <a:r>
              <a:rPr lang="en-US" altLang="zh-CN" sz="2800" spc="-5" dirty="0">
                <a:latin typeface="黑体" panose="02010609060101010101" pitchFamily="49" charset="-122"/>
                <a:ea typeface="黑体" panose="02010609060101010101" pitchFamily="49" charset="-122"/>
                <a:cs typeface="Microsoft JhengHei Light"/>
              </a:rPr>
              <a:t>)</a:t>
            </a:r>
            <a:endParaRPr sz="2800" dirty="0">
              <a:latin typeface="黑体" panose="02010609060101010101" pitchFamily="49" charset="-122"/>
              <a:ea typeface="黑体" panose="02010609060101010101" pitchFamily="49" charset="-122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0088" y="1176332"/>
            <a:ext cx="8900004" cy="4880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28930" lvl="0" indent="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1 . </a:t>
            </a:r>
            <a:r>
              <a:rPr kumimoji="0" lang="zh-CN" altLang="en-US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“大润发”、“</a:t>
            </a:r>
            <a:r>
              <a:rPr kumimoji="0" sz="2400" i="0" strike="noStrike" kern="120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沃尔玛</a:t>
            </a:r>
            <a:r>
              <a:rPr kumimoji="0" lang="zh-CN" altLang="en-US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zh-CN" altLang="en-US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0" sz="2400" i="0" strike="noStrike" kern="120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联华</a:t>
            </a:r>
            <a:r>
              <a:rPr kumimoji="0" lang="zh-CN" altLang="en-US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zh-CN" altLang="en-US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0" sz="2400" i="0" strike="noStrike" kern="120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农工商</a:t>
            </a:r>
            <a:r>
              <a:rPr kumimoji="0" lang="zh-CN" altLang="en-US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sz="2400" i="0" strike="noStrike" kern="120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四个超市都卖苹果、香蕉、桔子和芒果四种水果。使用NumPy的</a:t>
            </a:r>
            <a:r>
              <a:rPr kumimoji="0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sz="2400" i="0" strike="noStrike" kern="120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ndarray实现以下功能</a:t>
            </a:r>
            <a:r>
              <a:rPr kumimoji="0" sz="2400" i="0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a)	创建2个一维数组分别存储超市名称和水果名称；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4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12700" lvl="0" indent="-51562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b)	创建1个4×4的二维数组存储不同超市的水果价格，其中价格由4到10范围内的随机数生成；</a:t>
            </a:r>
          </a:p>
          <a:p>
            <a:pPr marL="0" marR="0" lvl="0" indent="0" algn="l" defTabSz="914400" rtl="0" eaLnBrk="1" fontAlgn="auto" latinLnBrk="0" hangingPunct="1">
              <a:lnSpc>
                <a:spcPts val="95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283845" lvl="0" indent="-51562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c)	选择“大润发”的苹果和“联华”的香蕉，并将价格增加1元；</a:t>
            </a: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4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172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d)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农工商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水果大减价，所有水果价格减少2元；</a:t>
            </a:r>
          </a:p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e)	统计四个超市苹果和芒果的销售均价；</a:t>
            </a:r>
          </a:p>
          <a:p>
            <a:pPr marL="0" marR="0" lvl="0" indent="0" algn="l" defTabSz="914400" rtl="0" eaLnBrk="1" fontAlgn="auto" latinLnBrk="0" hangingPunct="1">
              <a:lnSpc>
                <a:spcPts val="650"/>
              </a:lnSpc>
              <a:spcBef>
                <a:spcPts val="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f)	</a:t>
            </a:r>
            <a:r>
              <a:rPr kumimoji="0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找出桔子价格最贵的超市名称（不是编号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943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854200" y="228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综合</a:t>
            </a:r>
            <a:r>
              <a:rPr sz="2800" spc="-2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(-</a:t>
            </a: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4211" y="1036430"/>
            <a:ext cx="8915400" cy="557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tabLst>
                <a:tab pos="36258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2 .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海伦一直使用在线交友网</a:t>
            </a:r>
            <a:r>
              <a:rPr lang="zh-CN" alt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寻找</a:t>
            </a:r>
            <a:r>
              <a:rPr lang="zh-CN" alt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合的</a:t>
            </a:r>
            <a:r>
              <a:rPr lang="zh-CN" alt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会对</a:t>
            </a:r>
            <a:r>
              <a:rPr lang="zh-CN" alt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她将交友数据存放在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altLang="zh-C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CN"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altLang="zh-C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en-US" altLang="zh-C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79" marR="12700" indent="127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</a:t>
            </a:r>
            <a:r>
              <a:rPr lang="zh-CN" alt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中读取</a:t>
            </a:r>
            <a:r>
              <a:rPr lang="zh-CN" alt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效</a:t>
            </a:r>
            <a:r>
              <a:rPr lang="zh-CN" alt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据保存</a:t>
            </a:r>
            <a:r>
              <a:rPr lang="zh-CN" alt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altLang="zh-CN" sz="24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altLang="zh-CN"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zh-CN" alt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象</a:t>
            </a:r>
            <a:r>
              <a:rPr lang="zh-CN" alt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，跳过</a:t>
            </a:r>
            <a:r>
              <a:rPr lang="zh-CN" alt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字解</a:t>
            </a:r>
            <a:r>
              <a:rPr lang="zh-CN" alt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释</a:t>
            </a:r>
            <a:r>
              <a:rPr lang="zh-CN" alt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行； </a:t>
            </a:r>
          </a:p>
          <a:p>
            <a:pPr marL="220979" marR="12700" indent="127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）列索引名设为</a:t>
            </a:r>
            <a:r>
              <a:rPr lang="zh-CN" altLang="en-US" sz="24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altLang="zh-CN" sz="24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altLang="zh-C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ideogame','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icec</a:t>
            </a:r>
            <a:r>
              <a:rPr lang="en-US" altLang="zh-CN" sz="24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altLang="zh-CN" sz="24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</a:t>
            </a:r>
            <a:r>
              <a:rPr lang="en-US" altLang="zh-C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pe‘</a:t>
            </a:r>
            <a:r>
              <a:rPr lang="en-US" altLang="zh-C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220979" marR="12700" indent="1270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）显示读取到的前面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r>
              <a:rPr lang="zh-CN" alt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据；</a:t>
            </a:r>
          </a:p>
          <a:p>
            <a:pPr marL="220979">
              <a:spcBef>
                <a:spcPts val="48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）显示所</a:t>
            </a:r>
            <a:r>
              <a:rPr lang="zh-CN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</a:t>
            </a:r>
            <a:r>
              <a:rPr lang="en-US" altLang="zh-C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altLang="zh-C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en-US" altLang="zh-CN" sz="24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eDose</a:t>
            </a:r>
            <a:r>
              <a:rPr lang="en-US" altLang="zh-CN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altLang="zh-CN" sz="2400" spc="5" dirty="0">
                <a:latin typeface="Times New Roman"/>
                <a:cs typeface="Times New Roman"/>
              </a:rPr>
              <a:t>3</a:t>
            </a:r>
            <a:r>
              <a:rPr lang="zh-CN" altLang="en-US" sz="2400" dirty="0">
                <a:latin typeface="宋体"/>
                <a:cs typeface="宋体"/>
              </a:rPr>
              <a:t>．数据清洗。</a:t>
            </a:r>
          </a:p>
          <a:p>
            <a:pPr marL="329565">
              <a:spcBef>
                <a:spcPts val="480"/>
              </a:spcBef>
            </a:pPr>
            <a:r>
              <a:rPr lang="en-US" altLang="zh-CN" sz="2400" spc="5" dirty="0">
                <a:latin typeface="Times New Roman"/>
                <a:cs typeface="Times New Roman"/>
              </a:rPr>
              <a:t>1</a:t>
            </a:r>
            <a:r>
              <a:rPr lang="zh-CN" altLang="en-US" sz="2400" dirty="0">
                <a:latin typeface="宋体"/>
                <a:cs typeface="宋体"/>
              </a:rPr>
              <a:t>）从</a:t>
            </a:r>
            <a:r>
              <a:rPr lang="en-US" altLang="zh-CN" sz="2400" dirty="0">
                <a:latin typeface="Times New Roman"/>
                <a:cs typeface="Times New Roman"/>
              </a:rPr>
              <a:t>stu</a:t>
            </a:r>
            <a:r>
              <a:rPr lang="en-US" altLang="zh-CN" sz="2400" spc="5" dirty="0">
                <a:latin typeface="Times New Roman"/>
                <a:cs typeface="Times New Roman"/>
              </a:rPr>
              <a:t>d</a:t>
            </a:r>
            <a:r>
              <a:rPr lang="en-US" altLang="zh-CN" sz="2400" dirty="0">
                <a:latin typeface="Times New Roman"/>
                <a:cs typeface="Times New Roman"/>
              </a:rPr>
              <a:t>e</a:t>
            </a:r>
            <a:r>
              <a:rPr lang="en-US" altLang="zh-CN" sz="2400" spc="-10" dirty="0">
                <a:latin typeface="Times New Roman"/>
                <a:cs typeface="Times New Roman"/>
              </a:rPr>
              <a:t>n</a:t>
            </a:r>
            <a:r>
              <a:rPr lang="en-US" altLang="zh-CN" sz="2400" dirty="0">
                <a:latin typeface="Times New Roman"/>
                <a:cs typeface="Times New Roman"/>
              </a:rPr>
              <a:t>ts</a:t>
            </a:r>
            <a:r>
              <a:rPr lang="en-US" altLang="zh-CN" sz="2400" spc="-15" dirty="0"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latin typeface="Times New Roman"/>
                <a:cs typeface="Times New Roman"/>
              </a:rPr>
              <a:t>nf</a:t>
            </a:r>
            <a:r>
              <a:rPr lang="en-US" altLang="zh-CN" sz="2400" spc="-10" dirty="0">
                <a:latin typeface="Times New Roman"/>
                <a:cs typeface="Times New Roman"/>
              </a:rPr>
              <a:t>o</a:t>
            </a:r>
            <a:r>
              <a:rPr lang="en-US" altLang="zh-CN" sz="2400" dirty="0">
                <a:latin typeface="Times New Roman"/>
                <a:cs typeface="Times New Roman"/>
              </a:rPr>
              <a:t>.x</a:t>
            </a:r>
            <a:r>
              <a:rPr lang="en-US" altLang="zh-CN" sz="2400" spc="-10" dirty="0">
                <a:latin typeface="Times New Roman"/>
                <a:cs typeface="Times New Roman"/>
              </a:rPr>
              <a:t>l</a:t>
            </a:r>
            <a:r>
              <a:rPr lang="en-US" altLang="zh-CN" sz="2400" spc="-15" dirty="0">
                <a:latin typeface="Times New Roman"/>
                <a:cs typeface="Times New Roman"/>
              </a:rPr>
              <a:t>s</a:t>
            </a:r>
            <a:r>
              <a:rPr lang="en-US" altLang="zh-CN" sz="2400" dirty="0">
                <a:latin typeface="Times New Roman"/>
                <a:cs typeface="Times New Roman"/>
              </a:rPr>
              <a:t>x</a:t>
            </a:r>
            <a:r>
              <a:rPr lang="zh-CN" altLang="en-US" sz="2400" spc="-35" dirty="0">
                <a:latin typeface="Times New Roman"/>
                <a:cs typeface="Times New Roman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文件的“</a:t>
            </a:r>
            <a:r>
              <a:rPr lang="en-US" altLang="zh-CN" sz="2400" dirty="0">
                <a:latin typeface="Times New Roman"/>
                <a:cs typeface="Times New Roman"/>
              </a:rPr>
              <a:t>G</a:t>
            </a:r>
            <a:r>
              <a:rPr lang="en-US" altLang="zh-CN" sz="2400" spc="5" dirty="0">
                <a:latin typeface="Times New Roman"/>
                <a:cs typeface="Times New Roman"/>
              </a:rPr>
              <a:t>r</a:t>
            </a:r>
            <a:r>
              <a:rPr lang="en-US" altLang="zh-CN" sz="2400" dirty="0">
                <a:latin typeface="Times New Roman"/>
                <a:cs typeface="Times New Roman"/>
              </a:rPr>
              <a:t>o</a:t>
            </a:r>
            <a:r>
              <a:rPr lang="en-US" altLang="zh-CN" sz="2400" spc="10" dirty="0">
                <a:latin typeface="Times New Roman"/>
                <a:cs typeface="Times New Roman"/>
              </a:rPr>
              <a:t>u</a:t>
            </a:r>
            <a:r>
              <a:rPr lang="en-US" altLang="zh-CN" sz="2400" dirty="0">
                <a:latin typeface="Times New Roman"/>
                <a:cs typeface="Times New Roman"/>
              </a:rPr>
              <a:t>p</a:t>
            </a:r>
            <a:r>
              <a:rPr lang="en-US" altLang="zh-CN" sz="2400" spc="-15" dirty="0">
                <a:latin typeface="Times New Roman"/>
                <a:cs typeface="Times New Roman"/>
              </a:rPr>
              <a:t>1</a:t>
            </a:r>
            <a:r>
              <a:rPr lang="zh-CN" altLang="en-US" sz="2400" spc="5" dirty="0">
                <a:latin typeface="Times New Roman"/>
                <a:cs typeface="Times New Roman"/>
              </a:rPr>
              <a:t>”</a:t>
            </a:r>
            <a:r>
              <a:rPr lang="zh-CN" altLang="en-US" sz="2400" dirty="0">
                <a:latin typeface="宋体"/>
                <a:cs typeface="宋体"/>
              </a:rPr>
              <a:t>表单</a:t>
            </a:r>
            <a:r>
              <a:rPr lang="zh-CN" altLang="en-US" sz="2400" spc="-15" dirty="0">
                <a:latin typeface="宋体"/>
                <a:cs typeface="宋体"/>
              </a:rPr>
              <a:t>中</a:t>
            </a:r>
            <a:r>
              <a:rPr lang="zh-CN" altLang="en-US" sz="2400" dirty="0">
                <a:latin typeface="宋体"/>
                <a:cs typeface="宋体"/>
              </a:rPr>
              <a:t>读取</a:t>
            </a:r>
            <a:r>
              <a:rPr lang="zh-CN" altLang="en-US" sz="2400" spc="-15" dirty="0">
                <a:latin typeface="宋体"/>
                <a:cs typeface="宋体"/>
              </a:rPr>
              <a:t>数</a:t>
            </a:r>
            <a:r>
              <a:rPr lang="zh-CN" altLang="en-US" sz="2400" dirty="0">
                <a:latin typeface="宋体"/>
                <a:cs typeface="宋体"/>
              </a:rPr>
              <a:t>据；</a:t>
            </a:r>
          </a:p>
          <a:p>
            <a:pPr marL="329565">
              <a:spcBef>
                <a:spcPts val="480"/>
              </a:spcBef>
            </a:pPr>
            <a:r>
              <a:rPr lang="en-US" altLang="zh-CN" sz="2400" dirty="0">
                <a:latin typeface="Times New Roman"/>
                <a:cs typeface="Times New Roman"/>
              </a:rPr>
              <a:t>2</a:t>
            </a:r>
            <a:r>
              <a:rPr lang="zh-CN" altLang="en-US" sz="2400" spc="-5" dirty="0">
                <a:latin typeface="宋体"/>
                <a:cs typeface="宋体"/>
              </a:rPr>
              <a:t>）将“案例教学”列</a:t>
            </a:r>
            <a:r>
              <a:rPr lang="zh-CN" altLang="en-US" sz="2400" spc="-15" dirty="0">
                <a:latin typeface="宋体"/>
                <a:cs typeface="宋体"/>
              </a:rPr>
              <a:t>数</a:t>
            </a:r>
            <a:r>
              <a:rPr lang="zh-CN" altLang="en-US" sz="2400" spc="-5" dirty="0">
                <a:latin typeface="宋体"/>
                <a:cs typeface="宋体"/>
              </a:rPr>
              <a:t>据值</a:t>
            </a:r>
            <a:r>
              <a:rPr lang="zh-CN" altLang="en-US" sz="2400" spc="-15" dirty="0">
                <a:latin typeface="宋体"/>
                <a:cs typeface="宋体"/>
              </a:rPr>
              <a:t>全</a:t>
            </a:r>
            <a:r>
              <a:rPr lang="zh-CN" altLang="en-US" sz="2400" spc="-5" dirty="0">
                <a:latin typeface="宋体"/>
                <a:cs typeface="宋体"/>
              </a:rPr>
              <a:t>改</a:t>
            </a:r>
            <a:r>
              <a:rPr lang="zh-CN" altLang="en-US" sz="2400" dirty="0">
                <a:latin typeface="宋体"/>
                <a:cs typeface="宋体"/>
              </a:rPr>
              <a:t>为</a:t>
            </a:r>
            <a:r>
              <a:rPr lang="en-US" altLang="zh-CN" sz="2400" dirty="0" err="1">
                <a:latin typeface="Times New Roman"/>
                <a:cs typeface="Times New Roman"/>
              </a:rPr>
              <a:t>N</a:t>
            </a:r>
            <a:r>
              <a:rPr lang="en-US" altLang="zh-CN" sz="2400" spc="-15" dirty="0" err="1">
                <a:latin typeface="Times New Roman"/>
                <a:cs typeface="Times New Roman"/>
              </a:rPr>
              <a:t>a</a:t>
            </a:r>
            <a:r>
              <a:rPr lang="en-US" altLang="zh-CN" sz="2400" spc="5" dirty="0" err="1">
                <a:latin typeface="Times New Roman"/>
                <a:cs typeface="Times New Roman"/>
              </a:rPr>
              <a:t>N</a:t>
            </a:r>
            <a:r>
              <a:rPr lang="zh-CN" altLang="en-US" sz="2400" dirty="0">
                <a:latin typeface="宋体"/>
                <a:cs typeface="宋体"/>
              </a:rPr>
              <a:t>；</a:t>
            </a:r>
          </a:p>
          <a:p>
            <a:pPr marL="329565">
              <a:spcBef>
                <a:spcPts val="480"/>
              </a:spcBef>
            </a:pPr>
            <a:r>
              <a:rPr lang="en-US" altLang="zh-CN" sz="2400" spc="5" dirty="0">
                <a:latin typeface="Times New Roman"/>
                <a:cs typeface="Times New Roman"/>
              </a:rPr>
              <a:t>3</a:t>
            </a:r>
            <a:r>
              <a:rPr lang="zh-CN" altLang="en-US" sz="2400" dirty="0">
                <a:latin typeface="宋体"/>
                <a:cs typeface="宋体"/>
              </a:rPr>
              <a:t>）滤除每行数据中缺</a:t>
            </a:r>
            <a:r>
              <a:rPr lang="zh-CN" altLang="en-US" sz="2400" spc="-10" dirty="0">
                <a:latin typeface="宋体"/>
                <a:cs typeface="宋体"/>
              </a:rPr>
              <a:t>失</a:t>
            </a:r>
            <a:r>
              <a:rPr lang="en-US" altLang="zh-CN" sz="2400" spc="5" dirty="0">
                <a:latin typeface="Times New Roman"/>
                <a:cs typeface="Times New Roman"/>
              </a:rPr>
              <a:t>3</a:t>
            </a:r>
            <a:r>
              <a:rPr lang="zh-CN" altLang="en-US" sz="2400" spc="-15" dirty="0">
                <a:latin typeface="宋体"/>
                <a:cs typeface="宋体"/>
              </a:rPr>
              <a:t>项</a:t>
            </a:r>
            <a:r>
              <a:rPr lang="zh-CN" altLang="en-US" sz="2400" dirty="0">
                <a:latin typeface="宋体"/>
                <a:cs typeface="宋体"/>
              </a:rPr>
              <a:t>以上</a:t>
            </a:r>
            <a:r>
              <a:rPr lang="zh-CN" altLang="en-US" sz="2400" spc="-15" dirty="0">
                <a:latin typeface="宋体"/>
                <a:cs typeface="宋体"/>
              </a:rPr>
              <a:t>（</a:t>
            </a:r>
            <a:r>
              <a:rPr lang="zh-CN" altLang="en-US" sz="2400" dirty="0">
                <a:latin typeface="宋体"/>
                <a:cs typeface="宋体"/>
              </a:rPr>
              <a:t>包括</a:t>
            </a:r>
            <a:r>
              <a:rPr lang="en-US" altLang="zh-CN" sz="2400" spc="-10" dirty="0">
                <a:latin typeface="Times New Roman"/>
                <a:cs typeface="Times New Roman"/>
              </a:rPr>
              <a:t>3</a:t>
            </a:r>
            <a:r>
              <a:rPr lang="zh-CN" altLang="en-US" sz="2400" dirty="0">
                <a:latin typeface="宋体"/>
                <a:cs typeface="宋体"/>
              </a:rPr>
              <a:t>项</a:t>
            </a:r>
            <a:r>
              <a:rPr lang="zh-CN" altLang="en-US" sz="2400" spc="-15" dirty="0">
                <a:latin typeface="宋体"/>
                <a:cs typeface="宋体"/>
              </a:rPr>
              <a:t>）</a:t>
            </a:r>
            <a:r>
              <a:rPr lang="zh-CN" altLang="en-US" sz="2400" dirty="0">
                <a:latin typeface="宋体"/>
                <a:cs typeface="宋体"/>
              </a:rPr>
              <a:t>的行；</a:t>
            </a:r>
          </a:p>
          <a:p>
            <a:pPr marL="329565">
              <a:spcBef>
                <a:spcPts val="480"/>
              </a:spcBef>
            </a:pPr>
            <a:r>
              <a:rPr lang="en-US" altLang="zh-CN" sz="2400" spc="5" dirty="0">
                <a:latin typeface="Times New Roman"/>
                <a:cs typeface="Times New Roman"/>
              </a:rPr>
              <a:t>4</a:t>
            </a:r>
            <a:r>
              <a:rPr lang="zh-CN" altLang="en-US" sz="2400" dirty="0">
                <a:latin typeface="宋体"/>
                <a:cs typeface="宋体"/>
              </a:rPr>
              <a:t>）滤除值全部为</a:t>
            </a:r>
            <a:r>
              <a:rPr lang="en-US" altLang="zh-CN" sz="2400" dirty="0" err="1">
                <a:latin typeface="Times New Roman"/>
                <a:cs typeface="Times New Roman"/>
              </a:rPr>
              <a:t>Na</a:t>
            </a:r>
            <a:r>
              <a:rPr lang="en-US" altLang="zh-CN" sz="2400" spc="10" dirty="0" err="1">
                <a:latin typeface="Times New Roman"/>
                <a:cs typeface="Times New Roman"/>
              </a:rPr>
              <a:t>N</a:t>
            </a:r>
            <a:r>
              <a:rPr lang="zh-CN" altLang="en-US" sz="2400" dirty="0">
                <a:latin typeface="宋体"/>
                <a:cs typeface="宋体"/>
              </a:rPr>
              <a:t>的</a:t>
            </a:r>
            <a:r>
              <a:rPr lang="zh-CN" altLang="en-US" sz="2400" spc="-15" dirty="0">
                <a:latin typeface="宋体"/>
                <a:cs typeface="宋体"/>
              </a:rPr>
              <a:t>列</a:t>
            </a:r>
            <a:r>
              <a:rPr lang="zh-CN" altLang="en-US" sz="2400" dirty="0">
                <a:latin typeface="宋体"/>
                <a:cs typeface="宋体"/>
              </a:rPr>
              <a:t>；</a:t>
            </a:r>
          </a:p>
          <a:p>
            <a:pPr marL="220979">
              <a:spcBef>
                <a:spcPts val="480"/>
              </a:spcBef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234134" y="1219201"/>
            <a:ext cx="8276133" cy="5536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19100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854200" y="228600"/>
            <a:ext cx="8483600" cy="4387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综合</a:t>
            </a:r>
            <a:r>
              <a:rPr sz="2800" spc="-25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(-</a:t>
            </a: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2800" spc="-2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2600" y="1219201"/>
            <a:ext cx="8915400" cy="466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480"/>
              </a:spcBef>
            </a:pPr>
            <a:r>
              <a:rPr lang="en-US" altLang="zh-CN" sz="2400" spc="5" dirty="0">
                <a:latin typeface="Times New Roman"/>
                <a:cs typeface="Times New Roman"/>
              </a:rPr>
              <a:t>4</a:t>
            </a:r>
            <a:r>
              <a:rPr lang="zh-CN" altLang="en-US" sz="2400" dirty="0">
                <a:latin typeface="宋体"/>
                <a:cs typeface="宋体"/>
              </a:rPr>
              <a:t>．数据填充。</a:t>
            </a:r>
          </a:p>
          <a:p>
            <a:pPr marL="329565">
              <a:spcBef>
                <a:spcPts val="480"/>
              </a:spcBef>
            </a:pPr>
            <a:r>
              <a:rPr lang="en-US" altLang="zh-CN" sz="2400" spc="5" dirty="0">
                <a:latin typeface="Times New Roman"/>
                <a:cs typeface="Times New Roman"/>
              </a:rPr>
              <a:t>1</a:t>
            </a:r>
            <a:r>
              <a:rPr lang="zh-CN" altLang="en-US" sz="2400" dirty="0">
                <a:latin typeface="宋体"/>
                <a:cs typeface="宋体"/>
              </a:rPr>
              <a:t>）使用习题</a:t>
            </a:r>
            <a:r>
              <a:rPr lang="en-US" altLang="zh-CN" sz="2400" spc="5" dirty="0">
                <a:latin typeface="Times New Roman"/>
                <a:cs typeface="Times New Roman"/>
              </a:rPr>
              <a:t>1</a:t>
            </a:r>
            <a:r>
              <a:rPr lang="zh-CN" altLang="en-US" sz="2400" spc="5" dirty="0">
                <a:latin typeface="Times New Roman"/>
                <a:cs typeface="Times New Roman"/>
              </a:rPr>
              <a:t>（</a:t>
            </a:r>
            <a:r>
              <a:rPr lang="en-US" altLang="zh-CN" sz="2400" dirty="0"/>
              <a:t>data\studentsInfo.xlsx</a:t>
            </a:r>
            <a:r>
              <a:rPr lang="zh-CN" altLang="en-US" sz="2400" spc="5" dirty="0">
                <a:latin typeface="Times New Roman"/>
                <a:cs typeface="Times New Roman"/>
              </a:rPr>
              <a:t>）</a:t>
            </a:r>
            <a:r>
              <a:rPr lang="zh-CN" altLang="en-US" sz="2400" dirty="0">
                <a:latin typeface="宋体"/>
                <a:cs typeface="宋体"/>
              </a:rPr>
              <a:t>的数</a:t>
            </a:r>
            <a:r>
              <a:rPr lang="zh-CN" altLang="en-US" sz="2400" spc="-15" dirty="0">
                <a:latin typeface="宋体"/>
                <a:cs typeface="宋体"/>
              </a:rPr>
              <a:t>据</a:t>
            </a:r>
            <a:r>
              <a:rPr lang="zh-CN" altLang="en-US" sz="2400" dirty="0">
                <a:latin typeface="宋体"/>
                <a:cs typeface="宋体"/>
              </a:rPr>
              <a:t>；</a:t>
            </a:r>
          </a:p>
          <a:p>
            <a:pPr marL="329565">
              <a:spcBef>
                <a:spcPts val="480"/>
              </a:spcBef>
            </a:pPr>
            <a:r>
              <a:rPr lang="en-US" altLang="zh-CN" sz="2400" spc="5" dirty="0">
                <a:latin typeface="Times New Roman"/>
                <a:cs typeface="Times New Roman"/>
              </a:rPr>
              <a:t>2</a:t>
            </a:r>
            <a:r>
              <a:rPr lang="zh-CN" altLang="en-US" sz="2400" dirty="0">
                <a:latin typeface="宋体"/>
                <a:cs typeface="宋体"/>
              </a:rPr>
              <a:t>）使用列的平均值填</a:t>
            </a:r>
            <a:r>
              <a:rPr lang="zh-CN" altLang="en-US" sz="2400" spc="-15" dirty="0">
                <a:latin typeface="宋体"/>
                <a:cs typeface="宋体"/>
              </a:rPr>
              <a:t>充</a:t>
            </a:r>
            <a:r>
              <a:rPr lang="zh-CN" altLang="en-US" sz="2400" dirty="0">
                <a:latin typeface="宋体"/>
                <a:cs typeface="宋体"/>
              </a:rPr>
              <a:t>“体</a:t>
            </a:r>
            <a:r>
              <a:rPr lang="zh-CN" altLang="en-US" sz="2400" spc="-15" dirty="0">
                <a:latin typeface="宋体"/>
                <a:cs typeface="宋体"/>
              </a:rPr>
              <a:t>重</a:t>
            </a:r>
            <a:r>
              <a:rPr lang="zh-CN" altLang="en-US" sz="2400" dirty="0">
                <a:latin typeface="宋体"/>
                <a:cs typeface="宋体"/>
              </a:rPr>
              <a:t>”和</a:t>
            </a:r>
            <a:r>
              <a:rPr lang="zh-CN" altLang="en-US" sz="2400" spc="-15" dirty="0">
                <a:latin typeface="宋体"/>
                <a:cs typeface="宋体"/>
              </a:rPr>
              <a:t>“</a:t>
            </a:r>
            <a:r>
              <a:rPr lang="zh-CN" altLang="en-US" sz="2400" dirty="0">
                <a:latin typeface="宋体"/>
                <a:cs typeface="宋体"/>
              </a:rPr>
              <a:t>成绩</a:t>
            </a:r>
            <a:r>
              <a:rPr lang="zh-CN" altLang="en-US" sz="2400" spc="-15" dirty="0">
                <a:latin typeface="宋体"/>
                <a:cs typeface="宋体"/>
              </a:rPr>
              <a:t>”</a:t>
            </a:r>
            <a:r>
              <a:rPr lang="zh-CN" altLang="en-US" sz="2400" dirty="0">
                <a:latin typeface="宋体"/>
                <a:cs typeface="宋体"/>
              </a:rPr>
              <a:t>列</a:t>
            </a:r>
            <a:r>
              <a:rPr lang="zh-CN" altLang="en-US" sz="2400" spc="5" dirty="0">
                <a:latin typeface="宋体"/>
                <a:cs typeface="宋体"/>
              </a:rPr>
              <a:t>的</a:t>
            </a:r>
            <a:r>
              <a:rPr lang="en-US" altLang="zh-CN" sz="2400" dirty="0" err="1">
                <a:latin typeface="Times New Roman"/>
                <a:cs typeface="Times New Roman"/>
              </a:rPr>
              <a:t>N</a:t>
            </a:r>
            <a:r>
              <a:rPr lang="en-US" altLang="zh-CN" sz="2400" spc="-10" dirty="0" err="1">
                <a:latin typeface="Times New Roman"/>
                <a:cs typeface="Times New Roman"/>
              </a:rPr>
              <a:t>a</a:t>
            </a:r>
            <a:r>
              <a:rPr lang="en-US" altLang="zh-CN" sz="2400" dirty="0" err="1">
                <a:latin typeface="Times New Roman"/>
                <a:cs typeface="Times New Roman"/>
              </a:rPr>
              <a:t>N</a:t>
            </a:r>
            <a:r>
              <a:rPr lang="zh-CN" altLang="en-US" sz="2400" dirty="0">
                <a:latin typeface="宋体"/>
                <a:cs typeface="宋体"/>
              </a:rPr>
              <a:t>数据；</a:t>
            </a:r>
          </a:p>
          <a:p>
            <a:pPr marL="329565">
              <a:spcBef>
                <a:spcPts val="480"/>
              </a:spcBef>
            </a:pPr>
            <a:r>
              <a:rPr lang="en-US" altLang="zh-CN" sz="2400" spc="5" dirty="0">
                <a:latin typeface="Times New Roman"/>
                <a:cs typeface="Times New Roman"/>
              </a:rPr>
              <a:t>3</a:t>
            </a:r>
            <a:r>
              <a:rPr lang="zh-CN" altLang="en-US" sz="2400" dirty="0">
                <a:latin typeface="宋体"/>
                <a:cs typeface="宋体"/>
              </a:rPr>
              <a:t>）使用上一行数据填</a:t>
            </a:r>
            <a:r>
              <a:rPr lang="zh-CN" altLang="en-US" sz="2400" spc="-15" dirty="0">
                <a:latin typeface="宋体"/>
                <a:cs typeface="宋体"/>
              </a:rPr>
              <a:t>充</a:t>
            </a:r>
            <a:r>
              <a:rPr lang="zh-CN" altLang="en-US" sz="2400" dirty="0">
                <a:latin typeface="宋体"/>
                <a:cs typeface="宋体"/>
              </a:rPr>
              <a:t>“年</a:t>
            </a:r>
            <a:r>
              <a:rPr lang="zh-CN" altLang="en-US" sz="2400" spc="-15" dirty="0">
                <a:latin typeface="宋体"/>
                <a:cs typeface="宋体"/>
              </a:rPr>
              <a:t>龄</a:t>
            </a:r>
            <a:r>
              <a:rPr lang="zh-CN" altLang="en-US" sz="2400" dirty="0">
                <a:latin typeface="宋体"/>
                <a:cs typeface="宋体"/>
              </a:rPr>
              <a:t>”列</a:t>
            </a:r>
            <a:r>
              <a:rPr lang="zh-CN" altLang="en-US" sz="2400" spc="-10" dirty="0">
                <a:latin typeface="宋体"/>
                <a:cs typeface="宋体"/>
              </a:rPr>
              <a:t>的</a:t>
            </a:r>
            <a:r>
              <a:rPr lang="en-US" altLang="zh-CN" sz="2400" spc="5" dirty="0" err="1">
                <a:latin typeface="Times New Roman"/>
                <a:cs typeface="Times New Roman"/>
              </a:rPr>
              <a:t>N</a:t>
            </a:r>
            <a:r>
              <a:rPr lang="en-US" altLang="zh-CN" sz="2400" dirty="0" err="1">
                <a:latin typeface="Times New Roman"/>
                <a:cs typeface="Times New Roman"/>
              </a:rPr>
              <a:t>a</a:t>
            </a:r>
            <a:r>
              <a:rPr lang="en-US" altLang="zh-CN" sz="2400" spc="5" dirty="0" err="1">
                <a:latin typeface="Times New Roman"/>
                <a:cs typeface="Times New Roman"/>
              </a:rPr>
              <a:t>N</a:t>
            </a:r>
            <a:r>
              <a:rPr lang="zh-CN" altLang="en-US" sz="2400" dirty="0">
                <a:latin typeface="宋体"/>
                <a:cs typeface="宋体"/>
              </a:rPr>
              <a:t>数</a:t>
            </a:r>
            <a:r>
              <a:rPr lang="zh-CN" altLang="en-US" sz="2400" spc="-15" dirty="0">
                <a:latin typeface="宋体"/>
                <a:cs typeface="宋体"/>
              </a:rPr>
              <a:t>据</a:t>
            </a:r>
            <a:r>
              <a:rPr lang="zh-CN" altLang="en-US" sz="2400" dirty="0">
                <a:latin typeface="宋体"/>
                <a:cs typeface="宋体"/>
              </a:rPr>
              <a:t>；</a:t>
            </a:r>
          </a:p>
          <a:p>
            <a:pPr marL="329565">
              <a:spcBef>
                <a:spcPts val="480"/>
              </a:spcBef>
            </a:pPr>
            <a:r>
              <a:rPr lang="en-US" altLang="zh-CN" sz="2400" dirty="0">
                <a:latin typeface="Times New Roman"/>
                <a:cs typeface="Times New Roman"/>
              </a:rPr>
              <a:t>4</a:t>
            </a:r>
            <a:r>
              <a:rPr lang="zh-CN" altLang="en-US" sz="2400" spc="-5" dirty="0">
                <a:latin typeface="宋体"/>
                <a:cs typeface="宋体"/>
              </a:rPr>
              <a:t>）使用“中位数”填</a:t>
            </a:r>
            <a:r>
              <a:rPr lang="zh-CN" altLang="en-US" sz="2400" spc="-15" dirty="0">
                <a:latin typeface="宋体"/>
                <a:cs typeface="宋体"/>
              </a:rPr>
              <a:t>充</a:t>
            </a:r>
            <a:r>
              <a:rPr lang="zh-CN" altLang="en-US" sz="2400" spc="-5" dirty="0">
                <a:latin typeface="宋体"/>
                <a:cs typeface="宋体"/>
              </a:rPr>
              <a:t>“生</a:t>
            </a:r>
            <a:r>
              <a:rPr lang="zh-CN" altLang="en-US" sz="2400" spc="-15" dirty="0">
                <a:latin typeface="宋体"/>
                <a:cs typeface="宋体"/>
              </a:rPr>
              <a:t>活</a:t>
            </a:r>
            <a:r>
              <a:rPr lang="zh-CN" altLang="en-US" sz="2400" spc="-5" dirty="0">
                <a:latin typeface="宋体"/>
                <a:cs typeface="宋体"/>
              </a:rPr>
              <a:t>费用</a:t>
            </a:r>
            <a:r>
              <a:rPr lang="zh-CN" altLang="en-US" sz="2400" spc="-10" dirty="0">
                <a:latin typeface="宋体"/>
                <a:cs typeface="宋体"/>
              </a:rPr>
              <a:t>”</a:t>
            </a:r>
            <a:r>
              <a:rPr lang="en-US" altLang="zh-CN" sz="2400" dirty="0" err="1">
                <a:latin typeface="Times New Roman"/>
                <a:cs typeface="Times New Roman"/>
              </a:rPr>
              <a:t>Na</a:t>
            </a:r>
            <a:r>
              <a:rPr lang="en-US" altLang="zh-CN" sz="2400" spc="5" dirty="0" err="1">
                <a:latin typeface="Times New Roman"/>
                <a:cs typeface="Times New Roman"/>
              </a:rPr>
              <a:t>N</a:t>
            </a:r>
            <a:r>
              <a:rPr lang="zh-CN" altLang="en-US" sz="2400" dirty="0">
                <a:latin typeface="宋体"/>
                <a:cs typeface="宋体"/>
              </a:rPr>
              <a:t>数</a:t>
            </a:r>
            <a:r>
              <a:rPr lang="zh-CN" altLang="en-US" sz="2400" spc="-20" dirty="0">
                <a:latin typeface="宋体"/>
                <a:cs typeface="宋体"/>
              </a:rPr>
              <a:t>据</a:t>
            </a:r>
            <a:r>
              <a:rPr lang="zh-CN" altLang="en-US" sz="2400" dirty="0">
                <a:latin typeface="宋体"/>
                <a:cs typeface="宋体"/>
              </a:rPr>
              <a:t>。</a:t>
            </a:r>
          </a:p>
          <a:p>
            <a:pPr marL="12700">
              <a:spcBef>
                <a:spcPts val="480"/>
              </a:spcBef>
            </a:pPr>
            <a:r>
              <a:rPr lang="en-US" altLang="zh-CN" sz="2400" dirty="0">
                <a:latin typeface="宋体"/>
                <a:cs typeface="宋体"/>
              </a:rPr>
              <a:t>【</a:t>
            </a:r>
            <a:r>
              <a:rPr lang="zh-CN" altLang="en-US" sz="2400" dirty="0">
                <a:latin typeface="宋体"/>
                <a:cs typeface="宋体"/>
              </a:rPr>
              <a:t>提示：</a:t>
            </a:r>
            <a:r>
              <a:rPr lang="en-US" altLang="zh-CN" sz="2400" dirty="0">
                <a:latin typeface="宋体"/>
                <a:cs typeface="宋体"/>
              </a:rPr>
              <a:t>】</a:t>
            </a:r>
            <a:r>
              <a:rPr lang="zh-CN" altLang="en-US" sz="2400" dirty="0">
                <a:latin typeface="宋体"/>
                <a:cs typeface="宋体"/>
              </a:rPr>
              <a:t>使用</a:t>
            </a:r>
            <a:r>
              <a:rPr lang="en-US" altLang="zh-CN" sz="2400" spc="5" dirty="0" err="1">
                <a:latin typeface="Times New Roman"/>
                <a:cs typeface="Times New Roman"/>
              </a:rPr>
              <a:t>d</a:t>
            </a:r>
            <a:r>
              <a:rPr lang="en-US" altLang="zh-CN" sz="2400" spc="-10" dirty="0" err="1">
                <a:latin typeface="Times New Roman"/>
                <a:cs typeface="Times New Roman"/>
              </a:rPr>
              <a:t>f</a:t>
            </a:r>
            <a:r>
              <a:rPr lang="en-US" altLang="zh-CN" sz="2400" spc="-10" dirty="0">
                <a:latin typeface="Times New Roman"/>
                <a:cs typeface="Times New Roman"/>
              </a:rPr>
              <a:t>[</a:t>
            </a:r>
            <a:r>
              <a:rPr lang="zh-CN" altLang="en-US" sz="2400" dirty="0">
                <a:latin typeface="宋体"/>
                <a:cs typeface="宋体"/>
              </a:rPr>
              <a:t>“生</a:t>
            </a:r>
            <a:r>
              <a:rPr lang="zh-CN" altLang="en-US" sz="2400" spc="-15" dirty="0">
                <a:latin typeface="宋体"/>
                <a:cs typeface="宋体"/>
              </a:rPr>
              <a:t>活</a:t>
            </a:r>
            <a:r>
              <a:rPr lang="zh-CN" altLang="en-US" sz="2400" dirty="0">
                <a:latin typeface="宋体"/>
                <a:cs typeface="宋体"/>
              </a:rPr>
              <a:t>费用</a:t>
            </a:r>
            <a:r>
              <a:rPr lang="zh-CN" altLang="en-US" sz="2400" dirty="0">
                <a:latin typeface="Times New Roman"/>
                <a:cs typeface="Times New Roman"/>
              </a:rPr>
              <a:t>”</a:t>
            </a:r>
            <a:r>
              <a:rPr lang="en-US" altLang="zh-CN" sz="2400" spc="-10" dirty="0">
                <a:latin typeface="Times New Roman"/>
                <a:cs typeface="Times New Roman"/>
              </a:rPr>
              <a:t>]</a:t>
            </a:r>
            <a:r>
              <a:rPr lang="en-US" altLang="zh-CN" sz="2400" dirty="0">
                <a:latin typeface="Times New Roman"/>
                <a:cs typeface="Times New Roman"/>
              </a:rPr>
              <a:t>.</a:t>
            </a:r>
            <a:r>
              <a:rPr lang="en-US" altLang="zh-CN" sz="2400" spc="-20" dirty="0">
                <a:latin typeface="Times New Roman"/>
                <a:cs typeface="Times New Roman"/>
              </a:rPr>
              <a:t>m</a:t>
            </a:r>
            <a:r>
              <a:rPr lang="en-US" altLang="zh-CN" sz="2400" dirty="0">
                <a:latin typeface="Times New Roman"/>
                <a:cs typeface="Times New Roman"/>
              </a:rPr>
              <a:t>edia</a:t>
            </a:r>
            <a:r>
              <a:rPr lang="en-US" altLang="zh-CN" sz="2400" spc="-10" dirty="0">
                <a:latin typeface="Times New Roman"/>
                <a:cs typeface="Times New Roman"/>
              </a:rPr>
              <a:t>n(</a:t>
            </a:r>
            <a:r>
              <a:rPr lang="en-US" altLang="zh-CN" sz="2400" dirty="0">
                <a:latin typeface="Times New Roman"/>
                <a:cs typeface="Times New Roman"/>
              </a:rPr>
              <a:t>) </a:t>
            </a:r>
            <a:r>
              <a:rPr lang="zh-CN" altLang="en-US" sz="2400" spc="-35" dirty="0">
                <a:latin typeface="Times New Roman"/>
                <a:cs typeface="Times New Roman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计算中位数。</a:t>
            </a:r>
            <a:endParaRPr lang="en-US" altLang="zh-CN" sz="2400" dirty="0">
              <a:latin typeface="宋体"/>
              <a:cs typeface="宋体"/>
            </a:endParaRPr>
          </a:p>
          <a:p>
            <a:pPr marL="12700">
              <a:spcBef>
                <a:spcPts val="480"/>
              </a:spcBef>
            </a:pPr>
            <a:endParaRPr lang="en-US" altLang="zh-CN" sz="2400" dirty="0">
              <a:latin typeface="宋体"/>
              <a:cs typeface="宋体"/>
            </a:endParaRPr>
          </a:p>
          <a:p>
            <a:pPr marL="12700" lvl="0" defTabSz="914400">
              <a:tabLst>
                <a:tab pos="527685" algn="l"/>
              </a:tabLst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作业命名为：“学号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实验课作业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- 1.doc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 lvl="0" defTabSz="914400">
              <a:tabLst>
                <a:tab pos="527685" algn="l"/>
              </a:tabLst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请发送至邮箱：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datascience2020_b@163.com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700">
              <a:spcBef>
                <a:spcPts val="480"/>
              </a:spcBef>
            </a:pPr>
            <a:endParaRPr lang="zh-CN" altLang="en-US" sz="2400" dirty="0">
              <a:latin typeface="宋体"/>
              <a:cs typeface="宋体"/>
            </a:endParaRPr>
          </a:p>
          <a:p>
            <a:pPr marL="220979">
              <a:spcBef>
                <a:spcPts val="480"/>
              </a:spcBef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234134" y="1219201"/>
            <a:ext cx="8276133" cy="5536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3319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1887</TotalTime>
  <Words>8917</Words>
  <Application>Microsoft Office PowerPoint</Application>
  <PresentationFormat>宽屏</PresentationFormat>
  <Paragraphs>2094</Paragraphs>
  <Slides>99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16" baseType="lpstr">
      <vt:lpstr>Microsoft JhengHei</vt:lpstr>
      <vt:lpstr>Microsoft JhengHei Light</vt:lpstr>
      <vt:lpstr>Microsoft YaHei UI</vt:lpstr>
      <vt:lpstr>等线</vt:lpstr>
      <vt:lpstr>等线 Light</vt:lpstr>
      <vt:lpstr>黑体</vt:lpstr>
      <vt:lpstr>楷体</vt:lpstr>
      <vt:lpstr>宋体</vt:lpstr>
      <vt:lpstr>Arial</vt:lpstr>
      <vt:lpstr>Calibri</vt:lpstr>
      <vt:lpstr>Calibri Light</vt:lpstr>
      <vt:lpstr>Cambria Math</vt:lpstr>
      <vt:lpstr>Courier New</vt:lpstr>
      <vt:lpstr>Segoe UI Symbol</vt:lpstr>
      <vt:lpstr>Times New Roman</vt:lpstr>
      <vt:lpstr>Verdana</vt:lpstr>
      <vt:lpstr>Office Theme</vt:lpstr>
      <vt:lpstr>数据科学导论</vt:lpstr>
      <vt:lpstr>本节课实验安排</vt:lpstr>
      <vt:lpstr>Python &amp; Anaconda</vt:lpstr>
      <vt:lpstr>〇、序 </vt:lpstr>
      <vt:lpstr>PowerPoint 演示文稿</vt:lpstr>
      <vt:lpstr>一、Python 安装与使用 </vt:lpstr>
      <vt:lpstr>PowerPoint 演示文稿</vt:lpstr>
      <vt:lpstr>PowerPoint 演示文稿</vt:lpstr>
      <vt:lpstr>二、什么是Anaconda？ </vt:lpstr>
      <vt:lpstr>三、Anaconda的安装使用（Windows系统） </vt:lpstr>
      <vt:lpstr>PowerPoint 演示文稿</vt:lpstr>
      <vt:lpstr>Navigator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Jupyter常用快捷键</vt:lpstr>
      <vt:lpstr>1.3  Python语言基础</vt:lpstr>
      <vt:lpstr>Python语言基础（3.x）</vt:lpstr>
      <vt:lpstr>内置的数据类型</vt:lpstr>
      <vt:lpstr>PowerPoint 演示文稿</vt:lpstr>
      <vt:lpstr>序列的索引</vt:lpstr>
      <vt:lpstr>Tuple和List</vt:lpstr>
      <vt:lpstr>Tuple和List</vt:lpstr>
      <vt:lpstr>PowerPoint 演示文稿</vt:lpstr>
      <vt:lpstr>程序格式</vt:lpstr>
      <vt:lpstr>键盘输入和屏幕输出</vt:lpstr>
      <vt:lpstr>PowerPoint 演示文稿</vt:lpstr>
      <vt:lpstr>控制流-循环</vt:lpstr>
      <vt:lpstr>Python内置函数（第三方工具包导入）</vt:lpstr>
      <vt:lpstr>自定义函数</vt:lpstr>
      <vt:lpstr>PowerPoint 演示文稿</vt:lpstr>
      <vt:lpstr>多维数组对象</vt:lpstr>
      <vt:lpstr>PowerPoint 演示文稿</vt:lpstr>
      <vt:lpstr>PowerPoint 演示文稿</vt:lpstr>
      <vt:lpstr>一维数组访问</vt:lpstr>
      <vt:lpstr>一维数组切片</vt:lpstr>
      <vt:lpstr>根据条件筛选数组元素</vt:lpstr>
      <vt:lpstr>二维数组对象</vt:lpstr>
      <vt:lpstr>访问二维数组元素</vt:lpstr>
      <vt:lpstr>二维数组切片</vt:lpstr>
      <vt:lpstr>条件筛选</vt:lpstr>
      <vt:lpstr>PowerPoint 演示文稿</vt:lpstr>
      <vt:lpstr>二维数组与标量运算</vt:lpstr>
      <vt:lpstr>二维数组与一维数组运算</vt:lpstr>
      <vt:lpstr>PowerPoint 演示文稿</vt:lpstr>
      <vt:lpstr>PowerPoint 演示文稿</vt:lpstr>
      <vt:lpstr>通用函数-实例</vt:lpstr>
      <vt:lpstr>聚合函数</vt:lpstr>
      <vt:lpstr>PowerPoint 演示文稿</vt:lpstr>
      <vt:lpstr>PowerPoint 演示文稿</vt:lpstr>
      <vt:lpstr>案例：随机游走轨迹模拟</vt:lpstr>
      <vt:lpstr>模拟每步游走方向</vt:lpstr>
      <vt:lpstr>计算每步游走后的位置</vt:lpstr>
      <vt:lpstr>计算每步游走后距原点距离</vt:lpstr>
      <vt:lpstr>综合练习题-第2章</vt:lpstr>
      <vt:lpstr>PowerPoint 演示文稿</vt:lpstr>
      <vt:lpstr>PowerPoint 演示文稿</vt:lpstr>
      <vt:lpstr>PowerPoint 演示文稿</vt:lpstr>
      <vt:lpstr>Why pandas 处理包含不同类型数据的 复杂表格 和 时间序列</vt:lpstr>
      <vt:lpstr>什么是pandas</vt:lpstr>
      <vt:lpstr>Series数据结构</vt:lpstr>
      <vt:lpstr>PowerPoint 演示文稿</vt:lpstr>
      <vt:lpstr>PowerPoint 演示文稿</vt:lpstr>
      <vt:lpstr>DataFrame数据选取方法</vt:lpstr>
      <vt:lpstr>支持的文件格式？</vt:lpstr>
      <vt:lpstr>读取CSV文件</vt:lpstr>
      <vt:lpstr>PowerPoint 演示文稿</vt:lpstr>
      <vt:lpstr>PowerPoint 演示文稿</vt:lpstr>
      <vt:lpstr>PowerPoint 演示文稿</vt:lpstr>
      <vt:lpstr>PowerPoint 演示文稿</vt:lpstr>
      <vt:lpstr>概述</vt:lpstr>
      <vt:lpstr>PowerPoint 演示文稿</vt:lpstr>
      <vt:lpstr>缺失数据处理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通用函数与运算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案例：调查反馈表分析</vt:lpstr>
      <vt:lpstr>案例：调查反馈表分析</vt:lpstr>
      <vt:lpstr>案例：调查反馈表分析</vt:lpstr>
      <vt:lpstr>案例：调查反馈表分析</vt:lpstr>
      <vt:lpstr>案例：调查反馈表分析</vt:lpstr>
      <vt:lpstr>案例：调查反馈表分析</vt:lpstr>
      <vt:lpstr>案例：调查反馈表分析</vt:lpstr>
      <vt:lpstr>综合练习题(-第2章)</vt:lpstr>
      <vt:lpstr>综合练习题(-第3章)</vt:lpstr>
      <vt:lpstr>综合练习题(-第3章)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陈 弛</cp:lastModifiedBy>
  <cp:revision>230</cp:revision>
  <dcterms:created xsi:type="dcterms:W3CDTF">2019-10-28T06:58:28Z</dcterms:created>
  <dcterms:modified xsi:type="dcterms:W3CDTF">2020-10-27T11:56:01Z</dcterms:modified>
</cp:coreProperties>
</file>