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446" r:id="rId2"/>
    <p:sldId id="447" r:id="rId3"/>
    <p:sldId id="450" r:id="rId4"/>
    <p:sldId id="452" r:id="rId5"/>
    <p:sldId id="454" r:id="rId6"/>
    <p:sldId id="455" r:id="rId7"/>
    <p:sldId id="457" r:id="rId8"/>
    <p:sldId id="458" r:id="rId9"/>
    <p:sldId id="504" r:id="rId10"/>
    <p:sldId id="506" r:id="rId11"/>
    <p:sldId id="507" r:id="rId12"/>
    <p:sldId id="508" r:id="rId13"/>
    <p:sldId id="509" r:id="rId14"/>
    <p:sldId id="510" r:id="rId15"/>
    <p:sldId id="511" r:id="rId16"/>
    <p:sldId id="512" r:id="rId17"/>
    <p:sldId id="513" r:id="rId18"/>
    <p:sldId id="514" r:id="rId19"/>
    <p:sldId id="515" r:id="rId20"/>
    <p:sldId id="463" r:id="rId21"/>
    <p:sldId id="464" r:id="rId22"/>
    <p:sldId id="385" r:id="rId23"/>
    <p:sldId id="278" r:id="rId24"/>
    <p:sldId id="264" r:id="rId25"/>
    <p:sldId id="327" r:id="rId26"/>
    <p:sldId id="516" r:id="rId27"/>
    <p:sldId id="567" r:id="rId28"/>
    <p:sldId id="338" r:id="rId29"/>
    <p:sldId id="339" r:id="rId30"/>
    <p:sldId id="271" r:id="rId31"/>
    <p:sldId id="343" r:id="rId32"/>
    <p:sldId id="344" r:id="rId33"/>
    <p:sldId id="380" r:id="rId34"/>
    <p:sldId id="384" r:id="rId35"/>
    <p:sldId id="386" r:id="rId36"/>
    <p:sldId id="387" r:id="rId37"/>
    <p:sldId id="434" r:id="rId38"/>
    <p:sldId id="398" r:id="rId39"/>
    <p:sldId id="388" r:id="rId40"/>
    <p:sldId id="389" r:id="rId41"/>
    <p:sldId id="390" r:id="rId42"/>
    <p:sldId id="391" r:id="rId43"/>
    <p:sldId id="392" r:id="rId44"/>
    <p:sldId id="393" r:id="rId45"/>
    <p:sldId id="394" r:id="rId46"/>
    <p:sldId id="395" r:id="rId47"/>
    <p:sldId id="396" r:id="rId48"/>
    <p:sldId id="399" r:id="rId49"/>
    <p:sldId id="400" r:id="rId50"/>
    <p:sldId id="401" r:id="rId51"/>
    <p:sldId id="408" r:id="rId52"/>
    <p:sldId id="436" r:id="rId53"/>
    <p:sldId id="409" r:id="rId54"/>
    <p:sldId id="599" r:id="rId55"/>
    <p:sldId id="600" r:id="rId56"/>
    <p:sldId id="441" r:id="rId57"/>
    <p:sldId id="442" r:id="rId58"/>
    <p:sldId id="437" r:id="rId59"/>
    <p:sldId id="438" r:id="rId60"/>
    <p:sldId id="439" r:id="rId61"/>
    <p:sldId id="440" r:id="rId62"/>
    <p:sldId id="444" r:id="rId63"/>
    <p:sldId id="414" r:id="rId64"/>
    <p:sldId id="443" r:id="rId65"/>
    <p:sldId id="445" r:id="rId66"/>
    <p:sldId id="415" r:id="rId67"/>
    <p:sldId id="570" r:id="rId68"/>
    <p:sldId id="601" r:id="rId69"/>
    <p:sldId id="416" r:id="rId70"/>
    <p:sldId id="417" r:id="rId71"/>
    <p:sldId id="418" r:id="rId72"/>
    <p:sldId id="419" r:id="rId73"/>
    <p:sldId id="420" r:id="rId74"/>
    <p:sldId id="421" r:id="rId75"/>
    <p:sldId id="422" r:id="rId76"/>
    <p:sldId id="423" r:id="rId77"/>
    <p:sldId id="571" r:id="rId78"/>
    <p:sldId id="572" r:id="rId79"/>
    <p:sldId id="573" r:id="rId80"/>
    <p:sldId id="574" r:id="rId81"/>
    <p:sldId id="424" r:id="rId82"/>
    <p:sldId id="425" r:id="rId83"/>
    <p:sldId id="426" r:id="rId84"/>
    <p:sldId id="427" r:id="rId85"/>
    <p:sldId id="428" r:id="rId86"/>
    <p:sldId id="429" r:id="rId87"/>
    <p:sldId id="430" r:id="rId88"/>
    <p:sldId id="431" r:id="rId89"/>
    <p:sldId id="432" r:id="rId90"/>
    <p:sldId id="568" r:id="rId9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7" autoAdjust="0"/>
    <p:restoredTop sz="94660"/>
  </p:normalViewPr>
  <p:slideViewPr>
    <p:cSldViewPr snapToGrid="0">
      <p:cViewPr varScale="1">
        <p:scale>
          <a:sx n="64" d="100"/>
          <a:sy n="64" d="100"/>
        </p:scale>
        <p:origin x="68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43EF2-E62D-4ADF-8C85-925DFD7A166F}" type="datetimeFigureOut">
              <a:rPr lang="zh-CN" altLang="en-US" smtClean="0"/>
              <a:t>2021/9/25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91FE2-FBAA-43FB-95AC-494506A0C5B1}" type="slidenum">
              <a:rPr lang="zh-CN" altLang="en-US" smtClean="0"/>
              <a:t>‹#›</a:t>
            </a:fld>
            <a:endParaRPr lang="zh-CN" altLang="en-US"/>
          </a:p>
        </p:txBody>
      </p:sp>
    </p:spTree>
    <p:extLst>
      <p:ext uri="{BB962C8B-B14F-4D97-AF65-F5344CB8AC3E}">
        <p14:creationId xmlns:p14="http://schemas.microsoft.com/office/powerpoint/2010/main" val="345040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介绍当下安全热点概念：网络空间安全。</a:t>
            </a:r>
          </a:p>
        </p:txBody>
      </p:sp>
      <p:sp>
        <p:nvSpPr>
          <p:cNvPr id="4" name="灯片编号占位符 3"/>
          <p:cNvSpPr>
            <a:spLocks noGrp="1"/>
          </p:cNvSpPr>
          <p:nvPr>
            <p:ph type="sldNum" sz="quarter" idx="5"/>
          </p:nvPr>
        </p:nvSpPr>
        <p:spPr/>
        <p:txBody>
          <a:bodyPr/>
          <a:lstStyle/>
          <a:p>
            <a:fld id="{68391FE2-FBAA-43FB-95AC-494506A0C5B1}" type="slidenum">
              <a:rPr lang="zh-CN" altLang="en-US" smtClean="0"/>
              <a:t>4</a:t>
            </a:fld>
            <a:endParaRPr lang="zh-CN" altLang="en-US"/>
          </a:p>
        </p:txBody>
      </p:sp>
    </p:spTree>
    <p:extLst>
      <p:ext uri="{BB962C8B-B14F-4D97-AF65-F5344CB8AC3E}">
        <p14:creationId xmlns:p14="http://schemas.microsoft.com/office/powerpoint/2010/main" val="357133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698F234-95C3-42C7-A2D6-3F36556AA2F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EB84DDA-225F-45C0-9710-9E595758B162}" type="slidenum">
              <a:rPr lang="zh-CN" altLang="en-US" smtClean="0"/>
              <a:pPr>
                <a:spcBef>
                  <a:spcPct val="0"/>
                </a:spcBef>
              </a:pPr>
              <a:t>26</a:t>
            </a:fld>
            <a:endParaRPr lang="en-US" altLang="zh-CN"/>
          </a:p>
        </p:txBody>
      </p:sp>
      <p:sp>
        <p:nvSpPr>
          <p:cNvPr id="39939" name="Rectangle 2">
            <a:extLst>
              <a:ext uri="{FF2B5EF4-FFF2-40B4-BE49-F238E27FC236}">
                <a16:creationId xmlns:a16="http://schemas.microsoft.com/office/drawing/2014/main" id="{F3612333-AB06-4B1A-8632-27514C917BC9}"/>
              </a:ext>
            </a:extLst>
          </p:cNvPr>
          <p:cNvSpPr>
            <a:spLocks noGrp="1" noRot="1" noChangeAspect="1" noChangeArrowheads="1" noTextEdit="1"/>
          </p:cNvSpPr>
          <p:nvPr>
            <p:ph type="sldImg"/>
          </p:nvPr>
        </p:nvSpPr>
        <p:spPr>
          <a:xfrm>
            <a:off x="3429000" y="2400300"/>
            <a:ext cx="0" cy="0"/>
          </a:xfrm>
          <a:solidFill>
            <a:srgbClr val="FFFFFF"/>
          </a:solidFill>
          <a:ln/>
        </p:spPr>
      </p:sp>
      <p:sp>
        <p:nvSpPr>
          <p:cNvPr id="39940" name="Rectangle 3">
            <a:extLst>
              <a:ext uri="{FF2B5EF4-FFF2-40B4-BE49-F238E27FC236}">
                <a16:creationId xmlns:a16="http://schemas.microsoft.com/office/drawing/2014/main" id="{B16237B4-E631-4151-8AC8-A764A1116C1D}"/>
              </a:ext>
            </a:extLst>
          </p:cNvPr>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4858A76-96EB-474A-BEFA-5B67A7BD01F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8DA60A2-922C-434E-8E77-B79A02F6E557}" type="slidenum">
              <a:rPr lang="zh-CN" altLang="en-US" smtClean="0"/>
              <a:pPr>
                <a:spcBef>
                  <a:spcPct val="0"/>
                </a:spcBef>
              </a:pPr>
              <a:t>27</a:t>
            </a:fld>
            <a:endParaRPr lang="en-US" altLang="zh-CN"/>
          </a:p>
        </p:txBody>
      </p:sp>
      <p:sp>
        <p:nvSpPr>
          <p:cNvPr id="41987" name="Rectangle 2">
            <a:extLst>
              <a:ext uri="{FF2B5EF4-FFF2-40B4-BE49-F238E27FC236}">
                <a16:creationId xmlns:a16="http://schemas.microsoft.com/office/drawing/2014/main" id="{BE93CF8A-9211-4DA1-98E0-0A5AF8D0EF3E}"/>
              </a:ext>
            </a:extLst>
          </p:cNvPr>
          <p:cNvSpPr>
            <a:spLocks noGrp="1" noRot="1" noChangeAspect="1" noChangeArrowheads="1" noTextEdit="1"/>
          </p:cNvSpPr>
          <p:nvPr>
            <p:ph type="sldImg"/>
          </p:nvPr>
        </p:nvSpPr>
        <p:spPr>
          <a:xfrm>
            <a:off x="3429000" y="2400300"/>
            <a:ext cx="0" cy="0"/>
          </a:xfrm>
          <a:solidFill>
            <a:srgbClr val="FFFFFF"/>
          </a:solidFill>
          <a:ln/>
        </p:spPr>
      </p:sp>
      <p:sp>
        <p:nvSpPr>
          <p:cNvPr id="41988" name="Rectangle 3">
            <a:extLst>
              <a:ext uri="{FF2B5EF4-FFF2-40B4-BE49-F238E27FC236}">
                <a16:creationId xmlns:a16="http://schemas.microsoft.com/office/drawing/2014/main" id="{43EB3171-7398-44E5-AB3F-F80E9A6FE42D}"/>
              </a:ext>
            </a:extLst>
          </p:cNvPr>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391FE2-FBAA-43FB-95AC-494506A0C5B1}" type="slidenum">
              <a:rPr lang="zh-CN" altLang="en-US" smtClean="0"/>
              <a:t>31</a:t>
            </a:fld>
            <a:endParaRPr lang="zh-CN" altLang="en-US"/>
          </a:p>
        </p:txBody>
      </p:sp>
    </p:spTree>
    <p:extLst>
      <p:ext uri="{BB962C8B-B14F-4D97-AF65-F5344CB8AC3E}">
        <p14:creationId xmlns:p14="http://schemas.microsoft.com/office/powerpoint/2010/main" val="920895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D4D70BC1-6EC4-46CC-8B64-0C2D0749AD52}"/>
              </a:ext>
            </a:extLst>
          </p:cNvPr>
          <p:cNvSpPr>
            <a:spLocks noGrp="1" noRot="1" noChangeAspect="1" noChangeArrowheads="1" noTextEdit="1"/>
          </p:cNvSpPr>
          <p:nvPr>
            <p:ph type="sldImg"/>
          </p:nvPr>
        </p:nvSpPr>
        <p:spPr>
          <a:xfrm>
            <a:off x="685800" y="1143000"/>
            <a:ext cx="5486400" cy="3086100"/>
          </a:xfrm>
          <a:ln/>
        </p:spPr>
      </p:sp>
      <p:sp>
        <p:nvSpPr>
          <p:cNvPr id="52227" name="备注占位符 2">
            <a:extLst>
              <a:ext uri="{FF2B5EF4-FFF2-40B4-BE49-F238E27FC236}">
                <a16:creationId xmlns:a16="http://schemas.microsoft.com/office/drawing/2014/main" id="{A3FFE593-010B-4226-84C6-1A4702EBE3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p>
        </p:txBody>
      </p:sp>
      <p:sp>
        <p:nvSpPr>
          <p:cNvPr id="52228" name="灯片编号占位符 3">
            <a:extLst>
              <a:ext uri="{FF2B5EF4-FFF2-40B4-BE49-F238E27FC236}">
                <a16:creationId xmlns:a16="http://schemas.microsoft.com/office/drawing/2014/main" id="{2D966A41-0A2E-411F-9619-9E1917E4B1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FD19984-51BD-4A81-BD47-EA760295BE52}" type="slidenum">
              <a:rPr lang="zh-CN" altLang="en-US" smtClean="0">
                <a:latin typeface="Times New Roman" panose="02020603050405020304" pitchFamily="18" charset="0"/>
              </a:rPr>
              <a:pPr/>
              <a:t>36</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2A941413-ED3C-420D-845E-88FFD9798FF8}"/>
              </a:ext>
            </a:extLst>
          </p:cNvPr>
          <p:cNvSpPr>
            <a:spLocks noGrp="1" noRot="1" noChangeAspect="1" noChangeArrowheads="1" noTextEdit="1"/>
          </p:cNvSpPr>
          <p:nvPr>
            <p:ph type="sldImg"/>
          </p:nvPr>
        </p:nvSpPr>
        <p:spPr>
          <a:xfrm>
            <a:off x="685800" y="1143000"/>
            <a:ext cx="5486400" cy="3086100"/>
          </a:xfrm>
          <a:ln/>
        </p:spPr>
      </p:sp>
      <p:sp>
        <p:nvSpPr>
          <p:cNvPr id="56323" name="备注占位符 2">
            <a:extLst>
              <a:ext uri="{FF2B5EF4-FFF2-40B4-BE49-F238E27FC236}">
                <a16:creationId xmlns:a16="http://schemas.microsoft.com/office/drawing/2014/main" id="{D3DCC9B4-372D-427F-9A8D-DE7A637D95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t>柯克霍夫原則</a:t>
            </a:r>
            <a:endParaRPr lang="en-CA" altLang="en-US"/>
          </a:p>
        </p:txBody>
      </p:sp>
      <p:sp>
        <p:nvSpPr>
          <p:cNvPr id="56324" name="灯片编号占位符 3">
            <a:extLst>
              <a:ext uri="{FF2B5EF4-FFF2-40B4-BE49-F238E27FC236}">
                <a16:creationId xmlns:a16="http://schemas.microsoft.com/office/drawing/2014/main" id="{EC0666E8-0B4C-4C0E-A5F6-E6BC605363E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2D7AF92-5402-4E0D-8E51-72C3708347D9}" type="slidenum">
              <a:rPr lang="zh-CN" altLang="en-US" smtClean="0">
                <a:latin typeface="Times New Roman" panose="02020603050405020304" pitchFamily="18" charset="0"/>
              </a:rPr>
              <a:pPr/>
              <a:t>39</a:t>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391FE2-FBAA-43FB-95AC-494506A0C5B1}" type="slidenum">
              <a:rPr lang="zh-CN" altLang="en-US" smtClean="0"/>
              <a:t>52</a:t>
            </a:fld>
            <a:endParaRPr lang="zh-CN" altLang="en-US"/>
          </a:p>
        </p:txBody>
      </p:sp>
    </p:spTree>
    <p:extLst>
      <p:ext uri="{BB962C8B-B14F-4D97-AF65-F5344CB8AC3E}">
        <p14:creationId xmlns:p14="http://schemas.microsoft.com/office/powerpoint/2010/main" val="268093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391FE2-FBAA-43FB-95AC-494506A0C5B1}" type="slidenum">
              <a:rPr lang="zh-CN" altLang="en-US" smtClean="0"/>
              <a:t>61</a:t>
            </a:fld>
            <a:endParaRPr lang="zh-CN" altLang="en-US"/>
          </a:p>
        </p:txBody>
      </p:sp>
    </p:spTree>
    <p:extLst>
      <p:ext uri="{BB962C8B-B14F-4D97-AF65-F5344CB8AC3E}">
        <p14:creationId xmlns:p14="http://schemas.microsoft.com/office/powerpoint/2010/main" val="101177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37ABD-3B14-4407-81C7-2EB5B2F927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220158-75BD-4FF3-8E3E-6E7D435E871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BE65E59-D3FA-4DE1-A0C8-4BAFF3E2B7B1}"/>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641046C3-9570-4BB7-932C-BD0DFDFD85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ADFC1-685F-49CC-8FA9-CE4382D1A66D}"/>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86058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D214A-8231-41EE-84FE-61ACB767CD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69705D-80AE-4355-89CB-343748ADBE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53001C-C509-4F15-BB7E-4FAA38AF924F}"/>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8C35726C-19B3-454F-9AB7-705B30D921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D6C629-9A55-445E-A357-48CF56A2C5E0}"/>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216915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13473B-2F4A-43CF-AB97-683194757598}"/>
              </a:ext>
            </a:extLst>
          </p:cNvPr>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5035158-B7DC-4419-9C82-09124FFC17EF}"/>
              </a:ext>
            </a:extLst>
          </p:cNvPr>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B17471-6BFE-4B79-8964-7F3DA57CD7C0}"/>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E6A85224-C5B4-40BA-8F07-78D86996E5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058D54-8D24-463C-9AF7-CA732BE4184F}"/>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315598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D5517-8345-4F4F-9D39-CC4D7FAC34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03BEF0-BA60-47B8-B4A5-2720B1917A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C6AB32-5CE5-4616-BADC-FF621AEF6E57}"/>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86797EB3-4170-4950-81DE-9823C49888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989475-1725-4A1D-A79F-DD2F41AB31F0}"/>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159997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BCF14-A5AC-449B-A03A-F480993F3FDF}"/>
              </a:ext>
            </a:extLst>
          </p:cNvPr>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A80297-BED7-4E8F-8A60-B4ED4B53AB7B}"/>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1EAC40-AAB5-4463-9E4D-E536BA06A4EC}"/>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48AC1D06-8BC5-47E8-8907-B5563707E7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F18627-F81A-475A-ABD3-3C96F414DD45}"/>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160822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20549-3EAB-4F1C-92EC-50A87E2244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20F6F7-37A5-4EF9-B89F-A635D8B91E9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95F880-B77D-495B-890E-2DCFBA17040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321326-40E3-4B9C-A093-39DABA4FB623}"/>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6" name="页脚占位符 5">
            <a:extLst>
              <a:ext uri="{FF2B5EF4-FFF2-40B4-BE49-F238E27FC236}">
                <a16:creationId xmlns:a16="http://schemas.microsoft.com/office/drawing/2014/main" id="{AACA3FAB-33E4-4EC0-8F23-D8485BAABC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09C9BF-4050-497E-AF9F-B99A073B52D3}"/>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99574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A4146-0B29-4C42-A3AE-FB0BE06ADFF5}"/>
              </a:ext>
            </a:extLst>
          </p:cNvPr>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69E3FD-8FA2-4C31-9CAA-48E06D3A308B}"/>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DD1A4F-5DBF-446E-BA19-12B680A576F9}"/>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9B00E09-6AF8-4629-A1E4-64041AC67D3B}"/>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193E0E-E12C-4A3C-8852-97CD2F35D674}"/>
              </a:ext>
            </a:extLst>
          </p:cNvPr>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3B2808-386B-49F9-AE3A-BA28F79CD6CB}"/>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8" name="页脚占位符 7">
            <a:extLst>
              <a:ext uri="{FF2B5EF4-FFF2-40B4-BE49-F238E27FC236}">
                <a16:creationId xmlns:a16="http://schemas.microsoft.com/office/drawing/2014/main" id="{6D96A683-215C-4F3E-B7BB-93C4DB12FC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5177E1B-D485-4252-AE76-C594F0DE0BFF}"/>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149946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33067-5971-4470-8F93-7080A8D1FB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55ADC26-486E-4A64-BFA8-FE5568924A2A}"/>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4" name="页脚占位符 3">
            <a:extLst>
              <a:ext uri="{FF2B5EF4-FFF2-40B4-BE49-F238E27FC236}">
                <a16:creationId xmlns:a16="http://schemas.microsoft.com/office/drawing/2014/main" id="{B1523279-469A-4872-9781-450860037D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3A0CC9F-98B5-4087-9A5D-D7498757961B}"/>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345095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E39252-1FB5-405E-A896-55067F131680}"/>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3" name="页脚占位符 2">
            <a:extLst>
              <a:ext uri="{FF2B5EF4-FFF2-40B4-BE49-F238E27FC236}">
                <a16:creationId xmlns:a16="http://schemas.microsoft.com/office/drawing/2014/main" id="{493A18D0-DE49-48D5-9E0F-8F0FC52C4CF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85169E-60F6-4446-BEE9-7864BC4F2A24}"/>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417701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C717F-A538-43B2-903E-204695118F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E6F034-7B68-4FF6-B2ED-986F483C240F}"/>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E136E0B-3547-4C7D-B41F-C331BF33DB8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18066B-8145-4A5C-8A87-36776AAB7540}"/>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6" name="页脚占位符 5">
            <a:extLst>
              <a:ext uri="{FF2B5EF4-FFF2-40B4-BE49-F238E27FC236}">
                <a16:creationId xmlns:a16="http://schemas.microsoft.com/office/drawing/2014/main" id="{AA5770C8-D04C-42BD-9AF9-C950557D66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A0C337-AC8E-4192-8BC9-99DCAF40EC26}"/>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170549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F21DE-6C1F-44EE-9FE5-DD66E6B83E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77849D-999A-4F1C-A402-5EAB52207973}"/>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301F46E4-4FF6-4B54-9225-9C53678D344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0F7837-C013-4C52-AC3D-62B69B164EB4}"/>
              </a:ext>
            </a:extLst>
          </p:cNvPr>
          <p:cNvSpPr>
            <a:spLocks noGrp="1"/>
          </p:cNvSpPr>
          <p:nvPr>
            <p:ph type="dt" sz="half" idx="10"/>
          </p:nvPr>
        </p:nvSpPr>
        <p:spPr/>
        <p:txBody>
          <a:bodyPr/>
          <a:lstStyle/>
          <a:p>
            <a:fld id="{675FE0CC-C646-4062-997D-6253137E5C25}" type="datetimeFigureOut">
              <a:rPr lang="zh-CN" altLang="en-US" smtClean="0"/>
              <a:t>2021/9/25</a:t>
            </a:fld>
            <a:endParaRPr lang="zh-CN" altLang="en-US"/>
          </a:p>
        </p:txBody>
      </p:sp>
      <p:sp>
        <p:nvSpPr>
          <p:cNvPr id="6" name="页脚占位符 5">
            <a:extLst>
              <a:ext uri="{FF2B5EF4-FFF2-40B4-BE49-F238E27FC236}">
                <a16:creationId xmlns:a16="http://schemas.microsoft.com/office/drawing/2014/main" id="{A20EF80C-05FF-4CD5-AEC2-4D001C9B32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18EDCC-AE43-4445-8EE3-57FA627D3303}"/>
              </a:ext>
            </a:extLst>
          </p:cNvPr>
          <p:cNvSpPr>
            <a:spLocks noGrp="1"/>
          </p:cNvSpPr>
          <p:nvPr>
            <p:ph type="sldNum" sz="quarter" idx="12"/>
          </p:nvPr>
        </p:nvSpPr>
        <p:spPr/>
        <p:txBody>
          <a:body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389212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0C9FC3E-6148-438F-B9E4-7DE43E98127D}"/>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4BB5D5-4DD3-4AEF-90DE-B5E764D50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01D28F-163E-4B86-8C57-BEC0799E0531}"/>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FE0CC-C646-4062-997D-6253137E5C25}"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91D65B28-A2BD-4827-9C92-A531BD8C0BFE}"/>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702E65-BAD7-431C-8144-21A47245873D}"/>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DB370-2EC8-4081-B1E7-AC009A92B41D}" type="slidenum">
              <a:rPr lang="zh-CN" altLang="en-US" smtClean="0"/>
              <a:t>‹#›</a:t>
            </a:fld>
            <a:endParaRPr lang="zh-CN" altLang="en-US"/>
          </a:p>
        </p:txBody>
      </p:sp>
    </p:spTree>
    <p:extLst>
      <p:ext uri="{BB962C8B-B14F-4D97-AF65-F5344CB8AC3E}">
        <p14:creationId xmlns:p14="http://schemas.microsoft.com/office/powerpoint/2010/main" val="2949395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oleObject" Target="../embeddings/oleObject9.bin"/><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6.wmf"/><Relationship Id="rId3" Type="http://schemas.openxmlformats.org/officeDocument/2006/relationships/audio" Target="../media/audio2.wav"/><Relationship Id="rId7" Type="http://schemas.openxmlformats.org/officeDocument/2006/relationships/image" Target="../media/image3.emf"/><Relationship Id="rId12" Type="http://schemas.openxmlformats.org/officeDocument/2006/relationships/oleObject" Target="../embeddings/oleObject4.bin"/><Relationship Id="rId17" Type="http://schemas.openxmlformats.org/officeDocument/2006/relationships/image" Target="../media/image8.wmf"/><Relationship Id="rId2" Type="http://schemas.openxmlformats.org/officeDocument/2006/relationships/audio" Target="../media/audio1.wav"/><Relationship Id="rId16"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5.wmf"/><Relationship Id="rId5" Type="http://schemas.openxmlformats.org/officeDocument/2006/relationships/audio" Target="../media/audio4.wav"/><Relationship Id="rId15" Type="http://schemas.openxmlformats.org/officeDocument/2006/relationships/image" Target="../media/image7.wmf"/><Relationship Id="rId10" Type="http://schemas.openxmlformats.org/officeDocument/2006/relationships/oleObject" Target="../embeddings/oleObject3.bin"/><Relationship Id="rId4" Type="http://schemas.openxmlformats.org/officeDocument/2006/relationships/audio" Target="../media/audio3.wav"/><Relationship Id="rId9" Type="http://schemas.openxmlformats.org/officeDocument/2006/relationships/image" Target="../media/image4.wmf"/><Relationship Id="rId1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7.bin"/><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C09D99F0-3CC3-4054-8AE9-24B95EE31BBB}"/>
              </a:ext>
            </a:extLst>
          </p:cNvPr>
          <p:cNvSpPr>
            <a:spLocks noGrp="1" noChangeArrowheads="1"/>
          </p:cNvSpPr>
          <p:nvPr>
            <p:ph type="ctrTitle"/>
          </p:nvPr>
        </p:nvSpPr>
        <p:spPr>
          <a:xfrm>
            <a:off x="2209800" y="1348060"/>
            <a:ext cx="7772400" cy="1462088"/>
          </a:xfrm>
        </p:spPr>
        <p:txBody>
          <a:bodyPr/>
          <a:lstStyle/>
          <a:p>
            <a:pPr algn="ctr"/>
            <a:r>
              <a:rPr lang="zh-CN" altLang="en-US" sz="7200" dirty="0">
                <a:solidFill>
                  <a:schemeClr val="accent1">
                    <a:lumMod val="75000"/>
                  </a:schemeClr>
                </a:solidFill>
                <a:latin typeface="宋体" panose="02010600030101010101" pitchFamily="2" charset="-122"/>
                <a:ea typeface="宋体" panose="02010600030101010101" pitchFamily="2" charset="-122"/>
              </a:rPr>
              <a:t>现代密码学</a:t>
            </a:r>
            <a:endParaRPr lang="en-CA" altLang="en-US" sz="7200" dirty="0">
              <a:solidFill>
                <a:schemeClr val="accent1">
                  <a:lumMod val="75000"/>
                </a:schemeClr>
              </a:solidFill>
              <a:latin typeface="宋体" panose="02010600030101010101" pitchFamily="2" charset="-122"/>
              <a:ea typeface="宋体" panose="02010600030101010101" pitchFamily="2" charset="-122"/>
            </a:endParaRPr>
          </a:p>
        </p:txBody>
      </p:sp>
      <p:sp>
        <p:nvSpPr>
          <p:cNvPr id="11267" name="副标题 2">
            <a:extLst>
              <a:ext uri="{FF2B5EF4-FFF2-40B4-BE49-F238E27FC236}">
                <a16:creationId xmlns:a16="http://schemas.microsoft.com/office/drawing/2014/main" id="{CF515DB6-D0D4-4FDC-9606-A963244E124A}"/>
              </a:ext>
            </a:extLst>
          </p:cNvPr>
          <p:cNvSpPr>
            <a:spLocks noGrp="1" noChangeArrowheads="1"/>
          </p:cNvSpPr>
          <p:nvPr>
            <p:ph type="subTitle" idx="1"/>
          </p:nvPr>
        </p:nvSpPr>
        <p:spPr>
          <a:xfrm>
            <a:off x="2895600" y="3652975"/>
            <a:ext cx="6400800" cy="1752600"/>
          </a:xfrm>
        </p:spPr>
        <p:txBody>
          <a:bodyPr/>
          <a:lstStyle/>
          <a:p>
            <a:r>
              <a:rPr lang="zh-CN" altLang="en-US" sz="3200" dirty="0">
                <a:latin typeface="宋体" panose="02010600030101010101" pitchFamily="2" charset="-122"/>
                <a:ea typeface="宋体" panose="02010600030101010101" pitchFamily="2" charset="-122"/>
              </a:rPr>
              <a:t>杨安家</a:t>
            </a:r>
            <a:endParaRPr lang="en-CA"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暨南大学网络空间安全学院</a:t>
            </a:r>
            <a:endParaRPr lang="en-CA" altLang="zh-CN" sz="3200" dirty="0">
              <a:latin typeface="宋体" panose="02010600030101010101" pitchFamily="2" charset="-122"/>
              <a:ea typeface="宋体" panose="02010600030101010101" pitchFamily="2" charset="-122"/>
            </a:endParaRPr>
          </a:p>
          <a:p>
            <a:r>
              <a:rPr lang="en-US" altLang="zh-CN" sz="3200" dirty="0">
                <a:latin typeface="Tahoma" panose="020B0604030504040204" pitchFamily="34" charset="0"/>
                <a:ea typeface="Tahoma" panose="020B0604030504040204" pitchFamily="34" charset="0"/>
                <a:cs typeface="Tahoma" panose="020B0604030504040204" pitchFamily="34" charset="0"/>
              </a:rPr>
              <a:t>Email: anjiayang@gmail.com</a:t>
            </a:r>
            <a:endParaRPr lang="en-CA"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1268" name="日期占位符 3">
            <a:extLst>
              <a:ext uri="{FF2B5EF4-FFF2-40B4-BE49-F238E27FC236}">
                <a16:creationId xmlns:a16="http://schemas.microsoft.com/office/drawing/2014/main" id="{044D768E-8A12-4F36-922B-D254496E8362}"/>
              </a:ext>
            </a:extLst>
          </p:cNvPr>
          <p:cNvSpPr>
            <a:spLocks noGrp="1" noChangeArrowheads="1"/>
          </p:cNvSpPr>
          <p:nvPr>
            <p:ph type="dt" sz="quarter" idx="4294967295"/>
          </p:nvPr>
        </p:nvSpPr>
        <p:spPr bwMode="auto">
          <a:xfrm>
            <a:off x="9906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32" indent="-285744">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2971" indent="-228594">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160" indent="-228594">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349" indent="-228594">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537"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726"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8914"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103"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1214FF5-26FD-402D-9A0E-E2004939EDFC}" type="datetime1">
              <a:rPr lang="zh-CN" altLang="en-US" sz="1800"/>
              <a:pPr>
                <a:spcBef>
                  <a:spcPct val="0"/>
                </a:spcBef>
                <a:buClrTx/>
                <a:buSzTx/>
                <a:buFontTx/>
                <a:buNone/>
              </a:pPr>
              <a:t>2021/9/25</a:t>
            </a:fld>
            <a:endParaRPr lang="en-US" altLang="zh-CN" sz="1800" dirty="0"/>
          </a:p>
        </p:txBody>
      </p:sp>
      <p:sp>
        <p:nvSpPr>
          <p:cNvPr id="11269" name="灯片编号占位符 4">
            <a:extLst>
              <a:ext uri="{FF2B5EF4-FFF2-40B4-BE49-F238E27FC236}">
                <a16:creationId xmlns:a16="http://schemas.microsoft.com/office/drawing/2014/main" id="{8CF19D6F-F2EA-49F8-A081-26C918373759}"/>
              </a:ext>
            </a:extLst>
          </p:cNvPr>
          <p:cNvSpPr>
            <a:spLocks noGrp="1" noChangeArrowheads="1"/>
          </p:cNvSpPr>
          <p:nvPr>
            <p:ph type="sldNum" sz="quarter" idx="10"/>
          </p:nvPr>
        </p:nvSpPr>
        <p:spPr>
          <a:xfrm>
            <a:off x="9296400" y="6246829"/>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32" indent="-285744">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2971" indent="-228594">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160" indent="-228594">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349" indent="-228594">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537"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726"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8914"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103"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a:t>
            </a:fld>
            <a:endParaRPr lang="en-US" altLang="zh-C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10</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FF0000"/>
                </a:solidFill>
                <a:latin typeface="宋体" panose="02010600030101010101" pitchFamily="2" charset="-122"/>
                <a:ea typeface="宋体" panose="02010600030101010101" pitchFamily="2" charset="-122"/>
              </a:rPr>
              <a:t>第二阶段</a:t>
            </a:r>
            <a:r>
              <a:rPr lang="en-US" altLang="zh-CN" sz="4000" b="1" dirty="0">
                <a:solidFill>
                  <a:srgbClr val="FF0000"/>
                </a:solidFill>
                <a:latin typeface="宋体" panose="02010600030101010101" pitchFamily="2" charset="-122"/>
                <a:ea typeface="宋体" panose="02010600030101010101" pitchFamily="2" charset="-122"/>
              </a:rPr>
              <a:t>—</a:t>
            </a:r>
            <a:r>
              <a:rPr lang="zh-CN" altLang="en-US" sz="4000" b="1" dirty="0">
                <a:solidFill>
                  <a:srgbClr val="FF0000"/>
                </a:solidFill>
                <a:latin typeface="宋体" panose="02010600030101010101" pitchFamily="2" charset="-122"/>
                <a:ea typeface="宋体" panose="02010600030101010101" pitchFamily="2" charset="-122"/>
              </a:rPr>
              <a:t>传统密码体制</a:t>
            </a:r>
            <a:endParaRPr lang="en-CA" altLang="en-US" sz="4000" b="1" dirty="0">
              <a:solidFill>
                <a:srgbClr val="FF0000"/>
              </a:solidFill>
              <a:latin typeface="宋体" panose="02010600030101010101" pitchFamily="2" charset="-122"/>
              <a:ea typeface="宋体" panose="02010600030101010101" pitchFamily="2" charset="-122"/>
            </a:endParaRPr>
          </a:p>
        </p:txBody>
      </p:sp>
      <p:sp>
        <p:nvSpPr>
          <p:cNvPr id="11" name="文本占位符 24578">
            <a:extLst>
              <a:ext uri="{FF2B5EF4-FFF2-40B4-BE49-F238E27FC236}">
                <a16:creationId xmlns:a16="http://schemas.microsoft.com/office/drawing/2014/main" id="{CD931986-533D-43AF-8724-4E3F24E22D63}"/>
              </a:ext>
            </a:extLst>
          </p:cNvPr>
          <p:cNvSpPr>
            <a:spLocks noGrp="1" noChangeArrowheads="1"/>
          </p:cNvSpPr>
          <p:nvPr>
            <p:ph idx="1"/>
          </p:nvPr>
        </p:nvSpPr>
        <p:spPr>
          <a:xfrm>
            <a:off x="1801023" y="1244153"/>
            <a:ext cx="5954713" cy="4419600"/>
          </a:xfrm>
        </p:spPr>
        <p:txBody>
          <a:bodyPr/>
          <a:lstStyle/>
          <a:p>
            <a:pPr>
              <a:lnSpc>
                <a:spcPct val="140000"/>
              </a:lnSpc>
              <a:buClr>
                <a:schemeClr val="accent1">
                  <a:lumMod val="75000"/>
                </a:schemeClr>
              </a:buClr>
              <a:buSzPct val="60000"/>
              <a:buFont typeface="Wingdings" panose="05000000000000000000" pitchFamily="2" charset="2"/>
              <a:buChar char="n"/>
            </a:pPr>
            <a:r>
              <a:rPr lang="zh-CN" altLang="en-US" sz="2400" noProof="1">
                <a:latin typeface="宋体" panose="02010600030101010101" pitchFamily="2" charset="-122"/>
                <a:ea typeface="宋体" panose="02010600030101010101" pitchFamily="2" charset="-122"/>
              </a:rPr>
              <a:t>1948年到1975年是密码发展的第二阶段。</a:t>
            </a:r>
          </a:p>
          <a:p>
            <a:pPr>
              <a:lnSpc>
                <a:spcPct val="140000"/>
              </a:lnSpc>
              <a:buClr>
                <a:schemeClr val="accent1">
                  <a:lumMod val="75000"/>
                </a:schemeClr>
              </a:buClr>
              <a:buSzPct val="60000"/>
              <a:buFont typeface="Wingdings" panose="05000000000000000000" pitchFamily="2" charset="2"/>
              <a:buChar char="n"/>
            </a:pPr>
            <a:r>
              <a:rPr lang="zh-CN" altLang="en-US" sz="2400" noProof="1">
                <a:latin typeface="宋体" panose="02010600030101010101" pitchFamily="2" charset="-122"/>
                <a:ea typeface="宋体" panose="02010600030101010101" pitchFamily="2" charset="-122"/>
              </a:rPr>
              <a:t>1948年,美国数学家</a:t>
            </a:r>
            <a:r>
              <a:rPr lang="en-US" altLang="en-US" sz="2400" noProof="1">
                <a:latin typeface="宋体" panose="02010600030101010101" pitchFamily="2" charset="-122"/>
                <a:ea typeface="宋体" panose="02010600030101010101" pitchFamily="2" charset="-122"/>
              </a:rPr>
              <a:t>Shannon. </a:t>
            </a:r>
            <a:r>
              <a:rPr lang="zh-CN" altLang="en-US" sz="2400" noProof="1">
                <a:latin typeface="宋体" panose="02010600030101010101" pitchFamily="2" charset="-122"/>
                <a:ea typeface="宋体" panose="02010600030101010101" pitchFamily="2" charset="-122"/>
              </a:rPr>
              <a:t>发表了题为“保密通信的信息理论”的论文，创立了著名的新理论—信息论，标志着密码术到密码学的转变</a:t>
            </a:r>
            <a:r>
              <a:rPr lang="zh-CN" altLang="en-US" sz="2400" noProof="1">
                <a:solidFill>
                  <a:srgbClr val="333333"/>
                </a:solidFill>
                <a:latin typeface="宋体" panose="02010600030101010101" pitchFamily="2" charset="-122"/>
                <a:ea typeface="宋体" panose="02010600030101010101" pitchFamily="2" charset="-122"/>
              </a:rPr>
              <a:t>。 </a:t>
            </a:r>
          </a:p>
          <a:p>
            <a:pPr>
              <a:lnSpc>
                <a:spcPct val="130000"/>
              </a:lnSpc>
              <a:buClr>
                <a:schemeClr val="accent1">
                  <a:lumMod val="75000"/>
                </a:schemeClr>
              </a:buClr>
              <a:buSzPct val="60000"/>
              <a:buFont typeface="Wingdings" panose="05000000000000000000" pitchFamily="2" charset="2"/>
              <a:buChar char="n"/>
            </a:pPr>
            <a:r>
              <a:rPr lang="zh-CN" altLang="en-US" sz="2400" noProof="1">
                <a:latin typeface="宋体" panose="02010600030101010101" pitchFamily="2" charset="-122"/>
                <a:ea typeface="宋体" panose="02010600030101010101" pitchFamily="2" charset="-122"/>
              </a:rPr>
              <a:t>1949年</a:t>
            </a:r>
            <a:r>
              <a:rPr lang="zh-CN" altLang="zh-CN" sz="2400" noProof="1">
                <a:latin typeface="宋体" panose="02010600030101010101" pitchFamily="2" charset="-122"/>
                <a:ea typeface="宋体" panose="02010600030101010101" pitchFamily="2" charset="-122"/>
              </a:rPr>
              <a:t>,</a:t>
            </a:r>
            <a:r>
              <a:rPr lang="zh-CN" altLang="en-US" sz="2400" noProof="1">
                <a:latin typeface="宋体" panose="02010600030101010101" pitchFamily="2" charset="-122"/>
                <a:ea typeface="宋体" panose="02010600030101010101" pitchFamily="2" charset="-122"/>
              </a:rPr>
              <a:t>发表了的论文“保密系统的通信理论”</a:t>
            </a:r>
            <a:r>
              <a:rPr lang="zh-CN" altLang="zh-CN" sz="2400" noProof="1">
                <a:latin typeface="宋体" panose="02010600030101010101" pitchFamily="2" charset="-122"/>
                <a:ea typeface="宋体" panose="02010600030101010101" pitchFamily="2" charset="-122"/>
              </a:rPr>
              <a:t>,</a:t>
            </a:r>
            <a:r>
              <a:rPr lang="zh-CN" altLang="en-US" sz="2400" noProof="1">
                <a:latin typeface="宋体" panose="02010600030101010101" pitchFamily="2" charset="-122"/>
                <a:ea typeface="宋体" panose="02010600030101010101" pitchFamily="2" charset="-122"/>
              </a:rPr>
              <a:t>首次将密码学研究置于坚实的数学基础上</a:t>
            </a:r>
            <a:r>
              <a:rPr lang="en-US" altLang="zh-CN" sz="2400" noProof="1">
                <a:latin typeface="宋体" panose="02010600030101010101" pitchFamily="2" charset="-122"/>
                <a:ea typeface="宋体" panose="02010600030101010101" pitchFamily="2" charset="-122"/>
              </a:rPr>
              <a:t>.</a:t>
            </a:r>
            <a:endParaRPr lang="zh-CN" altLang="en-US" sz="2600" noProof="1">
              <a:latin typeface="宋体" panose="02010600030101010101" pitchFamily="2" charset="-122"/>
              <a:ea typeface="宋体" panose="02010600030101010101" pitchFamily="2" charset="-122"/>
            </a:endParaRPr>
          </a:p>
        </p:txBody>
      </p:sp>
      <p:pic>
        <p:nvPicPr>
          <p:cNvPr id="15" name="图片 24579" descr="shannon10">
            <a:extLst>
              <a:ext uri="{FF2B5EF4-FFF2-40B4-BE49-F238E27FC236}">
                <a16:creationId xmlns:a16="http://schemas.microsoft.com/office/drawing/2014/main" id="{1C5178A7-A060-4AA2-9706-09BD9881B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0528" y="1400175"/>
            <a:ext cx="2571751" cy="410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047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11</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FF0000"/>
                </a:solidFill>
                <a:latin typeface="宋体" panose="02010600030101010101" pitchFamily="2" charset="-122"/>
                <a:ea typeface="宋体" panose="02010600030101010101" pitchFamily="2" charset="-122"/>
              </a:rPr>
              <a:t>第三阶段</a:t>
            </a:r>
            <a:r>
              <a:rPr lang="en-US" altLang="zh-CN" sz="4000" b="1" dirty="0">
                <a:solidFill>
                  <a:srgbClr val="FF0000"/>
                </a:solidFill>
                <a:latin typeface="宋体" panose="02010600030101010101" pitchFamily="2" charset="-122"/>
                <a:ea typeface="宋体" panose="02010600030101010101" pitchFamily="2" charset="-122"/>
              </a:rPr>
              <a:t>—</a:t>
            </a:r>
            <a:r>
              <a:rPr lang="zh-CN" altLang="en-US" sz="4000" b="1" dirty="0">
                <a:solidFill>
                  <a:srgbClr val="FF0000"/>
                </a:solidFill>
                <a:latin typeface="宋体" panose="02010600030101010101" pitchFamily="2" charset="-122"/>
                <a:ea typeface="宋体" panose="02010600030101010101" pitchFamily="2" charset="-122"/>
              </a:rPr>
              <a:t>公钥密码体制</a:t>
            </a:r>
            <a:endParaRPr lang="en-CA" altLang="en-US" sz="4000" b="1" dirty="0">
              <a:solidFill>
                <a:srgbClr val="FF0000"/>
              </a:solidFill>
              <a:latin typeface="宋体" panose="02010600030101010101" pitchFamily="2" charset="-122"/>
              <a:ea typeface="宋体" panose="02010600030101010101" pitchFamily="2" charset="-122"/>
            </a:endParaRPr>
          </a:p>
        </p:txBody>
      </p:sp>
      <p:sp>
        <p:nvSpPr>
          <p:cNvPr id="8" name="文本占位符 26626">
            <a:extLst>
              <a:ext uri="{FF2B5EF4-FFF2-40B4-BE49-F238E27FC236}">
                <a16:creationId xmlns:a16="http://schemas.microsoft.com/office/drawing/2014/main" id="{C1E3DDF7-4696-4BA2-BE95-44AF1963C0F7}"/>
              </a:ext>
            </a:extLst>
          </p:cNvPr>
          <p:cNvSpPr>
            <a:spLocks noGrp="1" noChangeArrowheads="1"/>
          </p:cNvSpPr>
          <p:nvPr>
            <p:ph idx="1"/>
          </p:nvPr>
        </p:nvSpPr>
        <p:spPr>
          <a:xfrm>
            <a:off x="2085181" y="1400175"/>
            <a:ext cx="8305800" cy="5410200"/>
          </a:xfrm>
        </p:spPr>
        <p:txBody>
          <a:bodyPr/>
          <a:lstStyle/>
          <a:p>
            <a:pPr indent="0">
              <a:lnSpc>
                <a:spcPct val="110000"/>
              </a:lnSpc>
              <a:buClr>
                <a:schemeClr val="accent1">
                  <a:lumMod val="75000"/>
                </a:schemeClr>
              </a:buClr>
              <a:buSzPct val="60000"/>
              <a:buFont typeface="Wingdings" panose="05000000000000000000" pitchFamily="2" charset="2"/>
              <a:buChar char="n"/>
            </a:pPr>
            <a:r>
              <a:rPr lang="zh-CN" altLang="en-US" sz="2600" dirty="0">
                <a:latin typeface="微软雅黑" panose="020B0503020204020204" pitchFamily="34" charset="-122"/>
                <a:ea typeface="微软雅黑" panose="020B0503020204020204" pitchFamily="34" charset="-122"/>
              </a:rPr>
              <a:t> </a:t>
            </a:r>
            <a:r>
              <a:rPr lang="zh-CN" altLang="en-US" sz="2400" b="1" dirty="0">
                <a:latin typeface="宋体" panose="02010600030101010101" pitchFamily="2" charset="-122"/>
                <a:ea typeface="宋体" panose="02010600030101010101" pitchFamily="2" charset="-122"/>
              </a:rPr>
              <a:t>1976年后，美国数据加密标准</a:t>
            </a:r>
            <a:r>
              <a:rPr lang="en-US" altLang="zh-CN" sz="2400" b="1" dirty="0">
                <a:latin typeface="宋体" panose="02010600030101010101" pitchFamily="2" charset="-122"/>
                <a:ea typeface="宋体" panose="02010600030101010101" pitchFamily="2" charset="-122"/>
              </a:rPr>
              <a:t>DES</a:t>
            </a:r>
            <a:r>
              <a:rPr lang="zh-CN" altLang="en-US" sz="2400" b="1" dirty="0">
                <a:latin typeface="宋体" panose="02010600030101010101" pitchFamily="2" charset="-122"/>
                <a:ea typeface="宋体" panose="02010600030101010101" pitchFamily="2" charset="-122"/>
              </a:rPr>
              <a:t>的公布使密码学的研究公开，于是密码学得到了迅速地发展。</a:t>
            </a:r>
          </a:p>
          <a:p>
            <a:pPr indent="0">
              <a:lnSpc>
                <a:spcPct val="110000"/>
              </a:lnSpc>
              <a:buClr>
                <a:schemeClr val="accent1">
                  <a:lumMod val="75000"/>
                </a:schemeClr>
              </a:buClr>
              <a:buSzPct val="60000"/>
              <a:buFont typeface="Wingdings" panose="05000000000000000000" pitchFamily="2" charset="2"/>
              <a:buChar char="n"/>
            </a:pPr>
            <a:r>
              <a:rPr lang="zh-CN" altLang="en-US" sz="2400" b="1" dirty="0">
                <a:latin typeface="宋体" panose="02010600030101010101" pitchFamily="2" charset="-122"/>
                <a:ea typeface="宋体" panose="02010600030101010101" pitchFamily="2" charset="-122"/>
              </a:rPr>
              <a:t>著名密码学专家</a:t>
            </a:r>
            <a:r>
              <a:rPr lang="en-US" altLang="zh-CN" sz="2400" b="1" dirty="0" err="1">
                <a:latin typeface="宋体" panose="02010600030101010101" pitchFamily="2" charset="-122"/>
                <a:ea typeface="宋体" panose="02010600030101010101" pitchFamily="2" charset="-122"/>
              </a:rPr>
              <a:t>Diffe</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Hellman</a:t>
            </a:r>
            <a:r>
              <a:rPr lang="zh-CN" altLang="en-US" sz="2400" b="1" dirty="0">
                <a:latin typeface="宋体" panose="02010600030101010101" pitchFamily="2" charset="-122"/>
                <a:ea typeface="宋体" panose="02010600030101010101" pitchFamily="2" charset="-122"/>
              </a:rPr>
              <a:t>在“</a:t>
            </a:r>
            <a:r>
              <a:rPr lang="zh-CN" altLang="en-US" sz="2400" b="1" dirty="0">
                <a:solidFill>
                  <a:srgbClr val="FF0000"/>
                </a:solidFill>
                <a:latin typeface="宋体" panose="02010600030101010101" pitchFamily="2" charset="-122"/>
                <a:ea typeface="宋体" panose="02010600030101010101" pitchFamily="2" charset="-122"/>
              </a:rPr>
              <a:t>密码编码学新方向</a:t>
            </a:r>
            <a:r>
              <a:rPr lang="zh-CN" altLang="en-US" sz="2400" b="1" dirty="0">
                <a:latin typeface="宋体" panose="02010600030101010101" pitchFamily="2" charset="-122"/>
                <a:ea typeface="宋体" panose="02010600030101010101" pitchFamily="2" charset="-122"/>
              </a:rPr>
              <a:t>”一文中提出了公开密钥的思想，这使密码学产生了第二次飞跃，开创了公钥密码学的新纪元。</a:t>
            </a:r>
          </a:p>
        </p:txBody>
      </p:sp>
      <p:pic>
        <p:nvPicPr>
          <p:cNvPr id="9" name="图片 26627" descr="Diffie_and_Hellman">
            <a:extLst>
              <a:ext uri="{FF2B5EF4-FFF2-40B4-BE49-F238E27FC236}">
                <a16:creationId xmlns:a16="http://schemas.microsoft.com/office/drawing/2014/main" id="{F1E0B412-8F63-4BCE-9B3D-3CE0AAF3E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585" y="3686177"/>
            <a:ext cx="5292725" cy="2598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45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12</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密码学起源</a:t>
            </a:r>
            <a:endParaRPr lang="en-CA" altLang="en-US" dirty="0">
              <a:solidFill>
                <a:srgbClr val="FF0000"/>
              </a:solidFill>
              <a:latin typeface="宋体" panose="02010600030101010101" pitchFamily="2" charset="-122"/>
              <a:ea typeface="宋体" panose="02010600030101010101" pitchFamily="2" charset="-122"/>
            </a:endParaRPr>
          </a:p>
        </p:txBody>
      </p:sp>
      <p:sp>
        <p:nvSpPr>
          <p:cNvPr id="11" name="内容占位符 2">
            <a:extLst>
              <a:ext uri="{FF2B5EF4-FFF2-40B4-BE49-F238E27FC236}">
                <a16:creationId xmlns:a16="http://schemas.microsoft.com/office/drawing/2014/main" id="{0DE6EB40-DAEC-44FF-A684-BCE316CAB164}"/>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p:sp>
        <p:nvSpPr>
          <p:cNvPr id="12" name="Rectangle 3">
            <a:extLst>
              <a:ext uri="{FF2B5EF4-FFF2-40B4-BE49-F238E27FC236}">
                <a16:creationId xmlns:a16="http://schemas.microsoft.com/office/drawing/2014/main" id="{E3EF26F2-3C8D-45D8-8443-2CE5D7B2BD4F}"/>
              </a:ext>
            </a:extLst>
          </p:cNvPr>
          <p:cNvSpPr txBox="1">
            <a:spLocks noChangeArrowheads="1"/>
          </p:cNvSpPr>
          <p:nvPr/>
        </p:nvSpPr>
        <p:spPr bwMode="auto">
          <a:xfrm>
            <a:off x="1981200" y="1600202"/>
            <a:ext cx="8218488" cy="234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accent1">
                  <a:lumMod val="75000"/>
                </a:schemeClr>
              </a:buClr>
            </a:pPr>
            <a:r>
              <a:rPr lang="zh-CN" altLang="en-US" sz="2800" dirty="0">
                <a:latin typeface="宋体" panose="02010600030101010101" pitchFamily="2" charset="-122"/>
              </a:rPr>
              <a:t>大约在</a:t>
            </a:r>
            <a:r>
              <a:rPr lang="en-US" altLang="zh-CN" sz="2800" dirty="0">
                <a:latin typeface="宋体" panose="02010600030101010101" pitchFamily="2" charset="-122"/>
              </a:rPr>
              <a:t>4000</a:t>
            </a:r>
            <a:r>
              <a:rPr lang="zh-CN" altLang="en-US" sz="2800" dirty="0">
                <a:latin typeface="宋体" panose="02010600030101010101" pitchFamily="2" charset="-122"/>
              </a:rPr>
              <a:t>年以前，在古埃及的尼罗河畔，一位擅长书写者在贵族的基碑上书写铭文时有意用加以变形的象形文字而不是普通的象形文字来写铭文，从而揭开了有文字记载的密码史。这篇颇具神秘感的碑文，已具备了密码的基本特征：把一种符号</a:t>
            </a:r>
            <a:r>
              <a:rPr lang="en-US" altLang="zh-CN" sz="2800" dirty="0">
                <a:latin typeface="宋体" panose="02010600030101010101" pitchFamily="2" charset="-122"/>
              </a:rPr>
              <a:t>(</a:t>
            </a:r>
            <a:r>
              <a:rPr lang="zh-CN" altLang="en-US" sz="2800" dirty="0">
                <a:latin typeface="宋体" panose="02010600030101010101" pitchFamily="2" charset="-122"/>
              </a:rPr>
              <a:t>明文</a:t>
            </a:r>
            <a:r>
              <a:rPr lang="en-US" altLang="zh-CN" sz="2800" dirty="0">
                <a:latin typeface="宋体" panose="02010600030101010101" pitchFamily="2" charset="-122"/>
              </a:rPr>
              <a:t>)</a:t>
            </a:r>
            <a:r>
              <a:rPr lang="zh-CN" altLang="en-US" sz="2800" dirty="0">
                <a:latin typeface="宋体" panose="02010600030101010101" pitchFamily="2" charset="-122"/>
              </a:rPr>
              <a:t>用另一种符号</a:t>
            </a:r>
            <a:r>
              <a:rPr lang="en-US" altLang="zh-CN" sz="2800" dirty="0">
                <a:latin typeface="宋体" panose="02010600030101010101" pitchFamily="2" charset="-122"/>
              </a:rPr>
              <a:t>(</a:t>
            </a:r>
            <a:r>
              <a:rPr lang="zh-CN" altLang="en-US" sz="2800" dirty="0">
                <a:latin typeface="宋体" panose="02010600030101010101" pitchFamily="2" charset="-122"/>
              </a:rPr>
              <a:t>密文</a:t>
            </a:r>
            <a:r>
              <a:rPr lang="en-US" altLang="zh-CN" sz="2800" dirty="0">
                <a:latin typeface="宋体" panose="02010600030101010101" pitchFamily="2" charset="-122"/>
              </a:rPr>
              <a:t>)</a:t>
            </a:r>
            <a:r>
              <a:rPr lang="zh-CN" altLang="en-US" sz="2800" dirty="0">
                <a:latin typeface="宋体" panose="02010600030101010101" pitchFamily="2" charset="-122"/>
              </a:rPr>
              <a:t>代替</a:t>
            </a:r>
          </a:p>
        </p:txBody>
      </p:sp>
      <p:pic>
        <p:nvPicPr>
          <p:cNvPr id="13" name="Picture 4">
            <a:extLst>
              <a:ext uri="{FF2B5EF4-FFF2-40B4-BE49-F238E27FC236}">
                <a16:creationId xmlns:a16="http://schemas.microsoft.com/office/drawing/2014/main" id="{D33FD915-865D-4645-A01A-84392E68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7" y="4151317"/>
            <a:ext cx="6192837" cy="21621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01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13</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密码学的历史</a:t>
            </a:r>
            <a:endParaRPr lang="en-CA" altLang="en-US" dirty="0">
              <a:solidFill>
                <a:srgbClr val="FF0000"/>
              </a:solidFill>
              <a:latin typeface="宋体" panose="02010600030101010101" pitchFamily="2" charset="-122"/>
              <a:ea typeface="宋体" panose="02010600030101010101" pitchFamily="2" charset="-122"/>
            </a:endParaRPr>
          </a:p>
        </p:txBody>
      </p:sp>
      <p:sp>
        <p:nvSpPr>
          <p:cNvPr id="11" name="内容占位符 2">
            <a:extLst>
              <a:ext uri="{FF2B5EF4-FFF2-40B4-BE49-F238E27FC236}">
                <a16:creationId xmlns:a16="http://schemas.microsoft.com/office/drawing/2014/main" id="{0DE6EB40-DAEC-44FF-A684-BCE316CAB164}"/>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p:sp>
        <p:nvSpPr>
          <p:cNvPr id="8" name="内容占位符 2">
            <a:extLst>
              <a:ext uri="{FF2B5EF4-FFF2-40B4-BE49-F238E27FC236}">
                <a16:creationId xmlns:a16="http://schemas.microsoft.com/office/drawing/2014/main" id="{363B555A-9763-416A-826F-D0BB8B3CE020}"/>
              </a:ext>
            </a:extLst>
          </p:cNvPr>
          <p:cNvSpPr txBox="1">
            <a:spLocks noChangeArrowheads="1"/>
          </p:cNvSpPr>
          <p:nvPr/>
        </p:nvSpPr>
        <p:spPr>
          <a:xfrm>
            <a:off x="1919288" y="2017713"/>
            <a:ext cx="8559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altLang="en-US"/>
              <a:t> </a:t>
            </a:r>
          </a:p>
        </p:txBody>
      </p:sp>
      <p:sp>
        <p:nvSpPr>
          <p:cNvPr id="9" name="Rectangle 3">
            <a:extLst>
              <a:ext uri="{FF2B5EF4-FFF2-40B4-BE49-F238E27FC236}">
                <a16:creationId xmlns:a16="http://schemas.microsoft.com/office/drawing/2014/main" id="{0744B4E0-FC30-4179-8238-C4F792DFF814}"/>
              </a:ext>
            </a:extLst>
          </p:cNvPr>
          <p:cNvSpPr txBox="1">
            <a:spLocks noChangeArrowheads="1"/>
          </p:cNvSpPr>
          <p:nvPr/>
        </p:nvSpPr>
        <p:spPr bwMode="auto">
          <a:xfrm>
            <a:off x="1803404" y="1165225"/>
            <a:ext cx="801211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accent1">
                  <a:lumMod val="75000"/>
                </a:schemeClr>
              </a:buClr>
            </a:pPr>
            <a:r>
              <a:rPr lang="zh-CN" altLang="en-US" sz="2000" dirty="0">
                <a:latin typeface="宋体" panose="02010600030101010101" pitchFamily="2" charset="-122"/>
              </a:rPr>
              <a:t>公元前</a:t>
            </a:r>
            <a:r>
              <a:rPr lang="en-US" altLang="zh-CN" sz="2000" dirty="0">
                <a:latin typeface="宋体" panose="02010600030101010101" pitchFamily="2" charset="-122"/>
              </a:rPr>
              <a:t>5</a:t>
            </a:r>
            <a:r>
              <a:rPr lang="zh-CN" altLang="en-US" sz="2000" dirty="0">
                <a:latin typeface="宋体" panose="02010600030101010101" pitchFamily="2" charset="-122"/>
              </a:rPr>
              <a:t>世纪，古斯巴达人使用了一种叫做“天书”的器械，这是人类历史上最早使用的密码器械。“天书”是一根用草纸条、皮条或羊皮纸条紧紧缠绕的木棍。密信自上而下写在羊皮纸条上。然后把羊皮纸条解开送出。把羊皮纸条重新缠在一根直径和原木棍相同的木棍上，这样字就一圈圈跳出来。 </a:t>
            </a:r>
          </a:p>
        </p:txBody>
      </p:sp>
      <p:pic>
        <p:nvPicPr>
          <p:cNvPr id="14" name="Picture 3" descr="skytale">
            <a:extLst>
              <a:ext uri="{FF2B5EF4-FFF2-40B4-BE49-F238E27FC236}">
                <a16:creationId xmlns:a16="http://schemas.microsoft.com/office/drawing/2014/main" id="{6C3137DB-9142-4218-86A9-FDD58F040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226" y="2387603"/>
            <a:ext cx="1790700" cy="302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4">
            <a:extLst>
              <a:ext uri="{FF2B5EF4-FFF2-40B4-BE49-F238E27FC236}">
                <a16:creationId xmlns:a16="http://schemas.microsoft.com/office/drawing/2014/main" id="{46D984FB-1BF5-416B-8B03-07C317170A21}"/>
              </a:ext>
            </a:extLst>
          </p:cNvPr>
          <p:cNvGrpSpPr>
            <a:grpSpLocks/>
          </p:cNvGrpSpPr>
          <p:nvPr/>
        </p:nvGrpSpPr>
        <p:grpSpPr bwMode="auto">
          <a:xfrm>
            <a:off x="2640015" y="3070229"/>
            <a:ext cx="4703763" cy="1438275"/>
            <a:chOff x="480" y="1296"/>
            <a:chExt cx="3840" cy="1474"/>
          </a:xfrm>
        </p:grpSpPr>
        <p:sp>
          <p:nvSpPr>
            <p:cNvPr id="16" name="Oval 5">
              <a:extLst>
                <a:ext uri="{FF2B5EF4-FFF2-40B4-BE49-F238E27FC236}">
                  <a16:creationId xmlns:a16="http://schemas.microsoft.com/office/drawing/2014/main" id="{E3E25521-B381-42AD-924A-D5F210E31BE2}"/>
                </a:ext>
              </a:extLst>
            </p:cNvPr>
            <p:cNvSpPr>
              <a:spLocks noChangeArrowheads="1"/>
            </p:cNvSpPr>
            <p:nvPr/>
          </p:nvSpPr>
          <p:spPr bwMode="auto">
            <a:xfrm>
              <a:off x="480" y="1296"/>
              <a:ext cx="432" cy="912"/>
            </a:xfrm>
            <a:prstGeom prst="ellipse">
              <a:avLst/>
            </a:prstGeom>
            <a:solidFill>
              <a:srgbClr val="9966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17" name="Line 6">
              <a:extLst>
                <a:ext uri="{FF2B5EF4-FFF2-40B4-BE49-F238E27FC236}">
                  <a16:creationId xmlns:a16="http://schemas.microsoft.com/office/drawing/2014/main" id="{E30A0053-B11B-46E1-9111-7DCB739711F3}"/>
                </a:ext>
              </a:extLst>
            </p:cNvPr>
            <p:cNvSpPr>
              <a:spLocks noChangeShapeType="1"/>
            </p:cNvSpPr>
            <p:nvPr/>
          </p:nvSpPr>
          <p:spPr bwMode="auto">
            <a:xfrm>
              <a:off x="672" y="1296"/>
              <a:ext cx="34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7">
              <a:extLst>
                <a:ext uri="{FF2B5EF4-FFF2-40B4-BE49-F238E27FC236}">
                  <a16:creationId xmlns:a16="http://schemas.microsoft.com/office/drawing/2014/main" id="{81DAD298-2230-4763-BAC6-B5490C5C6A97}"/>
                </a:ext>
              </a:extLst>
            </p:cNvPr>
            <p:cNvSpPr>
              <a:spLocks noChangeShapeType="1"/>
            </p:cNvSpPr>
            <p:nvPr/>
          </p:nvSpPr>
          <p:spPr bwMode="auto">
            <a:xfrm>
              <a:off x="1248" y="2208"/>
              <a:ext cx="28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8">
              <a:extLst>
                <a:ext uri="{FF2B5EF4-FFF2-40B4-BE49-F238E27FC236}">
                  <a16:creationId xmlns:a16="http://schemas.microsoft.com/office/drawing/2014/main" id="{AB29FFE9-120B-403D-9A31-2D35C6406A5A}"/>
                </a:ext>
              </a:extLst>
            </p:cNvPr>
            <p:cNvSpPr>
              <a:spLocks/>
            </p:cNvSpPr>
            <p:nvPr/>
          </p:nvSpPr>
          <p:spPr bwMode="auto">
            <a:xfrm>
              <a:off x="680" y="1307"/>
              <a:ext cx="646" cy="1429"/>
            </a:xfrm>
            <a:custGeom>
              <a:avLst/>
              <a:gdLst>
                <a:gd name="T0" fmla="*/ 189 w 646"/>
                <a:gd name="T1" fmla="*/ 778 h 1429"/>
                <a:gd name="T2" fmla="*/ 161 w 646"/>
                <a:gd name="T3" fmla="*/ 860 h 1429"/>
                <a:gd name="T4" fmla="*/ 152 w 646"/>
                <a:gd name="T5" fmla="*/ 887 h 1429"/>
                <a:gd name="T6" fmla="*/ 79 w 646"/>
                <a:gd name="T7" fmla="*/ 1134 h 1429"/>
                <a:gd name="T8" fmla="*/ 6 w 646"/>
                <a:gd name="T9" fmla="*/ 1290 h 1429"/>
                <a:gd name="T10" fmla="*/ 15 w 646"/>
                <a:gd name="T11" fmla="*/ 1317 h 1429"/>
                <a:gd name="T12" fmla="*/ 42 w 646"/>
                <a:gd name="T13" fmla="*/ 1326 h 1429"/>
                <a:gd name="T14" fmla="*/ 106 w 646"/>
                <a:gd name="T15" fmla="*/ 1354 h 1429"/>
                <a:gd name="T16" fmla="*/ 243 w 646"/>
                <a:gd name="T17" fmla="*/ 1418 h 1429"/>
                <a:gd name="T18" fmla="*/ 481 w 646"/>
                <a:gd name="T19" fmla="*/ 1372 h 1429"/>
                <a:gd name="T20" fmla="*/ 518 w 646"/>
                <a:gd name="T21" fmla="*/ 1262 h 1429"/>
                <a:gd name="T22" fmla="*/ 509 w 646"/>
                <a:gd name="T23" fmla="*/ 1098 h 1429"/>
                <a:gd name="T24" fmla="*/ 527 w 646"/>
                <a:gd name="T25" fmla="*/ 1070 h 1429"/>
                <a:gd name="T26" fmla="*/ 563 w 646"/>
                <a:gd name="T27" fmla="*/ 960 h 1429"/>
                <a:gd name="T28" fmla="*/ 646 w 646"/>
                <a:gd name="T29" fmla="*/ 549 h 1429"/>
                <a:gd name="T30" fmla="*/ 609 w 646"/>
                <a:gd name="T31" fmla="*/ 220 h 1429"/>
                <a:gd name="T32" fmla="*/ 563 w 646"/>
                <a:gd name="T33" fmla="*/ 119 h 1429"/>
                <a:gd name="T34" fmla="*/ 509 w 646"/>
                <a:gd name="T35" fmla="*/ 0 h 14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46" h="1429">
                  <a:moveTo>
                    <a:pt x="189" y="778"/>
                  </a:moveTo>
                  <a:cubicBezTo>
                    <a:pt x="172" y="825"/>
                    <a:pt x="183" y="793"/>
                    <a:pt x="161" y="860"/>
                  </a:cubicBezTo>
                  <a:cubicBezTo>
                    <a:pt x="158" y="869"/>
                    <a:pt x="152" y="887"/>
                    <a:pt x="152" y="887"/>
                  </a:cubicBezTo>
                  <a:cubicBezTo>
                    <a:pt x="138" y="972"/>
                    <a:pt x="106" y="1052"/>
                    <a:pt x="79" y="1134"/>
                  </a:cubicBezTo>
                  <a:cubicBezTo>
                    <a:pt x="61" y="1190"/>
                    <a:pt x="48" y="1246"/>
                    <a:pt x="6" y="1290"/>
                  </a:cubicBezTo>
                  <a:cubicBezTo>
                    <a:pt x="9" y="1299"/>
                    <a:pt x="8" y="1310"/>
                    <a:pt x="15" y="1317"/>
                  </a:cubicBezTo>
                  <a:cubicBezTo>
                    <a:pt x="22" y="1324"/>
                    <a:pt x="34" y="1321"/>
                    <a:pt x="42" y="1326"/>
                  </a:cubicBezTo>
                  <a:cubicBezTo>
                    <a:pt x="102" y="1361"/>
                    <a:pt x="0" y="1330"/>
                    <a:pt x="106" y="1354"/>
                  </a:cubicBezTo>
                  <a:cubicBezTo>
                    <a:pt x="153" y="1385"/>
                    <a:pt x="191" y="1399"/>
                    <a:pt x="243" y="1418"/>
                  </a:cubicBezTo>
                  <a:cubicBezTo>
                    <a:pt x="321" y="1409"/>
                    <a:pt x="424" y="1429"/>
                    <a:pt x="481" y="1372"/>
                  </a:cubicBezTo>
                  <a:cubicBezTo>
                    <a:pt x="493" y="1335"/>
                    <a:pt x="506" y="1299"/>
                    <a:pt x="518" y="1262"/>
                  </a:cubicBezTo>
                  <a:cubicBezTo>
                    <a:pt x="499" y="1205"/>
                    <a:pt x="493" y="1159"/>
                    <a:pt x="509" y="1098"/>
                  </a:cubicBezTo>
                  <a:cubicBezTo>
                    <a:pt x="512" y="1087"/>
                    <a:pt x="523" y="1080"/>
                    <a:pt x="527" y="1070"/>
                  </a:cubicBezTo>
                  <a:cubicBezTo>
                    <a:pt x="540" y="1040"/>
                    <a:pt x="556" y="994"/>
                    <a:pt x="563" y="960"/>
                  </a:cubicBezTo>
                  <a:cubicBezTo>
                    <a:pt x="593" y="824"/>
                    <a:pt x="619" y="686"/>
                    <a:pt x="646" y="549"/>
                  </a:cubicBezTo>
                  <a:cubicBezTo>
                    <a:pt x="638" y="439"/>
                    <a:pt x="643" y="325"/>
                    <a:pt x="609" y="220"/>
                  </a:cubicBezTo>
                  <a:cubicBezTo>
                    <a:pt x="597" y="182"/>
                    <a:pt x="591" y="147"/>
                    <a:pt x="563" y="119"/>
                  </a:cubicBezTo>
                  <a:cubicBezTo>
                    <a:pt x="552" y="87"/>
                    <a:pt x="532" y="26"/>
                    <a:pt x="509" y="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9">
              <a:extLst>
                <a:ext uri="{FF2B5EF4-FFF2-40B4-BE49-F238E27FC236}">
                  <a16:creationId xmlns:a16="http://schemas.microsoft.com/office/drawing/2014/main" id="{4689FCAE-B669-4CDE-B112-774AEC76DCD4}"/>
                </a:ext>
              </a:extLst>
            </p:cNvPr>
            <p:cNvSpPr>
              <a:spLocks/>
            </p:cNvSpPr>
            <p:nvPr/>
          </p:nvSpPr>
          <p:spPr bwMode="auto">
            <a:xfrm>
              <a:off x="1536" y="1307"/>
              <a:ext cx="91" cy="896"/>
            </a:xfrm>
            <a:custGeom>
              <a:avLst/>
              <a:gdLst>
                <a:gd name="T0" fmla="*/ 0 w 91"/>
                <a:gd name="T1" fmla="*/ 0 h 896"/>
                <a:gd name="T2" fmla="*/ 46 w 91"/>
                <a:gd name="T3" fmla="*/ 74 h 896"/>
                <a:gd name="T4" fmla="*/ 64 w 91"/>
                <a:gd name="T5" fmla="*/ 128 h 896"/>
                <a:gd name="T6" fmla="*/ 73 w 91"/>
                <a:gd name="T7" fmla="*/ 156 h 896"/>
                <a:gd name="T8" fmla="*/ 82 w 91"/>
                <a:gd name="T9" fmla="*/ 183 h 896"/>
                <a:gd name="T10" fmla="*/ 91 w 91"/>
                <a:gd name="T11" fmla="*/ 394 h 896"/>
                <a:gd name="T12" fmla="*/ 64 w 91"/>
                <a:gd name="T13" fmla="*/ 549 h 896"/>
                <a:gd name="T14" fmla="*/ 37 w 91"/>
                <a:gd name="T15" fmla="*/ 732 h 896"/>
                <a:gd name="T16" fmla="*/ 0 w 91"/>
                <a:gd name="T17" fmla="*/ 896 h 8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 h="896">
                  <a:moveTo>
                    <a:pt x="0" y="0"/>
                  </a:moveTo>
                  <a:cubicBezTo>
                    <a:pt x="17" y="27"/>
                    <a:pt x="23" y="51"/>
                    <a:pt x="46" y="74"/>
                  </a:cubicBezTo>
                  <a:cubicBezTo>
                    <a:pt x="52" y="92"/>
                    <a:pt x="58" y="110"/>
                    <a:pt x="64" y="128"/>
                  </a:cubicBezTo>
                  <a:cubicBezTo>
                    <a:pt x="67" y="137"/>
                    <a:pt x="70" y="147"/>
                    <a:pt x="73" y="156"/>
                  </a:cubicBezTo>
                  <a:cubicBezTo>
                    <a:pt x="76" y="165"/>
                    <a:pt x="82" y="183"/>
                    <a:pt x="82" y="183"/>
                  </a:cubicBezTo>
                  <a:cubicBezTo>
                    <a:pt x="74" y="258"/>
                    <a:pt x="73" y="321"/>
                    <a:pt x="91" y="394"/>
                  </a:cubicBezTo>
                  <a:cubicBezTo>
                    <a:pt x="85" y="452"/>
                    <a:pt x="75" y="494"/>
                    <a:pt x="64" y="549"/>
                  </a:cubicBezTo>
                  <a:cubicBezTo>
                    <a:pt x="58" y="613"/>
                    <a:pt x="53" y="671"/>
                    <a:pt x="37" y="732"/>
                  </a:cubicBezTo>
                  <a:cubicBezTo>
                    <a:pt x="23" y="787"/>
                    <a:pt x="0" y="838"/>
                    <a:pt x="0" y="896"/>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10">
              <a:extLst>
                <a:ext uri="{FF2B5EF4-FFF2-40B4-BE49-F238E27FC236}">
                  <a16:creationId xmlns:a16="http://schemas.microsoft.com/office/drawing/2014/main" id="{D3BC0587-2797-4386-86E0-F516DB111EFE}"/>
                </a:ext>
              </a:extLst>
            </p:cNvPr>
            <p:cNvSpPr>
              <a:spLocks/>
            </p:cNvSpPr>
            <p:nvPr/>
          </p:nvSpPr>
          <p:spPr bwMode="auto">
            <a:xfrm>
              <a:off x="1801" y="1307"/>
              <a:ext cx="239" cy="915"/>
            </a:xfrm>
            <a:custGeom>
              <a:avLst/>
              <a:gdLst>
                <a:gd name="T0" fmla="*/ 0 w 239"/>
                <a:gd name="T1" fmla="*/ 0 h 915"/>
                <a:gd name="T2" fmla="*/ 82 w 239"/>
                <a:gd name="T3" fmla="*/ 46 h 915"/>
                <a:gd name="T4" fmla="*/ 146 w 239"/>
                <a:gd name="T5" fmla="*/ 101 h 915"/>
                <a:gd name="T6" fmla="*/ 192 w 239"/>
                <a:gd name="T7" fmla="*/ 183 h 915"/>
                <a:gd name="T8" fmla="*/ 210 w 239"/>
                <a:gd name="T9" fmla="*/ 238 h 915"/>
                <a:gd name="T10" fmla="*/ 220 w 239"/>
                <a:gd name="T11" fmla="*/ 266 h 915"/>
                <a:gd name="T12" fmla="*/ 192 w 239"/>
                <a:gd name="T13" fmla="*/ 604 h 915"/>
                <a:gd name="T14" fmla="*/ 137 w 239"/>
                <a:gd name="T15" fmla="*/ 778 h 915"/>
                <a:gd name="T16" fmla="*/ 92 w 239"/>
                <a:gd name="T17" fmla="*/ 851 h 915"/>
                <a:gd name="T18" fmla="*/ 55 w 239"/>
                <a:gd name="T19" fmla="*/ 915 h 9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9" h="915">
                  <a:moveTo>
                    <a:pt x="0" y="0"/>
                  </a:moveTo>
                  <a:cubicBezTo>
                    <a:pt x="27" y="18"/>
                    <a:pt x="56" y="26"/>
                    <a:pt x="82" y="46"/>
                  </a:cubicBezTo>
                  <a:cubicBezTo>
                    <a:pt x="105" y="64"/>
                    <a:pt x="121" y="84"/>
                    <a:pt x="146" y="101"/>
                  </a:cubicBezTo>
                  <a:cubicBezTo>
                    <a:pt x="165" y="128"/>
                    <a:pt x="174" y="155"/>
                    <a:pt x="192" y="183"/>
                  </a:cubicBezTo>
                  <a:cubicBezTo>
                    <a:pt x="198" y="201"/>
                    <a:pt x="204" y="220"/>
                    <a:pt x="210" y="238"/>
                  </a:cubicBezTo>
                  <a:cubicBezTo>
                    <a:pt x="213" y="247"/>
                    <a:pt x="220" y="266"/>
                    <a:pt x="220" y="266"/>
                  </a:cubicBezTo>
                  <a:cubicBezTo>
                    <a:pt x="239" y="380"/>
                    <a:pt x="219" y="493"/>
                    <a:pt x="192" y="604"/>
                  </a:cubicBezTo>
                  <a:cubicBezTo>
                    <a:pt x="177" y="666"/>
                    <a:pt x="173" y="725"/>
                    <a:pt x="137" y="778"/>
                  </a:cubicBezTo>
                  <a:cubicBezTo>
                    <a:pt x="127" y="808"/>
                    <a:pt x="114" y="828"/>
                    <a:pt x="92" y="851"/>
                  </a:cubicBezTo>
                  <a:cubicBezTo>
                    <a:pt x="83" y="876"/>
                    <a:pt x="74" y="896"/>
                    <a:pt x="55" y="915"/>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Arc 11">
              <a:extLst>
                <a:ext uri="{FF2B5EF4-FFF2-40B4-BE49-F238E27FC236}">
                  <a16:creationId xmlns:a16="http://schemas.microsoft.com/office/drawing/2014/main" id="{8484D577-0613-4A08-A5CD-F694392CA094}"/>
                </a:ext>
              </a:extLst>
            </p:cNvPr>
            <p:cNvSpPr>
              <a:spLocks/>
            </p:cNvSpPr>
            <p:nvPr/>
          </p:nvSpPr>
          <p:spPr bwMode="auto">
            <a:xfrm>
              <a:off x="2703" y="1299"/>
              <a:ext cx="129" cy="909"/>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0" y="0"/>
                  </a:moveTo>
                  <a:cubicBezTo>
                    <a:pt x="11929" y="0"/>
                    <a:pt x="21600" y="9670"/>
                    <a:pt x="21600" y="21600"/>
                  </a:cubicBezTo>
                  <a:cubicBezTo>
                    <a:pt x="21600" y="33518"/>
                    <a:pt x="11947" y="43183"/>
                    <a:pt x="28" y="43199"/>
                  </a:cubicBezTo>
                </a:path>
                <a:path w="21600" h="43200" stroke="0" extrusionOk="0">
                  <a:moveTo>
                    <a:pt x="0" y="0"/>
                  </a:moveTo>
                  <a:cubicBezTo>
                    <a:pt x="11929" y="0"/>
                    <a:pt x="21600" y="9670"/>
                    <a:pt x="21600" y="21600"/>
                  </a:cubicBezTo>
                  <a:cubicBezTo>
                    <a:pt x="21600" y="33518"/>
                    <a:pt x="11947" y="43183"/>
                    <a:pt x="28" y="43199"/>
                  </a:cubicBezTo>
                  <a:lnTo>
                    <a:pt x="0" y="21600"/>
                  </a:lnTo>
                  <a:lnTo>
                    <a:pt x="0"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rc 12">
              <a:extLst>
                <a:ext uri="{FF2B5EF4-FFF2-40B4-BE49-F238E27FC236}">
                  <a16:creationId xmlns:a16="http://schemas.microsoft.com/office/drawing/2014/main" id="{628B1632-B7BF-4F78-9D1E-C02A1D0122E4}"/>
                </a:ext>
              </a:extLst>
            </p:cNvPr>
            <p:cNvSpPr>
              <a:spLocks/>
            </p:cNvSpPr>
            <p:nvPr/>
          </p:nvSpPr>
          <p:spPr bwMode="auto">
            <a:xfrm>
              <a:off x="3135" y="1296"/>
              <a:ext cx="129" cy="909"/>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0" y="0"/>
                  </a:moveTo>
                  <a:cubicBezTo>
                    <a:pt x="11929" y="0"/>
                    <a:pt x="21600" y="9670"/>
                    <a:pt x="21600" y="21600"/>
                  </a:cubicBezTo>
                  <a:cubicBezTo>
                    <a:pt x="21600" y="33518"/>
                    <a:pt x="11947" y="43183"/>
                    <a:pt x="28" y="43199"/>
                  </a:cubicBezTo>
                </a:path>
                <a:path w="21600" h="43200" stroke="0" extrusionOk="0">
                  <a:moveTo>
                    <a:pt x="0" y="0"/>
                  </a:moveTo>
                  <a:cubicBezTo>
                    <a:pt x="11929" y="0"/>
                    <a:pt x="21600" y="9670"/>
                    <a:pt x="21600" y="21600"/>
                  </a:cubicBezTo>
                  <a:cubicBezTo>
                    <a:pt x="21600" y="33518"/>
                    <a:pt x="11947" y="43183"/>
                    <a:pt x="28" y="43199"/>
                  </a:cubicBezTo>
                  <a:lnTo>
                    <a:pt x="0" y="21600"/>
                  </a:lnTo>
                  <a:lnTo>
                    <a:pt x="0"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rc 13">
              <a:extLst>
                <a:ext uri="{FF2B5EF4-FFF2-40B4-BE49-F238E27FC236}">
                  <a16:creationId xmlns:a16="http://schemas.microsoft.com/office/drawing/2014/main" id="{76FAD466-C983-4245-8D05-DB4CD59D562E}"/>
                </a:ext>
              </a:extLst>
            </p:cNvPr>
            <p:cNvSpPr>
              <a:spLocks/>
            </p:cNvSpPr>
            <p:nvPr/>
          </p:nvSpPr>
          <p:spPr bwMode="auto">
            <a:xfrm>
              <a:off x="3567" y="1296"/>
              <a:ext cx="129" cy="909"/>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0" y="0"/>
                  </a:moveTo>
                  <a:cubicBezTo>
                    <a:pt x="11929" y="0"/>
                    <a:pt x="21600" y="9670"/>
                    <a:pt x="21600" y="21600"/>
                  </a:cubicBezTo>
                  <a:cubicBezTo>
                    <a:pt x="21600" y="33518"/>
                    <a:pt x="11947" y="43183"/>
                    <a:pt x="28" y="43199"/>
                  </a:cubicBezTo>
                </a:path>
                <a:path w="21600" h="43200" stroke="0" extrusionOk="0">
                  <a:moveTo>
                    <a:pt x="0" y="0"/>
                  </a:moveTo>
                  <a:cubicBezTo>
                    <a:pt x="11929" y="0"/>
                    <a:pt x="21600" y="9670"/>
                    <a:pt x="21600" y="21600"/>
                  </a:cubicBezTo>
                  <a:cubicBezTo>
                    <a:pt x="21600" y="33518"/>
                    <a:pt x="11947" y="43183"/>
                    <a:pt x="28" y="43199"/>
                  </a:cubicBezTo>
                  <a:lnTo>
                    <a:pt x="0" y="21600"/>
                  </a:lnTo>
                  <a:lnTo>
                    <a:pt x="0"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Arc 14">
              <a:extLst>
                <a:ext uri="{FF2B5EF4-FFF2-40B4-BE49-F238E27FC236}">
                  <a16:creationId xmlns:a16="http://schemas.microsoft.com/office/drawing/2014/main" id="{6058329A-431B-40C9-8A02-3A3ADE6C8BF2}"/>
                </a:ext>
              </a:extLst>
            </p:cNvPr>
            <p:cNvSpPr>
              <a:spLocks/>
            </p:cNvSpPr>
            <p:nvPr/>
          </p:nvSpPr>
          <p:spPr bwMode="auto">
            <a:xfrm>
              <a:off x="2352" y="1296"/>
              <a:ext cx="129" cy="909"/>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0" y="0"/>
                  </a:moveTo>
                  <a:cubicBezTo>
                    <a:pt x="11929" y="0"/>
                    <a:pt x="21600" y="9670"/>
                    <a:pt x="21600" y="21600"/>
                  </a:cubicBezTo>
                  <a:cubicBezTo>
                    <a:pt x="21600" y="33518"/>
                    <a:pt x="11947" y="43183"/>
                    <a:pt x="28" y="43199"/>
                  </a:cubicBezTo>
                </a:path>
                <a:path w="21600" h="43200" stroke="0" extrusionOk="0">
                  <a:moveTo>
                    <a:pt x="0" y="0"/>
                  </a:moveTo>
                  <a:cubicBezTo>
                    <a:pt x="11929" y="0"/>
                    <a:pt x="21600" y="9670"/>
                    <a:pt x="21600" y="21600"/>
                  </a:cubicBezTo>
                  <a:cubicBezTo>
                    <a:pt x="21600" y="33518"/>
                    <a:pt x="11947" y="43183"/>
                    <a:pt x="28" y="43199"/>
                  </a:cubicBezTo>
                  <a:lnTo>
                    <a:pt x="0" y="21600"/>
                  </a:lnTo>
                  <a:lnTo>
                    <a:pt x="0"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rc 15">
              <a:extLst>
                <a:ext uri="{FF2B5EF4-FFF2-40B4-BE49-F238E27FC236}">
                  <a16:creationId xmlns:a16="http://schemas.microsoft.com/office/drawing/2014/main" id="{FDE02676-2FFF-4869-8461-D8146195036F}"/>
                </a:ext>
              </a:extLst>
            </p:cNvPr>
            <p:cNvSpPr>
              <a:spLocks/>
            </p:cNvSpPr>
            <p:nvPr/>
          </p:nvSpPr>
          <p:spPr bwMode="auto">
            <a:xfrm>
              <a:off x="3759" y="1296"/>
              <a:ext cx="129" cy="909"/>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0" y="0"/>
                  </a:moveTo>
                  <a:cubicBezTo>
                    <a:pt x="11929" y="0"/>
                    <a:pt x="21600" y="9670"/>
                    <a:pt x="21600" y="21600"/>
                  </a:cubicBezTo>
                  <a:cubicBezTo>
                    <a:pt x="21600" y="33518"/>
                    <a:pt x="11947" y="43183"/>
                    <a:pt x="28" y="43199"/>
                  </a:cubicBezTo>
                </a:path>
                <a:path w="21600" h="43200" stroke="0" extrusionOk="0">
                  <a:moveTo>
                    <a:pt x="0" y="0"/>
                  </a:moveTo>
                  <a:cubicBezTo>
                    <a:pt x="11929" y="0"/>
                    <a:pt x="21600" y="9670"/>
                    <a:pt x="21600" y="21600"/>
                  </a:cubicBezTo>
                  <a:cubicBezTo>
                    <a:pt x="21600" y="33518"/>
                    <a:pt x="11947" y="43183"/>
                    <a:pt x="28" y="43199"/>
                  </a:cubicBezTo>
                  <a:lnTo>
                    <a:pt x="0" y="21600"/>
                  </a:lnTo>
                  <a:lnTo>
                    <a:pt x="0"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Freeform 16">
              <a:extLst>
                <a:ext uri="{FF2B5EF4-FFF2-40B4-BE49-F238E27FC236}">
                  <a16:creationId xmlns:a16="http://schemas.microsoft.com/office/drawing/2014/main" id="{324AF5EE-C579-434E-BEB9-EC31427036D0}"/>
                </a:ext>
              </a:extLst>
            </p:cNvPr>
            <p:cNvSpPr>
              <a:spLocks/>
            </p:cNvSpPr>
            <p:nvPr/>
          </p:nvSpPr>
          <p:spPr bwMode="auto">
            <a:xfrm>
              <a:off x="3794" y="2213"/>
              <a:ext cx="494" cy="557"/>
            </a:xfrm>
            <a:custGeom>
              <a:avLst/>
              <a:gdLst>
                <a:gd name="T0" fmla="*/ 0 w 494"/>
                <a:gd name="T1" fmla="*/ 18 h 557"/>
                <a:gd name="T2" fmla="*/ 37 w 494"/>
                <a:gd name="T3" fmla="*/ 338 h 557"/>
                <a:gd name="T4" fmla="*/ 55 w 494"/>
                <a:gd name="T5" fmla="*/ 420 h 557"/>
                <a:gd name="T6" fmla="*/ 147 w 494"/>
                <a:gd name="T7" fmla="*/ 457 h 557"/>
                <a:gd name="T8" fmla="*/ 201 w 494"/>
                <a:gd name="T9" fmla="*/ 493 h 557"/>
                <a:gd name="T10" fmla="*/ 220 w 494"/>
                <a:gd name="T11" fmla="*/ 512 h 557"/>
                <a:gd name="T12" fmla="*/ 311 w 494"/>
                <a:gd name="T13" fmla="*/ 539 h 557"/>
                <a:gd name="T14" fmla="*/ 421 w 494"/>
                <a:gd name="T15" fmla="*/ 548 h 557"/>
                <a:gd name="T16" fmla="*/ 494 w 494"/>
                <a:gd name="T17" fmla="*/ 512 h 557"/>
                <a:gd name="T18" fmla="*/ 448 w 494"/>
                <a:gd name="T19" fmla="*/ 438 h 557"/>
                <a:gd name="T20" fmla="*/ 412 w 494"/>
                <a:gd name="T21" fmla="*/ 384 h 557"/>
                <a:gd name="T22" fmla="*/ 393 w 494"/>
                <a:gd name="T23" fmla="*/ 356 h 557"/>
                <a:gd name="T24" fmla="*/ 357 w 494"/>
                <a:gd name="T25" fmla="*/ 228 h 557"/>
                <a:gd name="T26" fmla="*/ 302 w 494"/>
                <a:gd name="T27" fmla="*/ 155 h 557"/>
                <a:gd name="T28" fmla="*/ 275 w 494"/>
                <a:gd name="T29" fmla="*/ 73 h 557"/>
                <a:gd name="T30" fmla="*/ 265 w 494"/>
                <a:gd name="T31" fmla="*/ 45 h 557"/>
                <a:gd name="T32" fmla="*/ 284 w 494"/>
                <a:gd name="T33" fmla="*/ 27 h 557"/>
                <a:gd name="T34" fmla="*/ 293 w 494"/>
                <a:gd name="T35" fmla="*/ 0 h 5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94" h="557">
                  <a:moveTo>
                    <a:pt x="0" y="18"/>
                  </a:moveTo>
                  <a:cubicBezTo>
                    <a:pt x="14" y="125"/>
                    <a:pt x="23" y="232"/>
                    <a:pt x="37" y="338"/>
                  </a:cubicBezTo>
                  <a:cubicBezTo>
                    <a:pt x="41" y="366"/>
                    <a:pt x="37" y="398"/>
                    <a:pt x="55" y="420"/>
                  </a:cubicBezTo>
                  <a:cubicBezTo>
                    <a:pt x="75" y="444"/>
                    <a:pt x="120" y="450"/>
                    <a:pt x="147" y="457"/>
                  </a:cubicBezTo>
                  <a:cubicBezTo>
                    <a:pt x="165" y="469"/>
                    <a:pt x="183" y="481"/>
                    <a:pt x="201" y="493"/>
                  </a:cubicBezTo>
                  <a:cubicBezTo>
                    <a:pt x="208" y="498"/>
                    <a:pt x="212" y="508"/>
                    <a:pt x="220" y="512"/>
                  </a:cubicBezTo>
                  <a:cubicBezTo>
                    <a:pt x="241" y="522"/>
                    <a:pt x="286" y="533"/>
                    <a:pt x="311" y="539"/>
                  </a:cubicBezTo>
                  <a:cubicBezTo>
                    <a:pt x="351" y="526"/>
                    <a:pt x="381" y="538"/>
                    <a:pt x="421" y="548"/>
                  </a:cubicBezTo>
                  <a:cubicBezTo>
                    <a:pt x="458" y="543"/>
                    <a:pt x="494" y="557"/>
                    <a:pt x="494" y="512"/>
                  </a:cubicBezTo>
                  <a:cubicBezTo>
                    <a:pt x="494" y="480"/>
                    <a:pt x="465" y="460"/>
                    <a:pt x="448" y="438"/>
                  </a:cubicBezTo>
                  <a:cubicBezTo>
                    <a:pt x="435" y="421"/>
                    <a:pt x="424" y="402"/>
                    <a:pt x="412" y="384"/>
                  </a:cubicBezTo>
                  <a:cubicBezTo>
                    <a:pt x="406" y="375"/>
                    <a:pt x="393" y="356"/>
                    <a:pt x="393" y="356"/>
                  </a:cubicBezTo>
                  <a:cubicBezTo>
                    <a:pt x="380" y="317"/>
                    <a:pt x="371" y="267"/>
                    <a:pt x="357" y="228"/>
                  </a:cubicBezTo>
                  <a:cubicBezTo>
                    <a:pt x="346" y="198"/>
                    <a:pt x="315" y="184"/>
                    <a:pt x="302" y="155"/>
                  </a:cubicBezTo>
                  <a:cubicBezTo>
                    <a:pt x="290" y="129"/>
                    <a:pt x="284" y="100"/>
                    <a:pt x="275" y="73"/>
                  </a:cubicBezTo>
                  <a:cubicBezTo>
                    <a:pt x="272" y="64"/>
                    <a:pt x="265" y="45"/>
                    <a:pt x="265" y="45"/>
                  </a:cubicBezTo>
                  <a:cubicBezTo>
                    <a:pt x="271" y="39"/>
                    <a:pt x="279" y="34"/>
                    <a:pt x="284" y="27"/>
                  </a:cubicBezTo>
                  <a:cubicBezTo>
                    <a:pt x="289" y="19"/>
                    <a:pt x="293" y="0"/>
                    <a:pt x="293" y="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AutoShape 17">
              <a:extLst>
                <a:ext uri="{FF2B5EF4-FFF2-40B4-BE49-F238E27FC236}">
                  <a16:creationId xmlns:a16="http://schemas.microsoft.com/office/drawing/2014/main" id="{4B2677A7-C3EE-49CD-9FBD-3C81E818797A}"/>
                </a:ext>
              </a:extLst>
            </p:cNvPr>
            <p:cNvSpPr>
              <a:spLocks/>
            </p:cNvSpPr>
            <p:nvPr/>
          </p:nvSpPr>
          <p:spPr bwMode="auto">
            <a:xfrm>
              <a:off x="4080" y="1296"/>
              <a:ext cx="240" cy="912"/>
            </a:xfrm>
            <a:prstGeom prst="rightBracket">
              <a:avLst>
                <a:gd name="adj" fmla="val 186253"/>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sp>
          <p:nvSpPr>
            <p:cNvPr id="29" name="Arc 18">
              <a:extLst>
                <a:ext uri="{FF2B5EF4-FFF2-40B4-BE49-F238E27FC236}">
                  <a16:creationId xmlns:a16="http://schemas.microsoft.com/office/drawing/2014/main" id="{FB2A090A-6B87-4D1D-91A7-9A47DDA6E0E6}"/>
                </a:ext>
              </a:extLst>
            </p:cNvPr>
            <p:cNvSpPr>
              <a:spLocks/>
            </p:cNvSpPr>
            <p:nvPr/>
          </p:nvSpPr>
          <p:spPr bwMode="auto">
            <a:xfrm>
              <a:off x="4080" y="1296"/>
              <a:ext cx="129" cy="909"/>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0" y="0"/>
                  </a:moveTo>
                  <a:cubicBezTo>
                    <a:pt x="11929" y="0"/>
                    <a:pt x="21600" y="9670"/>
                    <a:pt x="21600" y="21600"/>
                  </a:cubicBezTo>
                  <a:cubicBezTo>
                    <a:pt x="21600" y="33518"/>
                    <a:pt x="11947" y="43183"/>
                    <a:pt x="28" y="43199"/>
                  </a:cubicBezTo>
                </a:path>
                <a:path w="21600" h="43200" stroke="0" extrusionOk="0">
                  <a:moveTo>
                    <a:pt x="0" y="0"/>
                  </a:moveTo>
                  <a:cubicBezTo>
                    <a:pt x="11929" y="0"/>
                    <a:pt x="21600" y="9670"/>
                    <a:pt x="21600" y="21600"/>
                  </a:cubicBezTo>
                  <a:cubicBezTo>
                    <a:pt x="21600" y="33518"/>
                    <a:pt x="11947" y="43183"/>
                    <a:pt x="28" y="43199"/>
                  </a:cubicBezTo>
                  <a:lnTo>
                    <a:pt x="0" y="21600"/>
                  </a:lnTo>
                  <a:lnTo>
                    <a:pt x="0"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 name="Group 19">
              <a:extLst>
                <a:ext uri="{FF2B5EF4-FFF2-40B4-BE49-F238E27FC236}">
                  <a16:creationId xmlns:a16="http://schemas.microsoft.com/office/drawing/2014/main" id="{1B61AC82-33EC-47AA-BD61-D1211A020BC7}"/>
                </a:ext>
              </a:extLst>
            </p:cNvPr>
            <p:cNvGrpSpPr>
              <a:grpSpLocks/>
            </p:cNvGrpSpPr>
            <p:nvPr/>
          </p:nvGrpSpPr>
          <p:grpSpPr bwMode="auto">
            <a:xfrm>
              <a:off x="1015" y="1518"/>
              <a:ext cx="155" cy="173"/>
              <a:chOff x="1015" y="1518"/>
              <a:chExt cx="155" cy="173"/>
            </a:xfrm>
          </p:grpSpPr>
          <p:sp>
            <p:nvSpPr>
              <p:cNvPr id="53" name="Freeform 20">
                <a:extLst>
                  <a:ext uri="{FF2B5EF4-FFF2-40B4-BE49-F238E27FC236}">
                    <a16:creationId xmlns:a16="http://schemas.microsoft.com/office/drawing/2014/main" id="{8E11CA48-942B-4227-98BE-08FE32541594}"/>
                  </a:ext>
                </a:extLst>
              </p:cNvPr>
              <p:cNvSpPr>
                <a:spLocks/>
              </p:cNvSpPr>
              <p:nvPr/>
            </p:nvSpPr>
            <p:spPr bwMode="auto">
              <a:xfrm>
                <a:off x="1015" y="1518"/>
                <a:ext cx="155" cy="173"/>
              </a:xfrm>
              <a:custGeom>
                <a:avLst/>
                <a:gdLst>
                  <a:gd name="T0" fmla="*/ 0 w 155"/>
                  <a:gd name="T1" fmla="*/ 173 h 173"/>
                  <a:gd name="T2" fmla="*/ 36 w 155"/>
                  <a:gd name="T3" fmla="*/ 0 h 173"/>
                  <a:gd name="T4" fmla="*/ 64 w 155"/>
                  <a:gd name="T5" fmla="*/ 9 h 173"/>
                  <a:gd name="T6" fmla="*/ 82 w 155"/>
                  <a:gd name="T7" fmla="*/ 36 h 173"/>
                  <a:gd name="T8" fmla="*/ 137 w 155"/>
                  <a:gd name="T9" fmla="*/ 100 h 173"/>
                  <a:gd name="T10" fmla="*/ 155 w 155"/>
                  <a:gd name="T11" fmla="*/ 155 h 1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173">
                    <a:moveTo>
                      <a:pt x="0" y="173"/>
                    </a:moveTo>
                    <a:cubicBezTo>
                      <a:pt x="7" y="113"/>
                      <a:pt x="24" y="59"/>
                      <a:pt x="36" y="0"/>
                    </a:cubicBezTo>
                    <a:cubicBezTo>
                      <a:pt x="45" y="3"/>
                      <a:pt x="56" y="3"/>
                      <a:pt x="64" y="9"/>
                    </a:cubicBezTo>
                    <a:cubicBezTo>
                      <a:pt x="73" y="16"/>
                      <a:pt x="75" y="27"/>
                      <a:pt x="82" y="36"/>
                    </a:cubicBezTo>
                    <a:cubicBezTo>
                      <a:pt x="100" y="59"/>
                      <a:pt x="120" y="75"/>
                      <a:pt x="137" y="100"/>
                    </a:cubicBezTo>
                    <a:cubicBezTo>
                      <a:pt x="143" y="118"/>
                      <a:pt x="155" y="155"/>
                      <a:pt x="155" y="155"/>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Freeform 21">
                <a:extLst>
                  <a:ext uri="{FF2B5EF4-FFF2-40B4-BE49-F238E27FC236}">
                    <a16:creationId xmlns:a16="http://schemas.microsoft.com/office/drawing/2014/main" id="{70D7787B-B14E-453C-9068-45B28685018F}"/>
                  </a:ext>
                </a:extLst>
              </p:cNvPr>
              <p:cNvSpPr>
                <a:spLocks/>
              </p:cNvSpPr>
              <p:nvPr/>
            </p:nvSpPr>
            <p:spPr bwMode="auto">
              <a:xfrm>
                <a:off x="1033" y="1612"/>
                <a:ext cx="119" cy="25"/>
              </a:xfrm>
              <a:custGeom>
                <a:avLst/>
                <a:gdLst>
                  <a:gd name="T0" fmla="*/ 0 w 119"/>
                  <a:gd name="T1" fmla="*/ 25 h 25"/>
                  <a:gd name="T2" fmla="*/ 82 w 119"/>
                  <a:gd name="T3" fmla="*/ 15 h 25"/>
                  <a:gd name="T4" fmla="*/ 119 w 119"/>
                  <a:gd name="T5" fmla="*/ 6 h 25"/>
                  <a:gd name="T6" fmla="*/ 0 60000 65536"/>
                  <a:gd name="T7" fmla="*/ 0 60000 65536"/>
                  <a:gd name="T8" fmla="*/ 0 60000 65536"/>
                </a:gdLst>
                <a:ahLst/>
                <a:cxnLst>
                  <a:cxn ang="T6">
                    <a:pos x="T0" y="T1"/>
                  </a:cxn>
                  <a:cxn ang="T7">
                    <a:pos x="T2" y="T3"/>
                  </a:cxn>
                  <a:cxn ang="T8">
                    <a:pos x="T4" y="T5"/>
                  </a:cxn>
                </a:cxnLst>
                <a:rect l="0" t="0" r="r" b="b"/>
                <a:pathLst>
                  <a:path w="119" h="25">
                    <a:moveTo>
                      <a:pt x="0" y="25"/>
                    </a:moveTo>
                    <a:cubicBezTo>
                      <a:pt x="64" y="3"/>
                      <a:pt x="37" y="0"/>
                      <a:pt x="82" y="15"/>
                    </a:cubicBezTo>
                    <a:cubicBezTo>
                      <a:pt x="94" y="12"/>
                      <a:pt x="119" y="6"/>
                      <a:pt x="119" y="6"/>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 name="Freeform 22">
              <a:extLst>
                <a:ext uri="{FF2B5EF4-FFF2-40B4-BE49-F238E27FC236}">
                  <a16:creationId xmlns:a16="http://schemas.microsoft.com/office/drawing/2014/main" id="{9EEA4BF5-9D44-4BF4-96BA-4ECD760CEA41}"/>
                </a:ext>
              </a:extLst>
            </p:cNvPr>
            <p:cNvSpPr>
              <a:spLocks/>
            </p:cNvSpPr>
            <p:nvPr/>
          </p:nvSpPr>
          <p:spPr bwMode="auto">
            <a:xfrm>
              <a:off x="1335" y="1508"/>
              <a:ext cx="195" cy="28"/>
            </a:xfrm>
            <a:custGeom>
              <a:avLst/>
              <a:gdLst>
                <a:gd name="T0" fmla="*/ 0 w 195"/>
                <a:gd name="T1" fmla="*/ 28 h 28"/>
                <a:gd name="T2" fmla="*/ 164 w 195"/>
                <a:gd name="T3" fmla="*/ 1 h 28"/>
                <a:gd name="T4" fmla="*/ 192 w 195"/>
                <a:gd name="T5" fmla="*/ 19 h 28"/>
                <a:gd name="T6" fmla="*/ 0 60000 65536"/>
                <a:gd name="T7" fmla="*/ 0 60000 65536"/>
                <a:gd name="T8" fmla="*/ 0 60000 65536"/>
              </a:gdLst>
              <a:ahLst/>
              <a:cxnLst>
                <a:cxn ang="T6">
                  <a:pos x="T0" y="T1"/>
                </a:cxn>
                <a:cxn ang="T7">
                  <a:pos x="T2" y="T3"/>
                </a:cxn>
                <a:cxn ang="T8">
                  <a:pos x="T4" y="T5"/>
                </a:cxn>
              </a:cxnLst>
              <a:rect l="0" t="0" r="r" b="b"/>
              <a:pathLst>
                <a:path w="195" h="28">
                  <a:moveTo>
                    <a:pt x="0" y="28"/>
                  </a:moveTo>
                  <a:cubicBezTo>
                    <a:pt x="63" y="22"/>
                    <a:pt x="107" y="20"/>
                    <a:pt x="164" y="1"/>
                  </a:cubicBezTo>
                  <a:cubicBezTo>
                    <a:pt x="195" y="11"/>
                    <a:pt x="192" y="0"/>
                    <a:pt x="192" y="19"/>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Freeform 23">
              <a:extLst>
                <a:ext uri="{FF2B5EF4-FFF2-40B4-BE49-F238E27FC236}">
                  <a16:creationId xmlns:a16="http://schemas.microsoft.com/office/drawing/2014/main" id="{293C491A-AA33-428E-9FB6-382D39FF1346}"/>
                </a:ext>
              </a:extLst>
            </p:cNvPr>
            <p:cNvSpPr>
              <a:spLocks/>
            </p:cNvSpPr>
            <p:nvPr/>
          </p:nvSpPr>
          <p:spPr bwMode="auto">
            <a:xfrm>
              <a:off x="1445" y="1527"/>
              <a:ext cx="57" cy="164"/>
            </a:xfrm>
            <a:custGeom>
              <a:avLst/>
              <a:gdLst>
                <a:gd name="T0" fmla="*/ 0 w 57"/>
                <a:gd name="T1" fmla="*/ 0 h 164"/>
                <a:gd name="T2" fmla="*/ 36 w 57"/>
                <a:gd name="T3" fmla="*/ 82 h 164"/>
                <a:gd name="T4" fmla="*/ 54 w 57"/>
                <a:gd name="T5" fmla="*/ 137 h 164"/>
                <a:gd name="T6" fmla="*/ 45 w 57"/>
                <a:gd name="T7" fmla="*/ 164 h 1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164">
                  <a:moveTo>
                    <a:pt x="0" y="0"/>
                  </a:moveTo>
                  <a:cubicBezTo>
                    <a:pt x="21" y="65"/>
                    <a:pt x="7" y="39"/>
                    <a:pt x="36" y="82"/>
                  </a:cubicBezTo>
                  <a:cubicBezTo>
                    <a:pt x="42" y="100"/>
                    <a:pt x="48" y="119"/>
                    <a:pt x="54" y="137"/>
                  </a:cubicBezTo>
                  <a:cubicBezTo>
                    <a:pt x="57" y="146"/>
                    <a:pt x="45" y="164"/>
                    <a:pt x="45" y="164"/>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 name="Group 24">
              <a:extLst>
                <a:ext uri="{FF2B5EF4-FFF2-40B4-BE49-F238E27FC236}">
                  <a16:creationId xmlns:a16="http://schemas.microsoft.com/office/drawing/2014/main" id="{75A540D2-DED8-4A74-9629-DD4530DCBFA8}"/>
                </a:ext>
              </a:extLst>
            </p:cNvPr>
            <p:cNvGrpSpPr>
              <a:grpSpLocks/>
            </p:cNvGrpSpPr>
            <p:nvPr/>
          </p:nvGrpSpPr>
          <p:grpSpPr bwMode="auto">
            <a:xfrm>
              <a:off x="1710" y="1499"/>
              <a:ext cx="219" cy="192"/>
              <a:chOff x="1710" y="1499"/>
              <a:chExt cx="219" cy="192"/>
            </a:xfrm>
          </p:grpSpPr>
          <p:sp>
            <p:nvSpPr>
              <p:cNvPr id="51" name="Freeform 25">
                <a:extLst>
                  <a:ext uri="{FF2B5EF4-FFF2-40B4-BE49-F238E27FC236}">
                    <a16:creationId xmlns:a16="http://schemas.microsoft.com/office/drawing/2014/main" id="{8DCB2E11-3596-4657-9CEA-6F5A9EED28B9}"/>
                  </a:ext>
                </a:extLst>
              </p:cNvPr>
              <p:cNvSpPr>
                <a:spLocks/>
              </p:cNvSpPr>
              <p:nvPr/>
            </p:nvSpPr>
            <p:spPr bwMode="auto">
              <a:xfrm>
                <a:off x="1710" y="1499"/>
                <a:ext cx="219" cy="37"/>
              </a:xfrm>
              <a:custGeom>
                <a:avLst/>
                <a:gdLst>
                  <a:gd name="T0" fmla="*/ 0 w 219"/>
                  <a:gd name="T1" fmla="*/ 0 h 37"/>
                  <a:gd name="T2" fmla="*/ 219 w 219"/>
                  <a:gd name="T3" fmla="*/ 37 h 37"/>
                  <a:gd name="T4" fmla="*/ 0 60000 65536"/>
                  <a:gd name="T5" fmla="*/ 0 60000 65536"/>
                </a:gdLst>
                <a:ahLst/>
                <a:cxnLst>
                  <a:cxn ang="T4">
                    <a:pos x="T0" y="T1"/>
                  </a:cxn>
                  <a:cxn ang="T5">
                    <a:pos x="T2" y="T3"/>
                  </a:cxn>
                </a:cxnLst>
                <a:rect l="0" t="0" r="r" b="b"/>
                <a:pathLst>
                  <a:path w="219" h="37">
                    <a:moveTo>
                      <a:pt x="0" y="0"/>
                    </a:moveTo>
                    <a:cubicBezTo>
                      <a:pt x="54" y="20"/>
                      <a:pt x="159" y="37"/>
                      <a:pt x="219" y="37"/>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Freeform 26">
                <a:extLst>
                  <a:ext uri="{FF2B5EF4-FFF2-40B4-BE49-F238E27FC236}">
                    <a16:creationId xmlns:a16="http://schemas.microsoft.com/office/drawing/2014/main" id="{9D5E4BFF-0AF8-4950-AEFA-04E7A6E52445}"/>
                  </a:ext>
                </a:extLst>
              </p:cNvPr>
              <p:cNvSpPr>
                <a:spLocks/>
              </p:cNvSpPr>
              <p:nvPr/>
            </p:nvSpPr>
            <p:spPr bwMode="auto">
              <a:xfrm>
                <a:off x="1814" y="1545"/>
                <a:ext cx="24" cy="146"/>
              </a:xfrm>
              <a:custGeom>
                <a:avLst/>
                <a:gdLst>
                  <a:gd name="T0" fmla="*/ 24 w 24"/>
                  <a:gd name="T1" fmla="*/ 0 h 146"/>
                  <a:gd name="T2" fmla="*/ 15 w 24"/>
                  <a:gd name="T3" fmla="*/ 119 h 146"/>
                  <a:gd name="T4" fmla="*/ 5 w 24"/>
                  <a:gd name="T5" fmla="*/ 146 h 146"/>
                  <a:gd name="T6" fmla="*/ 0 60000 65536"/>
                  <a:gd name="T7" fmla="*/ 0 60000 65536"/>
                  <a:gd name="T8" fmla="*/ 0 60000 65536"/>
                </a:gdLst>
                <a:ahLst/>
                <a:cxnLst>
                  <a:cxn ang="T6">
                    <a:pos x="T0" y="T1"/>
                  </a:cxn>
                  <a:cxn ang="T7">
                    <a:pos x="T2" y="T3"/>
                  </a:cxn>
                  <a:cxn ang="T8">
                    <a:pos x="T4" y="T5"/>
                  </a:cxn>
                </a:cxnLst>
                <a:rect l="0" t="0" r="r" b="b"/>
                <a:pathLst>
                  <a:path w="24" h="146">
                    <a:moveTo>
                      <a:pt x="24" y="0"/>
                    </a:moveTo>
                    <a:cubicBezTo>
                      <a:pt x="14" y="42"/>
                      <a:pt x="0" y="77"/>
                      <a:pt x="15" y="119"/>
                    </a:cubicBezTo>
                    <a:cubicBezTo>
                      <a:pt x="12" y="128"/>
                      <a:pt x="5" y="146"/>
                      <a:pt x="5" y="146"/>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27">
              <a:extLst>
                <a:ext uri="{FF2B5EF4-FFF2-40B4-BE49-F238E27FC236}">
                  <a16:creationId xmlns:a16="http://schemas.microsoft.com/office/drawing/2014/main" id="{5BA2EF60-FFC9-4E24-9F37-2256E378AD12}"/>
                </a:ext>
              </a:extLst>
            </p:cNvPr>
            <p:cNvGrpSpPr>
              <a:grpSpLocks/>
            </p:cNvGrpSpPr>
            <p:nvPr/>
          </p:nvGrpSpPr>
          <p:grpSpPr bwMode="auto">
            <a:xfrm>
              <a:off x="2208" y="1536"/>
              <a:ext cx="155" cy="173"/>
              <a:chOff x="1015" y="1518"/>
              <a:chExt cx="155" cy="173"/>
            </a:xfrm>
          </p:grpSpPr>
          <p:sp>
            <p:nvSpPr>
              <p:cNvPr id="49" name="Freeform 28">
                <a:extLst>
                  <a:ext uri="{FF2B5EF4-FFF2-40B4-BE49-F238E27FC236}">
                    <a16:creationId xmlns:a16="http://schemas.microsoft.com/office/drawing/2014/main" id="{48E8C2FD-9DF1-4B47-B5CE-624564CF150C}"/>
                  </a:ext>
                </a:extLst>
              </p:cNvPr>
              <p:cNvSpPr>
                <a:spLocks/>
              </p:cNvSpPr>
              <p:nvPr/>
            </p:nvSpPr>
            <p:spPr bwMode="auto">
              <a:xfrm>
                <a:off x="1015" y="1518"/>
                <a:ext cx="155" cy="173"/>
              </a:xfrm>
              <a:custGeom>
                <a:avLst/>
                <a:gdLst>
                  <a:gd name="T0" fmla="*/ 0 w 155"/>
                  <a:gd name="T1" fmla="*/ 173 h 173"/>
                  <a:gd name="T2" fmla="*/ 36 w 155"/>
                  <a:gd name="T3" fmla="*/ 0 h 173"/>
                  <a:gd name="T4" fmla="*/ 64 w 155"/>
                  <a:gd name="T5" fmla="*/ 9 h 173"/>
                  <a:gd name="T6" fmla="*/ 82 w 155"/>
                  <a:gd name="T7" fmla="*/ 36 h 173"/>
                  <a:gd name="T8" fmla="*/ 137 w 155"/>
                  <a:gd name="T9" fmla="*/ 100 h 173"/>
                  <a:gd name="T10" fmla="*/ 155 w 155"/>
                  <a:gd name="T11" fmla="*/ 155 h 1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173">
                    <a:moveTo>
                      <a:pt x="0" y="173"/>
                    </a:moveTo>
                    <a:cubicBezTo>
                      <a:pt x="7" y="113"/>
                      <a:pt x="24" y="59"/>
                      <a:pt x="36" y="0"/>
                    </a:cubicBezTo>
                    <a:cubicBezTo>
                      <a:pt x="45" y="3"/>
                      <a:pt x="56" y="3"/>
                      <a:pt x="64" y="9"/>
                    </a:cubicBezTo>
                    <a:cubicBezTo>
                      <a:pt x="73" y="16"/>
                      <a:pt x="75" y="27"/>
                      <a:pt x="82" y="36"/>
                    </a:cubicBezTo>
                    <a:cubicBezTo>
                      <a:pt x="100" y="59"/>
                      <a:pt x="120" y="75"/>
                      <a:pt x="137" y="100"/>
                    </a:cubicBezTo>
                    <a:cubicBezTo>
                      <a:pt x="143" y="118"/>
                      <a:pt x="155" y="155"/>
                      <a:pt x="155" y="155"/>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Freeform 29">
                <a:extLst>
                  <a:ext uri="{FF2B5EF4-FFF2-40B4-BE49-F238E27FC236}">
                    <a16:creationId xmlns:a16="http://schemas.microsoft.com/office/drawing/2014/main" id="{EDDA4060-BF05-40BA-B75C-F6C4AEBE3F3C}"/>
                  </a:ext>
                </a:extLst>
              </p:cNvPr>
              <p:cNvSpPr>
                <a:spLocks/>
              </p:cNvSpPr>
              <p:nvPr/>
            </p:nvSpPr>
            <p:spPr bwMode="auto">
              <a:xfrm>
                <a:off x="1033" y="1612"/>
                <a:ext cx="119" cy="25"/>
              </a:xfrm>
              <a:custGeom>
                <a:avLst/>
                <a:gdLst>
                  <a:gd name="T0" fmla="*/ 0 w 119"/>
                  <a:gd name="T1" fmla="*/ 25 h 25"/>
                  <a:gd name="T2" fmla="*/ 82 w 119"/>
                  <a:gd name="T3" fmla="*/ 15 h 25"/>
                  <a:gd name="T4" fmla="*/ 119 w 119"/>
                  <a:gd name="T5" fmla="*/ 6 h 25"/>
                  <a:gd name="T6" fmla="*/ 0 60000 65536"/>
                  <a:gd name="T7" fmla="*/ 0 60000 65536"/>
                  <a:gd name="T8" fmla="*/ 0 60000 65536"/>
                </a:gdLst>
                <a:ahLst/>
                <a:cxnLst>
                  <a:cxn ang="T6">
                    <a:pos x="T0" y="T1"/>
                  </a:cxn>
                  <a:cxn ang="T7">
                    <a:pos x="T2" y="T3"/>
                  </a:cxn>
                  <a:cxn ang="T8">
                    <a:pos x="T4" y="T5"/>
                  </a:cxn>
                </a:cxnLst>
                <a:rect l="0" t="0" r="r" b="b"/>
                <a:pathLst>
                  <a:path w="119" h="25">
                    <a:moveTo>
                      <a:pt x="0" y="25"/>
                    </a:moveTo>
                    <a:cubicBezTo>
                      <a:pt x="64" y="3"/>
                      <a:pt x="37" y="0"/>
                      <a:pt x="82" y="15"/>
                    </a:cubicBezTo>
                    <a:cubicBezTo>
                      <a:pt x="94" y="12"/>
                      <a:pt x="119" y="6"/>
                      <a:pt x="119" y="6"/>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Freeform 30">
              <a:extLst>
                <a:ext uri="{FF2B5EF4-FFF2-40B4-BE49-F238E27FC236}">
                  <a16:creationId xmlns:a16="http://schemas.microsoft.com/office/drawing/2014/main" id="{FE1A2A17-5751-4C28-B35A-6E2C8B044586}"/>
                </a:ext>
              </a:extLst>
            </p:cNvPr>
            <p:cNvSpPr>
              <a:spLocks/>
            </p:cNvSpPr>
            <p:nvPr/>
          </p:nvSpPr>
          <p:spPr bwMode="auto">
            <a:xfrm>
              <a:off x="2607" y="1502"/>
              <a:ext cx="145" cy="217"/>
            </a:xfrm>
            <a:custGeom>
              <a:avLst/>
              <a:gdLst>
                <a:gd name="T0" fmla="*/ 118 w 145"/>
                <a:gd name="T1" fmla="*/ 34 h 217"/>
                <a:gd name="T2" fmla="*/ 26 w 145"/>
                <a:gd name="T3" fmla="*/ 52 h 217"/>
                <a:gd name="T4" fmla="*/ 81 w 145"/>
                <a:gd name="T5" fmla="*/ 217 h 217"/>
                <a:gd name="T6" fmla="*/ 145 w 145"/>
                <a:gd name="T7" fmla="*/ 171 h 2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217">
                  <a:moveTo>
                    <a:pt x="118" y="34"/>
                  </a:moveTo>
                  <a:cubicBezTo>
                    <a:pt x="83" y="0"/>
                    <a:pt x="51" y="15"/>
                    <a:pt x="26" y="52"/>
                  </a:cubicBezTo>
                  <a:cubicBezTo>
                    <a:pt x="0" y="132"/>
                    <a:pt x="6" y="167"/>
                    <a:pt x="81" y="217"/>
                  </a:cubicBezTo>
                  <a:cubicBezTo>
                    <a:pt x="112" y="207"/>
                    <a:pt x="123" y="193"/>
                    <a:pt x="145" y="171"/>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31">
              <a:extLst>
                <a:ext uri="{FF2B5EF4-FFF2-40B4-BE49-F238E27FC236}">
                  <a16:creationId xmlns:a16="http://schemas.microsoft.com/office/drawing/2014/main" id="{438598F8-75A7-4C5C-9C25-25B4FB4C1090}"/>
                </a:ext>
              </a:extLst>
            </p:cNvPr>
            <p:cNvSpPr>
              <a:spLocks/>
            </p:cNvSpPr>
            <p:nvPr/>
          </p:nvSpPr>
          <p:spPr bwMode="auto">
            <a:xfrm>
              <a:off x="3008" y="1509"/>
              <a:ext cx="55" cy="210"/>
            </a:xfrm>
            <a:custGeom>
              <a:avLst/>
              <a:gdLst>
                <a:gd name="T0" fmla="*/ 0 w 55"/>
                <a:gd name="T1" fmla="*/ 0 h 210"/>
                <a:gd name="T2" fmla="*/ 37 w 55"/>
                <a:gd name="T3" fmla="*/ 91 h 210"/>
                <a:gd name="T4" fmla="*/ 55 w 55"/>
                <a:gd name="T5" fmla="*/ 146 h 210"/>
                <a:gd name="T6" fmla="*/ 46 w 55"/>
                <a:gd name="T7" fmla="*/ 210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210">
                  <a:moveTo>
                    <a:pt x="0" y="0"/>
                  </a:moveTo>
                  <a:cubicBezTo>
                    <a:pt x="21" y="31"/>
                    <a:pt x="26" y="55"/>
                    <a:pt x="37" y="91"/>
                  </a:cubicBezTo>
                  <a:cubicBezTo>
                    <a:pt x="43" y="109"/>
                    <a:pt x="55" y="146"/>
                    <a:pt x="55" y="146"/>
                  </a:cubicBezTo>
                  <a:cubicBezTo>
                    <a:pt x="44" y="191"/>
                    <a:pt x="46" y="170"/>
                    <a:pt x="46" y="21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Freeform 32">
              <a:extLst>
                <a:ext uri="{FF2B5EF4-FFF2-40B4-BE49-F238E27FC236}">
                  <a16:creationId xmlns:a16="http://schemas.microsoft.com/office/drawing/2014/main" id="{A35B689E-1E15-422F-AE5C-ABC3AAC57403}"/>
                </a:ext>
              </a:extLst>
            </p:cNvPr>
            <p:cNvSpPr>
              <a:spLocks/>
            </p:cNvSpPr>
            <p:nvPr/>
          </p:nvSpPr>
          <p:spPr bwMode="auto">
            <a:xfrm>
              <a:off x="3054" y="1478"/>
              <a:ext cx="101" cy="122"/>
            </a:xfrm>
            <a:custGeom>
              <a:avLst/>
              <a:gdLst>
                <a:gd name="T0" fmla="*/ 0 w 101"/>
                <a:gd name="T1" fmla="*/ 122 h 122"/>
                <a:gd name="T2" fmla="*/ 64 w 101"/>
                <a:gd name="T3" fmla="*/ 58 h 122"/>
                <a:gd name="T4" fmla="*/ 73 w 101"/>
                <a:gd name="T5" fmla="*/ 3 h 122"/>
                <a:gd name="T6" fmla="*/ 0 60000 65536"/>
                <a:gd name="T7" fmla="*/ 0 60000 65536"/>
                <a:gd name="T8" fmla="*/ 0 60000 65536"/>
              </a:gdLst>
              <a:ahLst/>
              <a:cxnLst>
                <a:cxn ang="T6">
                  <a:pos x="T0" y="T1"/>
                </a:cxn>
                <a:cxn ang="T7">
                  <a:pos x="T2" y="T3"/>
                </a:cxn>
                <a:cxn ang="T8">
                  <a:pos x="T4" y="T5"/>
                </a:cxn>
              </a:cxnLst>
              <a:rect l="0" t="0" r="r" b="b"/>
              <a:pathLst>
                <a:path w="101" h="122">
                  <a:moveTo>
                    <a:pt x="0" y="122"/>
                  </a:moveTo>
                  <a:cubicBezTo>
                    <a:pt x="29" y="102"/>
                    <a:pt x="44" y="87"/>
                    <a:pt x="64" y="58"/>
                  </a:cubicBezTo>
                  <a:cubicBezTo>
                    <a:pt x="83" y="0"/>
                    <a:pt x="101" y="3"/>
                    <a:pt x="73" y="3"/>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Freeform 33">
              <a:extLst>
                <a:ext uri="{FF2B5EF4-FFF2-40B4-BE49-F238E27FC236}">
                  <a16:creationId xmlns:a16="http://schemas.microsoft.com/office/drawing/2014/main" id="{D6D0A108-D959-43DB-B4A3-ECB78AC3A32D}"/>
                </a:ext>
              </a:extLst>
            </p:cNvPr>
            <p:cNvSpPr>
              <a:spLocks/>
            </p:cNvSpPr>
            <p:nvPr/>
          </p:nvSpPr>
          <p:spPr bwMode="auto">
            <a:xfrm>
              <a:off x="3054" y="1600"/>
              <a:ext cx="114" cy="128"/>
            </a:xfrm>
            <a:custGeom>
              <a:avLst/>
              <a:gdLst>
                <a:gd name="T0" fmla="*/ 0 w 55"/>
                <a:gd name="T1" fmla="*/ 0 h 27"/>
                <a:gd name="T2" fmla="*/ 5920 w 55"/>
                <a:gd name="T3" fmla="*/ 488420 h 27"/>
                <a:gd name="T4" fmla="*/ 9031 w 55"/>
                <a:gd name="T5" fmla="*/ 1453724 h 27"/>
                <a:gd name="T6" fmla="*/ 0 60000 65536"/>
                <a:gd name="T7" fmla="*/ 0 60000 65536"/>
                <a:gd name="T8" fmla="*/ 0 60000 65536"/>
              </a:gdLst>
              <a:ahLst/>
              <a:cxnLst>
                <a:cxn ang="T6">
                  <a:pos x="T0" y="T1"/>
                </a:cxn>
                <a:cxn ang="T7">
                  <a:pos x="T2" y="T3"/>
                </a:cxn>
                <a:cxn ang="T8">
                  <a:pos x="T4" y="T5"/>
                </a:cxn>
              </a:cxnLst>
              <a:rect l="0" t="0" r="r" b="b"/>
              <a:pathLst>
                <a:path w="55" h="27">
                  <a:moveTo>
                    <a:pt x="0" y="0"/>
                  </a:moveTo>
                  <a:cubicBezTo>
                    <a:pt x="12" y="3"/>
                    <a:pt x="25" y="4"/>
                    <a:pt x="36" y="9"/>
                  </a:cubicBezTo>
                  <a:cubicBezTo>
                    <a:pt x="44" y="13"/>
                    <a:pt x="55" y="27"/>
                    <a:pt x="55" y="27"/>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Freeform 34">
              <a:extLst>
                <a:ext uri="{FF2B5EF4-FFF2-40B4-BE49-F238E27FC236}">
                  <a16:creationId xmlns:a16="http://schemas.microsoft.com/office/drawing/2014/main" id="{B76913B0-5125-4021-89C0-EFD530C0034B}"/>
                </a:ext>
              </a:extLst>
            </p:cNvPr>
            <p:cNvSpPr>
              <a:spLocks/>
            </p:cNvSpPr>
            <p:nvPr/>
          </p:nvSpPr>
          <p:spPr bwMode="auto">
            <a:xfrm>
              <a:off x="1325" y="1920"/>
              <a:ext cx="211" cy="32"/>
            </a:xfrm>
            <a:custGeom>
              <a:avLst/>
              <a:gdLst>
                <a:gd name="T0" fmla="*/ 0 w 211"/>
                <a:gd name="T1" fmla="*/ 14 h 32"/>
                <a:gd name="T2" fmla="*/ 138 w 211"/>
                <a:gd name="T3" fmla="*/ 32 h 32"/>
                <a:gd name="T4" fmla="*/ 211 w 211"/>
                <a:gd name="T5" fmla="*/ 23 h 32"/>
                <a:gd name="T6" fmla="*/ 0 60000 65536"/>
                <a:gd name="T7" fmla="*/ 0 60000 65536"/>
                <a:gd name="T8" fmla="*/ 0 60000 65536"/>
              </a:gdLst>
              <a:ahLst/>
              <a:cxnLst>
                <a:cxn ang="T6">
                  <a:pos x="T0" y="T1"/>
                </a:cxn>
                <a:cxn ang="T7">
                  <a:pos x="T2" y="T3"/>
                </a:cxn>
                <a:cxn ang="T8">
                  <a:pos x="T4" y="T5"/>
                </a:cxn>
              </a:cxnLst>
              <a:rect l="0" t="0" r="r" b="b"/>
              <a:pathLst>
                <a:path w="211" h="32">
                  <a:moveTo>
                    <a:pt x="0" y="14"/>
                  </a:moveTo>
                  <a:cubicBezTo>
                    <a:pt x="44" y="0"/>
                    <a:pt x="93" y="23"/>
                    <a:pt x="138" y="32"/>
                  </a:cubicBezTo>
                  <a:cubicBezTo>
                    <a:pt x="198" y="22"/>
                    <a:pt x="174" y="23"/>
                    <a:pt x="211" y="23"/>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Freeform 35">
              <a:extLst>
                <a:ext uri="{FF2B5EF4-FFF2-40B4-BE49-F238E27FC236}">
                  <a16:creationId xmlns:a16="http://schemas.microsoft.com/office/drawing/2014/main" id="{0A6714EC-0AED-4651-968F-CA71AD667903}"/>
                </a:ext>
              </a:extLst>
            </p:cNvPr>
            <p:cNvSpPr>
              <a:spLocks/>
            </p:cNvSpPr>
            <p:nvPr/>
          </p:nvSpPr>
          <p:spPr bwMode="auto">
            <a:xfrm>
              <a:off x="1371" y="1957"/>
              <a:ext cx="57" cy="182"/>
            </a:xfrm>
            <a:custGeom>
              <a:avLst/>
              <a:gdLst>
                <a:gd name="T0" fmla="*/ 55 w 57"/>
                <a:gd name="T1" fmla="*/ 0 h 182"/>
                <a:gd name="T2" fmla="*/ 10 w 57"/>
                <a:gd name="T3" fmla="*/ 155 h 182"/>
                <a:gd name="T4" fmla="*/ 0 w 57"/>
                <a:gd name="T5" fmla="*/ 182 h 182"/>
                <a:gd name="T6" fmla="*/ 0 60000 65536"/>
                <a:gd name="T7" fmla="*/ 0 60000 65536"/>
                <a:gd name="T8" fmla="*/ 0 60000 65536"/>
              </a:gdLst>
              <a:ahLst/>
              <a:cxnLst>
                <a:cxn ang="T6">
                  <a:pos x="T0" y="T1"/>
                </a:cxn>
                <a:cxn ang="T7">
                  <a:pos x="T2" y="T3"/>
                </a:cxn>
                <a:cxn ang="T8">
                  <a:pos x="T4" y="T5"/>
                </a:cxn>
              </a:cxnLst>
              <a:rect l="0" t="0" r="r" b="b"/>
              <a:pathLst>
                <a:path w="57" h="182">
                  <a:moveTo>
                    <a:pt x="55" y="0"/>
                  </a:moveTo>
                  <a:cubicBezTo>
                    <a:pt x="48" y="69"/>
                    <a:pt x="57" y="108"/>
                    <a:pt x="10" y="155"/>
                  </a:cubicBezTo>
                  <a:cubicBezTo>
                    <a:pt x="7" y="164"/>
                    <a:pt x="0" y="182"/>
                    <a:pt x="0" y="182"/>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Freeform 36">
              <a:extLst>
                <a:ext uri="{FF2B5EF4-FFF2-40B4-BE49-F238E27FC236}">
                  <a16:creationId xmlns:a16="http://schemas.microsoft.com/office/drawing/2014/main" id="{75A274BF-6960-4822-A4C3-A8A1D26B2421}"/>
                </a:ext>
              </a:extLst>
            </p:cNvPr>
            <p:cNvSpPr>
              <a:spLocks/>
            </p:cNvSpPr>
            <p:nvPr/>
          </p:nvSpPr>
          <p:spPr bwMode="auto">
            <a:xfrm>
              <a:off x="1646" y="1963"/>
              <a:ext cx="164" cy="158"/>
            </a:xfrm>
            <a:custGeom>
              <a:avLst/>
              <a:gdLst>
                <a:gd name="T0" fmla="*/ 100 w 164"/>
                <a:gd name="T1" fmla="*/ 3 h 158"/>
                <a:gd name="T2" fmla="*/ 0 w 164"/>
                <a:gd name="T3" fmla="*/ 112 h 158"/>
                <a:gd name="T4" fmla="*/ 9 w 164"/>
                <a:gd name="T5" fmla="*/ 140 h 158"/>
                <a:gd name="T6" fmla="*/ 64 w 164"/>
                <a:gd name="T7" fmla="*/ 158 h 158"/>
                <a:gd name="T8" fmla="*/ 137 w 164"/>
                <a:gd name="T9" fmla="*/ 140 h 158"/>
                <a:gd name="T10" fmla="*/ 155 w 164"/>
                <a:gd name="T11" fmla="*/ 85 h 158"/>
                <a:gd name="T12" fmla="*/ 119 w 164"/>
                <a:gd name="T13" fmla="*/ 30 h 158"/>
                <a:gd name="T14" fmla="*/ 100 w 164"/>
                <a:gd name="T15" fmla="*/ 3 h 1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4" h="158">
                  <a:moveTo>
                    <a:pt x="100" y="3"/>
                  </a:moveTo>
                  <a:cubicBezTo>
                    <a:pt x="45" y="21"/>
                    <a:pt x="18" y="58"/>
                    <a:pt x="0" y="112"/>
                  </a:cubicBezTo>
                  <a:cubicBezTo>
                    <a:pt x="3" y="121"/>
                    <a:pt x="1" y="134"/>
                    <a:pt x="9" y="140"/>
                  </a:cubicBezTo>
                  <a:cubicBezTo>
                    <a:pt x="25" y="151"/>
                    <a:pt x="64" y="158"/>
                    <a:pt x="64" y="158"/>
                  </a:cubicBezTo>
                  <a:cubicBezTo>
                    <a:pt x="73" y="156"/>
                    <a:pt x="133" y="146"/>
                    <a:pt x="137" y="140"/>
                  </a:cubicBezTo>
                  <a:cubicBezTo>
                    <a:pt x="148" y="124"/>
                    <a:pt x="155" y="85"/>
                    <a:pt x="155" y="85"/>
                  </a:cubicBezTo>
                  <a:cubicBezTo>
                    <a:pt x="135" y="3"/>
                    <a:pt x="164" y="84"/>
                    <a:pt x="119" y="30"/>
                  </a:cubicBezTo>
                  <a:cubicBezTo>
                    <a:pt x="94" y="0"/>
                    <a:pt x="123" y="3"/>
                    <a:pt x="100" y="3"/>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Freeform 37">
              <a:extLst>
                <a:ext uri="{FF2B5EF4-FFF2-40B4-BE49-F238E27FC236}">
                  <a16:creationId xmlns:a16="http://schemas.microsoft.com/office/drawing/2014/main" id="{D6464AC6-FC3D-4964-BC8D-F4B27AB1EFE0}"/>
                </a:ext>
              </a:extLst>
            </p:cNvPr>
            <p:cNvSpPr>
              <a:spLocks/>
            </p:cNvSpPr>
            <p:nvPr/>
          </p:nvSpPr>
          <p:spPr bwMode="auto">
            <a:xfrm>
              <a:off x="1993" y="1975"/>
              <a:ext cx="284" cy="201"/>
            </a:xfrm>
            <a:custGeom>
              <a:avLst/>
              <a:gdLst>
                <a:gd name="T0" fmla="*/ 0 w 284"/>
                <a:gd name="T1" fmla="*/ 164 h 201"/>
                <a:gd name="T2" fmla="*/ 64 w 284"/>
                <a:gd name="T3" fmla="*/ 137 h 201"/>
                <a:gd name="T4" fmla="*/ 110 w 284"/>
                <a:gd name="T5" fmla="*/ 91 h 201"/>
                <a:gd name="T6" fmla="*/ 137 w 284"/>
                <a:gd name="T7" fmla="*/ 0 h 201"/>
                <a:gd name="T8" fmla="*/ 174 w 284"/>
                <a:gd name="T9" fmla="*/ 128 h 201"/>
                <a:gd name="T10" fmla="*/ 201 w 284"/>
                <a:gd name="T11" fmla="*/ 110 h 201"/>
                <a:gd name="T12" fmla="*/ 247 w 284"/>
                <a:gd name="T13" fmla="*/ 64 h 201"/>
                <a:gd name="T14" fmla="*/ 274 w 284"/>
                <a:gd name="T15" fmla="*/ 9 h 201"/>
                <a:gd name="T16" fmla="*/ 284 w 284"/>
                <a:gd name="T17" fmla="*/ 36 h 201"/>
                <a:gd name="T18" fmla="*/ 256 w 284"/>
                <a:gd name="T19" fmla="*/ 164 h 201"/>
                <a:gd name="T20" fmla="*/ 229 w 284"/>
                <a:gd name="T21" fmla="*/ 20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4" h="201">
                  <a:moveTo>
                    <a:pt x="0" y="164"/>
                  </a:moveTo>
                  <a:cubicBezTo>
                    <a:pt x="33" y="156"/>
                    <a:pt x="39" y="159"/>
                    <a:pt x="64" y="137"/>
                  </a:cubicBezTo>
                  <a:cubicBezTo>
                    <a:pt x="80" y="123"/>
                    <a:pt x="110" y="91"/>
                    <a:pt x="110" y="91"/>
                  </a:cubicBezTo>
                  <a:cubicBezTo>
                    <a:pt x="132" y="24"/>
                    <a:pt x="123" y="55"/>
                    <a:pt x="137" y="0"/>
                  </a:cubicBezTo>
                  <a:cubicBezTo>
                    <a:pt x="175" y="36"/>
                    <a:pt x="168" y="73"/>
                    <a:pt x="174" y="128"/>
                  </a:cubicBezTo>
                  <a:cubicBezTo>
                    <a:pt x="183" y="122"/>
                    <a:pt x="193" y="117"/>
                    <a:pt x="201" y="110"/>
                  </a:cubicBezTo>
                  <a:cubicBezTo>
                    <a:pt x="217" y="96"/>
                    <a:pt x="247" y="64"/>
                    <a:pt x="247" y="64"/>
                  </a:cubicBezTo>
                  <a:cubicBezTo>
                    <a:pt x="249" y="58"/>
                    <a:pt x="262" y="9"/>
                    <a:pt x="274" y="9"/>
                  </a:cubicBezTo>
                  <a:cubicBezTo>
                    <a:pt x="284" y="9"/>
                    <a:pt x="281" y="27"/>
                    <a:pt x="284" y="36"/>
                  </a:cubicBezTo>
                  <a:cubicBezTo>
                    <a:pt x="282" y="52"/>
                    <a:pt x="274" y="145"/>
                    <a:pt x="256" y="164"/>
                  </a:cubicBezTo>
                  <a:cubicBezTo>
                    <a:pt x="233" y="188"/>
                    <a:pt x="242" y="175"/>
                    <a:pt x="229" y="201"/>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Freeform 38">
              <a:extLst>
                <a:ext uri="{FF2B5EF4-FFF2-40B4-BE49-F238E27FC236}">
                  <a16:creationId xmlns:a16="http://schemas.microsoft.com/office/drawing/2014/main" id="{C979E343-FCF3-4029-8593-2265FF55BA2C}"/>
                </a:ext>
              </a:extLst>
            </p:cNvPr>
            <p:cNvSpPr>
              <a:spLocks/>
            </p:cNvSpPr>
            <p:nvPr/>
          </p:nvSpPr>
          <p:spPr bwMode="auto">
            <a:xfrm>
              <a:off x="2500" y="1947"/>
              <a:ext cx="203" cy="156"/>
            </a:xfrm>
            <a:custGeom>
              <a:avLst/>
              <a:gdLst>
                <a:gd name="T0" fmla="*/ 42 w 203"/>
                <a:gd name="T1" fmla="*/ 19 h 156"/>
                <a:gd name="T2" fmla="*/ 42 w 203"/>
                <a:gd name="T3" fmla="*/ 156 h 156"/>
                <a:gd name="T4" fmla="*/ 161 w 203"/>
                <a:gd name="T5" fmla="*/ 128 h 156"/>
                <a:gd name="T6" fmla="*/ 161 w 203"/>
                <a:gd name="T7" fmla="*/ 19 h 156"/>
                <a:gd name="T8" fmla="*/ 106 w 203"/>
                <a:gd name="T9" fmla="*/ 0 h 156"/>
                <a:gd name="T10" fmla="*/ 42 w 203"/>
                <a:gd name="T11" fmla="*/ 19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3" h="156">
                  <a:moveTo>
                    <a:pt x="42" y="19"/>
                  </a:moveTo>
                  <a:cubicBezTo>
                    <a:pt x="2" y="56"/>
                    <a:pt x="0" y="116"/>
                    <a:pt x="42" y="156"/>
                  </a:cubicBezTo>
                  <a:cubicBezTo>
                    <a:pt x="82" y="146"/>
                    <a:pt x="122" y="142"/>
                    <a:pt x="161" y="128"/>
                  </a:cubicBezTo>
                  <a:cubicBezTo>
                    <a:pt x="184" y="94"/>
                    <a:pt x="203" y="52"/>
                    <a:pt x="161" y="19"/>
                  </a:cubicBezTo>
                  <a:cubicBezTo>
                    <a:pt x="146" y="7"/>
                    <a:pt x="124" y="7"/>
                    <a:pt x="106" y="0"/>
                  </a:cubicBezTo>
                  <a:cubicBezTo>
                    <a:pt x="48" y="20"/>
                    <a:pt x="70" y="19"/>
                    <a:pt x="42" y="1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39">
              <a:extLst>
                <a:ext uri="{FF2B5EF4-FFF2-40B4-BE49-F238E27FC236}">
                  <a16:creationId xmlns:a16="http://schemas.microsoft.com/office/drawing/2014/main" id="{B87BC5C4-4CD2-41DB-BC71-5D540A7F2D83}"/>
                </a:ext>
              </a:extLst>
            </p:cNvPr>
            <p:cNvSpPr>
              <a:spLocks/>
            </p:cNvSpPr>
            <p:nvPr/>
          </p:nvSpPr>
          <p:spPr bwMode="auto">
            <a:xfrm>
              <a:off x="2862" y="1938"/>
              <a:ext cx="218" cy="211"/>
            </a:xfrm>
            <a:custGeom>
              <a:avLst/>
              <a:gdLst>
                <a:gd name="T0" fmla="*/ 0 w 218"/>
                <a:gd name="T1" fmla="*/ 183 h 211"/>
                <a:gd name="T2" fmla="*/ 55 w 218"/>
                <a:gd name="T3" fmla="*/ 83 h 211"/>
                <a:gd name="T4" fmla="*/ 73 w 218"/>
                <a:gd name="T5" fmla="*/ 19 h 211"/>
                <a:gd name="T6" fmla="*/ 137 w 218"/>
                <a:gd name="T7" fmla="*/ 0 h 211"/>
                <a:gd name="T8" fmla="*/ 192 w 218"/>
                <a:gd name="T9" fmla="*/ 73 h 211"/>
                <a:gd name="T10" fmla="*/ 119 w 218"/>
                <a:gd name="T11" fmla="*/ 110 h 211"/>
                <a:gd name="T12" fmla="*/ 91 w 218"/>
                <a:gd name="T13" fmla="*/ 119 h 211"/>
                <a:gd name="T14" fmla="*/ 146 w 218"/>
                <a:gd name="T15" fmla="*/ 192 h 211"/>
                <a:gd name="T16" fmla="*/ 164 w 218"/>
                <a:gd name="T17" fmla="*/ 211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8" h="211">
                  <a:moveTo>
                    <a:pt x="0" y="183"/>
                  </a:moveTo>
                  <a:cubicBezTo>
                    <a:pt x="26" y="143"/>
                    <a:pt x="38" y="132"/>
                    <a:pt x="55" y="83"/>
                  </a:cubicBezTo>
                  <a:cubicBezTo>
                    <a:pt x="62" y="62"/>
                    <a:pt x="59" y="36"/>
                    <a:pt x="73" y="19"/>
                  </a:cubicBezTo>
                  <a:cubicBezTo>
                    <a:pt x="78" y="13"/>
                    <a:pt x="136" y="0"/>
                    <a:pt x="137" y="0"/>
                  </a:cubicBezTo>
                  <a:cubicBezTo>
                    <a:pt x="188" y="13"/>
                    <a:pt x="218" y="4"/>
                    <a:pt x="192" y="73"/>
                  </a:cubicBezTo>
                  <a:cubicBezTo>
                    <a:pt x="183" y="98"/>
                    <a:pt x="133" y="105"/>
                    <a:pt x="119" y="110"/>
                  </a:cubicBezTo>
                  <a:cubicBezTo>
                    <a:pt x="110" y="113"/>
                    <a:pt x="91" y="119"/>
                    <a:pt x="91" y="119"/>
                  </a:cubicBezTo>
                  <a:cubicBezTo>
                    <a:pt x="107" y="168"/>
                    <a:pt x="92" y="138"/>
                    <a:pt x="146" y="192"/>
                  </a:cubicBezTo>
                  <a:cubicBezTo>
                    <a:pt x="152" y="198"/>
                    <a:pt x="164" y="211"/>
                    <a:pt x="164" y="211"/>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Freeform 40">
              <a:extLst>
                <a:ext uri="{FF2B5EF4-FFF2-40B4-BE49-F238E27FC236}">
                  <a16:creationId xmlns:a16="http://schemas.microsoft.com/office/drawing/2014/main" id="{133BE526-F32B-48C4-A18B-7DE64DC4A010}"/>
                </a:ext>
              </a:extLst>
            </p:cNvPr>
            <p:cNvSpPr>
              <a:spLocks/>
            </p:cNvSpPr>
            <p:nvPr/>
          </p:nvSpPr>
          <p:spPr bwMode="auto">
            <a:xfrm>
              <a:off x="3310" y="1865"/>
              <a:ext cx="195" cy="256"/>
            </a:xfrm>
            <a:custGeom>
              <a:avLst/>
              <a:gdLst>
                <a:gd name="T0" fmla="*/ 0 w 195"/>
                <a:gd name="T1" fmla="*/ 256 h 256"/>
                <a:gd name="T2" fmla="*/ 27 w 195"/>
                <a:gd name="T3" fmla="*/ 73 h 256"/>
                <a:gd name="T4" fmla="*/ 27 w 195"/>
                <a:gd name="T5" fmla="*/ 18 h 256"/>
                <a:gd name="T6" fmla="*/ 82 w 195"/>
                <a:gd name="T7" fmla="*/ 0 h 256"/>
                <a:gd name="T8" fmla="*/ 183 w 195"/>
                <a:gd name="T9" fmla="*/ 55 h 256"/>
                <a:gd name="T10" fmla="*/ 155 w 195"/>
                <a:gd name="T11" fmla="*/ 128 h 256"/>
                <a:gd name="T12" fmla="*/ 100 w 195"/>
                <a:gd name="T13" fmla="*/ 146 h 256"/>
                <a:gd name="T14" fmla="*/ 55 w 195"/>
                <a:gd name="T15" fmla="*/ 156 h 256"/>
                <a:gd name="T16" fmla="*/ 27 w 195"/>
                <a:gd name="T17" fmla="*/ 165 h 256"/>
                <a:gd name="T18" fmla="*/ 100 w 195"/>
                <a:gd name="T19" fmla="*/ 220 h 256"/>
                <a:gd name="T20" fmla="*/ 164 w 195"/>
                <a:gd name="T21" fmla="*/ 256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5" h="256">
                  <a:moveTo>
                    <a:pt x="0" y="256"/>
                  </a:moveTo>
                  <a:cubicBezTo>
                    <a:pt x="6" y="192"/>
                    <a:pt x="17" y="136"/>
                    <a:pt x="27" y="73"/>
                  </a:cubicBezTo>
                  <a:cubicBezTo>
                    <a:pt x="22" y="59"/>
                    <a:pt x="7" y="32"/>
                    <a:pt x="27" y="18"/>
                  </a:cubicBezTo>
                  <a:cubicBezTo>
                    <a:pt x="43" y="7"/>
                    <a:pt x="82" y="0"/>
                    <a:pt x="82" y="0"/>
                  </a:cubicBezTo>
                  <a:cubicBezTo>
                    <a:pt x="150" y="22"/>
                    <a:pt x="129" y="20"/>
                    <a:pt x="183" y="55"/>
                  </a:cubicBezTo>
                  <a:cubicBezTo>
                    <a:pt x="195" y="90"/>
                    <a:pt x="194" y="111"/>
                    <a:pt x="155" y="128"/>
                  </a:cubicBezTo>
                  <a:cubicBezTo>
                    <a:pt x="137" y="136"/>
                    <a:pt x="100" y="146"/>
                    <a:pt x="100" y="146"/>
                  </a:cubicBezTo>
                  <a:cubicBezTo>
                    <a:pt x="65" y="183"/>
                    <a:pt x="101" y="156"/>
                    <a:pt x="55" y="156"/>
                  </a:cubicBezTo>
                  <a:cubicBezTo>
                    <a:pt x="45" y="156"/>
                    <a:pt x="36" y="162"/>
                    <a:pt x="27" y="165"/>
                  </a:cubicBezTo>
                  <a:cubicBezTo>
                    <a:pt x="48" y="197"/>
                    <a:pt x="65" y="207"/>
                    <a:pt x="100" y="220"/>
                  </a:cubicBezTo>
                  <a:cubicBezTo>
                    <a:pt x="121" y="239"/>
                    <a:pt x="139" y="244"/>
                    <a:pt x="164" y="256"/>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Freeform 41">
              <a:extLst>
                <a:ext uri="{FF2B5EF4-FFF2-40B4-BE49-F238E27FC236}">
                  <a16:creationId xmlns:a16="http://schemas.microsoft.com/office/drawing/2014/main" id="{DC9DFC90-2191-469C-A1FA-7D30FE0A1ECF}"/>
                </a:ext>
              </a:extLst>
            </p:cNvPr>
            <p:cNvSpPr>
              <a:spLocks/>
            </p:cNvSpPr>
            <p:nvPr/>
          </p:nvSpPr>
          <p:spPr bwMode="auto">
            <a:xfrm>
              <a:off x="3696" y="1920"/>
              <a:ext cx="144" cy="192"/>
            </a:xfrm>
            <a:custGeom>
              <a:avLst/>
              <a:gdLst>
                <a:gd name="T0" fmla="*/ 5 w 193"/>
                <a:gd name="T1" fmla="*/ 0 h 201"/>
                <a:gd name="T2" fmla="*/ 10 w 193"/>
                <a:gd name="T3" fmla="*/ 146 h 201"/>
                <a:gd name="T4" fmla="*/ 17 w 193"/>
                <a:gd name="T5" fmla="*/ 133 h 201"/>
                <a:gd name="T6" fmla="*/ 21 w 193"/>
                <a:gd name="T7" fmla="*/ 127 h 201"/>
                <a:gd name="T8" fmla="*/ 19 w 193"/>
                <a:gd name="T9" fmla="*/ 80 h 201"/>
                <a:gd name="T10" fmla="*/ 5 w 193"/>
                <a:gd name="T11" fmla="*/ 0 h 2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3" h="201">
                  <a:moveTo>
                    <a:pt x="42" y="0"/>
                  </a:moveTo>
                  <a:cubicBezTo>
                    <a:pt x="0" y="80"/>
                    <a:pt x="17" y="140"/>
                    <a:pt x="78" y="201"/>
                  </a:cubicBezTo>
                  <a:cubicBezTo>
                    <a:pt x="96" y="195"/>
                    <a:pt x="115" y="189"/>
                    <a:pt x="133" y="183"/>
                  </a:cubicBezTo>
                  <a:cubicBezTo>
                    <a:pt x="142" y="180"/>
                    <a:pt x="160" y="174"/>
                    <a:pt x="160" y="174"/>
                  </a:cubicBezTo>
                  <a:cubicBezTo>
                    <a:pt x="193" y="141"/>
                    <a:pt x="169" y="151"/>
                    <a:pt x="142" y="110"/>
                  </a:cubicBezTo>
                  <a:cubicBezTo>
                    <a:pt x="119" y="39"/>
                    <a:pt x="115" y="29"/>
                    <a:pt x="42" y="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Freeform 42">
              <a:extLst>
                <a:ext uri="{FF2B5EF4-FFF2-40B4-BE49-F238E27FC236}">
                  <a16:creationId xmlns:a16="http://schemas.microsoft.com/office/drawing/2014/main" id="{EC8ADF2A-6809-4E3F-AD0B-A1BD7B1EB4D8}"/>
                </a:ext>
              </a:extLst>
            </p:cNvPr>
            <p:cNvSpPr>
              <a:spLocks/>
            </p:cNvSpPr>
            <p:nvPr/>
          </p:nvSpPr>
          <p:spPr bwMode="auto">
            <a:xfrm>
              <a:off x="3880" y="1883"/>
              <a:ext cx="234" cy="291"/>
            </a:xfrm>
            <a:custGeom>
              <a:avLst/>
              <a:gdLst>
                <a:gd name="T0" fmla="*/ 33 w 234"/>
                <a:gd name="T1" fmla="*/ 0 h 291"/>
                <a:gd name="T2" fmla="*/ 33 w 234"/>
                <a:gd name="T3" fmla="*/ 220 h 291"/>
                <a:gd name="T4" fmla="*/ 24 w 234"/>
                <a:gd name="T5" fmla="*/ 247 h 291"/>
                <a:gd name="T6" fmla="*/ 6 w 234"/>
                <a:gd name="T7" fmla="*/ 266 h 291"/>
                <a:gd name="T8" fmla="*/ 61 w 234"/>
                <a:gd name="T9" fmla="*/ 238 h 291"/>
                <a:gd name="T10" fmla="*/ 106 w 234"/>
                <a:gd name="T11" fmla="*/ 165 h 291"/>
                <a:gd name="T12" fmla="*/ 106 w 234"/>
                <a:gd name="T13" fmla="*/ 256 h 291"/>
                <a:gd name="T14" fmla="*/ 97 w 234"/>
                <a:gd name="T15" fmla="*/ 284 h 291"/>
                <a:gd name="T16" fmla="*/ 143 w 234"/>
                <a:gd name="T17" fmla="*/ 275 h 291"/>
                <a:gd name="T18" fmla="*/ 198 w 234"/>
                <a:gd name="T19" fmla="*/ 211 h 291"/>
                <a:gd name="T20" fmla="*/ 234 w 234"/>
                <a:gd name="T21" fmla="*/ 74 h 2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4" h="291">
                  <a:moveTo>
                    <a:pt x="33" y="0"/>
                  </a:moveTo>
                  <a:cubicBezTo>
                    <a:pt x="55" y="92"/>
                    <a:pt x="48" y="46"/>
                    <a:pt x="33" y="220"/>
                  </a:cubicBezTo>
                  <a:cubicBezTo>
                    <a:pt x="32" y="229"/>
                    <a:pt x="29" y="239"/>
                    <a:pt x="24" y="247"/>
                  </a:cubicBezTo>
                  <a:cubicBezTo>
                    <a:pt x="20" y="255"/>
                    <a:pt x="0" y="260"/>
                    <a:pt x="6" y="266"/>
                  </a:cubicBezTo>
                  <a:cubicBezTo>
                    <a:pt x="12" y="272"/>
                    <a:pt x="61" y="238"/>
                    <a:pt x="61" y="238"/>
                  </a:cubicBezTo>
                  <a:cubicBezTo>
                    <a:pt x="79" y="211"/>
                    <a:pt x="96" y="195"/>
                    <a:pt x="106" y="165"/>
                  </a:cubicBezTo>
                  <a:cubicBezTo>
                    <a:pt x="121" y="209"/>
                    <a:pt x="119" y="190"/>
                    <a:pt x="106" y="256"/>
                  </a:cubicBezTo>
                  <a:cubicBezTo>
                    <a:pt x="104" y="266"/>
                    <a:pt x="88" y="280"/>
                    <a:pt x="97" y="284"/>
                  </a:cubicBezTo>
                  <a:cubicBezTo>
                    <a:pt x="111" y="291"/>
                    <a:pt x="128" y="278"/>
                    <a:pt x="143" y="275"/>
                  </a:cubicBezTo>
                  <a:cubicBezTo>
                    <a:pt x="163" y="254"/>
                    <a:pt x="177" y="231"/>
                    <a:pt x="198" y="211"/>
                  </a:cubicBezTo>
                  <a:cubicBezTo>
                    <a:pt x="213" y="166"/>
                    <a:pt x="234" y="122"/>
                    <a:pt x="234" y="74"/>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3">
              <a:extLst>
                <a:ext uri="{FF2B5EF4-FFF2-40B4-BE49-F238E27FC236}">
                  <a16:creationId xmlns:a16="http://schemas.microsoft.com/office/drawing/2014/main" id="{0380C641-DFD3-47F7-A9FF-1C8CC33BB513}"/>
                </a:ext>
              </a:extLst>
            </p:cNvPr>
            <p:cNvSpPr>
              <a:spLocks noChangeShapeType="1"/>
            </p:cNvSpPr>
            <p:nvPr/>
          </p:nvSpPr>
          <p:spPr bwMode="auto">
            <a:xfrm>
              <a:off x="672"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组合 110">
            <a:extLst>
              <a:ext uri="{FF2B5EF4-FFF2-40B4-BE49-F238E27FC236}">
                <a16:creationId xmlns:a16="http://schemas.microsoft.com/office/drawing/2014/main" id="{58C80EC6-F622-4128-8927-458EDDCEFAC2}"/>
              </a:ext>
            </a:extLst>
          </p:cNvPr>
          <p:cNvGrpSpPr>
            <a:grpSpLocks/>
          </p:cNvGrpSpPr>
          <p:nvPr/>
        </p:nvGrpSpPr>
        <p:grpSpPr bwMode="auto">
          <a:xfrm>
            <a:off x="1703388" y="5445125"/>
            <a:ext cx="8686800" cy="685800"/>
            <a:chOff x="228600" y="5636891"/>
            <a:chExt cx="8686800" cy="685800"/>
          </a:xfrm>
        </p:grpSpPr>
        <p:sp>
          <p:nvSpPr>
            <p:cNvPr id="56" name="Rectangle 44">
              <a:extLst>
                <a:ext uri="{FF2B5EF4-FFF2-40B4-BE49-F238E27FC236}">
                  <a16:creationId xmlns:a16="http://schemas.microsoft.com/office/drawing/2014/main" id="{052D8CA2-8773-462D-9671-7662579919AC}"/>
                </a:ext>
              </a:extLst>
            </p:cNvPr>
            <p:cNvSpPr>
              <a:spLocks noChangeArrowheads="1"/>
            </p:cNvSpPr>
            <p:nvPr/>
          </p:nvSpPr>
          <p:spPr bwMode="auto">
            <a:xfrm>
              <a:off x="228600" y="5636891"/>
              <a:ext cx="8686800" cy="685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grpSp>
          <p:nvGrpSpPr>
            <p:cNvPr id="57" name="组合 89">
              <a:extLst>
                <a:ext uri="{FF2B5EF4-FFF2-40B4-BE49-F238E27FC236}">
                  <a16:creationId xmlns:a16="http://schemas.microsoft.com/office/drawing/2014/main" id="{BB2932BD-CA39-40FC-885F-2138B4A78DC1}"/>
                </a:ext>
              </a:extLst>
            </p:cNvPr>
            <p:cNvGrpSpPr>
              <a:grpSpLocks/>
            </p:cNvGrpSpPr>
            <p:nvPr/>
          </p:nvGrpSpPr>
          <p:grpSpPr bwMode="auto">
            <a:xfrm>
              <a:off x="431800" y="5733256"/>
              <a:ext cx="8305800" cy="493713"/>
              <a:chOff x="431800" y="5283200"/>
              <a:chExt cx="8305800" cy="493713"/>
            </a:xfrm>
          </p:grpSpPr>
          <p:grpSp>
            <p:nvGrpSpPr>
              <p:cNvPr id="58" name="Group 45">
                <a:extLst>
                  <a:ext uri="{FF2B5EF4-FFF2-40B4-BE49-F238E27FC236}">
                    <a16:creationId xmlns:a16="http://schemas.microsoft.com/office/drawing/2014/main" id="{C6C476F0-C18A-46FF-8D27-D58B7411938B}"/>
                  </a:ext>
                </a:extLst>
              </p:cNvPr>
              <p:cNvGrpSpPr>
                <a:grpSpLocks/>
              </p:cNvGrpSpPr>
              <p:nvPr/>
            </p:nvGrpSpPr>
            <p:grpSpPr bwMode="auto">
              <a:xfrm>
                <a:off x="431800" y="5283200"/>
                <a:ext cx="304800" cy="333375"/>
                <a:chOff x="512" y="3328"/>
                <a:chExt cx="192" cy="210"/>
              </a:xfrm>
            </p:grpSpPr>
            <p:sp>
              <p:nvSpPr>
                <p:cNvPr id="76" name="Freeform 46">
                  <a:extLst>
                    <a:ext uri="{FF2B5EF4-FFF2-40B4-BE49-F238E27FC236}">
                      <a16:creationId xmlns:a16="http://schemas.microsoft.com/office/drawing/2014/main" id="{63126178-CABD-4F39-911E-7A70B3B5B7FE}"/>
                    </a:ext>
                  </a:extLst>
                </p:cNvPr>
                <p:cNvSpPr>
                  <a:spLocks/>
                </p:cNvSpPr>
                <p:nvPr/>
              </p:nvSpPr>
              <p:spPr bwMode="auto">
                <a:xfrm>
                  <a:off x="512" y="3328"/>
                  <a:ext cx="192" cy="210"/>
                </a:xfrm>
                <a:custGeom>
                  <a:avLst/>
                  <a:gdLst>
                    <a:gd name="T0" fmla="*/ 18 w 192"/>
                    <a:gd name="T1" fmla="*/ 0 h 210"/>
                    <a:gd name="T2" fmla="*/ 55 w 192"/>
                    <a:gd name="T3" fmla="*/ 37 h 210"/>
                    <a:gd name="T4" fmla="*/ 110 w 192"/>
                    <a:gd name="T5" fmla="*/ 55 h 210"/>
                    <a:gd name="T6" fmla="*/ 192 w 192"/>
                    <a:gd name="T7" fmla="*/ 101 h 210"/>
                    <a:gd name="T8" fmla="*/ 128 w 192"/>
                    <a:gd name="T9" fmla="*/ 137 h 210"/>
                    <a:gd name="T10" fmla="*/ 73 w 192"/>
                    <a:gd name="T11" fmla="*/ 155 h 210"/>
                    <a:gd name="T12" fmla="*/ 55 w 192"/>
                    <a:gd name="T13" fmla="*/ 174 h 210"/>
                    <a:gd name="T14" fmla="*/ 0 w 192"/>
                    <a:gd name="T15" fmla="*/ 210 h 2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2" h="210">
                      <a:moveTo>
                        <a:pt x="18" y="0"/>
                      </a:moveTo>
                      <a:cubicBezTo>
                        <a:pt x="31" y="12"/>
                        <a:pt x="39" y="29"/>
                        <a:pt x="55" y="37"/>
                      </a:cubicBezTo>
                      <a:cubicBezTo>
                        <a:pt x="72" y="46"/>
                        <a:pt x="110" y="55"/>
                        <a:pt x="110" y="55"/>
                      </a:cubicBezTo>
                      <a:cubicBezTo>
                        <a:pt x="173" y="96"/>
                        <a:pt x="144" y="83"/>
                        <a:pt x="192" y="101"/>
                      </a:cubicBezTo>
                      <a:cubicBezTo>
                        <a:pt x="153" y="140"/>
                        <a:pt x="181" y="121"/>
                        <a:pt x="128" y="137"/>
                      </a:cubicBezTo>
                      <a:cubicBezTo>
                        <a:pt x="109" y="142"/>
                        <a:pt x="73" y="155"/>
                        <a:pt x="73" y="155"/>
                      </a:cubicBezTo>
                      <a:cubicBezTo>
                        <a:pt x="67" y="161"/>
                        <a:pt x="62" y="169"/>
                        <a:pt x="55" y="174"/>
                      </a:cubicBezTo>
                      <a:cubicBezTo>
                        <a:pt x="38" y="185"/>
                        <a:pt x="0" y="182"/>
                        <a:pt x="0" y="21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Freeform 47">
                  <a:extLst>
                    <a:ext uri="{FF2B5EF4-FFF2-40B4-BE49-F238E27FC236}">
                      <a16:creationId xmlns:a16="http://schemas.microsoft.com/office/drawing/2014/main" id="{F698F1D5-3EAE-4F5A-B017-7F8404AC643A}"/>
                    </a:ext>
                  </a:extLst>
                </p:cNvPr>
                <p:cNvSpPr>
                  <a:spLocks/>
                </p:cNvSpPr>
                <p:nvPr/>
              </p:nvSpPr>
              <p:spPr bwMode="auto">
                <a:xfrm>
                  <a:off x="575" y="3365"/>
                  <a:ext cx="41" cy="118"/>
                </a:xfrm>
                <a:custGeom>
                  <a:avLst/>
                  <a:gdLst>
                    <a:gd name="T0" fmla="*/ 10 w 41"/>
                    <a:gd name="T1" fmla="*/ 118 h 118"/>
                    <a:gd name="T2" fmla="*/ 1 w 41"/>
                    <a:gd name="T3" fmla="*/ 91 h 118"/>
                    <a:gd name="T4" fmla="*/ 19 w 41"/>
                    <a:gd name="T5" fmla="*/ 0 h 118"/>
                    <a:gd name="T6" fmla="*/ 0 60000 65536"/>
                    <a:gd name="T7" fmla="*/ 0 60000 65536"/>
                    <a:gd name="T8" fmla="*/ 0 60000 65536"/>
                  </a:gdLst>
                  <a:ahLst/>
                  <a:cxnLst>
                    <a:cxn ang="T6">
                      <a:pos x="T0" y="T1"/>
                    </a:cxn>
                    <a:cxn ang="T7">
                      <a:pos x="T2" y="T3"/>
                    </a:cxn>
                    <a:cxn ang="T8">
                      <a:pos x="T4" y="T5"/>
                    </a:cxn>
                  </a:cxnLst>
                  <a:rect l="0" t="0" r="r" b="b"/>
                  <a:pathLst>
                    <a:path w="41" h="118">
                      <a:moveTo>
                        <a:pt x="10" y="118"/>
                      </a:moveTo>
                      <a:cubicBezTo>
                        <a:pt x="7" y="109"/>
                        <a:pt x="0" y="100"/>
                        <a:pt x="1" y="91"/>
                      </a:cubicBezTo>
                      <a:cubicBezTo>
                        <a:pt x="4" y="66"/>
                        <a:pt x="41" y="22"/>
                        <a:pt x="19" y="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 name="Freeform 48">
                <a:extLst>
                  <a:ext uri="{FF2B5EF4-FFF2-40B4-BE49-F238E27FC236}">
                    <a16:creationId xmlns:a16="http://schemas.microsoft.com/office/drawing/2014/main" id="{75D2C469-2E08-4A0B-A284-F6C78EB79A54}"/>
                  </a:ext>
                </a:extLst>
              </p:cNvPr>
              <p:cNvSpPr>
                <a:spLocks/>
              </p:cNvSpPr>
              <p:nvPr/>
            </p:nvSpPr>
            <p:spPr bwMode="auto">
              <a:xfrm>
                <a:off x="925513" y="5340350"/>
                <a:ext cx="319087" cy="261938"/>
              </a:xfrm>
              <a:custGeom>
                <a:avLst/>
                <a:gdLst>
                  <a:gd name="T0" fmla="*/ 0 w 201"/>
                  <a:gd name="T1" fmla="*/ 2147483646 h 165"/>
                  <a:gd name="T2" fmla="*/ 2147483646 w 201"/>
                  <a:gd name="T3" fmla="*/ 2147483646 h 165"/>
                  <a:gd name="T4" fmla="*/ 2147483646 w 201"/>
                  <a:gd name="T5" fmla="*/ 2147483646 h 165"/>
                  <a:gd name="T6" fmla="*/ 2147483646 w 201"/>
                  <a:gd name="T7" fmla="*/ 2147483646 h 165"/>
                  <a:gd name="T8" fmla="*/ 2147483646 w 201"/>
                  <a:gd name="T9" fmla="*/ 2147483646 h 165"/>
                  <a:gd name="T10" fmla="*/ 2147483646 w 201"/>
                  <a:gd name="T11" fmla="*/ 2147483646 h 1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 h="165">
                    <a:moveTo>
                      <a:pt x="0" y="65"/>
                    </a:moveTo>
                    <a:cubicBezTo>
                      <a:pt x="59" y="77"/>
                      <a:pt x="84" y="83"/>
                      <a:pt x="146" y="74"/>
                    </a:cubicBezTo>
                    <a:cubicBezTo>
                      <a:pt x="198" y="57"/>
                      <a:pt x="164" y="78"/>
                      <a:pt x="164" y="10"/>
                    </a:cubicBezTo>
                    <a:cubicBezTo>
                      <a:pt x="164" y="0"/>
                      <a:pt x="171" y="28"/>
                      <a:pt x="174" y="37"/>
                    </a:cubicBezTo>
                    <a:cubicBezTo>
                      <a:pt x="178" y="49"/>
                      <a:pt x="180" y="62"/>
                      <a:pt x="183" y="74"/>
                    </a:cubicBezTo>
                    <a:cubicBezTo>
                      <a:pt x="192" y="105"/>
                      <a:pt x="201" y="132"/>
                      <a:pt x="201" y="165"/>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Freeform 49">
                <a:extLst>
                  <a:ext uri="{FF2B5EF4-FFF2-40B4-BE49-F238E27FC236}">
                    <a16:creationId xmlns:a16="http://schemas.microsoft.com/office/drawing/2014/main" id="{C210FBFD-108E-4956-8A8C-3062BBA9E0A6}"/>
                  </a:ext>
                </a:extLst>
              </p:cNvPr>
              <p:cNvSpPr>
                <a:spLocks/>
              </p:cNvSpPr>
              <p:nvPr/>
            </p:nvSpPr>
            <p:spPr bwMode="auto">
              <a:xfrm>
                <a:off x="1524000" y="5334000"/>
                <a:ext cx="319088" cy="261938"/>
              </a:xfrm>
              <a:custGeom>
                <a:avLst/>
                <a:gdLst>
                  <a:gd name="T0" fmla="*/ 0 w 201"/>
                  <a:gd name="T1" fmla="*/ 2147483646 h 165"/>
                  <a:gd name="T2" fmla="*/ 2147483646 w 201"/>
                  <a:gd name="T3" fmla="*/ 2147483646 h 165"/>
                  <a:gd name="T4" fmla="*/ 2147483646 w 201"/>
                  <a:gd name="T5" fmla="*/ 2147483646 h 165"/>
                  <a:gd name="T6" fmla="*/ 2147483646 w 201"/>
                  <a:gd name="T7" fmla="*/ 2147483646 h 165"/>
                  <a:gd name="T8" fmla="*/ 2147483646 w 201"/>
                  <a:gd name="T9" fmla="*/ 2147483646 h 165"/>
                  <a:gd name="T10" fmla="*/ 2147483646 w 201"/>
                  <a:gd name="T11" fmla="*/ 2147483646 h 1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 h="165">
                    <a:moveTo>
                      <a:pt x="0" y="65"/>
                    </a:moveTo>
                    <a:cubicBezTo>
                      <a:pt x="59" y="77"/>
                      <a:pt x="84" y="83"/>
                      <a:pt x="146" y="74"/>
                    </a:cubicBezTo>
                    <a:cubicBezTo>
                      <a:pt x="198" y="57"/>
                      <a:pt x="164" y="78"/>
                      <a:pt x="164" y="10"/>
                    </a:cubicBezTo>
                    <a:cubicBezTo>
                      <a:pt x="164" y="0"/>
                      <a:pt x="171" y="28"/>
                      <a:pt x="174" y="37"/>
                    </a:cubicBezTo>
                    <a:cubicBezTo>
                      <a:pt x="178" y="49"/>
                      <a:pt x="180" y="62"/>
                      <a:pt x="183" y="74"/>
                    </a:cubicBezTo>
                    <a:cubicBezTo>
                      <a:pt x="192" y="105"/>
                      <a:pt x="201" y="132"/>
                      <a:pt x="201" y="165"/>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50">
                <a:extLst>
                  <a:ext uri="{FF2B5EF4-FFF2-40B4-BE49-F238E27FC236}">
                    <a16:creationId xmlns:a16="http://schemas.microsoft.com/office/drawing/2014/main" id="{DB2BA7B6-A9A4-40D4-A59E-09BA9AD4DFF6}"/>
                  </a:ext>
                </a:extLst>
              </p:cNvPr>
              <p:cNvSpPr>
                <a:spLocks/>
              </p:cNvSpPr>
              <p:nvPr/>
            </p:nvSpPr>
            <p:spPr bwMode="auto">
              <a:xfrm>
                <a:off x="4419600" y="5334000"/>
                <a:ext cx="419100" cy="249238"/>
              </a:xfrm>
              <a:custGeom>
                <a:avLst/>
                <a:gdLst>
                  <a:gd name="T0" fmla="*/ 2147483646 w 264"/>
                  <a:gd name="T1" fmla="*/ 0 h 157"/>
                  <a:gd name="T2" fmla="*/ 2147483646 w 264"/>
                  <a:gd name="T3" fmla="*/ 2147483646 h 157"/>
                  <a:gd name="T4" fmla="*/ 2147483646 w 264"/>
                  <a:gd name="T5" fmla="*/ 2147483646 h 157"/>
                  <a:gd name="T6" fmla="*/ 2147483646 w 264"/>
                  <a:gd name="T7" fmla="*/ 2147483646 h 157"/>
                  <a:gd name="T8" fmla="*/ 2147483646 w 264"/>
                  <a:gd name="T9" fmla="*/ 2147483646 h 157"/>
                  <a:gd name="T10" fmla="*/ 2147483646 w 264"/>
                  <a:gd name="T11" fmla="*/ 2147483646 h 157"/>
                  <a:gd name="T12" fmla="*/ 2147483646 w 264"/>
                  <a:gd name="T13" fmla="*/ 0 h 1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4" h="157">
                    <a:moveTo>
                      <a:pt x="194" y="0"/>
                    </a:moveTo>
                    <a:cubicBezTo>
                      <a:pt x="126" y="6"/>
                      <a:pt x="83" y="1"/>
                      <a:pt x="29" y="36"/>
                    </a:cubicBezTo>
                    <a:cubicBezTo>
                      <a:pt x="23" y="54"/>
                      <a:pt x="0" y="75"/>
                      <a:pt x="11" y="91"/>
                    </a:cubicBezTo>
                    <a:cubicBezTo>
                      <a:pt x="54" y="157"/>
                      <a:pt x="26" y="141"/>
                      <a:pt x="84" y="155"/>
                    </a:cubicBezTo>
                    <a:cubicBezTo>
                      <a:pt x="136" y="147"/>
                      <a:pt x="189" y="145"/>
                      <a:pt x="239" y="128"/>
                    </a:cubicBezTo>
                    <a:cubicBezTo>
                      <a:pt x="245" y="122"/>
                      <a:pt x="257" y="118"/>
                      <a:pt x="258" y="109"/>
                    </a:cubicBezTo>
                    <a:cubicBezTo>
                      <a:pt x="264" y="67"/>
                      <a:pt x="230" y="18"/>
                      <a:pt x="194" y="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51">
                <a:extLst>
                  <a:ext uri="{FF2B5EF4-FFF2-40B4-BE49-F238E27FC236}">
                    <a16:creationId xmlns:a16="http://schemas.microsoft.com/office/drawing/2014/main" id="{AFB16271-6504-44DB-B34A-DC56EFB5C5D9}"/>
                  </a:ext>
                </a:extLst>
              </p:cNvPr>
              <p:cNvSpPr>
                <a:spLocks/>
              </p:cNvSpPr>
              <p:nvPr/>
            </p:nvSpPr>
            <p:spPr bwMode="auto">
              <a:xfrm>
                <a:off x="2819400" y="5334000"/>
                <a:ext cx="319088" cy="261938"/>
              </a:xfrm>
              <a:custGeom>
                <a:avLst/>
                <a:gdLst>
                  <a:gd name="T0" fmla="*/ 0 w 201"/>
                  <a:gd name="T1" fmla="*/ 2147483646 h 165"/>
                  <a:gd name="T2" fmla="*/ 2147483646 w 201"/>
                  <a:gd name="T3" fmla="*/ 2147483646 h 165"/>
                  <a:gd name="T4" fmla="*/ 2147483646 w 201"/>
                  <a:gd name="T5" fmla="*/ 2147483646 h 165"/>
                  <a:gd name="T6" fmla="*/ 2147483646 w 201"/>
                  <a:gd name="T7" fmla="*/ 2147483646 h 165"/>
                  <a:gd name="T8" fmla="*/ 2147483646 w 201"/>
                  <a:gd name="T9" fmla="*/ 2147483646 h 165"/>
                  <a:gd name="T10" fmla="*/ 2147483646 w 201"/>
                  <a:gd name="T11" fmla="*/ 2147483646 h 1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 h="165">
                    <a:moveTo>
                      <a:pt x="0" y="65"/>
                    </a:moveTo>
                    <a:cubicBezTo>
                      <a:pt x="59" y="77"/>
                      <a:pt x="84" y="83"/>
                      <a:pt x="146" y="74"/>
                    </a:cubicBezTo>
                    <a:cubicBezTo>
                      <a:pt x="198" y="57"/>
                      <a:pt x="164" y="78"/>
                      <a:pt x="164" y="10"/>
                    </a:cubicBezTo>
                    <a:cubicBezTo>
                      <a:pt x="164" y="0"/>
                      <a:pt x="171" y="28"/>
                      <a:pt x="174" y="37"/>
                    </a:cubicBezTo>
                    <a:cubicBezTo>
                      <a:pt x="178" y="49"/>
                      <a:pt x="180" y="62"/>
                      <a:pt x="183" y="74"/>
                    </a:cubicBezTo>
                    <a:cubicBezTo>
                      <a:pt x="192" y="105"/>
                      <a:pt x="201" y="132"/>
                      <a:pt x="201" y="165"/>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52">
                <a:extLst>
                  <a:ext uri="{FF2B5EF4-FFF2-40B4-BE49-F238E27FC236}">
                    <a16:creationId xmlns:a16="http://schemas.microsoft.com/office/drawing/2014/main" id="{D750887C-51E6-49CB-A5D3-8E09FE87F8CF}"/>
                  </a:ext>
                </a:extLst>
              </p:cNvPr>
              <p:cNvSpPr>
                <a:spLocks/>
              </p:cNvSpPr>
              <p:nvPr/>
            </p:nvSpPr>
            <p:spPr bwMode="auto">
              <a:xfrm>
                <a:off x="3349625" y="5316538"/>
                <a:ext cx="333375" cy="330200"/>
              </a:xfrm>
              <a:custGeom>
                <a:avLst/>
                <a:gdLst>
                  <a:gd name="T0" fmla="*/ 0 w 210"/>
                  <a:gd name="T1" fmla="*/ 2147483646 h 208"/>
                  <a:gd name="T2" fmla="*/ 2147483646 w 210"/>
                  <a:gd name="T3" fmla="*/ 2147483646 h 208"/>
                  <a:gd name="T4" fmla="*/ 2147483646 w 210"/>
                  <a:gd name="T5" fmla="*/ 2147483646 h 208"/>
                  <a:gd name="T6" fmla="*/ 2147483646 w 210"/>
                  <a:gd name="T7" fmla="*/ 2147483646 h 208"/>
                  <a:gd name="T8" fmla="*/ 2147483646 w 210"/>
                  <a:gd name="T9" fmla="*/ 2147483646 h 208"/>
                  <a:gd name="T10" fmla="*/ 2147483646 w 210"/>
                  <a:gd name="T11" fmla="*/ 2147483646 h 208"/>
                  <a:gd name="T12" fmla="*/ 2147483646 w 210"/>
                  <a:gd name="T13" fmla="*/ 2147483646 h 208"/>
                  <a:gd name="T14" fmla="*/ 2147483646 w 210"/>
                  <a:gd name="T15" fmla="*/ 2147483646 h 208"/>
                  <a:gd name="T16" fmla="*/ 2147483646 w 210"/>
                  <a:gd name="T17" fmla="*/ 2147483646 h 2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0" h="208">
                    <a:moveTo>
                      <a:pt x="0" y="16"/>
                    </a:moveTo>
                    <a:cubicBezTo>
                      <a:pt x="44" y="0"/>
                      <a:pt x="111" y="21"/>
                      <a:pt x="155" y="25"/>
                    </a:cubicBezTo>
                    <a:cubicBezTo>
                      <a:pt x="167" y="28"/>
                      <a:pt x="185" y="23"/>
                      <a:pt x="192" y="34"/>
                    </a:cubicBezTo>
                    <a:cubicBezTo>
                      <a:pt x="197" y="41"/>
                      <a:pt x="181" y="48"/>
                      <a:pt x="173" y="52"/>
                    </a:cubicBezTo>
                    <a:cubicBezTo>
                      <a:pt x="165" y="57"/>
                      <a:pt x="155" y="58"/>
                      <a:pt x="146" y="61"/>
                    </a:cubicBezTo>
                    <a:cubicBezTo>
                      <a:pt x="137" y="67"/>
                      <a:pt x="129" y="75"/>
                      <a:pt x="119" y="80"/>
                    </a:cubicBezTo>
                    <a:cubicBezTo>
                      <a:pt x="110" y="84"/>
                      <a:pt x="86" y="81"/>
                      <a:pt x="91" y="89"/>
                    </a:cubicBezTo>
                    <a:cubicBezTo>
                      <a:pt x="107" y="116"/>
                      <a:pt x="176" y="145"/>
                      <a:pt x="210" y="153"/>
                    </a:cubicBezTo>
                    <a:cubicBezTo>
                      <a:pt x="167" y="167"/>
                      <a:pt x="87" y="208"/>
                      <a:pt x="45" y="208"/>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4" name="Group 53">
                <a:extLst>
                  <a:ext uri="{FF2B5EF4-FFF2-40B4-BE49-F238E27FC236}">
                    <a16:creationId xmlns:a16="http://schemas.microsoft.com/office/drawing/2014/main" id="{57364CAD-3CED-442E-BC84-9726392EF149}"/>
                  </a:ext>
                </a:extLst>
              </p:cNvPr>
              <p:cNvGrpSpPr>
                <a:grpSpLocks/>
              </p:cNvGrpSpPr>
              <p:nvPr/>
            </p:nvGrpSpPr>
            <p:grpSpPr bwMode="auto">
              <a:xfrm>
                <a:off x="3962400" y="5334000"/>
                <a:ext cx="304800" cy="333375"/>
                <a:chOff x="512" y="3328"/>
                <a:chExt cx="192" cy="210"/>
              </a:xfrm>
            </p:grpSpPr>
            <p:sp>
              <p:nvSpPr>
                <p:cNvPr id="74" name="Freeform 54">
                  <a:extLst>
                    <a:ext uri="{FF2B5EF4-FFF2-40B4-BE49-F238E27FC236}">
                      <a16:creationId xmlns:a16="http://schemas.microsoft.com/office/drawing/2014/main" id="{A0BC2615-CAE6-4515-90DA-0EA24442DB8E}"/>
                    </a:ext>
                  </a:extLst>
                </p:cNvPr>
                <p:cNvSpPr>
                  <a:spLocks/>
                </p:cNvSpPr>
                <p:nvPr/>
              </p:nvSpPr>
              <p:spPr bwMode="auto">
                <a:xfrm>
                  <a:off x="512" y="3328"/>
                  <a:ext cx="192" cy="210"/>
                </a:xfrm>
                <a:custGeom>
                  <a:avLst/>
                  <a:gdLst>
                    <a:gd name="T0" fmla="*/ 18 w 192"/>
                    <a:gd name="T1" fmla="*/ 0 h 210"/>
                    <a:gd name="T2" fmla="*/ 55 w 192"/>
                    <a:gd name="T3" fmla="*/ 37 h 210"/>
                    <a:gd name="T4" fmla="*/ 110 w 192"/>
                    <a:gd name="T5" fmla="*/ 55 h 210"/>
                    <a:gd name="T6" fmla="*/ 192 w 192"/>
                    <a:gd name="T7" fmla="*/ 101 h 210"/>
                    <a:gd name="T8" fmla="*/ 128 w 192"/>
                    <a:gd name="T9" fmla="*/ 137 h 210"/>
                    <a:gd name="T10" fmla="*/ 73 w 192"/>
                    <a:gd name="T11" fmla="*/ 155 h 210"/>
                    <a:gd name="T12" fmla="*/ 55 w 192"/>
                    <a:gd name="T13" fmla="*/ 174 h 210"/>
                    <a:gd name="T14" fmla="*/ 0 w 192"/>
                    <a:gd name="T15" fmla="*/ 210 h 2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2" h="210">
                      <a:moveTo>
                        <a:pt x="18" y="0"/>
                      </a:moveTo>
                      <a:cubicBezTo>
                        <a:pt x="31" y="12"/>
                        <a:pt x="39" y="29"/>
                        <a:pt x="55" y="37"/>
                      </a:cubicBezTo>
                      <a:cubicBezTo>
                        <a:pt x="72" y="46"/>
                        <a:pt x="110" y="55"/>
                        <a:pt x="110" y="55"/>
                      </a:cubicBezTo>
                      <a:cubicBezTo>
                        <a:pt x="173" y="96"/>
                        <a:pt x="144" y="83"/>
                        <a:pt x="192" y="101"/>
                      </a:cubicBezTo>
                      <a:cubicBezTo>
                        <a:pt x="153" y="140"/>
                        <a:pt x="181" y="121"/>
                        <a:pt x="128" y="137"/>
                      </a:cubicBezTo>
                      <a:cubicBezTo>
                        <a:pt x="109" y="142"/>
                        <a:pt x="73" y="155"/>
                        <a:pt x="73" y="155"/>
                      </a:cubicBezTo>
                      <a:cubicBezTo>
                        <a:pt x="67" y="161"/>
                        <a:pt x="62" y="169"/>
                        <a:pt x="55" y="174"/>
                      </a:cubicBezTo>
                      <a:cubicBezTo>
                        <a:pt x="38" y="185"/>
                        <a:pt x="0" y="182"/>
                        <a:pt x="0" y="21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Freeform 55">
                  <a:extLst>
                    <a:ext uri="{FF2B5EF4-FFF2-40B4-BE49-F238E27FC236}">
                      <a16:creationId xmlns:a16="http://schemas.microsoft.com/office/drawing/2014/main" id="{A5B9D55E-1891-44D5-9AE4-8C4FDF4ECD37}"/>
                    </a:ext>
                  </a:extLst>
                </p:cNvPr>
                <p:cNvSpPr>
                  <a:spLocks/>
                </p:cNvSpPr>
                <p:nvPr/>
              </p:nvSpPr>
              <p:spPr bwMode="auto">
                <a:xfrm>
                  <a:off x="575" y="3365"/>
                  <a:ext cx="41" cy="118"/>
                </a:xfrm>
                <a:custGeom>
                  <a:avLst/>
                  <a:gdLst>
                    <a:gd name="T0" fmla="*/ 10 w 41"/>
                    <a:gd name="T1" fmla="*/ 118 h 118"/>
                    <a:gd name="T2" fmla="*/ 1 w 41"/>
                    <a:gd name="T3" fmla="*/ 91 h 118"/>
                    <a:gd name="T4" fmla="*/ 19 w 41"/>
                    <a:gd name="T5" fmla="*/ 0 h 118"/>
                    <a:gd name="T6" fmla="*/ 0 60000 65536"/>
                    <a:gd name="T7" fmla="*/ 0 60000 65536"/>
                    <a:gd name="T8" fmla="*/ 0 60000 65536"/>
                  </a:gdLst>
                  <a:ahLst/>
                  <a:cxnLst>
                    <a:cxn ang="T6">
                      <a:pos x="T0" y="T1"/>
                    </a:cxn>
                    <a:cxn ang="T7">
                      <a:pos x="T2" y="T3"/>
                    </a:cxn>
                    <a:cxn ang="T8">
                      <a:pos x="T4" y="T5"/>
                    </a:cxn>
                  </a:cxnLst>
                  <a:rect l="0" t="0" r="r" b="b"/>
                  <a:pathLst>
                    <a:path w="41" h="118">
                      <a:moveTo>
                        <a:pt x="10" y="118"/>
                      </a:moveTo>
                      <a:cubicBezTo>
                        <a:pt x="7" y="109"/>
                        <a:pt x="0" y="100"/>
                        <a:pt x="1" y="91"/>
                      </a:cubicBezTo>
                      <a:cubicBezTo>
                        <a:pt x="4" y="66"/>
                        <a:pt x="41" y="22"/>
                        <a:pt x="19" y="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 name="Freeform 56">
                <a:extLst>
                  <a:ext uri="{FF2B5EF4-FFF2-40B4-BE49-F238E27FC236}">
                    <a16:creationId xmlns:a16="http://schemas.microsoft.com/office/drawing/2014/main" id="{64BA3A05-A97E-4311-AA99-ABA6E78F7375}"/>
                  </a:ext>
                </a:extLst>
              </p:cNvPr>
              <p:cNvSpPr>
                <a:spLocks/>
              </p:cNvSpPr>
              <p:nvPr/>
            </p:nvSpPr>
            <p:spPr bwMode="auto">
              <a:xfrm>
                <a:off x="2209800" y="5334000"/>
                <a:ext cx="419100" cy="249238"/>
              </a:xfrm>
              <a:custGeom>
                <a:avLst/>
                <a:gdLst>
                  <a:gd name="T0" fmla="*/ 2147483646 w 264"/>
                  <a:gd name="T1" fmla="*/ 0 h 157"/>
                  <a:gd name="T2" fmla="*/ 2147483646 w 264"/>
                  <a:gd name="T3" fmla="*/ 2147483646 h 157"/>
                  <a:gd name="T4" fmla="*/ 2147483646 w 264"/>
                  <a:gd name="T5" fmla="*/ 2147483646 h 157"/>
                  <a:gd name="T6" fmla="*/ 2147483646 w 264"/>
                  <a:gd name="T7" fmla="*/ 2147483646 h 157"/>
                  <a:gd name="T8" fmla="*/ 2147483646 w 264"/>
                  <a:gd name="T9" fmla="*/ 2147483646 h 157"/>
                  <a:gd name="T10" fmla="*/ 2147483646 w 264"/>
                  <a:gd name="T11" fmla="*/ 2147483646 h 157"/>
                  <a:gd name="T12" fmla="*/ 2147483646 w 264"/>
                  <a:gd name="T13" fmla="*/ 0 h 1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4" h="157">
                    <a:moveTo>
                      <a:pt x="194" y="0"/>
                    </a:moveTo>
                    <a:cubicBezTo>
                      <a:pt x="126" y="6"/>
                      <a:pt x="83" y="1"/>
                      <a:pt x="29" y="36"/>
                    </a:cubicBezTo>
                    <a:cubicBezTo>
                      <a:pt x="23" y="54"/>
                      <a:pt x="0" y="75"/>
                      <a:pt x="11" y="91"/>
                    </a:cubicBezTo>
                    <a:cubicBezTo>
                      <a:pt x="54" y="157"/>
                      <a:pt x="26" y="141"/>
                      <a:pt x="84" y="155"/>
                    </a:cubicBezTo>
                    <a:cubicBezTo>
                      <a:pt x="136" y="147"/>
                      <a:pt x="189" y="145"/>
                      <a:pt x="239" y="128"/>
                    </a:cubicBezTo>
                    <a:cubicBezTo>
                      <a:pt x="245" y="122"/>
                      <a:pt x="257" y="118"/>
                      <a:pt x="258" y="109"/>
                    </a:cubicBezTo>
                    <a:cubicBezTo>
                      <a:pt x="264" y="67"/>
                      <a:pt x="230" y="18"/>
                      <a:pt x="194" y="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Freeform 57">
                <a:extLst>
                  <a:ext uri="{FF2B5EF4-FFF2-40B4-BE49-F238E27FC236}">
                    <a16:creationId xmlns:a16="http://schemas.microsoft.com/office/drawing/2014/main" id="{A6FF2660-51B6-48DD-A652-639C099D8405}"/>
                  </a:ext>
                </a:extLst>
              </p:cNvPr>
              <p:cNvSpPr>
                <a:spLocks/>
              </p:cNvSpPr>
              <p:nvPr/>
            </p:nvSpPr>
            <p:spPr bwMode="auto">
              <a:xfrm>
                <a:off x="5075238" y="5341938"/>
                <a:ext cx="427037" cy="217487"/>
              </a:xfrm>
              <a:custGeom>
                <a:avLst/>
                <a:gdLst>
                  <a:gd name="T0" fmla="*/ 2147483646 w 269"/>
                  <a:gd name="T1" fmla="*/ 2147483646 h 137"/>
                  <a:gd name="T2" fmla="*/ 2147483646 w 269"/>
                  <a:gd name="T3" fmla="*/ 2147483646 h 137"/>
                  <a:gd name="T4" fmla="*/ 2147483646 w 269"/>
                  <a:gd name="T5" fmla="*/ 2147483646 h 137"/>
                  <a:gd name="T6" fmla="*/ 2147483646 w 269"/>
                  <a:gd name="T7" fmla="*/ 0 h 137"/>
                  <a:gd name="T8" fmla="*/ 2147483646 w 269"/>
                  <a:gd name="T9" fmla="*/ 2147483646 h 137"/>
                  <a:gd name="T10" fmla="*/ 2147483646 w 269"/>
                  <a:gd name="T11" fmla="*/ 2147483646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137">
                    <a:moveTo>
                      <a:pt x="46" y="137"/>
                    </a:moveTo>
                    <a:cubicBezTo>
                      <a:pt x="0" y="89"/>
                      <a:pt x="22" y="87"/>
                      <a:pt x="56" y="45"/>
                    </a:cubicBezTo>
                    <a:cubicBezTo>
                      <a:pt x="63" y="37"/>
                      <a:pt x="66" y="25"/>
                      <a:pt x="74" y="18"/>
                    </a:cubicBezTo>
                    <a:cubicBezTo>
                      <a:pt x="80" y="13"/>
                      <a:pt x="136" y="1"/>
                      <a:pt x="138" y="0"/>
                    </a:cubicBezTo>
                    <a:cubicBezTo>
                      <a:pt x="196" y="8"/>
                      <a:pt x="209" y="8"/>
                      <a:pt x="248" y="45"/>
                    </a:cubicBezTo>
                    <a:cubicBezTo>
                      <a:pt x="256" y="69"/>
                      <a:pt x="269" y="128"/>
                      <a:pt x="229" y="128"/>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Freeform 58">
                <a:extLst>
                  <a:ext uri="{FF2B5EF4-FFF2-40B4-BE49-F238E27FC236}">
                    <a16:creationId xmlns:a16="http://schemas.microsoft.com/office/drawing/2014/main" id="{730482F1-D2D6-4D8B-AC5A-032FEE50A81F}"/>
                  </a:ext>
                </a:extLst>
              </p:cNvPr>
              <p:cNvSpPr>
                <a:spLocks/>
              </p:cNvSpPr>
              <p:nvPr/>
            </p:nvSpPr>
            <p:spPr bwMode="auto">
              <a:xfrm>
                <a:off x="5614988" y="5297488"/>
                <a:ext cx="619125" cy="333375"/>
              </a:xfrm>
              <a:custGeom>
                <a:avLst/>
                <a:gdLst>
                  <a:gd name="T0" fmla="*/ 2147483646 w 390"/>
                  <a:gd name="T1" fmla="*/ 0 h 210"/>
                  <a:gd name="T2" fmla="*/ 2147483646 w 390"/>
                  <a:gd name="T3" fmla="*/ 0 h 210"/>
                  <a:gd name="T4" fmla="*/ 2147483646 w 390"/>
                  <a:gd name="T5" fmla="*/ 2147483646 h 210"/>
                  <a:gd name="T6" fmla="*/ 2147483646 w 390"/>
                  <a:gd name="T7" fmla="*/ 2147483646 h 210"/>
                  <a:gd name="T8" fmla="*/ 2147483646 w 390"/>
                  <a:gd name="T9" fmla="*/ 2147483646 h 210"/>
                  <a:gd name="T10" fmla="*/ 2147483646 w 390"/>
                  <a:gd name="T11" fmla="*/ 2147483646 h 210"/>
                  <a:gd name="T12" fmla="*/ 2147483646 w 390"/>
                  <a:gd name="T13" fmla="*/ 2147483646 h 210"/>
                  <a:gd name="T14" fmla="*/ 2147483646 w 390"/>
                  <a:gd name="T15" fmla="*/ 2147483646 h 210"/>
                  <a:gd name="T16" fmla="*/ 2147483646 w 390"/>
                  <a:gd name="T17" fmla="*/ 2147483646 h 210"/>
                  <a:gd name="T18" fmla="*/ 2147483646 w 390"/>
                  <a:gd name="T19" fmla="*/ 2147483646 h 210"/>
                  <a:gd name="T20" fmla="*/ 2147483646 w 390"/>
                  <a:gd name="T21" fmla="*/ 2147483646 h 210"/>
                  <a:gd name="T22" fmla="*/ 2147483646 w 390"/>
                  <a:gd name="T23" fmla="*/ 2147483646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210">
                    <a:moveTo>
                      <a:pt x="17" y="0"/>
                    </a:moveTo>
                    <a:cubicBezTo>
                      <a:pt x="85" y="22"/>
                      <a:pt x="0" y="0"/>
                      <a:pt x="81" y="0"/>
                    </a:cubicBezTo>
                    <a:cubicBezTo>
                      <a:pt x="166" y="0"/>
                      <a:pt x="252" y="6"/>
                      <a:pt x="337" y="9"/>
                    </a:cubicBezTo>
                    <a:cubicBezTo>
                      <a:pt x="390" y="26"/>
                      <a:pt x="376" y="62"/>
                      <a:pt x="383" y="119"/>
                    </a:cubicBezTo>
                    <a:cubicBezTo>
                      <a:pt x="366" y="171"/>
                      <a:pt x="370" y="184"/>
                      <a:pt x="319" y="201"/>
                    </a:cubicBezTo>
                    <a:cubicBezTo>
                      <a:pt x="301" y="195"/>
                      <a:pt x="282" y="189"/>
                      <a:pt x="264" y="183"/>
                    </a:cubicBezTo>
                    <a:cubicBezTo>
                      <a:pt x="255" y="180"/>
                      <a:pt x="237" y="174"/>
                      <a:pt x="237" y="174"/>
                    </a:cubicBezTo>
                    <a:cubicBezTo>
                      <a:pt x="224" y="133"/>
                      <a:pt x="238" y="84"/>
                      <a:pt x="218" y="46"/>
                    </a:cubicBezTo>
                    <a:cubicBezTo>
                      <a:pt x="212" y="35"/>
                      <a:pt x="199" y="63"/>
                      <a:pt x="191" y="73"/>
                    </a:cubicBezTo>
                    <a:cubicBezTo>
                      <a:pt x="184" y="82"/>
                      <a:pt x="180" y="93"/>
                      <a:pt x="173" y="101"/>
                    </a:cubicBezTo>
                    <a:cubicBezTo>
                      <a:pt x="159" y="117"/>
                      <a:pt x="115" y="168"/>
                      <a:pt x="90" y="183"/>
                    </a:cubicBezTo>
                    <a:cubicBezTo>
                      <a:pt x="51" y="206"/>
                      <a:pt x="71" y="175"/>
                      <a:pt x="54" y="21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Freeform 59">
                <a:extLst>
                  <a:ext uri="{FF2B5EF4-FFF2-40B4-BE49-F238E27FC236}">
                    <a16:creationId xmlns:a16="http://schemas.microsoft.com/office/drawing/2014/main" id="{2B5E1F89-54F2-4C37-8068-F70844146A35}"/>
                  </a:ext>
                </a:extLst>
              </p:cNvPr>
              <p:cNvSpPr>
                <a:spLocks/>
              </p:cNvSpPr>
              <p:nvPr/>
            </p:nvSpPr>
            <p:spPr bwMode="auto">
              <a:xfrm>
                <a:off x="6513513" y="5311775"/>
                <a:ext cx="217487" cy="279400"/>
              </a:xfrm>
              <a:custGeom>
                <a:avLst/>
                <a:gdLst>
                  <a:gd name="T0" fmla="*/ 2147483646 w 137"/>
                  <a:gd name="T1" fmla="*/ 0 h 176"/>
                  <a:gd name="T2" fmla="*/ 2147483646 w 137"/>
                  <a:gd name="T3" fmla="*/ 2147483646 h 176"/>
                  <a:gd name="T4" fmla="*/ 0 w 137"/>
                  <a:gd name="T5" fmla="*/ 2147483646 h 176"/>
                  <a:gd name="T6" fmla="*/ 0 60000 65536"/>
                  <a:gd name="T7" fmla="*/ 0 60000 65536"/>
                  <a:gd name="T8" fmla="*/ 0 60000 65536"/>
                </a:gdLst>
                <a:ahLst/>
                <a:cxnLst>
                  <a:cxn ang="T6">
                    <a:pos x="T0" y="T1"/>
                  </a:cxn>
                  <a:cxn ang="T7">
                    <a:pos x="T2" y="T3"/>
                  </a:cxn>
                  <a:cxn ang="T8">
                    <a:pos x="T4" y="T5"/>
                  </a:cxn>
                </a:cxnLst>
                <a:rect l="0" t="0" r="r" b="b"/>
                <a:pathLst>
                  <a:path w="137" h="176">
                    <a:moveTo>
                      <a:pt x="137" y="0"/>
                    </a:moveTo>
                    <a:cubicBezTo>
                      <a:pt x="119" y="74"/>
                      <a:pt x="91" y="101"/>
                      <a:pt x="36" y="156"/>
                    </a:cubicBezTo>
                    <a:cubicBezTo>
                      <a:pt x="16" y="176"/>
                      <a:pt x="17" y="174"/>
                      <a:pt x="0" y="174"/>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Freeform 60">
                <a:extLst>
                  <a:ext uri="{FF2B5EF4-FFF2-40B4-BE49-F238E27FC236}">
                    <a16:creationId xmlns:a16="http://schemas.microsoft.com/office/drawing/2014/main" id="{8779D7EA-C408-4AEB-B812-A842796847B2}"/>
                  </a:ext>
                </a:extLst>
              </p:cNvPr>
              <p:cNvSpPr>
                <a:spLocks/>
              </p:cNvSpPr>
              <p:nvPr/>
            </p:nvSpPr>
            <p:spPr bwMode="auto">
              <a:xfrm>
                <a:off x="6731000" y="5311775"/>
                <a:ext cx="203200" cy="290513"/>
              </a:xfrm>
              <a:custGeom>
                <a:avLst/>
                <a:gdLst>
                  <a:gd name="T0" fmla="*/ 0 w 128"/>
                  <a:gd name="T1" fmla="*/ 0 h 183"/>
                  <a:gd name="T2" fmla="*/ 2147483646 w 128"/>
                  <a:gd name="T3" fmla="*/ 2147483646 h 183"/>
                  <a:gd name="T4" fmla="*/ 2147483646 w 128"/>
                  <a:gd name="T5" fmla="*/ 2147483646 h 183"/>
                  <a:gd name="T6" fmla="*/ 0 60000 65536"/>
                  <a:gd name="T7" fmla="*/ 0 60000 65536"/>
                  <a:gd name="T8" fmla="*/ 0 60000 65536"/>
                </a:gdLst>
                <a:ahLst/>
                <a:cxnLst>
                  <a:cxn ang="T6">
                    <a:pos x="T0" y="T1"/>
                  </a:cxn>
                  <a:cxn ang="T7">
                    <a:pos x="T2" y="T3"/>
                  </a:cxn>
                  <a:cxn ang="T8">
                    <a:pos x="T4" y="T5"/>
                  </a:cxn>
                </a:cxnLst>
                <a:rect l="0" t="0" r="r" b="b"/>
                <a:pathLst>
                  <a:path w="128" h="183">
                    <a:moveTo>
                      <a:pt x="0" y="0"/>
                    </a:moveTo>
                    <a:cubicBezTo>
                      <a:pt x="12" y="73"/>
                      <a:pt x="34" y="132"/>
                      <a:pt x="110" y="156"/>
                    </a:cubicBezTo>
                    <a:cubicBezTo>
                      <a:pt x="116" y="165"/>
                      <a:pt x="128" y="183"/>
                      <a:pt x="128" y="183"/>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Freeform 61">
                <a:extLst>
                  <a:ext uri="{FF2B5EF4-FFF2-40B4-BE49-F238E27FC236}">
                    <a16:creationId xmlns:a16="http://schemas.microsoft.com/office/drawing/2014/main" id="{AAEFA12C-1BE4-4205-B8F2-A4C1D0FE5A3B}"/>
                  </a:ext>
                </a:extLst>
              </p:cNvPr>
              <p:cNvSpPr>
                <a:spLocks/>
              </p:cNvSpPr>
              <p:nvPr/>
            </p:nvSpPr>
            <p:spPr bwMode="auto">
              <a:xfrm>
                <a:off x="6457950" y="5295900"/>
                <a:ext cx="534988" cy="57150"/>
              </a:xfrm>
              <a:custGeom>
                <a:avLst/>
                <a:gdLst>
                  <a:gd name="T0" fmla="*/ 2147483646 w 337"/>
                  <a:gd name="T1" fmla="*/ 2147483646 h 36"/>
                  <a:gd name="T2" fmla="*/ 2147483646 w 337"/>
                  <a:gd name="T3" fmla="*/ 2147483646 h 36"/>
                  <a:gd name="T4" fmla="*/ 2147483646 w 337"/>
                  <a:gd name="T5" fmla="*/ 2147483646 h 36"/>
                  <a:gd name="T6" fmla="*/ 2147483646 w 337"/>
                  <a:gd name="T7" fmla="*/ 2147483646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7" h="36">
                    <a:moveTo>
                      <a:pt x="35" y="29"/>
                    </a:moveTo>
                    <a:cubicBezTo>
                      <a:pt x="113" y="0"/>
                      <a:pt x="0" y="36"/>
                      <a:pt x="99" y="29"/>
                    </a:cubicBezTo>
                    <a:cubicBezTo>
                      <a:pt x="130" y="27"/>
                      <a:pt x="159" y="10"/>
                      <a:pt x="190" y="10"/>
                    </a:cubicBezTo>
                    <a:cubicBezTo>
                      <a:pt x="239" y="10"/>
                      <a:pt x="288" y="10"/>
                      <a:pt x="337" y="1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Freeform 62">
                <a:extLst>
                  <a:ext uri="{FF2B5EF4-FFF2-40B4-BE49-F238E27FC236}">
                    <a16:creationId xmlns:a16="http://schemas.microsoft.com/office/drawing/2014/main" id="{1500C985-B1FF-4DCF-8F2C-BF38B27BC376}"/>
                  </a:ext>
                </a:extLst>
              </p:cNvPr>
              <p:cNvSpPr>
                <a:spLocks/>
              </p:cNvSpPr>
              <p:nvPr/>
            </p:nvSpPr>
            <p:spPr bwMode="auto">
              <a:xfrm>
                <a:off x="7086600" y="5334000"/>
                <a:ext cx="619125" cy="333375"/>
              </a:xfrm>
              <a:custGeom>
                <a:avLst/>
                <a:gdLst>
                  <a:gd name="T0" fmla="*/ 2147483646 w 390"/>
                  <a:gd name="T1" fmla="*/ 0 h 210"/>
                  <a:gd name="T2" fmla="*/ 2147483646 w 390"/>
                  <a:gd name="T3" fmla="*/ 0 h 210"/>
                  <a:gd name="T4" fmla="*/ 2147483646 w 390"/>
                  <a:gd name="T5" fmla="*/ 2147483646 h 210"/>
                  <a:gd name="T6" fmla="*/ 2147483646 w 390"/>
                  <a:gd name="T7" fmla="*/ 2147483646 h 210"/>
                  <a:gd name="T8" fmla="*/ 2147483646 w 390"/>
                  <a:gd name="T9" fmla="*/ 2147483646 h 210"/>
                  <a:gd name="T10" fmla="*/ 2147483646 w 390"/>
                  <a:gd name="T11" fmla="*/ 2147483646 h 210"/>
                  <a:gd name="T12" fmla="*/ 2147483646 w 390"/>
                  <a:gd name="T13" fmla="*/ 2147483646 h 210"/>
                  <a:gd name="T14" fmla="*/ 2147483646 w 390"/>
                  <a:gd name="T15" fmla="*/ 2147483646 h 210"/>
                  <a:gd name="T16" fmla="*/ 2147483646 w 390"/>
                  <a:gd name="T17" fmla="*/ 2147483646 h 210"/>
                  <a:gd name="T18" fmla="*/ 2147483646 w 390"/>
                  <a:gd name="T19" fmla="*/ 2147483646 h 210"/>
                  <a:gd name="T20" fmla="*/ 2147483646 w 390"/>
                  <a:gd name="T21" fmla="*/ 2147483646 h 210"/>
                  <a:gd name="T22" fmla="*/ 2147483646 w 390"/>
                  <a:gd name="T23" fmla="*/ 2147483646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210">
                    <a:moveTo>
                      <a:pt x="17" y="0"/>
                    </a:moveTo>
                    <a:cubicBezTo>
                      <a:pt x="85" y="22"/>
                      <a:pt x="0" y="0"/>
                      <a:pt x="81" y="0"/>
                    </a:cubicBezTo>
                    <a:cubicBezTo>
                      <a:pt x="166" y="0"/>
                      <a:pt x="252" y="6"/>
                      <a:pt x="337" y="9"/>
                    </a:cubicBezTo>
                    <a:cubicBezTo>
                      <a:pt x="390" y="26"/>
                      <a:pt x="376" y="62"/>
                      <a:pt x="383" y="119"/>
                    </a:cubicBezTo>
                    <a:cubicBezTo>
                      <a:pt x="366" y="171"/>
                      <a:pt x="370" y="184"/>
                      <a:pt x="319" y="201"/>
                    </a:cubicBezTo>
                    <a:cubicBezTo>
                      <a:pt x="301" y="195"/>
                      <a:pt x="282" y="189"/>
                      <a:pt x="264" y="183"/>
                    </a:cubicBezTo>
                    <a:cubicBezTo>
                      <a:pt x="255" y="180"/>
                      <a:pt x="237" y="174"/>
                      <a:pt x="237" y="174"/>
                    </a:cubicBezTo>
                    <a:cubicBezTo>
                      <a:pt x="224" y="133"/>
                      <a:pt x="238" y="84"/>
                      <a:pt x="218" y="46"/>
                    </a:cubicBezTo>
                    <a:cubicBezTo>
                      <a:pt x="212" y="35"/>
                      <a:pt x="199" y="63"/>
                      <a:pt x="191" y="73"/>
                    </a:cubicBezTo>
                    <a:cubicBezTo>
                      <a:pt x="184" y="82"/>
                      <a:pt x="180" y="93"/>
                      <a:pt x="173" y="101"/>
                    </a:cubicBezTo>
                    <a:cubicBezTo>
                      <a:pt x="159" y="117"/>
                      <a:pt x="115" y="168"/>
                      <a:pt x="90" y="183"/>
                    </a:cubicBezTo>
                    <a:cubicBezTo>
                      <a:pt x="51" y="206"/>
                      <a:pt x="71" y="175"/>
                      <a:pt x="54" y="21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Freeform 63">
                <a:extLst>
                  <a:ext uri="{FF2B5EF4-FFF2-40B4-BE49-F238E27FC236}">
                    <a16:creationId xmlns:a16="http://schemas.microsoft.com/office/drawing/2014/main" id="{55F25118-6179-4C7C-B37B-216F2A43C133}"/>
                  </a:ext>
                </a:extLst>
              </p:cNvPr>
              <p:cNvSpPr>
                <a:spLocks/>
              </p:cNvSpPr>
              <p:nvPr/>
            </p:nvSpPr>
            <p:spPr bwMode="auto">
              <a:xfrm>
                <a:off x="7772400" y="5334000"/>
                <a:ext cx="419100" cy="249238"/>
              </a:xfrm>
              <a:custGeom>
                <a:avLst/>
                <a:gdLst>
                  <a:gd name="T0" fmla="*/ 2147483646 w 264"/>
                  <a:gd name="T1" fmla="*/ 0 h 157"/>
                  <a:gd name="T2" fmla="*/ 2147483646 w 264"/>
                  <a:gd name="T3" fmla="*/ 2147483646 h 157"/>
                  <a:gd name="T4" fmla="*/ 2147483646 w 264"/>
                  <a:gd name="T5" fmla="*/ 2147483646 h 157"/>
                  <a:gd name="T6" fmla="*/ 2147483646 w 264"/>
                  <a:gd name="T7" fmla="*/ 2147483646 h 157"/>
                  <a:gd name="T8" fmla="*/ 2147483646 w 264"/>
                  <a:gd name="T9" fmla="*/ 2147483646 h 157"/>
                  <a:gd name="T10" fmla="*/ 2147483646 w 264"/>
                  <a:gd name="T11" fmla="*/ 2147483646 h 157"/>
                  <a:gd name="T12" fmla="*/ 2147483646 w 264"/>
                  <a:gd name="T13" fmla="*/ 0 h 1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4" h="157">
                    <a:moveTo>
                      <a:pt x="194" y="0"/>
                    </a:moveTo>
                    <a:cubicBezTo>
                      <a:pt x="126" y="6"/>
                      <a:pt x="83" y="1"/>
                      <a:pt x="29" y="36"/>
                    </a:cubicBezTo>
                    <a:cubicBezTo>
                      <a:pt x="23" y="54"/>
                      <a:pt x="0" y="75"/>
                      <a:pt x="11" y="91"/>
                    </a:cubicBezTo>
                    <a:cubicBezTo>
                      <a:pt x="54" y="157"/>
                      <a:pt x="26" y="141"/>
                      <a:pt x="84" y="155"/>
                    </a:cubicBezTo>
                    <a:cubicBezTo>
                      <a:pt x="136" y="147"/>
                      <a:pt x="189" y="145"/>
                      <a:pt x="239" y="128"/>
                    </a:cubicBezTo>
                    <a:cubicBezTo>
                      <a:pt x="245" y="122"/>
                      <a:pt x="257" y="118"/>
                      <a:pt x="258" y="109"/>
                    </a:cubicBezTo>
                    <a:cubicBezTo>
                      <a:pt x="264" y="67"/>
                      <a:pt x="230" y="18"/>
                      <a:pt x="194" y="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Freeform 64">
                <a:extLst>
                  <a:ext uri="{FF2B5EF4-FFF2-40B4-BE49-F238E27FC236}">
                    <a16:creationId xmlns:a16="http://schemas.microsoft.com/office/drawing/2014/main" id="{EEF8B720-9C50-4D52-9A93-32E2B0DA066F}"/>
                  </a:ext>
                </a:extLst>
              </p:cNvPr>
              <p:cNvSpPr>
                <a:spLocks/>
              </p:cNvSpPr>
              <p:nvPr/>
            </p:nvSpPr>
            <p:spPr bwMode="auto">
              <a:xfrm>
                <a:off x="8374063" y="5326063"/>
                <a:ext cx="363537" cy="450850"/>
              </a:xfrm>
              <a:custGeom>
                <a:avLst/>
                <a:gdLst>
                  <a:gd name="T0" fmla="*/ 2147483646 w 229"/>
                  <a:gd name="T1" fmla="*/ 0 h 284"/>
                  <a:gd name="T2" fmla="*/ 2147483646 w 229"/>
                  <a:gd name="T3" fmla="*/ 2147483646 h 284"/>
                  <a:gd name="T4" fmla="*/ 2147483646 w 229"/>
                  <a:gd name="T5" fmla="*/ 2147483646 h 284"/>
                  <a:gd name="T6" fmla="*/ 0 w 229"/>
                  <a:gd name="T7" fmla="*/ 2147483646 h 284"/>
                  <a:gd name="T8" fmla="*/ 2147483646 w 229"/>
                  <a:gd name="T9" fmla="*/ 2147483646 h 284"/>
                  <a:gd name="T10" fmla="*/ 2147483646 w 229"/>
                  <a:gd name="T11" fmla="*/ 2147483646 h 284"/>
                  <a:gd name="T12" fmla="*/ 2147483646 w 229"/>
                  <a:gd name="T13" fmla="*/ 2147483646 h 284"/>
                  <a:gd name="T14" fmla="*/ 2147483646 w 229"/>
                  <a:gd name="T15" fmla="*/ 2147483646 h 284"/>
                  <a:gd name="T16" fmla="*/ 2147483646 w 229"/>
                  <a:gd name="T17" fmla="*/ 2147483646 h 284"/>
                  <a:gd name="T18" fmla="*/ 2147483646 w 229"/>
                  <a:gd name="T19" fmla="*/ 2147483646 h 284"/>
                  <a:gd name="T20" fmla="*/ 2147483646 w 229"/>
                  <a:gd name="T21" fmla="*/ 2147483646 h 284"/>
                  <a:gd name="T22" fmla="*/ 2147483646 w 229"/>
                  <a:gd name="T23" fmla="*/ 2147483646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9" h="284">
                    <a:moveTo>
                      <a:pt x="192" y="0"/>
                    </a:moveTo>
                    <a:cubicBezTo>
                      <a:pt x="186" y="9"/>
                      <a:pt x="183" y="21"/>
                      <a:pt x="174" y="28"/>
                    </a:cubicBezTo>
                    <a:cubicBezTo>
                      <a:pt x="165" y="36"/>
                      <a:pt x="103" y="46"/>
                      <a:pt x="101" y="46"/>
                    </a:cubicBezTo>
                    <a:cubicBezTo>
                      <a:pt x="67" y="54"/>
                      <a:pt x="33" y="62"/>
                      <a:pt x="0" y="74"/>
                    </a:cubicBezTo>
                    <a:cubicBezTo>
                      <a:pt x="22" y="95"/>
                      <a:pt x="43" y="117"/>
                      <a:pt x="74" y="128"/>
                    </a:cubicBezTo>
                    <a:cubicBezTo>
                      <a:pt x="92" y="134"/>
                      <a:pt x="128" y="147"/>
                      <a:pt x="128" y="147"/>
                    </a:cubicBezTo>
                    <a:cubicBezTo>
                      <a:pt x="134" y="153"/>
                      <a:pt x="147" y="156"/>
                      <a:pt x="147" y="165"/>
                    </a:cubicBezTo>
                    <a:cubicBezTo>
                      <a:pt x="147" y="172"/>
                      <a:pt x="101" y="202"/>
                      <a:pt x="101" y="202"/>
                    </a:cubicBezTo>
                    <a:cubicBezTo>
                      <a:pt x="83" y="210"/>
                      <a:pt x="46" y="220"/>
                      <a:pt x="46" y="220"/>
                    </a:cubicBezTo>
                    <a:cubicBezTo>
                      <a:pt x="37" y="226"/>
                      <a:pt x="19" y="227"/>
                      <a:pt x="19" y="238"/>
                    </a:cubicBezTo>
                    <a:cubicBezTo>
                      <a:pt x="19" y="258"/>
                      <a:pt x="59" y="273"/>
                      <a:pt x="74" y="275"/>
                    </a:cubicBezTo>
                    <a:cubicBezTo>
                      <a:pt x="163" y="284"/>
                      <a:pt x="175" y="284"/>
                      <a:pt x="229" y="284"/>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372791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14</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密码学的历史</a:t>
            </a:r>
            <a:endParaRPr lang="en-CA" altLang="en-US" dirty="0">
              <a:solidFill>
                <a:srgbClr val="FF0000"/>
              </a:solidFill>
              <a:latin typeface="宋体" panose="02010600030101010101" pitchFamily="2" charset="-122"/>
              <a:ea typeface="宋体" panose="02010600030101010101" pitchFamily="2" charset="-122"/>
            </a:endParaRPr>
          </a:p>
        </p:txBody>
      </p:sp>
      <p:sp>
        <p:nvSpPr>
          <p:cNvPr id="78" name="内容占位符 2">
            <a:extLst>
              <a:ext uri="{FF2B5EF4-FFF2-40B4-BE49-F238E27FC236}">
                <a16:creationId xmlns:a16="http://schemas.microsoft.com/office/drawing/2014/main" id="{4E7EA5F2-C10E-4EDD-84A7-EB644D5AC757}"/>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p:sp>
        <p:nvSpPr>
          <p:cNvPr id="79" name="Rectangle 3">
            <a:extLst>
              <a:ext uri="{FF2B5EF4-FFF2-40B4-BE49-F238E27FC236}">
                <a16:creationId xmlns:a16="http://schemas.microsoft.com/office/drawing/2014/main" id="{79C701CB-F3C9-4CD9-B485-3D21704D899A}"/>
              </a:ext>
            </a:extLst>
          </p:cNvPr>
          <p:cNvSpPr txBox="1">
            <a:spLocks noChangeArrowheads="1"/>
          </p:cNvSpPr>
          <p:nvPr/>
        </p:nvSpPr>
        <p:spPr bwMode="auto">
          <a:xfrm>
            <a:off x="1981204" y="1814727"/>
            <a:ext cx="8507413"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dirty="0"/>
              <a:t> </a:t>
            </a:r>
            <a:r>
              <a:rPr lang="zh-CN" altLang="en-US" sz="4400" b="1" dirty="0">
                <a:solidFill>
                  <a:srgbClr val="FF0000"/>
                </a:solidFill>
                <a:latin typeface="楷体_GB2312" pitchFamily="49" charset="-122"/>
                <a:ea typeface="楷体_GB2312" pitchFamily="49" charset="-122"/>
              </a:rPr>
              <a:t>吴用智赚玉麒麟 </a:t>
            </a:r>
          </a:p>
          <a:p>
            <a:pPr eaLnBrk="1" hangingPunct="1"/>
            <a:endParaRPr lang="zh-CN" altLang="en-US" sz="2400" b="1" dirty="0">
              <a:latin typeface="楷体_GB2312" pitchFamily="49" charset="-122"/>
              <a:ea typeface="楷体_GB2312" pitchFamily="49" charset="-122"/>
            </a:endParaRPr>
          </a:p>
          <a:p>
            <a:pPr eaLnBrk="1" hangingPunct="1">
              <a:buFont typeface="Wingdings" panose="05000000000000000000" pitchFamily="2" charset="2"/>
              <a:buNone/>
            </a:pPr>
            <a:r>
              <a:rPr lang="zh-CN" altLang="en-US" sz="4000" b="1" dirty="0">
                <a:latin typeface="楷体_GB2312" pitchFamily="49" charset="-122"/>
                <a:ea typeface="楷体_GB2312" pitchFamily="49" charset="-122"/>
              </a:rPr>
              <a:t>卢花滩上有扁舟，俊杰黄昏独自游。</a:t>
            </a:r>
          </a:p>
          <a:p>
            <a:pPr eaLnBrk="1" hangingPunct="1">
              <a:buFont typeface="Wingdings" panose="05000000000000000000" pitchFamily="2" charset="2"/>
              <a:buNone/>
            </a:pPr>
            <a:r>
              <a:rPr lang="zh-CN" altLang="en-US" sz="4000" b="1" dirty="0">
                <a:latin typeface="楷体_GB2312" pitchFamily="49" charset="-122"/>
                <a:ea typeface="楷体_GB2312" pitchFamily="49" charset="-122"/>
              </a:rPr>
              <a:t>义到尽头原是命，反躬逃难必无忧。 </a:t>
            </a:r>
          </a:p>
          <a:p>
            <a:pPr eaLnBrk="1" hangingPunct="1"/>
            <a:endParaRPr lang="zh-CN" altLang="en-US" sz="4000" b="1" dirty="0">
              <a:latin typeface="楷体_GB2312" pitchFamily="49" charset="-122"/>
              <a:ea typeface="楷体_GB2312" pitchFamily="49" charset="-122"/>
            </a:endParaRPr>
          </a:p>
          <a:p>
            <a:pPr eaLnBrk="1" hangingPunct="1"/>
            <a:endParaRPr lang="zh-CN" altLang="en-US" sz="2400" b="1" dirty="0"/>
          </a:p>
        </p:txBody>
      </p:sp>
      <p:grpSp>
        <p:nvGrpSpPr>
          <p:cNvPr id="80" name="Group 11">
            <a:extLst>
              <a:ext uri="{FF2B5EF4-FFF2-40B4-BE49-F238E27FC236}">
                <a16:creationId xmlns:a16="http://schemas.microsoft.com/office/drawing/2014/main" id="{3DE01CC1-CBEF-406C-8068-B723340AC4A1}"/>
              </a:ext>
            </a:extLst>
          </p:cNvPr>
          <p:cNvGrpSpPr>
            <a:grpSpLocks/>
          </p:cNvGrpSpPr>
          <p:nvPr/>
        </p:nvGrpSpPr>
        <p:grpSpPr bwMode="auto">
          <a:xfrm>
            <a:off x="1981204" y="2938177"/>
            <a:ext cx="4674825" cy="1745236"/>
            <a:chOff x="336" y="1942"/>
            <a:chExt cx="2632" cy="635"/>
          </a:xfrm>
        </p:grpSpPr>
        <p:sp>
          <p:nvSpPr>
            <p:cNvPr id="81" name="Oval 4">
              <a:extLst>
                <a:ext uri="{FF2B5EF4-FFF2-40B4-BE49-F238E27FC236}">
                  <a16:creationId xmlns:a16="http://schemas.microsoft.com/office/drawing/2014/main" id="{834DDF36-8325-4F71-A7CC-8ECFE9593256}"/>
                </a:ext>
              </a:extLst>
            </p:cNvPr>
            <p:cNvSpPr>
              <a:spLocks noChangeArrowheads="1"/>
            </p:cNvSpPr>
            <p:nvPr/>
          </p:nvSpPr>
          <p:spPr bwMode="auto">
            <a:xfrm>
              <a:off x="2605" y="1942"/>
              <a:ext cx="363" cy="31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82" name="Oval 5">
              <a:extLst>
                <a:ext uri="{FF2B5EF4-FFF2-40B4-BE49-F238E27FC236}">
                  <a16:creationId xmlns:a16="http://schemas.microsoft.com/office/drawing/2014/main" id="{019DA580-65A9-4102-A5D2-AADC05F83FD4}"/>
                </a:ext>
              </a:extLst>
            </p:cNvPr>
            <p:cNvSpPr>
              <a:spLocks noChangeArrowheads="1"/>
            </p:cNvSpPr>
            <p:nvPr/>
          </p:nvSpPr>
          <p:spPr bwMode="auto">
            <a:xfrm>
              <a:off x="340" y="1942"/>
              <a:ext cx="317" cy="31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83" name="Oval 6">
              <a:extLst>
                <a:ext uri="{FF2B5EF4-FFF2-40B4-BE49-F238E27FC236}">
                  <a16:creationId xmlns:a16="http://schemas.microsoft.com/office/drawing/2014/main" id="{2516B7E1-9157-4E0D-B244-F040852AC6D9}"/>
                </a:ext>
              </a:extLst>
            </p:cNvPr>
            <p:cNvSpPr>
              <a:spLocks noChangeArrowheads="1"/>
            </p:cNvSpPr>
            <p:nvPr/>
          </p:nvSpPr>
          <p:spPr bwMode="auto">
            <a:xfrm>
              <a:off x="2600" y="2259"/>
              <a:ext cx="363" cy="31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84" name="Oval 7">
              <a:extLst>
                <a:ext uri="{FF2B5EF4-FFF2-40B4-BE49-F238E27FC236}">
                  <a16:creationId xmlns:a16="http://schemas.microsoft.com/office/drawing/2014/main" id="{DA3F1C6A-6105-45FC-AFFD-A5DB8CD7680E}"/>
                </a:ext>
              </a:extLst>
            </p:cNvPr>
            <p:cNvSpPr>
              <a:spLocks noChangeArrowheads="1"/>
            </p:cNvSpPr>
            <p:nvPr/>
          </p:nvSpPr>
          <p:spPr bwMode="auto">
            <a:xfrm>
              <a:off x="336" y="2259"/>
              <a:ext cx="318" cy="31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Tree>
    <p:extLst>
      <p:ext uri="{BB962C8B-B14F-4D97-AF65-F5344CB8AC3E}">
        <p14:creationId xmlns:p14="http://schemas.microsoft.com/office/powerpoint/2010/main" val="171424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15</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密码学的历史</a:t>
            </a:r>
            <a:endParaRPr lang="en-CA" altLang="en-US" dirty="0">
              <a:solidFill>
                <a:srgbClr val="FF0000"/>
              </a:solidFill>
              <a:latin typeface="宋体" panose="02010600030101010101" pitchFamily="2" charset="-122"/>
              <a:ea typeface="宋体" panose="02010600030101010101" pitchFamily="2" charset="-122"/>
            </a:endParaRPr>
          </a:p>
        </p:txBody>
      </p:sp>
      <p:sp>
        <p:nvSpPr>
          <p:cNvPr id="78" name="Rectangle 2">
            <a:extLst>
              <a:ext uri="{FF2B5EF4-FFF2-40B4-BE49-F238E27FC236}">
                <a16:creationId xmlns:a16="http://schemas.microsoft.com/office/drawing/2014/main" id="{4BB79F7F-23FD-4622-9C3C-558006D083CE}"/>
              </a:ext>
            </a:extLst>
          </p:cNvPr>
          <p:cNvSpPr txBox="1">
            <a:spLocks noChangeArrowheads="1"/>
          </p:cNvSpPr>
          <p:nvPr/>
        </p:nvSpPr>
        <p:spPr bwMode="auto">
          <a:xfrm>
            <a:off x="1847851" y="1489077"/>
            <a:ext cx="8229600" cy="99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rgbClr val="FF0066"/>
                </a:solidFill>
                <a:ea typeface="楷体_GB2312" pitchFamily="49" charset="-122"/>
              </a:rPr>
              <a:t>唐伯虎的卖身契</a:t>
            </a:r>
          </a:p>
        </p:txBody>
      </p:sp>
      <p:sp>
        <p:nvSpPr>
          <p:cNvPr id="79" name="Rectangle 3">
            <a:extLst>
              <a:ext uri="{FF2B5EF4-FFF2-40B4-BE49-F238E27FC236}">
                <a16:creationId xmlns:a16="http://schemas.microsoft.com/office/drawing/2014/main" id="{0E84ACD9-B76D-401F-B8BE-B2729EF5D8D5}"/>
              </a:ext>
            </a:extLst>
          </p:cNvPr>
          <p:cNvSpPr txBox="1">
            <a:spLocks noChangeArrowheads="1"/>
          </p:cNvSpPr>
          <p:nvPr/>
        </p:nvSpPr>
        <p:spPr bwMode="auto">
          <a:xfrm>
            <a:off x="2286004" y="2703517"/>
            <a:ext cx="7339013"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rgbClr val="FF0066"/>
                </a:solidFill>
                <a:latin typeface="楷体_GB2312" pitchFamily="49" charset="-122"/>
                <a:ea typeface="楷体_GB2312" pitchFamily="49" charset="-122"/>
              </a:rPr>
              <a:t>我</a:t>
            </a:r>
            <a:r>
              <a:rPr lang="zh-CN" altLang="en-US" sz="2400" dirty="0">
                <a:latin typeface="楷体_GB2312" pitchFamily="49" charset="-122"/>
                <a:ea typeface="楷体_GB2312" pitchFamily="49" charset="-122"/>
              </a:rPr>
              <a:t>康宣，今年一十八岁，姑苏人氏，身家清白，素无过犯。只</a:t>
            </a:r>
          </a:p>
          <a:p>
            <a:pPr eaLnBrk="1" hangingPunct="1">
              <a:buFont typeface="Wingdings" panose="05000000000000000000" pitchFamily="2" charset="2"/>
              <a:buNone/>
            </a:pPr>
            <a:r>
              <a:rPr lang="zh-CN" altLang="en-US" sz="2400" dirty="0">
                <a:solidFill>
                  <a:srgbClr val="FF0066"/>
                </a:solidFill>
                <a:latin typeface="楷体_GB2312" pitchFamily="49" charset="-122"/>
                <a:ea typeface="楷体_GB2312" pitchFamily="49" charset="-122"/>
              </a:rPr>
              <a:t>为</a:t>
            </a:r>
            <a:r>
              <a:rPr lang="zh-CN" altLang="en-US" sz="2400" dirty="0">
                <a:latin typeface="楷体_GB2312" pitchFamily="49" charset="-122"/>
                <a:ea typeface="楷体_GB2312" pitchFamily="49" charset="-122"/>
              </a:rPr>
              <a:t>家况清贫，卖身华相府中，充当书僮。身价银五十两，自</a:t>
            </a:r>
          </a:p>
          <a:p>
            <a:pPr eaLnBrk="1" hangingPunct="1">
              <a:buFont typeface="Wingdings" panose="05000000000000000000" pitchFamily="2" charset="2"/>
              <a:buNone/>
            </a:pPr>
            <a:r>
              <a:rPr lang="zh-CN" altLang="en-US" sz="2400" dirty="0">
                <a:solidFill>
                  <a:srgbClr val="FF0066"/>
                </a:solidFill>
                <a:latin typeface="楷体_GB2312" pitchFamily="49" charset="-122"/>
                <a:ea typeface="楷体_GB2312" pitchFamily="49" charset="-122"/>
              </a:rPr>
              <a:t>秋</a:t>
            </a:r>
            <a:r>
              <a:rPr lang="zh-CN" altLang="en-US" sz="2400" dirty="0">
                <a:latin typeface="楷体_GB2312" pitchFamily="49" charset="-122"/>
                <a:ea typeface="楷体_GB2312" pitchFamily="49" charset="-122"/>
              </a:rPr>
              <a:t>节起，暂存帐房，以三年后支取，从此承值书房，每日焚</a:t>
            </a:r>
          </a:p>
          <a:p>
            <a:pPr eaLnBrk="1" hangingPunct="1">
              <a:buFont typeface="Wingdings" panose="05000000000000000000" pitchFamily="2" charset="2"/>
              <a:buNone/>
            </a:pPr>
            <a:r>
              <a:rPr lang="zh-CN" altLang="en-US" sz="2400" dirty="0">
                <a:solidFill>
                  <a:srgbClr val="FF0066"/>
                </a:solidFill>
                <a:latin typeface="楷体_GB2312" pitchFamily="49" charset="-122"/>
                <a:ea typeface="楷体_GB2312" pitchFamily="49" charset="-122"/>
              </a:rPr>
              <a:t>香</a:t>
            </a:r>
            <a:r>
              <a:rPr lang="zh-CN" altLang="en-US" sz="2400" dirty="0">
                <a:latin typeface="楷体_GB2312" pitchFamily="49" charset="-122"/>
                <a:ea typeface="楷体_GB2312" pitchFamily="49" charset="-122"/>
              </a:rPr>
              <a:t>扫地，洗砚、磨墨等事，听凭使唤。从头做起。立此契凭。</a:t>
            </a:r>
            <a:r>
              <a:rPr lang="zh-CN" altLang="en-US"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 </a:t>
            </a:r>
          </a:p>
          <a:p>
            <a:pPr eaLnBrk="1" hangingPunct="1">
              <a:buFont typeface="Wingdings" panose="05000000000000000000" pitchFamily="2" charset="2"/>
              <a:buNone/>
            </a:pPr>
            <a:r>
              <a:rPr lang="zh-CN" altLang="en-US" sz="2400" dirty="0">
                <a:latin typeface="楷体_GB2312" pitchFamily="49" charset="-122"/>
                <a:ea typeface="楷体_GB2312" pitchFamily="49" charset="-122"/>
              </a:rPr>
              <a:t>  </a:t>
            </a:r>
          </a:p>
        </p:txBody>
      </p:sp>
    </p:spTree>
    <p:extLst>
      <p:ext uri="{BB962C8B-B14F-4D97-AF65-F5344CB8AC3E}">
        <p14:creationId xmlns:p14="http://schemas.microsoft.com/office/powerpoint/2010/main" val="370327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16</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密码学历史回顾</a:t>
            </a:r>
            <a:endParaRPr lang="en-CA" altLang="en-US" dirty="0">
              <a:solidFill>
                <a:srgbClr val="FF0000"/>
              </a:solidFill>
              <a:latin typeface="宋体" panose="02010600030101010101" pitchFamily="2" charset="-122"/>
              <a:ea typeface="宋体" panose="02010600030101010101" pitchFamily="2" charset="-122"/>
            </a:endParaRPr>
          </a:p>
        </p:txBody>
      </p:sp>
      <p:sp>
        <p:nvSpPr>
          <p:cNvPr id="6" name="内容占位符 2">
            <a:extLst>
              <a:ext uri="{FF2B5EF4-FFF2-40B4-BE49-F238E27FC236}">
                <a16:creationId xmlns:a16="http://schemas.microsoft.com/office/drawing/2014/main" id="{0D830CE1-E039-46E0-8D9D-AA8602E4D5DE}"/>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p:sp>
        <p:nvSpPr>
          <p:cNvPr id="8" name="Rectangle 3">
            <a:extLst>
              <a:ext uri="{FF2B5EF4-FFF2-40B4-BE49-F238E27FC236}">
                <a16:creationId xmlns:a16="http://schemas.microsoft.com/office/drawing/2014/main" id="{8FF17DD0-B64F-4E4B-A258-F004948E3E66}"/>
              </a:ext>
            </a:extLst>
          </p:cNvPr>
          <p:cNvSpPr txBox="1">
            <a:spLocks noChangeArrowheads="1"/>
          </p:cNvSpPr>
          <p:nvPr/>
        </p:nvSpPr>
        <p:spPr bwMode="auto">
          <a:xfrm>
            <a:off x="1992313" y="1628779"/>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chemeClr val="accent1">
                  <a:lumMod val="75000"/>
                </a:schemeClr>
              </a:buClr>
            </a:pPr>
            <a:r>
              <a:rPr lang="en-US" altLang="zh-CN" sz="2800" b="1" dirty="0"/>
              <a:t>1949</a:t>
            </a:r>
            <a:r>
              <a:rPr lang="zh-CN" altLang="en-US" sz="2800" b="1" dirty="0"/>
              <a:t>～</a:t>
            </a:r>
            <a:r>
              <a:rPr lang="en-US" altLang="zh-CN" sz="2800" b="1" dirty="0"/>
              <a:t>1975</a:t>
            </a:r>
            <a:r>
              <a:rPr lang="zh-CN" altLang="en-US" sz="2800" b="1" dirty="0"/>
              <a:t>年</a:t>
            </a:r>
            <a:r>
              <a:rPr lang="en-US" altLang="zh-CN" sz="2800" b="1" dirty="0"/>
              <a:t>:</a:t>
            </a:r>
            <a:r>
              <a:rPr lang="en-US" altLang="zh-CN" sz="2000" b="1" dirty="0"/>
              <a:t> </a:t>
            </a:r>
          </a:p>
          <a:p>
            <a:pPr lvl="1" eaLnBrk="1" hangingPunct="1">
              <a:lnSpc>
                <a:spcPct val="90000"/>
              </a:lnSpc>
              <a:buClr>
                <a:schemeClr val="tx1"/>
              </a:buClr>
            </a:pPr>
            <a:r>
              <a:rPr lang="zh-CN" altLang="en-US" sz="2400" b="1" dirty="0"/>
              <a:t>计算机使得基于复杂计算的密码成为可能</a:t>
            </a:r>
          </a:p>
          <a:p>
            <a:pPr lvl="1" eaLnBrk="1" hangingPunct="1">
              <a:lnSpc>
                <a:spcPct val="90000"/>
              </a:lnSpc>
              <a:buClr>
                <a:schemeClr val="tx1"/>
              </a:buClr>
            </a:pPr>
            <a:r>
              <a:rPr lang="en-US" altLang="zh-CN" sz="2400" b="1" dirty="0"/>
              <a:t>1949</a:t>
            </a:r>
            <a:r>
              <a:rPr lang="zh-CN" altLang="en-US" sz="2400" b="1" dirty="0"/>
              <a:t>年</a:t>
            </a:r>
            <a:r>
              <a:rPr lang="en-US" altLang="zh-CN" sz="2400" b="1" dirty="0"/>
              <a:t>Shannon</a:t>
            </a:r>
            <a:r>
              <a:rPr lang="zh-CN" altLang="en-US" sz="2400" b="1" dirty="0"/>
              <a:t>的“</a:t>
            </a:r>
            <a:r>
              <a:rPr lang="en-US" altLang="zh-CN" sz="2400" b="1" dirty="0"/>
              <a:t>The Communication Theory of Secret Systems” </a:t>
            </a:r>
          </a:p>
          <a:p>
            <a:pPr lvl="1" eaLnBrk="1" hangingPunct="1">
              <a:lnSpc>
                <a:spcPct val="90000"/>
              </a:lnSpc>
              <a:buClr>
                <a:schemeClr val="tx1"/>
              </a:buClr>
            </a:pPr>
            <a:r>
              <a:rPr lang="en-US" altLang="zh-CN" sz="2400" b="1" dirty="0"/>
              <a:t>1967</a:t>
            </a:r>
            <a:r>
              <a:rPr lang="zh-CN" altLang="en-US" sz="2400" b="1" dirty="0"/>
              <a:t>年</a:t>
            </a:r>
            <a:r>
              <a:rPr lang="en-US" altLang="zh-CN" sz="2400" b="1" dirty="0"/>
              <a:t>David Kahn</a:t>
            </a:r>
            <a:r>
              <a:rPr lang="zh-CN" altLang="en-US" sz="2400" b="1" dirty="0"/>
              <a:t>的</a:t>
            </a:r>
            <a:r>
              <a:rPr lang="en-US" altLang="zh-CN" sz="2400" b="1" dirty="0"/>
              <a:t>《The Codebreakers》</a:t>
            </a:r>
          </a:p>
          <a:p>
            <a:pPr lvl="1" eaLnBrk="1" hangingPunct="1">
              <a:lnSpc>
                <a:spcPct val="90000"/>
              </a:lnSpc>
              <a:buClr>
                <a:schemeClr val="tx1"/>
              </a:buClr>
            </a:pPr>
            <a:r>
              <a:rPr lang="en-US" altLang="zh-CN" sz="2400" b="1" dirty="0"/>
              <a:t>1971-73</a:t>
            </a:r>
            <a:r>
              <a:rPr lang="zh-CN" altLang="en-US" sz="2400" b="1" dirty="0"/>
              <a:t>年</a:t>
            </a:r>
            <a:r>
              <a:rPr lang="en-US" altLang="zh-CN" sz="2400" b="1" dirty="0"/>
              <a:t>IBM Watson</a:t>
            </a:r>
            <a:r>
              <a:rPr lang="zh-CN" altLang="en-US" sz="2400" b="1" dirty="0"/>
              <a:t>实验室的</a:t>
            </a:r>
            <a:r>
              <a:rPr lang="en-US" altLang="zh-CN" sz="2400" b="1" dirty="0"/>
              <a:t>Horst Feistel</a:t>
            </a:r>
            <a:r>
              <a:rPr lang="zh-CN" altLang="en-US" sz="2400" b="1" dirty="0"/>
              <a:t>等的几篇技术报告：</a:t>
            </a:r>
          </a:p>
          <a:p>
            <a:pPr lvl="2" eaLnBrk="1" hangingPunct="1">
              <a:lnSpc>
                <a:spcPct val="90000"/>
              </a:lnSpc>
              <a:buClr>
                <a:schemeClr val="accent1">
                  <a:lumMod val="75000"/>
                </a:schemeClr>
              </a:buClr>
            </a:pPr>
            <a:r>
              <a:rPr lang="en-US" altLang="zh-CN" sz="1600" b="1" dirty="0"/>
              <a:t>A Cryptographic Device for Data Communication, 1971</a:t>
            </a:r>
          </a:p>
          <a:p>
            <a:pPr lvl="2" eaLnBrk="1" hangingPunct="1">
              <a:lnSpc>
                <a:spcPct val="90000"/>
              </a:lnSpc>
              <a:buClr>
                <a:schemeClr val="accent1">
                  <a:lumMod val="75000"/>
                </a:schemeClr>
              </a:buClr>
            </a:pPr>
            <a:r>
              <a:rPr lang="en-US" altLang="zh-CN" sz="1600" b="1" dirty="0"/>
              <a:t>An Experimental Application of Cryptography  to a remotely Accessed Data System, 1972</a:t>
            </a:r>
          </a:p>
          <a:p>
            <a:pPr lvl="2" eaLnBrk="1" hangingPunct="1">
              <a:lnSpc>
                <a:spcPct val="90000"/>
              </a:lnSpc>
              <a:buClr>
                <a:schemeClr val="accent1">
                  <a:lumMod val="75000"/>
                </a:schemeClr>
              </a:buClr>
            </a:pPr>
            <a:r>
              <a:rPr lang="en-US" altLang="zh-CN" sz="1600" b="1" dirty="0"/>
              <a:t>Cryptography and Computer Privacy,  1973</a:t>
            </a:r>
          </a:p>
          <a:p>
            <a:pPr eaLnBrk="1" hangingPunct="1">
              <a:lnSpc>
                <a:spcPct val="80000"/>
              </a:lnSpc>
              <a:buFont typeface="Wingdings" panose="05000000000000000000" pitchFamily="2" charset="2"/>
              <a:buNone/>
            </a:pPr>
            <a:r>
              <a:rPr lang="zh-CN" altLang="en-US" sz="2800" b="1" dirty="0"/>
              <a:t>     </a:t>
            </a:r>
            <a:r>
              <a:rPr lang="zh-CN" altLang="en-US" sz="2800" b="1" dirty="0">
                <a:ea typeface="楷体_GB2312" pitchFamily="49" charset="-122"/>
              </a:rPr>
              <a:t>数据的安全基于</a:t>
            </a:r>
            <a:r>
              <a:rPr lang="zh-CN" altLang="en-US" sz="2800" b="1" dirty="0">
                <a:solidFill>
                  <a:srgbClr val="FF0000"/>
                </a:solidFill>
                <a:ea typeface="楷体_GB2312" pitchFamily="49" charset="-122"/>
              </a:rPr>
              <a:t>密钥</a:t>
            </a:r>
            <a:r>
              <a:rPr lang="zh-CN" altLang="en-US" sz="2800" b="1" dirty="0">
                <a:ea typeface="楷体_GB2312" pitchFamily="49" charset="-122"/>
              </a:rPr>
              <a:t>而不是</a:t>
            </a:r>
            <a:r>
              <a:rPr lang="zh-CN" altLang="en-US" sz="2800" b="1" dirty="0">
                <a:solidFill>
                  <a:srgbClr val="FF0000"/>
                </a:solidFill>
                <a:ea typeface="楷体_GB2312" pitchFamily="49" charset="-122"/>
              </a:rPr>
              <a:t>算法</a:t>
            </a:r>
            <a:r>
              <a:rPr lang="zh-CN" altLang="en-US" sz="2800" b="1" dirty="0">
                <a:ea typeface="楷体_GB2312" pitchFamily="49" charset="-122"/>
              </a:rPr>
              <a:t>的保密</a:t>
            </a:r>
          </a:p>
          <a:p>
            <a:pPr eaLnBrk="1" hangingPunct="1">
              <a:lnSpc>
                <a:spcPct val="80000"/>
              </a:lnSpc>
              <a:buFont typeface="Wingdings" panose="05000000000000000000" pitchFamily="2" charset="2"/>
              <a:buNone/>
            </a:pPr>
            <a:endParaRPr lang="zh-CN" altLang="en-US" sz="2800" b="1" dirty="0">
              <a:ea typeface="楷体_GB2312" pitchFamily="49" charset="-122"/>
            </a:endParaRPr>
          </a:p>
        </p:txBody>
      </p:sp>
    </p:spTree>
    <p:extLst>
      <p:ext uri="{BB962C8B-B14F-4D97-AF65-F5344CB8AC3E}">
        <p14:creationId xmlns:p14="http://schemas.microsoft.com/office/powerpoint/2010/main" val="3881867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17</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密码学历史回顾</a:t>
            </a:r>
            <a:endParaRPr lang="en-CA" altLang="en-US" dirty="0">
              <a:solidFill>
                <a:srgbClr val="FF0000"/>
              </a:solidFill>
              <a:latin typeface="宋体" panose="02010600030101010101" pitchFamily="2" charset="-122"/>
              <a:ea typeface="宋体" panose="02010600030101010101" pitchFamily="2" charset="-122"/>
            </a:endParaRPr>
          </a:p>
        </p:txBody>
      </p:sp>
      <p:sp>
        <p:nvSpPr>
          <p:cNvPr id="6" name="内容占位符 2">
            <a:extLst>
              <a:ext uri="{FF2B5EF4-FFF2-40B4-BE49-F238E27FC236}">
                <a16:creationId xmlns:a16="http://schemas.microsoft.com/office/drawing/2014/main" id="{0D830CE1-E039-46E0-8D9D-AA8602E4D5DE}"/>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p:sp>
        <p:nvSpPr>
          <p:cNvPr id="9" name="内容占位符 2">
            <a:extLst>
              <a:ext uri="{FF2B5EF4-FFF2-40B4-BE49-F238E27FC236}">
                <a16:creationId xmlns:a16="http://schemas.microsoft.com/office/drawing/2014/main" id="{DC5D89C5-49A7-4D35-82EA-D633EB15D2D1}"/>
              </a:ext>
            </a:extLst>
          </p:cNvPr>
          <p:cNvSpPr txBox="1">
            <a:spLocks noChangeArrowheads="1"/>
          </p:cNvSpPr>
          <p:nvPr/>
        </p:nvSpPr>
        <p:spPr>
          <a:xfrm>
            <a:off x="1801019" y="1817688"/>
            <a:ext cx="8559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altLang="en-US"/>
              <a:t> </a:t>
            </a:r>
          </a:p>
        </p:txBody>
      </p:sp>
      <p:sp>
        <p:nvSpPr>
          <p:cNvPr id="11" name="Rectangle 3">
            <a:extLst>
              <a:ext uri="{FF2B5EF4-FFF2-40B4-BE49-F238E27FC236}">
                <a16:creationId xmlns:a16="http://schemas.microsoft.com/office/drawing/2014/main" id="{6E7E703E-5507-4F2B-977F-D6A790C8FF6C}"/>
              </a:ext>
            </a:extLst>
          </p:cNvPr>
          <p:cNvSpPr txBox="1">
            <a:spLocks noChangeArrowheads="1"/>
          </p:cNvSpPr>
          <p:nvPr/>
        </p:nvSpPr>
        <p:spPr bwMode="auto">
          <a:xfrm>
            <a:off x="1862931" y="140017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lumMod val="75000"/>
                </a:schemeClr>
              </a:buClr>
            </a:pPr>
            <a:r>
              <a:rPr lang="en-US" altLang="zh-CN" sz="2800" b="1" dirty="0"/>
              <a:t>1976</a:t>
            </a:r>
            <a:r>
              <a:rPr lang="zh-CN" altLang="en-US" sz="2800" b="1" dirty="0"/>
              <a:t>年以后</a:t>
            </a:r>
            <a:r>
              <a:rPr lang="en-US" altLang="zh-CN" sz="2800" b="1" dirty="0"/>
              <a:t>:</a:t>
            </a:r>
            <a:r>
              <a:rPr lang="en-US" altLang="zh-CN" sz="2400" b="1" dirty="0"/>
              <a:t> </a:t>
            </a:r>
          </a:p>
          <a:p>
            <a:pPr lvl="1" eaLnBrk="1" hangingPunct="1">
              <a:buClr>
                <a:schemeClr val="tx1"/>
              </a:buClr>
            </a:pPr>
            <a:r>
              <a:rPr lang="en-US" altLang="zh-CN" sz="2400" b="1" dirty="0"/>
              <a:t>1976</a:t>
            </a:r>
            <a:r>
              <a:rPr lang="zh-CN" altLang="en-US" sz="2400" b="1" dirty="0"/>
              <a:t>年</a:t>
            </a:r>
            <a:r>
              <a:rPr lang="en-US" altLang="zh-CN" sz="2400" b="1" dirty="0"/>
              <a:t>Diffie &amp; Hellman</a:t>
            </a:r>
            <a:r>
              <a:rPr lang="zh-CN" altLang="en-US" sz="2400" b="1" dirty="0"/>
              <a:t>的“</a:t>
            </a:r>
            <a:r>
              <a:rPr lang="en-US" altLang="zh-CN" sz="2400" b="1" dirty="0"/>
              <a:t>New Directions in Cryptography”</a:t>
            </a:r>
            <a:r>
              <a:rPr lang="zh-CN" altLang="en-US" sz="2400" b="1" dirty="0"/>
              <a:t>提出了不对称密钥密码</a:t>
            </a:r>
          </a:p>
          <a:p>
            <a:pPr lvl="1" eaLnBrk="1" hangingPunct="1">
              <a:buClr>
                <a:schemeClr val="tx1"/>
              </a:buClr>
            </a:pPr>
            <a:r>
              <a:rPr lang="en-US" altLang="zh-CN" sz="2400" b="1" dirty="0"/>
              <a:t>1977</a:t>
            </a:r>
            <a:r>
              <a:rPr lang="zh-CN" altLang="en-US" sz="2400" b="1" dirty="0"/>
              <a:t>年</a:t>
            </a:r>
            <a:r>
              <a:rPr lang="en-US" altLang="zh-CN" sz="2400" b="1" dirty="0" err="1"/>
              <a:t>Rivest,Shamir</a:t>
            </a:r>
            <a:r>
              <a:rPr lang="en-US" altLang="zh-CN" sz="2400" b="1" dirty="0"/>
              <a:t> &amp; Adleman</a:t>
            </a:r>
            <a:r>
              <a:rPr lang="zh-CN" altLang="en-US" sz="2400" b="1" dirty="0"/>
              <a:t>提出了</a:t>
            </a:r>
            <a:r>
              <a:rPr lang="en-US" altLang="zh-CN" sz="2400" b="1" dirty="0"/>
              <a:t>RSA</a:t>
            </a:r>
            <a:r>
              <a:rPr lang="zh-CN" altLang="en-US" sz="2400" b="1" dirty="0"/>
              <a:t>公钥算法</a:t>
            </a:r>
          </a:p>
          <a:p>
            <a:pPr lvl="1" eaLnBrk="1" hangingPunct="1">
              <a:buClr>
                <a:schemeClr val="tx1"/>
              </a:buClr>
            </a:pPr>
            <a:r>
              <a:rPr lang="en-US" altLang="zh-CN" sz="2400" b="1" dirty="0"/>
              <a:t>90</a:t>
            </a:r>
            <a:r>
              <a:rPr lang="zh-CN" altLang="en-US" sz="2400" b="1" dirty="0"/>
              <a:t>年代逐步出现椭圆曲线等其它公钥算法</a:t>
            </a:r>
          </a:p>
          <a:p>
            <a:pPr eaLnBrk="1" hangingPunct="1">
              <a:buFont typeface="Wingdings" panose="05000000000000000000" pitchFamily="2" charset="2"/>
              <a:buNone/>
            </a:pPr>
            <a:r>
              <a:rPr lang="zh-CN" altLang="en-US" sz="2400" b="1" dirty="0"/>
              <a:t> </a:t>
            </a:r>
          </a:p>
          <a:p>
            <a:pPr eaLnBrk="1" hangingPunct="1">
              <a:buClr>
                <a:schemeClr val="accent1">
                  <a:lumMod val="75000"/>
                </a:schemeClr>
              </a:buClr>
            </a:pPr>
            <a:r>
              <a:rPr lang="zh-CN" altLang="en-US" sz="2800" b="1" dirty="0"/>
              <a:t>公钥密码使得发送端和接收端无密钥传输的保密通信成为可能！！</a:t>
            </a:r>
          </a:p>
          <a:p>
            <a:pPr eaLnBrk="1" hangingPunct="1"/>
            <a:endParaRPr lang="zh-CN" altLang="en-US" sz="2800" b="1" dirty="0"/>
          </a:p>
        </p:txBody>
      </p:sp>
    </p:spTree>
    <p:extLst>
      <p:ext uri="{BB962C8B-B14F-4D97-AF65-F5344CB8AC3E}">
        <p14:creationId xmlns:p14="http://schemas.microsoft.com/office/powerpoint/2010/main" val="156474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18</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密码学历史回顾</a:t>
            </a:r>
            <a:endParaRPr lang="en-CA" altLang="en-US" dirty="0">
              <a:solidFill>
                <a:srgbClr val="FF0000"/>
              </a:solidFill>
              <a:latin typeface="宋体" panose="02010600030101010101" pitchFamily="2" charset="-122"/>
              <a:ea typeface="宋体" panose="02010600030101010101" pitchFamily="2" charset="-122"/>
            </a:endParaRPr>
          </a:p>
        </p:txBody>
      </p:sp>
      <p:sp>
        <p:nvSpPr>
          <p:cNvPr id="6" name="内容占位符 2">
            <a:extLst>
              <a:ext uri="{FF2B5EF4-FFF2-40B4-BE49-F238E27FC236}">
                <a16:creationId xmlns:a16="http://schemas.microsoft.com/office/drawing/2014/main" id="{0D830CE1-E039-46E0-8D9D-AA8602E4D5DE}"/>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p:sp>
        <p:nvSpPr>
          <p:cNvPr id="9" name="内容占位符 2">
            <a:extLst>
              <a:ext uri="{FF2B5EF4-FFF2-40B4-BE49-F238E27FC236}">
                <a16:creationId xmlns:a16="http://schemas.microsoft.com/office/drawing/2014/main" id="{DC5D89C5-49A7-4D35-82EA-D633EB15D2D1}"/>
              </a:ext>
            </a:extLst>
          </p:cNvPr>
          <p:cNvSpPr txBox="1">
            <a:spLocks noChangeArrowheads="1"/>
          </p:cNvSpPr>
          <p:nvPr/>
        </p:nvSpPr>
        <p:spPr>
          <a:xfrm>
            <a:off x="1801019" y="1817688"/>
            <a:ext cx="8559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altLang="en-US"/>
              <a:t> </a:t>
            </a:r>
          </a:p>
        </p:txBody>
      </p:sp>
      <p:sp>
        <p:nvSpPr>
          <p:cNvPr id="8" name="内容占位符 2">
            <a:extLst>
              <a:ext uri="{FF2B5EF4-FFF2-40B4-BE49-F238E27FC236}">
                <a16:creationId xmlns:a16="http://schemas.microsoft.com/office/drawing/2014/main" id="{714B86F4-9667-4701-B54D-BDC13A9731BF}"/>
              </a:ext>
            </a:extLst>
          </p:cNvPr>
          <p:cNvSpPr txBox="1">
            <a:spLocks noChangeArrowheads="1"/>
          </p:cNvSpPr>
          <p:nvPr/>
        </p:nvSpPr>
        <p:spPr>
          <a:xfrm>
            <a:off x="1801019" y="1400175"/>
            <a:ext cx="8559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1">
                  <a:lumMod val="75000"/>
                </a:schemeClr>
              </a:buClr>
              <a:buSzPct val="60000"/>
              <a:buFont typeface="Wingdings" panose="05000000000000000000" pitchFamily="2" charset="2"/>
              <a:buChar char="n"/>
            </a:pPr>
            <a:r>
              <a:rPr lang="en-US" altLang="zh-CN" sz="3200" b="1" dirty="0">
                <a:latin typeface="Tahoma" panose="020B0604030504040204" pitchFamily="34" charset="0"/>
                <a:ea typeface="Tahoma" panose="020B0604030504040204" pitchFamily="34" charset="0"/>
                <a:cs typeface="Tahoma" panose="020B0604030504040204" pitchFamily="34" charset="0"/>
              </a:rPr>
              <a:t>1976</a:t>
            </a:r>
            <a:r>
              <a:rPr lang="zh-CN" altLang="en-US" sz="3200" b="1" dirty="0">
                <a:latin typeface="宋体" panose="02010600030101010101" pitchFamily="2" charset="-122"/>
                <a:ea typeface="宋体" panose="02010600030101010101" pitchFamily="2" charset="-122"/>
              </a:rPr>
              <a:t>年以后</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对称密钥密码算法进一步发展</a:t>
            </a:r>
          </a:p>
          <a:p>
            <a:pPr lvl="1">
              <a:lnSpc>
                <a:spcPct val="120000"/>
              </a:lnSpc>
              <a:buClr>
                <a:schemeClr val="tx1"/>
              </a:buClr>
              <a:buSzPct val="60000"/>
              <a:buFont typeface="Wingdings" panose="05000000000000000000" pitchFamily="2" charset="2"/>
              <a:buChar char="n"/>
            </a:pPr>
            <a:r>
              <a:rPr lang="en-US" altLang="zh-CN" b="1" dirty="0">
                <a:latin typeface="Tahoma" panose="020B0604030504040204" pitchFamily="34" charset="0"/>
                <a:ea typeface="Tahoma" panose="020B0604030504040204" pitchFamily="34" charset="0"/>
                <a:cs typeface="Tahoma" panose="020B0604030504040204" pitchFamily="34" charset="0"/>
              </a:rPr>
              <a:t>1977</a:t>
            </a:r>
            <a:r>
              <a:rPr lang="zh-CN" altLang="en-US" b="1" dirty="0">
                <a:latin typeface="宋体" panose="02010600030101010101" pitchFamily="2" charset="-122"/>
                <a:ea typeface="宋体" panose="02010600030101010101" pitchFamily="2" charset="-122"/>
              </a:rPr>
              <a:t>年</a:t>
            </a:r>
            <a:r>
              <a:rPr lang="en-US" altLang="zh-CN" b="1" dirty="0">
                <a:latin typeface="Tahoma" panose="020B0604030504040204" pitchFamily="34" charset="0"/>
                <a:ea typeface="Tahoma" panose="020B0604030504040204" pitchFamily="34" charset="0"/>
                <a:cs typeface="Tahoma" panose="020B0604030504040204" pitchFamily="34" charset="0"/>
              </a:rPr>
              <a:t>DES</a:t>
            </a:r>
            <a:r>
              <a:rPr lang="zh-CN" altLang="en-US" b="1" dirty="0">
                <a:latin typeface="宋体" panose="02010600030101010101" pitchFamily="2" charset="-122"/>
                <a:ea typeface="宋体" panose="02010600030101010101" pitchFamily="2" charset="-122"/>
              </a:rPr>
              <a:t>正式成为标准</a:t>
            </a:r>
          </a:p>
          <a:p>
            <a:pPr lvl="1">
              <a:lnSpc>
                <a:spcPct val="120000"/>
              </a:lnSpc>
              <a:buClr>
                <a:schemeClr val="tx1"/>
              </a:buClr>
              <a:buSzPct val="60000"/>
              <a:buFont typeface="Wingdings" panose="05000000000000000000" pitchFamily="2" charset="2"/>
              <a:buChar char="n"/>
            </a:pPr>
            <a:r>
              <a:rPr lang="en-US" altLang="zh-CN" b="1" dirty="0">
                <a:latin typeface="Tahoma" panose="020B0604030504040204" pitchFamily="34" charset="0"/>
                <a:ea typeface="Tahoma" panose="020B0604030504040204" pitchFamily="34" charset="0"/>
                <a:cs typeface="Tahoma" panose="020B0604030504040204" pitchFamily="34" charset="0"/>
              </a:rPr>
              <a:t>80</a:t>
            </a:r>
            <a:r>
              <a:rPr lang="zh-CN" altLang="en-US" b="1" dirty="0">
                <a:latin typeface="宋体" panose="02010600030101010101" pitchFamily="2" charset="-122"/>
                <a:ea typeface="宋体" panose="02010600030101010101" pitchFamily="2" charset="-122"/>
              </a:rPr>
              <a:t>年代出现“过渡性”的</a:t>
            </a:r>
            <a:r>
              <a:rPr lang="zh-CN" altLang="en-US" b="1" dirty="0">
                <a:latin typeface="Tahoma" panose="020B0604030504040204" pitchFamily="34" charset="0"/>
                <a:ea typeface="宋体" panose="02010600030101010101" pitchFamily="2" charset="-122"/>
                <a:cs typeface="Tahoma" panose="020B0604030504040204" pitchFamily="34" charset="0"/>
              </a:rPr>
              <a:t>“</a:t>
            </a:r>
            <a:r>
              <a:rPr lang="en-US" altLang="zh-CN" b="1" dirty="0">
                <a:latin typeface="Tahoma" panose="020B0604030504040204" pitchFamily="34" charset="0"/>
                <a:ea typeface="Tahoma" panose="020B0604030504040204" pitchFamily="34" charset="0"/>
                <a:cs typeface="Tahoma" panose="020B0604030504040204" pitchFamily="34" charset="0"/>
              </a:rPr>
              <a:t>post DES”</a:t>
            </a:r>
            <a:r>
              <a:rPr lang="zh-CN" altLang="en-US" b="1" dirty="0">
                <a:latin typeface="宋体" panose="02010600030101010101" pitchFamily="2" charset="-122"/>
                <a:ea typeface="宋体" panose="02010600030101010101" pitchFamily="2" charset="-122"/>
              </a:rPr>
              <a:t>算法</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如</a:t>
            </a:r>
            <a:r>
              <a:rPr lang="en-US" altLang="zh-CN" b="1" dirty="0" err="1">
                <a:latin typeface="Tahoma" panose="020B0604030504040204" pitchFamily="34" charset="0"/>
                <a:ea typeface="Tahoma" panose="020B0604030504040204" pitchFamily="34" charset="0"/>
                <a:cs typeface="Tahoma" panose="020B0604030504040204" pitchFamily="34" charset="0"/>
              </a:rPr>
              <a:t>IDEA,RCx,CAST</a:t>
            </a:r>
            <a:r>
              <a:rPr lang="zh-CN" altLang="en-US" b="1" dirty="0">
                <a:latin typeface="宋体" panose="02010600030101010101" pitchFamily="2" charset="-122"/>
                <a:ea typeface="宋体" panose="02010600030101010101" pitchFamily="2" charset="-122"/>
              </a:rPr>
              <a:t>等</a:t>
            </a:r>
          </a:p>
          <a:p>
            <a:pPr lvl="1">
              <a:lnSpc>
                <a:spcPct val="120000"/>
              </a:lnSpc>
              <a:buClr>
                <a:schemeClr val="tx1"/>
              </a:buClr>
              <a:buSzPct val="60000"/>
              <a:buFont typeface="Wingdings" panose="05000000000000000000" pitchFamily="2" charset="2"/>
              <a:buChar char="n"/>
            </a:pPr>
            <a:r>
              <a:rPr lang="en-US" altLang="zh-CN" b="1" dirty="0">
                <a:latin typeface="Tahoma" panose="020B0604030504040204" pitchFamily="34" charset="0"/>
                <a:ea typeface="Tahoma" panose="020B0604030504040204" pitchFamily="34" charset="0"/>
                <a:cs typeface="Tahoma" panose="020B0604030504040204" pitchFamily="34" charset="0"/>
              </a:rPr>
              <a:t>90</a:t>
            </a:r>
            <a:r>
              <a:rPr lang="zh-CN" altLang="en-US" b="1" dirty="0">
                <a:latin typeface="宋体" panose="02010600030101010101" pitchFamily="2" charset="-122"/>
                <a:ea typeface="宋体" panose="02010600030101010101" pitchFamily="2" charset="-122"/>
              </a:rPr>
              <a:t>年代对称密钥密码进一步成熟 </a:t>
            </a:r>
            <a:r>
              <a:rPr lang="en-US" altLang="zh-CN" b="1" dirty="0">
                <a:latin typeface="Tahoma" panose="020B0604030504040204" pitchFamily="34" charset="0"/>
                <a:ea typeface="Tahoma" panose="020B0604030504040204" pitchFamily="34" charset="0"/>
                <a:cs typeface="Tahoma" panose="020B0604030504040204" pitchFamily="34" charset="0"/>
              </a:rPr>
              <a:t>Rijndael,RC6,MARS, </a:t>
            </a:r>
            <a:r>
              <a:rPr lang="en-US" altLang="zh-CN" b="1" dirty="0" err="1">
                <a:latin typeface="Tahoma" panose="020B0604030504040204" pitchFamily="34" charset="0"/>
                <a:ea typeface="Tahoma" panose="020B0604030504040204" pitchFamily="34" charset="0"/>
                <a:cs typeface="Tahoma" panose="020B0604030504040204" pitchFamily="34" charset="0"/>
              </a:rPr>
              <a:t>Twofish,Serpent</a:t>
            </a:r>
            <a:r>
              <a:rPr lang="zh-CN" altLang="en-US" b="1" dirty="0">
                <a:latin typeface="宋体" panose="02010600030101010101" pitchFamily="2" charset="-122"/>
                <a:ea typeface="宋体" panose="02010600030101010101" pitchFamily="2" charset="-122"/>
              </a:rPr>
              <a:t>等出现</a:t>
            </a:r>
          </a:p>
          <a:p>
            <a:pPr lvl="1">
              <a:lnSpc>
                <a:spcPct val="120000"/>
              </a:lnSpc>
              <a:buClr>
                <a:schemeClr val="tx1"/>
              </a:buClr>
              <a:buSzPct val="60000"/>
              <a:buFont typeface="Wingdings" panose="05000000000000000000" pitchFamily="2" charset="2"/>
              <a:buChar char="n"/>
            </a:pPr>
            <a:r>
              <a:rPr lang="en-US" altLang="zh-CN" b="1" dirty="0">
                <a:latin typeface="Tahoma" panose="020B0604030504040204" pitchFamily="34" charset="0"/>
                <a:ea typeface="Tahoma" panose="020B0604030504040204" pitchFamily="34" charset="0"/>
                <a:cs typeface="Tahoma" panose="020B0604030504040204" pitchFamily="34" charset="0"/>
              </a:rPr>
              <a:t>2001</a:t>
            </a:r>
            <a:r>
              <a:rPr lang="zh-CN" altLang="en-US" b="1" dirty="0">
                <a:latin typeface="宋体" panose="02010600030101010101" pitchFamily="2" charset="-122"/>
                <a:ea typeface="宋体" panose="02010600030101010101" pitchFamily="2" charset="-122"/>
              </a:rPr>
              <a:t>年</a:t>
            </a:r>
            <a:r>
              <a:rPr lang="en-US" altLang="zh-CN" b="1" dirty="0">
                <a:latin typeface="Tahoma" panose="020B0604030504040204" pitchFamily="34" charset="0"/>
                <a:ea typeface="Tahoma" panose="020B0604030504040204" pitchFamily="34" charset="0"/>
                <a:cs typeface="Tahoma" panose="020B0604030504040204" pitchFamily="34" charset="0"/>
              </a:rPr>
              <a:t>Rijndael</a:t>
            </a:r>
            <a:r>
              <a:rPr lang="zh-CN" altLang="en-US" b="1" dirty="0">
                <a:latin typeface="宋体" panose="02010600030101010101" pitchFamily="2" charset="-122"/>
                <a:ea typeface="宋体" panose="02010600030101010101" pitchFamily="2" charset="-122"/>
              </a:rPr>
              <a:t>成为</a:t>
            </a:r>
            <a:r>
              <a:rPr lang="en-US" altLang="zh-CN" b="1" dirty="0">
                <a:latin typeface="Tahoma" panose="020B0604030504040204" pitchFamily="34" charset="0"/>
                <a:ea typeface="Tahoma" panose="020B0604030504040204" pitchFamily="34" charset="0"/>
                <a:cs typeface="Tahoma" panose="020B0604030504040204" pitchFamily="34" charset="0"/>
              </a:rPr>
              <a:t>DES</a:t>
            </a:r>
            <a:r>
              <a:rPr lang="zh-CN" altLang="en-US" b="1" dirty="0">
                <a:latin typeface="宋体" panose="02010600030101010101" pitchFamily="2" charset="-122"/>
                <a:ea typeface="宋体" panose="02010600030101010101" pitchFamily="2" charset="-122"/>
              </a:rPr>
              <a:t>的替代者</a:t>
            </a:r>
          </a:p>
          <a:p>
            <a:endParaRPr lang="en-CA" altLang="en-US" dirty="0"/>
          </a:p>
        </p:txBody>
      </p:sp>
    </p:spTree>
    <p:extLst>
      <p:ext uri="{BB962C8B-B14F-4D97-AF65-F5344CB8AC3E}">
        <p14:creationId xmlns:p14="http://schemas.microsoft.com/office/powerpoint/2010/main" val="281046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19</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801021" y="379415"/>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现代密码学的分类</a:t>
            </a:r>
            <a:endParaRPr lang="en-CA" altLang="en-US" dirty="0">
              <a:solidFill>
                <a:srgbClr val="FF0000"/>
              </a:solidFill>
              <a:latin typeface="宋体" panose="02010600030101010101" pitchFamily="2" charset="-122"/>
              <a:ea typeface="宋体" panose="02010600030101010101" pitchFamily="2" charset="-122"/>
            </a:endParaRPr>
          </a:p>
        </p:txBody>
      </p:sp>
      <p:sp>
        <p:nvSpPr>
          <p:cNvPr id="6" name="内容占位符 2">
            <a:extLst>
              <a:ext uri="{FF2B5EF4-FFF2-40B4-BE49-F238E27FC236}">
                <a16:creationId xmlns:a16="http://schemas.microsoft.com/office/drawing/2014/main" id="{0D830CE1-E039-46E0-8D9D-AA8602E4D5DE}"/>
              </a:ext>
            </a:extLst>
          </p:cNvPr>
          <p:cNvSpPr>
            <a:spLocks noGrp="1" noChangeArrowheads="1"/>
          </p:cNvSpPr>
          <p:nvPr>
            <p:ph idx="1"/>
          </p:nvPr>
        </p:nvSpPr>
        <p:spPr>
          <a:xfrm>
            <a:off x="1919288" y="2017713"/>
            <a:ext cx="8559800" cy="4114800"/>
          </a:xfrm>
        </p:spPr>
        <p:txBody>
          <a:bodyPr/>
          <a:lstStyle/>
          <a:p>
            <a:pPr marL="0" indent="0">
              <a:buNone/>
            </a:pPr>
            <a:r>
              <a:rPr lang="en-CA" altLang="en-US" dirty="0"/>
              <a:t> </a:t>
            </a:r>
          </a:p>
        </p:txBody>
      </p:sp>
      <p:sp>
        <p:nvSpPr>
          <p:cNvPr id="9" name="内容占位符 2">
            <a:extLst>
              <a:ext uri="{FF2B5EF4-FFF2-40B4-BE49-F238E27FC236}">
                <a16:creationId xmlns:a16="http://schemas.microsoft.com/office/drawing/2014/main" id="{DC5D89C5-49A7-4D35-82EA-D633EB15D2D1}"/>
              </a:ext>
            </a:extLst>
          </p:cNvPr>
          <p:cNvSpPr txBox="1">
            <a:spLocks noChangeArrowheads="1"/>
          </p:cNvSpPr>
          <p:nvPr/>
        </p:nvSpPr>
        <p:spPr>
          <a:xfrm>
            <a:off x="1801019" y="1817688"/>
            <a:ext cx="8559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altLang="en-US"/>
              <a:t> </a:t>
            </a:r>
          </a:p>
        </p:txBody>
      </p:sp>
      <p:sp>
        <p:nvSpPr>
          <p:cNvPr id="11" name="Rectangle 4">
            <a:extLst>
              <a:ext uri="{FF2B5EF4-FFF2-40B4-BE49-F238E27FC236}">
                <a16:creationId xmlns:a16="http://schemas.microsoft.com/office/drawing/2014/main" id="{7C3B9CD9-1D6E-4159-BC5F-4DF21E357BFD}"/>
              </a:ext>
            </a:extLst>
          </p:cNvPr>
          <p:cNvSpPr>
            <a:spLocks noChangeArrowheads="1"/>
          </p:cNvSpPr>
          <p:nvPr/>
        </p:nvSpPr>
        <p:spPr bwMode="auto">
          <a:xfrm>
            <a:off x="2065339" y="3735732"/>
            <a:ext cx="1143000" cy="5334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FF3300"/>
                </a:solidFill>
              </a:rPr>
              <a:t>密码学</a:t>
            </a:r>
          </a:p>
        </p:txBody>
      </p:sp>
      <p:sp>
        <p:nvSpPr>
          <p:cNvPr id="12" name="Rectangle 5">
            <a:extLst>
              <a:ext uri="{FF2B5EF4-FFF2-40B4-BE49-F238E27FC236}">
                <a16:creationId xmlns:a16="http://schemas.microsoft.com/office/drawing/2014/main" id="{85988440-E836-4DC4-B97E-CECE15CA3621}"/>
              </a:ext>
            </a:extLst>
          </p:cNvPr>
          <p:cNvSpPr>
            <a:spLocks noChangeArrowheads="1"/>
          </p:cNvSpPr>
          <p:nvPr/>
        </p:nvSpPr>
        <p:spPr bwMode="auto">
          <a:xfrm>
            <a:off x="3475039" y="2722563"/>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0000"/>
                </a:solidFill>
              </a:rPr>
              <a:t>密码设计（防）</a:t>
            </a:r>
          </a:p>
        </p:txBody>
      </p:sp>
      <p:sp>
        <p:nvSpPr>
          <p:cNvPr id="13" name="Rectangle 6">
            <a:extLst>
              <a:ext uri="{FF2B5EF4-FFF2-40B4-BE49-F238E27FC236}">
                <a16:creationId xmlns:a16="http://schemas.microsoft.com/office/drawing/2014/main" id="{0BC99842-A0F3-469F-A022-1E21EFD8AEE6}"/>
              </a:ext>
            </a:extLst>
          </p:cNvPr>
          <p:cNvSpPr>
            <a:spLocks noChangeArrowheads="1"/>
          </p:cNvSpPr>
          <p:nvPr/>
        </p:nvSpPr>
        <p:spPr bwMode="auto">
          <a:xfrm>
            <a:off x="3475039" y="4703763"/>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3300"/>
                </a:solidFill>
              </a:rPr>
              <a:t>密码分析（攻）</a:t>
            </a:r>
          </a:p>
        </p:txBody>
      </p:sp>
      <p:sp>
        <p:nvSpPr>
          <p:cNvPr id="14" name="Line 7">
            <a:extLst>
              <a:ext uri="{FF2B5EF4-FFF2-40B4-BE49-F238E27FC236}">
                <a16:creationId xmlns:a16="http://schemas.microsoft.com/office/drawing/2014/main" id="{B5CDB780-3E0E-465E-812C-3892A4FDAF66}"/>
              </a:ext>
            </a:extLst>
          </p:cNvPr>
          <p:cNvSpPr>
            <a:spLocks noChangeShapeType="1"/>
          </p:cNvSpPr>
          <p:nvPr/>
        </p:nvSpPr>
        <p:spPr bwMode="auto">
          <a:xfrm flipV="1">
            <a:off x="2636839" y="2951163"/>
            <a:ext cx="762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8">
            <a:extLst>
              <a:ext uri="{FF2B5EF4-FFF2-40B4-BE49-F238E27FC236}">
                <a16:creationId xmlns:a16="http://schemas.microsoft.com/office/drawing/2014/main" id="{F7CC85AA-67D9-4EEB-A928-DAFCF7574D9F}"/>
              </a:ext>
            </a:extLst>
          </p:cNvPr>
          <p:cNvSpPr>
            <a:spLocks noChangeShapeType="1"/>
          </p:cNvSpPr>
          <p:nvPr/>
        </p:nvSpPr>
        <p:spPr bwMode="auto">
          <a:xfrm>
            <a:off x="2636839" y="4398963"/>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9">
            <a:extLst>
              <a:ext uri="{FF2B5EF4-FFF2-40B4-BE49-F238E27FC236}">
                <a16:creationId xmlns:a16="http://schemas.microsoft.com/office/drawing/2014/main" id="{708B728F-E6CC-467F-9345-776EEF785CA8}"/>
              </a:ext>
            </a:extLst>
          </p:cNvPr>
          <p:cNvSpPr>
            <a:spLocks noChangeShapeType="1"/>
          </p:cNvSpPr>
          <p:nvPr/>
        </p:nvSpPr>
        <p:spPr bwMode="auto">
          <a:xfrm>
            <a:off x="5684839" y="2341563"/>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a:extLst>
              <a:ext uri="{FF2B5EF4-FFF2-40B4-BE49-F238E27FC236}">
                <a16:creationId xmlns:a16="http://schemas.microsoft.com/office/drawing/2014/main" id="{C801FFD5-41C9-4407-ABE2-A2A76EAB70AF}"/>
              </a:ext>
            </a:extLst>
          </p:cNvPr>
          <p:cNvSpPr>
            <a:spLocks noChangeShapeType="1"/>
          </p:cNvSpPr>
          <p:nvPr/>
        </p:nvSpPr>
        <p:spPr bwMode="auto">
          <a:xfrm>
            <a:off x="5684839" y="2341563"/>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a:extLst>
              <a:ext uri="{FF2B5EF4-FFF2-40B4-BE49-F238E27FC236}">
                <a16:creationId xmlns:a16="http://schemas.microsoft.com/office/drawing/2014/main" id="{51B4FEBE-B4B9-48BD-B8D3-3F91DFB2C8E8}"/>
              </a:ext>
            </a:extLst>
          </p:cNvPr>
          <p:cNvSpPr>
            <a:spLocks noChangeShapeType="1"/>
          </p:cNvSpPr>
          <p:nvPr/>
        </p:nvSpPr>
        <p:spPr bwMode="auto">
          <a:xfrm>
            <a:off x="5684839" y="3560763"/>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a:extLst>
              <a:ext uri="{FF2B5EF4-FFF2-40B4-BE49-F238E27FC236}">
                <a16:creationId xmlns:a16="http://schemas.microsoft.com/office/drawing/2014/main" id="{2D7DD5D3-BDC1-4ED9-8D18-BB2801C9B60C}"/>
              </a:ext>
            </a:extLst>
          </p:cNvPr>
          <p:cNvSpPr>
            <a:spLocks noChangeShapeType="1"/>
          </p:cNvSpPr>
          <p:nvPr/>
        </p:nvSpPr>
        <p:spPr bwMode="auto">
          <a:xfrm>
            <a:off x="5227639" y="2951163"/>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a:extLst>
              <a:ext uri="{FF2B5EF4-FFF2-40B4-BE49-F238E27FC236}">
                <a16:creationId xmlns:a16="http://schemas.microsoft.com/office/drawing/2014/main" id="{C05250AD-9E6F-479C-BB50-1C6C337400E3}"/>
              </a:ext>
            </a:extLst>
          </p:cNvPr>
          <p:cNvSpPr>
            <a:spLocks noChangeShapeType="1"/>
          </p:cNvSpPr>
          <p:nvPr/>
        </p:nvSpPr>
        <p:spPr bwMode="auto">
          <a:xfrm>
            <a:off x="5227639" y="4932363"/>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a:extLst>
              <a:ext uri="{FF2B5EF4-FFF2-40B4-BE49-F238E27FC236}">
                <a16:creationId xmlns:a16="http://schemas.microsoft.com/office/drawing/2014/main" id="{27E03155-FBBD-477A-8107-5FE9166EABFC}"/>
              </a:ext>
            </a:extLst>
          </p:cNvPr>
          <p:cNvSpPr>
            <a:spLocks noChangeShapeType="1"/>
          </p:cNvSpPr>
          <p:nvPr/>
        </p:nvSpPr>
        <p:spPr bwMode="auto">
          <a:xfrm>
            <a:off x="5684839" y="4322763"/>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a:extLst>
              <a:ext uri="{FF2B5EF4-FFF2-40B4-BE49-F238E27FC236}">
                <a16:creationId xmlns:a16="http://schemas.microsoft.com/office/drawing/2014/main" id="{E27BC65A-145C-4D16-BD72-1C6F24D90F82}"/>
              </a:ext>
            </a:extLst>
          </p:cNvPr>
          <p:cNvSpPr>
            <a:spLocks noChangeShapeType="1"/>
          </p:cNvSpPr>
          <p:nvPr/>
        </p:nvSpPr>
        <p:spPr bwMode="auto">
          <a:xfrm>
            <a:off x="5684839" y="5618163"/>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a:extLst>
              <a:ext uri="{FF2B5EF4-FFF2-40B4-BE49-F238E27FC236}">
                <a16:creationId xmlns:a16="http://schemas.microsoft.com/office/drawing/2014/main" id="{F987C5A2-0FE1-4B47-AC4D-0740F2CA04EA}"/>
              </a:ext>
            </a:extLst>
          </p:cNvPr>
          <p:cNvSpPr>
            <a:spLocks noChangeShapeType="1"/>
          </p:cNvSpPr>
          <p:nvPr/>
        </p:nvSpPr>
        <p:spPr bwMode="auto">
          <a:xfrm>
            <a:off x="5684839" y="4322763"/>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Rectangle 17">
            <a:extLst>
              <a:ext uri="{FF2B5EF4-FFF2-40B4-BE49-F238E27FC236}">
                <a16:creationId xmlns:a16="http://schemas.microsoft.com/office/drawing/2014/main" id="{B4B9464B-EDAE-442D-BF52-6D71CDBCED73}"/>
              </a:ext>
            </a:extLst>
          </p:cNvPr>
          <p:cNvSpPr>
            <a:spLocks noChangeArrowheads="1"/>
          </p:cNvSpPr>
          <p:nvPr/>
        </p:nvSpPr>
        <p:spPr bwMode="auto">
          <a:xfrm>
            <a:off x="6294439" y="2112963"/>
            <a:ext cx="16002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0000"/>
                </a:solidFill>
                <a:hlinkClick r:id="" action="ppaction://hlinkshowjump?jump=nextslide">
                  <a:extLst>
                    <a:ext uri="{A12FA001-AC4F-418D-AE19-62706E023703}">
                      <ahyp:hlinkClr xmlns:ahyp="http://schemas.microsoft.com/office/drawing/2018/hyperlinkcolor" val="tx"/>
                    </a:ext>
                  </a:extLst>
                </a:hlinkClick>
              </a:rPr>
              <a:t>基本原语</a:t>
            </a:r>
            <a:endParaRPr lang="zh-CN" altLang="en-US" sz="1800" b="1" dirty="0">
              <a:solidFill>
                <a:srgbClr val="FF0000"/>
              </a:solidFill>
            </a:endParaRPr>
          </a:p>
        </p:txBody>
      </p:sp>
      <p:sp>
        <p:nvSpPr>
          <p:cNvPr id="25" name="Rectangle 18">
            <a:extLst>
              <a:ext uri="{FF2B5EF4-FFF2-40B4-BE49-F238E27FC236}">
                <a16:creationId xmlns:a16="http://schemas.microsoft.com/office/drawing/2014/main" id="{A3BFAF2B-58DD-45C1-B94E-8CA11F96F0E6}"/>
              </a:ext>
            </a:extLst>
          </p:cNvPr>
          <p:cNvSpPr>
            <a:spLocks noChangeArrowheads="1"/>
          </p:cNvSpPr>
          <p:nvPr/>
        </p:nvSpPr>
        <p:spPr bwMode="auto">
          <a:xfrm>
            <a:off x="6294439" y="3332163"/>
            <a:ext cx="16002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0000"/>
                </a:solidFill>
                <a:hlinkClick r:id="rId2" action="ppaction://hlinksldjump">
                  <a:extLst>
                    <a:ext uri="{A12FA001-AC4F-418D-AE19-62706E023703}">
                      <ahyp:hlinkClr xmlns:ahyp="http://schemas.microsoft.com/office/drawing/2018/hyperlinkcolor" val="tx"/>
                    </a:ext>
                  </a:extLst>
                </a:hlinkClick>
              </a:rPr>
              <a:t>密码协议</a:t>
            </a:r>
            <a:endParaRPr lang="zh-CN" altLang="en-US" sz="1800" b="1" dirty="0">
              <a:solidFill>
                <a:srgbClr val="FF0000"/>
              </a:solidFill>
            </a:endParaRPr>
          </a:p>
        </p:txBody>
      </p:sp>
      <p:sp>
        <p:nvSpPr>
          <p:cNvPr id="26" name="Rectangle 19">
            <a:extLst>
              <a:ext uri="{FF2B5EF4-FFF2-40B4-BE49-F238E27FC236}">
                <a16:creationId xmlns:a16="http://schemas.microsoft.com/office/drawing/2014/main" id="{B1CF4143-3DE7-4054-9BF7-9741557297EC}"/>
              </a:ext>
            </a:extLst>
          </p:cNvPr>
          <p:cNvSpPr>
            <a:spLocks noChangeArrowheads="1"/>
          </p:cNvSpPr>
          <p:nvPr/>
        </p:nvSpPr>
        <p:spPr bwMode="auto">
          <a:xfrm>
            <a:off x="6294439" y="4094163"/>
            <a:ext cx="16002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0000"/>
                </a:solidFill>
                <a:hlinkClick r:id="rId3" action="ppaction://hlinksldjump">
                  <a:extLst>
                    <a:ext uri="{A12FA001-AC4F-418D-AE19-62706E023703}">
                      <ahyp:hlinkClr xmlns:ahyp="http://schemas.microsoft.com/office/drawing/2018/hyperlinkcolor" val="tx"/>
                    </a:ext>
                  </a:extLst>
                </a:hlinkClick>
              </a:rPr>
              <a:t>被动攻击</a:t>
            </a:r>
            <a:endParaRPr lang="zh-CN" altLang="en-US" sz="1800" b="1" dirty="0">
              <a:solidFill>
                <a:srgbClr val="FF0000"/>
              </a:solidFill>
            </a:endParaRPr>
          </a:p>
        </p:txBody>
      </p:sp>
      <p:sp>
        <p:nvSpPr>
          <p:cNvPr id="27" name="Rectangle 20">
            <a:extLst>
              <a:ext uri="{FF2B5EF4-FFF2-40B4-BE49-F238E27FC236}">
                <a16:creationId xmlns:a16="http://schemas.microsoft.com/office/drawing/2014/main" id="{B7A75804-3A58-4C5E-A1D7-E444D21DD8EF}"/>
              </a:ext>
            </a:extLst>
          </p:cNvPr>
          <p:cNvSpPr>
            <a:spLocks noChangeArrowheads="1"/>
          </p:cNvSpPr>
          <p:nvPr/>
        </p:nvSpPr>
        <p:spPr bwMode="auto">
          <a:xfrm>
            <a:off x="6294439" y="5437369"/>
            <a:ext cx="16002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0000"/>
                </a:solidFill>
                <a:hlinkClick r:id="rId3" action="ppaction://hlinksldjump">
                  <a:extLst>
                    <a:ext uri="{A12FA001-AC4F-418D-AE19-62706E023703}">
                      <ahyp:hlinkClr xmlns:ahyp="http://schemas.microsoft.com/office/drawing/2018/hyperlinkcolor" val="tx"/>
                    </a:ext>
                  </a:extLst>
                </a:hlinkClick>
              </a:rPr>
              <a:t>主动攻击</a:t>
            </a:r>
            <a:endParaRPr lang="zh-CN" altLang="en-US" sz="1800" b="1" dirty="0">
              <a:solidFill>
                <a:srgbClr val="FF0000"/>
              </a:solidFill>
            </a:endParaRPr>
          </a:p>
        </p:txBody>
      </p:sp>
    </p:spTree>
    <p:extLst>
      <p:ext uri="{BB962C8B-B14F-4D97-AF65-F5344CB8AC3E}">
        <p14:creationId xmlns:p14="http://schemas.microsoft.com/office/powerpoint/2010/main" val="85981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dissolv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dissolv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dissolv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dissolv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dissolve">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77B310-9910-48B8-BE22-15223CE09A5C}"/>
              </a:ext>
            </a:extLst>
          </p:cNvPr>
          <p:cNvSpPr>
            <a:spLocks noGrp="1"/>
          </p:cNvSpPr>
          <p:nvPr>
            <p:ph idx="1"/>
          </p:nvPr>
        </p:nvSpPr>
        <p:spPr>
          <a:xfrm>
            <a:off x="838200" y="1687401"/>
            <a:ext cx="10515600" cy="4489565"/>
          </a:xfrm>
        </p:spPr>
        <p:txBody>
          <a:bodyPr/>
          <a:lstStyle/>
          <a:p>
            <a:pPr>
              <a:buClr>
                <a:schemeClr val="accent1"/>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考核方式： </a:t>
            </a:r>
            <a:endParaRPr lang="en-CA" altLang="zh-CN" dirty="0">
              <a:latin typeface="宋体" panose="02010600030101010101" pitchFamily="2" charset="-122"/>
              <a:ea typeface="宋体" panose="02010600030101010101" pitchFamily="2" charset="-122"/>
            </a:endParaRPr>
          </a:p>
          <a:p>
            <a:pPr lvl="1">
              <a:buClr>
                <a:srgbClr val="FF0000"/>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平时成绩</a:t>
            </a:r>
            <a:r>
              <a:rPr lang="en-CA" altLang="zh-CN" dirty="0">
                <a:latin typeface="Tahoma" panose="020B0604030504040204" pitchFamily="34" charset="0"/>
                <a:ea typeface="Tahoma" panose="020B0604030504040204" pitchFamily="34" charset="0"/>
                <a:cs typeface="Tahoma" panose="020B0604030504040204" pitchFamily="34" charset="0"/>
              </a:rPr>
              <a:t>(40%) </a:t>
            </a:r>
          </a:p>
          <a:p>
            <a:pPr lvl="2">
              <a:buClr>
                <a:schemeClr val="accent1"/>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课堂互动 奖励</a:t>
            </a:r>
            <a:r>
              <a:rPr lang="en-CA" altLang="zh-CN" dirty="0">
                <a:latin typeface="Tahoma" panose="020B0604030504040204" pitchFamily="34" charset="0"/>
                <a:ea typeface="Tahoma" panose="020B0604030504040204" pitchFamily="34" charset="0"/>
                <a:cs typeface="Tahoma" panose="020B0604030504040204" pitchFamily="34" charset="0"/>
              </a:rPr>
              <a:t>&lt;=15%</a:t>
            </a:r>
          </a:p>
          <a:p>
            <a:pPr lvl="2">
              <a:buClr>
                <a:schemeClr val="accent1"/>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作业（选一个研究课题，写调研、做报告，每组不超过</a:t>
            </a:r>
            <a:r>
              <a:rPr lang="en-CA" altLang="zh-CN" dirty="0">
                <a:latin typeface="Tahoma" panose="020B0604030504040204" pitchFamily="34" charset="0"/>
                <a:ea typeface="Tahoma" panose="020B0604030504040204" pitchFamily="34" charset="0"/>
                <a:cs typeface="Tahoma" panose="020B0604030504040204" pitchFamily="34" charset="0"/>
              </a:rPr>
              <a:t>3</a:t>
            </a:r>
            <a:r>
              <a:rPr lang="zh-CN" altLang="en-US" dirty="0">
                <a:latin typeface="宋体" panose="02010600030101010101" pitchFamily="2" charset="-122"/>
                <a:ea typeface="宋体" panose="02010600030101010101" pitchFamily="2" charset="-122"/>
              </a:rPr>
              <a:t>人）</a:t>
            </a:r>
            <a:r>
              <a:rPr lang="en-CA" altLang="zh-CN" dirty="0">
                <a:latin typeface="Tahoma" panose="020B0604030504040204" pitchFamily="34" charset="0"/>
                <a:ea typeface="Tahoma" panose="020B0604030504040204" pitchFamily="34" charset="0"/>
                <a:cs typeface="Tahoma" panose="020B0604030504040204" pitchFamily="34" charset="0"/>
              </a:rPr>
              <a:t>25%</a:t>
            </a:r>
          </a:p>
          <a:p>
            <a:pPr lvl="1">
              <a:buClr>
                <a:srgbClr val="FF0000"/>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期末考试</a:t>
            </a:r>
            <a:r>
              <a:rPr lang="en-US" altLang="zh-CN" dirty="0">
                <a:latin typeface="Tahoma" panose="020B0604030504040204" pitchFamily="34" charset="0"/>
                <a:ea typeface="Tahoma" panose="020B0604030504040204" pitchFamily="34" charset="0"/>
                <a:cs typeface="Tahoma" panose="020B0604030504040204" pitchFamily="34" charset="0"/>
              </a:rPr>
              <a:t>(</a:t>
            </a:r>
            <a:r>
              <a:rPr lang="en-CA" altLang="zh-CN" dirty="0">
                <a:latin typeface="Tahoma" panose="020B0604030504040204" pitchFamily="34" charset="0"/>
                <a:ea typeface="Tahoma" panose="020B0604030504040204" pitchFamily="34" charset="0"/>
                <a:cs typeface="Tahoma" panose="020B0604030504040204" pitchFamily="34" charset="0"/>
              </a:rPr>
              <a:t>60</a:t>
            </a:r>
            <a:r>
              <a:rPr lang="en-US" altLang="zh-CN" dirty="0">
                <a:latin typeface="Tahoma" panose="020B0604030504040204" pitchFamily="34" charset="0"/>
                <a:ea typeface="Tahoma" panose="020B0604030504040204" pitchFamily="34" charset="0"/>
                <a:cs typeface="Tahoma" panose="020B0604030504040204" pitchFamily="34" charset="0"/>
              </a:rPr>
              <a:t>%)</a:t>
            </a:r>
            <a:endParaRPr lang="en-CA" altLang="zh-CN" dirty="0">
              <a:latin typeface="Tahoma" panose="020B0604030504040204" pitchFamily="34" charset="0"/>
              <a:ea typeface="Tahoma" panose="020B0604030504040204" pitchFamily="34" charset="0"/>
              <a:cs typeface="Tahoma" panose="020B0604030504040204" pitchFamily="34" charset="0"/>
            </a:endParaRPr>
          </a:p>
          <a:p>
            <a:pPr>
              <a:buClr>
                <a:schemeClr val="accent1"/>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参考书籍</a:t>
            </a:r>
            <a:endParaRPr lang="en-CA" altLang="zh-CN" dirty="0">
              <a:latin typeface="宋体" panose="02010600030101010101" pitchFamily="2" charset="-122"/>
              <a:ea typeface="宋体" panose="02010600030101010101" pitchFamily="2" charset="-122"/>
            </a:endParaRPr>
          </a:p>
          <a:p>
            <a:pPr lvl="1">
              <a:buClr>
                <a:srgbClr val="FF0000"/>
              </a:buClr>
              <a:buSzPct val="60000"/>
              <a:buFont typeface="Wingdings" panose="05000000000000000000" pitchFamily="2" charset="2"/>
              <a:buChar char="n"/>
            </a:pPr>
            <a:r>
              <a:rPr lang="zh-CN" altLang="en-US" dirty="0"/>
              <a:t>现代密码学</a:t>
            </a:r>
            <a:r>
              <a:rPr lang="en-US" altLang="zh-CN" dirty="0"/>
              <a:t>, </a:t>
            </a:r>
            <a:r>
              <a:rPr lang="zh-CN" altLang="en-US" dirty="0"/>
              <a:t>杨波</a:t>
            </a:r>
            <a:r>
              <a:rPr lang="en-US" altLang="zh-CN" dirty="0"/>
              <a:t>,</a:t>
            </a:r>
            <a:r>
              <a:rPr lang="zh-CN" altLang="en-US" dirty="0"/>
              <a:t>清华大学出版社</a:t>
            </a:r>
            <a:endParaRPr lang="en-CA" altLang="zh-CN" dirty="0"/>
          </a:p>
          <a:p>
            <a:pPr lvl="1">
              <a:buClr>
                <a:srgbClr val="FF0000"/>
              </a:buClr>
              <a:buSzPct val="60000"/>
              <a:buFont typeface="Wingdings" panose="05000000000000000000" pitchFamily="2" charset="2"/>
              <a:buChar char="n"/>
            </a:pPr>
            <a:r>
              <a:rPr lang="en-CA" altLang="zh-CN" dirty="0">
                <a:latin typeface="Tahoma" panose="020B0604030504040204" pitchFamily="34" charset="0"/>
                <a:ea typeface="Tahoma" panose="020B0604030504040204" pitchFamily="34" charset="0"/>
                <a:cs typeface="Tahoma" panose="020B0604030504040204" pitchFamily="34" charset="0"/>
              </a:rPr>
              <a:t>Introduction to Modern Cryptography, Jonathan Katz and </a:t>
            </a:r>
            <a:r>
              <a:rPr lang="en-CA" altLang="zh-CN" dirty="0" err="1">
                <a:latin typeface="Tahoma" panose="020B0604030504040204" pitchFamily="34" charset="0"/>
                <a:ea typeface="Tahoma" panose="020B0604030504040204" pitchFamily="34" charset="0"/>
                <a:cs typeface="Tahoma" panose="020B0604030504040204" pitchFamily="34" charset="0"/>
              </a:rPr>
              <a:t>Yehudan</a:t>
            </a:r>
            <a:r>
              <a:rPr lang="en-CA" altLang="zh-CN" dirty="0">
                <a:latin typeface="Tahoma" panose="020B0604030504040204" pitchFamily="34" charset="0"/>
                <a:ea typeface="Tahoma" panose="020B0604030504040204" pitchFamily="34" charset="0"/>
                <a:cs typeface="Tahoma" panose="020B0604030504040204" pitchFamily="34" charset="0"/>
              </a:rPr>
              <a:t> Lindell, CRC Press Inc, 2014</a:t>
            </a:r>
          </a:p>
          <a:p>
            <a:pPr marL="0" indent="0">
              <a:buClr>
                <a:schemeClr val="accent1"/>
              </a:buClr>
              <a:buSzPct val="60000"/>
              <a:buNone/>
            </a:pPr>
            <a:endParaRPr lang="zh-CN" altLang="en-US" dirty="0">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948A332C-CAF6-47D5-9CD8-ABC4B141182A}"/>
              </a:ext>
            </a:extLst>
          </p:cNvPr>
          <p:cNvSpPr>
            <a:spLocks noGrp="1"/>
          </p:cNvSpPr>
          <p:nvPr>
            <p:ph type="title"/>
          </p:nvPr>
        </p:nvSpPr>
        <p:spPr>
          <a:xfrm>
            <a:off x="0" y="0"/>
            <a:ext cx="10515600" cy="1263192"/>
          </a:xfrm>
        </p:spPr>
        <p:txBody>
          <a:bodyPr>
            <a:normAutofit/>
          </a:bodyPr>
          <a:lstStyle/>
          <a:p>
            <a:r>
              <a:rPr lang="zh-CN" altLang="en-US" sz="4800" dirty="0">
                <a:solidFill>
                  <a:srgbClr val="FF0000"/>
                </a:solidFill>
                <a:latin typeface="宋体" panose="02010600030101010101" pitchFamily="2" charset="-122"/>
                <a:ea typeface="宋体" panose="02010600030101010101" pitchFamily="2" charset="-122"/>
              </a:rPr>
              <a:t>课程信息</a:t>
            </a:r>
          </a:p>
        </p:txBody>
      </p:sp>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2</a:t>
            </a:fld>
            <a:endParaRPr lang="en-US" altLang="zh-CN" sz="1400" dirty="0"/>
          </a:p>
        </p:txBody>
      </p:sp>
    </p:spTree>
    <p:extLst>
      <p:ext uri="{BB962C8B-B14F-4D97-AF65-F5344CB8AC3E}">
        <p14:creationId xmlns:p14="http://schemas.microsoft.com/office/powerpoint/2010/main" val="82302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B717EF76-D7E6-462E-B598-475BEC1F1A54}"/>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现代密码学的分类</a:t>
            </a:r>
            <a:endParaRPr lang="en-CA" altLang="en-US" dirty="0">
              <a:solidFill>
                <a:srgbClr val="FF0000"/>
              </a:solidFill>
              <a:latin typeface="宋体" panose="02010600030101010101" pitchFamily="2" charset="-122"/>
              <a:ea typeface="宋体" panose="02010600030101010101" pitchFamily="2" charset="-122"/>
            </a:endParaRPr>
          </a:p>
        </p:txBody>
      </p:sp>
      <p:sp>
        <p:nvSpPr>
          <p:cNvPr id="31747" name="内容占位符 2">
            <a:extLst>
              <a:ext uri="{FF2B5EF4-FFF2-40B4-BE49-F238E27FC236}">
                <a16:creationId xmlns:a16="http://schemas.microsoft.com/office/drawing/2014/main" id="{EE64879F-A593-4843-9FA8-68FC52AAAD8E}"/>
              </a:ext>
            </a:extLst>
          </p:cNvPr>
          <p:cNvSpPr>
            <a:spLocks noGrp="1" noChangeArrowheads="1"/>
          </p:cNvSpPr>
          <p:nvPr>
            <p:ph idx="1"/>
          </p:nvPr>
        </p:nvSpPr>
        <p:spPr>
          <a:xfrm>
            <a:off x="1919288" y="2017713"/>
            <a:ext cx="8559800" cy="4114800"/>
          </a:xfrm>
        </p:spPr>
        <p:txBody>
          <a:bodyPr/>
          <a:lstStyle/>
          <a:p>
            <a:pPr marL="0" indent="0">
              <a:buNone/>
            </a:pPr>
            <a:r>
              <a:rPr lang="en-CA" altLang="en-US" dirty="0"/>
              <a:t> </a:t>
            </a:r>
          </a:p>
        </p:txBody>
      </p:sp>
      <p:sp>
        <p:nvSpPr>
          <p:cNvPr id="5" name="Rectangle 4">
            <a:extLst>
              <a:ext uri="{FF2B5EF4-FFF2-40B4-BE49-F238E27FC236}">
                <a16:creationId xmlns:a16="http://schemas.microsoft.com/office/drawing/2014/main" id="{37D4A0B4-5124-4971-B6CC-5A695D4D4336}"/>
              </a:ext>
            </a:extLst>
          </p:cNvPr>
          <p:cNvSpPr>
            <a:spLocks noChangeArrowheads="1"/>
          </p:cNvSpPr>
          <p:nvPr/>
        </p:nvSpPr>
        <p:spPr bwMode="auto">
          <a:xfrm>
            <a:off x="1981200" y="3725863"/>
            <a:ext cx="1600200" cy="457200"/>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基本原语</a:t>
            </a:r>
          </a:p>
        </p:txBody>
      </p:sp>
      <p:sp>
        <p:nvSpPr>
          <p:cNvPr id="6" name="Line 5">
            <a:extLst>
              <a:ext uri="{FF2B5EF4-FFF2-40B4-BE49-F238E27FC236}">
                <a16:creationId xmlns:a16="http://schemas.microsoft.com/office/drawing/2014/main" id="{5E55C672-EBD1-4B40-B101-EDE7DABE65CC}"/>
              </a:ext>
            </a:extLst>
          </p:cNvPr>
          <p:cNvSpPr>
            <a:spLocks noChangeShapeType="1"/>
          </p:cNvSpPr>
          <p:nvPr/>
        </p:nvSpPr>
        <p:spPr bwMode="auto">
          <a:xfrm>
            <a:off x="3581400" y="395446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a:extLst>
              <a:ext uri="{FF2B5EF4-FFF2-40B4-BE49-F238E27FC236}">
                <a16:creationId xmlns:a16="http://schemas.microsoft.com/office/drawing/2014/main" id="{66FB1DB7-2CDD-4C93-AB96-B58AED8E1659}"/>
              </a:ext>
            </a:extLst>
          </p:cNvPr>
          <p:cNvSpPr>
            <a:spLocks noChangeShapeType="1"/>
          </p:cNvSpPr>
          <p:nvPr/>
        </p:nvSpPr>
        <p:spPr bwMode="auto">
          <a:xfrm>
            <a:off x="3810000" y="2354263"/>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7">
            <a:extLst>
              <a:ext uri="{FF2B5EF4-FFF2-40B4-BE49-F238E27FC236}">
                <a16:creationId xmlns:a16="http://schemas.microsoft.com/office/drawing/2014/main" id="{DF3CC804-672F-4B46-A7A3-9217B70BBFC4}"/>
              </a:ext>
            </a:extLst>
          </p:cNvPr>
          <p:cNvSpPr>
            <a:spLocks noChangeShapeType="1"/>
          </p:cNvSpPr>
          <p:nvPr/>
        </p:nvSpPr>
        <p:spPr bwMode="auto">
          <a:xfrm>
            <a:off x="3810000" y="23542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a:extLst>
              <a:ext uri="{FF2B5EF4-FFF2-40B4-BE49-F238E27FC236}">
                <a16:creationId xmlns:a16="http://schemas.microsoft.com/office/drawing/2014/main" id="{8FD8F873-D1B6-45EC-9AA1-C7AAD8BEDAD5}"/>
              </a:ext>
            </a:extLst>
          </p:cNvPr>
          <p:cNvSpPr>
            <a:spLocks noChangeShapeType="1"/>
          </p:cNvSpPr>
          <p:nvPr/>
        </p:nvSpPr>
        <p:spPr bwMode="auto">
          <a:xfrm>
            <a:off x="3810000" y="39544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9">
            <a:extLst>
              <a:ext uri="{FF2B5EF4-FFF2-40B4-BE49-F238E27FC236}">
                <a16:creationId xmlns:a16="http://schemas.microsoft.com/office/drawing/2014/main" id="{01B1077F-C903-45BB-A1B7-6C6ED29C97FB}"/>
              </a:ext>
            </a:extLst>
          </p:cNvPr>
          <p:cNvSpPr>
            <a:spLocks noChangeShapeType="1"/>
          </p:cNvSpPr>
          <p:nvPr/>
        </p:nvSpPr>
        <p:spPr bwMode="auto">
          <a:xfrm>
            <a:off x="3810000" y="58594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0">
            <a:extLst>
              <a:ext uri="{FF2B5EF4-FFF2-40B4-BE49-F238E27FC236}">
                <a16:creationId xmlns:a16="http://schemas.microsoft.com/office/drawing/2014/main" id="{A2E16723-415C-4A83-8A18-E23FFA64D6F1}"/>
              </a:ext>
            </a:extLst>
          </p:cNvPr>
          <p:cNvSpPr>
            <a:spLocks noChangeArrowheads="1"/>
          </p:cNvSpPr>
          <p:nvPr/>
        </p:nvSpPr>
        <p:spPr bwMode="auto">
          <a:xfrm>
            <a:off x="4267200" y="1897063"/>
            <a:ext cx="914400" cy="9144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无密钥</a:t>
            </a:r>
          </a:p>
          <a:p>
            <a:pPr algn="ctr" eaLnBrk="1" hangingPunct="1">
              <a:spcBef>
                <a:spcPct val="0"/>
              </a:spcBef>
              <a:buClrTx/>
              <a:buSzTx/>
              <a:buFontTx/>
              <a:buNone/>
            </a:pPr>
            <a:r>
              <a:rPr lang="en-US" altLang="zh-CN" sz="1800" b="1"/>
              <a:t>(</a:t>
            </a:r>
            <a:r>
              <a:rPr lang="zh-CN" altLang="en-US" sz="1800" b="1"/>
              <a:t>白盒</a:t>
            </a:r>
            <a:r>
              <a:rPr lang="en-US" altLang="zh-CN" sz="1800"/>
              <a:t>)</a:t>
            </a:r>
          </a:p>
        </p:txBody>
      </p:sp>
      <p:sp>
        <p:nvSpPr>
          <p:cNvPr id="12" name="Rectangle 11">
            <a:extLst>
              <a:ext uri="{FF2B5EF4-FFF2-40B4-BE49-F238E27FC236}">
                <a16:creationId xmlns:a16="http://schemas.microsoft.com/office/drawing/2014/main" id="{295AE2FA-C31A-4DD9-98CD-79258F490E04}"/>
              </a:ext>
            </a:extLst>
          </p:cNvPr>
          <p:cNvSpPr>
            <a:spLocks noChangeArrowheads="1"/>
          </p:cNvSpPr>
          <p:nvPr/>
        </p:nvSpPr>
        <p:spPr bwMode="auto">
          <a:xfrm>
            <a:off x="4267200" y="3649663"/>
            <a:ext cx="914400" cy="9144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单密钥</a:t>
            </a:r>
          </a:p>
          <a:p>
            <a:pPr algn="ctr" eaLnBrk="1" hangingPunct="1">
              <a:spcBef>
                <a:spcPct val="0"/>
              </a:spcBef>
              <a:buClrTx/>
              <a:buSzTx/>
              <a:buFontTx/>
              <a:buNone/>
            </a:pPr>
            <a:r>
              <a:rPr lang="en-US" altLang="zh-CN" sz="1800" b="1"/>
              <a:t>(</a:t>
            </a:r>
            <a:r>
              <a:rPr lang="zh-CN" altLang="en-US" sz="1800" b="1"/>
              <a:t>一个锁，两把钥匙</a:t>
            </a:r>
            <a:r>
              <a:rPr lang="en-US" altLang="zh-CN" sz="1800" b="1"/>
              <a:t>)</a:t>
            </a:r>
          </a:p>
        </p:txBody>
      </p:sp>
      <p:sp>
        <p:nvSpPr>
          <p:cNvPr id="13" name="Rectangle 12">
            <a:extLst>
              <a:ext uri="{FF2B5EF4-FFF2-40B4-BE49-F238E27FC236}">
                <a16:creationId xmlns:a16="http://schemas.microsoft.com/office/drawing/2014/main" id="{2A4BB291-2430-42A5-A2AA-C71FDCF905EC}"/>
              </a:ext>
            </a:extLst>
          </p:cNvPr>
          <p:cNvSpPr>
            <a:spLocks noChangeArrowheads="1"/>
          </p:cNvSpPr>
          <p:nvPr/>
        </p:nvSpPr>
        <p:spPr bwMode="auto">
          <a:xfrm>
            <a:off x="4267200" y="5402263"/>
            <a:ext cx="914400" cy="914400"/>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双密钥</a:t>
            </a:r>
          </a:p>
          <a:p>
            <a:pPr algn="ctr" eaLnBrk="1" hangingPunct="1">
              <a:spcBef>
                <a:spcPct val="0"/>
              </a:spcBef>
              <a:buClrTx/>
              <a:buSzTx/>
              <a:buFontTx/>
              <a:buNone/>
            </a:pPr>
            <a:r>
              <a:rPr lang="en-US" altLang="zh-CN" sz="1800" b="1"/>
              <a:t>(</a:t>
            </a:r>
            <a:r>
              <a:rPr lang="zh-CN" altLang="en-US" sz="1800" b="1"/>
              <a:t>意见箱</a:t>
            </a:r>
            <a:r>
              <a:rPr lang="en-US" altLang="zh-CN" sz="1800" b="1"/>
              <a:t>)</a:t>
            </a:r>
          </a:p>
          <a:p>
            <a:pPr algn="ctr" eaLnBrk="1" hangingPunct="1">
              <a:spcBef>
                <a:spcPct val="0"/>
              </a:spcBef>
              <a:buClrTx/>
              <a:buSzTx/>
              <a:buFontTx/>
              <a:buNone/>
            </a:pPr>
            <a:endParaRPr lang="en-US" altLang="zh-CN" sz="1800">
              <a:solidFill>
                <a:schemeClr val="folHlink"/>
              </a:solidFill>
            </a:endParaRPr>
          </a:p>
        </p:txBody>
      </p:sp>
      <p:sp>
        <p:nvSpPr>
          <p:cNvPr id="14" name="Line 13">
            <a:extLst>
              <a:ext uri="{FF2B5EF4-FFF2-40B4-BE49-F238E27FC236}">
                <a16:creationId xmlns:a16="http://schemas.microsoft.com/office/drawing/2014/main" id="{EC276B73-C498-4B4B-8EE4-7A60F8F99CEF}"/>
              </a:ext>
            </a:extLst>
          </p:cNvPr>
          <p:cNvSpPr>
            <a:spLocks noChangeShapeType="1"/>
          </p:cNvSpPr>
          <p:nvPr/>
        </p:nvSpPr>
        <p:spPr bwMode="auto">
          <a:xfrm>
            <a:off x="5181600" y="2354263"/>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a:extLst>
              <a:ext uri="{FF2B5EF4-FFF2-40B4-BE49-F238E27FC236}">
                <a16:creationId xmlns:a16="http://schemas.microsoft.com/office/drawing/2014/main" id="{FA1F2958-9F67-4788-A7AC-D47752745316}"/>
              </a:ext>
            </a:extLst>
          </p:cNvPr>
          <p:cNvSpPr>
            <a:spLocks noChangeShapeType="1"/>
          </p:cNvSpPr>
          <p:nvPr/>
        </p:nvSpPr>
        <p:spPr bwMode="auto">
          <a:xfrm>
            <a:off x="5181600" y="3954463"/>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5">
            <a:extLst>
              <a:ext uri="{FF2B5EF4-FFF2-40B4-BE49-F238E27FC236}">
                <a16:creationId xmlns:a16="http://schemas.microsoft.com/office/drawing/2014/main" id="{3901B394-394E-4BB8-8735-BFFECBBBD43F}"/>
              </a:ext>
            </a:extLst>
          </p:cNvPr>
          <p:cNvSpPr>
            <a:spLocks noChangeShapeType="1"/>
          </p:cNvSpPr>
          <p:nvPr/>
        </p:nvSpPr>
        <p:spPr bwMode="auto">
          <a:xfrm>
            <a:off x="5181600" y="5859463"/>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6">
            <a:extLst>
              <a:ext uri="{FF2B5EF4-FFF2-40B4-BE49-F238E27FC236}">
                <a16:creationId xmlns:a16="http://schemas.microsoft.com/office/drawing/2014/main" id="{75A2A248-AC3E-4037-91C9-00DDA7769C87}"/>
              </a:ext>
            </a:extLst>
          </p:cNvPr>
          <p:cNvSpPr>
            <a:spLocks noChangeShapeType="1"/>
          </p:cNvSpPr>
          <p:nvPr/>
        </p:nvSpPr>
        <p:spPr bwMode="auto">
          <a:xfrm>
            <a:off x="5486400" y="1744663"/>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7">
            <a:extLst>
              <a:ext uri="{FF2B5EF4-FFF2-40B4-BE49-F238E27FC236}">
                <a16:creationId xmlns:a16="http://schemas.microsoft.com/office/drawing/2014/main" id="{CBDA202E-79CE-4664-9417-CB4A7DD3A3B7}"/>
              </a:ext>
            </a:extLst>
          </p:cNvPr>
          <p:cNvSpPr>
            <a:spLocks noChangeShapeType="1"/>
          </p:cNvSpPr>
          <p:nvPr/>
        </p:nvSpPr>
        <p:spPr bwMode="auto">
          <a:xfrm>
            <a:off x="5486400" y="17446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8">
            <a:extLst>
              <a:ext uri="{FF2B5EF4-FFF2-40B4-BE49-F238E27FC236}">
                <a16:creationId xmlns:a16="http://schemas.microsoft.com/office/drawing/2014/main" id="{D6AB1E60-7614-4851-A945-20CFC426BD26}"/>
              </a:ext>
            </a:extLst>
          </p:cNvPr>
          <p:cNvSpPr>
            <a:spLocks noChangeShapeType="1"/>
          </p:cNvSpPr>
          <p:nvPr/>
        </p:nvSpPr>
        <p:spPr bwMode="auto">
          <a:xfrm>
            <a:off x="5486400" y="23542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9">
            <a:extLst>
              <a:ext uri="{FF2B5EF4-FFF2-40B4-BE49-F238E27FC236}">
                <a16:creationId xmlns:a16="http://schemas.microsoft.com/office/drawing/2014/main" id="{23ED07F0-928A-4DC8-8489-20CE0024E2A0}"/>
              </a:ext>
            </a:extLst>
          </p:cNvPr>
          <p:cNvSpPr>
            <a:spLocks noChangeShapeType="1"/>
          </p:cNvSpPr>
          <p:nvPr/>
        </p:nvSpPr>
        <p:spPr bwMode="auto">
          <a:xfrm>
            <a:off x="5486400" y="30400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0">
            <a:extLst>
              <a:ext uri="{FF2B5EF4-FFF2-40B4-BE49-F238E27FC236}">
                <a16:creationId xmlns:a16="http://schemas.microsoft.com/office/drawing/2014/main" id="{7F2CE375-5EA1-47A0-8A76-3610DDB4ED2F}"/>
              </a:ext>
            </a:extLst>
          </p:cNvPr>
          <p:cNvSpPr>
            <a:spLocks noChangeShapeType="1"/>
          </p:cNvSpPr>
          <p:nvPr/>
        </p:nvSpPr>
        <p:spPr bwMode="auto">
          <a:xfrm>
            <a:off x="5519739" y="3649663"/>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1">
            <a:extLst>
              <a:ext uri="{FF2B5EF4-FFF2-40B4-BE49-F238E27FC236}">
                <a16:creationId xmlns:a16="http://schemas.microsoft.com/office/drawing/2014/main" id="{DBD9AE0E-ED9D-40BF-9B84-7213BA013BB3}"/>
              </a:ext>
            </a:extLst>
          </p:cNvPr>
          <p:cNvSpPr>
            <a:spLocks noChangeShapeType="1"/>
          </p:cNvSpPr>
          <p:nvPr/>
        </p:nvSpPr>
        <p:spPr bwMode="auto">
          <a:xfrm>
            <a:off x="5486400" y="517366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a:extLst>
              <a:ext uri="{FF2B5EF4-FFF2-40B4-BE49-F238E27FC236}">
                <a16:creationId xmlns:a16="http://schemas.microsoft.com/office/drawing/2014/main" id="{44845761-8BA9-46C9-93A0-F35DA9B862D2}"/>
              </a:ext>
            </a:extLst>
          </p:cNvPr>
          <p:cNvSpPr>
            <a:spLocks noChangeShapeType="1"/>
          </p:cNvSpPr>
          <p:nvPr/>
        </p:nvSpPr>
        <p:spPr bwMode="auto">
          <a:xfrm flipV="1">
            <a:off x="5519739" y="3649663"/>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3">
            <a:extLst>
              <a:ext uri="{FF2B5EF4-FFF2-40B4-BE49-F238E27FC236}">
                <a16:creationId xmlns:a16="http://schemas.microsoft.com/office/drawing/2014/main" id="{AC11DBF1-9944-40A9-AD7D-D3C2940260A1}"/>
              </a:ext>
            </a:extLst>
          </p:cNvPr>
          <p:cNvSpPr>
            <a:spLocks noChangeShapeType="1"/>
          </p:cNvSpPr>
          <p:nvPr/>
        </p:nvSpPr>
        <p:spPr bwMode="auto">
          <a:xfrm>
            <a:off x="5486400" y="47164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a:extLst>
              <a:ext uri="{FF2B5EF4-FFF2-40B4-BE49-F238E27FC236}">
                <a16:creationId xmlns:a16="http://schemas.microsoft.com/office/drawing/2014/main" id="{B074E588-BE65-4535-89C3-7A578D0D41CC}"/>
              </a:ext>
            </a:extLst>
          </p:cNvPr>
          <p:cNvSpPr>
            <a:spLocks noChangeShapeType="1"/>
          </p:cNvSpPr>
          <p:nvPr/>
        </p:nvSpPr>
        <p:spPr bwMode="auto">
          <a:xfrm>
            <a:off x="5486400" y="51736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a:extLst>
              <a:ext uri="{FF2B5EF4-FFF2-40B4-BE49-F238E27FC236}">
                <a16:creationId xmlns:a16="http://schemas.microsoft.com/office/drawing/2014/main" id="{179C08A0-DB4C-4DA5-AB22-5741EAD6C468}"/>
              </a:ext>
            </a:extLst>
          </p:cNvPr>
          <p:cNvSpPr>
            <a:spLocks noChangeShapeType="1"/>
          </p:cNvSpPr>
          <p:nvPr/>
        </p:nvSpPr>
        <p:spPr bwMode="auto">
          <a:xfrm>
            <a:off x="5486400" y="58594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6">
            <a:extLst>
              <a:ext uri="{FF2B5EF4-FFF2-40B4-BE49-F238E27FC236}">
                <a16:creationId xmlns:a16="http://schemas.microsoft.com/office/drawing/2014/main" id="{BB3B7481-AD42-4DC0-BFAB-FFC564CDC7A2}"/>
              </a:ext>
            </a:extLst>
          </p:cNvPr>
          <p:cNvSpPr>
            <a:spLocks noChangeArrowheads="1"/>
          </p:cNvSpPr>
          <p:nvPr/>
        </p:nvSpPr>
        <p:spPr bwMode="auto">
          <a:xfrm>
            <a:off x="5867400" y="1516063"/>
            <a:ext cx="1828800" cy="457200"/>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FF0000"/>
                </a:solidFill>
              </a:rPr>
              <a:t>Hash</a:t>
            </a:r>
            <a:r>
              <a:rPr lang="zh-CN" altLang="en-US" sz="1800" b="1">
                <a:solidFill>
                  <a:srgbClr val="FF0000"/>
                </a:solidFill>
              </a:rPr>
              <a:t>函数</a:t>
            </a:r>
          </a:p>
        </p:txBody>
      </p:sp>
      <p:sp>
        <p:nvSpPr>
          <p:cNvPr id="28" name="Rectangle 27">
            <a:extLst>
              <a:ext uri="{FF2B5EF4-FFF2-40B4-BE49-F238E27FC236}">
                <a16:creationId xmlns:a16="http://schemas.microsoft.com/office/drawing/2014/main" id="{482EEF63-A17C-4BEE-A767-C5493D1319D3}"/>
              </a:ext>
            </a:extLst>
          </p:cNvPr>
          <p:cNvSpPr>
            <a:spLocks noChangeArrowheads="1"/>
          </p:cNvSpPr>
          <p:nvPr/>
        </p:nvSpPr>
        <p:spPr bwMode="auto">
          <a:xfrm>
            <a:off x="5867400" y="2125663"/>
            <a:ext cx="20574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随机序列生成器</a:t>
            </a:r>
          </a:p>
        </p:txBody>
      </p:sp>
      <p:sp>
        <p:nvSpPr>
          <p:cNvPr id="29" name="Rectangle 28">
            <a:extLst>
              <a:ext uri="{FF2B5EF4-FFF2-40B4-BE49-F238E27FC236}">
                <a16:creationId xmlns:a16="http://schemas.microsoft.com/office/drawing/2014/main" id="{6542F160-341F-44AA-AA31-C4FCA611E2C3}"/>
              </a:ext>
            </a:extLst>
          </p:cNvPr>
          <p:cNvSpPr>
            <a:spLocks noChangeArrowheads="1"/>
          </p:cNvSpPr>
          <p:nvPr/>
        </p:nvSpPr>
        <p:spPr bwMode="auto">
          <a:xfrm>
            <a:off x="5867400" y="2735263"/>
            <a:ext cx="18288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单向函数</a:t>
            </a:r>
          </a:p>
        </p:txBody>
      </p:sp>
      <p:sp>
        <p:nvSpPr>
          <p:cNvPr id="30" name="Rectangle 29">
            <a:extLst>
              <a:ext uri="{FF2B5EF4-FFF2-40B4-BE49-F238E27FC236}">
                <a16:creationId xmlns:a16="http://schemas.microsoft.com/office/drawing/2014/main" id="{5BE1C157-75E7-43E0-B285-5B846C950136}"/>
              </a:ext>
            </a:extLst>
          </p:cNvPr>
          <p:cNvSpPr>
            <a:spLocks noChangeArrowheads="1"/>
          </p:cNvSpPr>
          <p:nvPr/>
        </p:nvSpPr>
        <p:spPr bwMode="auto">
          <a:xfrm>
            <a:off x="5880100" y="3433763"/>
            <a:ext cx="18288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对称加密</a:t>
            </a:r>
          </a:p>
        </p:txBody>
      </p:sp>
      <p:sp>
        <p:nvSpPr>
          <p:cNvPr id="31" name="Rectangle 30">
            <a:extLst>
              <a:ext uri="{FF2B5EF4-FFF2-40B4-BE49-F238E27FC236}">
                <a16:creationId xmlns:a16="http://schemas.microsoft.com/office/drawing/2014/main" id="{521C4BCF-8EBA-46D2-9C01-DA7834FA1FF4}"/>
              </a:ext>
            </a:extLst>
          </p:cNvPr>
          <p:cNvSpPr>
            <a:spLocks noChangeArrowheads="1"/>
          </p:cNvSpPr>
          <p:nvPr/>
        </p:nvSpPr>
        <p:spPr bwMode="auto">
          <a:xfrm>
            <a:off x="5867400" y="4411663"/>
            <a:ext cx="18288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消息鉴别码</a:t>
            </a:r>
          </a:p>
        </p:txBody>
      </p:sp>
      <p:sp>
        <p:nvSpPr>
          <p:cNvPr id="32" name="Rectangle 31">
            <a:extLst>
              <a:ext uri="{FF2B5EF4-FFF2-40B4-BE49-F238E27FC236}">
                <a16:creationId xmlns:a16="http://schemas.microsoft.com/office/drawing/2014/main" id="{4B65C752-8E78-4BAB-9C0D-B75309964DE3}"/>
              </a:ext>
            </a:extLst>
          </p:cNvPr>
          <p:cNvSpPr>
            <a:spLocks noChangeArrowheads="1"/>
          </p:cNvSpPr>
          <p:nvPr/>
        </p:nvSpPr>
        <p:spPr bwMode="auto">
          <a:xfrm>
            <a:off x="5867400" y="4945063"/>
            <a:ext cx="18288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公钥加密</a:t>
            </a:r>
          </a:p>
        </p:txBody>
      </p:sp>
      <p:sp>
        <p:nvSpPr>
          <p:cNvPr id="33" name="Rectangle 32">
            <a:extLst>
              <a:ext uri="{FF2B5EF4-FFF2-40B4-BE49-F238E27FC236}">
                <a16:creationId xmlns:a16="http://schemas.microsoft.com/office/drawing/2014/main" id="{CD9B3492-28DB-4D81-B6A9-5A3B20136764}"/>
              </a:ext>
            </a:extLst>
          </p:cNvPr>
          <p:cNvSpPr>
            <a:spLocks noChangeArrowheads="1"/>
          </p:cNvSpPr>
          <p:nvPr/>
        </p:nvSpPr>
        <p:spPr bwMode="auto">
          <a:xfrm>
            <a:off x="5867400" y="5630863"/>
            <a:ext cx="18288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数字签名</a:t>
            </a:r>
          </a:p>
        </p:txBody>
      </p:sp>
      <p:sp>
        <p:nvSpPr>
          <p:cNvPr id="34" name="Line 33">
            <a:extLst>
              <a:ext uri="{FF2B5EF4-FFF2-40B4-BE49-F238E27FC236}">
                <a16:creationId xmlns:a16="http://schemas.microsoft.com/office/drawing/2014/main" id="{B611219D-417A-4285-8206-1AD4BE6AF0B1}"/>
              </a:ext>
            </a:extLst>
          </p:cNvPr>
          <p:cNvSpPr>
            <a:spLocks noChangeShapeType="1"/>
          </p:cNvSpPr>
          <p:nvPr/>
        </p:nvSpPr>
        <p:spPr bwMode="auto">
          <a:xfrm>
            <a:off x="7680325" y="3578225"/>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4">
            <a:extLst>
              <a:ext uri="{FF2B5EF4-FFF2-40B4-BE49-F238E27FC236}">
                <a16:creationId xmlns:a16="http://schemas.microsoft.com/office/drawing/2014/main" id="{63B00750-5C57-4E8C-A516-1DDB2329B32B}"/>
              </a:ext>
            </a:extLst>
          </p:cNvPr>
          <p:cNvSpPr>
            <a:spLocks noChangeShapeType="1"/>
          </p:cNvSpPr>
          <p:nvPr/>
        </p:nvSpPr>
        <p:spPr bwMode="auto">
          <a:xfrm>
            <a:off x="8001000" y="2811463"/>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5">
            <a:extLst>
              <a:ext uri="{FF2B5EF4-FFF2-40B4-BE49-F238E27FC236}">
                <a16:creationId xmlns:a16="http://schemas.microsoft.com/office/drawing/2014/main" id="{011CC1F5-86E3-4A1A-B8FA-D3BC795D77C9}"/>
              </a:ext>
            </a:extLst>
          </p:cNvPr>
          <p:cNvSpPr>
            <a:spLocks noChangeShapeType="1"/>
          </p:cNvSpPr>
          <p:nvPr/>
        </p:nvSpPr>
        <p:spPr bwMode="auto">
          <a:xfrm>
            <a:off x="8001000" y="28114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6">
            <a:extLst>
              <a:ext uri="{FF2B5EF4-FFF2-40B4-BE49-F238E27FC236}">
                <a16:creationId xmlns:a16="http://schemas.microsoft.com/office/drawing/2014/main" id="{D3DEA687-F5D1-43C6-A869-2EFC8A0FFADA}"/>
              </a:ext>
            </a:extLst>
          </p:cNvPr>
          <p:cNvSpPr>
            <a:spLocks noChangeShapeType="1"/>
          </p:cNvSpPr>
          <p:nvPr/>
        </p:nvSpPr>
        <p:spPr bwMode="auto">
          <a:xfrm>
            <a:off x="8001000" y="41068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37">
            <a:extLst>
              <a:ext uri="{FF2B5EF4-FFF2-40B4-BE49-F238E27FC236}">
                <a16:creationId xmlns:a16="http://schemas.microsoft.com/office/drawing/2014/main" id="{DD04A17B-FB4A-480C-A738-81EC7D663EDC}"/>
              </a:ext>
            </a:extLst>
          </p:cNvPr>
          <p:cNvSpPr>
            <a:spLocks noChangeArrowheads="1"/>
          </p:cNvSpPr>
          <p:nvPr/>
        </p:nvSpPr>
        <p:spPr bwMode="auto">
          <a:xfrm>
            <a:off x="8382000" y="2582863"/>
            <a:ext cx="1828800" cy="457200"/>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流密码</a:t>
            </a:r>
          </a:p>
        </p:txBody>
      </p:sp>
      <p:sp>
        <p:nvSpPr>
          <p:cNvPr id="39" name="Rectangle 38">
            <a:extLst>
              <a:ext uri="{FF2B5EF4-FFF2-40B4-BE49-F238E27FC236}">
                <a16:creationId xmlns:a16="http://schemas.microsoft.com/office/drawing/2014/main" id="{8498A7FD-E6AB-4C65-9933-206FDF22BC9A}"/>
              </a:ext>
            </a:extLst>
          </p:cNvPr>
          <p:cNvSpPr>
            <a:spLocks noChangeArrowheads="1"/>
          </p:cNvSpPr>
          <p:nvPr/>
        </p:nvSpPr>
        <p:spPr bwMode="auto">
          <a:xfrm>
            <a:off x="8382000" y="3878263"/>
            <a:ext cx="1828800" cy="457200"/>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0000"/>
                </a:solidFill>
              </a:rPr>
              <a:t>分组密码</a:t>
            </a:r>
          </a:p>
        </p:txBody>
      </p:sp>
      <p:sp>
        <p:nvSpPr>
          <p:cNvPr id="40" name="灯片编号占位符 4">
            <a:extLst>
              <a:ext uri="{FF2B5EF4-FFF2-40B4-BE49-F238E27FC236}">
                <a16:creationId xmlns:a16="http://schemas.microsoft.com/office/drawing/2014/main" id="{25BEEB6E-E41C-47D3-A445-FC31EA5D7C29}"/>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20</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dissolve">
                                      <p:cBhvr>
                                        <p:cTn id="58" dur="500"/>
                                        <p:tgtEl>
                                          <p:spTgt spid="1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dissolve">
                                      <p:cBhvr>
                                        <p:cTn id="76" dur="500"/>
                                        <p:tgtEl>
                                          <p:spTgt spid="2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dissolve">
                                      <p:cBhvr>
                                        <p:cTn id="85" dur="500"/>
                                        <p:tgtEl>
                                          <p:spTgt spid="1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dissolve">
                                      <p:cBhvr>
                                        <p:cTn id="90" dur="500"/>
                                        <p:tgtEl>
                                          <p:spTgt spid="2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dissolve">
                                      <p:cBhvr>
                                        <p:cTn id="95" dur="500"/>
                                        <p:tgtEl>
                                          <p:spTgt spid="2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dissolve">
                                      <p:cBhvr>
                                        <p:cTn id="104" dur="500"/>
                                        <p:tgtEl>
                                          <p:spTgt spid="3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dissolve">
                                      <p:cBhvr>
                                        <p:cTn id="109" dur="500"/>
                                        <p:tgtEl>
                                          <p:spTgt spid="3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nodeType="click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dissolve">
                                      <p:cBhvr>
                                        <p:cTn id="114" dur="500"/>
                                        <p:tgtEl>
                                          <p:spTgt spid="3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dissolve">
                                      <p:cBhvr>
                                        <p:cTn id="123" dur="500"/>
                                        <p:tgtEl>
                                          <p:spTgt spid="3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9"/>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nodeType="click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dissolve">
                                      <p:cBhvr>
                                        <p:cTn id="132" dur="500"/>
                                        <p:tgtEl>
                                          <p:spTgt spid="2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24"/>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9" presetClass="entr" presetSubtype="0" fill="hold" nodeType="clickEffect">
                                  <p:stCondLst>
                                    <p:cond delay="0"/>
                                  </p:stCondLst>
                                  <p:childTnLst>
                                    <p:set>
                                      <p:cBhvr>
                                        <p:cTn id="144" dur="1" fill="hold">
                                          <p:stCondLst>
                                            <p:cond delay="0"/>
                                          </p:stCondLst>
                                        </p:cTn>
                                        <p:tgtEl>
                                          <p:spTgt spid="16"/>
                                        </p:tgtEl>
                                        <p:attrNameLst>
                                          <p:attrName>style.visibility</p:attrName>
                                        </p:attrNameLst>
                                      </p:cBhvr>
                                      <p:to>
                                        <p:strVal val="visible"/>
                                      </p:to>
                                    </p:set>
                                    <p:animEffect transition="in" filter="dissolve">
                                      <p:cBhvr>
                                        <p:cTn id="145" dur="500"/>
                                        <p:tgtEl>
                                          <p:spTgt spid="1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9" presetClass="entr" presetSubtype="0" fill="hold" nodeType="clickEffect">
                                  <p:stCondLst>
                                    <p:cond delay="0"/>
                                  </p:stCondLst>
                                  <p:childTnLst>
                                    <p:set>
                                      <p:cBhvr>
                                        <p:cTn id="149" dur="1" fill="hold">
                                          <p:stCondLst>
                                            <p:cond delay="0"/>
                                          </p:stCondLst>
                                        </p:cTn>
                                        <p:tgtEl>
                                          <p:spTgt spid="22"/>
                                        </p:tgtEl>
                                        <p:attrNameLst>
                                          <p:attrName>style.visibility</p:attrName>
                                        </p:attrNameLst>
                                      </p:cBhvr>
                                      <p:to>
                                        <p:strVal val="visible"/>
                                      </p:to>
                                    </p:set>
                                    <p:animEffect transition="in" filter="dissolve">
                                      <p:cBhvr>
                                        <p:cTn id="150" dur="500"/>
                                        <p:tgtEl>
                                          <p:spTgt spid="22"/>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9" presetClass="entr" presetSubtype="0" fill="hold" nodeType="click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dissolve">
                                      <p:cBhvr>
                                        <p:cTn id="155" dur="500"/>
                                        <p:tgtEl>
                                          <p:spTgt spid="2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32"/>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9" presetClass="entr" presetSubtype="0" fill="hold" nodeType="clickEffect">
                                  <p:stCondLst>
                                    <p:cond delay="0"/>
                                  </p:stCondLst>
                                  <p:childTnLst>
                                    <p:set>
                                      <p:cBhvr>
                                        <p:cTn id="163" dur="1" fill="hold">
                                          <p:stCondLst>
                                            <p:cond delay="0"/>
                                          </p:stCondLst>
                                        </p:cTn>
                                        <p:tgtEl>
                                          <p:spTgt spid="26"/>
                                        </p:tgtEl>
                                        <p:attrNameLst>
                                          <p:attrName>style.visibility</p:attrName>
                                        </p:attrNameLst>
                                      </p:cBhvr>
                                      <p:to>
                                        <p:strVal val="visible"/>
                                      </p:to>
                                    </p:set>
                                    <p:animEffect transition="in" filter="dissolve">
                                      <p:cBhvr>
                                        <p:cTn id="164" dur="500"/>
                                        <p:tgtEl>
                                          <p:spTgt spid="2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27" grpId="0" animBg="1"/>
      <p:bldP spid="28" grpId="0" animBg="1"/>
      <p:bldP spid="29" grpId="0" animBg="1"/>
      <p:bldP spid="30" grpId="0" animBg="1"/>
      <p:bldP spid="31" grpId="0" animBg="1"/>
      <p:bldP spid="32" grpId="0" animBg="1"/>
      <p:bldP spid="33" grpId="0" animBg="1"/>
      <p:bldP spid="38" grpId="0" animBg="1"/>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9C195F7-9102-4019-A24E-F9BDB1F50F68}"/>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现代密码学的分类</a:t>
            </a:r>
            <a:endParaRPr lang="en-CA" altLang="en-US" dirty="0">
              <a:solidFill>
                <a:srgbClr val="FF0000"/>
              </a:solidFill>
              <a:latin typeface="宋体" panose="02010600030101010101" pitchFamily="2" charset="-122"/>
              <a:ea typeface="宋体" panose="02010600030101010101" pitchFamily="2" charset="-122"/>
            </a:endParaRPr>
          </a:p>
        </p:txBody>
      </p:sp>
      <p:sp>
        <p:nvSpPr>
          <p:cNvPr id="32771" name="内容占位符 2">
            <a:extLst>
              <a:ext uri="{FF2B5EF4-FFF2-40B4-BE49-F238E27FC236}">
                <a16:creationId xmlns:a16="http://schemas.microsoft.com/office/drawing/2014/main" id="{653B51E3-C9FB-49E6-93BD-5B4C4FA629C5}"/>
              </a:ext>
            </a:extLst>
          </p:cNvPr>
          <p:cNvSpPr>
            <a:spLocks noGrp="1" noChangeArrowheads="1"/>
          </p:cNvSpPr>
          <p:nvPr>
            <p:ph idx="1"/>
          </p:nvPr>
        </p:nvSpPr>
        <p:spPr>
          <a:xfrm>
            <a:off x="1919288" y="2017713"/>
            <a:ext cx="8559800" cy="4114800"/>
          </a:xfrm>
        </p:spPr>
        <p:txBody>
          <a:bodyPr/>
          <a:lstStyle/>
          <a:p>
            <a:pPr marL="0" indent="0">
              <a:buNone/>
            </a:pPr>
            <a:r>
              <a:rPr lang="en-CA" altLang="en-US" dirty="0"/>
              <a:t> </a:t>
            </a:r>
          </a:p>
        </p:txBody>
      </p:sp>
      <p:sp>
        <p:nvSpPr>
          <p:cNvPr id="7" name="Rectangle 4">
            <a:extLst>
              <a:ext uri="{FF2B5EF4-FFF2-40B4-BE49-F238E27FC236}">
                <a16:creationId xmlns:a16="http://schemas.microsoft.com/office/drawing/2014/main" id="{5F2E1390-AB25-4DF0-B8B8-BE3F2D68C021}"/>
              </a:ext>
            </a:extLst>
          </p:cNvPr>
          <p:cNvSpPr>
            <a:spLocks noChangeArrowheads="1"/>
          </p:cNvSpPr>
          <p:nvPr/>
        </p:nvSpPr>
        <p:spPr bwMode="auto">
          <a:xfrm>
            <a:off x="1919288" y="3671888"/>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密码协议</a:t>
            </a:r>
          </a:p>
        </p:txBody>
      </p:sp>
      <p:sp>
        <p:nvSpPr>
          <p:cNvPr id="8" name="Line 5">
            <a:extLst>
              <a:ext uri="{FF2B5EF4-FFF2-40B4-BE49-F238E27FC236}">
                <a16:creationId xmlns:a16="http://schemas.microsoft.com/office/drawing/2014/main" id="{CF7DA762-EC3B-4A2C-BCD8-47D829435B67}"/>
              </a:ext>
            </a:extLst>
          </p:cNvPr>
          <p:cNvSpPr>
            <a:spLocks noChangeShapeType="1"/>
          </p:cNvSpPr>
          <p:nvPr/>
        </p:nvSpPr>
        <p:spPr bwMode="auto">
          <a:xfrm>
            <a:off x="3671888" y="3900488"/>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a:extLst>
              <a:ext uri="{FF2B5EF4-FFF2-40B4-BE49-F238E27FC236}">
                <a16:creationId xmlns:a16="http://schemas.microsoft.com/office/drawing/2014/main" id="{E6FD1A9E-90C6-47B8-80E3-FD628DD99584}"/>
              </a:ext>
            </a:extLst>
          </p:cNvPr>
          <p:cNvSpPr>
            <a:spLocks noChangeShapeType="1"/>
          </p:cNvSpPr>
          <p:nvPr/>
        </p:nvSpPr>
        <p:spPr bwMode="auto">
          <a:xfrm>
            <a:off x="3946525" y="1884366"/>
            <a:ext cx="0" cy="3311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
            <a:extLst>
              <a:ext uri="{FF2B5EF4-FFF2-40B4-BE49-F238E27FC236}">
                <a16:creationId xmlns:a16="http://schemas.microsoft.com/office/drawing/2014/main" id="{E31579F2-C09D-4EEA-BB6D-319F766E2B15}"/>
              </a:ext>
            </a:extLst>
          </p:cNvPr>
          <p:cNvSpPr>
            <a:spLocks noChangeShapeType="1"/>
          </p:cNvSpPr>
          <p:nvPr/>
        </p:nvSpPr>
        <p:spPr bwMode="auto">
          <a:xfrm>
            <a:off x="3976688" y="191928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a:extLst>
              <a:ext uri="{FF2B5EF4-FFF2-40B4-BE49-F238E27FC236}">
                <a16:creationId xmlns:a16="http://schemas.microsoft.com/office/drawing/2014/main" id="{3620CDC5-402A-48EA-994C-A2972CAC82FA}"/>
              </a:ext>
            </a:extLst>
          </p:cNvPr>
          <p:cNvSpPr>
            <a:spLocks noChangeShapeType="1"/>
          </p:cNvSpPr>
          <p:nvPr/>
        </p:nvSpPr>
        <p:spPr bwMode="auto">
          <a:xfrm>
            <a:off x="3976688" y="245268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
            <a:extLst>
              <a:ext uri="{FF2B5EF4-FFF2-40B4-BE49-F238E27FC236}">
                <a16:creationId xmlns:a16="http://schemas.microsoft.com/office/drawing/2014/main" id="{D876CA52-524A-4E04-B53E-749056369D95}"/>
              </a:ext>
            </a:extLst>
          </p:cNvPr>
          <p:cNvSpPr>
            <a:spLocks noChangeShapeType="1"/>
          </p:cNvSpPr>
          <p:nvPr/>
        </p:nvSpPr>
        <p:spPr bwMode="auto">
          <a:xfrm>
            <a:off x="3976688" y="298608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a:extLst>
              <a:ext uri="{FF2B5EF4-FFF2-40B4-BE49-F238E27FC236}">
                <a16:creationId xmlns:a16="http://schemas.microsoft.com/office/drawing/2014/main" id="{F854328B-35B9-4AA5-853A-C8C0594AEA7B}"/>
              </a:ext>
            </a:extLst>
          </p:cNvPr>
          <p:cNvSpPr>
            <a:spLocks noChangeShapeType="1"/>
          </p:cNvSpPr>
          <p:nvPr/>
        </p:nvSpPr>
        <p:spPr bwMode="auto">
          <a:xfrm>
            <a:off x="3976688" y="351948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1">
            <a:extLst>
              <a:ext uri="{FF2B5EF4-FFF2-40B4-BE49-F238E27FC236}">
                <a16:creationId xmlns:a16="http://schemas.microsoft.com/office/drawing/2014/main" id="{935AFD35-EB20-4A92-9AE8-B46F438FCF97}"/>
              </a:ext>
            </a:extLst>
          </p:cNvPr>
          <p:cNvSpPr>
            <a:spLocks noChangeShapeType="1"/>
          </p:cNvSpPr>
          <p:nvPr/>
        </p:nvSpPr>
        <p:spPr bwMode="auto">
          <a:xfrm>
            <a:off x="3976688" y="412908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2">
            <a:extLst>
              <a:ext uri="{FF2B5EF4-FFF2-40B4-BE49-F238E27FC236}">
                <a16:creationId xmlns:a16="http://schemas.microsoft.com/office/drawing/2014/main" id="{A0656ED8-4E44-4CAD-AB4C-80615E9583AB}"/>
              </a:ext>
            </a:extLst>
          </p:cNvPr>
          <p:cNvSpPr>
            <a:spLocks noChangeArrowheads="1"/>
          </p:cNvSpPr>
          <p:nvPr/>
        </p:nvSpPr>
        <p:spPr bwMode="auto">
          <a:xfrm>
            <a:off x="4814888" y="1690688"/>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密钥管理</a:t>
            </a:r>
          </a:p>
        </p:txBody>
      </p:sp>
      <p:sp>
        <p:nvSpPr>
          <p:cNvPr id="16" name="Rectangle 13">
            <a:extLst>
              <a:ext uri="{FF2B5EF4-FFF2-40B4-BE49-F238E27FC236}">
                <a16:creationId xmlns:a16="http://schemas.microsoft.com/office/drawing/2014/main" id="{4965F3A6-BD2A-434D-A588-CF5F4C0D5955}"/>
              </a:ext>
            </a:extLst>
          </p:cNvPr>
          <p:cNvSpPr>
            <a:spLocks noChangeArrowheads="1"/>
          </p:cNvSpPr>
          <p:nvPr/>
        </p:nvSpPr>
        <p:spPr bwMode="auto">
          <a:xfrm>
            <a:off x="4814888" y="2224088"/>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身份鉴别</a:t>
            </a:r>
          </a:p>
        </p:txBody>
      </p:sp>
      <p:sp>
        <p:nvSpPr>
          <p:cNvPr id="17" name="Rectangle 14">
            <a:extLst>
              <a:ext uri="{FF2B5EF4-FFF2-40B4-BE49-F238E27FC236}">
                <a16:creationId xmlns:a16="http://schemas.microsoft.com/office/drawing/2014/main" id="{E353CC58-3ECD-4819-B807-503DD257DEC3}"/>
              </a:ext>
            </a:extLst>
          </p:cNvPr>
          <p:cNvSpPr>
            <a:spLocks noChangeArrowheads="1"/>
          </p:cNvSpPr>
          <p:nvPr/>
        </p:nvSpPr>
        <p:spPr bwMode="auto">
          <a:xfrm>
            <a:off x="4814888" y="2757488"/>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安全多方计算</a:t>
            </a:r>
          </a:p>
        </p:txBody>
      </p:sp>
      <p:sp>
        <p:nvSpPr>
          <p:cNvPr id="18" name="Rectangle 15">
            <a:extLst>
              <a:ext uri="{FF2B5EF4-FFF2-40B4-BE49-F238E27FC236}">
                <a16:creationId xmlns:a16="http://schemas.microsoft.com/office/drawing/2014/main" id="{561C428A-CFAE-4466-B095-847198D7F7C5}"/>
              </a:ext>
            </a:extLst>
          </p:cNvPr>
          <p:cNvSpPr>
            <a:spLocks noChangeArrowheads="1"/>
          </p:cNvSpPr>
          <p:nvPr/>
        </p:nvSpPr>
        <p:spPr bwMode="auto">
          <a:xfrm>
            <a:off x="4814888" y="3290888"/>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电子货币</a:t>
            </a:r>
          </a:p>
        </p:txBody>
      </p:sp>
      <p:sp>
        <p:nvSpPr>
          <p:cNvPr id="19" name="Rectangle 16">
            <a:extLst>
              <a:ext uri="{FF2B5EF4-FFF2-40B4-BE49-F238E27FC236}">
                <a16:creationId xmlns:a16="http://schemas.microsoft.com/office/drawing/2014/main" id="{FD43A522-033F-46D3-87C8-09E8437E3F8D}"/>
              </a:ext>
            </a:extLst>
          </p:cNvPr>
          <p:cNvSpPr>
            <a:spLocks noChangeArrowheads="1"/>
          </p:cNvSpPr>
          <p:nvPr/>
        </p:nvSpPr>
        <p:spPr bwMode="auto">
          <a:xfrm>
            <a:off x="4814888" y="3900488"/>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电子选举</a:t>
            </a:r>
          </a:p>
        </p:txBody>
      </p:sp>
      <p:sp>
        <p:nvSpPr>
          <p:cNvPr id="20" name="Line 18">
            <a:extLst>
              <a:ext uri="{FF2B5EF4-FFF2-40B4-BE49-F238E27FC236}">
                <a16:creationId xmlns:a16="http://schemas.microsoft.com/office/drawing/2014/main" id="{144C8A17-F255-4EDB-9197-D81A0340E60A}"/>
              </a:ext>
            </a:extLst>
          </p:cNvPr>
          <p:cNvSpPr>
            <a:spLocks noChangeShapeType="1"/>
          </p:cNvSpPr>
          <p:nvPr/>
        </p:nvSpPr>
        <p:spPr bwMode="auto">
          <a:xfrm>
            <a:off x="3976688" y="473868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Rectangle 19">
            <a:extLst>
              <a:ext uri="{FF2B5EF4-FFF2-40B4-BE49-F238E27FC236}">
                <a16:creationId xmlns:a16="http://schemas.microsoft.com/office/drawing/2014/main" id="{7F4D3D88-9BCD-41BA-A93B-37613F0EDB58}"/>
              </a:ext>
            </a:extLst>
          </p:cNvPr>
          <p:cNvSpPr>
            <a:spLocks noChangeArrowheads="1"/>
          </p:cNvSpPr>
          <p:nvPr/>
        </p:nvSpPr>
        <p:spPr bwMode="auto">
          <a:xfrm>
            <a:off x="4814888" y="4510088"/>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电子拍卖</a:t>
            </a:r>
          </a:p>
        </p:txBody>
      </p:sp>
      <p:sp>
        <p:nvSpPr>
          <p:cNvPr id="22" name="Line 20">
            <a:extLst>
              <a:ext uri="{FF2B5EF4-FFF2-40B4-BE49-F238E27FC236}">
                <a16:creationId xmlns:a16="http://schemas.microsoft.com/office/drawing/2014/main" id="{2E97966B-5F14-45D5-8630-7FE0379F5844}"/>
              </a:ext>
            </a:extLst>
          </p:cNvPr>
          <p:cNvSpPr>
            <a:spLocks noChangeShapeType="1"/>
          </p:cNvSpPr>
          <p:nvPr/>
        </p:nvSpPr>
        <p:spPr bwMode="auto">
          <a:xfrm>
            <a:off x="3976688" y="527208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1">
            <a:extLst>
              <a:ext uri="{FF2B5EF4-FFF2-40B4-BE49-F238E27FC236}">
                <a16:creationId xmlns:a16="http://schemas.microsoft.com/office/drawing/2014/main" id="{E731133D-E9A3-4359-A2FF-3029958E508F}"/>
              </a:ext>
            </a:extLst>
          </p:cNvPr>
          <p:cNvSpPr>
            <a:spLocks noChangeArrowheads="1"/>
          </p:cNvSpPr>
          <p:nvPr/>
        </p:nvSpPr>
        <p:spPr bwMode="auto">
          <a:xfrm>
            <a:off x="4814888" y="5043488"/>
            <a:ext cx="1752600" cy="457200"/>
          </a:xfrm>
          <a:prstGeom prst="rect">
            <a:avLst/>
          </a:prstGeom>
          <a:solidFill>
            <a:srgbClr val="92D050"/>
          </a:solidFill>
          <a:ln w="9525">
            <a:solidFill>
              <a:schemeClr val="tx1"/>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零知识证明</a:t>
            </a:r>
          </a:p>
        </p:txBody>
      </p:sp>
      <p:sp>
        <p:nvSpPr>
          <p:cNvPr id="24" name="灯片编号占位符 4">
            <a:extLst>
              <a:ext uri="{FF2B5EF4-FFF2-40B4-BE49-F238E27FC236}">
                <a16:creationId xmlns:a16="http://schemas.microsoft.com/office/drawing/2014/main" id="{5A065AC1-5204-4FDA-B55C-4321A3C1DB10}"/>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21</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dissolve">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dissolve">
                                      <p:cBhvr>
                                        <p:cTn id="66" dur="500"/>
                                        <p:tgtEl>
                                          <p:spTgt spid="2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dissolve">
                                      <p:cBhvr>
                                        <p:cTn id="75" dur="500"/>
                                        <p:tgtEl>
                                          <p:spTgt spid="2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17" grpId="0" animBg="1"/>
      <p:bldP spid="18" grpId="0" animBg="1"/>
      <p:bldP spid="19" grpId="0" animBg="1"/>
      <p:bldP spid="21"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D79754FC-C1BB-4A33-9185-9EB752841B7E}"/>
              </a:ext>
            </a:extLst>
          </p:cNvPr>
          <p:cNvSpPr>
            <a:spLocks noGrp="1" noChangeArrowheads="1"/>
          </p:cNvSpPr>
          <p:nvPr>
            <p:ph type="title"/>
          </p:nvPr>
        </p:nvSpPr>
        <p:spPr>
          <a:xfrm>
            <a:off x="1919290" y="333379"/>
            <a:ext cx="8589963" cy="1020763"/>
          </a:xfrm>
        </p:spPr>
        <p:txBody>
          <a:bodyPr>
            <a:normAutofit/>
          </a:bodyPr>
          <a:lstStyle/>
          <a:p>
            <a:r>
              <a:rPr lang="zh-CN" altLang="en-US" dirty="0">
                <a:solidFill>
                  <a:srgbClr val="FF0000"/>
                </a:solidFill>
                <a:latin typeface="宋体" panose="02010600030101010101" pitchFamily="2" charset="-122"/>
                <a:ea typeface="宋体" panose="02010600030101010101" pitchFamily="2" charset="-122"/>
              </a:rPr>
              <a:t>密码学基本概念</a:t>
            </a:r>
          </a:p>
        </p:txBody>
      </p:sp>
      <p:sp>
        <p:nvSpPr>
          <p:cNvPr id="34820" name="Rectangle 3">
            <a:extLst>
              <a:ext uri="{FF2B5EF4-FFF2-40B4-BE49-F238E27FC236}">
                <a16:creationId xmlns:a16="http://schemas.microsoft.com/office/drawing/2014/main" id="{193C36FF-97F5-4C27-AAA9-2E91BA52CB03}"/>
              </a:ext>
            </a:extLst>
          </p:cNvPr>
          <p:cNvSpPr>
            <a:spLocks noGrp="1" noChangeArrowheads="1"/>
          </p:cNvSpPr>
          <p:nvPr>
            <p:ph type="body" idx="1"/>
          </p:nvPr>
        </p:nvSpPr>
        <p:spPr>
          <a:xfrm>
            <a:off x="1919288" y="2017713"/>
            <a:ext cx="8559800" cy="4114800"/>
          </a:xfrm>
        </p:spPr>
        <p:txBody>
          <a:bodyPr/>
          <a:lstStyle/>
          <a:p>
            <a:pPr eaLnBrk="1" hangingPunct="1">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明文：发送方将要发送的消息；</a:t>
            </a:r>
          </a:p>
          <a:p>
            <a:pPr eaLnBrk="1" hangingPunct="1">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密文：明文被变换成看似无意义的随机消息；</a:t>
            </a:r>
            <a:endParaRPr lang="en-US" altLang="zh-CN" dirty="0">
              <a:latin typeface="宋体" panose="02010600030101010101" pitchFamily="2" charset="-122"/>
              <a:ea typeface="宋体" panose="02010600030101010101" pitchFamily="2" charset="-122"/>
            </a:endParaRPr>
          </a:p>
          <a:p>
            <a:pPr eaLnBrk="1" hangingPunct="1">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加密：明文变换成密文的过程称为加密；</a:t>
            </a:r>
          </a:p>
          <a:p>
            <a:pPr eaLnBrk="1" hangingPunct="1">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解密：密文恢复出原明文的过程称为解密；</a:t>
            </a:r>
          </a:p>
          <a:p>
            <a:pPr eaLnBrk="1" hangingPunct="1">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加密算法：对明文进行加密时所采用的一组规则；</a:t>
            </a:r>
          </a:p>
          <a:p>
            <a:pPr eaLnBrk="1" hangingPunct="1">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解密算法：对密文进行解密时所采用的一组规则；</a:t>
            </a:r>
          </a:p>
          <a:p>
            <a:pPr eaLnBrk="1" hangingPunct="1">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加密和解密算法的操作通常都是在一组密钥控制下进行的，分别称为加密密钥和解密密钥。</a:t>
            </a:r>
            <a:endParaRPr lang="zh-CN" altLang="en-US" sz="2400" dirty="0">
              <a:latin typeface="宋体" panose="02010600030101010101" pitchFamily="2" charset="-122"/>
              <a:ea typeface="宋体" panose="02010600030101010101" pitchFamily="2" charset="-122"/>
            </a:endParaRPr>
          </a:p>
        </p:txBody>
      </p:sp>
      <p:sp>
        <p:nvSpPr>
          <p:cNvPr id="5" name="灯片编号占位符 4">
            <a:extLst>
              <a:ext uri="{FF2B5EF4-FFF2-40B4-BE49-F238E27FC236}">
                <a16:creationId xmlns:a16="http://schemas.microsoft.com/office/drawing/2014/main" id="{A7C7D11E-D180-4892-A2D5-6460CF832055}"/>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22</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a:extLst>
              <a:ext uri="{FF2B5EF4-FFF2-40B4-BE49-F238E27FC236}">
                <a16:creationId xmlns:a16="http://schemas.microsoft.com/office/drawing/2014/main" id="{4FA2112A-2F4A-44DD-B07C-CC7A0B9DB31F}"/>
              </a:ext>
            </a:extLst>
          </p:cNvPr>
          <p:cNvGrpSpPr>
            <a:grpSpLocks/>
          </p:cNvGrpSpPr>
          <p:nvPr/>
        </p:nvGrpSpPr>
        <p:grpSpPr bwMode="auto">
          <a:xfrm>
            <a:off x="2438400" y="1752604"/>
            <a:ext cx="7924800" cy="3281363"/>
            <a:chOff x="576" y="1104"/>
            <a:chExt cx="4992" cy="2067"/>
          </a:xfrm>
        </p:grpSpPr>
        <p:sp>
          <p:nvSpPr>
            <p:cNvPr id="19460" name="Text Box 3">
              <a:extLst>
                <a:ext uri="{FF2B5EF4-FFF2-40B4-BE49-F238E27FC236}">
                  <a16:creationId xmlns:a16="http://schemas.microsoft.com/office/drawing/2014/main" id="{B209F4CA-5BEC-40B2-8C2B-CBA070A9B1A9}"/>
                </a:ext>
              </a:extLst>
            </p:cNvPr>
            <p:cNvSpPr txBox="1">
              <a:spLocks noChangeArrowheads="1"/>
            </p:cNvSpPr>
            <p:nvPr/>
          </p:nvSpPr>
          <p:spPr bwMode="auto">
            <a:xfrm>
              <a:off x="1152" y="1680"/>
              <a:ext cx="576" cy="291"/>
            </a:xfrm>
            <a:prstGeom prst="rect">
              <a:avLst/>
            </a:prstGeom>
            <a:noFill/>
            <a:ln>
              <a:noFill/>
            </a:ln>
            <a:effectLst/>
          </p:spPr>
          <p:txBody>
            <a:bodyPr>
              <a:spAutoFit/>
            </a:bodyPr>
            <a:lstStyle>
              <a:lvl1pPr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1pPr>
              <a:lvl2pPr marL="742950" indent="-28575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2pPr>
              <a:lvl3pPr marL="11430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3pPr>
              <a:lvl4pPr marL="16002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4pPr>
              <a:lvl5pPr marL="20574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defRPr/>
              </a:pPr>
              <a:r>
                <a:rPr lang="zh-CN" altLang="en-US" sz="2400" dirty="0">
                  <a:latin typeface="+mj-ea"/>
                  <a:ea typeface="+mj-ea"/>
                </a:rPr>
                <a:t>明文</a:t>
              </a:r>
            </a:p>
          </p:txBody>
        </p:sp>
        <p:sp>
          <p:nvSpPr>
            <p:cNvPr id="19461" name="Text Box 4">
              <a:extLst>
                <a:ext uri="{FF2B5EF4-FFF2-40B4-BE49-F238E27FC236}">
                  <a16:creationId xmlns:a16="http://schemas.microsoft.com/office/drawing/2014/main" id="{9E8D1EED-5720-4AF6-8081-B566B6B763A7}"/>
                </a:ext>
              </a:extLst>
            </p:cNvPr>
            <p:cNvSpPr txBox="1">
              <a:spLocks noChangeArrowheads="1"/>
            </p:cNvSpPr>
            <p:nvPr/>
          </p:nvSpPr>
          <p:spPr bwMode="auto">
            <a:xfrm>
              <a:off x="576" y="1968"/>
              <a:ext cx="528" cy="291"/>
            </a:xfrm>
            <a:prstGeom prst="rect">
              <a:avLst/>
            </a:prstGeom>
            <a:noFill/>
            <a:ln w="9525">
              <a:solidFill>
                <a:schemeClr val="tx1"/>
              </a:solidFill>
              <a:miter lim="800000"/>
              <a:headEnd/>
              <a:tailEnd/>
            </a:ln>
            <a:effectLst/>
          </p:spPr>
          <p:txBody>
            <a:bodyPr>
              <a:spAutoFit/>
            </a:bodyPr>
            <a:lstStyle>
              <a:lvl1pPr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1pPr>
              <a:lvl2pPr marL="742950" indent="-28575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2pPr>
              <a:lvl3pPr marL="11430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3pPr>
              <a:lvl4pPr marL="16002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4pPr>
              <a:lvl5pPr marL="20574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defRPr/>
              </a:pPr>
              <a:r>
                <a:rPr lang="zh-CN" altLang="en-US" sz="2400" dirty="0">
                  <a:latin typeface="+mj-ea"/>
                  <a:ea typeface="+mj-ea"/>
                </a:rPr>
                <a:t>信源</a:t>
              </a:r>
            </a:p>
          </p:txBody>
        </p:sp>
        <p:sp>
          <p:nvSpPr>
            <p:cNvPr id="35846" name="Text Box 5">
              <a:extLst>
                <a:ext uri="{FF2B5EF4-FFF2-40B4-BE49-F238E27FC236}">
                  <a16:creationId xmlns:a16="http://schemas.microsoft.com/office/drawing/2014/main" id="{D087309C-EDCD-4915-BA2A-67FCBBE9F62F}"/>
                </a:ext>
              </a:extLst>
            </p:cNvPr>
            <p:cNvSpPr txBox="1">
              <a:spLocks noChangeArrowheads="1"/>
            </p:cNvSpPr>
            <p:nvPr/>
          </p:nvSpPr>
          <p:spPr bwMode="auto">
            <a:xfrm>
              <a:off x="1776" y="1968"/>
              <a:ext cx="91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宋体" panose="02010600030101010101" pitchFamily="2" charset="-122"/>
                </a:rPr>
                <a:t>加密变换</a:t>
              </a:r>
            </a:p>
          </p:txBody>
        </p:sp>
        <p:sp>
          <p:nvSpPr>
            <p:cNvPr id="35847" name="Text Box 6">
              <a:extLst>
                <a:ext uri="{FF2B5EF4-FFF2-40B4-BE49-F238E27FC236}">
                  <a16:creationId xmlns:a16="http://schemas.microsoft.com/office/drawing/2014/main" id="{F4ED81D6-8E7F-436E-A778-D4747BD53B04}"/>
                </a:ext>
              </a:extLst>
            </p:cNvPr>
            <p:cNvSpPr txBox="1">
              <a:spLocks noChangeArrowheads="1"/>
            </p:cNvSpPr>
            <p:nvPr/>
          </p:nvSpPr>
          <p:spPr bwMode="auto">
            <a:xfrm>
              <a:off x="3504" y="1968"/>
              <a:ext cx="91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宋体" panose="02010600030101010101" pitchFamily="2" charset="-122"/>
                </a:rPr>
                <a:t>解密变换</a:t>
              </a:r>
            </a:p>
          </p:txBody>
        </p:sp>
        <p:sp>
          <p:nvSpPr>
            <p:cNvPr id="19464" name="Text Box 7">
              <a:extLst>
                <a:ext uri="{FF2B5EF4-FFF2-40B4-BE49-F238E27FC236}">
                  <a16:creationId xmlns:a16="http://schemas.microsoft.com/office/drawing/2014/main" id="{03FCEA7A-43D8-4DA3-AD28-07B73CBA409B}"/>
                </a:ext>
              </a:extLst>
            </p:cNvPr>
            <p:cNvSpPr txBox="1">
              <a:spLocks noChangeArrowheads="1"/>
            </p:cNvSpPr>
            <p:nvPr/>
          </p:nvSpPr>
          <p:spPr bwMode="auto">
            <a:xfrm>
              <a:off x="4896" y="1968"/>
              <a:ext cx="528" cy="291"/>
            </a:xfrm>
            <a:prstGeom prst="rect">
              <a:avLst/>
            </a:prstGeom>
            <a:noFill/>
            <a:ln w="9525">
              <a:solidFill>
                <a:schemeClr val="tx1"/>
              </a:solidFill>
              <a:miter lim="800000"/>
              <a:headEnd/>
              <a:tailEnd/>
            </a:ln>
            <a:effectLst/>
          </p:spPr>
          <p:txBody>
            <a:bodyPr>
              <a:spAutoFit/>
            </a:bodyPr>
            <a:lstStyle>
              <a:lvl1pPr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1pPr>
              <a:lvl2pPr marL="742950" indent="-28575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2pPr>
              <a:lvl3pPr marL="11430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3pPr>
              <a:lvl4pPr marL="16002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4pPr>
              <a:lvl5pPr marL="20574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defRPr/>
              </a:pPr>
              <a:r>
                <a:rPr lang="zh-CN" altLang="en-US" sz="2400" dirty="0">
                  <a:latin typeface="+mj-ea"/>
                  <a:ea typeface="+mj-ea"/>
                </a:rPr>
                <a:t>信宿</a:t>
              </a:r>
            </a:p>
          </p:txBody>
        </p:sp>
        <p:sp>
          <p:nvSpPr>
            <p:cNvPr id="35849" name="Text Box 8">
              <a:extLst>
                <a:ext uri="{FF2B5EF4-FFF2-40B4-BE49-F238E27FC236}">
                  <a16:creationId xmlns:a16="http://schemas.microsoft.com/office/drawing/2014/main" id="{53D3CC97-F09F-4369-9BD2-8B20CE74830F}"/>
                </a:ext>
              </a:extLst>
            </p:cNvPr>
            <p:cNvSpPr txBox="1">
              <a:spLocks noChangeArrowheads="1"/>
            </p:cNvSpPr>
            <p:nvPr/>
          </p:nvSpPr>
          <p:spPr bwMode="auto">
            <a:xfrm>
              <a:off x="2544" y="2880"/>
              <a:ext cx="96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宋体" panose="02010600030101010101" pitchFamily="2" charset="-122"/>
                </a:rPr>
                <a:t>密码分析</a:t>
              </a:r>
            </a:p>
          </p:txBody>
        </p:sp>
        <p:sp>
          <p:nvSpPr>
            <p:cNvPr id="35850" name="Line 9">
              <a:extLst>
                <a:ext uri="{FF2B5EF4-FFF2-40B4-BE49-F238E27FC236}">
                  <a16:creationId xmlns:a16="http://schemas.microsoft.com/office/drawing/2014/main" id="{70656AC8-B6BC-4455-92BD-32953C6438FC}"/>
                </a:ext>
              </a:extLst>
            </p:cNvPr>
            <p:cNvSpPr>
              <a:spLocks noChangeShapeType="1"/>
            </p:cNvSpPr>
            <p:nvPr/>
          </p:nvSpPr>
          <p:spPr bwMode="auto">
            <a:xfrm>
              <a:off x="1104" y="2112"/>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1" name="Line 10">
              <a:extLst>
                <a:ext uri="{FF2B5EF4-FFF2-40B4-BE49-F238E27FC236}">
                  <a16:creationId xmlns:a16="http://schemas.microsoft.com/office/drawing/2014/main" id="{1120A8B1-E22C-4853-9757-7F7A8B8DE5BE}"/>
                </a:ext>
              </a:extLst>
            </p:cNvPr>
            <p:cNvSpPr>
              <a:spLocks noChangeShapeType="1"/>
            </p:cNvSpPr>
            <p:nvPr/>
          </p:nvSpPr>
          <p:spPr bwMode="auto">
            <a:xfrm>
              <a:off x="2688" y="2112"/>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2" name="Line 11">
              <a:extLst>
                <a:ext uri="{FF2B5EF4-FFF2-40B4-BE49-F238E27FC236}">
                  <a16:creationId xmlns:a16="http://schemas.microsoft.com/office/drawing/2014/main" id="{4F4FFF58-4B22-458D-AD8F-82D4CB41CC9B}"/>
                </a:ext>
              </a:extLst>
            </p:cNvPr>
            <p:cNvSpPr>
              <a:spLocks noChangeShapeType="1"/>
            </p:cNvSpPr>
            <p:nvPr/>
          </p:nvSpPr>
          <p:spPr bwMode="auto">
            <a:xfrm>
              <a:off x="4416" y="2112"/>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3" name="Line 12">
              <a:extLst>
                <a:ext uri="{FF2B5EF4-FFF2-40B4-BE49-F238E27FC236}">
                  <a16:creationId xmlns:a16="http://schemas.microsoft.com/office/drawing/2014/main" id="{C0F98CC3-4E31-4E2C-9213-5D3B82BA686B}"/>
                </a:ext>
              </a:extLst>
            </p:cNvPr>
            <p:cNvSpPr>
              <a:spLocks noChangeShapeType="1"/>
            </p:cNvSpPr>
            <p:nvPr/>
          </p:nvSpPr>
          <p:spPr bwMode="auto">
            <a:xfrm>
              <a:off x="2880" y="2256"/>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3">
              <a:extLst>
                <a:ext uri="{FF2B5EF4-FFF2-40B4-BE49-F238E27FC236}">
                  <a16:creationId xmlns:a16="http://schemas.microsoft.com/office/drawing/2014/main" id="{5B3FC51D-4755-4C77-8918-06175D248D4D}"/>
                </a:ext>
              </a:extLst>
            </p:cNvPr>
            <p:cNvSpPr>
              <a:spLocks noChangeShapeType="1"/>
            </p:cNvSpPr>
            <p:nvPr/>
          </p:nvSpPr>
          <p:spPr bwMode="auto">
            <a:xfrm flipV="1">
              <a:off x="3216" y="2208"/>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1" name="Text Box 14">
              <a:extLst>
                <a:ext uri="{FF2B5EF4-FFF2-40B4-BE49-F238E27FC236}">
                  <a16:creationId xmlns:a16="http://schemas.microsoft.com/office/drawing/2014/main" id="{76CBF5D7-69B1-4473-9A9E-35006CB2F1D6}"/>
                </a:ext>
              </a:extLst>
            </p:cNvPr>
            <p:cNvSpPr txBox="1">
              <a:spLocks noChangeArrowheads="1"/>
            </p:cNvSpPr>
            <p:nvPr/>
          </p:nvSpPr>
          <p:spPr bwMode="auto">
            <a:xfrm>
              <a:off x="2832" y="1584"/>
              <a:ext cx="528" cy="291"/>
            </a:xfrm>
            <a:prstGeom prst="rect">
              <a:avLst/>
            </a:prstGeom>
            <a:noFill/>
            <a:ln>
              <a:noFill/>
            </a:ln>
            <a:effectLst/>
          </p:spPr>
          <p:txBody>
            <a:bodyPr>
              <a:spAutoFit/>
            </a:bodyPr>
            <a:lstStyle>
              <a:lvl1pPr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1pPr>
              <a:lvl2pPr marL="742950" indent="-28575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2pPr>
              <a:lvl3pPr marL="11430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3pPr>
              <a:lvl4pPr marL="16002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4pPr>
              <a:lvl5pPr marL="20574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defRPr/>
              </a:pPr>
              <a:r>
                <a:rPr lang="zh-CN" altLang="en-US" sz="2400" dirty="0">
                  <a:latin typeface="+mj-ea"/>
                  <a:ea typeface="+mj-ea"/>
                </a:rPr>
                <a:t>密文</a:t>
              </a:r>
            </a:p>
          </p:txBody>
        </p:sp>
        <p:sp>
          <p:nvSpPr>
            <p:cNvPr id="19472" name="Text Box 15">
              <a:extLst>
                <a:ext uri="{FF2B5EF4-FFF2-40B4-BE49-F238E27FC236}">
                  <a16:creationId xmlns:a16="http://schemas.microsoft.com/office/drawing/2014/main" id="{4CC5F798-0554-425F-9E60-63CD711359A3}"/>
                </a:ext>
              </a:extLst>
            </p:cNvPr>
            <p:cNvSpPr txBox="1">
              <a:spLocks noChangeArrowheads="1"/>
            </p:cNvSpPr>
            <p:nvPr/>
          </p:nvSpPr>
          <p:spPr bwMode="auto">
            <a:xfrm>
              <a:off x="4416" y="1728"/>
              <a:ext cx="576" cy="291"/>
            </a:xfrm>
            <a:prstGeom prst="rect">
              <a:avLst/>
            </a:prstGeom>
            <a:noFill/>
            <a:ln>
              <a:noFill/>
            </a:ln>
            <a:effectLst/>
          </p:spPr>
          <p:txBody>
            <a:bodyPr>
              <a:spAutoFit/>
            </a:bodyPr>
            <a:lstStyle>
              <a:lvl1pPr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1pPr>
              <a:lvl2pPr marL="742950" indent="-28575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2pPr>
              <a:lvl3pPr marL="11430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3pPr>
              <a:lvl4pPr marL="16002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4pPr>
              <a:lvl5pPr marL="20574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defRPr/>
              </a:pPr>
              <a:r>
                <a:rPr lang="zh-CN" altLang="en-US" sz="2400" dirty="0">
                  <a:latin typeface="+mj-ea"/>
                  <a:ea typeface="+mj-ea"/>
                </a:rPr>
                <a:t>明文</a:t>
              </a:r>
            </a:p>
          </p:txBody>
        </p:sp>
        <p:sp>
          <p:nvSpPr>
            <p:cNvPr id="19473" name="Text Box 16">
              <a:extLst>
                <a:ext uri="{FF2B5EF4-FFF2-40B4-BE49-F238E27FC236}">
                  <a16:creationId xmlns:a16="http://schemas.microsoft.com/office/drawing/2014/main" id="{702B49B5-DD3E-4FF4-AB8E-4CA133BC69E2}"/>
                </a:ext>
              </a:extLst>
            </p:cNvPr>
            <p:cNvSpPr txBox="1">
              <a:spLocks noChangeArrowheads="1"/>
            </p:cNvSpPr>
            <p:nvPr/>
          </p:nvSpPr>
          <p:spPr bwMode="auto">
            <a:xfrm>
              <a:off x="2208" y="2448"/>
              <a:ext cx="576" cy="291"/>
            </a:xfrm>
            <a:prstGeom prst="rect">
              <a:avLst/>
            </a:prstGeom>
            <a:noFill/>
            <a:ln>
              <a:noFill/>
            </a:ln>
            <a:effectLst/>
          </p:spPr>
          <p:txBody>
            <a:bodyPr>
              <a:spAutoFit/>
            </a:bodyPr>
            <a:lstStyle>
              <a:lvl1pPr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1pPr>
              <a:lvl2pPr marL="742950" indent="-28575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2pPr>
              <a:lvl3pPr marL="11430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3pPr>
              <a:lvl4pPr marL="16002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4pPr>
              <a:lvl5pPr marL="20574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defRPr/>
              </a:pPr>
              <a:r>
                <a:rPr lang="zh-CN" altLang="en-US" sz="2400" dirty="0">
                  <a:latin typeface="+mj-ea"/>
                  <a:ea typeface="+mj-ea"/>
                </a:rPr>
                <a:t>窃听</a:t>
              </a:r>
            </a:p>
          </p:txBody>
        </p:sp>
        <p:sp>
          <p:nvSpPr>
            <p:cNvPr id="35858" name="Text Box 17">
              <a:extLst>
                <a:ext uri="{FF2B5EF4-FFF2-40B4-BE49-F238E27FC236}">
                  <a16:creationId xmlns:a16="http://schemas.microsoft.com/office/drawing/2014/main" id="{95E4CED7-8D32-4902-B1C7-C173FCB7FD08}"/>
                </a:ext>
              </a:extLst>
            </p:cNvPr>
            <p:cNvSpPr txBox="1">
              <a:spLocks noChangeArrowheads="1"/>
            </p:cNvSpPr>
            <p:nvPr/>
          </p:nvSpPr>
          <p:spPr bwMode="auto">
            <a:xfrm>
              <a:off x="3360" y="2448"/>
              <a:ext cx="5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宋体" panose="02010600030101010101" pitchFamily="2" charset="-122"/>
                </a:rPr>
                <a:t>干扰</a:t>
              </a:r>
            </a:p>
          </p:txBody>
        </p:sp>
        <p:sp>
          <p:nvSpPr>
            <p:cNvPr id="35859" name="Text Box 18">
              <a:extLst>
                <a:ext uri="{FF2B5EF4-FFF2-40B4-BE49-F238E27FC236}">
                  <a16:creationId xmlns:a16="http://schemas.microsoft.com/office/drawing/2014/main" id="{A8B2523B-DD85-48BE-9C46-FCB67DB17F13}"/>
                </a:ext>
              </a:extLst>
            </p:cNvPr>
            <p:cNvSpPr txBox="1">
              <a:spLocks noChangeArrowheads="1"/>
            </p:cNvSpPr>
            <p:nvPr/>
          </p:nvSpPr>
          <p:spPr bwMode="auto">
            <a:xfrm>
              <a:off x="1728" y="1104"/>
              <a:ext cx="10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宋体" panose="02010600030101010101" pitchFamily="2" charset="-122"/>
                </a:rPr>
                <a:t>加密密钥</a:t>
              </a:r>
            </a:p>
          </p:txBody>
        </p:sp>
        <p:sp>
          <p:nvSpPr>
            <p:cNvPr id="35860" name="Text Box 19">
              <a:extLst>
                <a:ext uri="{FF2B5EF4-FFF2-40B4-BE49-F238E27FC236}">
                  <a16:creationId xmlns:a16="http://schemas.microsoft.com/office/drawing/2014/main" id="{AC43EEB4-C559-4EA5-850E-6A80F0AB7A03}"/>
                </a:ext>
              </a:extLst>
            </p:cNvPr>
            <p:cNvSpPr txBox="1">
              <a:spLocks noChangeArrowheads="1"/>
            </p:cNvSpPr>
            <p:nvPr/>
          </p:nvSpPr>
          <p:spPr bwMode="auto">
            <a:xfrm>
              <a:off x="3456" y="1152"/>
              <a:ext cx="10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宋体" panose="02010600030101010101" pitchFamily="2" charset="-122"/>
                </a:rPr>
                <a:t>解密密钥</a:t>
              </a:r>
            </a:p>
          </p:txBody>
        </p:sp>
        <p:sp>
          <p:nvSpPr>
            <p:cNvPr id="35861" name="Line 20">
              <a:extLst>
                <a:ext uri="{FF2B5EF4-FFF2-40B4-BE49-F238E27FC236}">
                  <a16:creationId xmlns:a16="http://schemas.microsoft.com/office/drawing/2014/main" id="{31432D08-75F5-48EA-AF91-9100C287BAFC}"/>
                </a:ext>
              </a:extLst>
            </p:cNvPr>
            <p:cNvSpPr>
              <a:spLocks noChangeShapeType="1"/>
            </p:cNvSpPr>
            <p:nvPr/>
          </p:nvSpPr>
          <p:spPr bwMode="auto">
            <a:xfrm>
              <a:off x="2256" y="1440"/>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2" name="Line 21">
              <a:extLst>
                <a:ext uri="{FF2B5EF4-FFF2-40B4-BE49-F238E27FC236}">
                  <a16:creationId xmlns:a16="http://schemas.microsoft.com/office/drawing/2014/main" id="{9E7E4D20-EED3-47AB-A67B-0FFBD57382B8}"/>
                </a:ext>
              </a:extLst>
            </p:cNvPr>
            <p:cNvSpPr>
              <a:spLocks noChangeShapeType="1"/>
            </p:cNvSpPr>
            <p:nvPr/>
          </p:nvSpPr>
          <p:spPr bwMode="auto">
            <a:xfrm>
              <a:off x="3888" y="148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9" name="Text Box 22">
              <a:extLst>
                <a:ext uri="{FF2B5EF4-FFF2-40B4-BE49-F238E27FC236}">
                  <a16:creationId xmlns:a16="http://schemas.microsoft.com/office/drawing/2014/main" id="{B077D55C-E899-460B-BCE7-4325403E8599}"/>
                </a:ext>
              </a:extLst>
            </p:cNvPr>
            <p:cNvSpPr txBox="1">
              <a:spLocks noChangeArrowheads="1"/>
            </p:cNvSpPr>
            <p:nvPr/>
          </p:nvSpPr>
          <p:spPr bwMode="auto">
            <a:xfrm>
              <a:off x="576" y="2352"/>
              <a:ext cx="716" cy="291"/>
            </a:xfrm>
            <a:prstGeom prst="rect">
              <a:avLst/>
            </a:prstGeom>
            <a:noFill/>
            <a:ln>
              <a:noFill/>
            </a:ln>
            <a:effectLst/>
          </p:spPr>
          <p:txBody>
            <a:bodyPr>
              <a:spAutoFit/>
            </a:bodyPr>
            <a:lstStyle>
              <a:lvl1pPr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1pPr>
              <a:lvl2pPr marL="742950" indent="-28575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2pPr>
              <a:lvl3pPr marL="11430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3pPr>
              <a:lvl4pPr marL="16002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4pPr>
              <a:lvl5pPr marL="20574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defRPr/>
              </a:pPr>
              <a:r>
                <a:rPr lang="en-US" altLang="zh-CN" sz="2400" dirty="0">
                  <a:latin typeface="+mj-ea"/>
                  <a:ea typeface="+mj-ea"/>
                </a:rPr>
                <a:t>Alice</a:t>
              </a:r>
            </a:p>
          </p:txBody>
        </p:sp>
        <p:sp>
          <p:nvSpPr>
            <p:cNvPr id="19480" name="Text Box 23">
              <a:extLst>
                <a:ext uri="{FF2B5EF4-FFF2-40B4-BE49-F238E27FC236}">
                  <a16:creationId xmlns:a16="http://schemas.microsoft.com/office/drawing/2014/main" id="{ABDD96E8-24C0-431C-AAAF-54B1619CB87E}"/>
                </a:ext>
              </a:extLst>
            </p:cNvPr>
            <p:cNvSpPr txBox="1">
              <a:spLocks noChangeArrowheads="1"/>
            </p:cNvSpPr>
            <p:nvPr/>
          </p:nvSpPr>
          <p:spPr bwMode="auto">
            <a:xfrm>
              <a:off x="4992" y="2400"/>
              <a:ext cx="576" cy="291"/>
            </a:xfrm>
            <a:prstGeom prst="rect">
              <a:avLst/>
            </a:prstGeom>
            <a:noFill/>
            <a:ln>
              <a:noFill/>
            </a:ln>
            <a:effectLst/>
          </p:spPr>
          <p:txBody>
            <a:bodyPr>
              <a:spAutoFit/>
            </a:bodyPr>
            <a:lstStyle>
              <a:lvl1pPr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1pPr>
              <a:lvl2pPr marL="742950" indent="-28575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2pPr>
              <a:lvl3pPr marL="11430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3pPr>
              <a:lvl4pPr marL="16002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4pPr>
              <a:lvl5pPr marL="2057400" indent="-228600" algn="l" eaLnBrk="0" hangingPunct="0">
                <a:lnSpc>
                  <a:spcPct val="120000"/>
                </a:lnSpc>
                <a:spcBef>
                  <a:spcPct val="20000"/>
                </a:spcBef>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2000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50000"/>
                </a:spcBef>
                <a:defRPr/>
              </a:pPr>
              <a:r>
                <a:rPr lang="en-US" altLang="zh-CN" sz="2400" dirty="0">
                  <a:latin typeface="+mj-ea"/>
                  <a:ea typeface="+mj-ea"/>
                </a:rPr>
                <a:t>Bob</a:t>
              </a:r>
            </a:p>
          </p:txBody>
        </p:sp>
      </p:grpSp>
      <p:sp>
        <p:nvSpPr>
          <p:cNvPr id="35843" name="Rectangle 24">
            <a:extLst>
              <a:ext uri="{FF2B5EF4-FFF2-40B4-BE49-F238E27FC236}">
                <a16:creationId xmlns:a16="http://schemas.microsoft.com/office/drawing/2014/main" id="{58DCC88F-3781-472B-B9B2-95984B951180}"/>
              </a:ext>
            </a:extLst>
          </p:cNvPr>
          <p:cNvSpPr>
            <a:spLocks noGrp="1" noChangeArrowheads="1"/>
          </p:cNvSpPr>
          <p:nvPr>
            <p:ph type="title" idx="4294967295"/>
          </p:nvPr>
        </p:nvSpPr>
        <p:spPr>
          <a:xfrm>
            <a:off x="1774825" y="285752"/>
            <a:ext cx="7177088" cy="666751"/>
          </a:xfrm>
        </p:spPr>
        <p:txBody>
          <a:bodyPr>
            <a:noAutofit/>
          </a:bodyPr>
          <a:lstStyle/>
          <a:p>
            <a:r>
              <a:rPr lang="zh-CN" altLang="en-US" dirty="0">
                <a:solidFill>
                  <a:srgbClr val="FF0000"/>
                </a:solidFill>
                <a:latin typeface="宋体" panose="02010600030101010101" pitchFamily="2" charset="-122"/>
                <a:ea typeface="宋体" panose="02010600030101010101" pitchFamily="2" charset="-122"/>
              </a:rPr>
              <a:t>网络通信安全模型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3072544-3EE9-46E4-8C40-D31790D62E9D}"/>
              </a:ext>
            </a:extLst>
          </p:cNvPr>
          <p:cNvSpPr>
            <a:spLocks noGrp="1" noChangeArrowheads="1"/>
          </p:cNvSpPr>
          <p:nvPr>
            <p:ph type="title"/>
          </p:nvPr>
        </p:nvSpPr>
        <p:spPr>
          <a:xfrm>
            <a:off x="1992316" y="404813"/>
            <a:ext cx="4640263" cy="533400"/>
          </a:xfrm>
        </p:spPr>
        <p:txBody>
          <a:bodyPr>
            <a:noAutofit/>
          </a:bodyPr>
          <a:lstStyle/>
          <a:p>
            <a:r>
              <a:rPr lang="zh-CN" altLang="en-US" dirty="0">
                <a:solidFill>
                  <a:srgbClr val="FF0000"/>
                </a:solidFill>
                <a:latin typeface="宋体" panose="02010600030101010101" pitchFamily="2" charset="-122"/>
                <a:ea typeface="宋体" panose="02010600030101010101" pitchFamily="2" charset="-122"/>
              </a:rPr>
              <a:t>安全性攻击分类</a:t>
            </a:r>
          </a:p>
        </p:txBody>
      </p:sp>
      <p:sp>
        <p:nvSpPr>
          <p:cNvPr id="36867" name="Rectangle 3">
            <a:extLst>
              <a:ext uri="{FF2B5EF4-FFF2-40B4-BE49-F238E27FC236}">
                <a16:creationId xmlns:a16="http://schemas.microsoft.com/office/drawing/2014/main" id="{2013FAA2-0D89-46E1-9E9C-A3D484C11DC5}"/>
              </a:ext>
            </a:extLst>
          </p:cNvPr>
          <p:cNvSpPr>
            <a:spLocks noGrp="1" noChangeArrowheads="1"/>
          </p:cNvSpPr>
          <p:nvPr>
            <p:ph type="body" idx="1"/>
          </p:nvPr>
        </p:nvSpPr>
        <p:spPr>
          <a:xfrm>
            <a:off x="1993904" y="2133604"/>
            <a:ext cx="8278813" cy="3095625"/>
          </a:xfrm>
        </p:spPr>
        <p:txBody>
          <a:bodyPr/>
          <a:lstStyle/>
          <a:p>
            <a:pPr>
              <a:lnSpc>
                <a:spcPct val="80000"/>
              </a:lnSpc>
              <a:buClr>
                <a:schemeClr val="accent1">
                  <a:lumMod val="75000"/>
                </a:schemeClr>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被动攻击：即窃听，是对系统的保密性进行攻击，如搭线窃听、对文件或程序的非法拷贝等，以获取他人的信息。</a:t>
            </a:r>
            <a:endParaRPr kumimoji="1" lang="en-CA" altLang="zh-CN" dirty="0">
              <a:latin typeface="宋体" panose="02010600030101010101" pitchFamily="2" charset="-122"/>
              <a:ea typeface="宋体" panose="02010600030101010101" pitchFamily="2" charset="-122"/>
            </a:endParaRPr>
          </a:p>
          <a:p>
            <a:pPr>
              <a:lnSpc>
                <a:spcPct val="80000"/>
              </a:lnSpc>
              <a:buClr>
                <a:schemeClr val="accent1">
                  <a:lumMod val="75000"/>
                </a:schemeClr>
              </a:buClr>
              <a:buSzPct val="60000"/>
              <a:buFont typeface="Wingdings" panose="05000000000000000000" pitchFamily="2" charset="2"/>
              <a:buChar char="n"/>
            </a:pPr>
            <a:endParaRPr kumimoji="1" lang="zh-CN" altLang="en-US" dirty="0">
              <a:latin typeface="宋体" panose="02010600030101010101" pitchFamily="2" charset="-122"/>
              <a:ea typeface="宋体" panose="02010600030101010101" pitchFamily="2" charset="-122"/>
            </a:endParaRPr>
          </a:p>
          <a:p>
            <a:pPr>
              <a:lnSpc>
                <a:spcPct val="80000"/>
              </a:lnSpc>
              <a:buClr>
                <a:schemeClr val="accent1">
                  <a:lumMod val="75000"/>
                </a:schemeClr>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主动攻击：包括对数据流的某些篡改或产生某些假的数据流。主动攻击又可分为中断、篡改（有中生变）、伪造（无中生有）、重放等。</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01A9432-5647-4458-8AB9-39849628005B}"/>
              </a:ext>
            </a:extLst>
          </p:cNvPr>
          <p:cNvSpPr>
            <a:spLocks noGrp="1" noChangeArrowheads="1"/>
          </p:cNvSpPr>
          <p:nvPr>
            <p:ph type="body" idx="1"/>
          </p:nvPr>
        </p:nvSpPr>
        <p:spPr>
          <a:xfrm>
            <a:off x="1970090" y="908054"/>
            <a:ext cx="8158163" cy="5114925"/>
          </a:xfrm>
        </p:spPr>
        <p:txBody>
          <a:bodyPr/>
          <a:lstStyle/>
          <a:p>
            <a:pPr lvl="1">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中断</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interruption </a:t>
            </a:r>
          </a:p>
          <a:p>
            <a:pPr lvl="1">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重放</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replay </a:t>
            </a:r>
          </a:p>
          <a:p>
            <a:pPr lvl="1">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篡改</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modification </a:t>
            </a:r>
          </a:p>
          <a:p>
            <a:pPr lvl="1">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伪造</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fabrication</a:t>
            </a:r>
          </a:p>
        </p:txBody>
      </p:sp>
      <p:sp>
        <p:nvSpPr>
          <p:cNvPr id="37891" name="Rectangle 38">
            <a:extLst>
              <a:ext uri="{FF2B5EF4-FFF2-40B4-BE49-F238E27FC236}">
                <a16:creationId xmlns:a16="http://schemas.microsoft.com/office/drawing/2014/main" id="{7204BC11-5E1E-45B9-AE53-313DA6D66C02}"/>
              </a:ext>
            </a:extLst>
          </p:cNvPr>
          <p:cNvSpPr>
            <a:spLocks noGrp="1" noChangeArrowheads="1"/>
          </p:cNvSpPr>
          <p:nvPr>
            <p:ph type="title"/>
          </p:nvPr>
        </p:nvSpPr>
        <p:spPr>
          <a:xfrm>
            <a:off x="1774830" y="301625"/>
            <a:ext cx="6716713" cy="533400"/>
          </a:xfrm>
        </p:spPr>
        <p:txBody>
          <a:bodyPr>
            <a:noAutofit/>
          </a:bodyPr>
          <a:lstStyle/>
          <a:p>
            <a:r>
              <a:rPr lang="zh-CN" altLang="en-US" dirty="0">
                <a:solidFill>
                  <a:srgbClr val="FF0000"/>
                </a:solidFill>
                <a:latin typeface="宋体" panose="02010600030101010101" pitchFamily="2" charset="-122"/>
                <a:ea typeface="宋体" panose="02010600030101010101" pitchFamily="2" charset="-122"/>
              </a:rPr>
              <a:t>主动攻击</a:t>
            </a:r>
          </a:p>
        </p:txBody>
      </p:sp>
      <p:grpSp>
        <p:nvGrpSpPr>
          <p:cNvPr id="37892" name="Group 59">
            <a:extLst>
              <a:ext uri="{FF2B5EF4-FFF2-40B4-BE49-F238E27FC236}">
                <a16:creationId xmlns:a16="http://schemas.microsoft.com/office/drawing/2014/main" id="{FCED06A5-14A3-4208-8FA1-18B0182ED700}"/>
              </a:ext>
            </a:extLst>
          </p:cNvPr>
          <p:cNvGrpSpPr>
            <a:grpSpLocks/>
          </p:cNvGrpSpPr>
          <p:nvPr/>
        </p:nvGrpSpPr>
        <p:grpSpPr bwMode="auto">
          <a:xfrm>
            <a:off x="6240465" y="1268415"/>
            <a:ext cx="3600451" cy="1441451"/>
            <a:chOff x="2971" y="799"/>
            <a:chExt cx="2268" cy="908"/>
          </a:xfrm>
        </p:grpSpPr>
        <p:sp>
          <p:nvSpPr>
            <p:cNvPr id="37936" name="Rectangle 32">
              <a:extLst>
                <a:ext uri="{FF2B5EF4-FFF2-40B4-BE49-F238E27FC236}">
                  <a16:creationId xmlns:a16="http://schemas.microsoft.com/office/drawing/2014/main" id="{D74244C0-3345-437B-8468-DB57670680E9}"/>
                </a:ext>
              </a:extLst>
            </p:cNvPr>
            <p:cNvSpPr>
              <a:spLocks noChangeArrowheads="1"/>
            </p:cNvSpPr>
            <p:nvPr/>
          </p:nvSpPr>
          <p:spPr bwMode="auto">
            <a:xfrm>
              <a:off x="2971" y="799"/>
              <a:ext cx="2268" cy="90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r>
                <a:rPr lang="zh-CN" altLang="en-US" sz="1600" b="1">
                  <a:latin typeface="Arial" panose="020B0604020202020204" pitchFamily="34" charset="0"/>
                </a:rPr>
                <a:t>正常流 </a:t>
              </a:r>
              <a:r>
                <a:rPr lang="en-US" altLang="zh-CN" sz="1600" b="1">
                  <a:latin typeface="Arial" panose="020B0604020202020204" pitchFamily="34" charset="0"/>
                </a:rPr>
                <a:t>Normal flow </a:t>
              </a:r>
            </a:p>
          </p:txBody>
        </p:sp>
        <p:sp>
          <p:nvSpPr>
            <p:cNvPr id="37937" name="AutoShape 33">
              <a:extLst>
                <a:ext uri="{FF2B5EF4-FFF2-40B4-BE49-F238E27FC236}">
                  <a16:creationId xmlns:a16="http://schemas.microsoft.com/office/drawing/2014/main" id="{052031C5-B014-4338-BFB9-C50A66CD2CC8}"/>
                </a:ext>
              </a:extLst>
            </p:cNvPr>
            <p:cNvSpPr>
              <a:spLocks noChangeArrowheads="1"/>
            </p:cNvSpPr>
            <p:nvPr/>
          </p:nvSpPr>
          <p:spPr bwMode="auto">
            <a:xfrm>
              <a:off x="3425" y="982"/>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38" name="AutoShape 34">
              <a:extLst>
                <a:ext uri="{FF2B5EF4-FFF2-40B4-BE49-F238E27FC236}">
                  <a16:creationId xmlns:a16="http://schemas.microsoft.com/office/drawing/2014/main" id="{73DDE1F8-1CAB-4AE8-8874-53E7AF3155DA}"/>
                </a:ext>
              </a:extLst>
            </p:cNvPr>
            <p:cNvSpPr>
              <a:spLocks noChangeArrowheads="1"/>
            </p:cNvSpPr>
            <p:nvPr/>
          </p:nvSpPr>
          <p:spPr bwMode="auto">
            <a:xfrm>
              <a:off x="4514" y="982"/>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39" name="Line 35">
              <a:extLst>
                <a:ext uri="{FF2B5EF4-FFF2-40B4-BE49-F238E27FC236}">
                  <a16:creationId xmlns:a16="http://schemas.microsoft.com/office/drawing/2014/main" id="{14B219F7-EE23-411A-B76A-6203544631A3}"/>
                </a:ext>
              </a:extLst>
            </p:cNvPr>
            <p:cNvSpPr>
              <a:spLocks noChangeShapeType="1"/>
            </p:cNvSpPr>
            <p:nvPr/>
          </p:nvSpPr>
          <p:spPr bwMode="auto">
            <a:xfrm>
              <a:off x="3606" y="1072"/>
              <a:ext cx="9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40" name="Text Box 36">
              <a:extLst>
                <a:ext uri="{FF2B5EF4-FFF2-40B4-BE49-F238E27FC236}">
                  <a16:creationId xmlns:a16="http://schemas.microsoft.com/office/drawing/2014/main" id="{EB894235-2C7D-4137-A099-8915F2045EDE}"/>
                </a:ext>
              </a:extLst>
            </p:cNvPr>
            <p:cNvSpPr txBox="1">
              <a:spLocks noChangeArrowheads="1"/>
            </p:cNvSpPr>
            <p:nvPr/>
          </p:nvSpPr>
          <p:spPr bwMode="auto">
            <a:xfrm>
              <a:off x="3288" y="1152"/>
              <a:ext cx="38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latin typeface="Arial" panose="020B0604020202020204" pitchFamily="34" charset="0"/>
                </a:rPr>
                <a:t>信源</a:t>
              </a:r>
            </a:p>
          </p:txBody>
        </p:sp>
        <p:sp>
          <p:nvSpPr>
            <p:cNvPr id="37941" name="Text Box 37">
              <a:extLst>
                <a:ext uri="{FF2B5EF4-FFF2-40B4-BE49-F238E27FC236}">
                  <a16:creationId xmlns:a16="http://schemas.microsoft.com/office/drawing/2014/main" id="{CE436CB8-9259-41CE-AE51-1EE2A9D06484}"/>
                </a:ext>
              </a:extLst>
            </p:cNvPr>
            <p:cNvSpPr txBox="1">
              <a:spLocks noChangeArrowheads="1"/>
            </p:cNvSpPr>
            <p:nvPr/>
          </p:nvSpPr>
          <p:spPr bwMode="auto">
            <a:xfrm>
              <a:off x="4428" y="1152"/>
              <a:ext cx="34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latin typeface="Arial" panose="020B0604020202020204" pitchFamily="34" charset="0"/>
                </a:rPr>
                <a:t>信宿</a:t>
              </a:r>
            </a:p>
          </p:txBody>
        </p:sp>
        <p:pic>
          <p:nvPicPr>
            <p:cNvPr id="37942" name="Picture 39">
              <a:extLst>
                <a:ext uri="{FF2B5EF4-FFF2-40B4-BE49-F238E27FC236}">
                  <a16:creationId xmlns:a16="http://schemas.microsoft.com/office/drawing/2014/main" id="{719A6D1C-1E6D-4C5A-BFC2-6B536E1F1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 y="845"/>
              <a:ext cx="324"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43" name="Picture 40">
              <a:extLst>
                <a:ext uri="{FF2B5EF4-FFF2-40B4-BE49-F238E27FC236}">
                  <a16:creationId xmlns:a16="http://schemas.microsoft.com/office/drawing/2014/main" id="{39E3C8C1-6B6B-41C7-AF4C-6CC166C39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 y="887"/>
              <a:ext cx="45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893" name="Group 55">
            <a:extLst>
              <a:ext uri="{FF2B5EF4-FFF2-40B4-BE49-F238E27FC236}">
                <a16:creationId xmlns:a16="http://schemas.microsoft.com/office/drawing/2014/main" id="{414082C1-7313-45BF-9BA6-85177139D5E4}"/>
              </a:ext>
            </a:extLst>
          </p:cNvPr>
          <p:cNvGrpSpPr>
            <a:grpSpLocks/>
          </p:cNvGrpSpPr>
          <p:nvPr/>
        </p:nvGrpSpPr>
        <p:grpSpPr bwMode="auto">
          <a:xfrm>
            <a:off x="2351090" y="3068643"/>
            <a:ext cx="3600451" cy="1368425"/>
            <a:chOff x="521" y="1933"/>
            <a:chExt cx="2268" cy="862"/>
          </a:xfrm>
        </p:grpSpPr>
        <p:sp>
          <p:nvSpPr>
            <p:cNvPr id="37929" name="Rectangle 5">
              <a:extLst>
                <a:ext uri="{FF2B5EF4-FFF2-40B4-BE49-F238E27FC236}">
                  <a16:creationId xmlns:a16="http://schemas.microsoft.com/office/drawing/2014/main" id="{EADF38F6-C98E-4617-AFD9-F4425665675A}"/>
                </a:ext>
              </a:extLst>
            </p:cNvPr>
            <p:cNvSpPr>
              <a:spLocks noChangeArrowheads="1"/>
            </p:cNvSpPr>
            <p:nvPr/>
          </p:nvSpPr>
          <p:spPr bwMode="auto">
            <a:xfrm>
              <a:off x="521" y="1933"/>
              <a:ext cx="2268" cy="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r>
                <a:rPr lang="zh-CN" altLang="en-US" sz="1600" b="1">
                  <a:latin typeface="Arial" panose="020B0604020202020204" pitchFamily="34" charset="0"/>
                </a:rPr>
                <a:t>中断</a:t>
              </a:r>
              <a:r>
                <a:rPr lang="en-US" altLang="zh-CN" sz="1600" b="1">
                  <a:latin typeface="Arial" panose="020B0604020202020204" pitchFamily="34" charset="0"/>
                </a:rPr>
                <a:t>(</a:t>
              </a:r>
              <a:r>
                <a:rPr lang="zh-CN" altLang="en-US" sz="1600" b="1">
                  <a:latin typeface="Arial" panose="020B0604020202020204" pitchFamily="34" charset="0"/>
                </a:rPr>
                <a:t>干扰</a:t>
              </a:r>
              <a:r>
                <a:rPr lang="en-US" altLang="zh-CN" sz="1600" b="1">
                  <a:latin typeface="Arial" panose="020B0604020202020204" pitchFamily="34" charset="0"/>
                </a:rPr>
                <a:t>) Interruption</a:t>
              </a:r>
            </a:p>
          </p:txBody>
        </p:sp>
        <p:sp>
          <p:nvSpPr>
            <p:cNvPr id="37930" name="AutoShape 6">
              <a:extLst>
                <a:ext uri="{FF2B5EF4-FFF2-40B4-BE49-F238E27FC236}">
                  <a16:creationId xmlns:a16="http://schemas.microsoft.com/office/drawing/2014/main" id="{C0F1F1C7-823E-443C-9D8B-51D9EF303466}"/>
                </a:ext>
              </a:extLst>
            </p:cNvPr>
            <p:cNvSpPr>
              <a:spLocks noChangeArrowheads="1"/>
            </p:cNvSpPr>
            <p:nvPr/>
          </p:nvSpPr>
          <p:spPr bwMode="auto">
            <a:xfrm>
              <a:off x="1019" y="2206"/>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31" name="AutoShape 7">
              <a:extLst>
                <a:ext uri="{FF2B5EF4-FFF2-40B4-BE49-F238E27FC236}">
                  <a16:creationId xmlns:a16="http://schemas.microsoft.com/office/drawing/2014/main" id="{DCA5F426-ECAA-494E-BD2F-23DA11405CA6}"/>
                </a:ext>
              </a:extLst>
            </p:cNvPr>
            <p:cNvSpPr>
              <a:spLocks noChangeArrowheads="1"/>
            </p:cNvSpPr>
            <p:nvPr/>
          </p:nvSpPr>
          <p:spPr bwMode="auto">
            <a:xfrm>
              <a:off x="2108" y="2206"/>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32" name="Line 8">
              <a:extLst>
                <a:ext uri="{FF2B5EF4-FFF2-40B4-BE49-F238E27FC236}">
                  <a16:creationId xmlns:a16="http://schemas.microsoft.com/office/drawing/2014/main" id="{52592396-E173-40B7-BAB1-A0D6D1B3B6AC}"/>
                </a:ext>
              </a:extLst>
            </p:cNvPr>
            <p:cNvSpPr>
              <a:spLocks noChangeShapeType="1"/>
            </p:cNvSpPr>
            <p:nvPr/>
          </p:nvSpPr>
          <p:spPr bwMode="auto">
            <a:xfrm>
              <a:off x="1200" y="2296"/>
              <a:ext cx="4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3" name="Rectangle 9">
              <a:extLst>
                <a:ext uri="{FF2B5EF4-FFF2-40B4-BE49-F238E27FC236}">
                  <a16:creationId xmlns:a16="http://schemas.microsoft.com/office/drawing/2014/main" id="{EAE77B9A-1CBA-4974-BC84-637F22CAB316}"/>
                </a:ext>
              </a:extLst>
            </p:cNvPr>
            <p:cNvSpPr>
              <a:spLocks noChangeArrowheads="1"/>
            </p:cNvSpPr>
            <p:nvPr/>
          </p:nvSpPr>
          <p:spPr bwMode="auto">
            <a:xfrm>
              <a:off x="1609" y="2115"/>
              <a:ext cx="45" cy="317"/>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pic>
          <p:nvPicPr>
            <p:cNvPr id="37934" name="Picture 41">
              <a:extLst>
                <a:ext uri="{FF2B5EF4-FFF2-40B4-BE49-F238E27FC236}">
                  <a16:creationId xmlns:a16="http://schemas.microsoft.com/office/drawing/2014/main" id="{92C24759-9A1E-47D6-82B6-9F02DACB5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2069"/>
              <a:ext cx="324"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35" name="Picture 42">
              <a:extLst>
                <a:ext uri="{FF2B5EF4-FFF2-40B4-BE49-F238E27FC236}">
                  <a16:creationId xmlns:a16="http://schemas.microsoft.com/office/drawing/2014/main" id="{FC10B978-D742-4555-B6C6-C80793BC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 y="2115"/>
              <a:ext cx="45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894" name="Group 56">
            <a:extLst>
              <a:ext uri="{FF2B5EF4-FFF2-40B4-BE49-F238E27FC236}">
                <a16:creationId xmlns:a16="http://schemas.microsoft.com/office/drawing/2014/main" id="{BA9C743D-A6BD-479A-9D20-1D6A47C1AF1B}"/>
              </a:ext>
            </a:extLst>
          </p:cNvPr>
          <p:cNvGrpSpPr>
            <a:grpSpLocks/>
          </p:cNvGrpSpPr>
          <p:nvPr/>
        </p:nvGrpSpPr>
        <p:grpSpPr bwMode="auto">
          <a:xfrm>
            <a:off x="6311902" y="3068643"/>
            <a:ext cx="3600451" cy="1368425"/>
            <a:chOff x="3016" y="1933"/>
            <a:chExt cx="2268" cy="862"/>
          </a:xfrm>
        </p:grpSpPr>
        <p:sp>
          <p:nvSpPr>
            <p:cNvPr id="37918" name="Rectangle 11">
              <a:extLst>
                <a:ext uri="{FF2B5EF4-FFF2-40B4-BE49-F238E27FC236}">
                  <a16:creationId xmlns:a16="http://schemas.microsoft.com/office/drawing/2014/main" id="{F41C9ACB-51A5-4207-8186-9555C9BAFCDB}"/>
                </a:ext>
              </a:extLst>
            </p:cNvPr>
            <p:cNvSpPr>
              <a:spLocks noChangeArrowheads="1"/>
            </p:cNvSpPr>
            <p:nvPr/>
          </p:nvSpPr>
          <p:spPr bwMode="auto">
            <a:xfrm>
              <a:off x="3016" y="1933"/>
              <a:ext cx="2268" cy="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r>
                <a:rPr lang="zh-CN" altLang="en-US" sz="1600" b="1">
                  <a:latin typeface="Arial" panose="020B0604020202020204" pitchFamily="34" charset="0"/>
                </a:rPr>
                <a:t>重放 </a:t>
              </a:r>
              <a:r>
                <a:rPr lang="en-US" altLang="zh-CN" sz="1600" b="1">
                  <a:latin typeface="Arial" panose="020B0604020202020204" pitchFamily="34" charset="0"/>
                </a:rPr>
                <a:t>Replay</a:t>
              </a:r>
            </a:p>
          </p:txBody>
        </p:sp>
        <p:sp>
          <p:nvSpPr>
            <p:cNvPr id="37919" name="AutoShape 12">
              <a:extLst>
                <a:ext uri="{FF2B5EF4-FFF2-40B4-BE49-F238E27FC236}">
                  <a16:creationId xmlns:a16="http://schemas.microsoft.com/office/drawing/2014/main" id="{3E76B4DA-158D-4BF3-BC8A-539A1AC3F502}"/>
                </a:ext>
              </a:extLst>
            </p:cNvPr>
            <p:cNvSpPr>
              <a:spLocks noChangeArrowheads="1"/>
            </p:cNvSpPr>
            <p:nvPr/>
          </p:nvSpPr>
          <p:spPr bwMode="auto">
            <a:xfrm>
              <a:off x="3424" y="2070"/>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20" name="AutoShape 13">
              <a:extLst>
                <a:ext uri="{FF2B5EF4-FFF2-40B4-BE49-F238E27FC236}">
                  <a16:creationId xmlns:a16="http://schemas.microsoft.com/office/drawing/2014/main" id="{304EF581-00F4-4CF9-8710-E72E58036BAB}"/>
                </a:ext>
              </a:extLst>
            </p:cNvPr>
            <p:cNvSpPr>
              <a:spLocks noChangeArrowheads="1"/>
            </p:cNvSpPr>
            <p:nvPr/>
          </p:nvSpPr>
          <p:spPr bwMode="auto">
            <a:xfrm>
              <a:off x="4513" y="2070"/>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21" name="Line 14">
              <a:extLst>
                <a:ext uri="{FF2B5EF4-FFF2-40B4-BE49-F238E27FC236}">
                  <a16:creationId xmlns:a16="http://schemas.microsoft.com/office/drawing/2014/main" id="{5E68E6DD-4298-4359-A27B-72AEF3C89636}"/>
                </a:ext>
              </a:extLst>
            </p:cNvPr>
            <p:cNvSpPr>
              <a:spLocks noChangeShapeType="1"/>
            </p:cNvSpPr>
            <p:nvPr/>
          </p:nvSpPr>
          <p:spPr bwMode="auto">
            <a:xfrm>
              <a:off x="3605" y="2160"/>
              <a:ext cx="9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2" name="AutoShape 15">
              <a:extLst>
                <a:ext uri="{FF2B5EF4-FFF2-40B4-BE49-F238E27FC236}">
                  <a16:creationId xmlns:a16="http://schemas.microsoft.com/office/drawing/2014/main" id="{015C6963-96EE-4231-B56C-3CBE9574CA46}"/>
                </a:ext>
              </a:extLst>
            </p:cNvPr>
            <p:cNvSpPr>
              <a:spLocks noChangeArrowheads="1"/>
            </p:cNvSpPr>
            <p:nvPr/>
          </p:nvSpPr>
          <p:spPr bwMode="auto">
            <a:xfrm>
              <a:off x="4151" y="2342"/>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23" name="Line 16">
              <a:extLst>
                <a:ext uri="{FF2B5EF4-FFF2-40B4-BE49-F238E27FC236}">
                  <a16:creationId xmlns:a16="http://schemas.microsoft.com/office/drawing/2014/main" id="{C3234DC7-56BF-48D3-8ECB-44205B3CDEF8}"/>
                </a:ext>
              </a:extLst>
            </p:cNvPr>
            <p:cNvSpPr>
              <a:spLocks noChangeShapeType="1"/>
            </p:cNvSpPr>
            <p:nvPr/>
          </p:nvSpPr>
          <p:spPr bwMode="auto">
            <a:xfrm>
              <a:off x="4014" y="2160"/>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7924" name="Picture 43">
              <a:extLst>
                <a:ext uri="{FF2B5EF4-FFF2-40B4-BE49-F238E27FC236}">
                  <a16:creationId xmlns:a16="http://schemas.microsoft.com/office/drawing/2014/main" id="{81DE6D43-CB2A-4BE8-AF9E-ACF27C331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 y="1979"/>
              <a:ext cx="324"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25" name="Picture 44">
              <a:extLst>
                <a:ext uri="{FF2B5EF4-FFF2-40B4-BE49-F238E27FC236}">
                  <a16:creationId xmlns:a16="http://schemas.microsoft.com/office/drawing/2014/main" id="{D8377245-8353-4642-A91B-5C5561A46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 y="2069"/>
              <a:ext cx="45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26" name="Picture 45">
              <a:extLst>
                <a:ext uri="{FF2B5EF4-FFF2-40B4-BE49-F238E27FC236}">
                  <a16:creationId xmlns:a16="http://schemas.microsoft.com/office/drawing/2014/main" id="{9113A636-9325-483B-90F3-83DABB794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2296"/>
              <a:ext cx="31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27" name="Line 46">
              <a:extLst>
                <a:ext uri="{FF2B5EF4-FFF2-40B4-BE49-F238E27FC236}">
                  <a16:creationId xmlns:a16="http://schemas.microsoft.com/office/drawing/2014/main" id="{3EA27672-6419-49D0-94A3-75A369941B1B}"/>
                </a:ext>
              </a:extLst>
            </p:cNvPr>
            <p:cNvSpPr>
              <a:spLocks noChangeShapeType="1"/>
            </p:cNvSpPr>
            <p:nvPr/>
          </p:nvSpPr>
          <p:spPr bwMode="auto">
            <a:xfrm flipV="1">
              <a:off x="4332" y="2432"/>
              <a:ext cx="1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8" name="AutoShape 47">
              <a:extLst>
                <a:ext uri="{FF2B5EF4-FFF2-40B4-BE49-F238E27FC236}">
                  <a16:creationId xmlns:a16="http://schemas.microsoft.com/office/drawing/2014/main" id="{0209826E-13A4-4001-B700-540308D27FF5}"/>
                </a:ext>
              </a:extLst>
            </p:cNvPr>
            <p:cNvSpPr>
              <a:spLocks noChangeArrowheads="1"/>
            </p:cNvSpPr>
            <p:nvPr/>
          </p:nvSpPr>
          <p:spPr bwMode="auto">
            <a:xfrm>
              <a:off x="4513" y="2341"/>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grpSp>
      <p:grpSp>
        <p:nvGrpSpPr>
          <p:cNvPr id="37895" name="Group 57">
            <a:extLst>
              <a:ext uri="{FF2B5EF4-FFF2-40B4-BE49-F238E27FC236}">
                <a16:creationId xmlns:a16="http://schemas.microsoft.com/office/drawing/2014/main" id="{C4F92963-1CAF-486E-8FD2-C1B71D377479}"/>
              </a:ext>
            </a:extLst>
          </p:cNvPr>
          <p:cNvGrpSpPr>
            <a:grpSpLocks/>
          </p:cNvGrpSpPr>
          <p:nvPr/>
        </p:nvGrpSpPr>
        <p:grpSpPr bwMode="auto">
          <a:xfrm>
            <a:off x="2279654" y="4797425"/>
            <a:ext cx="3743325" cy="1512888"/>
            <a:chOff x="476" y="3022"/>
            <a:chExt cx="2358" cy="953"/>
          </a:xfrm>
        </p:grpSpPr>
        <p:sp>
          <p:nvSpPr>
            <p:cNvPr id="37906" name="Rectangle 17">
              <a:extLst>
                <a:ext uri="{FF2B5EF4-FFF2-40B4-BE49-F238E27FC236}">
                  <a16:creationId xmlns:a16="http://schemas.microsoft.com/office/drawing/2014/main" id="{A27D0BE5-8B79-4E08-AB3F-C5563F53C755}"/>
                </a:ext>
              </a:extLst>
            </p:cNvPr>
            <p:cNvSpPr>
              <a:spLocks noChangeArrowheads="1"/>
            </p:cNvSpPr>
            <p:nvPr/>
          </p:nvSpPr>
          <p:spPr bwMode="auto">
            <a:xfrm>
              <a:off x="476" y="3022"/>
              <a:ext cx="2358" cy="9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r>
                <a:rPr lang="en-US" altLang="zh-CN" sz="1800">
                  <a:latin typeface="Arial" panose="020B0604020202020204" pitchFamily="34" charset="0"/>
                </a:rPr>
                <a:t>             </a:t>
              </a:r>
            </a:p>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r>
                <a:rPr lang="zh-CN" altLang="en-US" sz="1600" b="1">
                  <a:latin typeface="Arial" panose="020B0604020202020204" pitchFamily="34" charset="0"/>
                </a:rPr>
                <a:t>篡改 </a:t>
              </a:r>
              <a:r>
                <a:rPr lang="en-US" altLang="zh-CN" sz="1600" b="1">
                  <a:latin typeface="Arial" panose="020B0604020202020204" pitchFamily="34" charset="0"/>
                </a:rPr>
                <a:t>Modification</a:t>
              </a:r>
            </a:p>
          </p:txBody>
        </p:sp>
        <p:sp>
          <p:nvSpPr>
            <p:cNvPr id="37907" name="Line 18">
              <a:extLst>
                <a:ext uri="{FF2B5EF4-FFF2-40B4-BE49-F238E27FC236}">
                  <a16:creationId xmlns:a16="http://schemas.microsoft.com/office/drawing/2014/main" id="{63014117-F6B9-4567-BED3-26F9CF485466}"/>
                </a:ext>
              </a:extLst>
            </p:cNvPr>
            <p:cNvSpPr>
              <a:spLocks noChangeShapeType="1"/>
            </p:cNvSpPr>
            <p:nvPr/>
          </p:nvSpPr>
          <p:spPr bwMode="auto">
            <a:xfrm>
              <a:off x="1474" y="3249"/>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908" name="Group 19">
              <a:extLst>
                <a:ext uri="{FF2B5EF4-FFF2-40B4-BE49-F238E27FC236}">
                  <a16:creationId xmlns:a16="http://schemas.microsoft.com/office/drawing/2014/main" id="{B8F32804-536F-4EAF-90B1-C42C384FA0CA}"/>
                </a:ext>
              </a:extLst>
            </p:cNvPr>
            <p:cNvGrpSpPr>
              <a:grpSpLocks/>
            </p:cNvGrpSpPr>
            <p:nvPr/>
          </p:nvGrpSpPr>
          <p:grpSpPr bwMode="auto">
            <a:xfrm>
              <a:off x="930" y="3158"/>
              <a:ext cx="1418" cy="543"/>
              <a:chOff x="1156" y="3295"/>
              <a:chExt cx="1270" cy="543"/>
            </a:xfrm>
          </p:grpSpPr>
          <p:sp>
            <p:nvSpPr>
              <p:cNvPr id="37912" name="AutoShape 20">
                <a:extLst>
                  <a:ext uri="{FF2B5EF4-FFF2-40B4-BE49-F238E27FC236}">
                    <a16:creationId xmlns:a16="http://schemas.microsoft.com/office/drawing/2014/main" id="{C9676BFE-9FFD-4169-A43D-FBAD9A787889}"/>
                  </a:ext>
                </a:extLst>
              </p:cNvPr>
              <p:cNvSpPr>
                <a:spLocks noChangeArrowheads="1"/>
              </p:cNvSpPr>
              <p:nvPr/>
            </p:nvSpPr>
            <p:spPr bwMode="auto">
              <a:xfrm>
                <a:off x="1156" y="3295"/>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13" name="AutoShape 21">
                <a:extLst>
                  <a:ext uri="{FF2B5EF4-FFF2-40B4-BE49-F238E27FC236}">
                    <a16:creationId xmlns:a16="http://schemas.microsoft.com/office/drawing/2014/main" id="{167435FC-F7A2-4639-BE2E-920EF5016067}"/>
                  </a:ext>
                </a:extLst>
              </p:cNvPr>
              <p:cNvSpPr>
                <a:spLocks noChangeArrowheads="1"/>
              </p:cNvSpPr>
              <p:nvPr/>
            </p:nvSpPr>
            <p:spPr bwMode="auto">
              <a:xfrm>
                <a:off x="2245" y="3295"/>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14" name="Line 22">
                <a:extLst>
                  <a:ext uri="{FF2B5EF4-FFF2-40B4-BE49-F238E27FC236}">
                    <a16:creationId xmlns:a16="http://schemas.microsoft.com/office/drawing/2014/main" id="{A2440075-826B-4AEC-B9E1-9F4CA45E74A6}"/>
                  </a:ext>
                </a:extLst>
              </p:cNvPr>
              <p:cNvSpPr>
                <a:spLocks noChangeShapeType="1"/>
              </p:cNvSpPr>
              <p:nvPr/>
            </p:nvSpPr>
            <p:spPr bwMode="auto">
              <a:xfrm>
                <a:off x="1338" y="3385"/>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5" name="Line 23">
                <a:extLst>
                  <a:ext uri="{FF2B5EF4-FFF2-40B4-BE49-F238E27FC236}">
                    <a16:creationId xmlns:a16="http://schemas.microsoft.com/office/drawing/2014/main" id="{B23A1AB7-8700-4AD2-B590-C49FAC0AE348}"/>
                  </a:ext>
                </a:extLst>
              </p:cNvPr>
              <p:cNvSpPr>
                <a:spLocks noChangeShapeType="1"/>
              </p:cNvSpPr>
              <p:nvPr/>
            </p:nvSpPr>
            <p:spPr bwMode="auto">
              <a:xfrm>
                <a:off x="1837" y="3385"/>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6" name="AutoShape 24">
                <a:extLst>
                  <a:ext uri="{FF2B5EF4-FFF2-40B4-BE49-F238E27FC236}">
                    <a16:creationId xmlns:a16="http://schemas.microsoft.com/office/drawing/2014/main" id="{3D0B3CD6-4316-4C5E-9D81-FD825C75F4E9}"/>
                  </a:ext>
                </a:extLst>
              </p:cNvPr>
              <p:cNvSpPr>
                <a:spLocks noChangeArrowheads="1"/>
              </p:cNvSpPr>
              <p:nvPr/>
            </p:nvSpPr>
            <p:spPr bwMode="auto">
              <a:xfrm>
                <a:off x="1610" y="3612"/>
                <a:ext cx="272" cy="226"/>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17" name="Line 25">
                <a:extLst>
                  <a:ext uri="{FF2B5EF4-FFF2-40B4-BE49-F238E27FC236}">
                    <a16:creationId xmlns:a16="http://schemas.microsoft.com/office/drawing/2014/main" id="{EEA21F76-337F-4CB7-97F3-45BE98DB8D7A}"/>
                  </a:ext>
                </a:extLst>
              </p:cNvPr>
              <p:cNvSpPr>
                <a:spLocks noChangeShapeType="1"/>
              </p:cNvSpPr>
              <p:nvPr/>
            </p:nvSpPr>
            <p:spPr bwMode="auto">
              <a:xfrm>
                <a:off x="1837" y="3385"/>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7909" name="Picture 48">
              <a:extLst>
                <a:ext uri="{FF2B5EF4-FFF2-40B4-BE49-F238E27FC236}">
                  <a16:creationId xmlns:a16="http://schemas.microsoft.com/office/drawing/2014/main" id="{4EF24A78-0043-48FB-B4B2-F85A94A05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 y="3158"/>
              <a:ext cx="362"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10" name="Picture 49">
              <a:extLst>
                <a:ext uri="{FF2B5EF4-FFF2-40B4-BE49-F238E27FC236}">
                  <a16:creationId xmlns:a16="http://schemas.microsoft.com/office/drawing/2014/main" id="{EA9916DC-3B5A-49E5-85EC-D8823FF2A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 y="3113"/>
              <a:ext cx="45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11" name="Picture 50">
              <a:extLst>
                <a:ext uri="{FF2B5EF4-FFF2-40B4-BE49-F238E27FC236}">
                  <a16:creationId xmlns:a16="http://schemas.microsoft.com/office/drawing/2014/main" id="{AF847765-C3FD-42DE-9452-0A87FC791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3462"/>
              <a:ext cx="31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896" name="Group 58">
            <a:extLst>
              <a:ext uri="{FF2B5EF4-FFF2-40B4-BE49-F238E27FC236}">
                <a16:creationId xmlns:a16="http://schemas.microsoft.com/office/drawing/2014/main" id="{B41ED628-D1CF-4FFA-803F-92B66A5CA73B}"/>
              </a:ext>
            </a:extLst>
          </p:cNvPr>
          <p:cNvGrpSpPr>
            <a:grpSpLocks/>
          </p:cNvGrpSpPr>
          <p:nvPr/>
        </p:nvGrpSpPr>
        <p:grpSpPr bwMode="auto">
          <a:xfrm>
            <a:off x="6311902" y="4797425"/>
            <a:ext cx="3600451" cy="1512888"/>
            <a:chOff x="3016" y="3022"/>
            <a:chExt cx="2268" cy="953"/>
          </a:xfrm>
        </p:grpSpPr>
        <p:sp>
          <p:nvSpPr>
            <p:cNvPr id="37897" name="Rectangle 26">
              <a:extLst>
                <a:ext uri="{FF2B5EF4-FFF2-40B4-BE49-F238E27FC236}">
                  <a16:creationId xmlns:a16="http://schemas.microsoft.com/office/drawing/2014/main" id="{428A3960-9A14-4E25-A40F-C3E848763E6C}"/>
                </a:ext>
              </a:extLst>
            </p:cNvPr>
            <p:cNvSpPr>
              <a:spLocks noChangeArrowheads="1"/>
            </p:cNvSpPr>
            <p:nvPr/>
          </p:nvSpPr>
          <p:spPr bwMode="auto">
            <a:xfrm>
              <a:off x="3016" y="3022"/>
              <a:ext cx="2268" cy="9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r>
                <a:rPr lang="en-US" altLang="zh-CN" sz="1800">
                  <a:latin typeface="Arial" panose="020B0604020202020204" pitchFamily="34" charset="0"/>
                </a:rPr>
                <a:t>             </a:t>
              </a:r>
            </a:p>
            <a:p>
              <a:pPr algn="ctr" eaLnBrk="1" hangingPunct="1">
                <a:spcBef>
                  <a:spcPct val="0"/>
                </a:spcBef>
                <a:buClrTx/>
                <a:buSzTx/>
                <a:buFontTx/>
                <a:buNone/>
              </a:pPr>
              <a:endParaRPr lang="en-US" altLang="zh-CN" sz="1800">
                <a:latin typeface="Arial" panose="020B0604020202020204" pitchFamily="34" charset="0"/>
              </a:endParaRPr>
            </a:p>
            <a:p>
              <a:pPr algn="ctr" eaLnBrk="1" hangingPunct="1">
                <a:spcBef>
                  <a:spcPct val="0"/>
                </a:spcBef>
                <a:buClrTx/>
                <a:buSzTx/>
                <a:buFontTx/>
                <a:buNone/>
              </a:pPr>
              <a:r>
                <a:rPr lang="zh-CN" altLang="en-US" sz="1600" b="1">
                  <a:latin typeface="Arial" panose="020B0604020202020204" pitchFamily="34" charset="0"/>
                </a:rPr>
                <a:t>伪造  </a:t>
              </a:r>
              <a:r>
                <a:rPr lang="en-US" altLang="zh-CN" sz="1600" b="1">
                  <a:latin typeface="Arial" panose="020B0604020202020204" pitchFamily="34" charset="0"/>
                </a:rPr>
                <a:t>Fabrication</a:t>
              </a:r>
            </a:p>
          </p:txBody>
        </p:sp>
        <p:sp>
          <p:nvSpPr>
            <p:cNvPr id="37898" name="AutoShape 27">
              <a:extLst>
                <a:ext uri="{FF2B5EF4-FFF2-40B4-BE49-F238E27FC236}">
                  <a16:creationId xmlns:a16="http://schemas.microsoft.com/office/drawing/2014/main" id="{4A2531F2-E113-44AE-AE3C-A4722CBD1F6F}"/>
                </a:ext>
              </a:extLst>
            </p:cNvPr>
            <p:cNvSpPr>
              <a:spLocks noChangeArrowheads="1"/>
            </p:cNvSpPr>
            <p:nvPr/>
          </p:nvSpPr>
          <p:spPr bwMode="auto">
            <a:xfrm>
              <a:off x="3423" y="3204"/>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899" name="AutoShape 28">
              <a:extLst>
                <a:ext uri="{FF2B5EF4-FFF2-40B4-BE49-F238E27FC236}">
                  <a16:creationId xmlns:a16="http://schemas.microsoft.com/office/drawing/2014/main" id="{C46DE3FC-4676-4FC2-941B-65718457DC9E}"/>
                </a:ext>
              </a:extLst>
            </p:cNvPr>
            <p:cNvSpPr>
              <a:spLocks noChangeArrowheads="1"/>
            </p:cNvSpPr>
            <p:nvPr/>
          </p:nvSpPr>
          <p:spPr bwMode="auto">
            <a:xfrm>
              <a:off x="4512" y="3204"/>
              <a:ext cx="181" cy="181"/>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00" name="Line 29">
              <a:extLst>
                <a:ext uri="{FF2B5EF4-FFF2-40B4-BE49-F238E27FC236}">
                  <a16:creationId xmlns:a16="http://schemas.microsoft.com/office/drawing/2014/main" id="{65531FA8-5B3C-4C23-8B76-7CF8E3D5C896}"/>
                </a:ext>
              </a:extLst>
            </p:cNvPr>
            <p:cNvSpPr>
              <a:spLocks noChangeShapeType="1"/>
            </p:cNvSpPr>
            <p:nvPr/>
          </p:nvSpPr>
          <p:spPr bwMode="auto">
            <a:xfrm>
              <a:off x="4104" y="3294"/>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1" name="AutoShape 30">
              <a:extLst>
                <a:ext uri="{FF2B5EF4-FFF2-40B4-BE49-F238E27FC236}">
                  <a16:creationId xmlns:a16="http://schemas.microsoft.com/office/drawing/2014/main" id="{EE0A48D4-0F85-4F19-A75D-0A3FF51AE599}"/>
                </a:ext>
              </a:extLst>
            </p:cNvPr>
            <p:cNvSpPr>
              <a:spLocks noChangeArrowheads="1"/>
            </p:cNvSpPr>
            <p:nvPr/>
          </p:nvSpPr>
          <p:spPr bwMode="auto">
            <a:xfrm>
              <a:off x="3878" y="3475"/>
              <a:ext cx="272" cy="226"/>
            </a:xfrm>
            <a:prstGeom prst="octagon">
              <a:avLst>
                <a:gd name="adj" fmla="val 2928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sp>
          <p:nvSpPr>
            <p:cNvPr id="37902" name="Line 31">
              <a:extLst>
                <a:ext uri="{FF2B5EF4-FFF2-40B4-BE49-F238E27FC236}">
                  <a16:creationId xmlns:a16="http://schemas.microsoft.com/office/drawing/2014/main" id="{080E3689-5D4E-473B-A2D0-702C86E89A0E}"/>
                </a:ext>
              </a:extLst>
            </p:cNvPr>
            <p:cNvSpPr>
              <a:spLocks noChangeShapeType="1"/>
            </p:cNvSpPr>
            <p:nvPr/>
          </p:nvSpPr>
          <p:spPr bwMode="auto">
            <a:xfrm>
              <a:off x="4104" y="329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7903" name="Picture 51">
              <a:extLst>
                <a:ext uri="{FF2B5EF4-FFF2-40B4-BE49-F238E27FC236}">
                  <a16:creationId xmlns:a16="http://schemas.microsoft.com/office/drawing/2014/main" id="{D963F9B0-581B-4E19-8CBE-713D32DEA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 y="3158"/>
              <a:ext cx="324"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04" name="Picture 52">
              <a:extLst>
                <a:ext uri="{FF2B5EF4-FFF2-40B4-BE49-F238E27FC236}">
                  <a16:creationId xmlns:a16="http://schemas.microsoft.com/office/drawing/2014/main" id="{C9D03CEA-1842-4FDB-BDD6-66E49C77A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 y="3158"/>
              <a:ext cx="45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05" name="Picture 53">
              <a:extLst>
                <a:ext uri="{FF2B5EF4-FFF2-40B4-BE49-F238E27FC236}">
                  <a16:creationId xmlns:a16="http://schemas.microsoft.com/office/drawing/2014/main" id="{907C4208-9715-4B71-B249-0E8CAA6AB0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 y="3475"/>
              <a:ext cx="31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5" name="Text Box 9">
            <a:extLst>
              <a:ext uri="{FF2B5EF4-FFF2-40B4-BE49-F238E27FC236}">
                <a16:creationId xmlns:a16="http://schemas.microsoft.com/office/drawing/2014/main" id="{71DAC645-2E8A-41F5-A5E4-E5B2ECA92920}"/>
              </a:ext>
            </a:extLst>
          </p:cNvPr>
          <p:cNvSpPr txBox="1">
            <a:spLocks noChangeArrowheads="1"/>
          </p:cNvSpPr>
          <p:nvPr/>
        </p:nvSpPr>
        <p:spPr bwMode="auto">
          <a:xfrm>
            <a:off x="1949451" y="1390651"/>
            <a:ext cx="822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rgbClr val="FF0000"/>
                </a:solidFill>
                <a:latin typeface="Times New Roman" panose="02020603050405020304" pitchFamily="18" charset="0"/>
              </a:rPr>
              <a:t>一个好的密码体制至少应满足的两个条件：</a:t>
            </a:r>
          </a:p>
        </p:txBody>
      </p:sp>
      <p:grpSp>
        <p:nvGrpSpPr>
          <p:cNvPr id="2" name="Group 15">
            <a:extLst>
              <a:ext uri="{FF2B5EF4-FFF2-40B4-BE49-F238E27FC236}">
                <a16:creationId xmlns:a16="http://schemas.microsoft.com/office/drawing/2014/main" id="{BCDB3C91-58B8-42B8-BE86-F304DD1C6E41}"/>
              </a:ext>
            </a:extLst>
          </p:cNvPr>
          <p:cNvGrpSpPr>
            <a:grpSpLocks/>
          </p:cNvGrpSpPr>
          <p:nvPr/>
        </p:nvGrpSpPr>
        <p:grpSpPr bwMode="auto">
          <a:xfrm>
            <a:off x="1992313" y="2276482"/>
            <a:ext cx="8229600" cy="461963"/>
            <a:chOff x="384" y="2736"/>
            <a:chExt cx="5184" cy="291"/>
          </a:xfrm>
        </p:grpSpPr>
        <p:graphicFrame>
          <p:nvGraphicFramePr>
            <p:cNvPr id="38920" name="Object 10">
              <a:extLst>
                <a:ext uri="{FF2B5EF4-FFF2-40B4-BE49-F238E27FC236}">
                  <a16:creationId xmlns:a16="http://schemas.microsoft.com/office/drawing/2014/main" id="{AEE8F3D8-4566-4B28-A558-C9BDECE02702}"/>
                </a:ext>
              </a:extLst>
            </p:cNvPr>
            <p:cNvGraphicFramePr>
              <a:graphicFrameLocks noChangeAspect="1"/>
            </p:cNvGraphicFramePr>
            <p:nvPr/>
          </p:nvGraphicFramePr>
          <p:xfrm>
            <a:off x="3996" y="2784"/>
            <a:ext cx="852" cy="240"/>
          </p:xfrm>
          <a:graphic>
            <a:graphicData uri="http://schemas.openxmlformats.org/presentationml/2006/ole">
              <mc:AlternateContent xmlns:mc="http://schemas.openxmlformats.org/markup-compatibility/2006">
                <mc:Choice xmlns:v="urn:schemas-microsoft-com:vml" Requires="v">
                  <p:oleObj name="Equation" r:id="rId3" imgW="651029" imgH="171450" progId="Equation.3">
                    <p:embed/>
                  </p:oleObj>
                </mc:Choice>
                <mc:Fallback>
                  <p:oleObj name="Equation" r:id="rId3" imgW="651029" imgH="171450" progId="Equation.3">
                    <p:embed/>
                    <p:pic>
                      <p:nvPicPr>
                        <p:cNvPr id="38920" name="Object 10">
                          <a:extLst>
                            <a:ext uri="{FF2B5EF4-FFF2-40B4-BE49-F238E27FC236}">
                              <a16:creationId xmlns:a16="http://schemas.microsoft.com/office/drawing/2014/main" id="{AEE8F3D8-4566-4B28-A558-C9BDECE02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6" y="2784"/>
                          <a:ext cx="85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1" name="Text Box 12">
              <a:extLst>
                <a:ext uri="{FF2B5EF4-FFF2-40B4-BE49-F238E27FC236}">
                  <a16:creationId xmlns:a16="http://schemas.microsoft.com/office/drawing/2014/main" id="{DAEC521D-5965-4047-A088-F24C9D9F7182}"/>
                </a:ext>
              </a:extLst>
            </p:cNvPr>
            <p:cNvSpPr txBox="1">
              <a:spLocks noChangeArrowheads="1"/>
            </p:cNvSpPr>
            <p:nvPr/>
          </p:nvSpPr>
          <p:spPr bwMode="auto">
            <a:xfrm>
              <a:off x="384" y="2736"/>
              <a:ext cx="51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latin typeface="Times New Roman" panose="02020603050405020304" pitchFamily="18" charset="0"/>
                </a:rPr>
                <a:t>（1）在已知</a:t>
              </a:r>
              <a:r>
                <a:rPr lang="zh-CN" altLang="en-US" sz="2400" b="1">
                  <a:solidFill>
                    <a:srgbClr val="FF0000"/>
                  </a:solidFill>
                  <a:latin typeface="Times New Roman" panose="02020603050405020304" pitchFamily="18" charset="0"/>
                </a:rPr>
                <a:t>明文</a:t>
              </a:r>
              <a:r>
                <a:rPr lang="en-US" altLang="zh-CN" sz="2400" b="1" i="1">
                  <a:solidFill>
                    <a:srgbClr val="FF0000"/>
                  </a:solidFill>
                  <a:latin typeface="Times New Roman" panose="02020603050405020304" pitchFamily="18" charset="0"/>
                </a:rPr>
                <a:t>m</a:t>
              </a:r>
              <a:r>
                <a:rPr lang="zh-CN" altLang="en-US" sz="2400" b="1">
                  <a:latin typeface="Times New Roman" panose="02020603050405020304" pitchFamily="18" charset="0"/>
                </a:rPr>
                <a:t>和</a:t>
              </a:r>
              <a:r>
                <a:rPr lang="zh-CN" altLang="en-US" sz="2400" b="1">
                  <a:solidFill>
                    <a:srgbClr val="FF0000"/>
                  </a:solidFill>
                  <a:latin typeface="Times New Roman" panose="02020603050405020304" pitchFamily="18" charset="0"/>
                </a:rPr>
                <a:t>加密密钥</a:t>
              </a:r>
              <a:r>
                <a:rPr lang="en-US" altLang="zh-CN" sz="2400" b="1" i="1">
                  <a:solidFill>
                    <a:srgbClr val="FF0000"/>
                  </a:solidFill>
                  <a:latin typeface="Times New Roman" panose="02020603050405020304" pitchFamily="18" charset="0"/>
                </a:rPr>
                <a:t>k</a:t>
              </a:r>
              <a:r>
                <a:rPr lang="en-US" altLang="zh-CN" sz="2400" b="1" baseline="-25000">
                  <a:solidFill>
                    <a:srgbClr val="FF0000"/>
                  </a:solidFill>
                  <a:latin typeface="Times New Roman" panose="02020603050405020304" pitchFamily="18" charset="0"/>
                </a:rPr>
                <a:t>1</a:t>
              </a:r>
              <a:r>
                <a:rPr lang="zh-CN" altLang="en-US" sz="2400" b="1">
                  <a:latin typeface="Times New Roman" panose="02020603050405020304" pitchFamily="18" charset="0"/>
                </a:rPr>
                <a:t>时，计算                   容易，</a:t>
              </a:r>
            </a:p>
          </p:txBody>
        </p:sp>
      </p:grpSp>
      <p:grpSp>
        <p:nvGrpSpPr>
          <p:cNvPr id="3" name="Group 16">
            <a:extLst>
              <a:ext uri="{FF2B5EF4-FFF2-40B4-BE49-F238E27FC236}">
                <a16:creationId xmlns:a16="http://schemas.microsoft.com/office/drawing/2014/main" id="{CC6CA6FE-83F7-46ED-8CFD-E4AC1F63E207}"/>
              </a:ext>
            </a:extLst>
          </p:cNvPr>
          <p:cNvGrpSpPr>
            <a:grpSpLocks/>
          </p:cNvGrpSpPr>
          <p:nvPr/>
        </p:nvGrpSpPr>
        <p:grpSpPr bwMode="auto">
          <a:xfrm>
            <a:off x="2208213" y="3500446"/>
            <a:ext cx="8153400" cy="461963"/>
            <a:chOff x="432" y="3024"/>
            <a:chExt cx="5136" cy="291"/>
          </a:xfrm>
        </p:grpSpPr>
        <p:graphicFrame>
          <p:nvGraphicFramePr>
            <p:cNvPr id="38918" name="Object 11">
              <a:extLst>
                <a:ext uri="{FF2B5EF4-FFF2-40B4-BE49-F238E27FC236}">
                  <a16:creationId xmlns:a16="http://schemas.microsoft.com/office/drawing/2014/main" id="{57F5A3CD-781A-43CE-AF19-0835FDB89278}"/>
                </a:ext>
              </a:extLst>
            </p:cNvPr>
            <p:cNvGraphicFramePr>
              <a:graphicFrameLocks noChangeAspect="1"/>
            </p:cNvGraphicFramePr>
            <p:nvPr/>
          </p:nvGraphicFramePr>
          <p:xfrm>
            <a:off x="3456" y="3072"/>
            <a:ext cx="867" cy="240"/>
          </p:xfrm>
          <a:graphic>
            <a:graphicData uri="http://schemas.openxmlformats.org/presentationml/2006/ole">
              <mc:AlternateContent xmlns:mc="http://schemas.openxmlformats.org/markup-compatibility/2006">
                <mc:Choice xmlns:v="urn:schemas-microsoft-com:vml" Requires="v">
                  <p:oleObj name="Equation" r:id="rId5" imgW="666812" imgH="171450" progId="Equation.3">
                    <p:embed/>
                  </p:oleObj>
                </mc:Choice>
                <mc:Fallback>
                  <p:oleObj name="Equation" r:id="rId5" imgW="666812" imgH="171450" progId="Equation.3">
                    <p:embed/>
                    <p:pic>
                      <p:nvPicPr>
                        <p:cNvPr id="38918" name="Object 11">
                          <a:extLst>
                            <a:ext uri="{FF2B5EF4-FFF2-40B4-BE49-F238E27FC236}">
                              <a16:creationId xmlns:a16="http://schemas.microsoft.com/office/drawing/2014/main" id="{57F5A3CD-781A-43CE-AF19-0835FDB892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3072"/>
                          <a:ext cx="86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9" name="Text Box 13">
              <a:extLst>
                <a:ext uri="{FF2B5EF4-FFF2-40B4-BE49-F238E27FC236}">
                  <a16:creationId xmlns:a16="http://schemas.microsoft.com/office/drawing/2014/main" id="{644092CC-C877-4C31-9BBD-E9B159946594}"/>
                </a:ext>
              </a:extLst>
            </p:cNvPr>
            <p:cNvSpPr txBox="1">
              <a:spLocks noChangeArrowheads="1"/>
            </p:cNvSpPr>
            <p:nvPr/>
          </p:nvSpPr>
          <p:spPr bwMode="auto">
            <a:xfrm>
              <a:off x="432" y="3024"/>
              <a:ext cx="51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Times New Roman" panose="02020603050405020304" pitchFamily="18" charset="0"/>
                </a:rPr>
                <a:t>在已知</a:t>
              </a:r>
              <a:r>
                <a:rPr lang="zh-CN" altLang="en-US" sz="2400" b="1" dirty="0">
                  <a:solidFill>
                    <a:srgbClr val="FF0000"/>
                  </a:solidFill>
                  <a:latin typeface="Times New Roman" panose="02020603050405020304" pitchFamily="18" charset="0"/>
                </a:rPr>
                <a:t>密文</a:t>
              </a:r>
              <a:r>
                <a:rPr lang="en-US" altLang="zh-CN" sz="2400" b="1" i="1" dirty="0">
                  <a:solidFill>
                    <a:srgbClr val="FF0000"/>
                  </a:solidFill>
                  <a:latin typeface="Times New Roman" panose="02020603050405020304" pitchFamily="18" charset="0"/>
                </a:rPr>
                <a:t>c</a:t>
              </a:r>
              <a:r>
                <a:rPr lang="zh-CN" altLang="en-US" sz="2400" b="1" dirty="0">
                  <a:latin typeface="Times New Roman" panose="02020603050405020304" pitchFamily="18" charset="0"/>
                </a:rPr>
                <a:t>和</a:t>
              </a:r>
              <a:r>
                <a:rPr lang="zh-CN" altLang="en-US" sz="2400" b="1" dirty="0">
                  <a:solidFill>
                    <a:srgbClr val="FF0000"/>
                  </a:solidFill>
                  <a:latin typeface="Times New Roman" panose="02020603050405020304" pitchFamily="18" charset="0"/>
                </a:rPr>
                <a:t>解密密钥</a:t>
              </a:r>
              <a:r>
                <a:rPr lang="en-US" altLang="zh-CN" sz="2400" b="1" i="1" dirty="0">
                  <a:solidFill>
                    <a:srgbClr val="FF0000"/>
                  </a:solidFill>
                  <a:latin typeface="Times New Roman" panose="02020603050405020304" pitchFamily="18" charset="0"/>
                </a:rPr>
                <a:t>k</a:t>
              </a:r>
              <a:r>
                <a:rPr lang="en-US" altLang="zh-CN" sz="2400" b="1" baseline="-25000" dirty="0">
                  <a:solidFill>
                    <a:srgbClr val="FF0000"/>
                  </a:solidFill>
                  <a:latin typeface="Times New Roman" panose="02020603050405020304" pitchFamily="18" charset="0"/>
                </a:rPr>
                <a:t>2</a:t>
              </a:r>
              <a:r>
                <a:rPr lang="zh-CN" altLang="en-US" sz="2400" b="1" dirty="0">
                  <a:latin typeface="Times New Roman" panose="02020603050405020304" pitchFamily="18" charset="0"/>
                </a:rPr>
                <a:t>时，计算                  容易；</a:t>
              </a:r>
              <a:endParaRPr lang="zh-CN" altLang="en-US" sz="2400" dirty="0">
                <a:latin typeface="Times New Roman" panose="02020603050405020304" pitchFamily="18" charset="0"/>
              </a:endParaRPr>
            </a:p>
          </p:txBody>
        </p:sp>
      </p:grpSp>
      <p:sp>
        <p:nvSpPr>
          <p:cNvPr id="301070" name="Text Box 14">
            <a:extLst>
              <a:ext uri="{FF2B5EF4-FFF2-40B4-BE49-F238E27FC236}">
                <a16:creationId xmlns:a16="http://schemas.microsoft.com/office/drawing/2014/main" id="{2A70AECA-33F4-4294-A1AE-4FCF8648847B}"/>
              </a:ext>
            </a:extLst>
          </p:cNvPr>
          <p:cNvSpPr txBox="1">
            <a:spLocks noChangeArrowheads="1"/>
          </p:cNvSpPr>
          <p:nvPr/>
        </p:nvSpPr>
        <p:spPr bwMode="auto">
          <a:xfrm>
            <a:off x="2063751" y="4581528"/>
            <a:ext cx="800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Times New Roman" panose="02020603050405020304" pitchFamily="18" charset="0"/>
              </a:rPr>
              <a:t>（2）在不知解密密钥</a:t>
            </a:r>
            <a:r>
              <a:rPr lang="en-US" altLang="zh-CN" sz="2400" b="1" i="1" dirty="0">
                <a:solidFill>
                  <a:srgbClr val="FF0000"/>
                </a:solidFill>
                <a:latin typeface="Times New Roman" panose="02020603050405020304" pitchFamily="18" charset="0"/>
              </a:rPr>
              <a:t>k</a:t>
            </a:r>
            <a:r>
              <a:rPr lang="en-US" altLang="zh-CN" sz="2400" b="1" baseline="-25000" dirty="0">
                <a:solidFill>
                  <a:srgbClr val="FF0000"/>
                </a:solidFill>
                <a:latin typeface="Times New Roman" panose="02020603050405020304" pitchFamily="18" charset="0"/>
              </a:rPr>
              <a:t>2</a:t>
            </a:r>
            <a:r>
              <a:rPr lang="zh-CN" altLang="en-US" sz="2400" b="1" dirty="0">
                <a:latin typeface="Times New Roman" panose="02020603050405020304" pitchFamily="18" charset="0"/>
              </a:rPr>
              <a:t>时，不可能由</a:t>
            </a:r>
            <a:r>
              <a:rPr lang="zh-CN" altLang="en-US" sz="2400" b="1" dirty="0">
                <a:solidFill>
                  <a:srgbClr val="FF0000"/>
                </a:solidFill>
                <a:latin typeface="Times New Roman" panose="02020603050405020304" pitchFamily="18" charset="0"/>
              </a:rPr>
              <a:t>密文</a:t>
            </a:r>
            <a:r>
              <a:rPr lang="en-US" altLang="zh-CN" sz="2400" b="1" i="1" dirty="0">
                <a:solidFill>
                  <a:srgbClr val="FF0000"/>
                </a:solidFill>
                <a:latin typeface="Times New Roman" panose="02020603050405020304" pitchFamily="18" charset="0"/>
              </a:rPr>
              <a:t>c</a:t>
            </a:r>
            <a:r>
              <a:rPr lang="zh-CN" altLang="en-US" sz="2400" b="1" dirty="0">
                <a:latin typeface="Times New Roman" panose="02020603050405020304" pitchFamily="18" charset="0"/>
              </a:rPr>
              <a:t>恢复出</a:t>
            </a:r>
            <a:r>
              <a:rPr lang="zh-CN" altLang="en-US" sz="2400" b="1" dirty="0">
                <a:solidFill>
                  <a:srgbClr val="FF0000"/>
                </a:solidFill>
                <a:latin typeface="Times New Roman" panose="02020603050405020304" pitchFamily="18" charset="0"/>
              </a:rPr>
              <a:t>明文</a:t>
            </a:r>
            <a:r>
              <a:rPr lang="en-US" altLang="zh-CN" sz="2400" b="1" i="1" dirty="0">
                <a:solidFill>
                  <a:srgbClr val="FF0000"/>
                </a:solidFill>
                <a:latin typeface="Times New Roman" panose="02020603050405020304" pitchFamily="18" charset="0"/>
              </a:rPr>
              <a:t>m</a:t>
            </a:r>
            <a:r>
              <a:rPr lang="en-US" altLang="zh-CN" sz="2400" b="1" dirty="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065"/>
                                        </p:tgtEl>
                                        <p:attrNameLst>
                                          <p:attrName>style.visibility</p:attrName>
                                        </p:attrNameLst>
                                      </p:cBhvr>
                                      <p:to>
                                        <p:strVal val="visible"/>
                                      </p:to>
                                    </p:set>
                                    <p:anim calcmode="lin" valueType="num">
                                      <p:cBhvr additive="base">
                                        <p:cTn id="7" dur="500" fill="hold"/>
                                        <p:tgtEl>
                                          <p:spTgt spid="301065"/>
                                        </p:tgtEl>
                                        <p:attrNameLst>
                                          <p:attrName>ppt_x</p:attrName>
                                        </p:attrNameLst>
                                      </p:cBhvr>
                                      <p:tavLst>
                                        <p:tav tm="0">
                                          <p:val>
                                            <p:strVal val="0-#ppt_w/2"/>
                                          </p:val>
                                        </p:tav>
                                        <p:tav tm="100000">
                                          <p:val>
                                            <p:strVal val="#ppt_x"/>
                                          </p:val>
                                        </p:tav>
                                      </p:tavLst>
                                    </p:anim>
                                    <p:anim calcmode="lin" valueType="num">
                                      <p:cBhvr additive="base">
                                        <p:cTn id="8" dur="500" fill="hold"/>
                                        <p:tgtEl>
                                          <p:spTgt spid="3010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1070"/>
                                        </p:tgtEl>
                                        <p:attrNameLst>
                                          <p:attrName>style.visibility</p:attrName>
                                        </p:attrNameLst>
                                      </p:cBhvr>
                                      <p:to>
                                        <p:strVal val="visible"/>
                                      </p:to>
                                    </p:set>
                                    <p:anim calcmode="lin" valueType="num">
                                      <p:cBhvr additive="base">
                                        <p:cTn id="25" dur="500" fill="hold"/>
                                        <p:tgtEl>
                                          <p:spTgt spid="301070"/>
                                        </p:tgtEl>
                                        <p:attrNameLst>
                                          <p:attrName>ppt_x</p:attrName>
                                        </p:attrNameLst>
                                      </p:cBhvr>
                                      <p:tavLst>
                                        <p:tav tm="0">
                                          <p:val>
                                            <p:strVal val="0-#ppt_w/2"/>
                                          </p:val>
                                        </p:tav>
                                        <p:tav tm="100000">
                                          <p:val>
                                            <p:strVal val="#ppt_x"/>
                                          </p:val>
                                        </p:tav>
                                      </p:tavLst>
                                    </p:anim>
                                    <p:anim calcmode="lin" valueType="num">
                                      <p:cBhvr additive="base">
                                        <p:cTn id="26" dur="500" fill="hold"/>
                                        <p:tgtEl>
                                          <p:spTgt spid="3010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5" grpId="0" autoUpdateAnimBg="0"/>
      <p:bldP spid="30107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9" name="Text Box 3">
            <a:extLst>
              <a:ext uri="{FF2B5EF4-FFF2-40B4-BE49-F238E27FC236}">
                <a16:creationId xmlns:a16="http://schemas.microsoft.com/office/drawing/2014/main" id="{F16B50F4-2566-4F76-A6E0-3C3EBA809D0D}"/>
              </a:ext>
            </a:extLst>
          </p:cNvPr>
          <p:cNvSpPr txBox="1">
            <a:spLocks noChangeArrowheads="1"/>
          </p:cNvSpPr>
          <p:nvPr/>
        </p:nvSpPr>
        <p:spPr bwMode="auto">
          <a:xfrm>
            <a:off x="1828800" y="1700214"/>
            <a:ext cx="8534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A50021"/>
                </a:solidFill>
                <a:latin typeface="Times New Roman" panose="02020603050405020304" pitchFamily="18" charset="0"/>
              </a:rPr>
              <a:t>密码分析者攻击密码体制的方法：</a:t>
            </a:r>
          </a:p>
          <a:p>
            <a:pPr eaLnBrk="1" hangingPunct="1">
              <a:spcBef>
                <a:spcPct val="50000"/>
              </a:spcBef>
              <a:buClrTx/>
              <a:buSzTx/>
              <a:buFontTx/>
              <a:buNone/>
            </a:pPr>
            <a:r>
              <a:rPr lang="zh-CN" altLang="en-US" sz="2400" dirty="0">
                <a:solidFill>
                  <a:srgbClr val="FF0000"/>
                </a:solidFill>
                <a:latin typeface="Times New Roman" panose="02020603050405020304" pitchFamily="18" charset="0"/>
              </a:rPr>
              <a:t>（1）穷举攻击：</a:t>
            </a:r>
            <a:r>
              <a:rPr lang="zh-CN" altLang="en-US" sz="2400" dirty="0">
                <a:latin typeface="Times New Roman" panose="02020603050405020304" pitchFamily="18" charset="0"/>
              </a:rPr>
              <a:t>通过试遍所有的密钥来进行破译。</a:t>
            </a:r>
          </a:p>
          <a:p>
            <a:pPr eaLnBrk="1" hangingPunct="1">
              <a:spcBef>
                <a:spcPct val="50000"/>
              </a:spcBef>
              <a:buClrTx/>
              <a:buSzTx/>
              <a:buFontTx/>
              <a:buNone/>
            </a:pPr>
            <a:r>
              <a:rPr lang="zh-CN" altLang="en-US" sz="2400" dirty="0">
                <a:latin typeface="Times New Roman" panose="02020603050405020304" pitchFamily="18" charset="0"/>
              </a:rPr>
              <a:t>        </a:t>
            </a:r>
            <a:r>
              <a:rPr lang="zh-CN" altLang="en-US" sz="2400" dirty="0">
                <a:solidFill>
                  <a:schemeClr val="accent2"/>
                </a:solidFill>
                <a:latin typeface="Times New Roman" panose="02020603050405020304" pitchFamily="18" charset="0"/>
              </a:rPr>
              <a:t>对抗：</a:t>
            </a:r>
            <a:r>
              <a:rPr lang="zh-CN" altLang="en-US" sz="2400" dirty="0">
                <a:latin typeface="Times New Roman" panose="02020603050405020304" pitchFamily="18" charset="0"/>
              </a:rPr>
              <a:t>可增大密钥的数量。</a:t>
            </a:r>
          </a:p>
          <a:p>
            <a:pPr eaLnBrk="1" hangingPunct="1">
              <a:spcBef>
                <a:spcPct val="50000"/>
              </a:spcBef>
              <a:buClrTx/>
              <a:buSzTx/>
              <a:buFontTx/>
              <a:buNone/>
            </a:pPr>
            <a:r>
              <a:rPr lang="zh-CN" altLang="en-US" sz="2400" dirty="0">
                <a:solidFill>
                  <a:srgbClr val="FF0000"/>
                </a:solidFill>
                <a:latin typeface="Times New Roman" panose="02020603050405020304" pitchFamily="18" charset="0"/>
              </a:rPr>
              <a:t>（2）统计分析攻击：</a:t>
            </a:r>
            <a:r>
              <a:rPr lang="zh-CN" altLang="en-US" sz="2400" dirty="0">
                <a:latin typeface="Times New Roman" panose="02020603050405020304" pitchFamily="18" charset="0"/>
              </a:rPr>
              <a:t>通过分析密文和明文的统计规律来破译。</a:t>
            </a:r>
          </a:p>
          <a:p>
            <a:pPr eaLnBrk="1" hangingPunct="1">
              <a:spcBef>
                <a:spcPct val="50000"/>
              </a:spcBef>
              <a:buClrTx/>
              <a:buSzTx/>
              <a:buFontTx/>
              <a:buNone/>
            </a:pPr>
            <a:r>
              <a:rPr lang="zh-CN" altLang="en-US" sz="2400" dirty="0">
                <a:latin typeface="Times New Roman" panose="02020603050405020304" pitchFamily="18" charset="0"/>
              </a:rPr>
              <a:t>          </a:t>
            </a:r>
            <a:r>
              <a:rPr lang="zh-CN" altLang="en-US" sz="2400" dirty="0">
                <a:solidFill>
                  <a:schemeClr val="accent2"/>
                </a:solidFill>
                <a:latin typeface="Times New Roman" panose="02020603050405020304" pitchFamily="18" charset="0"/>
              </a:rPr>
              <a:t>对抗：</a:t>
            </a:r>
            <a:r>
              <a:rPr lang="zh-CN" altLang="en-US" sz="2400" dirty="0">
                <a:latin typeface="Times New Roman" panose="02020603050405020304" pitchFamily="18" charset="0"/>
              </a:rPr>
              <a:t>设法使明文和密文的统计规律不一样。</a:t>
            </a:r>
          </a:p>
          <a:p>
            <a:pPr eaLnBrk="1" hangingPunct="1">
              <a:spcBef>
                <a:spcPct val="50000"/>
              </a:spcBef>
              <a:buClrTx/>
              <a:buSzTx/>
              <a:buFontTx/>
              <a:buNone/>
            </a:pPr>
            <a:r>
              <a:rPr lang="zh-CN" altLang="en-US" sz="2400" dirty="0">
                <a:solidFill>
                  <a:srgbClr val="FF0000"/>
                </a:solidFill>
                <a:latin typeface="Times New Roman" panose="02020603050405020304" pitchFamily="18" charset="0"/>
              </a:rPr>
              <a:t>（3）解密变换攻击：</a:t>
            </a:r>
            <a:r>
              <a:rPr lang="zh-CN" altLang="en-US" sz="2400" dirty="0">
                <a:latin typeface="Times New Roman" panose="02020603050405020304" pitchFamily="18" charset="0"/>
              </a:rPr>
              <a:t>针对加密变换的数学基础，通过数学求解设法找到解密变换。</a:t>
            </a:r>
          </a:p>
          <a:p>
            <a:pPr eaLnBrk="1" hangingPunct="1">
              <a:spcBef>
                <a:spcPct val="50000"/>
              </a:spcBef>
              <a:buClrTx/>
              <a:buSzTx/>
              <a:buFontTx/>
              <a:buNone/>
            </a:pPr>
            <a:r>
              <a:rPr lang="zh-CN" altLang="en-US" sz="2400" dirty="0">
                <a:latin typeface="Times New Roman" panose="02020603050405020304" pitchFamily="18" charset="0"/>
              </a:rPr>
              <a:t>          </a:t>
            </a:r>
            <a:r>
              <a:rPr lang="zh-CN" altLang="en-US" sz="2400" dirty="0">
                <a:solidFill>
                  <a:schemeClr val="accent2"/>
                </a:solidFill>
                <a:latin typeface="Times New Roman" panose="02020603050405020304" pitchFamily="18" charset="0"/>
              </a:rPr>
              <a:t>对抗：</a:t>
            </a:r>
            <a:r>
              <a:rPr lang="zh-CN" altLang="en-US" sz="2400" dirty="0">
                <a:latin typeface="Times New Roman" panose="02020603050405020304" pitchFamily="18" charset="0"/>
              </a:rPr>
              <a:t>选用具有坚实的数学基础和足够复杂的加密算法。</a:t>
            </a:r>
          </a:p>
        </p:txBody>
      </p:sp>
      <p:sp>
        <p:nvSpPr>
          <p:cNvPr id="40963" name="Text Box 4">
            <a:extLst>
              <a:ext uri="{FF2B5EF4-FFF2-40B4-BE49-F238E27FC236}">
                <a16:creationId xmlns:a16="http://schemas.microsoft.com/office/drawing/2014/main" id="{CF605F16-DED8-437C-ADFC-6EBAB5A7F0A8}"/>
              </a:ext>
            </a:extLst>
          </p:cNvPr>
          <p:cNvSpPr txBox="1">
            <a:spLocks noChangeArrowheads="1"/>
          </p:cNvSpPr>
          <p:nvPr/>
        </p:nvSpPr>
        <p:spPr bwMode="auto">
          <a:xfrm>
            <a:off x="1652591" y="263526"/>
            <a:ext cx="61388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000" dirty="0">
                <a:solidFill>
                  <a:srgbClr val="FF0000"/>
                </a:solidFill>
                <a:latin typeface="宋体" panose="02010600030101010101" pitchFamily="2" charset="-122"/>
              </a:rPr>
              <a:t>密码体制的攻击方法</a:t>
            </a:r>
            <a:endParaRPr lang="zh-CN" altLang="en-US" sz="4000" dirty="0">
              <a:solidFill>
                <a:srgbClr val="FF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anim calcmode="lin" valueType="num">
                                      <p:cBhvr additive="base">
                                        <p:cTn id="7" dur="500" fill="hold"/>
                                        <p:tgtEl>
                                          <p:spTgt spid="69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0179">
                                            <p:txEl>
                                              <p:pRg st="1" end="1"/>
                                            </p:txEl>
                                          </p:spTgt>
                                        </p:tgtEl>
                                        <p:attrNameLst>
                                          <p:attrName>style.visibility</p:attrName>
                                        </p:attrNameLst>
                                      </p:cBhvr>
                                      <p:to>
                                        <p:strVal val="visible"/>
                                      </p:to>
                                    </p:set>
                                    <p:anim calcmode="lin" valueType="num">
                                      <p:cBhvr additive="base">
                                        <p:cTn id="13" dur="500" fill="hold"/>
                                        <p:tgtEl>
                                          <p:spTgt spid="69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0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0179">
                                            <p:txEl>
                                              <p:pRg st="2" end="2"/>
                                            </p:txEl>
                                          </p:spTgt>
                                        </p:tgtEl>
                                        <p:attrNameLst>
                                          <p:attrName>style.visibility</p:attrName>
                                        </p:attrNameLst>
                                      </p:cBhvr>
                                      <p:to>
                                        <p:strVal val="visible"/>
                                      </p:to>
                                    </p:set>
                                    <p:anim calcmode="lin" valueType="num">
                                      <p:cBhvr additive="base">
                                        <p:cTn id="19" dur="500" fill="hold"/>
                                        <p:tgtEl>
                                          <p:spTgt spid="690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0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0179">
                                            <p:txEl>
                                              <p:pRg st="3" end="3"/>
                                            </p:txEl>
                                          </p:spTgt>
                                        </p:tgtEl>
                                        <p:attrNameLst>
                                          <p:attrName>style.visibility</p:attrName>
                                        </p:attrNameLst>
                                      </p:cBhvr>
                                      <p:to>
                                        <p:strVal val="visible"/>
                                      </p:to>
                                    </p:set>
                                    <p:anim calcmode="lin" valueType="num">
                                      <p:cBhvr additive="base">
                                        <p:cTn id="25" dur="500" fill="hold"/>
                                        <p:tgtEl>
                                          <p:spTgt spid="6901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0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90179">
                                            <p:txEl>
                                              <p:pRg st="4" end="4"/>
                                            </p:txEl>
                                          </p:spTgt>
                                        </p:tgtEl>
                                        <p:attrNameLst>
                                          <p:attrName>style.visibility</p:attrName>
                                        </p:attrNameLst>
                                      </p:cBhvr>
                                      <p:to>
                                        <p:strVal val="visible"/>
                                      </p:to>
                                    </p:set>
                                    <p:anim calcmode="lin" valueType="num">
                                      <p:cBhvr additive="base">
                                        <p:cTn id="31" dur="500" fill="hold"/>
                                        <p:tgtEl>
                                          <p:spTgt spid="6901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90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90179">
                                            <p:txEl>
                                              <p:pRg st="5" end="5"/>
                                            </p:txEl>
                                          </p:spTgt>
                                        </p:tgtEl>
                                        <p:attrNameLst>
                                          <p:attrName>style.visibility</p:attrName>
                                        </p:attrNameLst>
                                      </p:cBhvr>
                                      <p:to>
                                        <p:strVal val="visible"/>
                                      </p:to>
                                    </p:set>
                                    <p:anim calcmode="lin" valueType="num">
                                      <p:cBhvr additive="base">
                                        <p:cTn id="37" dur="500" fill="hold"/>
                                        <p:tgtEl>
                                          <p:spTgt spid="6901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901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90179">
                                            <p:txEl>
                                              <p:pRg st="6" end="6"/>
                                            </p:txEl>
                                          </p:spTgt>
                                        </p:tgtEl>
                                        <p:attrNameLst>
                                          <p:attrName>style.visibility</p:attrName>
                                        </p:attrNameLst>
                                      </p:cBhvr>
                                      <p:to>
                                        <p:strVal val="visible"/>
                                      </p:to>
                                    </p:set>
                                    <p:anim calcmode="lin" valueType="num">
                                      <p:cBhvr additive="base">
                                        <p:cTn id="43" dur="500" fill="hold"/>
                                        <p:tgtEl>
                                          <p:spTgt spid="6901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901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59816FD-21E9-409E-84B9-F7DA3B8E877F}"/>
              </a:ext>
            </a:extLst>
          </p:cNvPr>
          <p:cNvSpPr>
            <a:spLocks noGrp="1" noChangeArrowheads="1"/>
          </p:cNvSpPr>
          <p:nvPr>
            <p:ph type="title"/>
          </p:nvPr>
        </p:nvSpPr>
        <p:spPr>
          <a:xfrm>
            <a:off x="2208213" y="333379"/>
            <a:ext cx="7772400" cy="639763"/>
          </a:xfrm>
          <a:noFill/>
        </p:spPr>
        <p:txBody>
          <a:bodyPr>
            <a:noAutofit/>
          </a:bodyPr>
          <a:lstStyle/>
          <a:p>
            <a:r>
              <a:rPr lang="zh-CN" altLang="en-US" dirty="0">
                <a:solidFill>
                  <a:srgbClr val="FF0000"/>
                </a:solidFill>
                <a:latin typeface="宋体" panose="02010600030101010101" pitchFamily="2" charset="-122"/>
                <a:ea typeface="宋体" panose="02010600030101010101" pitchFamily="2" charset="-122"/>
              </a:rPr>
              <a:t>密码分析分类</a:t>
            </a:r>
          </a:p>
        </p:txBody>
      </p:sp>
      <p:sp>
        <p:nvSpPr>
          <p:cNvPr id="126979" name="Rectangle 3">
            <a:extLst>
              <a:ext uri="{FF2B5EF4-FFF2-40B4-BE49-F238E27FC236}">
                <a16:creationId xmlns:a16="http://schemas.microsoft.com/office/drawing/2014/main" id="{8DC85F7C-2C88-4956-9EA0-8B2CA0AA6EC8}"/>
              </a:ext>
            </a:extLst>
          </p:cNvPr>
          <p:cNvSpPr>
            <a:spLocks noGrp="1" noChangeArrowheads="1"/>
          </p:cNvSpPr>
          <p:nvPr>
            <p:ph type="body" idx="1"/>
          </p:nvPr>
        </p:nvSpPr>
        <p:spPr>
          <a:xfrm>
            <a:off x="2208213" y="1196979"/>
            <a:ext cx="7772400" cy="4968875"/>
          </a:xfrm>
        </p:spPr>
        <p:txBody>
          <a:bodyPr/>
          <a:lstStyle/>
          <a:p>
            <a:pPr>
              <a:lnSpc>
                <a:spcPct val="90000"/>
              </a:lnSpc>
              <a:buClr>
                <a:schemeClr val="accent1">
                  <a:lumMod val="75000"/>
                </a:schemeClr>
              </a:buClr>
              <a:buSzPct val="60000"/>
              <a:buFont typeface="Wingdings" panose="05000000000000000000" pitchFamily="2" charset="2"/>
              <a:buChar char="n"/>
            </a:pPr>
            <a:r>
              <a:rPr lang="en-US" altLang="zh-CN" sz="2200" dirty="0">
                <a:latin typeface="隶书" pitchFamily="49" charset="-122"/>
                <a:ea typeface="隶书" pitchFamily="49" charset="-122"/>
              </a:rPr>
              <a:t>1</a:t>
            </a:r>
            <a:r>
              <a:rPr lang="zh-CN" altLang="en-US" sz="2200" dirty="0">
                <a:latin typeface="隶书" pitchFamily="49" charset="-122"/>
                <a:ea typeface="隶书" pitchFamily="49" charset="-122"/>
              </a:rPr>
              <a:t>、</a:t>
            </a:r>
            <a:r>
              <a:rPr kumimoji="1" lang="zh-CN" altLang="en-US" sz="2400" dirty="0">
                <a:latin typeface="宋体" panose="02010600030101010101" pitchFamily="2" charset="-122"/>
                <a:ea typeface="宋体" panose="02010600030101010101" pitchFamily="2" charset="-122"/>
              </a:rPr>
              <a:t>唯密文攻击</a:t>
            </a:r>
          </a:p>
          <a:p>
            <a:pPr lvl="1">
              <a:lnSpc>
                <a:spcPct val="90000"/>
              </a:lnSpc>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破译者已知：加密算法、待破译的密文  </a:t>
            </a:r>
          </a:p>
          <a:p>
            <a:pPr lvl="1">
              <a:lnSpc>
                <a:spcPct val="90000"/>
              </a:lnSpc>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目标：密钥，已经获得的密文对应的明文</a:t>
            </a:r>
          </a:p>
          <a:p>
            <a:pPr>
              <a:lnSpc>
                <a:spcPct val="90000"/>
              </a:lnSpc>
              <a:buClr>
                <a:schemeClr val="accent1">
                  <a:lumMod val="75000"/>
                </a:schemeClr>
              </a:buClr>
              <a:buSzPct val="60000"/>
              <a:buFont typeface="Wingdings" panose="05000000000000000000" pitchFamily="2" charset="2"/>
              <a:buChar char="n"/>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kumimoji="1" lang="zh-CN" altLang="en-US" sz="2400" dirty="0">
                <a:latin typeface="宋体" panose="02010600030101010101" pitchFamily="2" charset="-122"/>
                <a:ea typeface="宋体" panose="02010600030101010101" pitchFamily="2" charset="-122"/>
              </a:rPr>
              <a:t>已知明文攻击</a:t>
            </a:r>
          </a:p>
          <a:p>
            <a:pPr lvl="1">
              <a:lnSpc>
                <a:spcPct val="90000"/>
              </a:lnSpc>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破译者已知：加密算法、一定数量的密文和对应的明文 </a:t>
            </a:r>
          </a:p>
          <a:p>
            <a:pPr lvl="1">
              <a:lnSpc>
                <a:spcPct val="90000"/>
              </a:lnSpc>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目标：密钥，任意密文对应的明文</a:t>
            </a:r>
          </a:p>
          <a:p>
            <a:pPr>
              <a:lnSpc>
                <a:spcPct val="90000"/>
              </a:lnSpc>
              <a:buClr>
                <a:schemeClr val="accent1">
                  <a:lumMod val="75000"/>
                </a:schemeClr>
              </a:buClr>
              <a:buSzPct val="60000"/>
              <a:buFont typeface="Wingdings" panose="05000000000000000000" pitchFamily="2" charset="2"/>
              <a:buChar char="n"/>
            </a:pPr>
            <a:r>
              <a:rPr kumimoji="1" lang="en-US" altLang="zh-CN" sz="2400" dirty="0">
                <a:latin typeface="宋体" panose="02010600030101010101" pitchFamily="2" charset="-122"/>
                <a:ea typeface="宋体" panose="02010600030101010101" pitchFamily="2" charset="-122"/>
              </a:rPr>
              <a:t>3</a:t>
            </a:r>
            <a:r>
              <a:rPr kumimoji="1" lang="zh-CN" altLang="en-US" sz="2400" dirty="0">
                <a:latin typeface="宋体" panose="02010600030101010101" pitchFamily="2" charset="-122"/>
                <a:ea typeface="宋体" panose="02010600030101010101" pitchFamily="2" charset="-122"/>
              </a:rPr>
              <a:t>、选择明文攻击</a:t>
            </a:r>
          </a:p>
          <a:p>
            <a:pPr lvl="1">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破译者已知：加密算法、由任意选定的明文可得到对应的密文</a:t>
            </a:r>
          </a:p>
          <a:p>
            <a:pPr lvl="1">
              <a:buClr>
                <a:srgbClr val="FF0000"/>
              </a:buClr>
              <a:buSzPct val="60000"/>
              <a:buFont typeface="Wingdings" panose="05000000000000000000" pitchFamily="2" charset="2"/>
              <a:buChar char="n"/>
            </a:pPr>
            <a:r>
              <a:rPr kumimoji="1" lang="zh-CN" altLang="en-US" dirty="0">
                <a:latin typeface="宋体" panose="02010600030101010101" pitchFamily="2" charset="-122"/>
                <a:ea typeface="宋体" panose="02010600030101010101" pitchFamily="2" charset="-122"/>
              </a:rPr>
              <a:t>目标：密钥，任意密文对应的明文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anim calcmode="lin" valueType="num">
                                      <p:cBhvr additive="base">
                                        <p:cTn id="11" dur="500" fill="hold"/>
                                        <p:tgtEl>
                                          <p:spTgt spid="1269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69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anim calcmode="lin" valueType="num">
                                      <p:cBhvr additive="base">
                                        <p:cTn id="15" dur="500" fill="hold"/>
                                        <p:tgtEl>
                                          <p:spTgt spid="1269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6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6979">
                                            <p:txEl>
                                              <p:pRg st="3" end="3"/>
                                            </p:txEl>
                                          </p:spTgt>
                                        </p:tgtEl>
                                        <p:attrNameLst>
                                          <p:attrName>style.visibility</p:attrName>
                                        </p:attrNameLst>
                                      </p:cBhvr>
                                      <p:to>
                                        <p:strVal val="visible"/>
                                      </p:to>
                                    </p:set>
                                    <p:anim calcmode="lin" valueType="num">
                                      <p:cBhvr additive="base">
                                        <p:cTn id="21" dur="500" fill="hold"/>
                                        <p:tgtEl>
                                          <p:spTgt spid="1269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697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6979">
                                            <p:txEl>
                                              <p:pRg st="4" end="4"/>
                                            </p:txEl>
                                          </p:spTgt>
                                        </p:tgtEl>
                                        <p:attrNameLst>
                                          <p:attrName>style.visibility</p:attrName>
                                        </p:attrNameLst>
                                      </p:cBhvr>
                                      <p:to>
                                        <p:strVal val="visible"/>
                                      </p:to>
                                    </p:set>
                                    <p:anim calcmode="lin" valueType="num">
                                      <p:cBhvr additive="base">
                                        <p:cTn id="25" dur="500" fill="hold"/>
                                        <p:tgtEl>
                                          <p:spTgt spid="1269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697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6979">
                                            <p:txEl>
                                              <p:pRg st="5" end="5"/>
                                            </p:txEl>
                                          </p:spTgt>
                                        </p:tgtEl>
                                        <p:attrNameLst>
                                          <p:attrName>style.visibility</p:attrName>
                                        </p:attrNameLst>
                                      </p:cBhvr>
                                      <p:to>
                                        <p:strVal val="visible"/>
                                      </p:to>
                                    </p:set>
                                    <p:anim calcmode="lin" valueType="num">
                                      <p:cBhvr additive="base">
                                        <p:cTn id="29" dur="500" fill="hold"/>
                                        <p:tgtEl>
                                          <p:spTgt spid="1269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6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6979">
                                            <p:txEl>
                                              <p:pRg st="6" end="6"/>
                                            </p:txEl>
                                          </p:spTgt>
                                        </p:tgtEl>
                                        <p:attrNameLst>
                                          <p:attrName>style.visibility</p:attrName>
                                        </p:attrNameLst>
                                      </p:cBhvr>
                                      <p:to>
                                        <p:strVal val="visible"/>
                                      </p:to>
                                    </p:set>
                                    <p:anim calcmode="lin" valueType="num">
                                      <p:cBhvr additive="base">
                                        <p:cTn id="35" dur="500" fill="hold"/>
                                        <p:tgtEl>
                                          <p:spTgt spid="12697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697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6979">
                                            <p:txEl>
                                              <p:pRg st="7" end="7"/>
                                            </p:txEl>
                                          </p:spTgt>
                                        </p:tgtEl>
                                        <p:attrNameLst>
                                          <p:attrName>style.visibility</p:attrName>
                                        </p:attrNameLst>
                                      </p:cBhvr>
                                      <p:to>
                                        <p:strVal val="visible"/>
                                      </p:to>
                                    </p:set>
                                    <p:anim calcmode="lin" valueType="num">
                                      <p:cBhvr additive="base">
                                        <p:cTn id="39" dur="500" fill="hold"/>
                                        <p:tgtEl>
                                          <p:spTgt spid="12697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697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6979">
                                            <p:txEl>
                                              <p:pRg st="8" end="8"/>
                                            </p:txEl>
                                          </p:spTgt>
                                        </p:tgtEl>
                                        <p:attrNameLst>
                                          <p:attrName>style.visibility</p:attrName>
                                        </p:attrNameLst>
                                      </p:cBhvr>
                                      <p:to>
                                        <p:strVal val="visible"/>
                                      </p:to>
                                    </p:set>
                                    <p:anim calcmode="lin" valueType="num">
                                      <p:cBhvr additive="base">
                                        <p:cTn id="43" dur="500" fill="hold"/>
                                        <p:tgtEl>
                                          <p:spTgt spid="12697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6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83768E7-0F50-45A3-AA48-973B1D04FA85}"/>
              </a:ext>
            </a:extLst>
          </p:cNvPr>
          <p:cNvSpPr>
            <a:spLocks noGrp="1" noChangeArrowheads="1"/>
          </p:cNvSpPr>
          <p:nvPr>
            <p:ph type="title"/>
          </p:nvPr>
        </p:nvSpPr>
        <p:spPr>
          <a:xfrm>
            <a:off x="1919291" y="285755"/>
            <a:ext cx="6264275" cy="917575"/>
          </a:xfrm>
        </p:spPr>
        <p:txBody>
          <a:bodyPr>
            <a:normAutofit/>
          </a:bodyPr>
          <a:lstStyle/>
          <a:p>
            <a:r>
              <a:rPr lang="zh-CN" altLang="en-US" dirty="0">
                <a:solidFill>
                  <a:srgbClr val="FF0000"/>
                </a:solidFill>
                <a:latin typeface="宋体" panose="02010600030101010101" pitchFamily="2" charset="-122"/>
                <a:ea typeface="宋体" panose="02010600030101010101" pitchFamily="2" charset="-122"/>
              </a:rPr>
              <a:t>密码分析分类</a:t>
            </a:r>
          </a:p>
        </p:txBody>
      </p:sp>
      <p:sp>
        <p:nvSpPr>
          <p:cNvPr id="25603" name="Rectangle 3">
            <a:extLst>
              <a:ext uri="{FF2B5EF4-FFF2-40B4-BE49-F238E27FC236}">
                <a16:creationId xmlns:a16="http://schemas.microsoft.com/office/drawing/2014/main" id="{3AAB5D0C-E914-47F3-B460-59EEA3156041}"/>
              </a:ext>
            </a:extLst>
          </p:cNvPr>
          <p:cNvSpPr>
            <a:spLocks noGrp="1" noChangeArrowheads="1"/>
          </p:cNvSpPr>
          <p:nvPr>
            <p:ph type="body" idx="1"/>
          </p:nvPr>
        </p:nvSpPr>
        <p:spPr>
          <a:xfrm>
            <a:off x="1919292" y="1674816"/>
            <a:ext cx="8569325" cy="3979863"/>
          </a:xfrm>
        </p:spPr>
        <p:txBody>
          <a:bodyPr>
            <a:normAutofit/>
          </a:bodyPr>
          <a:lstStyle/>
          <a:p>
            <a:pPr>
              <a:buClr>
                <a:schemeClr val="accent1">
                  <a:lumMod val="75000"/>
                </a:schemeClr>
              </a:buClr>
              <a:buSzPct val="60000"/>
              <a:buFont typeface="Wingdings" panose="05000000000000000000" pitchFamily="2" charset="2"/>
              <a:buChar char="n"/>
            </a:pPr>
            <a:r>
              <a:rPr lang="en-US" altLang="zh-CN" sz="2200" dirty="0">
                <a:latin typeface="隶书" pitchFamily="49" charset="-122"/>
                <a:ea typeface="隶书" pitchFamily="49" charset="-122"/>
              </a:rPr>
              <a:t>4</a:t>
            </a:r>
            <a:r>
              <a:rPr lang="zh-CN" altLang="en-US" sz="2200" dirty="0">
                <a:latin typeface="隶书" pitchFamily="49" charset="-122"/>
                <a:ea typeface="隶书" pitchFamily="49" charset="-122"/>
              </a:rPr>
              <a:t>、</a:t>
            </a:r>
            <a:r>
              <a:rPr kumimoji="1" lang="zh-CN" altLang="en-US" sz="2400" dirty="0">
                <a:latin typeface="宋体" panose="02010600030101010101" pitchFamily="2" charset="-122"/>
              </a:rPr>
              <a:t>选择密文攻击</a:t>
            </a:r>
          </a:p>
          <a:p>
            <a:pPr marL="1047724" lvl="1" indent="-390516">
              <a:buClr>
                <a:srgbClr val="FF0000"/>
              </a:buClr>
              <a:buSzPct val="60000"/>
              <a:buFont typeface="Wingdings" panose="05000000000000000000" pitchFamily="2" charset="2"/>
              <a:buChar char="n"/>
            </a:pPr>
            <a:r>
              <a:rPr kumimoji="1" lang="zh-CN" altLang="en-US" dirty="0">
                <a:latin typeface="宋体" panose="02010600030101010101" pitchFamily="2" charset="-122"/>
              </a:rPr>
              <a:t>破译者已知：加密算法、选定的明文和对应的密文、选定的密文和对应的明文</a:t>
            </a:r>
            <a:endParaRPr kumimoji="1" lang="en-US" altLang="zh-CN" dirty="0">
              <a:latin typeface="宋体" panose="02010600030101010101" pitchFamily="2" charset="-122"/>
            </a:endParaRPr>
          </a:p>
          <a:p>
            <a:pPr marL="1047724" lvl="1" indent="-390516">
              <a:buClr>
                <a:srgbClr val="FF0000"/>
              </a:buClr>
              <a:buSzPct val="60000"/>
              <a:buFont typeface="Wingdings" panose="05000000000000000000" pitchFamily="2" charset="2"/>
              <a:buChar char="n"/>
            </a:pPr>
            <a:endParaRPr kumimoji="1" lang="en-CA" altLang="zh-CN" dirty="0">
              <a:latin typeface="宋体" panose="02010600030101010101" pitchFamily="2" charset="-122"/>
            </a:endParaRPr>
          </a:p>
          <a:p>
            <a:pPr>
              <a:buClr>
                <a:schemeClr val="accent1">
                  <a:lumMod val="75000"/>
                </a:schemeClr>
              </a:buClr>
              <a:buSzPct val="60000"/>
              <a:buFont typeface="Wingdings" panose="05000000000000000000" pitchFamily="2" charset="2"/>
              <a:buChar char="n"/>
            </a:pPr>
            <a:r>
              <a:rPr kumimoji="1" lang="zh-CN" altLang="en-US" sz="2400" dirty="0">
                <a:latin typeface="宋体" panose="02010600030101010101" pitchFamily="2" charset="-122"/>
              </a:rPr>
              <a:t>唯密文攻击是难度最大的</a:t>
            </a:r>
          </a:p>
          <a:p>
            <a:pPr>
              <a:buClr>
                <a:schemeClr val="accent1">
                  <a:lumMod val="75000"/>
                </a:schemeClr>
              </a:buClr>
              <a:buSzPct val="60000"/>
              <a:buFont typeface="Wingdings" panose="05000000000000000000" pitchFamily="2" charset="2"/>
              <a:buChar char="n"/>
            </a:pPr>
            <a:r>
              <a:rPr kumimoji="1" lang="zh-CN" altLang="en-US" sz="2400" dirty="0">
                <a:latin typeface="宋体" panose="02010600030101010101" pitchFamily="2" charset="-122"/>
              </a:rPr>
              <a:t>上述攻击的强度是递增的</a:t>
            </a:r>
          </a:p>
          <a:p>
            <a:pPr>
              <a:buClr>
                <a:schemeClr val="accent1">
                  <a:lumMod val="75000"/>
                </a:schemeClr>
              </a:buClr>
              <a:buSzPct val="60000"/>
              <a:buFont typeface="Wingdings" panose="05000000000000000000" pitchFamily="2" charset="2"/>
              <a:buChar char="n"/>
            </a:pPr>
            <a:r>
              <a:rPr kumimoji="1" lang="zh-CN" altLang="en-US" sz="2400" dirty="0">
                <a:latin typeface="宋体" panose="02010600030101010101" pitchFamily="2" charset="-122"/>
              </a:rPr>
              <a:t>一个密码体制是安全的，通常是指在前三种攻击下的安全性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 calcmode="lin" valueType="num">
                                      <p:cBhvr additive="base">
                                        <p:cTn id="11"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 calcmode="lin" valueType="num">
                                      <p:cBhvr additive="base">
                                        <p:cTn id="17"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 calcmode="lin" valueType="num">
                                      <p:cBhvr additive="base">
                                        <p:cTn id="23"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5603">
                                            <p:txEl>
                                              <p:pRg st="5" end="5"/>
                                            </p:txEl>
                                          </p:spTgt>
                                        </p:tgtEl>
                                        <p:attrNameLst>
                                          <p:attrName>style.visibility</p:attrName>
                                        </p:attrNameLst>
                                      </p:cBhvr>
                                      <p:to>
                                        <p:strVal val="visible"/>
                                      </p:to>
                                    </p:set>
                                    <p:anim calcmode="lin" valueType="num">
                                      <p:cBhvr additive="base">
                                        <p:cTn id="29"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77B310-9910-48B8-BE22-15223CE09A5C}"/>
              </a:ext>
            </a:extLst>
          </p:cNvPr>
          <p:cNvSpPr>
            <a:spLocks noGrp="1"/>
          </p:cNvSpPr>
          <p:nvPr>
            <p:ph idx="1"/>
          </p:nvPr>
        </p:nvSpPr>
        <p:spPr>
          <a:xfrm>
            <a:off x="838200" y="1687401"/>
            <a:ext cx="10515600" cy="4489565"/>
          </a:xfrm>
        </p:spPr>
        <p:txBody>
          <a:bodyPr/>
          <a:lstStyle/>
          <a:p>
            <a:pPr>
              <a:buClr>
                <a:schemeClr val="accent1"/>
              </a:buClr>
              <a:buSzPct val="60000"/>
              <a:buFont typeface="Wingdings" panose="05000000000000000000" pitchFamily="2" charset="2"/>
              <a:buChar char="n"/>
            </a:pPr>
            <a:r>
              <a:rPr lang="zh-CN" altLang="en-US" sz="3200" b="1" dirty="0">
                <a:latin typeface="宋体" panose="02010600030101010101" pitchFamily="2" charset="-122"/>
                <a:ea typeface="宋体" panose="02010600030101010101" pitchFamily="2" charset="-122"/>
              </a:rPr>
              <a:t>第一章  密码学基础</a:t>
            </a:r>
          </a:p>
          <a:p>
            <a:pPr>
              <a:buClr>
                <a:schemeClr val="accent1"/>
              </a:buClr>
              <a:buSzPct val="60000"/>
              <a:buFont typeface="Wingdings" panose="05000000000000000000" pitchFamily="2" charset="2"/>
              <a:buChar char="n"/>
            </a:pPr>
            <a:r>
              <a:rPr lang="zh-CN" altLang="en-US" sz="3200" b="1" dirty="0">
                <a:latin typeface="宋体" panose="02010600030101010101" pitchFamily="2" charset="-122"/>
                <a:ea typeface="宋体" panose="02010600030101010101" pitchFamily="2" charset="-122"/>
              </a:rPr>
              <a:t>第二章  对称密码</a:t>
            </a:r>
          </a:p>
          <a:p>
            <a:pPr>
              <a:buClr>
                <a:schemeClr val="accent1"/>
              </a:buClr>
              <a:buSzPct val="60000"/>
              <a:buFont typeface="Wingdings" panose="05000000000000000000" pitchFamily="2" charset="2"/>
              <a:buChar char="n"/>
            </a:pPr>
            <a:r>
              <a:rPr lang="zh-CN" altLang="en-US" sz="3200" b="1" dirty="0">
                <a:latin typeface="宋体" panose="02010600030101010101" pitchFamily="2" charset="-122"/>
                <a:ea typeface="宋体" panose="02010600030101010101" pitchFamily="2" charset="-122"/>
              </a:rPr>
              <a:t>第三章  </a:t>
            </a:r>
            <a:r>
              <a:rPr lang="en-US" altLang="zh-CN" sz="3200" dirty="0">
                <a:latin typeface="Tahoma" panose="020B0604030504040204" pitchFamily="34" charset="0"/>
                <a:ea typeface="Tahoma" panose="020B0604030504040204" pitchFamily="34" charset="0"/>
                <a:cs typeface="Tahoma" panose="020B0604030504040204" pitchFamily="34" charset="0"/>
              </a:rPr>
              <a:t>Hash</a:t>
            </a:r>
            <a:r>
              <a:rPr lang="zh-CN" altLang="en-US" sz="3200" b="1" dirty="0">
                <a:latin typeface="宋体" panose="02010600030101010101" pitchFamily="2" charset="-122"/>
                <a:ea typeface="宋体" panose="02010600030101010101" pitchFamily="2" charset="-122"/>
              </a:rPr>
              <a:t>函数和消息认证码</a:t>
            </a:r>
          </a:p>
          <a:p>
            <a:pPr>
              <a:buClr>
                <a:schemeClr val="accent1"/>
              </a:buClr>
              <a:buSzPct val="60000"/>
              <a:buFont typeface="Wingdings" panose="05000000000000000000" pitchFamily="2" charset="2"/>
              <a:buChar char="n"/>
            </a:pPr>
            <a:r>
              <a:rPr lang="zh-CN" altLang="en-US" sz="3200" b="1" dirty="0">
                <a:latin typeface="宋体" panose="02010600030101010101" pitchFamily="2" charset="-122"/>
                <a:ea typeface="宋体" panose="02010600030101010101" pitchFamily="2" charset="-122"/>
              </a:rPr>
              <a:t>第四章  公钥密码</a:t>
            </a:r>
          </a:p>
          <a:p>
            <a:pPr>
              <a:buClr>
                <a:schemeClr val="accent1"/>
              </a:buClr>
              <a:buSzPct val="60000"/>
              <a:buFont typeface="Wingdings" panose="05000000000000000000" pitchFamily="2" charset="2"/>
              <a:buChar char="n"/>
            </a:pPr>
            <a:r>
              <a:rPr lang="zh-CN" altLang="en-US" sz="3200" b="1" dirty="0">
                <a:latin typeface="宋体" panose="02010600030101010101" pitchFamily="2" charset="-122"/>
                <a:ea typeface="宋体" panose="02010600030101010101" pitchFamily="2" charset="-122"/>
              </a:rPr>
              <a:t>第五章  数字签名</a:t>
            </a:r>
          </a:p>
          <a:p>
            <a:pPr>
              <a:buClr>
                <a:schemeClr val="accent1"/>
              </a:buClr>
              <a:buSzPct val="60000"/>
              <a:buFont typeface="Wingdings" panose="05000000000000000000" pitchFamily="2" charset="2"/>
              <a:buChar char="n"/>
            </a:pPr>
            <a:r>
              <a:rPr lang="zh-CN" altLang="en-US" sz="3200" b="1" dirty="0">
                <a:latin typeface="宋体" panose="02010600030101010101" pitchFamily="2" charset="-122"/>
                <a:ea typeface="宋体" panose="02010600030101010101" pitchFamily="2" charset="-122"/>
              </a:rPr>
              <a:t>第六章  身份认证</a:t>
            </a:r>
          </a:p>
          <a:p>
            <a:pPr>
              <a:buClr>
                <a:schemeClr val="accent1"/>
              </a:buClr>
              <a:buSzPct val="60000"/>
              <a:buFont typeface="Wingdings" panose="05000000000000000000" pitchFamily="2" charset="2"/>
              <a:buChar char="n"/>
            </a:pPr>
            <a:r>
              <a:rPr lang="zh-CN" altLang="en-US" sz="3200" b="1" dirty="0">
                <a:latin typeface="宋体" panose="02010600030101010101" pitchFamily="2" charset="-122"/>
                <a:ea typeface="宋体" panose="02010600030101010101" pitchFamily="2" charset="-122"/>
              </a:rPr>
              <a:t>第七章  密码技术应用</a:t>
            </a:r>
          </a:p>
          <a:p>
            <a:pPr marL="0" indent="0">
              <a:buClr>
                <a:schemeClr val="accent1"/>
              </a:buClr>
              <a:buSzPct val="60000"/>
              <a:buNone/>
            </a:pPr>
            <a:endParaRPr lang="zh-CN" altLang="en-US" dirty="0">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948A332C-CAF6-47D5-9CD8-ABC4B141182A}"/>
              </a:ext>
            </a:extLst>
          </p:cNvPr>
          <p:cNvSpPr>
            <a:spLocks noGrp="1"/>
          </p:cNvSpPr>
          <p:nvPr>
            <p:ph type="title"/>
          </p:nvPr>
        </p:nvSpPr>
        <p:spPr>
          <a:xfrm>
            <a:off x="838200" y="264160"/>
            <a:ext cx="10515600" cy="1263192"/>
          </a:xfrm>
        </p:spPr>
        <p:txBody>
          <a:bodyPr>
            <a:normAutofit/>
          </a:bodyPr>
          <a:lstStyle/>
          <a:p>
            <a:r>
              <a:rPr lang="zh-CN" altLang="en-US" dirty="0">
                <a:solidFill>
                  <a:srgbClr val="FF0000"/>
                </a:solidFill>
                <a:latin typeface="宋体" panose="02010600030101010101" pitchFamily="2" charset="-122"/>
                <a:ea typeface="宋体" panose="02010600030101010101" pitchFamily="2" charset="-122"/>
              </a:rPr>
              <a:t>课程信息</a:t>
            </a:r>
          </a:p>
        </p:txBody>
      </p:sp>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3</a:t>
            </a:fld>
            <a:endParaRPr lang="en-US" altLang="zh-CN" sz="1400" dirty="0"/>
          </a:p>
        </p:txBody>
      </p:sp>
    </p:spTree>
    <p:extLst>
      <p:ext uri="{BB962C8B-B14F-4D97-AF65-F5344CB8AC3E}">
        <p14:creationId xmlns:p14="http://schemas.microsoft.com/office/powerpoint/2010/main" val="1744963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056761A-3A29-4B51-8FC1-31302F889B2B}"/>
              </a:ext>
            </a:extLst>
          </p:cNvPr>
          <p:cNvSpPr>
            <a:spLocks noGrp="1" noChangeArrowheads="1"/>
          </p:cNvSpPr>
          <p:nvPr>
            <p:ph type="title"/>
          </p:nvPr>
        </p:nvSpPr>
        <p:spPr>
          <a:xfrm>
            <a:off x="1919290" y="333379"/>
            <a:ext cx="8589963" cy="1020763"/>
          </a:xfrm>
          <a:noFill/>
        </p:spPr>
        <p:txBody>
          <a:bodyPr>
            <a:normAutofit/>
          </a:bodyPr>
          <a:lstStyle/>
          <a:p>
            <a:r>
              <a:rPr lang="zh-CN" altLang="en-US" dirty="0">
                <a:solidFill>
                  <a:srgbClr val="FF0000"/>
                </a:solidFill>
                <a:latin typeface="宋体" panose="02010600030101010101" pitchFamily="2" charset="-122"/>
                <a:ea typeface="宋体" panose="02010600030101010101" pitchFamily="2" charset="-122"/>
              </a:rPr>
              <a:t>一个密码系统实际安全的条件</a:t>
            </a:r>
          </a:p>
        </p:txBody>
      </p:sp>
      <p:sp>
        <p:nvSpPr>
          <p:cNvPr id="18435" name="Rectangle 3">
            <a:extLst>
              <a:ext uri="{FF2B5EF4-FFF2-40B4-BE49-F238E27FC236}">
                <a16:creationId xmlns:a16="http://schemas.microsoft.com/office/drawing/2014/main" id="{1AAD890E-DD75-4544-ADF6-757A51DC6BE0}"/>
              </a:ext>
            </a:extLst>
          </p:cNvPr>
          <p:cNvSpPr>
            <a:spLocks noGrp="1" noChangeArrowheads="1"/>
          </p:cNvSpPr>
          <p:nvPr>
            <p:ph type="body" idx="1"/>
          </p:nvPr>
        </p:nvSpPr>
        <p:spPr>
          <a:xfrm>
            <a:off x="2063755" y="1801817"/>
            <a:ext cx="7775575" cy="3254375"/>
          </a:xfrm>
        </p:spPr>
        <p:txBody>
          <a:bodyPr/>
          <a:lstStyle/>
          <a:p>
            <a:pPr>
              <a:lnSpc>
                <a:spcPct val="100000"/>
              </a:lnSpc>
              <a:spcBef>
                <a:spcPct val="60000"/>
              </a:spcBef>
              <a:buClr>
                <a:schemeClr val="accent1">
                  <a:lumMod val="75000"/>
                </a:schemeClr>
              </a:buClr>
              <a:buSzPct val="60000"/>
              <a:buFont typeface="Wingdings" panose="05000000000000000000" pitchFamily="2" charset="2"/>
              <a:buChar char="n"/>
            </a:pPr>
            <a:r>
              <a:rPr kumimoji="1" lang="en-US" altLang="zh-CN" sz="2400" dirty="0">
                <a:latin typeface="宋体" panose="02010600030101010101" pitchFamily="2" charset="-122"/>
                <a:ea typeface="宋体" panose="02010600030101010101" pitchFamily="2" charset="-122"/>
              </a:rPr>
              <a:t>1</a:t>
            </a:r>
            <a:r>
              <a:rPr kumimoji="1" lang="zh-CN" altLang="en-US" sz="2400" dirty="0">
                <a:latin typeface="宋体" panose="02010600030101010101" pitchFamily="2" charset="-122"/>
                <a:ea typeface="宋体" panose="02010600030101010101" pitchFamily="2" charset="-122"/>
              </a:rPr>
              <a:t>、每一个加密函数和每一个解密函数都能有效地计算</a:t>
            </a:r>
          </a:p>
          <a:p>
            <a:pPr>
              <a:lnSpc>
                <a:spcPct val="100000"/>
              </a:lnSpc>
              <a:spcBef>
                <a:spcPct val="60000"/>
              </a:spcBef>
              <a:buClr>
                <a:schemeClr val="accent1">
                  <a:lumMod val="75000"/>
                </a:schemeClr>
              </a:buClr>
              <a:buSzPct val="60000"/>
              <a:buFont typeface="Wingdings" panose="05000000000000000000" pitchFamily="2" charset="2"/>
              <a:buChar char="n"/>
            </a:pPr>
            <a:r>
              <a:rPr kumimoji="1" lang="en-US" altLang="zh-CN" sz="2400" dirty="0">
                <a:latin typeface="宋体" panose="02010600030101010101" pitchFamily="2" charset="-122"/>
                <a:ea typeface="宋体" panose="02010600030101010101" pitchFamily="2" charset="-122"/>
              </a:rPr>
              <a:t>2</a:t>
            </a:r>
            <a:r>
              <a:rPr kumimoji="1" lang="zh-CN" altLang="en-US" sz="2400" dirty="0">
                <a:latin typeface="宋体" panose="02010600030101010101" pitchFamily="2" charset="-122"/>
                <a:ea typeface="宋体" panose="02010600030101010101" pitchFamily="2" charset="-122"/>
              </a:rPr>
              <a:t>、破译者取得密文后将不能在有效的时间或成本范围内破解出密钥或明文</a:t>
            </a:r>
          </a:p>
          <a:p>
            <a:pPr>
              <a:lnSpc>
                <a:spcPct val="100000"/>
              </a:lnSpc>
              <a:spcBef>
                <a:spcPct val="60000"/>
              </a:spcBef>
              <a:buClr>
                <a:schemeClr val="accent1">
                  <a:lumMod val="75000"/>
                </a:schemeClr>
              </a:buClr>
              <a:buSzPct val="60000"/>
              <a:buFont typeface="Wingdings" panose="05000000000000000000" pitchFamily="2" charset="2"/>
              <a:buChar char="n"/>
            </a:pPr>
            <a:r>
              <a:rPr kumimoji="1" lang="en-US" altLang="zh-CN" sz="2400" dirty="0">
                <a:latin typeface="宋体" panose="02010600030101010101" pitchFamily="2" charset="-122"/>
                <a:ea typeface="宋体" panose="02010600030101010101" pitchFamily="2" charset="-122"/>
              </a:rPr>
              <a:t>3</a:t>
            </a:r>
            <a:r>
              <a:rPr kumimoji="1" lang="zh-CN" altLang="en-US" sz="2400" dirty="0">
                <a:latin typeface="宋体" panose="02010600030101010101" pitchFamily="2" charset="-122"/>
                <a:ea typeface="宋体" panose="02010600030101010101" pitchFamily="2" charset="-122"/>
              </a:rPr>
              <a:t>、一个密码系统是安全的必要条件：穷举密钥搜索将是不可行的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DCB2D3D-702D-4051-9E33-5179D824B6BD}"/>
              </a:ext>
            </a:extLst>
          </p:cNvPr>
          <p:cNvSpPr>
            <a:spLocks noGrp="1" noChangeArrowheads="1"/>
          </p:cNvSpPr>
          <p:nvPr>
            <p:ph type="title"/>
          </p:nvPr>
        </p:nvSpPr>
        <p:spPr>
          <a:xfrm>
            <a:off x="2208213" y="404817"/>
            <a:ext cx="7772400" cy="1000125"/>
          </a:xfrm>
        </p:spPr>
        <p:txBody>
          <a:bodyPr/>
          <a:lstStyle/>
          <a:p>
            <a:r>
              <a:rPr lang="zh-CN" altLang="en-US" sz="4000" dirty="0">
                <a:solidFill>
                  <a:srgbClr val="FF0000"/>
                </a:solidFill>
                <a:latin typeface="宋体" panose="02010600030101010101" pitchFamily="2" charset="-122"/>
                <a:ea typeface="宋体" panose="02010600030101010101" pitchFamily="2" charset="-122"/>
              </a:rPr>
              <a:t>穷举攻击方法</a:t>
            </a:r>
          </a:p>
        </p:txBody>
      </p:sp>
      <p:sp>
        <p:nvSpPr>
          <p:cNvPr id="46083" name="Rectangle 3">
            <a:extLst>
              <a:ext uri="{FF2B5EF4-FFF2-40B4-BE49-F238E27FC236}">
                <a16:creationId xmlns:a16="http://schemas.microsoft.com/office/drawing/2014/main" id="{40250EB2-0F26-4C69-8BAB-EC4FA5933C3F}"/>
              </a:ext>
            </a:extLst>
          </p:cNvPr>
          <p:cNvSpPr>
            <a:spLocks noGrp="1" noChangeArrowheads="1"/>
          </p:cNvSpPr>
          <p:nvPr>
            <p:ph type="body" idx="1"/>
          </p:nvPr>
        </p:nvSpPr>
        <p:spPr>
          <a:xfrm>
            <a:off x="1486328" y="1970302"/>
            <a:ext cx="7935379" cy="3937931"/>
          </a:xfrm>
        </p:spPr>
        <p:txBody>
          <a:bodyPr>
            <a:normAutofit/>
          </a:bodyPr>
          <a:lstStyle/>
          <a:p>
            <a:pPr>
              <a:lnSpc>
                <a:spcPct val="110000"/>
              </a:lnSpc>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要想能抵抗穷举攻击</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一个密码算法的可能密钥总数不能太少</a:t>
            </a:r>
            <a:r>
              <a:rPr lang="en-US" altLang="zh-CN" sz="2400" dirty="0">
                <a:latin typeface="宋体" panose="02010600030101010101" pitchFamily="2" charset="-122"/>
                <a:ea typeface="宋体" panose="02010600030101010101" pitchFamily="2" charset="-122"/>
              </a:rPr>
              <a:t>!</a:t>
            </a:r>
          </a:p>
          <a:p>
            <a:pPr>
              <a:lnSpc>
                <a:spcPct val="110000"/>
              </a:lnSpc>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一个密码算法的</a:t>
            </a:r>
            <a:r>
              <a:rPr lang="zh-CN" altLang="en-US" sz="2400" dirty="0">
                <a:solidFill>
                  <a:srgbClr val="FF3300"/>
                </a:solidFill>
                <a:latin typeface="宋体" panose="02010600030101010101" pitchFamily="2" charset="-122"/>
                <a:ea typeface="宋体" panose="02010600030101010101" pitchFamily="2" charset="-122"/>
              </a:rPr>
              <a:t>可能密钥的总数</a:t>
            </a:r>
            <a:r>
              <a:rPr lang="zh-CN" altLang="en-US" sz="2400" dirty="0">
                <a:latin typeface="宋体" panose="02010600030101010101" pitchFamily="2" charset="-122"/>
                <a:ea typeface="宋体" panose="02010600030101010101" pitchFamily="2" charset="-122"/>
              </a:rPr>
              <a:t>称为该密码算法的</a:t>
            </a:r>
            <a:r>
              <a:rPr lang="zh-CN" altLang="en-US" sz="2400" dirty="0">
                <a:solidFill>
                  <a:srgbClr val="FF3300"/>
                </a:solidFill>
                <a:latin typeface="宋体" panose="02010600030101010101" pitchFamily="2" charset="-122"/>
                <a:ea typeface="宋体" panose="02010600030101010101" pitchFamily="2" charset="-122"/>
              </a:rPr>
              <a:t>密钥变化量</a:t>
            </a:r>
            <a:r>
              <a:rPr lang="en-US" altLang="zh-CN" sz="2400" dirty="0">
                <a:solidFill>
                  <a:srgbClr val="FF3300"/>
                </a:solidFill>
                <a:latin typeface="宋体" panose="02010600030101010101" pitchFamily="2" charset="-122"/>
                <a:ea typeface="宋体" panose="02010600030101010101" pitchFamily="2" charset="-122"/>
              </a:rPr>
              <a:t>.</a:t>
            </a:r>
          </a:p>
          <a:p>
            <a:pPr>
              <a:lnSpc>
                <a:spcPct val="110000"/>
              </a:lnSpc>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目前</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密钥变化量少于</a:t>
            </a:r>
            <a:r>
              <a:rPr lang="en-US" altLang="zh-CN" sz="2400" dirty="0">
                <a:latin typeface="宋体" panose="02010600030101010101" pitchFamily="2" charset="-122"/>
                <a:ea typeface="宋体" panose="02010600030101010101" pitchFamily="2" charset="-122"/>
              </a:rPr>
              <a:t>2</a:t>
            </a:r>
            <a:r>
              <a:rPr lang="en-US" altLang="zh-CN" sz="2400" baseline="30000" dirty="0">
                <a:latin typeface="宋体" panose="02010600030101010101" pitchFamily="2" charset="-122"/>
                <a:ea typeface="宋体" panose="02010600030101010101" pitchFamily="2" charset="-122"/>
              </a:rPr>
              <a:t>80</a:t>
            </a:r>
            <a:r>
              <a:rPr lang="zh-CN" altLang="en-US" sz="2400" dirty="0">
                <a:latin typeface="宋体" panose="02010600030101010101" pitchFamily="2" charset="-122"/>
                <a:ea typeface="宋体" panose="02010600030101010101" pitchFamily="2" charset="-122"/>
              </a:rPr>
              <a:t>的密码算法是不安全的</a:t>
            </a:r>
            <a:r>
              <a:rPr lang="en-US" altLang="zh-CN" sz="2400" dirty="0">
                <a:latin typeface="宋体" panose="02010600030101010101" pitchFamily="2" charset="-122"/>
                <a:ea typeface="宋体" panose="02010600030101010101" pitchFamily="2" charset="-122"/>
              </a:rPr>
              <a:t>!</a:t>
            </a:r>
          </a:p>
          <a:p>
            <a:pPr>
              <a:lnSpc>
                <a:spcPct val="110000"/>
              </a:lnSpc>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密钥变化量为</a:t>
            </a:r>
            <a:r>
              <a:rPr lang="en-US" altLang="zh-CN" sz="2400" dirty="0">
                <a:latin typeface="宋体" panose="02010600030101010101" pitchFamily="2" charset="-122"/>
                <a:ea typeface="宋体" panose="02010600030101010101" pitchFamily="2" charset="-122"/>
              </a:rPr>
              <a:t>2</a:t>
            </a:r>
            <a:r>
              <a:rPr lang="en-US" altLang="zh-CN" sz="2400" baseline="30000" dirty="0">
                <a:latin typeface="宋体" panose="02010600030101010101" pitchFamily="2" charset="-122"/>
                <a:ea typeface="宋体" panose="02010600030101010101" pitchFamily="2" charset="-122"/>
              </a:rPr>
              <a:t>128</a:t>
            </a:r>
            <a:r>
              <a:rPr lang="zh-CN" altLang="en-US" sz="2400" dirty="0">
                <a:latin typeface="宋体" panose="02010600030101010101" pitchFamily="2" charset="-122"/>
                <a:ea typeface="宋体" panose="02010600030101010101" pitchFamily="2" charset="-122"/>
              </a:rPr>
              <a:t>的密码算法是安全的</a:t>
            </a:r>
            <a:r>
              <a:rPr lang="en-US" altLang="zh-CN" sz="2400" dirty="0">
                <a:latin typeface="宋体" panose="02010600030101010101" pitchFamily="2" charset="-122"/>
                <a:ea typeface="宋体" panose="02010600030101010101" pitchFamily="2" charset="-122"/>
              </a:rPr>
              <a:t>!</a:t>
            </a:r>
          </a:p>
        </p:txBody>
      </p:sp>
    </p:spTree>
  </p:cSld>
  <p:clrMapOvr>
    <a:masterClrMapping/>
  </p:clrMapOvr>
  <p:transition spd="med">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AA3314A-977C-431D-BAE1-A793DFC6E638}"/>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穷举攻击方法</a:t>
            </a:r>
          </a:p>
        </p:txBody>
      </p:sp>
      <p:sp>
        <p:nvSpPr>
          <p:cNvPr id="134147" name="Rectangle 3">
            <a:extLst>
              <a:ext uri="{FF2B5EF4-FFF2-40B4-BE49-F238E27FC236}">
                <a16:creationId xmlns:a16="http://schemas.microsoft.com/office/drawing/2014/main" id="{5D9935B8-D4FA-44E8-9BED-086399129F2E}"/>
              </a:ext>
            </a:extLst>
          </p:cNvPr>
          <p:cNvSpPr>
            <a:spLocks noGrp="1" noChangeArrowheads="1"/>
          </p:cNvSpPr>
          <p:nvPr>
            <p:ph type="body" idx="1"/>
          </p:nvPr>
        </p:nvSpPr>
        <p:spPr>
          <a:xfrm>
            <a:off x="1919288" y="1479781"/>
            <a:ext cx="7772400" cy="4440255"/>
          </a:xfrm>
        </p:spPr>
        <p:txBody>
          <a:bodyPr/>
          <a:lstStyle/>
          <a:p>
            <a:pPr algn="just" eaLnBrk="1" hangingPunct="1">
              <a:lnSpc>
                <a:spcPct val="115000"/>
              </a:lnSpc>
              <a:spcBef>
                <a:spcPct val="0"/>
              </a:spcBef>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假设密钥变化量为</a:t>
            </a:r>
            <a:r>
              <a:rPr lang="en-US" altLang="zh-CN" dirty="0">
                <a:latin typeface="宋体" panose="02010600030101010101" pitchFamily="2" charset="-122"/>
                <a:ea typeface="宋体" panose="02010600030101010101" pitchFamily="2" charset="-122"/>
              </a:rPr>
              <a:t>2</a:t>
            </a:r>
            <a:r>
              <a:rPr lang="en-US" altLang="zh-CN" baseline="30000" dirty="0">
                <a:latin typeface="宋体" panose="02010600030101010101" pitchFamily="2" charset="-122"/>
                <a:ea typeface="宋体" panose="02010600030101010101" pitchFamily="2" charset="-122"/>
              </a:rPr>
              <a:t>128</a:t>
            </a:r>
            <a:r>
              <a:rPr lang="en-US" altLang="zh-CN" dirty="0">
                <a:latin typeface="宋体" panose="02010600030101010101" pitchFamily="2" charset="-122"/>
                <a:ea typeface="宋体" panose="02010600030101010101" pitchFamily="2" charset="-122"/>
                <a:cs typeface="Times New Roman" panose="02020603050405020304" pitchFamily="18" charset="0"/>
              </a:rPr>
              <a:t>≈10</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128×0.301</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10</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38.5</a:t>
            </a:r>
          </a:p>
          <a:p>
            <a:pPr algn="just" eaLnBrk="1" hangingPunct="1">
              <a:lnSpc>
                <a:spcPct val="115000"/>
              </a:lnSpc>
              <a:spcBef>
                <a:spcPct val="0"/>
              </a:spcBef>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考查该密码算法的抗</a:t>
            </a:r>
            <a:r>
              <a:rPr lang="zh-CN" altLang="en-US" sz="2400" b="1" u="sng" dirty="0">
                <a:solidFill>
                  <a:srgbClr val="FF3300"/>
                </a:solidFill>
                <a:latin typeface="宋体" panose="02010600030101010101" pitchFamily="2" charset="-122"/>
                <a:ea typeface="宋体" panose="02010600030101010101" pitchFamily="2" charset="-122"/>
              </a:rPr>
              <a:t>穷举攻击</a:t>
            </a:r>
            <a:r>
              <a:rPr lang="zh-CN" altLang="en-US" sz="2400" dirty="0">
                <a:latin typeface="宋体" panose="02010600030101010101" pitchFamily="2" charset="-122"/>
                <a:ea typeface="宋体" panose="02010600030101010101" pitchFamily="2" charset="-122"/>
              </a:rPr>
              <a:t>能力。</a:t>
            </a:r>
          </a:p>
          <a:p>
            <a:pPr algn="just" eaLnBrk="1" hangingPunct="1">
              <a:lnSpc>
                <a:spcPct val="115000"/>
              </a:lnSpc>
              <a:spcBef>
                <a:spcPct val="0"/>
              </a:spcBef>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假想为计算机速度为</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亿次</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每秒</a:t>
            </a:r>
          </a:p>
          <a:p>
            <a:pPr algn="ctr" eaLnBrk="1" hangingPunct="1">
              <a:lnSpc>
                <a:spcPct val="115000"/>
              </a:lnSpc>
              <a:spcBef>
                <a:spcPct val="0"/>
              </a:spcBef>
              <a:buClr>
                <a:schemeClr val="accent1">
                  <a:lumMod val="75000"/>
                </a:schemeClr>
              </a:buClr>
              <a:buSzPct val="60000"/>
              <a:buFont typeface="Wingdings" panose="05000000000000000000" pitchFamily="2" charset="2"/>
              <a:buChar char="n"/>
            </a:pP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亿＝</a:t>
            </a:r>
            <a:r>
              <a:rPr lang="en-US" altLang="zh-CN" sz="2400" dirty="0">
                <a:latin typeface="宋体" panose="02010600030101010101" pitchFamily="2" charset="-122"/>
                <a:ea typeface="宋体" panose="02010600030101010101" pitchFamily="2" charset="-122"/>
              </a:rPr>
              <a:t>10</a:t>
            </a:r>
            <a:r>
              <a:rPr lang="en-US" altLang="zh-CN" sz="2400" baseline="30000" dirty="0">
                <a:latin typeface="宋体" panose="02010600030101010101" pitchFamily="2" charset="-122"/>
                <a:ea typeface="宋体" panose="02010600030101010101" pitchFamily="2" charset="-122"/>
              </a:rPr>
              <a:t>9</a:t>
            </a:r>
          </a:p>
          <a:p>
            <a:pPr algn="ctr" eaLnBrk="1" hangingPunct="1">
              <a:lnSpc>
                <a:spcPct val="115000"/>
              </a:lnSpc>
              <a:spcBef>
                <a:spcPct val="0"/>
              </a:spcBef>
              <a:buClr>
                <a:schemeClr val="accent1">
                  <a:lumMod val="75000"/>
                </a:schemeClr>
              </a:buClr>
              <a:buSzPct val="60000"/>
              <a:buFont typeface="Wingdings" panose="05000000000000000000" pitchFamily="2" charset="2"/>
              <a:buChar char="n"/>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365×24×3600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3.15×10</a:t>
            </a:r>
            <a:r>
              <a:rPr lang="en-US" altLang="zh-CN" sz="2400" baseline="300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秒</a:t>
            </a:r>
          </a:p>
          <a:p>
            <a:pPr eaLnBrk="1" hangingPunct="1">
              <a:lnSpc>
                <a:spcPct val="115000"/>
              </a:lnSpc>
              <a:spcBef>
                <a:spcPct val="0"/>
              </a:spcBef>
              <a:buClr>
                <a:schemeClr val="accent1">
                  <a:lumMod val="75000"/>
                </a:schemeClr>
              </a:buClr>
              <a:buSzPct val="60000"/>
              <a:buFont typeface="Wingdings" panose="05000000000000000000" pitchFamily="2" charset="2"/>
              <a:buChar char="n"/>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年可以穷举的密钥量为：</a:t>
            </a:r>
          </a:p>
          <a:p>
            <a:pPr algn="ctr" eaLnBrk="1" hangingPunct="1">
              <a:lnSpc>
                <a:spcPct val="115000"/>
              </a:lnSpc>
              <a:spcBef>
                <a:spcPct val="0"/>
              </a:spcBef>
              <a:buClr>
                <a:schemeClr val="accent1">
                  <a:lumMod val="75000"/>
                </a:schemeClr>
              </a:buClr>
              <a:buSzPct val="60000"/>
              <a:buFont typeface="Wingdings" panose="05000000000000000000" pitchFamily="2" charset="2"/>
              <a:buChar char="n"/>
            </a:pPr>
            <a:r>
              <a:rPr lang="en-US" altLang="zh-CN" sz="2400" dirty="0">
                <a:latin typeface="宋体" panose="02010600030101010101" pitchFamily="2" charset="-122"/>
                <a:ea typeface="宋体" panose="02010600030101010101" pitchFamily="2" charset="-122"/>
              </a:rPr>
              <a:t>3.15×10</a:t>
            </a:r>
            <a:r>
              <a:rPr lang="en-US" altLang="zh-CN" sz="2400" baseline="30000" dirty="0">
                <a:latin typeface="宋体" panose="02010600030101010101" pitchFamily="2" charset="-122"/>
                <a:ea typeface="宋体" panose="02010600030101010101" pitchFamily="2" charset="-122"/>
              </a:rPr>
              <a:t>7</a:t>
            </a:r>
            <a:r>
              <a:rPr lang="en-US" altLang="zh-CN" sz="2400" dirty="0">
                <a:latin typeface="宋体" panose="02010600030101010101" pitchFamily="2" charset="-122"/>
                <a:ea typeface="宋体" panose="02010600030101010101" pitchFamily="2" charset="-122"/>
              </a:rPr>
              <a:t>× 10</a:t>
            </a:r>
            <a:r>
              <a:rPr lang="en-US" altLang="zh-CN" sz="2400" baseline="30000" dirty="0">
                <a:latin typeface="宋体" panose="02010600030101010101" pitchFamily="2" charset="-122"/>
                <a:ea typeface="宋体" panose="02010600030101010101" pitchFamily="2" charset="-122"/>
              </a:rPr>
              <a:t>9</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3.15×10</a:t>
            </a:r>
            <a:r>
              <a:rPr lang="en-US" altLang="zh-CN" sz="2400" baseline="300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个密钥</a:t>
            </a:r>
          </a:p>
          <a:p>
            <a:pPr algn="just" eaLnBrk="1" hangingPunct="1">
              <a:lnSpc>
                <a:spcPct val="115000"/>
              </a:lnSpc>
              <a:spcBef>
                <a:spcPct val="0"/>
              </a:spcBef>
              <a:buClr>
                <a:schemeClr val="accent1">
                  <a:lumMod val="75000"/>
                </a:schemeClr>
              </a:buClr>
              <a:buSzPct val="60000"/>
              <a:buFont typeface="Wingdings" panose="05000000000000000000" pitchFamily="2" charset="2"/>
              <a:buChar char="n"/>
            </a:pPr>
            <a:r>
              <a:rPr lang="en-US" altLang="zh-CN" sz="2400" dirty="0">
                <a:latin typeface="宋体" panose="02010600030101010101" pitchFamily="2" charset="-122"/>
                <a:ea typeface="宋体" panose="02010600030101010101" pitchFamily="2" charset="-122"/>
              </a:rPr>
              <a:t>2</a:t>
            </a:r>
            <a:r>
              <a:rPr lang="en-US" altLang="zh-CN" sz="2400" baseline="30000" dirty="0">
                <a:latin typeface="宋体" panose="02010600030101010101" pitchFamily="2" charset="-122"/>
                <a:ea typeface="宋体" panose="02010600030101010101" pitchFamily="2" charset="-122"/>
              </a:rPr>
              <a:t>128</a:t>
            </a:r>
            <a:r>
              <a:rPr lang="zh-CN" altLang="en-US" sz="2400" dirty="0">
                <a:latin typeface="宋体" panose="02010600030101010101" pitchFamily="2" charset="-122"/>
                <a:ea typeface="宋体" panose="02010600030101010101" pitchFamily="2" charset="-122"/>
              </a:rPr>
              <a:t>个密钥需要</a:t>
            </a:r>
            <a:r>
              <a:rPr lang="en-US" altLang="zh-CN" sz="2400" dirty="0">
                <a:latin typeface="宋体" panose="02010600030101010101" pitchFamily="2" charset="-122"/>
                <a:ea typeface="宋体" panose="02010600030101010101" pitchFamily="2" charset="-122"/>
                <a:cs typeface="Times New Roman" panose="02020603050405020304" pitchFamily="18" charset="0"/>
              </a:rPr>
              <a:t>10</a:t>
            </a:r>
            <a:r>
              <a:rPr lang="en-US" altLang="zh-CN" sz="2400" baseline="30000" dirty="0">
                <a:latin typeface="宋体" panose="02010600030101010101" pitchFamily="2" charset="-122"/>
                <a:ea typeface="宋体" panose="02010600030101010101" pitchFamily="2" charset="-122"/>
                <a:cs typeface="Times New Roman" panose="02020603050405020304" pitchFamily="18" charset="0"/>
              </a:rPr>
              <a:t>38.5</a:t>
            </a: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en-US" altLang="zh-CN" sz="2400" dirty="0">
                <a:latin typeface="宋体" panose="02010600030101010101" pitchFamily="2" charset="-122"/>
                <a:ea typeface="宋体" panose="02010600030101010101" pitchFamily="2" charset="-122"/>
              </a:rPr>
              <a:t>3.15×10</a:t>
            </a:r>
            <a:r>
              <a:rPr lang="en-US" altLang="zh-CN" sz="2400" baseline="30000" dirty="0">
                <a:latin typeface="宋体" panose="02010600030101010101" pitchFamily="2" charset="-122"/>
                <a:ea typeface="宋体" panose="02010600030101010101" pitchFamily="2" charset="-122"/>
              </a:rPr>
              <a:t>16</a:t>
            </a:r>
            <a:r>
              <a:rPr lang="en-US" altLang="zh-CN" sz="2400" dirty="0">
                <a:latin typeface="宋体" panose="02010600030101010101" pitchFamily="2" charset="-122"/>
                <a:ea typeface="宋体" panose="02010600030101010101" pitchFamily="2" charset="-122"/>
                <a:cs typeface="Times New Roman" panose="02020603050405020304" pitchFamily="18" charset="0"/>
              </a:rPr>
              <a:t>≈10</a:t>
            </a:r>
            <a:r>
              <a:rPr lang="en-US" altLang="zh-CN" sz="2400" baseline="30000" dirty="0">
                <a:latin typeface="宋体" panose="02010600030101010101" pitchFamily="2" charset="-122"/>
                <a:ea typeface="宋体" panose="02010600030101010101" pitchFamily="2" charset="-122"/>
                <a:cs typeface="Times New Roman" panose="02020603050405020304" pitchFamily="18" charset="0"/>
              </a:rPr>
              <a:t>22</a:t>
            </a:r>
            <a:r>
              <a:rPr lang="zh-CN" altLang="en-US" sz="2400" dirty="0">
                <a:latin typeface="宋体" panose="02010600030101010101" pitchFamily="2" charset="-122"/>
                <a:ea typeface="宋体" panose="02010600030101010101" pitchFamily="2" charset="-122"/>
                <a:cs typeface="Times New Roman" panose="02020603050405020304" pitchFamily="18" charset="0"/>
              </a:rPr>
              <a:t>年</a:t>
            </a:r>
            <a:r>
              <a:rPr lang="zh-CN" altLang="en-US" sz="2400" dirty="0">
                <a:latin typeface="宋体" panose="02010600030101010101" pitchFamily="2" charset="-122"/>
                <a:ea typeface="宋体" panose="02010600030101010101" pitchFamily="2" charset="-122"/>
              </a:rPr>
              <a:t>才能穷举完。</a:t>
            </a:r>
            <a:r>
              <a:rPr lang="zh-CN" altLang="en-US" sz="2400" dirty="0">
                <a:solidFill>
                  <a:srgbClr val="FF3300"/>
                </a:solidFill>
                <a:latin typeface="宋体" panose="02010600030101010101" pitchFamily="2" charset="-122"/>
                <a:ea typeface="宋体" panose="02010600030101010101" pitchFamily="2" charset="-122"/>
              </a:rPr>
              <a:t>（</a:t>
            </a:r>
            <a:r>
              <a:rPr lang="zh-CN" altLang="en-US" sz="2400" b="1" dirty="0">
                <a:solidFill>
                  <a:srgbClr val="FF3300"/>
                </a:solidFill>
                <a:latin typeface="宋体" panose="02010600030101010101" pitchFamily="2" charset="-122"/>
                <a:ea typeface="宋体" panose="02010600030101010101" pitchFamily="2" charset="-122"/>
              </a:rPr>
              <a:t>一万亿亿年</a:t>
            </a:r>
            <a:r>
              <a:rPr lang="zh-CN" altLang="en-US" sz="2400" dirty="0">
                <a:solidFill>
                  <a:srgbClr val="FF3300"/>
                </a:solidFill>
                <a:latin typeface="宋体" panose="02010600030101010101" pitchFamily="2" charset="-122"/>
                <a:ea typeface="宋体" panose="02010600030101010101" pitchFamily="2" charset="-122"/>
              </a:rPr>
              <a:t>）</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blinds(horizontal)">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blinds(horizontal)">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blinds(horizontal)">
                                      <p:cBhvr>
                                        <p:cTn id="17" dur="500"/>
                                        <p:tgtEl>
                                          <p:spTgt spid="1341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4147">
                                            <p:txEl>
                                              <p:pRg st="3" end="3"/>
                                            </p:txEl>
                                          </p:spTgt>
                                        </p:tgtEl>
                                        <p:attrNameLst>
                                          <p:attrName>style.visibility</p:attrName>
                                        </p:attrNameLst>
                                      </p:cBhvr>
                                      <p:to>
                                        <p:strVal val="visible"/>
                                      </p:to>
                                    </p:set>
                                    <p:animEffect transition="in" filter="blinds(horizontal)">
                                      <p:cBhvr>
                                        <p:cTn id="20" dur="500"/>
                                        <p:tgtEl>
                                          <p:spTgt spid="134147">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34147">
                                            <p:txEl>
                                              <p:pRg st="4" end="4"/>
                                            </p:txEl>
                                          </p:spTgt>
                                        </p:tgtEl>
                                        <p:attrNameLst>
                                          <p:attrName>style.visibility</p:attrName>
                                        </p:attrNameLst>
                                      </p:cBhvr>
                                      <p:to>
                                        <p:strVal val="visible"/>
                                      </p:to>
                                    </p:set>
                                    <p:animEffect transition="in" filter="checkerboard(across)">
                                      <p:cBhvr>
                                        <p:cTn id="23" dur="500"/>
                                        <p:tgtEl>
                                          <p:spTgt spid="1341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34147">
                                            <p:txEl>
                                              <p:pRg st="5" end="5"/>
                                            </p:txEl>
                                          </p:spTgt>
                                        </p:tgtEl>
                                        <p:attrNameLst>
                                          <p:attrName>style.visibility</p:attrName>
                                        </p:attrNameLst>
                                      </p:cBhvr>
                                      <p:to>
                                        <p:strVal val="visible"/>
                                      </p:to>
                                    </p:set>
                                    <p:animEffect transition="in" filter="checkerboard(across)">
                                      <p:cBhvr>
                                        <p:cTn id="28" dur="500"/>
                                        <p:tgtEl>
                                          <p:spTgt spid="134147">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34147">
                                            <p:txEl>
                                              <p:pRg st="6" end="6"/>
                                            </p:txEl>
                                          </p:spTgt>
                                        </p:tgtEl>
                                        <p:attrNameLst>
                                          <p:attrName>style.visibility</p:attrName>
                                        </p:attrNameLst>
                                      </p:cBhvr>
                                      <p:to>
                                        <p:strVal val="visible"/>
                                      </p:to>
                                    </p:set>
                                    <p:animEffect transition="in" filter="checkerboard(across)">
                                      <p:cBhvr>
                                        <p:cTn id="31" dur="500"/>
                                        <p:tgtEl>
                                          <p:spTgt spid="13414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34147">
                                            <p:txEl>
                                              <p:pRg st="7" end="7"/>
                                            </p:txEl>
                                          </p:spTgt>
                                        </p:tgtEl>
                                        <p:attrNameLst>
                                          <p:attrName>style.visibility</p:attrName>
                                        </p:attrNameLst>
                                      </p:cBhvr>
                                      <p:to>
                                        <p:strVal val="visible"/>
                                      </p:to>
                                    </p:set>
                                    <p:animEffect transition="in" filter="blinds(horizontal)">
                                      <p:cBhvr>
                                        <p:cTn id="36" dur="500"/>
                                        <p:tgtEl>
                                          <p:spTgt spid="134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964C7DF5-237C-49BC-AC49-FD4E989F1231}"/>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cs typeface="Tahoma" panose="020B0604030504040204" pitchFamily="34" charset="0"/>
              </a:rPr>
              <a:t>密码学的基本概念</a:t>
            </a:r>
            <a:r>
              <a:rPr lang="en-US" altLang="zh-CN" sz="4000" dirty="0">
                <a:solidFill>
                  <a:srgbClr val="FF0000"/>
                </a:solidFill>
                <a:latin typeface="宋体" panose="02010600030101010101" pitchFamily="2" charset="-122"/>
                <a:ea typeface="宋体" panose="02010600030101010101" pitchFamily="2" charset="-122"/>
                <a:cs typeface="Tahoma" panose="020B0604030504040204" pitchFamily="34" charset="0"/>
              </a:rPr>
              <a:t>-</a:t>
            </a:r>
            <a:r>
              <a:rPr lang="zh-CN" altLang="en-US" sz="4000" dirty="0">
                <a:solidFill>
                  <a:srgbClr val="FF0000"/>
                </a:solidFill>
                <a:latin typeface="宋体" panose="02010600030101010101" pitchFamily="2" charset="-122"/>
                <a:ea typeface="宋体" panose="02010600030101010101" pitchFamily="2" charset="-122"/>
                <a:cs typeface="Tahoma" panose="020B0604030504040204" pitchFamily="34" charset="0"/>
              </a:rPr>
              <a:t>简单实例</a:t>
            </a:r>
          </a:p>
        </p:txBody>
      </p:sp>
      <p:sp>
        <p:nvSpPr>
          <p:cNvPr id="48132" name="Rectangle 3">
            <a:extLst>
              <a:ext uri="{FF2B5EF4-FFF2-40B4-BE49-F238E27FC236}">
                <a16:creationId xmlns:a16="http://schemas.microsoft.com/office/drawing/2014/main" id="{73E0430A-EDDF-4FB8-A913-D01DCED83E6F}"/>
              </a:ext>
            </a:extLst>
          </p:cNvPr>
          <p:cNvSpPr>
            <a:spLocks noGrp="1" noChangeArrowheads="1"/>
          </p:cNvSpPr>
          <p:nvPr>
            <p:ph type="body" idx="1"/>
          </p:nvPr>
        </p:nvSpPr>
        <p:spPr>
          <a:xfrm>
            <a:off x="2706688" y="2017713"/>
            <a:ext cx="7493000" cy="4114800"/>
          </a:xfrm>
        </p:spPr>
        <p:txBody>
          <a:bodyPr/>
          <a:lstStyle/>
          <a:p>
            <a:pPr algn="ctr" eaLnBrk="1" hangingPunct="1">
              <a:buFont typeface="Wingdings" panose="05000000000000000000" pitchFamily="2" charset="2"/>
              <a:buNone/>
            </a:pPr>
            <a:r>
              <a:rPr lang="zh-CN" altLang="en-US" sz="3600" b="1" dirty="0">
                <a:latin typeface="宋体" panose="02010600030101010101" pitchFamily="2" charset="-122"/>
                <a:ea typeface="宋体" panose="02010600030101010101" pitchFamily="2" charset="-122"/>
              </a:rPr>
              <a:t>加密系统</a:t>
            </a:r>
          </a:p>
          <a:p>
            <a:pPr eaLnBrk="1" hangingPunct="1">
              <a:buClr>
                <a:schemeClr val="tx1"/>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用户</a:t>
            </a:r>
            <a:r>
              <a:rPr lang="en-US" altLang="zh-CN" dirty="0">
                <a:latin typeface="宋体" panose="02010600030101010101" pitchFamily="2" charset="-122"/>
                <a:ea typeface="宋体" panose="02010600030101010101" pitchFamily="2" charset="-122"/>
                <a:cs typeface="Tahoma" panose="020B0604030504040204" pitchFamily="34" charset="0"/>
              </a:rPr>
              <a:t>Alice</a:t>
            </a:r>
            <a:r>
              <a:rPr lang="zh-CN" altLang="en-US" dirty="0">
                <a:latin typeface="宋体" panose="02010600030101010101" pitchFamily="2" charset="-122"/>
                <a:ea typeface="宋体" panose="02010600030101010101" pitchFamily="2" charset="-122"/>
              </a:rPr>
              <a:t>和用户</a:t>
            </a:r>
            <a:r>
              <a:rPr lang="en-US" altLang="zh-CN" dirty="0">
                <a:latin typeface="宋体" panose="02010600030101010101" pitchFamily="2" charset="-122"/>
                <a:ea typeface="宋体" panose="02010600030101010101" pitchFamily="2" charset="-122"/>
                <a:cs typeface="Tahoma" panose="020B0604030504040204" pitchFamily="34" charset="0"/>
              </a:rPr>
              <a:t>Bob</a:t>
            </a:r>
            <a:r>
              <a:rPr lang="zh-CN" altLang="en-US" dirty="0">
                <a:latin typeface="宋体" panose="02010600030101010101" pitchFamily="2" charset="-122"/>
                <a:ea typeface="宋体" panose="02010600030101010101" pitchFamily="2" charset="-122"/>
              </a:rPr>
              <a:t>是一对通信伙伴。</a:t>
            </a:r>
          </a:p>
          <a:p>
            <a:pPr eaLnBrk="1" hangingPunct="1">
              <a:buClr>
                <a:schemeClr val="tx1"/>
              </a:buClr>
              <a:buSzPct val="60000"/>
              <a:buFont typeface="Wingdings" panose="05000000000000000000" pitchFamily="2" charset="2"/>
              <a:buChar char="n"/>
            </a:pPr>
            <a:r>
              <a:rPr lang="en-US" altLang="zh-CN" dirty="0">
                <a:latin typeface="宋体" panose="02010600030101010101" pitchFamily="2" charset="-122"/>
                <a:ea typeface="宋体" panose="02010600030101010101" pitchFamily="2" charset="-122"/>
                <a:cs typeface="Tahoma" panose="020B0604030504040204" pitchFamily="34" charset="0"/>
              </a:rPr>
              <a:t>Eve</a:t>
            </a:r>
            <a:r>
              <a:rPr lang="zh-CN" altLang="en-US" dirty="0">
                <a:latin typeface="宋体" panose="02010600030101010101" pitchFamily="2" charset="-122"/>
                <a:ea typeface="宋体" panose="02010600030101010101" pitchFamily="2" charset="-122"/>
              </a:rPr>
              <a:t>是攻击者（违法入侵者）。</a:t>
            </a:r>
          </a:p>
        </p:txBody>
      </p:sp>
      <p:sp>
        <p:nvSpPr>
          <p:cNvPr id="5" name="灯片编号占位符 4">
            <a:extLst>
              <a:ext uri="{FF2B5EF4-FFF2-40B4-BE49-F238E27FC236}">
                <a16:creationId xmlns:a16="http://schemas.microsoft.com/office/drawing/2014/main" id="{66FDC1E8-522C-4851-90BD-03F14B3E1647}"/>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33</a:t>
            </a:fld>
            <a:endParaRPr lang="en-US" altLang="zh-CN"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4B1771F6-FB86-4F34-89BC-88DD54EA6FAF}"/>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36CFC3-494C-4747-9A5F-7600A7F37AEF}"/>
                  </a:ext>
                </a:extLst>
              </p:cNvPr>
              <p:cNvSpPr>
                <a:spLocks noGrp="1"/>
              </p:cNvSpPr>
              <p:nvPr>
                <p:ph idx="1"/>
              </p:nvPr>
            </p:nvSpPr>
            <p:spPr>
              <a:xfrm>
                <a:off x="1919290" y="1552251"/>
                <a:ext cx="8589963" cy="4818073"/>
              </a:xfrm>
            </p:spPr>
            <p:txBody>
              <a:bodyPr>
                <a:normAutofit/>
              </a:bodyPr>
              <a:lstStyle/>
              <a:p>
                <a:pPr>
                  <a:lnSpc>
                    <a:spcPct val="100000"/>
                  </a:lnSpc>
                  <a:buClr>
                    <a:schemeClr val="accent1">
                      <a:lumMod val="75000"/>
                    </a:schemeClr>
                  </a:buClr>
                  <a:buSzPct val="60000"/>
                  <a:buFont typeface="Wingdings" panose="05000000000000000000" pitchFamily="2" charset="2"/>
                  <a:buChar char="n"/>
                </a:pPr>
                <a:r>
                  <a:rPr lang="en-US" altLang="zh-CN" sz="2400" dirty="0">
                    <a:latin typeface="宋体" panose="02010600030101010101" pitchFamily="2" charset="-122"/>
                    <a:ea typeface="宋体" panose="02010600030101010101" pitchFamily="2" charset="-122"/>
                    <a:cs typeface="Tahoma" panose="020B0604030504040204" pitchFamily="34" charset="0"/>
                  </a:rPr>
                  <a:t>Alice</a:t>
                </a:r>
                <a:r>
                  <a:rPr lang="zh-CN" altLang="en-US" sz="2400" b="1" dirty="0">
                    <a:latin typeface="宋体" panose="02010600030101010101" pitchFamily="2" charset="-122"/>
                    <a:ea typeface="宋体" panose="02010600030101010101" pitchFamily="2" charset="-122"/>
                  </a:rPr>
                  <a:t>欲发送一个消息</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ahoma" panose="020B0604030504040204" pitchFamily="34" charset="0"/>
                      </a:rPr>
                      <m:t>𝑚</m:t>
                    </m:r>
                  </m:oMath>
                </a14:m>
                <a:r>
                  <a:rPr lang="zh-CN" altLang="en-US" sz="2400" b="1" dirty="0">
                    <a:latin typeface="宋体" panose="02010600030101010101" pitchFamily="2" charset="-122"/>
                    <a:ea typeface="宋体" panose="02010600030101010101" pitchFamily="2" charset="-122"/>
                  </a:rPr>
                  <a:t>给</a:t>
                </a:r>
                <a:r>
                  <a:rPr lang="en-US" altLang="zh-CN" sz="2400" dirty="0">
                    <a:latin typeface="宋体" panose="02010600030101010101" pitchFamily="2" charset="-122"/>
                    <a:ea typeface="宋体" panose="02010600030101010101" pitchFamily="2" charset="-122"/>
                    <a:cs typeface="Tahoma" panose="020B0604030504040204" pitchFamily="34" charset="0"/>
                  </a:rPr>
                  <a:t>Bob</a:t>
                </a:r>
                <a:r>
                  <a:rPr lang="zh-CN" altLang="en-US" sz="2400" b="1" dirty="0">
                    <a:latin typeface="宋体" panose="02010600030101010101" pitchFamily="2" charset="-122"/>
                    <a:ea typeface="宋体" panose="02010600030101010101" pitchFamily="2" charset="-122"/>
                  </a:rPr>
                  <a:t>，</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𝒎</m:t>
                    </m:r>
                  </m:oMath>
                </a14:m>
                <a:r>
                  <a:rPr lang="zh-CN" altLang="en-US" sz="2400" b="1" dirty="0">
                    <a:latin typeface="宋体" panose="02010600030101010101" pitchFamily="2" charset="-122"/>
                    <a:ea typeface="宋体" panose="02010600030101010101" pitchFamily="2" charset="-122"/>
                  </a:rPr>
                  <a:t>称为</a:t>
                </a:r>
                <a:r>
                  <a:rPr lang="zh-CN" altLang="en-US" sz="2400" b="1" u="sng" dirty="0">
                    <a:latin typeface="宋体" panose="02010600030101010101" pitchFamily="2" charset="-122"/>
                    <a:ea typeface="宋体" panose="02010600030101010101" pitchFamily="2" charset="-122"/>
                  </a:rPr>
                  <a:t>明文</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nSpc>
                    <a:spcPct val="100000"/>
                  </a:lnSpc>
                  <a:buClr>
                    <a:schemeClr val="accent1">
                      <a:lumMod val="75000"/>
                    </a:schemeClr>
                  </a:buClr>
                  <a:buSzPct val="60000"/>
                  <a:buFont typeface="Wingdings" panose="05000000000000000000" pitchFamily="2" charset="2"/>
                  <a:buChar char="n"/>
                </a:pPr>
                <a:r>
                  <a:rPr lang="en-US" altLang="zh-CN" sz="2400" b="1" dirty="0">
                    <a:latin typeface="宋体" panose="02010600030101010101" pitchFamily="2" charset="-122"/>
                    <a:ea typeface="宋体" panose="02010600030101010101" pitchFamily="2" charset="-122"/>
                  </a:rPr>
                  <a:t>Alice</a:t>
                </a:r>
                <a:r>
                  <a:rPr lang="zh-CN" altLang="en-US" sz="2400" b="1" dirty="0">
                    <a:latin typeface="宋体" panose="02010600030101010101" pitchFamily="2" charset="-122"/>
                    <a:ea typeface="宋体" panose="02010600030101010101" pitchFamily="2" charset="-122"/>
                  </a:rPr>
                  <a:t>使用</a:t>
                </a:r>
                <a:r>
                  <a:rPr lang="zh-CN" altLang="en-US" sz="2400" b="1" u="sng" dirty="0">
                    <a:latin typeface="宋体" panose="02010600030101010101" pitchFamily="2" charset="-122"/>
                    <a:ea typeface="宋体" panose="02010600030101010101" pitchFamily="2" charset="-122"/>
                  </a:rPr>
                  <a:t>加密密钥</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𝒛</m:t>
                    </m:r>
                  </m:oMath>
                </a14:m>
                <a:r>
                  <a:rPr lang="zh-CN" altLang="en-US" sz="2400" b="1" dirty="0">
                    <a:latin typeface="宋体" panose="02010600030101010101" pitchFamily="2" charset="-122"/>
                    <a:ea typeface="宋体" panose="02010600030101010101" pitchFamily="2" charset="-122"/>
                  </a:rPr>
                  <a:t>，使用</a:t>
                </a:r>
                <a:r>
                  <a:rPr lang="zh-CN" altLang="en-US" sz="2400" b="1" u="sng" dirty="0">
                    <a:latin typeface="宋体" panose="02010600030101010101" pitchFamily="2" charset="-122"/>
                    <a:ea typeface="宋体" panose="02010600030101010101" pitchFamily="2" charset="-122"/>
                  </a:rPr>
                  <a:t>加密算法</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𝑬</m:t>
                    </m:r>
                  </m:oMath>
                </a14:m>
                <a:r>
                  <a:rPr lang="zh-CN" altLang="en-US" sz="2400" b="1" dirty="0">
                    <a:latin typeface="宋体" panose="02010600030101010101" pitchFamily="2" charset="-122"/>
                    <a:ea typeface="宋体" panose="02010600030101010101" pitchFamily="2" charset="-122"/>
                  </a:rPr>
                  <a:t>，对明文</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𝒎</m:t>
                    </m:r>
                  </m:oMath>
                </a14:m>
                <a:r>
                  <a:rPr lang="zh-CN" altLang="en-US" sz="2400" b="1" dirty="0">
                    <a:latin typeface="宋体" panose="02010600030101010101" pitchFamily="2" charset="-122"/>
                    <a:ea typeface="宋体" panose="02010600030101010101" pitchFamily="2" charset="-122"/>
                  </a:rPr>
                  <a:t>做以下变化，称为加密变化：</a:t>
                </a:r>
                <a:endParaRPr lang="en-US" altLang="zh-CN" sz="2400" b="1" dirty="0">
                  <a:latin typeface="宋体" panose="02010600030101010101" pitchFamily="2" charset="-122"/>
                  <a:ea typeface="宋体" panose="02010600030101010101" pitchFamily="2" charset="-122"/>
                </a:endParaRPr>
              </a:p>
              <a:p>
                <a:pPr marL="0" indent="0">
                  <a:lnSpc>
                    <a:spcPct val="100000"/>
                  </a:lnSpc>
                  <a:buClr>
                    <a:schemeClr val="accent1">
                      <a:lumMod val="75000"/>
                    </a:schemeClr>
                  </a:buClr>
                  <a:buSzPct val="6000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宋体" panose="02010600030101010101" pitchFamily="2" charset="-122"/>
                        </a:rPr>
                        <m:t>𝑐</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𝐸</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𝑚</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𝑧</m:t>
                      </m:r>
                      <m:r>
                        <a:rPr lang="en-US" altLang="zh-CN" sz="2400" i="1">
                          <a:latin typeface="Cambria Math" panose="02040503050406030204" pitchFamily="18" charset="0"/>
                          <a:ea typeface="宋体" panose="02010600030101010101" pitchFamily="2" charset="-122"/>
                        </a:rPr>
                        <m:t>)</m:t>
                      </m:r>
                    </m:oMath>
                  </m:oMathPara>
                </a14:m>
                <a:endParaRPr lang="en-US" altLang="zh-CN" sz="2400" dirty="0">
                  <a:latin typeface="宋体" panose="02010600030101010101" pitchFamily="2" charset="-122"/>
                  <a:ea typeface="宋体" panose="02010600030101010101" pitchFamily="2" charset="-122"/>
                </a:endParaRPr>
              </a:p>
              <a:p>
                <a:pPr>
                  <a:lnSpc>
                    <a:spcPct val="100000"/>
                  </a:lnSpc>
                  <a:buClr>
                    <a:schemeClr val="accent1">
                      <a:lumMod val="75000"/>
                    </a:schemeClr>
                  </a:buClr>
                  <a:buSzPct val="60000"/>
                  <a:buFont typeface="Wingdings" panose="05000000000000000000" pitchFamily="2" charset="2"/>
                  <a:buChar char="n"/>
                </a:pP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ahoma" panose="020B0604030504040204" pitchFamily="34" charset="0"/>
                      </a:rPr>
                      <m:t>𝒄</m:t>
                    </m:r>
                  </m:oMath>
                </a14:m>
                <a:r>
                  <a:rPr lang="zh-CN" altLang="en-US" sz="2400" b="1" dirty="0">
                    <a:latin typeface="宋体" panose="02010600030101010101" pitchFamily="2" charset="-122"/>
                    <a:ea typeface="宋体" panose="02010600030101010101" pitchFamily="2" charset="-122"/>
                    <a:cs typeface="Tahoma" panose="020B0604030504040204" pitchFamily="34" charset="0"/>
                  </a:rPr>
                  <a:t>称为</a:t>
                </a:r>
                <a:r>
                  <a:rPr lang="zh-CN" altLang="en-US" sz="2400" b="1" u="sng" dirty="0">
                    <a:latin typeface="宋体" panose="02010600030101010101" pitchFamily="2" charset="-122"/>
                    <a:ea typeface="宋体" panose="02010600030101010101" pitchFamily="2" charset="-122"/>
                  </a:rPr>
                  <a:t>密文</a:t>
                </a:r>
                <a:r>
                  <a:rPr lang="zh-CN" altLang="en-US" sz="2400" b="1" dirty="0">
                    <a:latin typeface="宋体" panose="02010600030101010101" pitchFamily="2" charset="-122"/>
                    <a:ea typeface="宋体" panose="02010600030101010101" pitchFamily="2" charset="-122"/>
                    <a:cs typeface="Tahoma" panose="020B0604030504040204" pitchFamily="34" charset="0"/>
                  </a:rPr>
                  <a:t>。</a:t>
                </a:r>
                <a:endParaRPr lang="en-US" altLang="zh-CN" sz="2400" b="1" dirty="0">
                  <a:latin typeface="宋体" panose="02010600030101010101" pitchFamily="2" charset="-122"/>
                  <a:ea typeface="宋体" panose="02010600030101010101" pitchFamily="2" charset="-122"/>
                  <a:cs typeface="Tahoma" panose="020B0604030504040204" pitchFamily="34" charset="0"/>
                </a:endParaRPr>
              </a:p>
              <a:p>
                <a:pPr>
                  <a:lnSpc>
                    <a:spcPct val="100000"/>
                  </a:lnSpc>
                  <a:buClr>
                    <a:schemeClr val="accent1">
                      <a:lumMod val="75000"/>
                    </a:schemeClr>
                  </a:buClr>
                  <a:buSzPct val="60000"/>
                  <a:buFont typeface="Wingdings" panose="05000000000000000000" pitchFamily="2" charset="2"/>
                  <a:buChar char="n"/>
                </a:pPr>
                <a:r>
                  <a:rPr lang="en-US" altLang="zh-CN" sz="2400" b="1" dirty="0">
                    <a:latin typeface="宋体" panose="02010600030101010101" pitchFamily="2" charset="-122"/>
                    <a:ea typeface="宋体" panose="02010600030101010101" pitchFamily="2" charset="-122"/>
                    <a:cs typeface="Tahoma" panose="020B0604030504040204" pitchFamily="34" charset="0"/>
                  </a:rPr>
                  <a:t>Alice</a:t>
                </a:r>
                <a:r>
                  <a:rPr lang="zh-CN" altLang="en-US" sz="2400" b="1" dirty="0">
                    <a:latin typeface="宋体" panose="02010600030101010101" pitchFamily="2" charset="-122"/>
                    <a:ea typeface="宋体" panose="02010600030101010101" pitchFamily="2" charset="-122"/>
                    <a:cs typeface="Tahoma" panose="020B0604030504040204" pitchFamily="34" charset="0"/>
                  </a:rPr>
                  <a:t>将密文</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ahoma" panose="020B0604030504040204" pitchFamily="34" charset="0"/>
                      </a:rPr>
                      <m:t>𝒄</m:t>
                    </m:r>
                  </m:oMath>
                </a14:m>
                <a:r>
                  <a:rPr lang="zh-CN" altLang="en-US" sz="2400" b="1" dirty="0">
                    <a:latin typeface="宋体" panose="02010600030101010101" pitchFamily="2" charset="-122"/>
                    <a:ea typeface="宋体" panose="02010600030101010101" pitchFamily="2" charset="-122"/>
                    <a:cs typeface="Tahoma" panose="020B0604030504040204" pitchFamily="34" charset="0"/>
                  </a:rPr>
                  <a:t>通过不安全的公共信道发送给</a:t>
                </a:r>
                <a:r>
                  <a:rPr lang="en-US" altLang="zh-CN" sz="2400" b="1" dirty="0">
                    <a:latin typeface="宋体" panose="02010600030101010101" pitchFamily="2" charset="-122"/>
                    <a:ea typeface="宋体" panose="02010600030101010101" pitchFamily="2" charset="-122"/>
                    <a:cs typeface="Tahoma" panose="020B0604030504040204" pitchFamily="34" charset="0"/>
                  </a:rPr>
                  <a:t>Bob</a:t>
                </a:r>
                <a:r>
                  <a:rPr lang="zh-CN" altLang="en-US" sz="2400" b="1" dirty="0">
                    <a:latin typeface="宋体" panose="02010600030101010101" pitchFamily="2" charset="-122"/>
                    <a:ea typeface="宋体" panose="02010600030101010101" pitchFamily="2" charset="-122"/>
                    <a:cs typeface="Tahoma" panose="020B0604030504040204" pitchFamily="34" charset="0"/>
                  </a:rPr>
                  <a:t>。</a:t>
                </a:r>
                <a:endParaRPr lang="en-US" altLang="zh-CN" sz="2400" b="1" dirty="0">
                  <a:latin typeface="宋体" panose="02010600030101010101" pitchFamily="2" charset="-122"/>
                  <a:ea typeface="宋体" panose="02010600030101010101" pitchFamily="2" charset="-122"/>
                  <a:cs typeface="Tahoma" panose="020B0604030504040204" pitchFamily="34" charset="0"/>
                </a:endParaRPr>
              </a:p>
              <a:p>
                <a:pPr>
                  <a:lnSpc>
                    <a:spcPct val="100000"/>
                  </a:lnSpc>
                  <a:buClr>
                    <a:schemeClr val="accent1">
                      <a:lumMod val="75000"/>
                    </a:schemeClr>
                  </a:buClr>
                  <a:buSzPct val="60000"/>
                  <a:buFont typeface="Wingdings" panose="05000000000000000000" pitchFamily="2" charset="2"/>
                  <a:buChar char="n"/>
                </a:pPr>
                <a:r>
                  <a:rPr lang="en-US" altLang="zh-CN" sz="2400" b="1" dirty="0">
                    <a:latin typeface="宋体" panose="02010600030101010101" pitchFamily="2" charset="-122"/>
                    <a:ea typeface="宋体" panose="02010600030101010101" pitchFamily="2" charset="-122"/>
                    <a:cs typeface="Tahoma" panose="020B0604030504040204" pitchFamily="34" charset="0"/>
                  </a:rPr>
                  <a:t>Bob</a:t>
                </a:r>
                <a:r>
                  <a:rPr lang="zh-CN" altLang="en-US" sz="2400" b="1" dirty="0">
                    <a:latin typeface="宋体" panose="02010600030101010101" pitchFamily="2" charset="-122"/>
                    <a:ea typeface="宋体" panose="02010600030101010101" pitchFamily="2" charset="-122"/>
                    <a:cs typeface="Tahoma" panose="020B0604030504040204" pitchFamily="34" charset="0"/>
                  </a:rPr>
                  <a:t>使用</a:t>
                </a:r>
                <a:r>
                  <a:rPr lang="zh-CN" altLang="en-US" sz="2400" b="1" u="sng" dirty="0">
                    <a:latin typeface="宋体" panose="02010600030101010101" pitchFamily="2" charset="-122"/>
                    <a:ea typeface="宋体" panose="02010600030101010101" pitchFamily="2" charset="-122"/>
                  </a:rPr>
                  <a:t>解密密钥</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ahoma" panose="020B0604030504040204" pitchFamily="34" charset="0"/>
                      </a:rPr>
                      <m:t>𝒌</m:t>
                    </m:r>
                  </m:oMath>
                </a14:m>
                <a:r>
                  <a:rPr lang="zh-CN" altLang="en-US" sz="2400" b="1" dirty="0">
                    <a:latin typeface="宋体" panose="02010600030101010101" pitchFamily="2" charset="-122"/>
                    <a:ea typeface="宋体" panose="02010600030101010101" pitchFamily="2" charset="-122"/>
                    <a:cs typeface="Tahoma" panose="020B0604030504040204" pitchFamily="34" charset="0"/>
                  </a:rPr>
                  <a:t>，使用</a:t>
                </a:r>
                <a:r>
                  <a:rPr lang="zh-CN" altLang="en-US" sz="2400" b="1" u="sng" dirty="0">
                    <a:latin typeface="宋体" panose="02010600030101010101" pitchFamily="2" charset="-122"/>
                    <a:ea typeface="宋体" panose="02010600030101010101" pitchFamily="2" charset="-122"/>
                  </a:rPr>
                  <a:t>解密算法</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ahoma" panose="020B0604030504040204" pitchFamily="34" charset="0"/>
                      </a:rPr>
                      <m:t>𝑫</m:t>
                    </m:r>
                  </m:oMath>
                </a14:m>
                <a:r>
                  <a:rPr lang="zh-CN" altLang="en-US" sz="2400" b="1" dirty="0">
                    <a:latin typeface="宋体" panose="02010600030101010101" pitchFamily="2" charset="-122"/>
                    <a:ea typeface="宋体" panose="02010600030101010101" pitchFamily="2" charset="-122"/>
                    <a:cs typeface="Tahoma" panose="020B0604030504040204" pitchFamily="34" charset="0"/>
                  </a:rPr>
                  <a:t>，对密文</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ahoma" panose="020B0604030504040204" pitchFamily="34" charset="0"/>
                      </a:rPr>
                      <m:t>𝒄</m:t>
                    </m:r>
                  </m:oMath>
                </a14:m>
                <a:r>
                  <a:rPr lang="zh-CN" altLang="en-US" sz="2400" b="1" dirty="0">
                    <a:latin typeface="宋体" panose="02010600030101010101" pitchFamily="2" charset="-122"/>
                    <a:ea typeface="宋体" panose="02010600030101010101" pitchFamily="2" charset="-122"/>
                    <a:cs typeface="Tahoma" panose="020B0604030504040204" pitchFamily="34" charset="0"/>
                  </a:rPr>
                  <a:t>做以下的反变换，称为解密变化：</a:t>
                </a:r>
                <a:endParaRPr lang="en-US" altLang="zh-CN" sz="2400" b="1" dirty="0">
                  <a:latin typeface="宋体" panose="02010600030101010101" pitchFamily="2" charset="-122"/>
                  <a:ea typeface="宋体" panose="02010600030101010101" pitchFamily="2" charset="-122"/>
                  <a:cs typeface="Tahoma" panose="020B0604030504040204" pitchFamily="34" charset="0"/>
                </a:endParaRPr>
              </a:p>
              <a:p>
                <a:pPr marL="0" indent="0">
                  <a:lnSpc>
                    <a:spcPct val="100000"/>
                  </a:lnSpc>
                  <a:buClr>
                    <a:schemeClr val="accent1">
                      <a:lumMod val="75000"/>
                    </a:schemeClr>
                  </a:buClr>
                  <a:buSzPct val="6000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𝑚</m:t>
                      </m:r>
                      <m:r>
                        <a:rPr lang="en-US" altLang="zh-CN" sz="2400">
                          <a:latin typeface="Cambria Math" panose="02040503050406030204" pitchFamily="18" charset="0"/>
                        </a:rPr>
                        <m:t>=</m:t>
                      </m:r>
                      <m:r>
                        <a:rPr lang="en-US" altLang="zh-CN" sz="2400" i="1">
                          <a:latin typeface="Cambria Math" panose="02040503050406030204" pitchFamily="18" charset="0"/>
                        </a:rPr>
                        <m:t>𝐷</m:t>
                      </m:r>
                      <m:r>
                        <a:rPr lang="en-US" altLang="zh-CN" sz="2400">
                          <a:latin typeface="Cambria Math" panose="02040503050406030204" pitchFamily="18" charset="0"/>
                        </a:rPr>
                        <m:t>(</m:t>
                      </m:r>
                      <m:r>
                        <a:rPr lang="en-US" altLang="zh-CN" sz="2400" i="1">
                          <a:latin typeface="Cambria Math" panose="02040503050406030204" pitchFamily="18" charset="0"/>
                        </a:rPr>
                        <m:t>𝑐</m:t>
                      </m:r>
                      <m:r>
                        <a:rPr lang="en-US" altLang="zh-CN" sz="2400">
                          <a:latin typeface="Cambria Math" panose="02040503050406030204" pitchFamily="18" charset="0"/>
                        </a:rPr>
                        <m:t>,</m:t>
                      </m:r>
                      <m:r>
                        <a:rPr lang="en-US" altLang="zh-CN" sz="2400" i="1">
                          <a:latin typeface="Cambria Math" panose="02040503050406030204" pitchFamily="18" charset="0"/>
                        </a:rPr>
                        <m:t>𝑘</m:t>
                      </m:r>
                      <m:r>
                        <a:rPr lang="en-US" altLang="zh-CN" sz="2400">
                          <a:latin typeface="Cambria Math" panose="02040503050406030204" pitchFamily="18" charset="0"/>
                        </a:rPr>
                        <m:t>)</m:t>
                      </m:r>
                    </m:oMath>
                  </m:oMathPara>
                </a14:m>
                <a:endParaRPr lang="en-US" altLang="zh-CN" sz="2400" dirty="0">
                  <a:latin typeface="宋体" panose="02010600030101010101" pitchFamily="2" charset="-122"/>
                  <a:ea typeface="宋体" panose="02010600030101010101" pitchFamily="2" charset="-122"/>
                  <a:cs typeface="Tahoma" panose="020B0604030504040204" pitchFamily="34" charset="0"/>
                </a:endParaRPr>
              </a:p>
              <a:p>
                <a:pPr>
                  <a:lnSpc>
                    <a:spcPct val="100000"/>
                  </a:lnSpc>
                  <a:buClr>
                    <a:schemeClr val="accent1">
                      <a:lumMod val="75000"/>
                    </a:schemeClr>
                  </a:buClr>
                  <a:buSzPct val="60000"/>
                  <a:buFont typeface="Wingdings" panose="05000000000000000000" pitchFamily="2" charset="2"/>
                  <a:buChar char="n"/>
                </a:pPr>
                <a:r>
                  <a:rPr lang="zh-CN" altLang="en-US" sz="2400" b="1" dirty="0">
                    <a:latin typeface="宋体" panose="02010600030101010101" pitchFamily="2" charset="-122"/>
                    <a:ea typeface="宋体" panose="02010600030101010101" pitchFamily="2" charset="-122"/>
                    <a:cs typeface="Tahoma" panose="020B0604030504040204" pitchFamily="34" charset="0"/>
                  </a:rPr>
                  <a:t>于是</a:t>
                </a:r>
                <a:r>
                  <a:rPr lang="en-US" altLang="zh-CN" sz="2400" b="1" dirty="0">
                    <a:latin typeface="宋体" panose="02010600030101010101" pitchFamily="2" charset="-122"/>
                    <a:ea typeface="宋体" panose="02010600030101010101" pitchFamily="2" charset="-122"/>
                    <a:cs typeface="Tahoma" panose="020B0604030504040204" pitchFamily="34" charset="0"/>
                  </a:rPr>
                  <a:t>Bob</a:t>
                </a:r>
                <a:r>
                  <a:rPr lang="zh-CN" altLang="en-US" sz="2400" b="1" dirty="0">
                    <a:latin typeface="宋体" panose="02010600030101010101" pitchFamily="2" charset="-122"/>
                    <a:ea typeface="宋体" panose="02010600030101010101" pitchFamily="2" charset="-122"/>
                    <a:cs typeface="Tahoma" panose="020B0604030504040204" pitchFamily="34" charset="0"/>
                  </a:rPr>
                  <a:t>获得明文</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ahoma" panose="020B0604030504040204" pitchFamily="34" charset="0"/>
                      </a:rPr>
                      <m:t>𝒎</m:t>
                    </m:r>
                  </m:oMath>
                </a14:m>
                <a:r>
                  <a:rPr lang="zh-CN" altLang="en-US" sz="2400" b="1" dirty="0">
                    <a:latin typeface="宋体" panose="02010600030101010101" pitchFamily="2" charset="-122"/>
                    <a:ea typeface="宋体" panose="02010600030101010101" pitchFamily="2" charset="-122"/>
                    <a:cs typeface="Tahoma" panose="020B0604030504040204" pitchFamily="34" charset="0"/>
                  </a:rPr>
                  <a:t>。</a:t>
                </a:r>
                <a:endParaRPr lang="en-US" altLang="zh-CN" sz="2400" b="1" dirty="0">
                  <a:latin typeface="宋体" panose="02010600030101010101" pitchFamily="2" charset="-122"/>
                  <a:ea typeface="宋体" panose="02010600030101010101" pitchFamily="2" charset="-122"/>
                  <a:cs typeface="Tahoma" panose="020B0604030504040204" pitchFamily="34" charset="0"/>
                </a:endParaRPr>
              </a:p>
            </p:txBody>
          </p:sp>
        </mc:Choice>
        <mc:Fallback xmlns="">
          <p:sp>
            <p:nvSpPr>
              <p:cNvPr id="3" name="内容占位符 2">
                <a:extLst>
                  <a:ext uri="{FF2B5EF4-FFF2-40B4-BE49-F238E27FC236}">
                    <a16:creationId xmlns:a16="http://schemas.microsoft.com/office/drawing/2014/main" id="{4736CFC3-494C-4747-9A5F-7600A7F37AEF}"/>
                  </a:ext>
                </a:extLst>
              </p:cNvPr>
              <p:cNvSpPr>
                <a:spLocks noGrp="1" noRot="1" noChangeAspect="1" noMove="1" noResize="1" noEditPoints="1" noAdjustHandles="1" noChangeArrowheads="1" noChangeShapeType="1" noTextEdit="1"/>
              </p:cNvSpPr>
              <p:nvPr>
                <p:ph idx="1"/>
              </p:nvPr>
            </p:nvSpPr>
            <p:spPr>
              <a:xfrm>
                <a:off x="1919290" y="1552251"/>
                <a:ext cx="8589963" cy="4818073"/>
              </a:xfrm>
              <a:blipFill>
                <a:blip r:embed="rId2"/>
                <a:stretch>
                  <a:fillRect l="-142" t="-1392" r="-4613"/>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DA75D61E-8C99-49D0-861F-EC1EDFC4522D}"/>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34</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10B051DE-0360-4CA3-BBF3-FD3576A1391B}"/>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p:sp>
        <p:nvSpPr>
          <p:cNvPr id="5" name="灯片编号占位符 4">
            <a:extLst>
              <a:ext uri="{FF2B5EF4-FFF2-40B4-BE49-F238E27FC236}">
                <a16:creationId xmlns:a16="http://schemas.microsoft.com/office/drawing/2014/main" id="{8245D582-8E97-4352-863D-0318132E0022}"/>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35</a:t>
            </a:fld>
            <a:endParaRPr lang="en-US" altLang="zh-CN" sz="1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180A06-76A7-4FBF-82BB-F667773F4934}"/>
                  </a:ext>
                </a:extLst>
              </p:cNvPr>
              <p:cNvSpPr>
                <a:spLocks noGrp="1"/>
              </p:cNvSpPr>
              <p:nvPr>
                <p:ph idx="1"/>
              </p:nvPr>
            </p:nvSpPr>
            <p:spPr>
              <a:xfrm>
                <a:off x="2053028" y="1750675"/>
                <a:ext cx="8085944" cy="4351339"/>
              </a:xfrm>
            </p:spPr>
            <p:txBody>
              <a:bodyPr/>
              <a:lstStyle/>
              <a:p>
                <a:pPr marL="0" indent="0" algn="ctr">
                  <a:buNone/>
                </a:pPr>
                <a:r>
                  <a:rPr lang="zh-CN" altLang="en-US" b="1" dirty="0">
                    <a:latin typeface="宋体" panose="02010600030101010101" pitchFamily="2" charset="-122"/>
                    <a:ea typeface="宋体" panose="02010600030101010101" pitchFamily="2" charset="-122"/>
                  </a:rPr>
                  <a:t>参数与计算的小结</a:t>
                </a:r>
                <a:endParaRPr lang="en-US" altLang="zh-CN" b="1"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明文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，密文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加密算法</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𝐸</m:t>
                    </m:r>
                  </m:oMath>
                </a14:m>
                <a:r>
                  <a:rPr lang="zh-CN" altLang="en-US" dirty="0">
                    <a:latin typeface="宋体" panose="02010600030101010101" pitchFamily="2" charset="-122"/>
                    <a:ea typeface="宋体" panose="02010600030101010101" pitchFamily="2" charset="-122"/>
                  </a:rPr>
                  <a:t>，解密算法</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𝐷</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加密密钥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𝑧</m:t>
                    </m:r>
                  </m:oMath>
                </a14:m>
                <a:r>
                  <a:rPr lang="zh-CN" altLang="en-US" dirty="0">
                    <a:latin typeface="宋体" panose="02010600030101010101" pitchFamily="2" charset="-122"/>
                    <a:ea typeface="宋体" panose="02010600030101010101" pitchFamily="2" charset="-122"/>
                  </a:rPr>
                  <a:t>，解密密钥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加密变换</a:t>
                </a:r>
                <a14:m>
                  <m:oMath xmlns:m="http://schemas.openxmlformats.org/officeDocument/2006/math">
                    <m:r>
                      <a:rPr lang="en-US" altLang="zh-CN" i="1">
                        <a:latin typeface="Cambria Math" panose="02040503050406030204" pitchFamily="18" charset="0"/>
                        <a:ea typeface="宋体" panose="02010600030101010101" pitchFamily="2" charset="-122"/>
                      </a:rPr>
                      <m:t>𝑐</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𝐸</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𝑚</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𝑧</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，将明文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变为密文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解密变换</a:t>
                </a:r>
                <a14:m>
                  <m:oMath xmlns:m="http://schemas.openxmlformats.org/officeDocument/2006/math">
                    <m:r>
                      <a:rPr lang="en-US" altLang="zh-CN" i="1">
                        <a:latin typeface="Cambria Math" panose="02040503050406030204" pitchFamily="18" charset="0"/>
                      </a:rPr>
                      <m:t>𝑚</m:t>
                    </m:r>
                    <m:r>
                      <a:rPr lang="en-US" altLang="zh-CN">
                        <a:latin typeface="Cambria Math" panose="02040503050406030204" pitchFamily="18" charset="0"/>
                      </a:rPr>
                      <m:t>=</m:t>
                    </m:r>
                    <m:r>
                      <a:rPr lang="en-US" altLang="zh-CN" i="1">
                        <a:latin typeface="Cambria Math" panose="02040503050406030204" pitchFamily="18" charset="0"/>
                      </a:rPr>
                      <m:t>𝐷</m:t>
                    </m:r>
                    <m:r>
                      <a:rPr lang="en-US" altLang="zh-CN">
                        <a:latin typeface="Cambria Math" panose="02040503050406030204" pitchFamily="18" charset="0"/>
                      </a:rPr>
                      <m:t>(</m:t>
                    </m:r>
                    <m:r>
                      <a:rPr lang="en-US" altLang="zh-CN" i="1">
                        <a:latin typeface="Cambria Math" panose="02040503050406030204" pitchFamily="18" charset="0"/>
                      </a:rPr>
                      <m:t>𝑐</m:t>
                    </m:r>
                    <m:r>
                      <a:rPr lang="en-US" altLang="zh-CN">
                        <a:latin typeface="Cambria Math" panose="02040503050406030204" pitchFamily="18" charset="0"/>
                      </a:rPr>
                      <m:t>,</m:t>
                    </m:r>
                    <m:r>
                      <a:rPr lang="en-US" altLang="zh-CN" i="1">
                        <a:latin typeface="Cambria Math" panose="02040503050406030204" pitchFamily="18" charset="0"/>
                      </a:rPr>
                      <m:t>𝑘</m:t>
                    </m:r>
                    <m:r>
                      <a:rPr lang="en-US" altLang="zh-CN">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，将密文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oMath>
                </a14:m>
                <a:r>
                  <a:rPr lang="zh-CN" altLang="en-US" dirty="0">
                    <a:latin typeface="宋体" panose="02010600030101010101" pitchFamily="2" charset="-122"/>
                    <a:ea typeface="宋体" panose="02010600030101010101" pitchFamily="2" charset="-122"/>
                  </a:rPr>
                  <a:t>变为明文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C4180A06-76A7-4FBF-82BB-F667773F4934}"/>
                  </a:ext>
                </a:extLst>
              </p:cNvPr>
              <p:cNvSpPr>
                <a:spLocks noGrp="1" noRot="1" noChangeAspect="1" noMove="1" noResize="1" noEditPoints="1" noAdjustHandles="1" noChangeArrowheads="1" noChangeShapeType="1" noTextEdit="1"/>
              </p:cNvSpPr>
              <p:nvPr>
                <p:ph idx="1"/>
              </p:nvPr>
            </p:nvSpPr>
            <p:spPr>
              <a:xfrm>
                <a:off x="2053028" y="1750675"/>
                <a:ext cx="8085944" cy="4351339"/>
              </a:xfrm>
              <a:blipFill>
                <a:blip r:embed="rId2"/>
                <a:stretch>
                  <a:fillRect l="-1584" t="-2381"/>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A4B4CE14-5615-487B-84CC-93A53B73330E}"/>
              </a:ext>
            </a:extLst>
          </p:cNvPr>
          <p:cNvSpPr>
            <a:spLocks noGrp="1" noChangeArrowheads="1"/>
          </p:cNvSpPr>
          <p:nvPr>
            <p:ph type="title"/>
          </p:nvPr>
        </p:nvSpPr>
        <p:spPr>
          <a:xfrm>
            <a:off x="1919290" y="333379"/>
            <a:ext cx="8589963" cy="1020763"/>
          </a:xfrm>
        </p:spPr>
        <p:txBody>
          <a:bodyPr/>
          <a:lstStyle/>
          <a:p>
            <a:pPr eaLnBrk="1" hangingPunct="1"/>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p:sp>
        <p:nvSpPr>
          <p:cNvPr id="7" name="灯片编号占位符 4">
            <a:extLst>
              <a:ext uri="{FF2B5EF4-FFF2-40B4-BE49-F238E27FC236}">
                <a16:creationId xmlns:a16="http://schemas.microsoft.com/office/drawing/2014/main" id="{983382E7-F3B7-42FE-A15D-2584D6AFEA4C}"/>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36</a:t>
            </a:fld>
            <a:endParaRPr lang="en-US" altLang="zh-CN" sz="1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1B218B7-5A31-49E4-BDF1-6076ACCDA46B}"/>
                  </a:ext>
                </a:extLst>
              </p:cNvPr>
              <p:cNvSpPr txBox="1"/>
              <p:nvPr/>
            </p:nvSpPr>
            <p:spPr>
              <a:xfrm>
                <a:off x="2074583" y="1720840"/>
                <a:ext cx="8279377" cy="3416320"/>
              </a:xfrm>
              <a:prstGeom prst="rect">
                <a:avLst/>
              </a:prstGeom>
              <a:noFill/>
            </p:spPr>
            <p:txBody>
              <a:bodyPr wrap="square" rtlCol="0">
                <a:spAutoFit/>
              </a:bodyPr>
              <a:lstStyle/>
              <a:p>
                <a:pPr algn="ctr"/>
                <a:r>
                  <a:rPr lang="zh-CN" altLang="en-US" sz="2400" b="1" dirty="0">
                    <a:latin typeface="宋体" panose="02010600030101010101" pitchFamily="2" charset="-122"/>
                    <a:ea typeface="宋体" panose="02010600030101010101" pitchFamily="2" charset="-122"/>
                  </a:rPr>
                  <a:t>攻击者</a:t>
                </a:r>
                <a:r>
                  <a:rPr lang="en-US" altLang="zh-CN" sz="2400" b="1" dirty="0">
                    <a:latin typeface="宋体" panose="02010600030101010101" pitchFamily="2" charset="-122"/>
                    <a:ea typeface="宋体" panose="02010600030101010101" pitchFamily="2" charset="-122"/>
                  </a:rPr>
                  <a:t>Eve</a:t>
                </a:r>
                <a:r>
                  <a:rPr lang="zh-CN" altLang="en-US" sz="2400" b="1" dirty="0">
                    <a:latin typeface="宋体" panose="02010600030101010101" pitchFamily="2" charset="-122"/>
                    <a:ea typeface="宋体" panose="02010600030101010101" pitchFamily="2" charset="-122"/>
                  </a:rPr>
                  <a:t>所拥有的基本资源</a:t>
                </a:r>
                <a:endParaRPr lang="en-US" altLang="zh-CN" sz="2400" b="1"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Eve</a:t>
                </a:r>
                <a:r>
                  <a:rPr lang="zh-CN" altLang="en-US" sz="2400" dirty="0">
                    <a:latin typeface="宋体" panose="02010600030101010101" pitchFamily="2" charset="-122"/>
                    <a:ea typeface="宋体" panose="02010600030101010101" pitchFamily="2" charset="-122"/>
                  </a:rPr>
                  <a:t>在不安全的公共信道上截获了密文</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𝑐</m:t>
                    </m:r>
                  </m:oMath>
                </a14:m>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Eve</a:t>
                </a:r>
                <a:r>
                  <a:rPr lang="zh-CN" altLang="en-US" sz="2400" dirty="0">
                    <a:latin typeface="宋体" panose="02010600030101010101" pitchFamily="2" charset="-122"/>
                    <a:ea typeface="宋体" panose="02010600030101010101" pitchFamily="2" charset="-122"/>
                  </a:rPr>
                  <a:t>知道加密算法</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𝐸</m:t>
                    </m:r>
                  </m:oMath>
                </a14:m>
                <a:r>
                  <a:rPr lang="zh-CN" altLang="en-US" sz="2400" dirty="0">
                    <a:latin typeface="宋体" panose="02010600030101010101" pitchFamily="2" charset="-122"/>
                    <a:ea typeface="宋体" panose="02010600030101010101" pitchFamily="2" charset="-122"/>
                  </a:rPr>
                  <a:t>和解密算法</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𝐷</m:t>
                    </m:r>
                  </m:oMath>
                </a14:m>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ctr"/>
                <a:r>
                  <a:rPr lang="zh-CN" altLang="en-US" sz="2400" b="1" dirty="0">
                    <a:latin typeface="宋体" panose="02010600030101010101" pitchFamily="2" charset="-122"/>
                    <a:ea typeface="宋体" panose="02010600030101010101" pitchFamily="2" charset="-122"/>
                  </a:rPr>
                  <a:t>攻击者</a:t>
                </a:r>
                <a:r>
                  <a:rPr lang="en-US" altLang="zh-CN" sz="2400" b="1" dirty="0">
                    <a:latin typeface="宋体" panose="02010600030101010101" pitchFamily="2" charset="-122"/>
                    <a:ea typeface="宋体" panose="02010600030101010101" pitchFamily="2" charset="-122"/>
                  </a:rPr>
                  <a:t>Eve</a:t>
                </a:r>
                <a:r>
                  <a:rPr lang="zh-CN" altLang="en-US" sz="2400" b="1" dirty="0">
                    <a:latin typeface="宋体" panose="02010600030101010101" pitchFamily="2" charset="-122"/>
                    <a:ea typeface="宋体" panose="02010600030101010101" pitchFamily="2" charset="-122"/>
                  </a:rPr>
                  <a:t>可能拥有的更多资源</a:t>
                </a:r>
                <a:endParaRPr lang="en-US" altLang="zh-CN" sz="2400" b="1"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Eve</a:t>
                </a:r>
                <a:r>
                  <a:rPr lang="zh-CN" altLang="en-US" sz="2400" dirty="0">
                    <a:latin typeface="宋体" panose="02010600030101010101" pitchFamily="2" charset="-122"/>
                    <a:ea typeface="宋体" panose="02010600030101010101" pitchFamily="2" charset="-122"/>
                  </a:rPr>
                  <a:t>可能知道密文</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𝑐</m:t>
                    </m:r>
                  </m:oMath>
                </a14:m>
                <a:r>
                  <a:rPr lang="zh-CN" altLang="en-US" sz="2400" dirty="0">
                    <a:latin typeface="宋体" panose="02010600030101010101" pitchFamily="2" charset="-122"/>
                    <a:ea typeface="宋体" panose="02010600030101010101" pitchFamily="2" charset="-122"/>
                  </a:rPr>
                  <a:t>所对应的明文</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𝑚</m:t>
                    </m:r>
                  </m:oMath>
                </a14:m>
                <a:r>
                  <a:rPr lang="zh-CN" altLang="en-US" sz="2400" dirty="0">
                    <a:latin typeface="宋体" panose="02010600030101010101" pitchFamily="2" charset="-122"/>
                    <a:ea typeface="宋体" panose="02010600030101010101" pitchFamily="2" charset="-122"/>
                  </a:rPr>
                  <a:t>。（此时所进行的攻击称为</a:t>
                </a:r>
                <a:r>
                  <a:rPr lang="zh-CN" altLang="en-US" sz="2400" u="sng" dirty="0">
                    <a:latin typeface="宋体" panose="02010600030101010101" pitchFamily="2" charset="-122"/>
                    <a:ea typeface="宋体" panose="02010600030101010101" pitchFamily="2" charset="-122"/>
                  </a:rPr>
                  <a:t>已知明文攻击</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Eve</a:t>
                </a:r>
                <a:r>
                  <a:rPr lang="zh-CN" altLang="en-US" sz="2400" dirty="0">
                    <a:latin typeface="宋体" panose="02010600030101010101" pitchFamily="2" charset="-122"/>
                    <a:ea typeface="宋体" panose="02010600030101010101" pitchFamily="2" charset="-122"/>
                  </a:rPr>
                  <a:t>可能拥有强大的计算能力。</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Eve</a:t>
                </a:r>
                <a:r>
                  <a:rPr lang="zh-CN" altLang="en-US" sz="2400" dirty="0">
                    <a:latin typeface="宋体" panose="02010600030101010101" pitchFamily="2" charset="-122"/>
                    <a:ea typeface="宋体" panose="02010600030101010101" pitchFamily="2" charset="-122"/>
                  </a:rPr>
                  <a:t>可能缴获了一台加密机（也称为加密黑盒子），可以任意地输入明文，输出密文。（所进行的攻击称为</a:t>
                </a:r>
                <a:r>
                  <a:rPr lang="zh-CN" altLang="en-US" sz="2400" u="sng" dirty="0">
                    <a:latin typeface="宋体" panose="02010600030101010101" pitchFamily="2" charset="-122"/>
                    <a:ea typeface="宋体" panose="02010600030101010101" pitchFamily="2" charset="-122"/>
                  </a:rPr>
                  <a:t>选择明文攻击</a:t>
                </a:r>
                <a:r>
                  <a:rPr lang="zh-CN" altLang="en-US" sz="2400" dirty="0">
                    <a:latin typeface="宋体" panose="02010600030101010101" pitchFamily="2" charset="-122"/>
                    <a:ea typeface="宋体" panose="02010600030101010101" pitchFamily="2" charset="-122"/>
                  </a:rPr>
                  <a:t>）</a:t>
                </a:r>
              </a:p>
            </p:txBody>
          </p:sp>
        </mc:Choice>
        <mc:Fallback xmlns="">
          <p:sp>
            <p:nvSpPr>
              <p:cNvPr id="3" name="文本框 2">
                <a:extLst>
                  <a:ext uri="{FF2B5EF4-FFF2-40B4-BE49-F238E27FC236}">
                    <a16:creationId xmlns:a16="http://schemas.microsoft.com/office/drawing/2014/main" id="{E1B218B7-5A31-49E4-BDF1-6076ACCDA46B}"/>
                  </a:ext>
                </a:extLst>
              </p:cNvPr>
              <p:cNvSpPr txBox="1">
                <a:spLocks noRot="1" noChangeAspect="1" noMove="1" noResize="1" noEditPoints="1" noAdjustHandles="1" noChangeArrowheads="1" noChangeShapeType="1" noTextEdit="1"/>
              </p:cNvSpPr>
              <p:nvPr/>
            </p:nvSpPr>
            <p:spPr>
              <a:xfrm>
                <a:off x="2074583" y="1720840"/>
                <a:ext cx="8279377" cy="3416320"/>
              </a:xfrm>
              <a:prstGeom prst="rect">
                <a:avLst/>
              </a:prstGeom>
              <a:blipFill>
                <a:blip r:embed="rId3"/>
                <a:stretch>
                  <a:fillRect l="-1105" t="-1426" r="-2798" b="-303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715467C6-29A8-4F9E-A1E6-337B2824E574}"/>
              </a:ext>
            </a:extLst>
          </p:cNvPr>
          <p:cNvSpPr>
            <a:spLocks noGrp="1" noChangeArrowheads="1"/>
          </p:cNvSpPr>
          <p:nvPr>
            <p:ph type="title"/>
          </p:nvPr>
        </p:nvSpPr>
        <p:spPr>
          <a:xfrm>
            <a:off x="1755780" y="149229"/>
            <a:ext cx="8588375"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729F6F-11A4-4C66-938D-92D76A6BAACC}"/>
                  </a:ext>
                </a:extLst>
              </p:cNvPr>
              <p:cNvSpPr>
                <a:spLocks noGrp="1"/>
              </p:cNvSpPr>
              <p:nvPr>
                <p:ph idx="1"/>
              </p:nvPr>
            </p:nvSpPr>
            <p:spPr>
              <a:xfrm>
                <a:off x="2315461" y="1730588"/>
                <a:ext cx="7561083" cy="3396824"/>
              </a:xfrm>
            </p:spPr>
            <p:txBody>
              <a:bodyPr/>
              <a:lstStyle/>
              <a:p>
                <a:pPr marL="0" indent="0" algn="ctr">
                  <a:lnSpc>
                    <a:spcPct val="100000"/>
                  </a:lnSpc>
                  <a:buNone/>
                </a:pPr>
                <a:r>
                  <a:rPr lang="zh-CN" altLang="en-US" sz="2400" b="1" dirty="0">
                    <a:latin typeface="宋体" panose="02010600030101010101" pitchFamily="2" charset="-122"/>
                    <a:ea typeface="宋体" panose="02010600030101010101" pitchFamily="2" charset="-122"/>
                  </a:rPr>
                  <a:t>攻击者</a:t>
                </a:r>
                <a:r>
                  <a:rPr lang="en-US" altLang="zh-CN" sz="2400" b="1" dirty="0">
                    <a:latin typeface="宋体" panose="02010600030101010101" pitchFamily="2" charset="-122"/>
                    <a:ea typeface="宋体" panose="02010600030101010101" pitchFamily="2" charset="-122"/>
                  </a:rPr>
                  <a:t>Eve</a:t>
                </a:r>
                <a:r>
                  <a:rPr lang="zh-CN" altLang="en-US" sz="2400" b="1" dirty="0">
                    <a:latin typeface="宋体" panose="02010600030101010101" pitchFamily="2" charset="-122"/>
                    <a:ea typeface="宋体" panose="02010600030101010101" pitchFamily="2" charset="-122"/>
                  </a:rPr>
                  <a:t>不可能拥有的资源</a:t>
                </a:r>
                <a:endParaRPr lang="en-US" altLang="zh-CN" sz="2400" b="1" dirty="0">
                  <a:latin typeface="宋体" panose="02010600030101010101" pitchFamily="2" charset="-122"/>
                  <a:ea typeface="宋体" panose="02010600030101010101" pitchFamily="2" charset="-122"/>
                </a:endParaRPr>
              </a:p>
              <a:p>
                <a:pPr marL="0" indent="0">
                  <a:lnSpc>
                    <a:spcPct val="100000"/>
                  </a:lnSpc>
                  <a:buNone/>
                </a:pPr>
                <a:r>
                  <a:rPr lang="en-US" altLang="zh-CN" sz="2400" dirty="0">
                    <a:latin typeface="宋体" panose="02010600030101010101" pitchFamily="2" charset="-122"/>
                    <a:ea typeface="宋体" panose="02010600030101010101" pitchFamily="2" charset="-122"/>
                  </a:rPr>
                  <a:t>Eve</a:t>
                </a:r>
                <a:r>
                  <a:rPr lang="zh-CN" altLang="en-US" sz="2400" dirty="0">
                    <a:latin typeface="宋体" panose="02010600030101010101" pitchFamily="2" charset="-122"/>
                    <a:ea typeface="宋体" panose="02010600030101010101" pitchFamily="2" charset="-122"/>
                  </a:rPr>
                  <a:t>不知道加密密钥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𝑧</m:t>
                    </m:r>
                  </m:oMath>
                </a14:m>
                <a:r>
                  <a:rPr lang="zh-CN" altLang="en-US" sz="2400" dirty="0">
                    <a:latin typeface="宋体" panose="02010600030101010101" pitchFamily="2" charset="-122"/>
                    <a:ea typeface="宋体" panose="02010600030101010101" pitchFamily="2" charset="-122"/>
                  </a:rPr>
                  <a:t>和解密密钥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𝑘</m:t>
                    </m:r>
                  </m:oMath>
                </a14:m>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00000"/>
                  </a:lnSpc>
                  <a:buNone/>
                </a:pPr>
                <a:r>
                  <a:rPr lang="zh-CN" altLang="en-US" sz="2400" dirty="0">
                    <a:latin typeface="宋体" panose="02010600030101010101" pitchFamily="2" charset="-122"/>
                    <a:ea typeface="宋体" panose="02010600030101010101" pitchFamily="2" charset="-122"/>
                  </a:rPr>
                  <a:t>（事实上，在进行安全性分析时，有时也假设</a:t>
                </a:r>
                <a:r>
                  <a:rPr lang="en-US" altLang="zh-CN" sz="2400" dirty="0">
                    <a:latin typeface="宋体" panose="02010600030101010101" pitchFamily="2" charset="-122"/>
                    <a:ea typeface="宋体" panose="02010600030101010101" pitchFamily="2" charset="-122"/>
                  </a:rPr>
                  <a:t>Eve</a:t>
                </a:r>
                <a:r>
                  <a:rPr lang="zh-CN" altLang="en-US" sz="2400" dirty="0">
                    <a:latin typeface="宋体" panose="02010600030101010101" pitchFamily="2" charset="-122"/>
                    <a:ea typeface="宋体" panose="02010600030101010101" pitchFamily="2" charset="-122"/>
                  </a:rPr>
                  <a:t>知道了密钥的一部分，但绝不能全部知道）</a:t>
                </a:r>
                <a:endParaRPr lang="en-US" altLang="zh-CN" sz="2400" dirty="0">
                  <a:latin typeface="宋体" panose="02010600030101010101" pitchFamily="2" charset="-122"/>
                  <a:ea typeface="宋体" panose="02010600030101010101" pitchFamily="2" charset="-122"/>
                </a:endParaRPr>
              </a:p>
              <a:p>
                <a:pPr marL="0" indent="0" algn="ctr">
                  <a:lnSpc>
                    <a:spcPct val="100000"/>
                  </a:lnSpc>
                  <a:buNone/>
                </a:pPr>
                <a:r>
                  <a:rPr lang="zh-CN" altLang="en-US" sz="2400" b="1" dirty="0">
                    <a:latin typeface="宋体" panose="02010600030101010101" pitchFamily="2" charset="-122"/>
                    <a:ea typeface="宋体" panose="02010600030101010101" pitchFamily="2" charset="-122"/>
                  </a:rPr>
                  <a:t>攻击者</a:t>
                </a:r>
                <a:r>
                  <a:rPr lang="en-US" altLang="zh-CN" sz="2400" b="1" dirty="0">
                    <a:latin typeface="宋体" panose="02010600030101010101" pitchFamily="2" charset="-122"/>
                    <a:ea typeface="宋体" panose="02010600030101010101" pitchFamily="2" charset="-122"/>
                  </a:rPr>
                  <a:t>Eve</a:t>
                </a:r>
                <a:r>
                  <a:rPr lang="zh-CN" altLang="en-US" sz="2400" b="1" dirty="0">
                    <a:latin typeface="宋体" panose="02010600030101010101" pitchFamily="2" charset="-122"/>
                    <a:ea typeface="宋体" panose="02010600030101010101" pitchFamily="2" charset="-122"/>
                  </a:rPr>
                  <a:t>的目的</a:t>
                </a:r>
                <a:endParaRPr lang="en-US" altLang="zh-CN" sz="2400" b="1" dirty="0">
                  <a:latin typeface="宋体" panose="02010600030101010101" pitchFamily="2" charset="-122"/>
                  <a:ea typeface="宋体" panose="02010600030101010101" pitchFamily="2" charset="-122"/>
                </a:endParaRPr>
              </a:p>
              <a:p>
                <a:pPr marL="0" indent="0">
                  <a:lnSpc>
                    <a:spcPct val="100000"/>
                  </a:lnSpc>
                  <a:buNone/>
                </a:pPr>
                <a:r>
                  <a:rPr lang="zh-CN" altLang="en-US" sz="2400" dirty="0">
                    <a:latin typeface="宋体" panose="02010600030101010101" pitchFamily="2" charset="-122"/>
                    <a:ea typeface="宋体" panose="02010600030101010101" pitchFamily="2" charset="-122"/>
                  </a:rPr>
                  <a:t>此时</a:t>
                </a:r>
                <a:r>
                  <a:rPr lang="en-US" altLang="zh-CN" sz="2400" dirty="0">
                    <a:latin typeface="宋体" panose="02010600030101010101" pitchFamily="2" charset="-122"/>
                    <a:ea typeface="宋体" panose="02010600030101010101" pitchFamily="2" charset="-122"/>
                  </a:rPr>
                  <a:t>Eve</a:t>
                </a:r>
                <a:r>
                  <a:rPr lang="zh-CN" altLang="en-US" sz="2400" dirty="0">
                    <a:latin typeface="宋体" panose="02010600030101010101" pitchFamily="2" charset="-122"/>
                    <a:ea typeface="宋体" panose="02010600030101010101" pitchFamily="2" charset="-122"/>
                  </a:rPr>
                  <a:t>是被动攻击者，他的目的是试图获取明文的信息。</a:t>
                </a:r>
              </a:p>
            </p:txBody>
          </p:sp>
        </mc:Choice>
        <mc:Fallback xmlns="">
          <p:sp>
            <p:nvSpPr>
              <p:cNvPr id="3" name="内容占位符 2">
                <a:extLst>
                  <a:ext uri="{FF2B5EF4-FFF2-40B4-BE49-F238E27FC236}">
                    <a16:creationId xmlns:a16="http://schemas.microsoft.com/office/drawing/2014/main" id="{47729F6F-11A4-4C66-938D-92D76A6BAACC}"/>
                  </a:ext>
                </a:extLst>
              </p:cNvPr>
              <p:cNvSpPr>
                <a:spLocks noGrp="1" noRot="1" noChangeAspect="1" noMove="1" noResize="1" noEditPoints="1" noAdjustHandles="1" noChangeArrowheads="1" noChangeShapeType="1" noTextEdit="1"/>
              </p:cNvSpPr>
              <p:nvPr>
                <p:ph idx="1"/>
              </p:nvPr>
            </p:nvSpPr>
            <p:spPr>
              <a:xfrm>
                <a:off x="2315461" y="1730588"/>
                <a:ext cx="7561083" cy="3396824"/>
              </a:xfrm>
              <a:blipFill>
                <a:blip r:embed="rId2"/>
                <a:stretch>
                  <a:fillRect l="-1290" t="-1436"/>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0FBEE282-8252-4D27-A63A-B69B986BFF1F}"/>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37</a:t>
            </a:fld>
            <a:endParaRPr lang="en-US" altLang="zh-CN"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91789BC5-AE6F-488C-BB6A-357C46275149}"/>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p:sp>
        <p:nvSpPr>
          <p:cNvPr id="54276" name="Rectangle 3">
            <a:extLst>
              <a:ext uri="{FF2B5EF4-FFF2-40B4-BE49-F238E27FC236}">
                <a16:creationId xmlns:a16="http://schemas.microsoft.com/office/drawing/2014/main" id="{6F49C213-29BD-415E-96D8-43340A00B323}"/>
              </a:ext>
            </a:extLst>
          </p:cNvPr>
          <p:cNvSpPr>
            <a:spLocks noGrp="1" noChangeArrowheads="1"/>
          </p:cNvSpPr>
          <p:nvPr>
            <p:ph type="body" idx="1"/>
          </p:nvPr>
        </p:nvSpPr>
        <p:spPr>
          <a:xfrm>
            <a:off x="1744319" y="1610143"/>
            <a:ext cx="8347420" cy="4304903"/>
          </a:xfrm>
        </p:spPr>
        <p:txBody>
          <a:bodyPr/>
          <a:lstStyle/>
          <a:p>
            <a:pPr algn="ctr" eaLnBrk="1" hangingPunct="1">
              <a:lnSpc>
                <a:spcPct val="110000"/>
              </a:lnSpc>
              <a:buFont typeface="Wingdings" panose="05000000000000000000" pitchFamily="2" charset="2"/>
              <a:buNone/>
            </a:pPr>
            <a:r>
              <a:rPr lang="zh-CN" altLang="en-US" b="1" dirty="0">
                <a:latin typeface="宋体" panose="02010600030101010101" pitchFamily="2" charset="-122"/>
                <a:ea typeface="宋体" panose="02010600030101010101" pitchFamily="2" charset="-122"/>
              </a:rPr>
              <a:t>攻击者</a:t>
            </a:r>
            <a:r>
              <a:rPr lang="en-US" altLang="zh-CN" b="1" dirty="0">
                <a:latin typeface="宋体" panose="02010600030101010101" pitchFamily="2" charset="-122"/>
                <a:ea typeface="宋体" panose="02010600030101010101" pitchFamily="2" charset="-122"/>
              </a:rPr>
              <a:t>Eve</a:t>
            </a:r>
            <a:r>
              <a:rPr lang="zh-CN" altLang="en-US" b="1" dirty="0">
                <a:latin typeface="宋体" panose="02010600030101010101" pitchFamily="2" charset="-122"/>
                <a:ea typeface="宋体" panose="02010600030101010101" pitchFamily="2" charset="-122"/>
              </a:rPr>
              <a:t>攻击成功的标志</a:t>
            </a:r>
            <a:endParaRPr lang="en-US" altLang="zh-CN" b="1" dirty="0">
              <a:latin typeface="宋体" panose="02010600030101010101" pitchFamily="2" charset="-122"/>
              <a:ea typeface="宋体" panose="02010600030101010101" pitchFamily="2" charset="-122"/>
            </a:endParaRPr>
          </a:p>
          <a:p>
            <a:pPr indent="0">
              <a:lnSpc>
                <a:spcPct val="100000"/>
              </a:lnSpc>
              <a:buNone/>
            </a:pP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的思路是“不拘一格”。只要</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以某种方式获取了明文的一定量的信息，就可以算作一种攻击成功。但“攻击成功”的程度有高低之分。比如：能够持续不断地直接获取明文是最高的攻击成功；掌握在未来获取明文的技巧则是低一级的攻击成功；获得明文的某些统计特性是更低一级的攻击成功。</a:t>
            </a:r>
          </a:p>
        </p:txBody>
      </p:sp>
      <p:sp>
        <p:nvSpPr>
          <p:cNvPr id="5" name="灯片编号占位符 4">
            <a:extLst>
              <a:ext uri="{FF2B5EF4-FFF2-40B4-BE49-F238E27FC236}">
                <a16:creationId xmlns:a16="http://schemas.microsoft.com/office/drawing/2014/main" id="{1B8868ED-E806-4915-BEBD-64D4D55FEDB2}"/>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38</a:t>
            </a:fld>
            <a:endParaRPr lang="en-US" altLang="zh-CN"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B958CEF6-B854-485E-8518-99FFFF403F05}"/>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A8C2B35-68F6-4910-AD7B-A39C585A37ED}"/>
                  </a:ext>
                </a:extLst>
              </p:cNvPr>
              <p:cNvSpPr>
                <a:spLocks noGrp="1"/>
              </p:cNvSpPr>
              <p:nvPr>
                <p:ph idx="1"/>
              </p:nvPr>
            </p:nvSpPr>
            <p:spPr>
              <a:xfrm>
                <a:off x="2152965" y="2035671"/>
                <a:ext cx="7886075" cy="4351339"/>
              </a:xfrm>
            </p:spPr>
            <p:txBody>
              <a:bodyPr/>
              <a:lstStyle/>
              <a:p>
                <a:pPr marL="0" indent="0" algn="ctr">
                  <a:buNone/>
                </a:pPr>
                <a:r>
                  <a:rPr lang="zh-CN" altLang="en-US" b="1" dirty="0">
                    <a:latin typeface="宋体" panose="02010600030101010101" pitchFamily="2" charset="-122"/>
                    <a:ea typeface="宋体" panose="02010600030101010101" pitchFamily="2" charset="-122"/>
                  </a:rPr>
                  <a:t>注解一：关于加密算法</a:t>
                </a:r>
                <a14:m>
                  <m:oMath xmlns:m="http://schemas.openxmlformats.org/officeDocument/2006/math">
                    <m:r>
                      <a:rPr lang="en-US" altLang="zh-CN" b="1" i="1" dirty="0" smtClean="0">
                        <a:latin typeface="Cambria Math" panose="02040503050406030204" pitchFamily="18" charset="0"/>
                        <a:ea typeface="宋体" panose="02010600030101010101" pitchFamily="2" charset="-122"/>
                      </a:rPr>
                      <m:t>𝑬</m:t>
                    </m:r>
                  </m:oMath>
                </a14:m>
                <a:r>
                  <a:rPr lang="zh-CN" altLang="en-US" b="1" dirty="0">
                    <a:latin typeface="宋体" panose="02010600030101010101" pitchFamily="2" charset="-122"/>
                    <a:ea typeface="宋体" panose="02010600030101010101" pitchFamily="2" charset="-122"/>
                  </a:rPr>
                  <a:t>和解密算法</a:t>
                </a:r>
                <a14:m>
                  <m:oMath xmlns:m="http://schemas.openxmlformats.org/officeDocument/2006/math">
                    <m:r>
                      <a:rPr lang="en-US" altLang="zh-CN" b="1" i="1" dirty="0" smtClean="0">
                        <a:latin typeface="Cambria Math" panose="02040503050406030204" pitchFamily="18" charset="0"/>
                        <a:ea typeface="宋体" panose="02010600030101010101" pitchFamily="2" charset="-122"/>
                      </a:rPr>
                      <m:t>𝑫</m:t>
                    </m:r>
                  </m:oMath>
                </a14:m>
                <a:endParaRPr lang="en-US" altLang="zh-CN" b="1" dirty="0">
                  <a:latin typeface="宋体" panose="02010600030101010101" pitchFamily="2" charset="-122"/>
                  <a:ea typeface="宋体" panose="02010600030101010101" pitchFamily="2" charset="-122"/>
                </a:endParaRPr>
              </a:p>
              <a:p>
                <a:pPr marL="0" indent="457189">
                  <a:lnSpc>
                    <a:spcPct val="100000"/>
                  </a:lnSpc>
                  <a:buNone/>
                </a:pPr>
                <a:r>
                  <a:rPr lang="zh-CN" altLang="en-US" dirty="0">
                    <a:latin typeface="宋体" panose="02010600030101010101" pitchFamily="2" charset="-122"/>
                    <a:ea typeface="宋体" panose="02010600030101010101" pitchFamily="2" charset="-122"/>
                  </a:rPr>
                  <a:t>从商用的角度出发，要求加解密算法</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𝐸</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𝐷</m:t>
                    </m:r>
                    <m:r>
                      <a:rPr lang="en-US" altLang="zh-CN"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应该是公共的标准算法，是</a:t>
                </a:r>
                <a:r>
                  <a:rPr lang="zh-CN" altLang="en-US" u="sng" dirty="0">
                    <a:latin typeface="宋体" panose="02010600030101010101" pitchFamily="2" charset="-122"/>
                    <a:ea typeface="宋体" panose="02010600030101010101" pitchFamily="2" charset="-122"/>
                  </a:rPr>
                  <a:t>公开</a:t>
                </a:r>
                <a:r>
                  <a:rPr lang="zh-CN" altLang="en-US" dirty="0">
                    <a:latin typeface="宋体" panose="02010600030101010101" pitchFamily="2" charset="-122"/>
                    <a:ea typeface="宋体" panose="02010600030101010101" pitchFamily="2" charset="-122"/>
                  </a:rPr>
                  <a:t>的。因此，包括攻击者</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在内的所有人都知道加解密算法</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𝐸</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𝐷</m:t>
                    </m:r>
                    <m:r>
                      <a:rPr lang="en-US" altLang="zh-CN"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457189">
                  <a:lnSpc>
                    <a:spcPct val="100000"/>
                  </a:lnSpc>
                  <a:buNone/>
                </a:pPr>
                <a:r>
                  <a:rPr lang="zh-CN" altLang="en-US" dirty="0">
                    <a:latin typeface="宋体" panose="02010600030101010101" pitchFamily="2" charset="-122"/>
                    <a:ea typeface="宋体" panose="02010600030101010101" pitchFamily="2" charset="-122"/>
                  </a:rPr>
                  <a:t>要求安全性不依赖于加解密算法</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𝐸</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𝐷</m:t>
                    </m:r>
                    <m:r>
                      <a:rPr lang="en-US" altLang="zh-CN"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是否保密，</a:t>
                </a:r>
                <a:r>
                  <a:rPr lang="zh-CN" altLang="en-US" u="sng" dirty="0">
                    <a:latin typeface="宋体" panose="02010600030101010101" pitchFamily="2" charset="-122"/>
                    <a:ea typeface="宋体" panose="02010600030101010101" pitchFamily="2" charset="-122"/>
                  </a:rPr>
                  <a:t>而仅仅依赖于密钥是否保密</a:t>
                </a:r>
                <a:r>
                  <a:rPr lang="zh-CN" altLang="en-US" dirty="0">
                    <a:latin typeface="宋体" panose="02010600030101010101" pitchFamily="2" charset="-122"/>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8A8C2B35-68F6-4910-AD7B-A39C585A37ED}"/>
                  </a:ext>
                </a:extLst>
              </p:cNvPr>
              <p:cNvSpPr>
                <a:spLocks noGrp="1" noRot="1" noChangeAspect="1" noMove="1" noResize="1" noEditPoints="1" noAdjustHandles="1" noChangeArrowheads="1" noChangeShapeType="1" noTextEdit="1"/>
              </p:cNvSpPr>
              <p:nvPr>
                <p:ph idx="1"/>
              </p:nvPr>
            </p:nvSpPr>
            <p:spPr>
              <a:xfrm>
                <a:off x="2152965" y="2035671"/>
                <a:ext cx="7886075" cy="4351339"/>
              </a:xfrm>
              <a:blipFill>
                <a:blip r:embed="rId3"/>
                <a:stretch>
                  <a:fillRect l="-1546" t="-2801"/>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6A5837AB-7FB8-460A-8FD0-C598D798C458}"/>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39</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77B310-9910-48B8-BE22-15223CE09A5C}"/>
              </a:ext>
            </a:extLst>
          </p:cNvPr>
          <p:cNvSpPr>
            <a:spLocks noGrp="1"/>
          </p:cNvSpPr>
          <p:nvPr>
            <p:ph idx="1"/>
          </p:nvPr>
        </p:nvSpPr>
        <p:spPr>
          <a:xfrm>
            <a:off x="985520" y="2143763"/>
            <a:ext cx="10368280" cy="4033203"/>
          </a:xfrm>
        </p:spPr>
        <p:txBody>
          <a:bodyPr/>
          <a:lstStyle/>
          <a:p>
            <a:pPr indent="0">
              <a:lnSpc>
                <a:spcPct val="100000"/>
              </a:lnSpc>
              <a:buClr>
                <a:schemeClr val="accent1"/>
              </a:buClr>
              <a:buSzPct val="60000"/>
              <a:buFont typeface="Wingdings" panose="05000000000000000000" pitchFamily="2" charset="2"/>
              <a:buChar char="n"/>
            </a:pPr>
            <a:r>
              <a:rPr lang="zh-CN" altLang="en-US" sz="3200" dirty="0">
                <a:latin typeface="宋体" panose="02010600030101010101" pitchFamily="2" charset="-122"/>
                <a:ea typeface="宋体" panose="02010600030101010101" pitchFamily="2" charset="-122"/>
              </a:rPr>
              <a:t>目录</a:t>
            </a:r>
            <a:endParaRPr lang="en-CA" altLang="zh-CN" sz="3200" dirty="0">
              <a:latin typeface="宋体" panose="02010600030101010101" pitchFamily="2" charset="-122"/>
              <a:ea typeface="宋体" panose="02010600030101010101" pitchFamily="2" charset="-122"/>
            </a:endParaRPr>
          </a:p>
          <a:p>
            <a:pPr lvl="1" indent="0">
              <a:lnSpc>
                <a:spcPct val="100000"/>
              </a:lnSpc>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密码学的目的</a:t>
            </a:r>
          </a:p>
          <a:p>
            <a:pPr lvl="1" indent="0">
              <a:lnSpc>
                <a:spcPct val="100000"/>
              </a:lnSpc>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密码学的历史</a:t>
            </a:r>
            <a:endParaRPr kumimoji="1" lang="zh-CN" altLang="en-US" sz="2800" dirty="0">
              <a:latin typeface="宋体" panose="02010600030101010101" pitchFamily="2" charset="-122"/>
              <a:ea typeface="宋体" panose="02010600030101010101" pitchFamily="2" charset="-122"/>
            </a:endParaRPr>
          </a:p>
          <a:p>
            <a:pPr lvl="1" indent="0">
              <a:lnSpc>
                <a:spcPct val="100000"/>
              </a:lnSpc>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现代密码学的分类</a:t>
            </a:r>
          </a:p>
          <a:p>
            <a:pPr lvl="1" indent="0">
              <a:lnSpc>
                <a:spcPct val="100000"/>
              </a:lnSpc>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密码学基础概念</a:t>
            </a:r>
            <a:endParaRPr lang="en-CA" altLang="zh-CN" sz="2800" dirty="0">
              <a:latin typeface="宋体" panose="02010600030101010101" pitchFamily="2" charset="-122"/>
              <a:ea typeface="宋体" panose="02010600030101010101" pitchFamily="2" charset="-122"/>
            </a:endParaRPr>
          </a:p>
          <a:p>
            <a:pPr lvl="1" indent="0">
              <a:lnSpc>
                <a:spcPct val="100000"/>
              </a:lnSpc>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古典密码</a:t>
            </a:r>
            <a:endParaRPr lang="en-CA" altLang="en-US" sz="2800" dirty="0">
              <a:latin typeface="宋体" panose="02010600030101010101" pitchFamily="2" charset="-122"/>
              <a:ea typeface="宋体" panose="02010600030101010101" pitchFamily="2" charset="-122"/>
            </a:endParaRPr>
          </a:p>
        </p:txBody>
      </p:sp>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a:t>
            </a:fld>
            <a:endParaRPr lang="en-US" altLang="zh-CN" sz="1400" dirty="0"/>
          </a:p>
        </p:txBody>
      </p:sp>
      <p:sp>
        <p:nvSpPr>
          <p:cNvPr id="5" name="Rectangle 2">
            <a:extLst>
              <a:ext uri="{FF2B5EF4-FFF2-40B4-BE49-F238E27FC236}">
                <a16:creationId xmlns:a16="http://schemas.microsoft.com/office/drawing/2014/main" id="{3229C295-6E41-4AC8-B13D-7C33FDD222B6}"/>
              </a:ext>
            </a:extLst>
          </p:cNvPr>
          <p:cNvSpPr txBox="1">
            <a:spLocks noChangeArrowheads="1"/>
          </p:cNvSpPr>
          <p:nvPr/>
        </p:nvSpPr>
        <p:spPr>
          <a:xfrm>
            <a:off x="1162051" y="908051"/>
            <a:ext cx="7750175"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b="1" dirty="0">
                <a:solidFill>
                  <a:srgbClr val="FF0066"/>
                </a:solidFill>
                <a:ea typeface="隶书" pitchFamily="49" charset="-122"/>
              </a:rPr>
              <a:t>第一章：</a:t>
            </a:r>
            <a:r>
              <a:rPr lang="zh-CN" altLang="en-US" sz="4800" dirty="0">
                <a:solidFill>
                  <a:srgbClr val="FF0066"/>
                </a:solidFill>
                <a:ea typeface="隶书" pitchFamily="49" charset="-122"/>
              </a:rPr>
              <a:t>密码学基础</a:t>
            </a:r>
            <a:endParaRPr lang="zh-CN" altLang="en-US" sz="3600" dirty="0"/>
          </a:p>
        </p:txBody>
      </p:sp>
    </p:spTree>
    <p:extLst>
      <p:ext uri="{BB962C8B-B14F-4D97-AF65-F5344CB8AC3E}">
        <p14:creationId xmlns:p14="http://schemas.microsoft.com/office/powerpoint/2010/main" val="3417907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FBC567DB-85A3-41C4-B156-FBDDEAD7DA11}"/>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66BAB6-2339-446B-826F-79DACC83BBAE}"/>
                  </a:ext>
                </a:extLst>
              </p:cNvPr>
              <p:cNvSpPr>
                <a:spLocks noGrp="1"/>
              </p:cNvSpPr>
              <p:nvPr>
                <p:ph idx="1"/>
              </p:nvPr>
            </p:nvSpPr>
            <p:spPr>
              <a:xfrm>
                <a:off x="1663287" y="1679577"/>
                <a:ext cx="8865433" cy="4351339"/>
              </a:xfrm>
            </p:spPr>
            <p:txBody>
              <a:bodyPr/>
              <a:lstStyle/>
              <a:p>
                <a:pPr marL="0" indent="0" algn="ctr">
                  <a:buNone/>
                </a:pPr>
                <a:r>
                  <a:rPr lang="zh-CN" altLang="en-US" b="1" dirty="0">
                    <a:latin typeface="宋体" panose="02010600030101010101" pitchFamily="2" charset="-122"/>
                    <a:ea typeface="宋体" panose="02010600030101010101" pitchFamily="2" charset="-122"/>
                  </a:rPr>
                  <a:t>注解二：关于已知明文攻击</a:t>
                </a:r>
                <a:endParaRPr lang="en-US" altLang="zh-CN" b="1" dirty="0">
                  <a:latin typeface="宋体" panose="02010600030101010101" pitchFamily="2" charset="-122"/>
                  <a:ea typeface="宋体" panose="02010600030101010101" pitchFamily="2" charset="-122"/>
                </a:endParaRPr>
              </a:p>
              <a:p>
                <a:pPr marL="0" indent="457189">
                  <a:lnSpc>
                    <a:spcPct val="100000"/>
                  </a:lnSpc>
                  <a:buNone/>
                </a:pPr>
                <a:r>
                  <a:rPr lang="zh-CN" altLang="en-US" dirty="0">
                    <a:latin typeface="宋体" panose="02010600030101010101" pitchFamily="2" charset="-122"/>
                    <a:ea typeface="宋体" panose="02010600030101010101" pitchFamily="2" charset="-122"/>
                  </a:rPr>
                  <a:t>如果每一次加密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解密过程，都要选择一次加解密密钥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𝑧</m:t>
                    </m:r>
                    <m:r>
                      <a:rPr lang="en-US" altLang="zh-CN" i="1" dirty="0" err="1">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𝑘</m:t>
                    </m:r>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，则加解密方式称为</a:t>
                </a:r>
                <a:r>
                  <a:rPr lang="zh-CN" altLang="en-US" u="sng" dirty="0">
                    <a:latin typeface="宋体" panose="02010600030101010101" pitchFamily="2" charset="-122"/>
                    <a:ea typeface="宋体" panose="02010600030101010101" pitchFamily="2" charset="-122"/>
                  </a:rPr>
                  <a:t>一次一密</a:t>
                </a:r>
                <a:r>
                  <a:rPr lang="zh-CN" altLang="en-US" dirty="0">
                    <a:latin typeface="宋体" panose="02010600030101010101" pitchFamily="2" charset="-122"/>
                    <a:ea typeface="宋体" panose="02010600030101010101" pitchFamily="2" charset="-122"/>
                  </a:rPr>
                  <a:t>的。</a:t>
                </a:r>
                <a:endParaRPr lang="en-US" altLang="zh-CN" dirty="0">
                  <a:latin typeface="宋体" panose="02010600030101010101" pitchFamily="2" charset="-122"/>
                  <a:ea typeface="宋体" panose="02010600030101010101" pitchFamily="2" charset="-122"/>
                </a:endParaRPr>
              </a:p>
              <a:p>
                <a:pPr marL="0" indent="457189">
                  <a:lnSpc>
                    <a:spcPct val="100000"/>
                  </a:lnSpc>
                  <a:buNone/>
                </a:pPr>
                <a:r>
                  <a:rPr lang="zh-CN" altLang="en-US" dirty="0">
                    <a:latin typeface="宋体" panose="02010600030101010101" pitchFamily="2" charset="-122"/>
                    <a:ea typeface="宋体" panose="02010600030101010101" pitchFamily="2" charset="-122"/>
                  </a:rPr>
                  <a:t>一次一密的加解密方式通常具有很好的安全性。但是需要频繁地更换密钥，每次通信之前都需要通信伙伴之间进行协商来确定新的密钥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𝑧</m:t>
                    </m:r>
                    <m:r>
                      <a:rPr lang="en-US" altLang="zh-CN" i="1" dirty="0" err="1">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𝑘</m:t>
                    </m:r>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。因此一次一密的加解密方式是不实用的。</a:t>
                </a:r>
              </a:p>
            </p:txBody>
          </p:sp>
        </mc:Choice>
        <mc:Fallback xmlns="">
          <p:sp>
            <p:nvSpPr>
              <p:cNvPr id="3" name="内容占位符 2">
                <a:extLst>
                  <a:ext uri="{FF2B5EF4-FFF2-40B4-BE49-F238E27FC236}">
                    <a16:creationId xmlns:a16="http://schemas.microsoft.com/office/drawing/2014/main" id="{5266BAB6-2339-446B-826F-79DACC83BBAE}"/>
                  </a:ext>
                </a:extLst>
              </p:cNvPr>
              <p:cNvSpPr>
                <a:spLocks noGrp="1" noRot="1" noChangeAspect="1" noMove="1" noResize="1" noEditPoints="1" noAdjustHandles="1" noChangeArrowheads="1" noChangeShapeType="1" noTextEdit="1"/>
              </p:cNvSpPr>
              <p:nvPr>
                <p:ph idx="1"/>
              </p:nvPr>
            </p:nvSpPr>
            <p:spPr>
              <a:xfrm>
                <a:off x="1663287" y="1679577"/>
                <a:ext cx="8865433" cy="4351339"/>
              </a:xfrm>
              <a:blipFill>
                <a:blip r:embed="rId2"/>
                <a:stretch>
                  <a:fillRect l="-1444" t="-2525" r="-550"/>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C823869E-0028-4989-9D25-6B7EB1A1435B}"/>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40</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48E2134A-0198-4097-8A42-34A844A99378}"/>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p:sp>
        <p:nvSpPr>
          <p:cNvPr id="5" name="灯片编号占位符 4">
            <a:extLst>
              <a:ext uri="{FF2B5EF4-FFF2-40B4-BE49-F238E27FC236}">
                <a16:creationId xmlns:a16="http://schemas.microsoft.com/office/drawing/2014/main" id="{2ABE862F-E431-4467-96A3-FDE403D36A2B}"/>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41</a:t>
            </a:fld>
            <a:endParaRPr lang="en-US" altLang="zh-CN" sz="1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09C3B7-6E9E-4262-A1AF-8BBFB4191DA6}"/>
                  </a:ext>
                </a:extLst>
              </p:cNvPr>
              <p:cNvSpPr>
                <a:spLocks noGrp="1"/>
              </p:cNvSpPr>
              <p:nvPr>
                <p:ph idx="1"/>
              </p:nvPr>
            </p:nvSpPr>
            <p:spPr>
              <a:xfrm>
                <a:off x="1925615" y="1849670"/>
                <a:ext cx="8340777" cy="3854091"/>
              </a:xfrm>
            </p:spPr>
            <p:txBody>
              <a:bodyPr/>
              <a:lstStyle/>
              <a:p>
                <a:pPr marL="0" indent="457189">
                  <a:lnSpc>
                    <a:spcPct val="100000"/>
                  </a:lnSpc>
                  <a:buNone/>
                </a:pPr>
                <a:r>
                  <a:rPr lang="zh-CN" altLang="en-US" dirty="0">
                    <a:latin typeface="宋体" panose="02010600030101010101" pitchFamily="2" charset="-122"/>
                    <a:ea typeface="宋体" panose="02010600030101010101" pitchFamily="2" charset="-122"/>
                  </a:rPr>
                  <a:t>如果加解密密钥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𝑧</m:t>
                    </m:r>
                    <m:r>
                      <a:rPr lang="en-US" altLang="zh-CN" i="1" dirty="0" err="1">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𝑘</m:t>
                    </m:r>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在多次加密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解密过程中反复地重复使用，则加解密方式称为</a:t>
                </a:r>
                <a:r>
                  <a:rPr lang="zh-CN" altLang="en-US" u="sng" dirty="0">
                    <a:latin typeface="宋体" panose="02010600030101010101" pitchFamily="2" charset="-122"/>
                    <a:ea typeface="宋体" panose="02010600030101010101" pitchFamily="2" charset="-122"/>
                  </a:rPr>
                  <a:t>多次一密</a:t>
                </a:r>
                <a:r>
                  <a:rPr lang="zh-CN" altLang="en-US" dirty="0">
                    <a:latin typeface="宋体" panose="02010600030101010101" pitchFamily="2" charset="-122"/>
                    <a:ea typeface="宋体" panose="02010600030101010101" pitchFamily="2" charset="-122"/>
                  </a:rPr>
                  <a:t>的。</a:t>
                </a:r>
                <a:endParaRPr lang="en-US" altLang="zh-CN" dirty="0">
                  <a:latin typeface="宋体" panose="02010600030101010101" pitchFamily="2" charset="-122"/>
                  <a:ea typeface="宋体" panose="02010600030101010101" pitchFamily="2" charset="-122"/>
                </a:endParaRPr>
              </a:p>
              <a:p>
                <a:pPr marL="0" indent="457189">
                  <a:lnSpc>
                    <a:spcPct val="100000"/>
                  </a:lnSpc>
                  <a:buNone/>
                </a:pPr>
                <a:r>
                  <a:rPr lang="zh-CN" altLang="en-US" dirty="0">
                    <a:latin typeface="宋体" panose="02010600030101010101" pitchFamily="2" charset="-122"/>
                    <a:ea typeface="宋体" panose="02010600030101010101" pitchFamily="2" charset="-122"/>
                  </a:rPr>
                  <a:t>现有的实用加解密方式都是多次一密的。</a:t>
                </a:r>
                <a:endParaRPr lang="en-US" altLang="zh-CN" dirty="0">
                  <a:latin typeface="宋体" panose="02010600030101010101" pitchFamily="2" charset="-122"/>
                  <a:ea typeface="宋体" panose="02010600030101010101" pitchFamily="2" charset="-122"/>
                </a:endParaRPr>
              </a:p>
              <a:p>
                <a:pPr marL="0" indent="457189">
                  <a:lnSpc>
                    <a:spcPct val="100000"/>
                  </a:lnSpc>
                  <a:buNone/>
                </a:pPr>
                <a:r>
                  <a:rPr lang="zh-CN" altLang="en-US" dirty="0">
                    <a:latin typeface="宋体" panose="02010600030101010101" pitchFamily="2" charset="-122"/>
                    <a:ea typeface="宋体" panose="02010600030101010101" pitchFamily="2" charset="-122"/>
                  </a:rPr>
                  <a:t>多次一密的加解密方式极大地省去了通信伙伴的工作量。</a:t>
                </a:r>
                <a:endParaRPr lang="en-US" altLang="zh-CN" dirty="0">
                  <a:latin typeface="宋体" panose="02010600030101010101" pitchFamily="2" charset="-122"/>
                  <a:ea typeface="宋体" panose="02010600030101010101" pitchFamily="2" charset="-122"/>
                </a:endParaRPr>
              </a:p>
              <a:p>
                <a:pPr marL="0" indent="457189">
                  <a:lnSpc>
                    <a:spcPct val="100000"/>
                  </a:lnSpc>
                  <a:buNone/>
                </a:pPr>
                <a:r>
                  <a:rPr lang="zh-CN" altLang="en-US" dirty="0">
                    <a:latin typeface="宋体" panose="02010600030101010101" pitchFamily="2" charset="-122"/>
                    <a:ea typeface="宋体" panose="02010600030101010101" pitchFamily="2" charset="-122"/>
                  </a:rPr>
                  <a:t>但同时，多次一密的加解密方式使得攻击者增加了集中新的攻击手段，其中包括：</a:t>
                </a:r>
                <a:r>
                  <a:rPr lang="zh-CN" altLang="en-US" u="sng" dirty="0">
                    <a:latin typeface="宋体" panose="02010600030101010101" pitchFamily="2" charset="-122"/>
                    <a:ea typeface="宋体" panose="02010600030101010101" pitchFamily="2" charset="-122"/>
                  </a:rPr>
                  <a:t>已知明文攻击</a:t>
                </a:r>
                <a:r>
                  <a:rPr lang="zh-CN" altLang="en-US" dirty="0">
                    <a:latin typeface="宋体" panose="02010600030101010101" pitchFamily="2" charset="-122"/>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1709C3B7-6E9E-4262-A1AF-8BBFB4191DA6}"/>
                  </a:ext>
                </a:extLst>
              </p:cNvPr>
              <p:cNvSpPr>
                <a:spLocks noGrp="1" noRot="1" noChangeAspect="1" noMove="1" noResize="1" noEditPoints="1" noAdjustHandles="1" noChangeArrowheads="1" noChangeShapeType="1" noTextEdit="1"/>
              </p:cNvSpPr>
              <p:nvPr>
                <p:ph idx="1"/>
              </p:nvPr>
            </p:nvSpPr>
            <p:spPr>
              <a:xfrm>
                <a:off x="1925615" y="1849670"/>
                <a:ext cx="8340777" cy="3854091"/>
              </a:xfrm>
              <a:blipFill>
                <a:blip r:embed="rId2"/>
                <a:stretch>
                  <a:fillRect l="-1535" t="-189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7C6C37C1-35C3-41AB-B655-CBD318B5A055}"/>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7371B1-53E5-4118-9335-F0C44F4A3469}"/>
                  </a:ext>
                </a:extLst>
              </p:cNvPr>
              <p:cNvSpPr>
                <a:spLocks noGrp="1"/>
              </p:cNvSpPr>
              <p:nvPr>
                <p:ph idx="1"/>
              </p:nvPr>
            </p:nvSpPr>
            <p:spPr>
              <a:xfrm>
                <a:off x="2142972" y="1589884"/>
                <a:ext cx="7906061" cy="4530727"/>
              </a:xfrm>
            </p:spPr>
            <p:txBody>
              <a:bodyPr>
                <a:normAutofit/>
              </a:bodyPr>
              <a:lstStyle/>
              <a:p>
                <a:pPr marL="0" indent="0">
                  <a:lnSpc>
                    <a:spcPct val="100000"/>
                  </a:lnSpc>
                  <a:buNone/>
                </a:pPr>
                <a:r>
                  <a:rPr lang="zh-CN" altLang="en-US" dirty="0">
                    <a:latin typeface="宋体" panose="02010600030101010101" pitchFamily="2" charset="-122"/>
                    <a:ea typeface="宋体" panose="02010600030101010101" pitchFamily="2" charset="-122"/>
                  </a:rPr>
                  <a:t>设攻击者</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截获了密文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oMath>
                </a14:m>
                <a:r>
                  <a:rPr lang="zh-CN" altLang="en-US" dirty="0">
                    <a:latin typeface="宋体" panose="02010600030101010101" pitchFamily="2" charset="-122"/>
                    <a:ea typeface="宋体" panose="02010600030101010101" pitchFamily="2" charset="-122"/>
                  </a:rPr>
                  <a:t>，并且知道了密文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oMath>
                </a14:m>
                <a:r>
                  <a:rPr lang="zh-CN" altLang="en-US" dirty="0">
                    <a:latin typeface="宋体" panose="02010600030101010101" pitchFamily="2" charset="-122"/>
                    <a:ea typeface="宋体" panose="02010600030101010101" pitchFamily="2" charset="-122"/>
                  </a:rPr>
                  <a:t>所对应的明文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。（这种情况是怎样发生的呢？当明文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是已经过期的消息，可能无法再保密，也可能必须将其公开。因此，这种情况是经常发生的）于是：</a:t>
                </a:r>
                <a:endParaRPr lang="en-US" altLang="zh-CN" dirty="0">
                  <a:latin typeface="宋体" panose="02010600030101010101" pitchFamily="2" charset="-122"/>
                  <a:ea typeface="宋体" panose="02010600030101010101" pitchFamily="2" charset="-122"/>
                </a:endParaRPr>
              </a:p>
              <a:p>
                <a:pPr>
                  <a:lnSpc>
                    <a:spcPct val="100000"/>
                  </a:lnSpc>
                  <a:buClr>
                    <a:schemeClr val="accent1">
                      <a:lumMod val="75000"/>
                    </a:schemeClr>
                  </a:buClr>
                </a:pPr>
                <a:r>
                  <a:rPr lang="zh-CN" altLang="en-US" dirty="0">
                    <a:latin typeface="宋体" panose="02010600030101010101" pitchFamily="2" charset="-122"/>
                    <a:ea typeface="宋体" panose="02010600030101010101" pitchFamily="2" charset="-122"/>
                  </a:rPr>
                  <a:t>在解密方程</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中，</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知道</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oMath>
                </a14:m>
                <a:r>
                  <a:rPr lang="zh-CN" altLang="en-US" dirty="0">
                    <a:latin typeface="宋体" panose="02010600030101010101" pitchFamily="2" charset="-122"/>
                    <a:ea typeface="宋体" panose="02010600030101010101" pitchFamily="2" charset="-122"/>
                  </a:rPr>
                  <a:t>，仅仅不知道解密密钥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00000"/>
                  </a:lnSpc>
                  <a:buClr>
                    <a:schemeClr val="accent1">
                      <a:lumMod val="75000"/>
                    </a:schemeClr>
                  </a:buClr>
                </a:pPr>
                <a:r>
                  <a:rPr lang="zh-CN" altLang="en-US" dirty="0">
                    <a:latin typeface="宋体" panose="02010600030101010101" pitchFamily="2" charset="-122"/>
                    <a:ea typeface="宋体" panose="02010600030101010101" pitchFamily="2" charset="-122"/>
                  </a:rPr>
                  <a:t>在加密方程</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中，</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知道</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oMath>
                </a14:m>
                <a:r>
                  <a:rPr lang="zh-CN" altLang="en-US" dirty="0">
                    <a:latin typeface="宋体" panose="02010600030101010101" pitchFamily="2" charset="-122"/>
                    <a:ea typeface="宋体" panose="02010600030101010101" pitchFamily="2" charset="-122"/>
                  </a:rPr>
                  <a:t>，仅仅不知道加密密钥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𝑧</m:t>
                    </m:r>
                  </m:oMath>
                </a14:m>
                <a:r>
                  <a:rPr lang="zh-CN" altLang="en-US" dirty="0">
                    <a:latin typeface="宋体" panose="02010600030101010101" pitchFamily="2" charset="-122"/>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887371B1-53E5-4118-9335-F0C44F4A3469}"/>
                  </a:ext>
                </a:extLst>
              </p:cNvPr>
              <p:cNvSpPr>
                <a:spLocks noGrp="1" noRot="1" noChangeAspect="1" noMove="1" noResize="1" noEditPoints="1" noAdjustHandles="1" noChangeArrowheads="1" noChangeShapeType="1" noTextEdit="1"/>
              </p:cNvSpPr>
              <p:nvPr>
                <p:ph idx="1"/>
              </p:nvPr>
            </p:nvSpPr>
            <p:spPr>
              <a:xfrm>
                <a:off x="2142972" y="1589884"/>
                <a:ext cx="7906061" cy="4530727"/>
              </a:xfrm>
              <a:blipFill>
                <a:blip r:embed="rId2"/>
                <a:stretch>
                  <a:fillRect l="-1620" t="-1750" r="-2932"/>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A5EE27FE-97AA-4734-9B60-3F8C0555BDD6}"/>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42</a:t>
            </a:fld>
            <a:endParaRPr lang="en-US" altLang="zh-CN"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315A703D-2EA6-4795-B168-CCDD302C0ED4}"/>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CBB866-CA6E-4D9F-AAB4-1D3BEBFBDE4B}"/>
                  </a:ext>
                </a:extLst>
              </p:cNvPr>
              <p:cNvSpPr>
                <a:spLocks noGrp="1"/>
              </p:cNvSpPr>
              <p:nvPr>
                <p:ph idx="1"/>
              </p:nvPr>
            </p:nvSpPr>
            <p:spPr>
              <a:xfrm>
                <a:off x="2030545" y="1679577"/>
                <a:ext cx="8130915" cy="4351339"/>
              </a:xfrm>
            </p:spPr>
            <p:txBody>
              <a:bodyPr/>
              <a:lstStyle/>
              <a:p>
                <a:pPr marL="0" indent="0">
                  <a:lnSpc>
                    <a:spcPct val="100000"/>
                  </a:lnSpc>
                  <a:buNone/>
                </a:pPr>
                <a:r>
                  <a:rPr lang="zh-CN" altLang="en-US" dirty="0">
                    <a:latin typeface="宋体" panose="02010600030101010101" pitchFamily="2" charset="-122"/>
                    <a:ea typeface="宋体" panose="02010600030101010101" pitchFamily="2" charset="-122"/>
                  </a:rPr>
                  <a:t>如果</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从解密方程</a:t>
                </a:r>
                <a:endParaRPr lang="en-US" altLang="zh-CN" dirty="0">
                  <a:latin typeface="宋体" panose="02010600030101010101" pitchFamily="2" charset="-122"/>
                  <a:ea typeface="宋体" panose="02010600030101010101" pitchFamily="2"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m:oMathPara>
                </a14:m>
                <a:endParaRPr lang="en-US" altLang="zh-CN" dirty="0"/>
              </a:p>
              <a:p>
                <a:pPr marL="0" indent="0">
                  <a:lnSpc>
                    <a:spcPct val="100000"/>
                  </a:lnSpc>
                  <a:buNone/>
                </a:pPr>
                <a:r>
                  <a:rPr lang="zh-CN" altLang="en-US" dirty="0">
                    <a:latin typeface="宋体" panose="02010600030101010101" pitchFamily="2" charset="-122"/>
                    <a:ea typeface="宋体" panose="02010600030101010101" pitchFamily="2" charset="-122"/>
                  </a:rPr>
                  <a:t>中计算出解密密钥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oMath>
                </a14:m>
                <a:r>
                  <a:rPr lang="zh-CN" altLang="en-US" dirty="0">
                    <a:latin typeface="宋体" panose="02010600030101010101" pitchFamily="2" charset="-122"/>
                    <a:ea typeface="宋体" panose="02010600030101010101" pitchFamily="2" charset="-122"/>
                  </a:rPr>
                  <a:t>，则令</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今后就可以像</a:t>
                </a:r>
                <a:r>
                  <a:rPr lang="en-US" altLang="zh-CN" dirty="0">
                    <a:latin typeface="宋体" panose="02010600030101010101" pitchFamily="2" charset="-122"/>
                    <a:ea typeface="宋体" panose="02010600030101010101" pitchFamily="2" charset="-122"/>
                  </a:rPr>
                  <a:t>Bob</a:t>
                </a:r>
                <a:r>
                  <a:rPr lang="zh-CN" altLang="en-US" dirty="0">
                    <a:latin typeface="宋体" panose="02010600030101010101" pitchFamily="2" charset="-122"/>
                    <a:ea typeface="宋体" panose="02010600030101010101" pitchFamily="2" charset="-122"/>
                  </a:rPr>
                  <a:t>一样对任何密文</a:t>
                </a:r>
                <a14:m>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solidFill>
                              <a:srgbClr val="836967"/>
                            </a:solidFill>
                            <a:latin typeface="Cambria Math" panose="02040503050406030204" pitchFamily="18" charset="0"/>
                          </a:rPr>
                          <m:t>𝑐</m:t>
                        </m:r>
                      </m:e>
                      <m:sup>
                        <m:r>
                          <a:rPr lang="zh-CN" altLang="en-US" i="1">
                            <a:solidFill>
                              <a:srgbClr val="836967"/>
                            </a:solidFill>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进行解密： </a:t>
                </a:r>
                <a14:m>
                  <m:oMath xmlns:m="http://schemas.openxmlformats.org/officeDocument/2006/math">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𝑐</m:t>
                        </m:r>
                      </m:e>
                      <m:sup>
                        <m:r>
                          <a:rPr lang="zh-CN" altLang="en-US">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t>。</a:t>
                </a:r>
                <a:endParaRPr lang="en-US" altLang="zh-CN" dirty="0"/>
              </a:p>
              <a:p>
                <a:pPr marL="0" indent="0">
                  <a:lnSpc>
                    <a:spcPct val="100000"/>
                  </a:lnSpc>
                  <a:buNone/>
                </a:pPr>
                <a:r>
                  <a:rPr lang="zh-CN" altLang="en-US" dirty="0">
                    <a:latin typeface="宋体" panose="02010600030101010101" pitchFamily="2" charset="-122"/>
                    <a:ea typeface="宋体" panose="02010600030101010101" pitchFamily="2" charset="-122"/>
                  </a:rPr>
                  <a:t>如果</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从加密方程</a:t>
                </a:r>
                <a:endParaRPr lang="en-US" altLang="zh-CN" dirty="0">
                  <a:latin typeface="宋体" panose="02010600030101010101" pitchFamily="2" charset="-122"/>
                  <a:ea typeface="宋体" panose="02010600030101010101" pitchFamily="2"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m:oMathPara>
                </a14:m>
                <a:endParaRPr lang="en-US" altLang="zh-CN" dirty="0"/>
              </a:p>
              <a:p>
                <a:pPr marL="0" indent="0">
                  <a:lnSpc>
                    <a:spcPct val="100000"/>
                  </a:lnSpc>
                  <a:buNone/>
                </a:pPr>
                <a:r>
                  <a:rPr lang="zh-CN" altLang="en-US" dirty="0">
                    <a:latin typeface="宋体" panose="02010600030101010101" pitchFamily="2" charset="-122"/>
                    <a:ea typeface="宋体" panose="02010600030101010101" pitchFamily="2" charset="-122"/>
                  </a:rPr>
                  <a:t>中计算出加密密钥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𝑧</m:t>
                    </m:r>
                  </m:oMath>
                </a14:m>
                <a:r>
                  <a:rPr lang="zh-CN" altLang="en-US" dirty="0">
                    <a:latin typeface="宋体" panose="02010600030101010101" pitchFamily="2" charset="-122"/>
                    <a:ea typeface="宋体" panose="02010600030101010101" pitchFamily="2" charset="-122"/>
                  </a:rPr>
                  <a:t>，则</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今后就就可以像</a:t>
                </a:r>
                <a:r>
                  <a:rPr lang="en-US" altLang="zh-CN" dirty="0">
                    <a:latin typeface="宋体" panose="02010600030101010101" pitchFamily="2" charset="-122"/>
                    <a:ea typeface="宋体" panose="02010600030101010101" pitchFamily="2" charset="-122"/>
                  </a:rPr>
                  <a:t>Alice</a:t>
                </a:r>
                <a:r>
                  <a:rPr lang="zh-CN" altLang="en-US" dirty="0">
                    <a:latin typeface="宋体" panose="02010600030101010101" pitchFamily="2" charset="-122"/>
                    <a:ea typeface="宋体" panose="02010600030101010101" pitchFamily="2" charset="-122"/>
                  </a:rPr>
                  <a:t>一样对任何明文</a:t>
                </a:r>
                <a14:m>
                  <m:oMath xmlns:m="http://schemas.openxmlformats.org/officeDocument/2006/math">
                    <m:sSup>
                      <m:sSupPr>
                        <m:ctrlPr>
                          <a:rPr lang="zh-CN" altLang="en-US" i="1">
                            <a:solidFill>
                              <a:srgbClr val="836967"/>
                            </a:solidFill>
                            <a:latin typeface="Cambria Math" panose="02040503050406030204" pitchFamily="18" charset="0"/>
                          </a:rPr>
                        </m:ctrlPr>
                      </m:sSupPr>
                      <m:e>
                        <m:r>
                          <a:rPr lang="zh-CN" altLang="en-US" i="1">
                            <a:solidFill>
                              <a:srgbClr val="836967"/>
                            </a:solidFill>
                            <a:latin typeface="Cambria Math" panose="02040503050406030204" pitchFamily="18" charset="0"/>
                          </a:rPr>
                          <m:t>𝑚</m:t>
                        </m:r>
                      </m:e>
                      <m:sup>
                        <m:r>
                          <a:rPr lang="zh-CN" altLang="en-US" i="1">
                            <a:solidFill>
                              <a:srgbClr val="836967"/>
                            </a:solidFill>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进行加密： </a:t>
                </a:r>
                <a14:m>
                  <m:oMath xmlns:m="http://schemas.openxmlformats.org/officeDocument/2006/math">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𝑐</m:t>
                        </m:r>
                      </m:e>
                      <m:sup>
                        <m:r>
                          <a:rPr lang="zh-CN" altLang="en-US">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1BCBB866-CA6E-4D9F-AAB4-1D3BEBFBDE4B}"/>
                  </a:ext>
                </a:extLst>
              </p:cNvPr>
              <p:cNvSpPr>
                <a:spLocks noGrp="1" noRot="1" noChangeAspect="1" noMove="1" noResize="1" noEditPoints="1" noAdjustHandles="1" noChangeArrowheads="1" noChangeShapeType="1" noTextEdit="1"/>
              </p:cNvSpPr>
              <p:nvPr>
                <p:ph idx="1"/>
              </p:nvPr>
            </p:nvSpPr>
            <p:spPr>
              <a:xfrm>
                <a:off x="2030545" y="1679577"/>
                <a:ext cx="8130915" cy="4351339"/>
              </a:xfrm>
              <a:blipFill>
                <a:blip r:embed="rId2"/>
                <a:stretch>
                  <a:fillRect l="-1499" t="-1543"/>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A2A4C919-A709-43E6-828A-84DE2E3DF8C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43</a:t>
            </a:fld>
            <a:endParaRPr lang="en-US" altLang="zh-CN"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AEFEBC9A-5F2E-41C5-AE78-16D4FA940A10}"/>
              </a:ext>
            </a:extLst>
          </p:cNvPr>
          <p:cNvSpPr>
            <a:spLocks noGrp="1" noChangeArrowheads="1"/>
          </p:cNvSpPr>
          <p:nvPr>
            <p:ph type="title"/>
          </p:nvPr>
        </p:nvSpPr>
        <p:spPr>
          <a:xfrm>
            <a:off x="1505887" y="392081"/>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5F4E41E-54FE-4BBA-B357-5C49C8D949B7}"/>
                  </a:ext>
                </a:extLst>
              </p:cNvPr>
              <p:cNvSpPr>
                <a:spLocks noGrp="1"/>
              </p:cNvSpPr>
              <p:nvPr>
                <p:ph idx="1"/>
              </p:nvPr>
            </p:nvSpPr>
            <p:spPr>
              <a:xfrm>
                <a:off x="1505888" y="1471548"/>
                <a:ext cx="9180227" cy="4657872"/>
              </a:xfrm>
            </p:spPr>
            <p:txBody>
              <a:bodyPr>
                <a:normAutofit/>
              </a:bodyPr>
              <a:lstStyle/>
              <a:p>
                <a:pPr marL="0" indent="0">
                  <a:lnSpc>
                    <a:spcPct val="110000"/>
                  </a:lnSpc>
                  <a:buNone/>
                </a:pPr>
                <a:r>
                  <a:rPr lang="zh-CN" altLang="en-US" dirty="0">
                    <a:latin typeface="宋体" panose="02010600030101010101" pitchFamily="2" charset="-122"/>
                    <a:ea typeface="宋体" panose="02010600030101010101" pitchFamily="2" charset="-122"/>
                  </a:rPr>
                  <a:t>还可以给更加宽松的条件。设攻击者</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获得了以往废弃的</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组明文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密文对：</a:t>
                </a:r>
                <a:endParaRPr lang="en-US" altLang="zh-CN" dirty="0">
                  <a:latin typeface="宋体" panose="02010600030101010101" pitchFamily="2" charset="-122"/>
                  <a:ea typeface="宋体" panose="02010600030101010101" pitchFamily="2" charset="-122"/>
                </a:endParaRPr>
              </a:p>
              <a:p>
                <a:pPr marL="0" indent="0">
                  <a:lnSpc>
                    <a:spcPct val="110000"/>
                  </a:lnSpc>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𝑚</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m:t>
                              </m:r>
                            </m:e>
                            <m:sub>
                              <m:r>
                                <a:rPr lang="en-US" altLang="zh-CN" b="0" i="1" smtClean="0">
                                  <a:latin typeface="Cambria Math" panose="02040503050406030204" pitchFamily="18" charset="0"/>
                                  <a:ea typeface="宋体" panose="02010600030101010101" pitchFamily="2" charset="-122"/>
                                </a:rPr>
                                <m:t>1</m:t>
                              </m:r>
                            </m:sub>
                          </m:sSub>
                        </m:e>
                      </m:d>
                      <m:r>
                        <a:rPr lang="en-US" altLang="zh-CN" b="0" i="1" smtClean="0">
                          <a:latin typeface="Cambria Math" panose="02040503050406030204" pitchFamily="18" charset="0"/>
                          <a:ea typeface="宋体" panose="02010600030101010101" pitchFamily="2" charset="-122"/>
                        </a:rPr>
                        <m:t>,</m:t>
                      </m:r>
                      <m:d>
                        <m:dPr>
                          <m:ctrlPr>
                            <a:rPr lang="en-US" altLang="zh-CN" b="0" i="1" smtClean="0">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b="0" i="1" smtClean="0">
                                  <a:latin typeface="Cambria Math" panose="02040503050406030204" pitchFamily="18" charset="0"/>
                                  <a:ea typeface="宋体" panose="02010600030101010101" pitchFamily="2" charset="-122"/>
                                </a:rPr>
                                <m:t>2</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𝑐</m:t>
                              </m:r>
                            </m:e>
                            <m:sub>
                              <m:r>
                                <a:rPr lang="en-US" altLang="zh-CN" b="0" i="1" smtClean="0">
                                  <a:latin typeface="Cambria Math" panose="02040503050406030204" pitchFamily="18" charset="0"/>
                                  <a:ea typeface="宋体" panose="02010600030101010101" pitchFamily="2" charset="-122"/>
                                </a:rPr>
                                <m:t>2</m:t>
                              </m:r>
                            </m:sub>
                          </m:sSub>
                        </m:e>
                      </m:d>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𝑚</m:t>
                              </m:r>
                            </m:e>
                            <m:sub>
                              <m:r>
                                <a:rPr lang="en-US" altLang="zh-CN" b="0" i="1" smtClean="0">
                                  <a:latin typeface="Cambria Math" panose="02040503050406030204" pitchFamily="18" charset="0"/>
                                  <a:ea typeface="宋体" panose="02010600030101010101" pitchFamily="2" charset="-122"/>
                                </a:rPr>
                                <m:t>𝑛</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𝑐</m:t>
                              </m:r>
                            </m:e>
                            <m:sub>
                              <m:r>
                                <a:rPr lang="en-US" altLang="zh-CN" b="0" i="1" smtClean="0">
                                  <a:latin typeface="Cambria Math" panose="02040503050406030204" pitchFamily="18" charset="0"/>
                                  <a:ea typeface="宋体" panose="02010600030101010101" pitchFamily="2" charset="-122"/>
                                </a:rPr>
                                <m:t>𝑛</m:t>
                              </m:r>
                            </m:sub>
                          </m:sSub>
                        </m:e>
                      </m:d>
                    </m:oMath>
                  </m:oMathPara>
                </a14:m>
                <a:endParaRPr lang="en-US" altLang="zh-CN" dirty="0">
                  <a:latin typeface="宋体" panose="02010600030101010101" pitchFamily="2" charset="-122"/>
                  <a:ea typeface="宋体" panose="02010600030101010101" pitchFamily="2" charset="-122"/>
                </a:endParaRPr>
              </a:p>
              <a:p>
                <a:pPr marL="0" indent="0">
                  <a:lnSpc>
                    <a:spcPct val="110000"/>
                  </a:lnSpc>
                  <a:buNone/>
                </a:pPr>
                <a:r>
                  <a:rPr lang="zh-CN" altLang="en-US" dirty="0">
                    <a:latin typeface="宋体" panose="02010600030101010101" pitchFamily="2" charset="-122"/>
                    <a:ea typeface="宋体" panose="02010600030101010101" pitchFamily="2" charset="-122"/>
                  </a:rPr>
                  <a:t>于是</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获得了关于解密密钥</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的方程组：</a:t>
                </a:r>
                <a:endParaRPr lang="en-US" altLang="zh-CN" dirty="0">
                  <a:latin typeface="宋体" panose="02010600030101010101" pitchFamily="2" charset="-122"/>
                  <a:ea typeface="宋体" panose="02010600030101010101" pitchFamily="2" charset="-122"/>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𝑚</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𝐷</m:t>
                      </m:r>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𝑘</m:t>
                          </m:r>
                        </m:e>
                      </m:d>
                      <m:r>
                        <a:rPr lang="en-US" altLang="zh-CN" b="0" i="1" smtClean="0">
                          <a:latin typeface="Cambria Math" panose="02040503050406030204" pitchFamily="18" charset="0"/>
                          <a:ea typeface="宋体" panose="02010600030101010101" pitchFamily="2" charset="-122"/>
                        </a:rPr>
                        <m:t>, </m:t>
                      </m:r>
                    </m:oMath>
                  </m:oMathPara>
                </a14:m>
                <a:endParaRPr lang="en-US" altLang="zh-CN" dirty="0">
                  <a:latin typeface="宋体" panose="02010600030101010101" pitchFamily="2" charset="-122"/>
                  <a:ea typeface="宋体" panose="02010600030101010101" pitchFamily="2" charset="-122"/>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𝑚</m:t>
                          </m:r>
                        </m:e>
                        <m:sub>
                          <m:r>
                            <a:rPr lang="en-US" altLang="zh-CN" i="1">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𝐷</m:t>
                      </m:r>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m:t>
                              </m:r>
                            </m:e>
                            <m:sub>
                              <m:r>
                                <a:rPr lang="en-US" altLang="zh-CN" i="1">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𝑘</m:t>
                          </m:r>
                        </m:e>
                      </m:d>
                      <m:r>
                        <a:rPr lang="en-US" altLang="zh-CN" b="0" i="1" smtClean="0">
                          <a:latin typeface="Cambria Math" panose="02040503050406030204" pitchFamily="18" charset="0"/>
                          <a:ea typeface="宋体" panose="02010600030101010101" pitchFamily="2" charset="-122"/>
                        </a:rPr>
                        <m:t>,</m:t>
                      </m:r>
                    </m:oMath>
                  </m:oMathPara>
                </a14:m>
                <a:endParaRPr lang="en-US" altLang="zh-CN" dirty="0">
                  <a:latin typeface="宋体" panose="02010600030101010101" pitchFamily="2" charset="-122"/>
                  <a:ea typeface="宋体" panose="02010600030101010101" pitchFamily="2" charset="-122"/>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宋体" panose="02010600030101010101" pitchFamily="2" charset="-122"/>
                        </a:rPr>
                        <m:t>,</m:t>
                      </m:r>
                    </m:oMath>
                  </m:oMathPara>
                </a14:m>
                <a:endParaRPr lang="en-US" altLang="zh-CN" dirty="0">
                  <a:latin typeface="宋体" panose="02010600030101010101" pitchFamily="2" charset="-122"/>
                  <a:ea typeface="宋体" panose="02010600030101010101" pitchFamily="2" charset="-122"/>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𝑚</m:t>
                          </m:r>
                        </m:e>
                        <m:sub>
                          <m:r>
                            <a:rPr lang="en-US" altLang="zh-CN" b="0" i="1" smtClean="0">
                              <a:latin typeface="Cambria Math" panose="02040503050406030204" pitchFamily="18" charset="0"/>
                              <a:ea typeface="宋体" panose="02010600030101010101" pitchFamily="2" charset="-122"/>
                            </a:rPr>
                            <m:t>𝑛</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𝐷</m:t>
                      </m:r>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m:t>
                              </m:r>
                            </m:e>
                            <m:sub>
                              <m:r>
                                <a:rPr lang="en-US" altLang="zh-CN" b="0" i="1" smtClean="0">
                                  <a:latin typeface="Cambria Math" panose="02040503050406030204" pitchFamily="18" charset="0"/>
                                  <a:ea typeface="宋体" panose="02010600030101010101" pitchFamily="2" charset="-122"/>
                                </a:rPr>
                                <m:t>𝑛</m:t>
                              </m:r>
                            </m:sub>
                          </m:sSub>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𝑘</m:t>
                          </m:r>
                        </m:e>
                      </m:d>
                      <m:r>
                        <a:rPr lang="zh-CN" altLang="en-US" i="1">
                          <a:latin typeface="Cambria Math" panose="02040503050406030204" pitchFamily="18" charset="0"/>
                          <a:ea typeface="宋体" panose="02010600030101010101" pitchFamily="2" charset="-122"/>
                        </a:rPr>
                        <m:t>。</m:t>
                      </m:r>
                    </m:oMath>
                  </m:oMathPara>
                </a14:m>
                <a:endParaRPr lang="en-US" altLang="zh-CN" dirty="0">
                  <a:latin typeface="宋体" panose="02010600030101010101" pitchFamily="2" charset="-122"/>
                  <a:ea typeface="宋体" panose="02010600030101010101" pitchFamily="2" charset="-122"/>
                </a:endParaRPr>
              </a:p>
              <a:p>
                <a:pPr marL="0" indent="0">
                  <a:lnSpc>
                    <a:spcPct val="110000"/>
                  </a:lnSpc>
                  <a:buNone/>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𝑛</m:t>
                      </m:r>
                      <m:r>
                        <a:rPr lang="zh-CN" altLang="en-US" i="1" dirty="0" smtClean="0">
                          <a:latin typeface="Cambria Math" panose="02040503050406030204" pitchFamily="18" charset="0"/>
                          <a:ea typeface="宋体" panose="02010600030101010101" pitchFamily="2" charset="-122"/>
                        </a:rPr>
                        <m:t>越大，解密密钥</m:t>
                      </m:r>
                      <m:r>
                        <a:rPr lang="en-US" altLang="zh-CN" i="1" dirty="0" smtClean="0">
                          <a:latin typeface="Cambria Math" panose="02040503050406030204" pitchFamily="18" charset="0"/>
                          <a:ea typeface="宋体" panose="02010600030101010101" pitchFamily="2" charset="-122"/>
                        </a:rPr>
                        <m:t>𝑘</m:t>
                      </m:r>
                      <m:r>
                        <a:rPr lang="zh-CN" altLang="en-US" i="1" dirty="0" smtClean="0">
                          <a:latin typeface="Cambria Math" panose="02040503050406030204" pitchFamily="18" charset="0"/>
                          <a:ea typeface="宋体" panose="02010600030101010101" pitchFamily="2" charset="-122"/>
                        </a:rPr>
                        <m:t>就越容易确定。）</m:t>
                      </m:r>
                    </m:oMath>
                  </m:oMathPara>
                </a14:m>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15F4E41E-54FE-4BBA-B357-5C49C8D949B7}"/>
                  </a:ext>
                </a:extLst>
              </p:cNvPr>
              <p:cNvSpPr>
                <a:spLocks noGrp="1" noRot="1" noChangeAspect="1" noMove="1" noResize="1" noEditPoints="1" noAdjustHandles="1" noChangeArrowheads="1" noChangeShapeType="1" noTextEdit="1"/>
              </p:cNvSpPr>
              <p:nvPr>
                <p:ph idx="1"/>
              </p:nvPr>
            </p:nvSpPr>
            <p:spPr>
              <a:xfrm>
                <a:off x="1505888" y="1471548"/>
                <a:ext cx="9180227" cy="4657872"/>
              </a:xfrm>
              <a:blipFill>
                <a:blip r:embed="rId2"/>
                <a:stretch>
                  <a:fillRect l="-1328" t="-1571"/>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FF8E3025-B578-49DB-A0E0-D18DE54963F0}"/>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44</a:t>
            </a:fld>
            <a:endParaRPr lang="en-US" altLang="zh-CN"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419DDCEB-B57A-47DF-B252-F8DC1E2FD32C}"/>
              </a:ext>
            </a:extLst>
          </p:cNvPr>
          <p:cNvSpPr>
            <a:spLocks noGrp="1" noChangeArrowheads="1"/>
          </p:cNvSpPr>
          <p:nvPr>
            <p:ph type="title"/>
          </p:nvPr>
        </p:nvSpPr>
        <p:spPr>
          <a:xfrm>
            <a:off x="1919290" y="333379"/>
            <a:ext cx="8589963" cy="1020763"/>
          </a:xfrm>
        </p:spPr>
        <p:txBody>
          <a:bodyPr/>
          <a:lstStyle/>
          <a:p>
            <a:pPr eaLnBrk="1" hangingPunct="1"/>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p:sp>
        <p:nvSpPr>
          <p:cNvPr id="5" name="灯片编号占位符 4">
            <a:extLst>
              <a:ext uri="{FF2B5EF4-FFF2-40B4-BE49-F238E27FC236}">
                <a16:creationId xmlns:a16="http://schemas.microsoft.com/office/drawing/2014/main" id="{69E610C0-65FA-4AE6-AADB-597A9D5A5530}"/>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45</a:t>
            </a:fld>
            <a:endParaRPr lang="en-US" altLang="zh-CN" sz="1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8EB59F6-DFE6-4E1E-ACD9-C2874B01E36D}"/>
                  </a:ext>
                </a:extLst>
              </p:cNvPr>
              <p:cNvSpPr>
                <a:spLocks noGrp="1"/>
              </p:cNvSpPr>
              <p:nvPr>
                <p:ph idx="1"/>
              </p:nvPr>
            </p:nvSpPr>
            <p:spPr>
              <a:xfrm>
                <a:off x="1198880" y="1354141"/>
                <a:ext cx="8954347" cy="4351339"/>
              </a:xfrm>
            </p:spPr>
            <p:txBody>
              <a:bodyPr>
                <a:noAutofit/>
              </a:bodyPr>
              <a:lstStyle/>
              <a:p>
                <a:pPr marL="0" indent="0">
                  <a:lnSpc>
                    <a:spcPct val="100000"/>
                  </a:lnSpc>
                  <a:buNone/>
                </a:pPr>
                <a:r>
                  <a:rPr lang="zh-CN" altLang="en-US" dirty="0">
                    <a:latin typeface="宋体" panose="02010600030101010101" pitchFamily="2" charset="-122"/>
                    <a:ea typeface="宋体" panose="02010600030101010101" pitchFamily="2" charset="-122"/>
                  </a:rPr>
                  <a:t>以上就是已知明文攻击。</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要抵抗已知明文攻击，必须精心地设计加解密算法</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𝐸</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𝐷</m:t>
                    </m:r>
                    <m:r>
                      <a:rPr lang="en-US" altLang="zh-CN"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b="1" dirty="0">
                    <a:latin typeface="宋体" panose="02010600030101010101" pitchFamily="2" charset="-122"/>
                    <a:ea typeface="宋体" panose="02010600030101010101" pitchFamily="2" charset="-122"/>
                  </a:rPr>
                  <a:t>例</a:t>
                </a:r>
                <a:r>
                  <a:rPr lang="en-US" altLang="zh-CN" b="1"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设：加密密钥等于解密密钥：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𝑧</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𝑘</m:t>
                    </m:r>
                  </m:oMath>
                </a14:m>
                <a:r>
                  <a:rPr lang="zh-CN" altLang="en-US" dirty="0">
                    <a:latin typeface="宋体" panose="02010600030101010101" pitchFamily="2" charset="-122"/>
                    <a:ea typeface="宋体" panose="02010600030101010101" pitchFamily="2" charset="-122"/>
                  </a:rPr>
                  <a:t>；加密算法为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r>
                      <a:rPr lang="en-US" altLang="zh-CN" i="1" dirty="0" smtClean="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𝑚</m:t>
                    </m:r>
                    <m:r>
                      <a:rPr lang="en-US" altLang="zh-CN" i="1" dirty="0" err="1">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𝑧</m:t>
                    </m:r>
                  </m:oMath>
                </a14:m>
                <a:r>
                  <a:rPr lang="zh-CN" altLang="en-US" dirty="0">
                    <a:latin typeface="宋体" panose="02010600030101010101" pitchFamily="2" charset="-122"/>
                    <a:ea typeface="宋体" panose="02010600030101010101" pitchFamily="2" charset="-122"/>
                  </a:rPr>
                  <a:t>；对应的解密算法为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𝑐</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𝑘</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𝑐</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𝑧</m:t>
                    </m:r>
                  </m:oMath>
                </a14:m>
                <a:r>
                  <a:rPr lang="zh-CN" altLang="en-US" dirty="0">
                    <a:latin typeface="宋体" panose="02010600030101010101" pitchFamily="2" charset="-122"/>
                    <a:ea typeface="宋体" panose="02010600030101010101" pitchFamily="2" charset="-122"/>
                  </a:rPr>
                  <a:t>。（普通加减法）</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注意到此时</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𝑐</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。这就是说，只要知道了一组明文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密文对</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𝑚</m:t>
                    </m:r>
                    <m:r>
                      <a:rPr lang="en-US" altLang="zh-CN" i="1" dirty="0" err="1">
                        <a:latin typeface="Cambria Math" panose="02040503050406030204" pitchFamily="18" charset="0"/>
                        <a:ea typeface="宋体" panose="02010600030101010101" pitchFamily="2" charset="-122"/>
                      </a:rPr>
                      <m:t>,</m:t>
                    </m:r>
                    <m:r>
                      <a:rPr lang="en-US" altLang="zh-CN" i="1" dirty="0" err="1">
                        <a:latin typeface="Cambria Math" panose="02040503050406030204" pitchFamily="18" charset="0"/>
                        <a:ea typeface="宋体" panose="02010600030101010101" pitchFamily="2" charset="-122"/>
                      </a:rPr>
                      <m:t>𝑐</m:t>
                    </m:r>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，就能计算出解密密钥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oMath>
                </a14:m>
                <a:r>
                  <a:rPr lang="zh-CN" altLang="en-US" dirty="0">
                    <a:latin typeface="宋体" panose="02010600030101010101" pitchFamily="2" charset="-122"/>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D8EB59F6-DFE6-4E1E-ACD9-C2874B01E36D}"/>
                  </a:ext>
                </a:extLst>
              </p:cNvPr>
              <p:cNvSpPr>
                <a:spLocks noGrp="1" noRot="1" noChangeAspect="1" noMove="1" noResize="1" noEditPoints="1" noAdjustHandles="1" noChangeArrowheads="1" noChangeShapeType="1" noTextEdit="1"/>
              </p:cNvSpPr>
              <p:nvPr>
                <p:ph idx="1"/>
              </p:nvPr>
            </p:nvSpPr>
            <p:spPr>
              <a:xfrm>
                <a:off x="1198880" y="1354141"/>
                <a:ext cx="8954347" cy="4351339"/>
              </a:xfrm>
              <a:blipFill>
                <a:blip r:embed="rId2"/>
                <a:stretch>
                  <a:fillRect l="-1430" t="-1401" r="-531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30A36975-39BC-4046-B69D-55594E018555}"/>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AB9B27-B5A3-4770-B83D-6C5D6986C931}"/>
                  </a:ext>
                </a:extLst>
              </p:cNvPr>
              <p:cNvSpPr>
                <a:spLocks noGrp="1"/>
              </p:cNvSpPr>
              <p:nvPr>
                <p:ph idx="1"/>
              </p:nvPr>
            </p:nvSpPr>
            <p:spPr>
              <a:xfrm>
                <a:off x="1919291" y="1354141"/>
                <a:ext cx="7631139" cy="4622015"/>
              </a:xfrm>
            </p:spPr>
            <p:txBody>
              <a:bodyPr>
                <a:noAutofit/>
              </a:bodyPr>
              <a:lstStyle/>
              <a:p>
                <a:pPr marL="0" indent="0">
                  <a:buNone/>
                </a:pPr>
                <a:r>
                  <a:rPr lang="zh-CN" altLang="en-US" b="1" dirty="0">
                    <a:latin typeface="宋体" panose="02010600030101010101" pitchFamily="2" charset="-122"/>
                    <a:ea typeface="宋体" panose="02010600030101010101" pitchFamily="2" charset="-122"/>
                  </a:rPr>
                  <a:t>例</a:t>
                </a:r>
                <a:r>
                  <a:rPr lang="en-US" altLang="zh-CN" b="1"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设：加密密钥等于解密密钥，</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；加密算法为</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a:latin typeface="Cambria Math" panose="02040503050406030204" pitchFamily="18" charset="0"/>
                          </a:rPr>
                          <m:t>𝑧</m:t>
                        </m:r>
                      </m:e>
                      <m:sub>
                        <m:r>
                          <a:rPr lang="en-US" altLang="zh-CN" b="0" i="1">
                            <a:latin typeface="Cambria Math" panose="02040503050406030204" pitchFamily="18" charset="0"/>
                          </a:rPr>
                          <m:t>1</m:t>
                        </m:r>
                      </m:sub>
                    </m:sSub>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oMath>
                </a14:m>
                <a:r>
                  <a:rPr lang="zh-CN" altLang="en-US" dirty="0">
                    <a:latin typeface="宋体" panose="02010600030101010101" pitchFamily="2" charset="-122"/>
                    <a:ea typeface="宋体" panose="02010600030101010101" pitchFamily="2" charset="-122"/>
                  </a:rPr>
                  <a:t>；对应的解密算法为</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a:latin typeface="Cambria Math" panose="02040503050406030204" pitchFamily="18" charset="0"/>
                          </a:rPr>
                          <m:t>𝑧</m:t>
                        </m:r>
                      </m:e>
                      <m:sub>
                        <m:r>
                          <a:rPr lang="en-US" altLang="zh-CN" b="0" i="1">
                            <a:latin typeface="Cambria Math" panose="02040503050406030204" pitchFamily="18" charset="0"/>
                          </a:rPr>
                          <m:t>1</m:t>
                        </m:r>
                      </m:sub>
                    </m:sSub>
                  </m:oMath>
                </a14:m>
                <a:r>
                  <a:rPr lang="zh-CN" altLang="en-US" dirty="0">
                    <a:latin typeface="宋体" panose="02010600030101010101" pitchFamily="2" charset="-122"/>
                    <a:ea typeface="宋体" panose="02010600030101010101" pitchFamily="2" charset="-122"/>
                  </a:rPr>
                  <a:t>。（普通加减乘除法）</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设攻击者</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获得了以往废除的</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组明文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密文对：</a:t>
                </a:r>
                <a:endParaRPr lang="en-US" altLang="zh-CN" dirty="0">
                  <a:latin typeface="宋体" panose="02010600030101010101" pitchFamily="2" charset="-122"/>
                  <a:ea typeface="宋体" panose="02010600030101010101" pitchFamily="2" charset="-122"/>
                </a:endParaRPr>
              </a:p>
              <a:p>
                <a:pPr marL="0" indent="0" algn="ctr">
                  <a:buNone/>
                </a:pP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𝑚</m:t>
                            </m:r>
                          </m:e>
                          <m:sub>
                            <m:r>
                              <a:rPr lang="en-US" altLang="zh-CN" b="0" i="1" smtClean="0">
                                <a:latin typeface="Cambria Math" panose="02040503050406030204" pitchFamily="18" charset="0"/>
                              </a:rPr>
                              <m:t>2</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𝑐</m:t>
                            </m:r>
                          </m:e>
                          <m:sub>
                            <m:r>
                              <a:rPr lang="en-US" altLang="zh-CN" b="0" i="1" smtClean="0">
                                <a:latin typeface="Cambria Math" panose="02040503050406030204" pitchFamily="18" charset="0"/>
                              </a:rPr>
                              <m:t>2</m:t>
                            </m:r>
                          </m:sub>
                        </m:sSub>
                      </m:e>
                    </m:d>
                    <m:r>
                      <a:rPr lang="zh-CN" altLang="en-US"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注意到此时</a:t>
                </a:r>
                <a:endParaRPr lang="en-US" altLang="zh-CN" dirty="0">
                  <a:latin typeface="宋体" panose="02010600030101010101" pitchFamily="2" charset="-122"/>
                  <a:ea typeface="宋体" panose="02010600030101010101" pitchFamily="2" charset="-122"/>
                </a:endParaRPr>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𝑚</m:t>
                          </m:r>
                        </m:e>
                        <m:sub>
                          <m:r>
                            <a:rPr lang="en-US" altLang="zh-CN" b="0"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en-US" altLang="zh-CN" dirty="0"/>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𝑚</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zh-CN" altLang="en-US" b="0" i="1">
                          <a:latin typeface="Cambria Math" panose="02040503050406030204" pitchFamily="18" charset="0"/>
                        </a:rPr>
                        <m:t>。</m:t>
                      </m:r>
                    </m:oMath>
                  </m:oMathPara>
                </a14:m>
                <a:endParaRPr lang="en-US" altLang="zh-CN" dirty="0"/>
              </a:p>
              <a:p>
                <a:pPr marL="0" indent="0">
                  <a:buNone/>
                </a:pPr>
                <a:r>
                  <a:rPr lang="zh-CN" altLang="en-US" dirty="0">
                    <a:latin typeface="宋体" panose="02010600030101010101" pitchFamily="2" charset="-122"/>
                    <a:ea typeface="宋体" panose="02010600030101010101" pitchFamily="2" charset="-122"/>
                  </a:rPr>
                  <a:t>这是一个关于密钥</a:t>
                </a:r>
                <a14:m>
                  <m:oMath xmlns:m="http://schemas.openxmlformats.org/officeDocument/2006/math">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的二元一次方程组，能计算出</a:t>
                </a:r>
                <a14:m>
                  <m:oMath xmlns:m="http://schemas.openxmlformats.org/officeDocument/2006/math">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𝑧</m:t>
                        </m:r>
                      </m:e>
                      <m:sub>
                        <m:r>
                          <a:rPr lang="en-US" altLang="zh-CN" b="0" i="1">
                            <a:latin typeface="Cambria Math" panose="02040503050406030204" pitchFamily="18" charset="0"/>
                          </a:rPr>
                          <m:t>1</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𝑧</m:t>
                        </m:r>
                      </m:e>
                      <m:sub>
                        <m:r>
                          <a:rPr lang="en-US" altLang="zh-CN" b="0" i="1">
                            <a:latin typeface="Cambria Math" panose="02040503050406030204" pitchFamily="18" charset="0"/>
                          </a:rPr>
                          <m:t>2</m:t>
                        </m:r>
                      </m:sub>
                    </m:sSub>
                    <m:r>
                      <a:rPr lang="en-US" altLang="zh-CN" b="0" i="1">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7DAB9B27-B5A3-4770-B83D-6C5D6986C931}"/>
                  </a:ext>
                </a:extLst>
              </p:cNvPr>
              <p:cNvSpPr>
                <a:spLocks noGrp="1" noRot="1" noChangeAspect="1" noMove="1" noResize="1" noEditPoints="1" noAdjustHandles="1" noChangeArrowheads="1" noChangeShapeType="1" noTextEdit="1"/>
              </p:cNvSpPr>
              <p:nvPr>
                <p:ph idx="1"/>
              </p:nvPr>
            </p:nvSpPr>
            <p:spPr>
              <a:xfrm>
                <a:off x="1919291" y="1354141"/>
                <a:ext cx="7631139" cy="4622015"/>
              </a:xfrm>
              <a:blipFill>
                <a:blip r:embed="rId2"/>
                <a:stretch>
                  <a:fillRect l="-1677" t="-2507" r="-4153"/>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1F428E59-A2F0-4FC0-A694-6B0551B581A3}"/>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46</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6A76C453-30CE-4C17-BFD8-E54AB4009F5D}"/>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p:sp>
        <p:nvSpPr>
          <p:cNvPr id="64516" name="Rectangle 3">
            <a:extLst>
              <a:ext uri="{FF2B5EF4-FFF2-40B4-BE49-F238E27FC236}">
                <a16:creationId xmlns:a16="http://schemas.microsoft.com/office/drawing/2014/main" id="{EED84533-436D-453B-A945-DFAF297A567E}"/>
              </a:ext>
            </a:extLst>
          </p:cNvPr>
          <p:cNvSpPr>
            <a:spLocks noGrp="1" noChangeArrowheads="1"/>
          </p:cNvSpPr>
          <p:nvPr>
            <p:ph type="body" idx="1"/>
          </p:nvPr>
        </p:nvSpPr>
        <p:spPr>
          <a:xfrm>
            <a:off x="1919291" y="2106109"/>
            <a:ext cx="7566025" cy="1864739"/>
          </a:xfrm>
        </p:spPr>
        <p:txBody>
          <a:bodyPr/>
          <a:lstStyle/>
          <a:p>
            <a:pPr marL="0" indent="0">
              <a:lnSpc>
                <a:spcPct val="100000"/>
              </a:lnSpc>
              <a:buNone/>
            </a:pPr>
            <a:r>
              <a:rPr lang="zh-CN" altLang="en-US" dirty="0">
                <a:latin typeface="宋体" panose="02010600030101010101" pitchFamily="2" charset="-122"/>
                <a:ea typeface="宋体" panose="02010600030101010101" pitchFamily="2" charset="-122"/>
              </a:rPr>
              <a:t>可以看出，以上两个例子所用的加解密算法都不能抵抗已知明文攻击，因此不能用作多次一密的加解密方式。</a:t>
            </a:r>
          </a:p>
        </p:txBody>
      </p:sp>
      <p:sp>
        <p:nvSpPr>
          <p:cNvPr id="5" name="灯片编号占位符 4">
            <a:extLst>
              <a:ext uri="{FF2B5EF4-FFF2-40B4-BE49-F238E27FC236}">
                <a16:creationId xmlns:a16="http://schemas.microsoft.com/office/drawing/2014/main" id="{FAED2A22-D7D8-482D-9914-14D14893D5EF}"/>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47</a:t>
            </a:fld>
            <a:endParaRPr lang="en-US" altLang="zh-CN"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4DF4EA2F-4D73-4210-937D-DF90D20BB1DB}"/>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3612AD-25E8-4F0D-B2E4-C5AA357F130F}"/>
                  </a:ext>
                </a:extLst>
              </p:cNvPr>
              <p:cNvSpPr>
                <a:spLocks noGrp="1"/>
              </p:cNvSpPr>
              <p:nvPr>
                <p:ph idx="1"/>
              </p:nvPr>
            </p:nvSpPr>
            <p:spPr>
              <a:xfrm>
                <a:off x="1919289" y="1705706"/>
                <a:ext cx="8445708" cy="4095491"/>
              </a:xfrm>
            </p:spPr>
            <p:txBody>
              <a:bodyPr>
                <a:noAutofit/>
              </a:bodyPr>
              <a:lstStyle/>
              <a:p>
                <a:pPr marL="0" indent="0">
                  <a:buNone/>
                </a:pPr>
                <a:r>
                  <a:rPr lang="zh-CN" altLang="en-US" dirty="0">
                    <a:latin typeface="宋体" panose="02010600030101010101" pitchFamily="2" charset="-122"/>
                    <a:ea typeface="宋体" panose="02010600030101010101" pitchFamily="2" charset="-122"/>
                  </a:rPr>
                  <a:t>注解三：已知明文攻击的一些弱化形式</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设攻击者</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知道了以往的一个密文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oMath>
                </a14:m>
                <a:r>
                  <a:rPr lang="zh-CN" altLang="en-US" dirty="0">
                    <a:latin typeface="宋体" panose="02010600030101010101" pitchFamily="2" charset="-122"/>
                    <a:ea typeface="宋体" panose="02010600030101010101" pitchFamily="2" charset="-122"/>
                  </a:rPr>
                  <a:t>以及</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𝑐</m:t>
                    </m:r>
                  </m:oMath>
                </a14:m>
                <a:r>
                  <a:rPr lang="zh-CN" altLang="en-US" dirty="0">
                    <a:latin typeface="宋体" panose="02010600030101010101" pitchFamily="2" charset="-122"/>
                    <a:ea typeface="宋体" panose="02010600030101010101" pitchFamily="2" charset="-122"/>
                  </a:rPr>
                  <a:t>所对应的明文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又截获了一个新的密文</a:t>
                </a:r>
                <a14:m>
                  <m:oMath xmlns:m="http://schemas.openxmlformats.org/officeDocument/2006/math">
                    <m:sSup>
                      <m:sSupPr>
                        <m:ctrlPr>
                          <a:rPr lang="zh-CN" altLang="en-US" i="1" dirty="0" smtClean="0">
                            <a:solidFill>
                              <a:srgbClr val="836967"/>
                            </a:solidFill>
                            <a:latin typeface="Cambria Math" panose="02040503050406030204" pitchFamily="18" charset="0"/>
                          </a:rPr>
                        </m:ctrlPr>
                      </m:sSupPr>
                      <m:e>
                        <m:r>
                          <a:rPr lang="zh-CN" altLang="en-US" i="1" dirty="0">
                            <a:latin typeface="Cambria Math" panose="02040503050406030204" pitchFamily="18" charset="0"/>
                          </a:rPr>
                          <m:t>𝑐</m:t>
                        </m:r>
                      </m:e>
                      <m:sup>
                        <m:r>
                          <a:rPr lang="zh-CN" altLang="en-US" i="0" dirty="0">
                            <a:latin typeface="Cambria Math" panose="02040503050406030204" pitchFamily="18" charset="0"/>
                          </a:rPr>
                          <m:t>′</m:t>
                        </m:r>
                      </m:sup>
                    </m:sSup>
                  </m:oMath>
                </a14:m>
                <a:r>
                  <a:rPr lang="zh-CN" altLang="en-US" dirty="0"/>
                  <a:t>，</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视图猜测出</a:t>
                </a:r>
                <a14:m>
                  <m:oMath xmlns:m="http://schemas.openxmlformats.org/officeDocument/2006/math">
                    <m:sSup>
                      <m:sSupPr>
                        <m:ctrlPr>
                          <a:rPr lang="zh-CN" altLang="en-US" i="1" dirty="0">
                            <a:solidFill>
                              <a:srgbClr val="836967"/>
                            </a:solidFill>
                            <a:latin typeface="Cambria Math" panose="02040503050406030204" pitchFamily="18" charset="0"/>
                          </a:rPr>
                        </m:ctrlPr>
                      </m:sSupPr>
                      <m:e>
                        <m:r>
                          <a:rPr lang="zh-CN" altLang="en-US" i="1" dirty="0">
                            <a:latin typeface="Cambria Math" panose="02040503050406030204" pitchFamily="18" charset="0"/>
                          </a:rPr>
                          <m:t>𝑐</m:t>
                        </m:r>
                      </m:e>
                      <m:sup>
                        <m:r>
                          <a:rPr lang="zh-CN" altLang="en-US" dirty="0">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所对应的明文</a:t>
                </a:r>
                <a14:m>
                  <m:oMath xmlns:m="http://schemas.openxmlformats.org/officeDocument/2006/math">
                    <m:sSup>
                      <m:sSupPr>
                        <m:ctrlPr>
                          <a:rPr lang="zh-CN" altLang="en-US" i="1" dirty="0">
                            <a:solidFill>
                              <a:srgbClr val="836967"/>
                            </a:solidFill>
                            <a:latin typeface="Cambria Math" panose="02040503050406030204" pitchFamily="18" charset="0"/>
                          </a:rPr>
                        </m:ctrlPr>
                      </m:sSupPr>
                      <m:e>
                        <m:r>
                          <a:rPr lang="en-US" altLang="zh-CN" b="0" i="1" dirty="0" smtClean="0">
                            <a:solidFill>
                              <a:srgbClr val="836967"/>
                            </a:solidFill>
                            <a:latin typeface="Cambria Math" panose="02040503050406030204" pitchFamily="18" charset="0"/>
                          </a:rPr>
                          <m:t>𝑚</m:t>
                        </m:r>
                      </m:e>
                      <m:sup>
                        <m:r>
                          <a:rPr lang="zh-CN" altLang="en-US" dirty="0">
                            <a:latin typeface="Cambria Math" panose="02040503050406030204" pitchFamily="18" charset="0"/>
                          </a:rPr>
                          <m:t>′</m:t>
                        </m:r>
                      </m:sup>
                    </m:sSup>
                  </m:oMath>
                </a14:m>
                <a:r>
                  <a:rPr lang="zh-CN" altLang="en-US" dirty="0"/>
                  <a:t>。</a:t>
                </a:r>
                <a:endParaRPr lang="en-US" altLang="zh-CN" dirty="0"/>
              </a:p>
              <a:p>
                <a:pPr marL="0" indent="0">
                  <a:buNone/>
                </a:pPr>
                <a:r>
                  <a:rPr lang="zh-CN" altLang="en-US" dirty="0">
                    <a:latin typeface="宋体" panose="02010600030101010101" pitchFamily="2" charset="-122"/>
                    <a:ea typeface="宋体" panose="02010600030101010101" pitchFamily="2" charset="-122"/>
                  </a:rPr>
                  <a:t>如果加解密算法设计得“不好”，则密钥对明文的覆盖就可能出现漏洞。此时由</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m:t>
                    </m:r>
                    <m:sSup>
                      <m:sSupPr>
                        <m:ctrlPr>
                          <a:rPr lang="zh-CN" altLang="en-US" i="1" dirty="0">
                            <a:solidFill>
                              <a:srgbClr val="836967"/>
                            </a:solidFill>
                            <a:latin typeface="Cambria Math" panose="02040503050406030204" pitchFamily="18" charset="0"/>
                          </a:rPr>
                        </m:ctrlPr>
                      </m:sSupPr>
                      <m:e>
                        <m:r>
                          <a:rPr lang="zh-CN" altLang="en-US" i="1" dirty="0">
                            <a:latin typeface="Cambria Math" panose="02040503050406030204" pitchFamily="18" charset="0"/>
                          </a:rPr>
                          <m:t>𝑐</m:t>
                        </m:r>
                      </m:e>
                      <m:sup>
                        <m:r>
                          <a:rPr lang="zh-CN" altLang="en-US" dirty="0">
                            <a:latin typeface="Cambria Math" panose="02040503050406030204" pitchFamily="18" charset="0"/>
                          </a:rPr>
                          <m:t>′</m:t>
                        </m:r>
                      </m:sup>
                    </m:sSup>
                    <m:r>
                      <a:rPr lang="en-US" altLang="zh-CN" b="0" i="1" dirty="0"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猜测出</a:t>
                </a:r>
                <a14:m>
                  <m:oMath xmlns:m="http://schemas.openxmlformats.org/officeDocument/2006/math">
                    <m:sSup>
                      <m:sSupPr>
                        <m:ctrlPr>
                          <a:rPr lang="zh-CN" altLang="en-US" i="1" dirty="0">
                            <a:solidFill>
                              <a:srgbClr val="836967"/>
                            </a:solidFill>
                            <a:latin typeface="Cambria Math" panose="02040503050406030204" pitchFamily="18" charset="0"/>
                          </a:rPr>
                        </m:ctrlPr>
                      </m:sSupPr>
                      <m:e>
                        <m:r>
                          <a:rPr lang="zh-CN" altLang="en-US" i="1" dirty="0">
                            <a:latin typeface="Cambria Math" panose="02040503050406030204" pitchFamily="18" charset="0"/>
                          </a:rPr>
                          <m:t>𝑐</m:t>
                        </m:r>
                      </m:e>
                      <m:sup>
                        <m:r>
                          <a:rPr lang="zh-CN" altLang="en-US" dirty="0">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所对应的明文</a:t>
                </a:r>
                <a14:m>
                  <m:oMath xmlns:m="http://schemas.openxmlformats.org/officeDocument/2006/math">
                    <m:sSup>
                      <m:sSupPr>
                        <m:ctrlPr>
                          <a:rPr lang="zh-CN" altLang="en-US" i="1" dirty="0">
                            <a:solidFill>
                              <a:srgbClr val="836967"/>
                            </a:solidFill>
                            <a:latin typeface="Cambria Math" panose="02040503050406030204" pitchFamily="18" charset="0"/>
                          </a:rPr>
                        </m:ctrlPr>
                      </m:sSupPr>
                      <m:e>
                        <m:r>
                          <a:rPr lang="en-US" altLang="zh-CN" b="0" i="1" dirty="0" smtClean="0">
                            <a:solidFill>
                              <a:srgbClr val="836967"/>
                            </a:solidFill>
                            <a:latin typeface="Cambria Math" panose="02040503050406030204" pitchFamily="18" charset="0"/>
                          </a:rPr>
                          <m:t>𝑚</m:t>
                        </m:r>
                      </m:e>
                      <m:sup>
                        <m:r>
                          <a:rPr lang="zh-CN" altLang="en-US" dirty="0">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就会变得容易得多，可能出现以下现象：</a:t>
                </a:r>
              </a:p>
            </p:txBody>
          </p:sp>
        </mc:Choice>
        <mc:Fallback xmlns="">
          <p:sp>
            <p:nvSpPr>
              <p:cNvPr id="3" name="内容占位符 2">
                <a:extLst>
                  <a:ext uri="{FF2B5EF4-FFF2-40B4-BE49-F238E27FC236}">
                    <a16:creationId xmlns:a16="http://schemas.microsoft.com/office/drawing/2014/main" id="{483612AD-25E8-4F0D-B2E4-C5AA357F130F}"/>
                  </a:ext>
                </a:extLst>
              </p:cNvPr>
              <p:cNvSpPr>
                <a:spLocks noGrp="1" noRot="1" noChangeAspect="1" noMove="1" noResize="1" noEditPoints="1" noAdjustHandles="1" noChangeArrowheads="1" noChangeShapeType="1" noTextEdit="1"/>
              </p:cNvSpPr>
              <p:nvPr>
                <p:ph idx="1"/>
              </p:nvPr>
            </p:nvSpPr>
            <p:spPr>
              <a:xfrm>
                <a:off x="1919289" y="1705706"/>
                <a:ext cx="8445708" cy="4095491"/>
              </a:xfrm>
              <a:blipFill>
                <a:blip r:embed="rId2"/>
                <a:stretch>
                  <a:fillRect l="-1516" t="-2679" r="-144"/>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0262E83F-B2C7-4D77-8D45-E81F93AA85B8}"/>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48</a:t>
            </a:fld>
            <a:endParaRPr lang="en-US" altLang="zh-CN" sz="1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9023853D-026D-4ACE-A03A-C592891AD913}"/>
              </a:ext>
            </a:extLst>
          </p:cNvPr>
          <p:cNvSpPr>
            <a:spLocks noGrp="1" noChangeArrowheads="1"/>
          </p:cNvSpPr>
          <p:nvPr>
            <p:ph type="title"/>
          </p:nvPr>
        </p:nvSpPr>
        <p:spPr>
          <a:xfrm>
            <a:off x="1919290" y="333379"/>
            <a:ext cx="8589963"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p:sp>
        <p:nvSpPr>
          <p:cNvPr id="5" name="灯片编号占位符 4">
            <a:extLst>
              <a:ext uri="{FF2B5EF4-FFF2-40B4-BE49-F238E27FC236}">
                <a16:creationId xmlns:a16="http://schemas.microsoft.com/office/drawing/2014/main" id="{2422693D-A9E0-4A50-912C-EC6404AF0A59}"/>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49</a:t>
            </a:fld>
            <a:endParaRPr lang="en-US" altLang="zh-CN" sz="1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2EC6C3-0670-4940-B304-99DB669E534C}"/>
                  </a:ext>
                </a:extLst>
              </p:cNvPr>
              <p:cNvSpPr>
                <a:spLocks noGrp="1"/>
              </p:cNvSpPr>
              <p:nvPr>
                <p:ph idx="1"/>
              </p:nvPr>
            </p:nvSpPr>
            <p:spPr>
              <a:xfrm>
                <a:off x="1919291" y="1450988"/>
                <a:ext cx="8040975" cy="4698999"/>
              </a:xfrm>
            </p:spPr>
            <p:txBody>
              <a:bodyPr>
                <a:normAutofit/>
              </a:bodyPr>
              <a:lstStyle/>
              <a:p>
                <a:pPr marL="0" indent="0">
                  <a:lnSpc>
                    <a:spcPct val="100000"/>
                  </a:lnSpc>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）当</a:t>
                </a:r>
                <a14:m>
                  <m:oMath xmlns:m="http://schemas.openxmlformats.org/officeDocument/2006/math">
                    <m:sSup>
                      <m:sSupPr>
                        <m:ctrlPr>
                          <a:rPr lang="zh-CN" altLang="en-US" i="1" dirty="0" smtClean="0">
                            <a:solidFill>
                              <a:srgbClr val="836967"/>
                            </a:solidFill>
                            <a:latin typeface="Cambria Math" panose="02040503050406030204" pitchFamily="18" charset="0"/>
                          </a:rPr>
                        </m:ctrlPr>
                      </m:sSupPr>
                      <m:e>
                        <m:r>
                          <a:rPr lang="zh-CN" altLang="en-US" i="1" dirty="0">
                            <a:latin typeface="Cambria Math" panose="02040503050406030204" pitchFamily="18" charset="0"/>
                          </a:rPr>
                          <m:t>𝑐</m:t>
                        </m:r>
                      </m:e>
                      <m:sup>
                        <m:r>
                          <a:rPr lang="zh-CN" altLang="en-US" i="0" dirty="0">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i="1" dirty="0" smtClean="0">
                        <a:latin typeface="Cambria Math" panose="02040503050406030204" pitchFamily="18" charset="0"/>
                      </a:rPr>
                      <m:t>𝑐</m:t>
                    </m:r>
                  </m:oMath>
                </a14:m>
                <a:r>
                  <a:rPr lang="zh-CN" altLang="en-US" dirty="0">
                    <a:latin typeface="宋体" panose="02010600030101010101" pitchFamily="2" charset="-122"/>
                    <a:ea typeface="宋体" panose="02010600030101010101" pitchFamily="2" charset="-122"/>
                  </a:rPr>
                  <a:t>的“距离很近”时，</a:t>
                </a:r>
                <a:r>
                  <a:rPr lang="zh-CN" altLang="en-US" dirty="0">
                    <a:solidFill>
                      <a:srgbClr val="836967"/>
                    </a:solidFill>
                  </a:rPr>
                  <a:t> </a:t>
                </a:r>
                <a14:m>
                  <m:oMath xmlns:m="http://schemas.openxmlformats.org/officeDocument/2006/math">
                    <m:sSup>
                      <m:sSupPr>
                        <m:ctrlPr>
                          <a:rPr lang="zh-CN" altLang="en-US" i="1" dirty="0">
                            <a:solidFill>
                              <a:srgbClr val="836967"/>
                            </a:solidFill>
                            <a:latin typeface="Cambria Math" panose="02040503050406030204" pitchFamily="18" charset="0"/>
                          </a:rPr>
                        </m:ctrlPr>
                      </m:sSupPr>
                      <m:e>
                        <m:r>
                          <a:rPr lang="en-US" altLang="zh-CN" b="0" i="1" dirty="0" smtClean="0">
                            <a:solidFill>
                              <a:srgbClr val="836967"/>
                            </a:solidFill>
                            <a:latin typeface="Cambria Math" panose="02040503050406030204" pitchFamily="18" charset="0"/>
                          </a:rPr>
                          <m:t>𝑚</m:t>
                        </m:r>
                      </m:e>
                      <m:sup>
                        <m:r>
                          <a:rPr lang="zh-CN" altLang="en-US" dirty="0">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b="0" i="1" dirty="0" smtClean="0">
                        <a:latin typeface="Cambria Math" panose="02040503050406030204" pitchFamily="18" charset="0"/>
                      </a:rPr>
                      <m:t>𝑚</m:t>
                    </m:r>
                  </m:oMath>
                </a14:m>
                <a:r>
                  <a:rPr lang="zh-CN" altLang="en-US" dirty="0">
                    <a:latin typeface="宋体" panose="02010600030101010101" pitchFamily="2" charset="-122"/>
                    <a:ea typeface="宋体" panose="02010600030101010101" pitchFamily="2" charset="-122"/>
                  </a:rPr>
                  <a:t>也“距离很近”，而无论密钥是什么值。</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）当</a:t>
                </a:r>
                <a14:m>
                  <m:oMath xmlns:m="http://schemas.openxmlformats.org/officeDocument/2006/math">
                    <m:sSup>
                      <m:sSupPr>
                        <m:ctrlPr>
                          <a:rPr lang="zh-CN" altLang="en-US" i="1" dirty="0" smtClean="0">
                            <a:solidFill>
                              <a:srgbClr val="836967"/>
                            </a:solidFill>
                            <a:latin typeface="Cambria Math" panose="02040503050406030204" pitchFamily="18" charset="0"/>
                          </a:rPr>
                        </m:ctrlPr>
                      </m:sSupPr>
                      <m:e>
                        <m:r>
                          <a:rPr lang="zh-CN" altLang="en-US" i="1" dirty="0">
                            <a:latin typeface="Cambria Math" panose="02040503050406030204" pitchFamily="18" charset="0"/>
                          </a:rPr>
                          <m:t>𝑐</m:t>
                        </m:r>
                      </m:e>
                      <m:sup>
                        <m:r>
                          <a:rPr lang="zh-CN" altLang="en-US" i="0" dirty="0">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i="1" dirty="0" smtClean="0">
                        <a:latin typeface="Cambria Math" panose="02040503050406030204" pitchFamily="18" charset="0"/>
                      </a:rPr>
                      <m:t>𝑐</m:t>
                    </m:r>
                  </m:oMath>
                </a14:m>
                <a:r>
                  <a:rPr lang="zh-CN" altLang="en-US" dirty="0">
                    <a:latin typeface="宋体" panose="02010600030101010101" pitchFamily="2" charset="-122"/>
                    <a:ea typeface="宋体" panose="02010600030101010101" pitchFamily="2" charset="-122"/>
                  </a:rPr>
                  <a:t>具有某种固定的关系</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时，</a:t>
                </a:r>
                <a:r>
                  <a:rPr lang="zh-CN" altLang="en-US" dirty="0">
                    <a:solidFill>
                      <a:srgbClr val="836967"/>
                    </a:solidFill>
                  </a:rPr>
                  <a:t> </a:t>
                </a:r>
                <a14:m>
                  <m:oMath xmlns:m="http://schemas.openxmlformats.org/officeDocument/2006/math">
                    <m:sSup>
                      <m:sSupPr>
                        <m:ctrlPr>
                          <a:rPr lang="zh-CN" altLang="en-US" i="1" dirty="0">
                            <a:solidFill>
                              <a:srgbClr val="836967"/>
                            </a:solidFill>
                            <a:latin typeface="Cambria Math" panose="02040503050406030204" pitchFamily="18" charset="0"/>
                          </a:rPr>
                        </m:ctrlPr>
                      </m:sSupPr>
                      <m:e>
                        <m:r>
                          <a:rPr lang="en-US" altLang="zh-CN" b="0" i="1" dirty="0" smtClean="0">
                            <a:solidFill>
                              <a:srgbClr val="836967"/>
                            </a:solidFill>
                            <a:latin typeface="Cambria Math" panose="02040503050406030204" pitchFamily="18" charset="0"/>
                          </a:rPr>
                          <m:t>𝑚</m:t>
                        </m:r>
                      </m:e>
                      <m:sup>
                        <m:r>
                          <a:rPr lang="zh-CN" altLang="en-US" dirty="0">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b="0" i="1" dirty="0" smtClean="0">
                        <a:latin typeface="Cambria Math" panose="02040503050406030204" pitchFamily="18" charset="0"/>
                      </a:rPr>
                      <m:t>𝑚</m:t>
                    </m:r>
                  </m:oMath>
                </a14:m>
                <a:r>
                  <a:rPr lang="zh-CN" altLang="en-US" dirty="0">
                    <a:latin typeface="宋体" panose="02010600030101010101" pitchFamily="2" charset="-122"/>
                    <a:ea typeface="宋体" panose="02010600030101010101" pitchFamily="2" charset="-122"/>
                  </a:rPr>
                  <a:t>具有某种关系</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，而无论密钥是什么值。</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）当</a:t>
                </a:r>
                <a14:m>
                  <m:oMath xmlns:m="http://schemas.openxmlformats.org/officeDocument/2006/math">
                    <m:sSup>
                      <m:sSupPr>
                        <m:ctrlPr>
                          <a:rPr lang="zh-CN" altLang="en-US" i="1" dirty="0" smtClean="0">
                            <a:solidFill>
                              <a:srgbClr val="836967"/>
                            </a:solidFill>
                            <a:latin typeface="Cambria Math" panose="02040503050406030204" pitchFamily="18" charset="0"/>
                          </a:rPr>
                        </m:ctrlPr>
                      </m:sSupPr>
                      <m:e>
                        <m:r>
                          <a:rPr lang="zh-CN" altLang="en-US" i="1" dirty="0">
                            <a:latin typeface="Cambria Math" panose="02040503050406030204" pitchFamily="18" charset="0"/>
                          </a:rPr>
                          <m:t>𝑐</m:t>
                        </m:r>
                      </m:e>
                      <m:sup>
                        <m:r>
                          <a:rPr lang="zh-CN" altLang="en-US" i="0" dirty="0">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i="1" dirty="0" smtClean="0">
                        <a:latin typeface="Cambria Math" panose="02040503050406030204" pitchFamily="18" charset="0"/>
                      </a:rPr>
                      <m:t>𝑐</m:t>
                    </m:r>
                  </m:oMath>
                </a14:m>
                <a:r>
                  <a:rPr lang="zh-CN" altLang="en-US" dirty="0">
                    <a:latin typeface="宋体" panose="02010600030101010101" pitchFamily="2" charset="-122"/>
                    <a:ea typeface="宋体" panose="02010600030101010101" pitchFamily="2" charset="-122"/>
                  </a:rPr>
                  <a:t>具有某种固定的关系</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时，</a:t>
                </a:r>
                <a:r>
                  <a:rPr lang="zh-CN" altLang="en-US" dirty="0">
                    <a:solidFill>
                      <a:srgbClr val="836967"/>
                    </a:solidFill>
                  </a:rPr>
                  <a:t> </a:t>
                </a:r>
                <a14:m>
                  <m:oMath xmlns:m="http://schemas.openxmlformats.org/officeDocument/2006/math">
                    <m:sSup>
                      <m:sSupPr>
                        <m:ctrlPr>
                          <a:rPr lang="zh-CN" altLang="en-US" i="1" dirty="0">
                            <a:solidFill>
                              <a:srgbClr val="836967"/>
                            </a:solidFill>
                            <a:latin typeface="Cambria Math" panose="02040503050406030204" pitchFamily="18" charset="0"/>
                          </a:rPr>
                        </m:ctrlPr>
                      </m:sSupPr>
                      <m:e>
                        <m:r>
                          <a:rPr lang="en-US" altLang="zh-CN" i="1" dirty="0">
                            <a:solidFill>
                              <a:srgbClr val="836967"/>
                            </a:solidFill>
                            <a:latin typeface="Cambria Math" panose="02040503050406030204" pitchFamily="18" charset="0"/>
                          </a:rPr>
                          <m:t>𝑚</m:t>
                        </m:r>
                      </m:e>
                      <m:sup>
                        <m:r>
                          <a:rPr lang="zh-CN" altLang="en-US" dirty="0">
                            <a:latin typeface="Cambria Math" panose="02040503050406030204" pitchFamily="18" charset="0"/>
                          </a:rPr>
                          <m:t>′</m:t>
                        </m:r>
                      </m:sup>
                    </m:sSup>
                  </m:oMath>
                </a14:m>
                <a:r>
                  <a:rPr lang="zh-CN" altLang="en-US" dirty="0">
                    <a:latin typeface="宋体" panose="02010600030101010101" pitchFamily="2" charset="-122"/>
                    <a:ea typeface="宋体" panose="02010600030101010101" pitchFamily="2" charset="-122"/>
                  </a:rPr>
                  <a:t>与</a:t>
                </a:r>
                <a14:m>
                  <m:oMath xmlns:m="http://schemas.openxmlformats.org/officeDocument/2006/math">
                    <m:r>
                      <a:rPr lang="en-US" altLang="zh-CN" i="1" dirty="0">
                        <a:latin typeface="Cambria Math" panose="02040503050406030204" pitchFamily="18" charset="0"/>
                      </a:rPr>
                      <m:t>𝑚</m:t>
                    </m:r>
                  </m:oMath>
                </a14:m>
                <a:r>
                  <a:rPr lang="zh-CN" altLang="en-US" dirty="0">
                    <a:latin typeface="宋体" panose="02010600030101010101" pitchFamily="2" charset="-122"/>
                    <a:ea typeface="宋体" panose="02010600030101010101" pitchFamily="2" charset="-122"/>
                  </a:rPr>
                  <a:t>“以很大的概率”具有某种固定的关系</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，而无论密钥是什么值。</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）当密钥的可能变化范围（密钥量）太小时，攻击者</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可以穷举搜索密钥。</a:t>
                </a:r>
              </a:p>
            </p:txBody>
          </p:sp>
        </mc:Choice>
        <mc:Fallback xmlns="">
          <p:sp>
            <p:nvSpPr>
              <p:cNvPr id="3" name="内容占位符 2">
                <a:extLst>
                  <a:ext uri="{FF2B5EF4-FFF2-40B4-BE49-F238E27FC236}">
                    <a16:creationId xmlns:a16="http://schemas.microsoft.com/office/drawing/2014/main" id="{CB2EC6C3-0670-4940-B304-99DB669E534C}"/>
                  </a:ext>
                </a:extLst>
              </p:cNvPr>
              <p:cNvSpPr>
                <a:spLocks noGrp="1" noRot="1" noChangeAspect="1" noMove="1" noResize="1" noEditPoints="1" noAdjustHandles="1" noChangeArrowheads="1" noChangeShapeType="1" noTextEdit="1"/>
              </p:cNvSpPr>
              <p:nvPr>
                <p:ph idx="1"/>
              </p:nvPr>
            </p:nvSpPr>
            <p:spPr>
              <a:xfrm>
                <a:off x="1919291" y="1450988"/>
                <a:ext cx="8040975" cy="4698999"/>
              </a:xfrm>
              <a:blipFill>
                <a:blip r:embed="rId2"/>
                <a:stretch>
                  <a:fillRect l="-1592" t="-1816" r="-1289"/>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5</a:t>
            </a:fld>
            <a:endParaRPr lang="en-US" altLang="zh-CN" sz="1400" dirty="0"/>
          </a:p>
        </p:txBody>
      </p:sp>
      <p:sp>
        <p:nvSpPr>
          <p:cNvPr id="6" name="标题 1">
            <a:extLst>
              <a:ext uri="{FF2B5EF4-FFF2-40B4-BE49-F238E27FC236}">
                <a16:creationId xmlns:a16="http://schemas.microsoft.com/office/drawing/2014/main" id="{7E4349A5-B19F-4FD0-86A7-76D6CCB9AFF9}"/>
              </a:ext>
            </a:extLst>
          </p:cNvPr>
          <p:cNvSpPr>
            <a:spLocks noGrp="1" noChangeArrowheads="1"/>
          </p:cNvSpPr>
          <p:nvPr>
            <p:ph type="title"/>
          </p:nvPr>
        </p:nvSpPr>
        <p:spPr>
          <a:xfrm>
            <a:off x="1801021" y="725490"/>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密码学目的</a:t>
            </a:r>
            <a:endParaRPr lang="en-CA" altLang="en-US" dirty="0">
              <a:solidFill>
                <a:srgbClr val="FF0000"/>
              </a:solidFill>
              <a:latin typeface="宋体" panose="02010600030101010101" pitchFamily="2" charset="-122"/>
              <a:ea typeface="宋体" panose="02010600030101010101" pitchFamily="2" charset="-122"/>
            </a:endParaRPr>
          </a:p>
        </p:txBody>
      </p:sp>
      <p:sp>
        <p:nvSpPr>
          <p:cNvPr id="8" name="内容占位符 2">
            <a:extLst>
              <a:ext uri="{FF2B5EF4-FFF2-40B4-BE49-F238E27FC236}">
                <a16:creationId xmlns:a16="http://schemas.microsoft.com/office/drawing/2014/main" id="{2D0DE5C0-13B4-4F8B-A6DE-C83EB14E3C1D}"/>
              </a:ext>
            </a:extLst>
          </p:cNvPr>
          <p:cNvSpPr txBox="1">
            <a:spLocks noChangeArrowheads="1"/>
          </p:cNvSpPr>
          <p:nvPr/>
        </p:nvSpPr>
        <p:spPr>
          <a:xfrm>
            <a:off x="1919288" y="2017713"/>
            <a:ext cx="8559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1991">
              <a:lnSpc>
                <a:spcPct val="100000"/>
              </a:lnSpc>
              <a:buClr>
                <a:schemeClr val="accent1">
                  <a:lumMod val="75000"/>
                </a:schemeClr>
              </a:buClr>
              <a:buSzPct val="60000"/>
              <a:buFont typeface="Wingdings" panose="05000000000000000000" pitchFamily="2" charset="2"/>
              <a:buChar char="n"/>
            </a:pPr>
            <a:r>
              <a:rPr lang="zh-CN" altLang="en-US" sz="3200" dirty="0">
                <a:latin typeface="宋体" panose="02010600030101010101" pitchFamily="2" charset="-122"/>
                <a:ea typeface="宋体" panose="02010600030101010101" pitchFamily="2" charset="-122"/>
              </a:rPr>
              <a:t>为了不同的应用环境和系统提供密码支持服务，主要包括证书认证、密钥管理、电子签章、移动接入、电子商务支付等密码系统</a:t>
            </a:r>
          </a:p>
          <a:p>
            <a:endParaRPr lang="en-CA" altLang="en-US" dirty="0"/>
          </a:p>
        </p:txBody>
      </p:sp>
      <p:pic>
        <p:nvPicPr>
          <p:cNvPr id="9" name="Picture 4">
            <a:extLst>
              <a:ext uri="{FF2B5EF4-FFF2-40B4-BE49-F238E27FC236}">
                <a16:creationId xmlns:a16="http://schemas.microsoft.com/office/drawing/2014/main" id="{783A4C82-18E5-4F78-8549-89E764955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242" y="4779968"/>
            <a:ext cx="2592387"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20150227-40593dea9e35667b_600x5000">
            <a:extLst>
              <a:ext uri="{FF2B5EF4-FFF2-40B4-BE49-F238E27FC236}">
                <a16:creationId xmlns:a16="http://schemas.microsoft.com/office/drawing/2014/main" id="{345DDEB6-5A5A-4E75-8EA4-B657A96C1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842" y="4386265"/>
            <a:ext cx="2447925" cy="174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5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E6C4E2EB-0421-440B-8460-53056D63B6E7}"/>
              </a:ext>
            </a:extLst>
          </p:cNvPr>
          <p:cNvSpPr>
            <a:spLocks noGrp="1" noChangeArrowheads="1"/>
          </p:cNvSpPr>
          <p:nvPr>
            <p:ph type="title"/>
          </p:nvPr>
        </p:nvSpPr>
        <p:spPr>
          <a:xfrm>
            <a:off x="1801817" y="157165"/>
            <a:ext cx="8588375" cy="1020763"/>
          </a:xfrm>
        </p:spPr>
        <p:txBody>
          <a:bodyPr/>
          <a:lstStyle/>
          <a:p>
            <a:r>
              <a:rPr lang="zh-CN" altLang="en-US" sz="4000" dirty="0">
                <a:solidFill>
                  <a:srgbClr val="FF0000"/>
                </a:solidFill>
                <a:latin typeface="宋体" panose="02010600030101010101" pitchFamily="2" charset="-122"/>
                <a:ea typeface="宋体" panose="02010600030101010101" pitchFamily="2" charset="-122"/>
              </a:rPr>
              <a:t>密码学的基本概念</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简单实例</a:t>
            </a:r>
          </a:p>
        </p:txBody>
      </p:sp>
      <p:sp>
        <p:nvSpPr>
          <p:cNvPr id="67588" name="Rectangle 3">
            <a:extLst>
              <a:ext uri="{FF2B5EF4-FFF2-40B4-BE49-F238E27FC236}">
                <a16:creationId xmlns:a16="http://schemas.microsoft.com/office/drawing/2014/main" id="{A8CAC1D5-2E36-4BBE-B9B5-F9930AA129C9}"/>
              </a:ext>
            </a:extLst>
          </p:cNvPr>
          <p:cNvSpPr>
            <a:spLocks noGrp="1" noChangeArrowheads="1"/>
          </p:cNvSpPr>
          <p:nvPr>
            <p:ph type="body" idx="1"/>
          </p:nvPr>
        </p:nvSpPr>
        <p:spPr>
          <a:xfrm>
            <a:off x="2090364" y="1568460"/>
            <a:ext cx="8011279" cy="4287839"/>
          </a:xfrm>
        </p:spPr>
        <p:txBody>
          <a:bodyPr>
            <a:normAutofit/>
          </a:bodyPr>
          <a:lstStyle/>
          <a:p>
            <a:pPr indent="0">
              <a:lnSpc>
                <a:spcPct val="110000"/>
              </a:lnSpc>
              <a:buNone/>
            </a:pPr>
            <a:r>
              <a:rPr lang="zh-CN" altLang="en-US" sz="2400" b="1" dirty="0">
                <a:latin typeface="宋体" panose="02010600030101010101" pitchFamily="2" charset="-122"/>
                <a:ea typeface="宋体" panose="02010600030101010101" pitchFamily="2" charset="-122"/>
                <a:cs typeface="Tahoma" panose="020B0604030504040204" pitchFamily="34" charset="0"/>
              </a:rPr>
              <a:t>（简单介绍）</a:t>
            </a:r>
            <a:r>
              <a:rPr lang="zh-CN" altLang="en-US" sz="2400" dirty="0">
                <a:latin typeface="宋体" panose="02010600030101010101" pitchFamily="2" charset="-122"/>
                <a:ea typeface="宋体" panose="02010600030101010101" pitchFamily="2" charset="-122"/>
                <a:cs typeface="Tahoma" panose="020B0604030504040204" pitchFamily="34" charset="0"/>
              </a:rPr>
              <a:t>为了抵抗诸如此类的攻击，以便适用于多次一密，加解密算法应该满足：</a:t>
            </a:r>
          </a:p>
          <a:p>
            <a:pPr indent="0">
              <a:lnSpc>
                <a:spcPct val="110000"/>
              </a:lnSpc>
              <a:buNone/>
            </a:pPr>
            <a:r>
              <a:rPr lang="zh-CN" altLang="en-US" sz="2400" dirty="0">
                <a:latin typeface="宋体" panose="02010600030101010101" pitchFamily="2" charset="-122"/>
                <a:ea typeface="宋体" panose="02010600030101010101" pitchFamily="2" charset="-122"/>
                <a:cs typeface="Tahoma" panose="020B0604030504040204" pitchFamily="34" charset="0"/>
              </a:rPr>
              <a:t>（</a:t>
            </a:r>
            <a:r>
              <a:rPr lang="en-US" altLang="zh-CN" sz="2400" dirty="0">
                <a:latin typeface="宋体" panose="02010600030101010101" pitchFamily="2" charset="-122"/>
                <a:ea typeface="宋体" panose="02010600030101010101" pitchFamily="2" charset="-122"/>
                <a:cs typeface="Tahoma" panose="020B0604030504040204" pitchFamily="34" charset="0"/>
              </a:rPr>
              <a:t>1</a:t>
            </a:r>
            <a:r>
              <a:rPr lang="zh-CN" altLang="en-US" sz="2400" dirty="0">
                <a:latin typeface="宋体" panose="02010600030101010101" pitchFamily="2" charset="-122"/>
                <a:ea typeface="宋体" panose="02010600030101010101" pitchFamily="2" charset="-122"/>
                <a:cs typeface="Tahoma" panose="020B0604030504040204" pitchFamily="34" charset="0"/>
              </a:rPr>
              <a:t>）具有良好的“混淆性”</a:t>
            </a:r>
            <a:r>
              <a:rPr lang="zh-CN" altLang="en-US" sz="2400" dirty="0">
                <a:latin typeface="Tahoma" panose="020B0604030504040204" pitchFamily="34" charset="0"/>
                <a:cs typeface="Tahoma" panose="020B0604030504040204" pitchFamily="34" charset="0"/>
              </a:rPr>
              <a:t>（</a:t>
            </a:r>
            <a:r>
              <a:rPr lang="en-US" altLang="zh-CN" sz="2400" dirty="0">
                <a:latin typeface="Tahoma" panose="020B0604030504040204" pitchFamily="34" charset="0"/>
                <a:ea typeface="Tahoma" panose="020B0604030504040204" pitchFamily="34" charset="0"/>
                <a:cs typeface="Tahoma" panose="020B0604030504040204" pitchFamily="34" charset="0"/>
              </a:rPr>
              <a:t>confusion</a:t>
            </a:r>
            <a:r>
              <a:rPr lang="zh-CN" altLang="en-US" sz="2400" dirty="0">
                <a:latin typeface="Tahoma" panose="020B0604030504040204" pitchFamily="34" charset="0"/>
                <a:cs typeface="Tahoma" panose="020B0604030504040204" pitchFamily="34" charset="0"/>
              </a:rPr>
              <a:t>）</a:t>
            </a:r>
            <a:r>
              <a:rPr lang="zh-CN" altLang="en-US" sz="2400" dirty="0">
                <a:latin typeface="宋体" panose="02010600030101010101" pitchFamily="2" charset="-122"/>
                <a:ea typeface="宋体" panose="02010600030101010101" pitchFamily="2" charset="-122"/>
                <a:cs typeface="Tahoma" panose="020B0604030504040204" pitchFamily="34" charset="0"/>
              </a:rPr>
              <a:t>和“扩散性”</a:t>
            </a:r>
            <a:r>
              <a:rPr lang="zh-CN" altLang="en-US" sz="2400" dirty="0">
                <a:latin typeface="Tahoma" panose="020B0604030504040204" pitchFamily="34" charset="0"/>
                <a:cs typeface="Tahoma" panose="020B0604030504040204" pitchFamily="34" charset="0"/>
              </a:rPr>
              <a:t>（</a:t>
            </a:r>
            <a:r>
              <a:rPr lang="en-US" altLang="zh-CN" sz="2400" dirty="0">
                <a:latin typeface="Tahoma" panose="020B0604030504040204" pitchFamily="34" charset="0"/>
                <a:ea typeface="Tahoma" panose="020B0604030504040204" pitchFamily="34" charset="0"/>
                <a:cs typeface="Tahoma" panose="020B0604030504040204" pitchFamily="34" charset="0"/>
              </a:rPr>
              <a:t>diffusion</a:t>
            </a:r>
            <a:r>
              <a:rPr lang="zh-CN" altLang="en-US" sz="2400" dirty="0">
                <a:latin typeface="Tahoma" panose="020B0604030504040204" pitchFamily="34" charset="0"/>
                <a:cs typeface="Tahoma" panose="020B0604030504040204" pitchFamily="34" charset="0"/>
              </a:rPr>
              <a:t>）；</a:t>
            </a:r>
          </a:p>
          <a:p>
            <a:pPr indent="0">
              <a:lnSpc>
                <a:spcPct val="110000"/>
              </a:lnSpc>
              <a:buNone/>
            </a:pPr>
            <a:r>
              <a:rPr lang="zh-CN" altLang="en-US" sz="2400" dirty="0">
                <a:latin typeface="宋体" panose="02010600030101010101" pitchFamily="2" charset="-122"/>
                <a:ea typeface="宋体" panose="02010600030101010101" pitchFamily="2" charset="-122"/>
                <a:cs typeface="Tahoma" panose="020B0604030504040204" pitchFamily="34" charset="0"/>
              </a:rPr>
              <a:t>（</a:t>
            </a:r>
            <a:r>
              <a:rPr lang="en-US" altLang="zh-CN" sz="2400" dirty="0">
                <a:latin typeface="宋体" panose="02010600030101010101" pitchFamily="2" charset="-122"/>
                <a:ea typeface="宋体" panose="02010600030101010101" pitchFamily="2" charset="-122"/>
                <a:cs typeface="Tahoma" panose="020B0604030504040204" pitchFamily="34" charset="0"/>
              </a:rPr>
              <a:t>2</a:t>
            </a:r>
            <a:r>
              <a:rPr lang="zh-CN" altLang="en-US" sz="2400" dirty="0">
                <a:latin typeface="宋体" panose="02010600030101010101" pitchFamily="2" charset="-122"/>
                <a:ea typeface="宋体" panose="02010600030101010101" pitchFamily="2" charset="-122"/>
                <a:cs typeface="Tahoma" panose="020B0604030504040204" pitchFamily="34" charset="0"/>
              </a:rPr>
              <a:t>）具有良好的“非线性性”</a:t>
            </a:r>
            <a:r>
              <a:rPr lang="zh-CN" altLang="en-US" sz="2400" dirty="0">
                <a:latin typeface="Tahoma" panose="020B0604030504040204" pitchFamily="34" charset="0"/>
                <a:cs typeface="Tahoma" panose="020B0604030504040204" pitchFamily="34" charset="0"/>
              </a:rPr>
              <a:t>（</a:t>
            </a:r>
            <a:r>
              <a:rPr lang="en-US" altLang="zh-CN" sz="2400" dirty="0">
                <a:latin typeface="Tahoma" panose="020B0604030504040204" pitchFamily="34" charset="0"/>
                <a:ea typeface="Tahoma" panose="020B0604030504040204" pitchFamily="34" charset="0"/>
                <a:cs typeface="Tahoma" panose="020B0604030504040204" pitchFamily="34" charset="0"/>
              </a:rPr>
              <a:t>non-linearity</a:t>
            </a:r>
            <a:r>
              <a:rPr lang="zh-CN" altLang="en-US" sz="2400" dirty="0">
                <a:latin typeface="Tahoma" panose="020B0604030504040204" pitchFamily="34" charset="0"/>
                <a:cs typeface="Tahoma" panose="020B0604030504040204" pitchFamily="34" charset="0"/>
              </a:rPr>
              <a:t>）；</a:t>
            </a:r>
          </a:p>
          <a:p>
            <a:pPr indent="0">
              <a:lnSpc>
                <a:spcPct val="110000"/>
              </a:lnSpc>
              <a:buNone/>
            </a:pPr>
            <a:r>
              <a:rPr lang="zh-CN" altLang="en-US" sz="2400" dirty="0">
                <a:latin typeface="宋体" panose="02010600030101010101" pitchFamily="2" charset="-122"/>
                <a:ea typeface="宋体" panose="02010600030101010101" pitchFamily="2" charset="-122"/>
                <a:cs typeface="Tahoma" panose="020B0604030504040204" pitchFamily="34" charset="0"/>
              </a:rPr>
              <a:t>（</a:t>
            </a:r>
            <a:r>
              <a:rPr lang="en-US" altLang="zh-CN" sz="2400" dirty="0">
                <a:latin typeface="宋体" panose="02010600030101010101" pitchFamily="2" charset="-122"/>
                <a:ea typeface="宋体" panose="02010600030101010101" pitchFamily="2" charset="-122"/>
                <a:cs typeface="Tahoma" panose="020B0604030504040204" pitchFamily="34" charset="0"/>
              </a:rPr>
              <a:t>3</a:t>
            </a:r>
            <a:r>
              <a:rPr lang="zh-CN" altLang="en-US" sz="2400" dirty="0">
                <a:latin typeface="宋体" panose="02010600030101010101" pitchFamily="2" charset="-122"/>
                <a:ea typeface="宋体" panose="02010600030101010101" pitchFamily="2" charset="-122"/>
                <a:cs typeface="Tahoma" panose="020B0604030504040204" pitchFamily="34" charset="0"/>
              </a:rPr>
              <a:t>）具有良好的“差分均匀性”</a:t>
            </a:r>
            <a:r>
              <a:rPr lang="zh-CN" altLang="en-US" sz="2400" dirty="0">
                <a:latin typeface="Tahoma" panose="020B0604030504040204" pitchFamily="34" charset="0"/>
                <a:cs typeface="Tahoma" panose="020B0604030504040204" pitchFamily="34" charset="0"/>
              </a:rPr>
              <a:t>（</a:t>
            </a:r>
            <a:r>
              <a:rPr lang="en-US" altLang="zh-CN" sz="2400" dirty="0">
                <a:latin typeface="Tahoma" panose="020B0604030504040204" pitchFamily="34" charset="0"/>
                <a:ea typeface="Tahoma" panose="020B0604030504040204" pitchFamily="34" charset="0"/>
                <a:cs typeface="Tahoma" panose="020B0604030504040204" pitchFamily="34" charset="0"/>
              </a:rPr>
              <a:t>difference balance</a:t>
            </a:r>
            <a:r>
              <a:rPr lang="zh-CN" altLang="en-US" sz="2400" dirty="0">
                <a:latin typeface="Tahoma" panose="020B0604030504040204" pitchFamily="34" charset="0"/>
                <a:cs typeface="Tahoma" panose="020B0604030504040204" pitchFamily="34" charset="0"/>
              </a:rPr>
              <a:t>）。</a:t>
            </a:r>
          </a:p>
          <a:p>
            <a:pPr indent="0">
              <a:lnSpc>
                <a:spcPct val="110000"/>
              </a:lnSpc>
              <a:buNone/>
            </a:pPr>
            <a:r>
              <a:rPr lang="zh-CN" altLang="en-US" sz="2400" dirty="0">
                <a:latin typeface="宋体" panose="02010600030101010101" pitchFamily="2" charset="-122"/>
                <a:ea typeface="宋体" panose="02010600030101010101" pitchFamily="2" charset="-122"/>
                <a:cs typeface="Tahoma" panose="020B0604030504040204" pitchFamily="34" charset="0"/>
              </a:rPr>
              <a:t>（</a:t>
            </a:r>
            <a:r>
              <a:rPr lang="en-US" altLang="zh-CN" sz="2400" dirty="0">
                <a:latin typeface="宋体" panose="02010600030101010101" pitchFamily="2" charset="-122"/>
                <a:ea typeface="宋体" panose="02010600030101010101" pitchFamily="2" charset="-122"/>
                <a:cs typeface="Tahoma" panose="020B0604030504040204" pitchFamily="34" charset="0"/>
              </a:rPr>
              <a:t>4</a:t>
            </a:r>
            <a:r>
              <a:rPr lang="zh-CN" altLang="en-US" sz="2400" dirty="0">
                <a:latin typeface="宋体" panose="02010600030101010101" pitchFamily="2" charset="-122"/>
                <a:ea typeface="宋体" panose="02010600030101010101" pitchFamily="2" charset="-122"/>
                <a:cs typeface="Tahoma" panose="020B0604030504040204" pitchFamily="34" charset="0"/>
              </a:rPr>
              <a:t>）密钥的可能变化范围（密钥量）应该大到不可能穷举搜索密钥</a:t>
            </a:r>
            <a:r>
              <a:rPr lang="zh-CN" altLang="en-US" sz="2400" dirty="0">
                <a:latin typeface="Tahoma" panose="020B0604030504040204" pitchFamily="34" charset="0"/>
                <a:cs typeface="Tahoma" panose="020B0604030504040204" pitchFamily="34" charset="0"/>
              </a:rPr>
              <a:t>（</a:t>
            </a:r>
            <a:r>
              <a:rPr lang="en-US" altLang="zh-CN" sz="2400" dirty="0">
                <a:latin typeface="Tahoma" panose="020B0604030504040204" pitchFamily="34" charset="0"/>
                <a:ea typeface="Tahoma" panose="020B0604030504040204" pitchFamily="34" charset="0"/>
                <a:cs typeface="Tahoma" panose="020B0604030504040204" pitchFamily="34" charset="0"/>
              </a:rPr>
              <a:t>brute force search</a:t>
            </a:r>
            <a:r>
              <a:rPr lang="zh-CN" altLang="en-US" sz="2400" dirty="0">
                <a:latin typeface="Tahoma" panose="020B0604030504040204" pitchFamily="34" charset="0"/>
                <a:cs typeface="Tahoma" panose="020B0604030504040204" pitchFamily="34" charset="0"/>
              </a:rPr>
              <a:t>）。</a:t>
            </a:r>
          </a:p>
        </p:txBody>
      </p:sp>
      <p:sp>
        <p:nvSpPr>
          <p:cNvPr id="5" name="灯片编号占位符 4">
            <a:extLst>
              <a:ext uri="{FF2B5EF4-FFF2-40B4-BE49-F238E27FC236}">
                <a16:creationId xmlns:a16="http://schemas.microsoft.com/office/drawing/2014/main" id="{43A12C06-D610-499E-ACF6-0B36AF9CCE3F}"/>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50</a:t>
            </a:fld>
            <a:endParaRPr lang="en-US" altLang="zh-CN" sz="1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705DCC83-C401-4324-B789-39CA1F3F65C4}"/>
              </a:ext>
            </a:extLst>
          </p:cNvPr>
          <p:cNvSpPr>
            <a:spLocks noGrp="1" noChangeArrowheads="1"/>
          </p:cNvSpPr>
          <p:nvPr>
            <p:ph type="title"/>
          </p:nvPr>
        </p:nvSpPr>
        <p:spPr>
          <a:xfrm>
            <a:off x="1919290" y="333379"/>
            <a:ext cx="8589963" cy="1020763"/>
          </a:xfrm>
        </p:spPr>
        <p:txBody>
          <a:bodyPr/>
          <a:lstStyle/>
          <a:p>
            <a:pPr eaLnBrk="1" hangingPunct="1"/>
            <a:r>
              <a:rPr lang="zh-CN" altLang="en-US" b="1" dirty="0">
                <a:solidFill>
                  <a:srgbClr val="FF0000"/>
                </a:solidFill>
                <a:latin typeface="宋体" panose="02010600030101010101" pitchFamily="2" charset="-122"/>
                <a:ea typeface="宋体" panose="02010600030101010101" pitchFamily="2" charset="-122"/>
              </a:rPr>
              <a:t>古典密码</a:t>
            </a:r>
          </a:p>
        </p:txBody>
      </p:sp>
      <p:sp>
        <p:nvSpPr>
          <p:cNvPr id="68612" name="Rectangle 3">
            <a:extLst>
              <a:ext uri="{FF2B5EF4-FFF2-40B4-BE49-F238E27FC236}">
                <a16:creationId xmlns:a16="http://schemas.microsoft.com/office/drawing/2014/main" id="{D7B6FE2B-A50F-4638-B261-AB1B43FBFE37}"/>
              </a:ext>
            </a:extLst>
          </p:cNvPr>
          <p:cNvSpPr>
            <a:spLocks noGrp="1" noChangeArrowheads="1"/>
          </p:cNvSpPr>
          <p:nvPr>
            <p:ph type="body" idx="1"/>
          </p:nvPr>
        </p:nvSpPr>
        <p:spPr>
          <a:xfrm>
            <a:off x="1584960" y="2017715"/>
            <a:ext cx="8687757" cy="2914051"/>
          </a:xfrm>
        </p:spPr>
        <p:txBody>
          <a:bodyPr/>
          <a:lstStyle/>
          <a:p>
            <a:pPr marL="0" indent="715945">
              <a:lnSpc>
                <a:spcPct val="100000"/>
              </a:lnSpc>
              <a:buNone/>
            </a:pPr>
            <a:r>
              <a:rPr lang="zh-CN" altLang="en-US" dirty="0">
                <a:latin typeface="宋体" panose="02010600030101010101" pitchFamily="2" charset="-122"/>
                <a:ea typeface="宋体" panose="02010600030101010101" pitchFamily="2" charset="-122"/>
              </a:rPr>
              <a:t>古典密码是密码学的渊源，这些密码大都比较简单，现在已很少采用了。然而，研究这些密码的原理，对于理解、构造和分析现代密码都是十分有益的。</a:t>
            </a:r>
          </a:p>
        </p:txBody>
      </p:sp>
      <p:sp>
        <p:nvSpPr>
          <p:cNvPr id="5" name="灯片编号占位符 4">
            <a:extLst>
              <a:ext uri="{FF2B5EF4-FFF2-40B4-BE49-F238E27FC236}">
                <a16:creationId xmlns:a16="http://schemas.microsoft.com/office/drawing/2014/main" id="{E4A970CB-B02F-4007-94D5-98F26F8150C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51</a:t>
            </a:fld>
            <a:endParaRPr lang="en-US" altLang="zh-CN"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204DD40C-0DC5-4C45-92C1-CC712A181661}"/>
              </a:ext>
            </a:extLst>
          </p:cNvPr>
          <p:cNvSpPr>
            <a:spLocks noGrp="1" noChangeArrowheads="1"/>
          </p:cNvSpPr>
          <p:nvPr>
            <p:ph type="title"/>
          </p:nvPr>
        </p:nvSpPr>
        <p:spPr>
          <a:xfrm>
            <a:off x="1919290" y="333379"/>
            <a:ext cx="8589963" cy="1020763"/>
          </a:xfrm>
        </p:spPr>
        <p:txBody>
          <a:bodyPr/>
          <a:lstStyle/>
          <a:p>
            <a:pPr eaLnBrk="1" hangingPunct="1"/>
            <a:r>
              <a:rPr lang="zh-CN" altLang="en-US" b="1" dirty="0">
                <a:solidFill>
                  <a:srgbClr val="FF0000"/>
                </a:solidFill>
                <a:latin typeface="宋体" panose="02010600030101010101" pitchFamily="2" charset="-122"/>
                <a:ea typeface="宋体" panose="02010600030101010101" pitchFamily="2" charset="-122"/>
              </a:rPr>
              <a:t>古典密码基本运算</a:t>
            </a:r>
            <a:endParaRPr lang="en-CA" altLang="en-US" b="1" dirty="0">
              <a:solidFill>
                <a:srgbClr val="FF0000"/>
              </a:solidFill>
              <a:latin typeface="宋体" panose="02010600030101010101" pitchFamily="2" charset="-122"/>
              <a:ea typeface="宋体" panose="02010600030101010101" pitchFamily="2" charset="-122"/>
            </a:endParaRPr>
          </a:p>
        </p:txBody>
      </p:sp>
      <p:sp>
        <p:nvSpPr>
          <p:cNvPr id="69635" name="内容占位符 2">
            <a:extLst>
              <a:ext uri="{FF2B5EF4-FFF2-40B4-BE49-F238E27FC236}">
                <a16:creationId xmlns:a16="http://schemas.microsoft.com/office/drawing/2014/main" id="{C6535632-AB35-4571-B377-20B9E890ED4F}"/>
              </a:ext>
            </a:extLst>
          </p:cNvPr>
          <p:cNvSpPr>
            <a:spLocks noGrp="1" noChangeArrowheads="1"/>
          </p:cNvSpPr>
          <p:nvPr>
            <p:ph idx="1"/>
          </p:nvPr>
        </p:nvSpPr>
        <p:spPr>
          <a:xfrm>
            <a:off x="1919290" y="2017713"/>
            <a:ext cx="7644437" cy="4114800"/>
          </a:xfrm>
        </p:spPr>
        <p:txBody>
          <a:bodyPr/>
          <a:lstStyle/>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代换密码（</a:t>
            </a:r>
            <a:r>
              <a:rPr lang="en-CA" altLang="en-US" dirty="0">
                <a:latin typeface="Tahoma" panose="020B0604030504040204" pitchFamily="34" charset="0"/>
                <a:ea typeface="Tahoma" panose="020B0604030504040204" pitchFamily="34" charset="0"/>
                <a:cs typeface="Tahoma" panose="020B0604030504040204" pitchFamily="34" charset="0"/>
              </a:rPr>
              <a:t>substitution cipher</a:t>
            </a:r>
            <a:r>
              <a:rPr lang="en-CA" alt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明文中的每一个字符被替换成密文中的另一个字符。接收者对密文做反向替换就可以恢复出明文。</a:t>
            </a:r>
            <a:endParaRPr lang="en-CA" altLang="zh-CN" dirty="0">
              <a:latin typeface="宋体" panose="02010600030101010101" pitchFamily="2" charset="-122"/>
              <a:ea typeface="宋体" panose="02010600030101010101" pitchFamily="2" charset="-122"/>
            </a:endParaRPr>
          </a:p>
          <a:p>
            <a:pPr>
              <a:lnSpc>
                <a:spcPct val="100000"/>
              </a:lnSpc>
              <a:buClr>
                <a:schemeClr val="accent1">
                  <a:lumMod val="75000"/>
                </a:schemeClr>
              </a:buClr>
              <a:buSzPct val="60000"/>
              <a:buFont typeface="Wingdings" panose="05000000000000000000" pitchFamily="2" charset="2"/>
              <a:buChar char="n"/>
            </a:pPr>
            <a:endParaRPr lang="zh-CN" altLang="en-US" dirty="0">
              <a:latin typeface="宋体" panose="02010600030101010101" pitchFamily="2" charset="-122"/>
              <a:ea typeface="宋体" panose="02010600030101010101" pitchFamily="2" charset="-122"/>
            </a:endParaRPr>
          </a:p>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置换密码</a:t>
            </a:r>
            <a:r>
              <a:rPr lang="en-US" altLang="zh-CN" dirty="0">
                <a:latin typeface="宋体" panose="02010600030101010101" pitchFamily="2" charset="-122"/>
                <a:ea typeface="宋体" panose="02010600030101010101" pitchFamily="2" charset="-122"/>
              </a:rPr>
              <a:t>(</a:t>
            </a:r>
            <a:r>
              <a:rPr lang="en-CA" altLang="en-US" dirty="0">
                <a:latin typeface="Tahoma" panose="020B0604030504040204" pitchFamily="34" charset="0"/>
                <a:ea typeface="Tahoma" panose="020B0604030504040204" pitchFamily="34" charset="0"/>
                <a:cs typeface="Tahoma" panose="020B0604030504040204" pitchFamily="34" charset="0"/>
              </a:rPr>
              <a:t>permutation cipher</a:t>
            </a:r>
            <a:r>
              <a:rPr lang="en-CA" alt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又称换位密码（</a:t>
            </a:r>
            <a:r>
              <a:rPr lang="en-CA" altLang="en-US" dirty="0">
                <a:latin typeface="Tahoma" panose="020B0604030504040204" pitchFamily="34" charset="0"/>
                <a:ea typeface="Tahoma" panose="020B0604030504040204" pitchFamily="34" charset="0"/>
                <a:cs typeface="Tahoma" panose="020B0604030504040204" pitchFamily="34" charset="0"/>
              </a:rPr>
              <a:t>transposition cipher</a:t>
            </a:r>
            <a:r>
              <a:rPr lang="en-CA" alt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明文的字母保持相同，但顺序被打乱了。</a:t>
            </a:r>
            <a:endParaRPr lang="en-CA" altLang="en-US" dirty="0">
              <a:latin typeface="宋体" panose="02010600030101010101" pitchFamily="2" charset="-122"/>
              <a:ea typeface="宋体" panose="02010600030101010101" pitchFamily="2" charset="-122"/>
            </a:endParaRPr>
          </a:p>
        </p:txBody>
      </p:sp>
      <p:sp>
        <p:nvSpPr>
          <p:cNvPr id="5" name="灯片编号占位符 4">
            <a:extLst>
              <a:ext uri="{FF2B5EF4-FFF2-40B4-BE49-F238E27FC236}">
                <a16:creationId xmlns:a16="http://schemas.microsoft.com/office/drawing/2014/main" id="{4209E845-52B1-48CF-822C-041730B7A43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52</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 calcmode="lin" valueType="num">
                                      <p:cBhvr additive="base">
                                        <p:cTn id="13"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9B019160-10A9-43E9-901E-A8C6EECAE76B}"/>
              </a:ext>
            </a:extLst>
          </p:cNvPr>
          <p:cNvSpPr>
            <a:spLocks noGrp="1" noChangeArrowheads="1"/>
          </p:cNvSpPr>
          <p:nvPr>
            <p:ph type="title"/>
          </p:nvPr>
        </p:nvSpPr>
        <p:spPr>
          <a:xfrm>
            <a:off x="1919290" y="333379"/>
            <a:ext cx="8589963" cy="1020763"/>
          </a:xfrm>
        </p:spPr>
        <p:txBody>
          <a:bodyPr/>
          <a:lstStyle/>
          <a:p>
            <a:pPr eaLnBrk="1" hangingPunct="1"/>
            <a:r>
              <a:rPr lang="zh-CN" altLang="en-US" b="1" dirty="0">
                <a:solidFill>
                  <a:srgbClr val="FF0000"/>
                </a:solidFill>
                <a:latin typeface="宋体" panose="02010600030101010101" pitchFamily="2" charset="-122"/>
                <a:ea typeface="宋体" panose="02010600030101010101" pitchFamily="2" charset="-122"/>
              </a:rPr>
              <a:t>古典密码</a:t>
            </a:r>
          </a:p>
        </p:txBody>
      </p:sp>
      <p:sp>
        <p:nvSpPr>
          <p:cNvPr id="70660" name="内容占位符 1">
            <a:extLst>
              <a:ext uri="{FF2B5EF4-FFF2-40B4-BE49-F238E27FC236}">
                <a16:creationId xmlns:a16="http://schemas.microsoft.com/office/drawing/2014/main" id="{80135080-DB13-4278-A37E-91D48F9D5078}"/>
              </a:ext>
            </a:extLst>
          </p:cNvPr>
          <p:cNvSpPr>
            <a:spLocks noGrp="1" noChangeArrowheads="1"/>
          </p:cNvSpPr>
          <p:nvPr>
            <p:ph idx="1"/>
          </p:nvPr>
        </p:nvSpPr>
        <p:spPr>
          <a:xfrm>
            <a:off x="1239520" y="2017713"/>
            <a:ext cx="9239568" cy="4114800"/>
          </a:xfrm>
        </p:spPr>
        <p:txBody>
          <a:bodyPr/>
          <a:lstStyle/>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本章节中被加密明文假设全部为英文字母进行加密和解密，在算法描述中，常用数字表示每个英文字母。</a:t>
            </a:r>
            <a:endParaRPr lang="en-CA" altLang="en-US" dirty="0">
              <a:latin typeface="宋体" panose="02010600030101010101" pitchFamily="2" charset="-122"/>
              <a:ea typeface="宋体" panose="02010600030101010101" pitchFamily="2" charset="-122"/>
            </a:endParaRPr>
          </a:p>
        </p:txBody>
      </p:sp>
      <p:graphicFrame>
        <p:nvGraphicFramePr>
          <p:cNvPr id="7" name="Group 79">
            <a:extLst>
              <a:ext uri="{FF2B5EF4-FFF2-40B4-BE49-F238E27FC236}">
                <a16:creationId xmlns:a16="http://schemas.microsoft.com/office/drawing/2014/main" id="{E33E1A8A-DB5A-4D51-9D65-414A0ADA309B}"/>
              </a:ext>
            </a:extLst>
          </p:cNvPr>
          <p:cNvGraphicFramePr>
            <a:graphicFrameLocks/>
          </p:cNvGraphicFramePr>
          <p:nvPr>
            <p:extLst>
              <p:ext uri="{D42A27DB-BD31-4B8C-83A1-F6EECF244321}">
                <p14:modId xmlns:p14="http://schemas.microsoft.com/office/powerpoint/2010/main" val="282646563"/>
              </p:ext>
            </p:extLst>
          </p:nvPr>
        </p:nvGraphicFramePr>
        <p:xfrm>
          <a:off x="2064920" y="3762062"/>
          <a:ext cx="7234237" cy="1901824"/>
        </p:xfrm>
        <a:graphic>
          <a:graphicData uri="http://schemas.openxmlformats.org/drawingml/2006/table">
            <a:tbl>
              <a:tblPr/>
              <a:tblGrid>
                <a:gridCol w="555625">
                  <a:extLst>
                    <a:ext uri="{9D8B030D-6E8A-4147-A177-3AD203B41FA5}">
                      <a16:colId xmlns:a16="http://schemas.microsoft.com/office/drawing/2014/main" val="20000"/>
                    </a:ext>
                  </a:extLst>
                </a:gridCol>
                <a:gridCol w="557212">
                  <a:extLst>
                    <a:ext uri="{9D8B030D-6E8A-4147-A177-3AD203B41FA5}">
                      <a16:colId xmlns:a16="http://schemas.microsoft.com/office/drawing/2014/main" val="20001"/>
                    </a:ext>
                  </a:extLst>
                </a:gridCol>
                <a:gridCol w="557213">
                  <a:extLst>
                    <a:ext uri="{9D8B030D-6E8A-4147-A177-3AD203B41FA5}">
                      <a16:colId xmlns:a16="http://schemas.microsoft.com/office/drawing/2014/main" val="20002"/>
                    </a:ext>
                  </a:extLst>
                </a:gridCol>
                <a:gridCol w="555625">
                  <a:extLst>
                    <a:ext uri="{9D8B030D-6E8A-4147-A177-3AD203B41FA5}">
                      <a16:colId xmlns:a16="http://schemas.microsoft.com/office/drawing/2014/main" val="20003"/>
                    </a:ext>
                  </a:extLst>
                </a:gridCol>
                <a:gridCol w="557212">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7213">
                  <a:extLst>
                    <a:ext uri="{9D8B030D-6E8A-4147-A177-3AD203B41FA5}">
                      <a16:colId xmlns:a16="http://schemas.microsoft.com/office/drawing/2014/main" val="20006"/>
                    </a:ext>
                  </a:extLst>
                </a:gridCol>
                <a:gridCol w="555625">
                  <a:extLst>
                    <a:ext uri="{9D8B030D-6E8A-4147-A177-3AD203B41FA5}">
                      <a16:colId xmlns:a16="http://schemas.microsoft.com/office/drawing/2014/main" val="20007"/>
                    </a:ext>
                  </a:extLst>
                </a:gridCol>
                <a:gridCol w="557212">
                  <a:extLst>
                    <a:ext uri="{9D8B030D-6E8A-4147-A177-3AD203B41FA5}">
                      <a16:colId xmlns:a16="http://schemas.microsoft.com/office/drawing/2014/main" val="20008"/>
                    </a:ext>
                  </a:extLst>
                </a:gridCol>
                <a:gridCol w="555625">
                  <a:extLst>
                    <a:ext uri="{9D8B030D-6E8A-4147-A177-3AD203B41FA5}">
                      <a16:colId xmlns:a16="http://schemas.microsoft.com/office/drawing/2014/main" val="20009"/>
                    </a:ext>
                  </a:extLst>
                </a:gridCol>
                <a:gridCol w="557213">
                  <a:extLst>
                    <a:ext uri="{9D8B030D-6E8A-4147-A177-3AD203B41FA5}">
                      <a16:colId xmlns:a16="http://schemas.microsoft.com/office/drawing/2014/main" val="20010"/>
                    </a:ext>
                  </a:extLst>
                </a:gridCol>
                <a:gridCol w="557212">
                  <a:extLst>
                    <a:ext uri="{9D8B030D-6E8A-4147-A177-3AD203B41FA5}">
                      <a16:colId xmlns:a16="http://schemas.microsoft.com/office/drawing/2014/main" val="20011"/>
                    </a:ext>
                  </a:extLst>
                </a:gridCol>
                <a:gridCol w="555625">
                  <a:extLst>
                    <a:ext uri="{9D8B030D-6E8A-4147-A177-3AD203B41FA5}">
                      <a16:colId xmlns:a16="http://schemas.microsoft.com/office/drawing/2014/main" val="20012"/>
                    </a:ext>
                  </a:extLst>
                </a:gridCol>
              </a:tblGrid>
              <a:tr h="475456">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a</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b</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c</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d</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f</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g</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h</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i</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j</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k</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l</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m</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456">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0</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2</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3</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楷体_GB2312" pitchFamily="49" charset="-122"/>
                        </a:rPr>
                        <a:t>4</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5</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6</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楷体_GB2312" pitchFamily="49" charset="-122"/>
                        </a:rPr>
                        <a:t>7</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8</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9</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12</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56">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o</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楷体_GB2312" pitchFamily="49" charset="-122"/>
                        </a:rPr>
                        <a:t>p</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q</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u</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v</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w</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x</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y</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Z</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456">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13</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14</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15</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楷体_GB2312" pitchFamily="49" charset="-122"/>
                        </a:rPr>
                        <a:t>16</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17</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18</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19</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20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21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22</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23</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24</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楷体_GB2312" pitchFamily="49" charset="-122"/>
                        </a:rPr>
                        <a:t>25</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灯片编号占位符 4">
            <a:extLst>
              <a:ext uri="{FF2B5EF4-FFF2-40B4-BE49-F238E27FC236}">
                <a16:creationId xmlns:a16="http://schemas.microsoft.com/office/drawing/2014/main" id="{8F471A1A-A799-43A4-BB06-F47242306248}"/>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53</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EA1414B-05F3-493D-8B1F-6ED154C75114}"/>
              </a:ext>
            </a:extLst>
          </p:cNvPr>
          <p:cNvSpPr>
            <a:spLocks noGrp="1" noChangeArrowheads="1"/>
          </p:cNvSpPr>
          <p:nvPr>
            <p:ph type="title" idx="4294967295"/>
          </p:nvPr>
        </p:nvSpPr>
        <p:spPr>
          <a:xfrm>
            <a:off x="1992313" y="549277"/>
            <a:ext cx="8229600" cy="998539"/>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置换密码</a:t>
            </a:r>
          </a:p>
        </p:txBody>
      </p:sp>
      <p:sp>
        <p:nvSpPr>
          <p:cNvPr id="71683" name="Rectangle 3">
            <a:extLst>
              <a:ext uri="{FF2B5EF4-FFF2-40B4-BE49-F238E27FC236}">
                <a16:creationId xmlns:a16="http://schemas.microsoft.com/office/drawing/2014/main" id="{D89D8700-6712-4E56-860E-F21175703EA3}"/>
              </a:ext>
            </a:extLst>
          </p:cNvPr>
          <p:cNvSpPr>
            <a:spLocks noGrp="1" noChangeArrowheads="1"/>
          </p:cNvSpPr>
          <p:nvPr>
            <p:ph type="body" idx="4294967295"/>
          </p:nvPr>
        </p:nvSpPr>
        <p:spPr>
          <a:xfrm>
            <a:off x="2063751" y="1557343"/>
            <a:ext cx="8013700" cy="4238625"/>
          </a:xfrm>
        </p:spPr>
        <p:txBody>
          <a:bodyPr/>
          <a:lstStyle/>
          <a:p>
            <a:pPr eaLnBrk="1" hangingPunct="1">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在置换密码体制中，明文中的字或字母被重新排列，字或字母本身不变，但位置发生了改变，形成密文，又称为</a:t>
            </a:r>
            <a:r>
              <a:rPr lang="zh-CN" altLang="en-US" b="1" dirty="0">
                <a:solidFill>
                  <a:srgbClr val="FFC000"/>
                </a:solidFill>
                <a:latin typeface="宋体" panose="02010600030101010101" pitchFamily="2" charset="-122"/>
                <a:ea typeface="宋体" panose="02010600030101010101" pitchFamily="2" charset="-122"/>
              </a:rPr>
              <a:t>易位密码</a:t>
            </a:r>
            <a:r>
              <a:rPr lang="zh-CN" altLang="en-US" dirty="0">
                <a:latin typeface="宋体" panose="02010600030101010101" pitchFamily="2" charset="-122"/>
                <a:ea typeface="宋体" panose="02010600030101010101" pitchFamily="2" charset="-122"/>
              </a:rPr>
              <a:t>。</a:t>
            </a:r>
          </a:p>
          <a:p>
            <a:pPr eaLnBrk="1" hangingPunct="1">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最简单的易位密码是采用报文倒置法，即将报文按字的顺序依次倒置，并截成固定长度的字母组，形成密文</a:t>
            </a:r>
            <a:r>
              <a:rPr lang="en-US" altLang="zh-CN" dirty="0">
                <a:latin typeface="宋体" panose="02010600030101010101" pitchFamily="2" charset="-122"/>
                <a:ea typeface="宋体" panose="02010600030101010101"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a:extLst>
              <a:ext uri="{FF2B5EF4-FFF2-40B4-BE49-F238E27FC236}">
                <a16:creationId xmlns:a16="http://schemas.microsoft.com/office/drawing/2014/main" id="{4E76CBA2-D321-49C0-84C1-4977F34A69F0}"/>
              </a:ext>
            </a:extLst>
          </p:cNvPr>
          <p:cNvSpPr>
            <a:spLocks noGrp="1" noChangeArrowheads="1"/>
          </p:cNvSpPr>
          <p:nvPr>
            <p:ph type="body" idx="4294967295"/>
          </p:nvPr>
        </p:nvSpPr>
        <p:spPr>
          <a:xfrm>
            <a:off x="1992313" y="1341439"/>
            <a:ext cx="8229600" cy="4525963"/>
          </a:xfrm>
          <a:noFill/>
        </p:spPr>
        <p:txBody>
          <a:bodyPr/>
          <a:lstStyle/>
          <a:p>
            <a:pPr eaLnBrk="1" hangingPunct="1">
              <a:lnSpc>
                <a:spcPct val="100000"/>
              </a:lnSpc>
              <a:buFont typeface="Wingdings" panose="05000000000000000000" pitchFamily="2" charset="2"/>
              <a:buNone/>
            </a:pPr>
            <a:r>
              <a:rPr lang="zh-CN" altLang="en-US" b="1" dirty="0">
                <a:solidFill>
                  <a:schemeClr val="accent2"/>
                </a:solidFill>
                <a:latin typeface="宋体" panose="02010600030101010101" pitchFamily="2" charset="-122"/>
                <a:ea typeface="宋体" panose="02010600030101010101" pitchFamily="2" charset="-122"/>
              </a:rPr>
              <a:t>明文：</a:t>
            </a:r>
            <a:r>
              <a:rPr lang="en-US" altLang="zh-CN" dirty="0">
                <a:latin typeface="Tahoma" panose="020B0604030504040204" pitchFamily="34" charset="0"/>
                <a:ea typeface="Tahoma" panose="020B0604030504040204" pitchFamily="34" charset="0"/>
                <a:cs typeface="Tahoma" panose="020B0604030504040204" pitchFamily="34" charset="0"/>
              </a:rPr>
              <a:t>never accept failure no matter how often it will visit you</a:t>
            </a:r>
          </a:p>
          <a:p>
            <a:pPr>
              <a:lnSpc>
                <a:spcPct val="100000"/>
              </a:lnSpc>
              <a:buNone/>
            </a:pPr>
            <a:r>
              <a:rPr lang="zh-CN" altLang="en-US" b="1" dirty="0">
                <a:solidFill>
                  <a:schemeClr val="accent2"/>
                </a:solidFill>
                <a:latin typeface="宋体" panose="02010600030101010101" pitchFamily="2" charset="-122"/>
                <a:ea typeface="宋体" panose="02010600030101010101" pitchFamily="2" charset="-122"/>
              </a:rPr>
              <a:t>密文：</a:t>
            </a:r>
            <a:r>
              <a:rPr lang="en-US" altLang="zh-CN" dirty="0" err="1">
                <a:latin typeface="Tahoma" panose="020B0604030504040204" pitchFamily="34" charset="0"/>
                <a:ea typeface="Tahoma" panose="020B0604030504040204" pitchFamily="34" charset="0"/>
                <a:cs typeface="Tahoma" panose="020B0604030504040204" pitchFamily="34" charset="0"/>
              </a:rPr>
              <a:t>uoyt</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isiv</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lliw</a:t>
            </a:r>
            <a:r>
              <a:rPr lang="en-US" altLang="zh-CN" dirty="0">
                <a:latin typeface="Tahoma" panose="020B0604030504040204" pitchFamily="34" charset="0"/>
                <a:ea typeface="Tahoma" panose="020B0604030504040204" pitchFamily="34" charset="0"/>
                <a:cs typeface="Tahoma" panose="020B0604030504040204" pitchFamily="34" charset="0"/>
              </a:rPr>
              <a:t> tine </a:t>
            </a:r>
            <a:r>
              <a:rPr lang="en-US" altLang="zh-CN" dirty="0" err="1">
                <a:latin typeface="Tahoma" panose="020B0604030504040204" pitchFamily="34" charset="0"/>
                <a:ea typeface="Tahoma" panose="020B0604030504040204" pitchFamily="34" charset="0"/>
                <a:cs typeface="Tahoma" panose="020B0604030504040204" pitchFamily="34" charset="0"/>
              </a:rPr>
              <a:t>tfow</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ohre</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ttma</a:t>
            </a:r>
            <a:r>
              <a:rPr lang="en-US" altLang="zh-CN" dirty="0">
                <a:latin typeface="Tahoma" panose="020B0604030504040204" pitchFamily="34" charset="0"/>
                <a:ea typeface="Tahoma" panose="020B0604030504040204" pitchFamily="34" charset="0"/>
                <a:cs typeface="Tahoma" panose="020B0604030504040204" pitchFamily="34" charset="0"/>
              </a:rPr>
              <a:t> oner </a:t>
            </a:r>
            <a:r>
              <a:rPr lang="en-US" altLang="zh-CN" dirty="0" err="1">
                <a:latin typeface="Tahoma" panose="020B0604030504040204" pitchFamily="34" charset="0"/>
                <a:ea typeface="Tahoma" panose="020B0604030504040204" pitchFamily="34" charset="0"/>
                <a:cs typeface="Tahoma" panose="020B0604030504040204" pitchFamily="34" charset="0"/>
              </a:rPr>
              <a:t>ulia</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ftpe</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ccar</a:t>
            </a:r>
            <a:r>
              <a:rPr lang="en-US" altLang="zh-CN" dirty="0">
                <a:latin typeface="Tahoma" panose="020B0604030504040204" pitchFamily="34" charset="0"/>
                <a:ea typeface="Tahoma" panose="020B0604030504040204" pitchFamily="34" charset="0"/>
                <a:cs typeface="Tahoma" panose="020B0604030504040204" pitchFamily="34" charset="0"/>
              </a:rPr>
              <a:t> even</a:t>
            </a:r>
          </a:p>
          <a:p>
            <a:pPr>
              <a:lnSpc>
                <a:spcPct val="100000"/>
              </a:lnSpc>
              <a:buNone/>
            </a:pPr>
            <a:endParaRPr lang="zh-CN" altLang="en-US" dirty="0">
              <a:latin typeface="Tahoma" panose="020B0604030504040204" pitchFamily="34" charset="0"/>
              <a:cs typeface="Tahoma" panose="020B0604030504040204" pitchFamily="34" charset="0"/>
            </a:endParaRPr>
          </a:p>
          <a:p>
            <a:pPr eaLnBrk="1" hangingPunct="1">
              <a:lnSpc>
                <a:spcPct val="100000"/>
              </a:lnSpc>
              <a:buFont typeface="Wingdings" panose="05000000000000000000" pitchFamily="2" charset="2"/>
              <a:buNone/>
            </a:pPr>
            <a:r>
              <a:rPr lang="zh-CN" altLang="en-US" dirty="0">
                <a:solidFill>
                  <a:schemeClr val="accent2"/>
                </a:solidFill>
                <a:latin typeface="宋体" panose="02010600030101010101" pitchFamily="2" charset="-122"/>
                <a:ea typeface="宋体" panose="02010600030101010101" pitchFamily="2" charset="-122"/>
              </a:rPr>
              <a:t>特点：</a:t>
            </a:r>
            <a:r>
              <a:rPr lang="zh-CN" altLang="en-US" dirty="0">
                <a:latin typeface="宋体" panose="02010600030101010101" pitchFamily="2" charset="-122"/>
                <a:ea typeface="宋体" panose="02010600030101010101" pitchFamily="2" charset="-122"/>
              </a:rPr>
              <a:t> 简单，缺点是不安全，很容易被识破。</a:t>
            </a:r>
          </a:p>
        </p:txBody>
      </p:sp>
      <p:sp>
        <p:nvSpPr>
          <p:cNvPr id="72707" name="Rectangle 2">
            <a:extLst>
              <a:ext uri="{FF2B5EF4-FFF2-40B4-BE49-F238E27FC236}">
                <a16:creationId xmlns:a16="http://schemas.microsoft.com/office/drawing/2014/main" id="{D121302A-1879-49A4-BB40-07A6A95E9971}"/>
              </a:ext>
            </a:extLst>
          </p:cNvPr>
          <p:cNvSpPr txBox="1">
            <a:spLocks noChangeArrowheads="1"/>
          </p:cNvSpPr>
          <p:nvPr/>
        </p:nvSpPr>
        <p:spPr bwMode="auto">
          <a:xfrm>
            <a:off x="1703388" y="2"/>
            <a:ext cx="8229600" cy="99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rgbClr val="FF0000"/>
                </a:solidFill>
                <a:latin typeface="宋体" panose="02010600030101010101" pitchFamily="2" charset="-122"/>
              </a:rPr>
              <a:t>置换密码</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D8E4A953-F951-4305-838E-99B204BC5BD9}"/>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代换密码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73731" name="内容占位符 2">
            <a:extLst>
              <a:ext uri="{FF2B5EF4-FFF2-40B4-BE49-F238E27FC236}">
                <a16:creationId xmlns:a16="http://schemas.microsoft.com/office/drawing/2014/main" id="{E39FA594-E644-42A6-926F-9E7FB1E5A67B}"/>
              </a:ext>
            </a:extLst>
          </p:cNvPr>
          <p:cNvSpPr>
            <a:spLocks noGrp="1" noChangeArrowheads="1"/>
          </p:cNvSpPr>
          <p:nvPr>
            <p:ph idx="1"/>
          </p:nvPr>
        </p:nvSpPr>
        <p:spPr>
          <a:xfrm>
            <a:off x="1919288" y="2017713"/>
            <a:ext cx="8559800" cy="4114800"/>
          </a:xfrm>
        </p:spPr>
        <p:txBody>
          <a:bodyPr/>
          <a:lstStyle/>
          <a:p>
            <a:pPr marL="0" indent="0">
              <a:buNone/>
            </a:pPr>
            <a:r>
              <a:rPr lang="en-CA" altLang="en-US" dirty="0"/>
              <a:t> </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CD844AAC-BE08-40F5-B8C6-D21CCEB1AC4A}"/>
                  </a:ext>
                </a:extLst>
              </p:cNvPr>
              <p:cNvSpPr txBox="1">
                <a:spLocks noRot="1" noChangeArrowheads="1"/>
              </p:cNvSpPr>
              <p:nvPr/>
            </p:nvSpPr>
            <p:spPr bwMode="auto">
              <a:xfrm>
                <a:off x="1725613" y="1397000"/>
                <a:ext cx="8331200" cy="151288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Font typeface="Wingdings 2" panose="05020102010507070707" pitchFamily="82" charset="2"/>
                  <a:buNone/>
                </a:pPr>
                <a:r>
                  <a:rPr lang="en-US" altLang="zh-CN" dirty="0">
                    <a:latin typeface="Arial" panose="020B0604020202020204" pitchFamily="34" charset="0"/>
                  </a:rPr>
                  <a:t>   	</a:t>
                </a:r>
                <a:r>
                  <a:rPr lang="en-US" altLang="zh-CN" dirty="0">
                    <a:latin typeface="宋体" panose="02010600030101010101" pitchFamily="2" charset="-122"/>
                  </a:rPr>
                  <a:t>     </a:t>
                </a:r>
                <a:r>
                  <a:rPr lang="zh-CN" altLang="en-US" sz="2400" b="1" dirty="0">
                    <a:latin typeface="宋体" panose="02010600030101010101" pitchFamily="2" charset="-122"/>
                  </a:rPr>
                  <a:t>代换密码</a:t>
                </a:r>
                <a:r>
                  <a:rPr lang="zh-CN" altLang="en-US" sz="2400" b="1" dirty="0">
                    <a:cs typeface="Tahoma" panose="020B0604030504040204" pitchFamily="34" charset="0"/>
                  </a:rPr>
                  <a:t>（</a:t>
                </a:r>
                <a:r>
                  <a:rPr lang="en-US" altLang="zh-CN" sz="2400" b="1" dirty="0">
                    <a:ea typeface="Tahoma" panose="020B0604030504040204" pitchFamily="34" charset="0"/>
                    <a:cs typeface="Tahoma" panose="020B0604030504040204" pitchFamily="34" charset="0"/>
                  </a:rPr>
                  <a:t>Substitution Cipher</a:t>
                </a:r>
                <a:r>
                  <a:rPr lang="zh-CN" altLang="en-US" sz="2400" b="1" dirty="0">
                    <a:cs typeface="Tahoma" panose="020B0604030504040204" pitchFamily="34" charset="0"/>
                  </a:rPr>
                  <a:t>），</a:t>
                </a:r>
                <a:r>
                  <a:rPr lang="zh-CN" altLang="en-US" sz="2400" b="1" dirty="0">
                    <a:latin typeface="宋体" panose="02010600030101010101" pitchFamily="2" charset="-122"/>
                  </a:rPr>
                  <a:t>又称替代密码，或替换密码， 把明文中的每一个字符替换成密文字母表中的另一个字符，并使用密钥</a:t>
                </a:r>
                <a14:m>
                  <m:oMath xmlns:m="http://schemas.openxmlformats.org/officeDocument/2006/math">
                    <m:r>
                      <a:rPr lang="en-US" altLang="zh-CN" sz="2400" b="1" i="1" dirty="0" smtClean="0">
                        <a:latin typeface="Cambria Math" panose="02040503050406030204" pitchFamily="18" charset="0"/>
                      </a:rPr>
                      <m:t>𝑲</m:t>
                    </m:r>
                  </m:oMath>
                </a14:m>
                <a:r>
                  <a:rPr lang="zh-CN" altLang="en-US" sz="2400" b="1" dirty="0">
                    <a:latin typeface="宋体" panose="02010600030101010101" pitchFamily="2" charset="-122"/>
                  </a:rPr>
                  <a:t>与之进行运算，得到密文；接收者对密文进行逆运算就可以恢复出明文 。</a:t>
                </a:r>
              </a:p>
            </p:txBody>
          </p:sp>
        </mc:Choice>
        <mc:Fallback xmlns="">
          <p:sp>
            <p:nvSpPr>
              <p:cNvPr id="6" name="Rectangle 3">
                <a:extLst>
                  <a:ext uri="{FF2B5EF4-FFF2-40B4-BE49-F238E27FC236}">
                    <a16:creationId xmlns:a16="http://schemas.microsoft.com/office/drawing/2014/main" id="{CD844AAC-BE08-40F5-B8C6-D21CCEB1AC4A}"/>
                  </a:ext>
                </a:extLst>
              </p:cNvPr>
              <p:cNvSpPr txBox="1">
                <a:spLocks noRot="1" noChangeAspect="1" noMove="1" noResize="1" noEditPoints="1" noAdjustHandles="1" noChangeArrowheads="1" noChangeShapeType="1" noTextEdit="1"/>
              </p:cNvSpPr>
              <p:nvPr/>
            </p:nvSpPr>
            <p:spPr bwMode="auto">
              <a:xfrm>
                <a:off x="1725613" y="1397000"/>
                <a:ext cx="8331200" cy="1512888"/>
              </a:xfrm>
              <a:prstGeom prst="rect">
                <a:avLst/>
              </a:prstGeom>
              <a:blipFill>
                <a:blip r:embed="rId2"/>
                <a:stretch>
                  <a:fillRect r="-1097" b="-2016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Text Box 2">
            <a:extLst>
              <a:ext uri="{FF2B5EF4-FFF2-40B4-BE49-F238E27FC236}">
                <a16:creationId xmlns:a16="http://schemas.microsoft.com/office/drawing/2014/main" id="{040DCCE2-DA9B-4F1E-A858-E8DE765D3456}"/>
              </a:ext>
            </a:extLst>
          </p:cNvPr>
          <p:cNvSpPr txBox="1">
            <a:spLocks noChangeArrowheads="1"/>
          </p:cNvSpPr>
          <p:nvPr/>
        </p:nvSpPr>
        <p:spPr bwMode="auto">
          <a:xfrm>
            <a:off x="1990727" y="3173416"/>
            <a:ext cx="8376903" cy="64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6800" tIns="38400" rIns="76800" bIns="38400">
            <a:spAutoFit/>
          </a:bodyPr>
          <a:lstStyle>
            <a:lvl1pPr defTabSz="7683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7683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835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835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835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83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83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83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835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3700" b="1" dirty="0">
                <a:solidFill>
                  <a:srgbClr val="FFFF00"/>
                </a:solidFill>
              </a:rPr>
              <a:t> </a:t>
            </a:r>
            <a:r>
              <a:rPr kumimoji="1" lang="zh-CN" altLang="en-US" sz="2800" b="1" dirty="0">
                <a:solidFill>
                  <a:srgbClr val="FF0000"/>
                </a:solidFill>
                <a:latin typeface="宋体" panose="02010600030101010101" pitchFamily="2" charset="-122"/>
              </a:rPr>
              <a:t>一、单码代换</a:t>
            </a:r>
            <a:r>
              <a:rPr kumimoji="1" lang="zh-CN" altLang="en-US" sz="2800" b="1" dirty="0">
                <a:solidFill>
                  <a:srgbClr val="FF0000"/>
                </a:solidFill>
                <a:cs typeface="Tahoma" panose="020B0604030504040204" pitchFamily="34" charset="0"/>
              </a:rPr>
              <a:t>（</a:t>
            </a:r>
            <a:r>
              <a:rPr kumimoji="1" lang="en-US" altLang="zh-CN" sz="2800" b="1" dirty="0">
                <a:solidFill>
                  <a:srgbClr val="FF0000"/>
                </a:solidFill>
                <a:ea typeface="Tahoma" panose="020B0604030504040204" pitchFamily="34" charset="0"/>
                <a:cs typeface="Tahoma" panose="020B0604030504040204" pitchFamily="34" charset="0"/>
              </a:rPr>
              <a:t>Monoalphabetic </a:t>
            </a:r>
            <a:r>
              <a:rPr kumimoji="1" lang="en-US" altLang="zh-CN" sz="2800" b="1" dirty="0" err="1">
                <a:solidFill>
                  <a:srgbClr val="FF0000"/>
                </a:solidFill>
                <a:ea typeface="Tahoma" panose="020B0604030504040204" pitchFamily="34" charset="0"/>
                <a:cs typeface="Tahoma" panose="020B0604030504040204" pitchFamily="34" charset="0"/>
              </a:rPr>
              <a:t>subistitution</a:t>
            </a:r>
            <a:r>
              <a:rPr kumimoji="1" lang="en-US" altLang="zh-CN" sz="2800" b="1" dirty="0">
                <a:solidFill>
                  <a:srgbClr val="FF0000"/>
                </a:solidFill>
                <a:ea typeface="Tahoma" panose="020B0604030504040204" pitchFamily="34" charset="0"/>
                <a:cs typeface="Tahoma" panose="020B0604030504040204" pitchFamily="34" charset="0"/>
              </a:rPr>
              <a:t>)</a:t>
            </a:r>
            <a:r>
              <a:rPr kumimoji="1" lang="en-US" altLang="zh-CN" sz="3600" b="1" dirty="0">
                <a:solidFill>
                  <a:srgbClr val="FF0000"/>
                </a:solidFill>
                <a:ea typeface="Tahoma" panose="020B0604030504040204" pitchFamily="34" charset="0"/>
                <a:cs typeface="Tahoma" panose="020B0604030504040204" pitchFamily="34" charset="0"/>
              </a:rPr>
              <a:t> </a:t>
            </a:r>
          </a:p>
        </p:txBody>
      </p:sp>
      <p:sp>
        <p:nvSpPr>
          <p:cNvPr id="8" name="Rectangle 9">
            <a:extLst>
              <a:ext uri="{FF2B5EF4-FFF2-40B4-BE49-F238E27FC236}">
                <a16:creationId xmlns:a16="http://schemas.microsoft.com/office/drawing/2014/main" id="{AF32A91C-CCD0-4D4B-B9C5-A276672A3CD8}"/>
              </a:ext>
            </a:extLst>
          </p:cNvPr>
          <p:cNvSpPr>
            <a:spLocks noRot="1" noChangeArrowheads="1"/>
          </p:cNvSpPr>
          <p:nvPr/>
        </p:nvSpPr>
        <p:spPr bwMode="auto">
          <a:xfrm>
            <a:off x="1919291" y="3924304"/>
            <a:ext cx="8424863"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SzPct val="85000"/>
              <a:buFont typeface="Wingdings 2" panose="05020102010507070707" pitchFamily="82" charset="2"/>
              <a:buNone/>
            </a:pPr>
            <a:r>
              <a:rPr lang="en-US" altLang="zh-CN" sz="2800" dirty="0">
                <a:latin typeface="Arial" panose="020B0604020202020204" pitchFamily="34" charset="0"/>
              </a:rPr>
              <a:t>   </a:t>
            </a:r>
            <a:r>
              <a:rPr lang="en-US" altLang="zh-CN" sz="2400" dirty="0">
                <a:latin typeface="Arial" panose="020B0604020202020204" pitchFamily="34" charset="0"/>
              </a:rPr>
              <a:t>	</a:t>
            </a:r>
            <a:r>
              <a:rPr lang="zh-CN" altLang="en-US" sz="2400" dirty="0">
                <a:latin typeface="宋体" panose="02010600030101010101" pitchFamily="2" charset="-122"/>
              </a:rPr>
              <a:t>在单表代替密码中，只使用一个密文字母表，并且用密文字母表中的一个字母来代替一个明文字母表中的一个字母。设</a:t>
            </a:r>
            <a:r>
              <a:rPr lang="en-US" altLang="zh-CN" sz="2400" dirty="0">
                <a:ea typeface="Tahoma" panose="020B0604030504040204" pitchFamily="34" charset="0"/>
                <a:cs typeface="Tahoma" panose="020B0604030504040204" pitchFamily="34" charset="0"/>
              </a:rPr>
              <a:t>A</a:t>
            </a:r>
            <a:r>
              <a:rPr lang="zh-CN" altLang="en-US" sz="2400" dirty="0">
                <a:latin typeface="宋体" panose="02010600030101010101" pitchFamily="2" charset="-122"/>
              </a:rPr>
              <a:t>和</a:t>
            </a:r>
            <a:r>
              <a:rPr lang="en-US" altLang="zh-CN" sz="2400" dirty="0">
                <a:ea typeface="Tahoma" panose="020B0604030504040204" pitchFamily="34" charset="0"/>
                <a:cs typeface="Tahoma" panose="020B0604030504040204" pitchFamily="34" charset="0"/>
              </a:rPr>
              <a:t>B</a:t>
            </a:r>
            <a:r>
              <a:rPr lang="zh-CN" altLang="en-US" sz="2400" dirty="0">
                <a:latin typeface="宋体" panose="02010600030101010101" pitchFamily="2" charset="-122"/>
              </a:rPr>
              <a:t>分别为含多个字母的明文字母表和密文字母表：定义</a:t>
            </a:r>
            <a:r>
              <a:rPr lang="en-US" altLang="zh-CN" sz="2400" dirty="0">
                <a:ea typeface="Tahoma" panose="020B0604030504040204" pitchFamily="34" charset="0"/>
                <a:cs typeface="Tahoma" panose="020B0604030504040204" pitchFamily="34" charset="0"/>
              </a:rPr>
              <a:t>A</a:t>
            </a:r>
            <a:r>
              <a:rPr lang="zh-CN" altLang="en-US" sz="2400" dirty="0">
                <a:latin typeface="宋体" panose="02010600030101010101" pitchFamily="2" charset="-122"/>
              </a:rPr>
              <a:t>到</a:t>
            </a:r>
            <a:r>
              <a:rPr lang="en-US" altLang="zh-CN" sz="2400" dirty="0">
                <a:ea typeface="Tahoma" panose="020B0604030504040204" pitchFamily="34" charset="0"/>
                <a:cs typeface="Tahoma" panose="020B0604030504040204" pitchFamily="34" charset="0"/>
              </a:rPr>
              <a:t>B</a:t>
            </a:r>
            <a:r>
              <a:rPr lang="zh-CN" altLang="en-US" sz="2400" dirty="0">
                <a:latin typeface="宋体" panose="02010600030101010101" pitchFamily="2" charset="-122"/>
              </a:rPr>
              <a:t>的一一映射。</a:t>
            </a:r>
            <a:endParaRPr lang="zh-CN" altLang="en-US" sz="2400" b="1" dirty="0">
              <a:latin typeface="宋体" panose="02010600030101010101" pitchFamily="2" charset="-122"/>
            </a:endParaRPr>
          </a:p>
        </p:txBody>
      </p:sp>
      <p:sp>
        <p:nvSpPr>
          <p:cNvPr id="9" name="灯片编号占位符 4">
            <a:extLst>
              <a:ext uri="{FF2B5EF4-FFF2-40B4-BE49-F238E27FC236}">
                <a16:creationId xmlns:a16="http://schemas.microsoft.com/office/drawing/2014/main" id="{75109F50-1178-456E-B564-B457D050DBA0}"/>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56</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13687256-D06F-4657-8927-90E3B604916D}"/>
              </a:ext>
            </a:extLst>
          </p:cNvPr>
          <p:cNvSpPr>
            <a:spLocks noGrp="1" noChangeArrowheads="1"/>
          </p:cNvSpPr>
          <p:nvPr>
            <p:ph type="title"/>
          </p:nvPr>
        </p:nvSpPr>
        <p:spPr>
          <a:xfrm>
            <a:off x="1919290" y="333379"/>
            <a:ext cx="8589963" cy="1020763"/>
          </a:xfrm>
        </p:spPr>
        <p:txBody>
          <a:bodyPr/>
          <a:lstStyle/>
          <a:p>
            <a:r>
              <a:rPr kumimoji="1" lang="zh-CN" altLang="en-US" dirty="0">
                <a:solidFill>
                  <a:srgbClr val="FF0000"/>
                </a:solidFill>
                <a:latin typeface="宋体" panose="02010600030101010101" pitchFamily="2" charset="-122"/>
                <a:ea typeface="宋体" panose="02010600030101010101" pitchFamily="2" charset="-122"/>
              </a:rPr>
              <a:t>加法密码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74755" name="内容占位符 2">
            <a:extLst>
              <a:ext uri="{FF2B5EF4-FFF2-40B4-BE49-F238E27FC236}">
                <a16:creationId xmlns:a16="http://schemas.microsoft.com/office/drawing/2014/main" id="{A85D180A-E94C-4CEE-8B88-6ED617AA6095}"/>
              </a:ext>
            </a:extLst>
          </p:cNvPr>
          <p:cNvSpPr>
            <a:spLocks noGrp="1" noChangeArrowheads="1"/>
          </p:cNvSpPr>
          <p:nvPr>
            <p:ph idx="1"/>
          </p:nvPr>
        </p:nvSpPr>
        <p:spPr>
          <a:xfrm>
            <a:off x="1919288" y="2017713"/>
            <a:ext cx="8559800" cy="4114800"/>
          </a:xfrm>
        </p:spPr>
        <p:txBody>
          <a:bodyPr/>
          <a:lstStyle/>
          <a:p>
            <a:pPr marL="0" indent="0">
              <a:buNone/>
            </a:pPr>
            <a:r>
              <a:rPr lang="en-CA" altLang="en-US" dirty="0"/>
              <a:t> </a:t>
            </a:r>
          </a:p>
        </p:txBody>
      </p:sp>
      <p:sp>
        <p:nvSpPr>
          <p:cNvPr id="6" name="Text Box 3">
            <a:extLst>
              <a:ext uri="{FF2B5EF4-FFF2-40B4-BE49-F238E27FC236}">
                <a16:creationId xmlns:a16="http://schemas.microsoft.com/office/drawing/2014/main" id="{0D85992A-4A13-4ECE-8565-CA6B27FA2A54}"/>
              </a:ext>
            </a:extLst>
          </p:cNvPr>
          <p:cNvSpPr txBox="1">
            <a:spLocks noChangeArrowheads="1"/>
          </p:cNvSpPr>
          <p:nvPr/>
        </p:nvSpPr>
        <p:spPr bwMode="ltGray">
          <a:xfrm>
            <a:off x="2351091" y="5203828"/>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b="1" dirty="0">
                <a:latin typeface="Times New Roman" panose="02020603050405020304" pitchFamily="18" charset="0"/>
              </a:rPr>
              <a:t>破译以下密文：</a:t>
            </a:r>
          </a:p>
        </p:txBody>
      </p:sp>
      <p:sp>
        <p:nvSpPr>
          <p:cNvPr id="7" name="Text Box 4">
            <a:extLst>
              <a:ext uri="{FF2B5EF4-FFF2-40B4-BE49-F238E27FC236}">
                <a16:creationId xmlns:a16="http://schemas.microsoft.com/office/drawing/2014/main" id="{E06B125F-D172-4E4F-8E0A-F9311BD08EF0}"/>
              </a:ext>
            </a:extLst>
          </p:cNvPr>
          <p:cNvSpPr txBox="1">
            <a:spLocks noChangeArrowheads="1"/>
          </p:cNvSpPr>
          <p:nvPr/>
        </p:nvSpPr>
        <p:spPr bwMode="ltGray">
          <a:xfrm>
            <a:off x="3560766" y="5589588"/>
            <a:ext cx="37946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800" dirty="0">
                <a:latin typeface="Arial" panose="020B0604020202020204" pitchFamily="34" charset="0"/>
              </a:rPr>
              <a:t>C= </a:t>
            </a:r>
            <a:r>
              <a:rPr kumimoji="1" lang="en-US" altLang="zh-CN" sz="2800" dirty="0" err="1">
                <a:latin typeface="Arial" panose="020B0604020202020204" pitchFamily="34" charset="0"/>
              </a:rPr>
              <a:t>wuhdwb</a:t>
            </a:r>
            <a:r>
              <a:rPr kumimoji="1" lang="en-US" altLang="zh-CN" sz="2800" dirty="0">
                <a:latin typeface="Arial" panose="020B0604020202020204" pitchFamily="34" charset="0"/>
              </a:rPr>
              <a:t> </a:t>
            </a:r>
            <a:r>
              <a:rPr kumimoji="1" lang="en-US" altLang="zh-CN" sz="2800" dirty="0" err="1">
                <a:latin typeface="Arial" panose="020B0604020202020204" pitchFamily="34" charset="0"/>
              </a:rPr>
              <a:t>lpsrvvleoh</a:t>
            </a:r>
            <a:endParaRPr kumimoji="1" lang="en-US" altLang="zh-CN" sz="2800" dirty="0">
              <a:latin typeface="Arial" panose="020B0604020202020204" pitchFamily="34" charset="0"/>
            </a:endParaRPr>
          </a:p>
        </p:txBody>
      </p:sp>
      <p:sp>
        <p:nvSpPr>
          <p:cNvPr id="8" name="Text Box 5">
            <a:extLst>
              <a:ext uri="{FF2B5EF4-FFF2-40B4-BE49-F238E27FC236}">
                <a16:creationId xmlns:a16="http://schemas.microsoft.com/office/drawing/2014/main" id="{04866CCB-3963-4188-A2E1-D812A8A13423}"/>
              </a:ext>
            </a:extLst>
          </p:cNvPr>
          <p:cNvSpPr txBox="1">
            <a:spLocks noChangeArrowheads="1"/>
          </p:cNvSpPr>
          <p:nvPr/>
        </p:nvSpPr>
        <p:spPr bwMode="ltGray">
          <a:xfrm>
            <a:off x="3503617" y="6021388"/>
            <a:ext cx="4380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800" dirty="0">
                <a:latin typeface="Arial" panose="020B0604020202020204" pitchFamily="34" charset="0"/>
              </a:rPr>
              <a:t>P =TREATY IMPOSSIBLE</a:t>
            </a:r>
          </a:p>
        </p:txBody>
      </p:sp>
      <p:sp>
        <p:nvSpPr>
          <p:cNvPr id="9" name="Text Box 6">
            <a:extLst>
              <a:ext uri="{FF2B5EF4-FFF2-40B4-BE49-F238E27FC236}">
                <a16:creationId xmlns:a16="http://schemas.microsoft.com/office/drawing/2014/main" id="{19E8F3E8-D7FE-48A7-9C02-29E55D464E5A}"/>
              </a:ext>
            </a:extLst>
          </p:cNvPr>
          <p:cNvSpPr txBox="1">
            <a:spLocks noChangeArrowheads="1"/>
          </p:cNvSpPr>
          <p:nvPr/>
        </p:nvSpPr>
        <p:spPr bwMode="ltGray">
          <a:xfrm>
            <a:off x="3935415" y="2035177"/>
            <a:ext cx="3600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400" b="1" dirty="0">
                <a:latin typeface="Arial" panose="020B0604020202020204" pitchFamily="34" charset="0"/>
              </a:rPr>
              <a:t>C=E(P)=</a:t>
            </a:r>
            <a:r>
              <a:rPr kumimoji="1" lang="en-US" altLang="zh-CN" sz="2400" b="1" dirty="0" err="1">
                <a:latin typeface="Arial" panose="020B0604020202020204" pitchFamily="34" charset="0"/>
              </a:rPr>
              <a:t>P+k</a:t>
            </a:r>
            <a:r>
              <a:rPr kumimoji="1" lang="en-US" altLang="zh-CN" sz="2400" b="1" dirty="0">
                <a:latin typeface="Arial" panose="020B0604020202020204" pitchFamily="34" charset="0"/>
              </a:rPr>
              <a:t> mod q </a:t>
            </a:r>
          </a:p>
        </p:txBody>
      </p:sp>
      <p:sp>
        <p:nvSpPr>
          <p:cNvPr id="10" name="Text Box 7">
            <a:extLst>
              <a:ext uri="{FF2B5EF4-FFF2-40B4-BE49-F238E27FC236}">
                <a16:creationId xmlns:a16="http://schemas.microsoft.com/office/drawing/2014/main" id="{8489B2D6-AFEA-4135-9CD6-4884A91126A4}"/>
              </a:ext>
            </a:extLst>
          </p:cNvPr>
          <p:cNvSpPr txBox="1">
            <a:spLocks noChangeArrowheads="1"/>
          </p:cNvSpPr>
          <p:nvPr/>
        </p:nvSpPr>
        <p:spPr bwMode="ltGray">
          <a:xfrm>
            <a:off x="2249489" y="2060578"/>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b="1" dirty="0">
                <a:latin typeface="Times New Roman" panose="02020603050405020304" pitchFamily="18" charset="0"/>
              </a:rPr>
              <a:t>加密算法：</a:t>
            </a:r>
          </a:p>
        </p:txBody>
      </p:sp>
      <p:sp>
        <p:nvSpPr>
          <p:cNvPr id="11" name="Text Box 8">
            <a:extLst>
              <a:ext uri="{FF2B5EF4-FFF2-40B4-BE49-F238E27FC236}">
                <a16:creationId xmlns:a16="http://schemas.microsoft.com/office/drawing/2014/main" id="{3E06CE12-FCF3-4ADF-B28F-EEC886E2DE21}"/>
              </a:ext>
            </a:extLst>
          </p:cNvPr>
          <p:cNvSpPr txBox="1">
            <a:spLocks noChangeArrowheads="1"/>
          </p:cNvSpPr>
          <p:nvPr/>
        </p:nvSpPr>
        <p:spPr bwMode="ltGray">
          <a:xfrm>
            <a:off x="2208218" y="2997203"/>
            <a:ext cx="7704137" cy="1323439"/>
          </a:xfrm>
          <a:prstGeom prst="rect">
            <a:avLst/>
          </a:prstGeom>
          <a:solidFill>
            <a:schemeClr val="bg1"/>
          </a:solidFill>
          <a:ln w="9525" cap="rnd">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字母表（密码本）</a:t>
            </a:r>
          </a:p>
          <a:p>
            <a:pPr>
              <a:spcBef>
                <a:spcPct val="0"/>
              </a:spcBef>
              <a:buClrTx/>
              <a:buSzTx/>
              <a:buFontTx/>
              <a:buNone/>
            </a:pPr>
            <a:r>
              <a:rPr kumimoji="1" lang="zh-CN" altLang="en-US" sz="2400" b="1" dirty="0">
                <a:latin typeface="Courier New" panose="02070309020205020404" pitchFamily="49" charset="0"/>
              </a:rPr>
              <a:t>     </a:t>
            </a:r>
            <a:r>
              <a:rPr kumimoji="1" lang="en-US" altLang="zh-CN" sz="2800" b="1" dirty="0">
                <a:solidFill>
                  <a:srgbClr val="FF0000"/>
                </a:solidFill>
                <a:latin typeface="Courier New" panose="02070309020205020404" pitchFamily="49" charset="0"/>
              </a:rPr>
              <a:t>ABCDEFGHIJKLMNOPQRSTUVWXYZ</a:t>
            </a:r>
          </a:p>
          <a:p>
            <a:pPr>
              <a:spcBef>
                <a:spcPct val="0"/>
              </a:spcBef>
              <a:buClrTx/>
              <a:buSzTx/>
              <a:buFontTx/>
              <a:buNone/>
            </a:pPr>
            <a:r>
              <a:rPr kumimoji="1" lang="en-US" altLang="zh-CN" sz="2800" b="1" dirty="0">
                <a:solidFill>
                  <a:srgbClr val="FF0000"/>
                </a:solidFill>
                <a:latin typeface="Courier New" panose="02070309020205020404" pitchFamily="49" charset="0"/>
              </a:rPr>
              <a:t>    </a:t>
            </a:r>
            <a:r>
              <a:rPr kumimoji="1" lang="en-US" altLang="zh-CN" sz="2800" b="1" dirty="0" err="1">
                <a:solidFill>
                  <a:srgbClr val="FF0000"/>
                </a:solidFill>
                <a:latin typeface="Courier New" panose="02070309020205020404" pitchFamily="49" charset="0"/>
              </a:rPr>
              <a:t>defghijklmnopqrstuvwxyzabc</a:t>
            </a:r>
            <a:endParaRPr kumimoji="1" lang="en-US" altLang="zh-CN" sz="2800" b="1" dirty="0">
              <a:solidFill>
                <a:srgbClr val="FF0000"/>
              </a:solidFill>
              <a:latin typeface="Times New Roman" panose="02020603050405020304" pitchFamily="18" charset="0"/>
            </a:endParaRPr>
          </a:p>
        </p:txBody>
      </p:sp>
      <p:sp>
        <p:nvSpPr>
          <p:cNvPr id="13" name="Text Box 11">
            <a:extLst>
              <a:ext uri="{FF2B5EF4-FFF2-40B4-BE49-F238E27FC236}">
                <a16:creationId xmlns:a16="http://schemas.microsoft.com/office/drawing/2014/main" id="{DF17A641-8E43-4B3E-8121-CA4138A90FA1}"/>
              </a:ext>
            </a:extLst>
          </p:cNvPr>
          <p:cNvSpPr txBox="1">
            <a:spLocks noChangeArrowheads="1"/>
          </p:cNvSpPr>
          <p:nvPr/>
        </p:nvSpPr>
        <p:spPr bwMode="ltGray">
          <a:xfrm>
            <a:off x="3935416" y="2466979"/>
            <a:ext cx="2903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400" b="1" dirty="0">
                <a:latin typeface="Arial" panose="020B0604020202020204" pitchFamily="34" charset="0"/>
              </a:rPr>
              <a:t>P=D(C)=C-k mod q</a:t>
            </a:r>
          </a:p>
        </p:txBody>
      </p:sp>
      <p:sp>
        <p:nvSpPr>
          <p:cNvPr id="14" name="Text Box 12">
            <a:extLst>
              <a:ext uri="{FF2B5EF4-FFF2-40B4-BE49-F238E27FC236}">
                <a16:creationId xmlns:a16="http://schemas.microsoft.com/office/drawing/2014/main" id="{D05C5B4A-89DE-4E38-9F93-48228E3425B2}"/>
              </a:ext>
            </a:extLst>
          </p:cNvPr>
          <p:cNvSpPr txBox="1">
            <a:spLocks noChangeArrowheads="1"/>
          </p:cNvSpPr>
          <p:nvPr/>
        </p:nvSpPr>
        <p:spPr bwMode="ltGray">
          <a:xfrm>
            <a:off x="2249489" y="2492378"/>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b="1" dirty="0">
                <a:latin typeface="Times New Roman" panose="02020603050405020304" pitchFamily="18" charset="0"/>
              </a:rPr>
              <a:t>解密算法：</a:t>
            </a:r>
          </a:p>
        </p:txBody>
      </p:sp>
      <p:sp>
        <p:nvSpPr>
          <p:cNvPr id="15" name="Text Box 13">
            <a:extLst>
              <a:ext uri="{FF2B5EF4-FFF2-40B4-BE49-F238E27FC236}">
                <a16:creationId xmlns:a16="http://schemas.microsoft.com/office/drawing/2014/main" id="{D1AED0C7-BF9D-42E9-9B06-E2798A5FC031}"/>
              </a:ext>
            </a:extLst>
          </p:cNvPr>
          <p:cNvSpPr txBox="1">
            <a:spLocks noChangeArrowheads="1"/>
          </p:cNvSpPr>
          <p:nvPr/>
        </p:nvSpPr>
        <p:spPr bwMode="ltGray">
          <a:xfrm>
            <a:off x="2208218" y="4437067"/>
            <a:ext cx="77041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400" b="1" dirty="0">
                <a:latin typeface="Times New Roman" panose="02020603050405020304" pitchFamily="18" charset="0"/>
              </a:rPr>
              <a:t>这是循环移位密码 </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加密</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字母向后移动</a:t>
            </a:r>
            <a:r>
              <a:rPr kumimoji="1" lang="en-US" altLang="zh-CN" sz="2400" b="1" dirty="0">
                <a:latin typeface="Times New Roman" panose="02020603050405020304" pitchFamily="18" charset="0"/>
              </a:rPr>
              <a:t>3</a:t>
            </a:r>
            <a:r>
              <a:rPr kumimoji="1" lang="zh-CN" altLang="en-US" sz="2400" b="1" dirty="0">
                <a:latin typeface="Times New Roman" panose="02020603050405020304" pitchFamily="18" charset="0"/>
              </a:rPr>
              <a:t>位；</a:t>
            </a:r>
          </a:p>
          <a:p>
            <a:pPr>
              <a:spcBef>
                <a:spcPct val="0"/>
              </a:spcBef>
              <a:buClrTx/>
              <a:buSzTx/>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解密</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字母向前移动</a:t>
            </a:r>
            <a:r>
              <a:rPr kumimoji="1" lang="en-US" altLang="zh-CN" sz="2400" b="1" dirty="0">
                <a:latin typeface="Times New Roman" panose="02020603050405020304" pitchFamily="18" charset="0"/>
              </a:rPr>
              <a:t>3</a:t>
            </a:r>
            <a:r>
              <a:rPr kumimoji="1" lang="zh-CN" altLang="en-US" sz="2400" b="1" dirty="0">
                <a:latin typeface="Times New Roman" panose="02020603050405020304" pitchFamily="18" charset="0"/>
              </a:rPr>
              <a:t>位。</a:t>
            </a:r>
          </a:p>
        </p:txBody>
      </p:sp>
      <p:sp>
        <p:nvSpPr>
          <p:cNvPr id="16" name="AutoShape 14">
            <a:extLst>
              <a:ext uri="{FF2B5EF4-FFF2-40B4-BE49-F238E27FC236}">
                <a16:creationId xmlns:a16="http://schemas.microsoft.com/office/drawing/2014/main" id="{171A3854-C19B-4805-91DC-1D4AE106FCD1}"/>
              </a:ext>
            </a:extLst>
          </p:cNvPr>
          <p:cNvSpPr>
            <a:spLocks noChangeArrowheads="1"/>
          </p:cNvSpPr>
          <p:nvPr/>
        </p:nvSpPr>
        <p:spPr bwMode="auto">
          <a:xfrm>
            <a:off x="6959603" y="1916116"/>
            <a:ext cx="1655763" cy="576263"/>
          </a:xfrm>
          <a:prstGeom prst="cloudCallout">
            <a:avLst>
              <a:gd name="adj1" fmla="val -43769"/>
              <a:gd name="adj2" fmla="val 96556"/>
            </a:avLst>
          </a:prstGeom>
          <a:solidFill>
            <a:schemeClr val="accent1"/>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dirty="0">
                <a:solidFill>
                  <a:srgbClr val="FF0000"/>
                </a:solidFill>
                <a:latin typeface="Arial" panose="020B0604020202020204" pitchFamily="34" charset="0"/>
              </a:rPr>
              <a:t>Key=3</a:t>
            </a:r>
          </a:p>
        </p:txBody>
      </p:sp>
      <p:sp>
        <p:nvSpPr>
          <p:cNvPr id="17" name="灯片编号占位符 4">
            <a:extLst>
              <a:ext uri="{FF2B5EF4-FFF2-40B4-BE49-F238E27FC236}">
                <a16:creationId xmlns:a16="http://schemas.microsoft.com/office/drawing/2014/main" id="{6A925950-5166-4AE5-8D08-F756192786D5}"/>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57</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iterate type="lt">
                                    <p:tmPct val="100000"/>
                                  </p:iterate>
                                  <p:childTnLst>
                                    <p:set>
                                      <p:cBhvr>
                                        <p:cTn id="55" dur="1" fill="hold">
                                          <p:stCondLst>
                                            <p:cond delay="0"/>
                                          </p:stCondLst>
                                        </p:cTn>
                                        <p:tgtEl>
                                          <p:spTgt spid="8"/>
                                        </p:tgtEl>
                                        <p:attrNameLst>
                                          <p:attrName>style.visibility</p:attrName>
                                        </p:attrNameLst>
                                      </p:cBhvr>
                                      <p:to>
                                        <p:strVal val="visible"/>
                                      </p:to>
                                    </p:set>
                                    <p:animEffect transition="in" filter="dissolve">
                                      <p:cBhvr>
                                        <p:cTn id="56" dur="75"/>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utoUpdateAnimBg="0"/>
      <p:bldP spid="9" grpId="0" autoUpdateAnimBg="0"/>
      <p:bldP spid="10" grpId="0" autoUpdateAnimBg="0"/>
      <p:bldP spid="11" grpId="0" animBg="1" autoUpdateAnimBg="0"/>
      <p:bldP spid="13" grpId="0" autoUpdateAnimBg="0"/>
      <p:bldP spid="14" grpId="0" autoUpdateAnimBg="0"/>
      <p:bldP spid="15" grpId="0"/>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461BE549-CCC2-4A14-ACA8-978A93230539}"/>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凯撒密码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75779" name="内容占位符 2">
            <a:extLst>
              <a:ext uri="{FF2B5EF4-FFF2-40B4-BE49-F238E27FC236}">
                <a16:creationId xmlns:a16="http://schemas.microsoft.com/office/drawing/2014/main" id="{B08B533E-B6C7-4A5F-9144-3C505EDB0A16}"/>
              </a:ext>
            </a:extLst>
          </p:cNvPr>
          <p:cNvSpPr>
            <a:spLocks noGrp="1" noChangeArrowheads="1"/>
          </p:cNvSpPr>
          <p:nvPr>
            <p:ph idx="1"/>
          </p:nvPr>
        </p:nvSpPr>
        <p:spPr>
          <a:xfrm>
            <a:off x="1919288" y="2017713"/>
            <a:ext cx="8559800" cy="4114800"/>
          </a:xfrm>
        </p:spPr>
        <p:txBody>
          <a:bodyPr/>
          <a:lstStyle/>
          <a:p>
            <a:pPr marL="0" indent="0">
              <a:buNone/>
            </a:pPr>
            <a:r>
              <a:rPr lang="en-CA" altLang="en-US" dirty="0"/>
              <a:t> </a:t>
            </a:r>
          </a:p>
        </p:txBody>
      </p:sp>
      <p:graphicFrame>
        <p:nvGraphicFramePr>
          <p:cNvPr id="6" name="Group 3">
            <a:extLst>
              <a:ext uri="{FF2B5EF4-FFF2-40B4-BE49-F238E27FC236}">
                <a16:creationId xmlns:a16="http://schemas.microsoft.com/office/drawing/2014/main" id="{9ED6A91C-93CD-402E-BA99-16B84BC0AD81}"/>
              </a:ext>
            </a:extLst>
          </p:cNvPr>
          <p:cNvGraphicFramePr>
            <a:graphicFrameLocks noGrp="1"/>
          </p:cNvGraphicFramePr>
          <p:nvPr/>
        </p:nvGraphicFramePr>
        <p:xfrm>
          <a:off x="3009900" y="2457451"/>
          <a:ext cx="6096000" cy="1968500"/>
        </p:xfrm>
        <a:graphic>
          <a:graphicData uri="http://schemas.openxmlformats.org/drawingml/2006/table">
            <a:tbl>
              <a:tblPr/>
              <a:tblGrid>
                <a:gridCol w="468312">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12">
                  <a:extLst>
                    <a:ext uri="{9D8B030D-6E8A-4147-A177-3AD203B41FA5}">
                      <a16:colId xmlns:a16="http://schemas.microsoft.com/office/drawing/2014/main" val="20004"/>
                    </a:ext>
                  </a:extLst>
                </a:gridCol>
                <a:gridCol w="468313">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8312">
                  <a:extLst>
                    <a:ext uri="{9D8B030D-6E8A-4147-A177-3AD203B41FA5}">
                      <a16:colId xmlns:a16="http://schemas.microsoft.com/office/drawing/2014/main" val="20007"/>
                    </a:ext>
                  </a:extLst>
                </a:gridCol>
                <a:gridCol w="468313">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8312">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gridCol w="468313">
                  <a:extLst>
                    <a:ext uri="{9D8B030D-6E8A-4147-A177-3AD203B41FA5}">
                      <a16:colId xmlns:a16="http://schemas.microsoft.com/office/drawing/2014/main" val="20012"/>
                    </a:ext>
                  </a:extLst>
                </a:gridCol>
              </a:tblGrid>
              <a:tr h="500256">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a</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b</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c</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d</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楷体_GB2312" pitchFamily="49" charset="-122"/>
                        </a:rPr>
                        <a:t>e</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f</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g</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h</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i</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j</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k</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l</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m</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8023">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D</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E</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F</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G</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H</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I</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J</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K</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L</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M</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N</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O</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P</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549">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n</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o</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楷体_GB2312" pitchFamily="49" charset="-122"/>
                        </a:rPr>
                        <a:t>p</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q</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r</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t</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u</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v</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w</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x</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y</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z</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672">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Q</a:t>
                      </a:r>
                    </a:p>
                  </a:txBody>
                  <a:tcPr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R</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S</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T</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U</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V</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W</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X</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Y</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Z</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A</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itchFamily="18" charset="0"/>
                          <a:ea typeface="楷体_GB2312" pitchFamily="49" charset="-122"/>
                        </a:rPr>
                        <a:t>B</a:t>
                      </a: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1pPr>
                      <a:lvl2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2pPr>
                      <a:lvl3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3pPr>
                      <a:lvl4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4pPr>
                      <a:lvl5pPr algn="l" eaLnBrk="0" hangingPunct="0">
                        <a:lnSpc>
                          <a:spcPct val="120000"/>
                        </a:lnSpc>
                        <a:spcBef>
                          <a:spcPct val="20000"/>
                        </a:spcBef>
                        <a:defRPr kumimoji="1" sz="2400">
                          <a:solidFill>
                            <a:schemeClr val="tx1"/>
                          </a:solidFill>
                          <a:latin typeface="Times New Roman" pitchFamily="18" charset="0"/>
                          <a:ea typeface="楷体_GB2312" pitchFamily="49" charset="-122"/>
                        </a:defRPr>
                      </a:lvl5pPr>
                      <a:lvl6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6pPr>
                      <a:lvl7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7pPr>
                      <a:lvl8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8pPr>
                      <a:lvl9pPr eaLnBrk="0" fontAlgn="base" hangingPunct="0">
                        <a:lnSpc>
                          <a:spcPct val="120000"/>
                        </a:lnSpc>
                        <a:spcBef>
                          <a:spcPct val="20000"/>
                        </a:spcBef>
                        <a:spcAft>
                          <a:spcPct val="0"/>
                        </a:spcAft>
                        <a:defRPr kumimoji="1" sz="2400">
                          <a:solidFill>
                            <a:schemeClr val="tx1"/>
                          </a:solidFill>
                          <a:latin typeface="Times New Roman" pitchFamily="18" charset="0"/>
                          <a:ea typeface="楷体_GB2312" pitchFamily="49"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dirty="0">
                          <a:ln>
                            <a:noFill/>
                          </a:ln>
                          <a:solidFill>
                            <a:schemeClr val="tx1"/>
                          </a:solidFill>
                          <a:effectLst/>
                          <a:latin typeface="Times New Roman" pitchFamily="18" charset="0"/>
                          <a:ea typeface="楷体_GB2312" pitchFamily="49" charset="-122"/>
                        </a:rPr>
                        <a:t>C</a:t>
                      </a:r>
                    </a:p>
                  </a:txBody>
                  <a:tcPr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75">
            <a:extLst>
              <a:ext uri="{FF2B5EF4-FFF2-40B4-BE49-F238E27FC236}">
                <a16:creationId xmlns:a16="http://schemas.microsoft.com/office/drawing/2014/main" id="{EB793613-98E6-4B57-8DC0-9D502753192D}"/>
              </a:ext>
            </a:extLst>
          </p:cNvPr>
          <p:cNvGraphicFramePr>
            <a:graphicFrameLocks noGrp="1"/>
          </p:cNvGraphicFramePr>
          <p:nvPr/>
        </p:nvGraphicFramePr>
        <p:xfrm>
          <a:off x="3009900" y="4592642"/>
          <a:ext cx="6019803" cy="929834"/>
        </p:xfrm>
        <a:graphic>
          <a:graphicData uri="http://schemas.openxmlformats.org/drawingml/2006/table">
            <a:tbl>
              <a:tblPr/>
              <a:tblGrid>
                <a:gridCol w="1076325">
                  <a:extLst>
                    <a:ext uri="{9D8B030D-6E8A-4147-A177-3AD203B41FA5}">
                      <a16:colId xmlns:a16="http://schemas.microsoft.com/office/drawing/2014/main" val="20000"/>
                    </a:ext>
                  </a:extLst>
                </a:gridCol>
                <a:gridCol w="615951">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619125">
                  <a:extLst>
                    <a:ext uri="{9D8B030D-6E8A-4147-A177-3AD203B41FA5}">
                      <a16:colId xmlns:a16="http://schemas.microsoft.com/office/drawing/2014/main" val="20003"/>
                    </a:ext>
                  </a:extLst>
                </a:gridCol>
                <a:gridCol w="615951">
                  <a:extLst>
                    <a:ext uri="{9D8B030D-6E8A-4147-A177-3AD203B41FA5}">
                      <a16:colId xmlns:a16="http://schemas.microsoft.com/office/drawing/2014/main" val="20004"/>
                    </a:ext>
                  </a:extLst>
                </a:gridCol>
                <a:gridCol w="619125">
                  <a:extLst>
                    <a:ext uri="{9D8B030D-6E8A-4147-A177-3AD203B41FA5}">
                      <a16:colId xmlns:a16="http://schemas.microsoft.com/office/drawing/2014/main" val="20005"/>
                    </a:ext>
                  </a:extLst>
                </a:gridCol>
                <a:gridCol w="619125">
                  <a:extLst>
                    <a:ext uri="{9D8B030D-6E8A-4147-A177-3AD203B41FA5}">
                      <a16:colId xmlns:a16="http://schemas.microsoft.com/office/drawing/2014/main" val="20006"/>
                    </a:ext>
                  </a:extLst>
                </a:gridCol>
                <a:gridCol w="615951">
                  <a:extLst>
                    <a:ext uri="{9D8B030D-6E8A-4147-A177-3AD203B41FA5}">
                      <a16:colId xmlns:a16="http://schemas.microsoft.com/office/drawing/2014/main" val="20007"/>
                    </a:ext>
                  </a:extLst>
                </a:gridCol>
                <a:gridCol w="619125">
                  <a:extLst>
                    <a:ext uri="{9D8B030D-6E8A-4147-A177-3AD203B41FA5}">
                      <a16:colId xmlns:a16="http://schemas.microsoft.com/office/drawing/2014/main" val="20008"/>
                    </a:ext>
                  </a:extLst>
                </a:gridCol>
              </a:tblGrid>
              <a:tr h="4480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隶书" panose="02010509060101010101" pitchFamily="49" charset="-122"/>
                          <a:ea typeface="隶书" panose="02010509060101010101" pitchFamily="49" charset="-122"/>
                        </a:rPr>
                        <a:t>明文</a:t>
                      </a:r>
                      <a:r>
                        <a:rPr kumimoji="1" lang="zh-CN" altLang="en-US" sz="2100" b="0"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T="45593" marB="455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o</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m</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p</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u</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t</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r</a:t>
                      </a:r>
                    </a:p>
                  </a:txBody>
                  <a:tcPr marT="45593" marB="455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7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隶书" panose="02010509060101010101" pitchFamily="49" charset="-122"/>
                          <a:ea typeface="隶书" panose="02010509060101010101" pitchFamily="49" charset="-122"/>
                        </a:rPr>
                        <a:t>密文</a:t>
                      </a:r>
                    </a:p>
                  </a:txBody>
                  <a:tcPr marT="45593" marB="455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F</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R</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P</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S</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X</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W</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H</a:t>
                      </a:r>
                    </a:p>
                  </a:txBody>
                  <a:tcPr marT="45593" marB="455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Tx/>
                        <a:buSzTx/>
                        <a:buFontTx/>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楷体_GB2312" pitchFamily="49" charset="-122"/>
                        </a:rPr>
                        <a:t>U</a:t>
                      </a:r>
                    </a:p>
                  </a:txBody>
                  <a:tcPr marT="45593" marB="455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5885" name="文本框 7">
            <a:extLst>
              <a:ext uri="{FF2B5EF4-FFF2-40B4-BE49-F238E27FC236}">
                <a16:creationId xmlns:a16="http://schemas.microsoft.com/office/drawing/2014/main" id="{897224F6-F20C-4F9A-BE8B-CF7E9D7EC84A}"/>
              </a:ext>
            </a:extLst>
          </p:cNvPr>
          <p:cNvSpPr txBox="1">
            <a:spLocks noChangeArrowheads="1"/>
          </p:cNvSpPr>
          <p:nvPr/>
        </p:nvSpPr>
        <p:spPr bwMode="auto">
          <a:xfrm>
            <a:off x="3009903" y="2017713"/>
            <a:ext cx="29416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dirty="0"/>
              <a:t>凯撒密码表</a:t>
            </a:r>
            <a:endParaRPr lang="en-CA" altLang="en-US" sz="1800" dirty="0"/>
          </a:p>
        </p:txBody>
      </p:sp>
      <p:sp>
        <p:nvSpPr>
          <p:cNvPr id="75886" name="文本框 8">
            <a:extLst>
              <a:ext uri="{FF2B5EF4-FFF2-40B4-BE49-F238E27FC236}">
                <a16:creationId xmlns:a16="http://schemas.microsoft.com/office/drawing/2014/main" id="{6D87B2C8-93F4-4216-9E82-18ADE304D8D6}"/>
              </a:ext>
            </a:extLst>
          </p:cNvPr>
          <p:cNvSpPr txBox="1">
            <a:spLocks noChangeArrowheads="1"/>
          </p:cNvSpPr>
          <p:nvPr/>
        </p:nvSpPr>
        <p:spPr bwMode="auto">
          <a:xfrm>
            <a:off x="2855918" y="5805489"/>
            <a:ext cx="6408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a:t>密钥为</a:t>
            </a:r>
            <a:r>
              <a:rPr lang="en-US" altLang="zh-CN" sz="1800"/>
              <a:t>3</a:t>
            </a:r>
            <a:r>
              <a:rPr lang="zh-CN" altLang="en-US" sz="1800"/>
              <a:t>，数学表达式为：</a:t>
            </a:r>
            <a:r>
              <a:rPr lang="en-US" altLang="zh-CN" sz="1800"/>
              <a:t>f(x)=(x+3)mod26, </a:t>
            </a:r>
            <a:r>
              <a:rPr lang="zh-CN" altLang="en-US" sz="1800"/>
              <a:t>其中</a:t>
            </a:r>
            <a:r>
              <a:rPr lang="en-US" altLang="zh-CN" sz="1800"/>
              <a:t>a</a:t>
            </a:r>
            <a:r>
              <a:rPr lang="zh-CN" altLang="en-US" sz="1800"/>
              <a:t>为</a:t>
            </a:r>
            <a:r>
              <a:rPr lang="en-US" altLang="zh-CN" sz="1800"/>
              <a:t>0,z</a:t>
            </a:r>
            <a:r>
              <a:rPr lang="zh-CN" altLang="en-US" sz="1800"/>
              <a:t>为</a:t>
            </a:r>
            <a:r>
              <a:rPr lang="en-US" altLang="zh-CN" sz="1800"/>
              <a:t>25.</a:t>
            </a:r>
            <a:endParaRPr lang="en-CA" altLang="en-US" sz="1800"/>
          </a:p>
        </p:txBody>
      </p:sp>
      <p:sp>
        <p:nvSpPr>
          <p:cNvPr id="9" name="灯片编号占位符 4">
            <a:extLst>
              <a:ext uri="{FF2B5EF4-FFF2-40B4-BE49-F238E27FC236}">
                <a16:creationId xmlns:a16="http://schemas.microsoft.com/office/drawing/2014/main" id="{E70AED33-66BC-45A9-BB8F-4C143231139F}"/>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58</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885"/>
                                        </p:tgtEl>
                                        <p:attrNameLst>
                                          <p:attrName>style.visibility</p:attrName>
                                        </p:attrNameLst>
                                      </p:cBhvr>
                                      <p:to>
                                        <p:strVal val="visible"/>
                                      </p:to>
                                    </p:set>
                                    <p:anim calcmode="lin" valueType="num">
                                      <p:cBhvr additive="base">
                                        <p:cTn id="7" dur="500" fill="hold"/>
                                        <p:tgtEl>
                                          <p:spTgt spid="75885"/>
                                        </p:tgtEl>
                                        <p:attrNameLst>
                                          <p:attrName>ppt_x</p:attrName>
                                        </p:attrNameLst>
                                      </p:cBhvr>
                                      <p:tavLst>
                                        <p:tav tm="0">
                                          <p:val>
                                            <p:strVal val="#ppt_x"/>
                                          </p:val>
                                        </p:tav>
                                        <p:tav tm="100000">
                                          <p:val>
                                            <p:strVal val="#ppt_x"/>
                                          </p:val>
                                        </p:tav>
                                      </p:tavLst>
                                    </p:anim>
                                    <p:anim calcmode="lin" valueType="num">
                                      <p:cBhvr additive="base">
                                        <p:cTn id="8" dur="500" fill="hold"/>
                                        <p:tgtEl>
                                          <p:spTgt spid="7588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8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85" grpId="0"/>
      <p:bldP spid="7588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4FF59DE7-D42F-4AE3-A138-5657576A8E33}"/>
              </a:ext>
            </a:extLst>
          </p:cNvPr>
          <p:cNvSpPr>
            <a:spLocks noGrp="1" noChangeArrowheads="1"/>
          </p:cNvSpPr>
          <p:nvPr>
            <p:ph type="title"/>
          </p:nvPr>
        </p:nvSpPr>
        <p:spPr>
          <a:xfrm>
            <a:off x="2649542" y="157168"/>
            <a:ext cx="7793037" cy="1462087"/>
          </a:xfrm>
        </p:spPr>
        <p:txBody>
          <a:bodyPr/>
          <a:lstStyle/>
          <a:p>
            <a:r>
              <a:rPr lang="zh-CN" altLang="en-US" dirty="0">
                <a:solidFill>
                  <a:srgbClr val="FF0000"/>
                </a:solidFill>
                <a:latin typeface="宋体" panose="02010600030101010101" pitchFamily="2" charset="-122"/>
                <a:ea typeface="宋体" panose="02010600030101010101" pitchFamily="2" charset="-122"/>
              </a:rPr>
              <a:t>凯撒密码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76803" name="灯片编号占位符 4">
            <a:extLst>
              <a:ext uri="{FF2B5EF4-FFF2-40B4-BE49-F238E27FC236}">
                <a16:creationId xmlns:a16="http://schemas.microsoft.com/office/drawing/2014/main" id="{4EE63EEA-6566-44E1-8AAD-C9348AA81DB7}"/>
              </a:ext>
            </a:extLst>
          </p:cNvPr>
          <p:cNvSpPr>
            <a:spLocks noGrp="1" noChangeArrowheads="1"/>
          </p:cNvSpPr>
          <p:nvPr>
            <p:ph type="sldNum" sz="quarter" idx="11"/>
          </p:nvPr>
        </p:nvSpPr>
        <p:spPr>
          <a:xfrm>
            <a:off x="5181600" y="6243639"/>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32" indent="-285744">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2971" indent="-228594">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160" indent="-228594">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349" indent="-228594">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537"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726"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8914"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103"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63C1A3C5-D2C0-4DD4-B12F-06D4AC90D3ED}" type="slidenum">
              <a:rPr lang="zh-CN" altLang="en-US" sz="1400"/>
              <a:pPr algn="ctr">
                <a:spcBef>
                  <a:spcPct val="0"/>
                </a:spcBef>
                <a:buClrTx/>
                <a:buSzTx/>
                <a:buFontTx/>
                <a:buNone/>
              </a:pPr>
              <a:t>59</a:t>
            </a:fld>
            <a:endParaRPr lang="en-US" altLang="zh-CN" sz="1400"/>
          </a:p>
        </p:txBody>
      </p:sp>
      <p:sp>
        <p:nvSpPr>
          <p:cNvPr id="76804" name="内容占位符 5">
            <a:extLst>
              <a:ext uri="{FF2B5EF4-FFF2-40B4-BE49-F238E27FC236}">
                <a16:creationId xmlns:a16="http://schemas.microsoft.com/office/drawing/2014/main" id="{67FE87F9-0AC3-446C-8606-04FB0B2101DA}"/>
              </a:ext>
            </a:extLst>
          </p:cNvPr>
          <p:cNvSpPr>
            <a:spLocks noGrp="1" noChangeArrowheads="1"/>
          </p:cNvSpPr>
          <p:nvPr>
            <p:ph idx="1"/>
          </p:nvPr>
        </p:nvSpPr>
        <p:spPr>
          <a:xfrm>
            <a:off x="1919288" y="2017713"/>
            <a:ext cx="8559800" cy="4114800"/>
          </a:xfrm>
        </p:spPr>
        <p:txBody>
          <a:bodyPr/>
          <a:lstStyle/>
          <a:p>
            <a:pPr marL="0" indent="0">
              <a:buNone/>
            </a:pPr>
            <a:r>
              <a:rPr lang="en-CA" altLang="en-US" dirty="0"/>
              <a:t> </a:t>
            </a:r>
          </a:p>
        </p:txBody>
      </p:sp>
      <p:sp>
        <p:nvSpPr>
          <p:cNvPr id="7" name="Text Box 2">
            <a:extLst>
              <a:ext uri="{FF2B5EF4-FFF2-40B4-BE49-F238E27FC236}">
                <a16:creationId xmlns:a16="http://schemas.microsoft.com/office/drawing/2014/main" id="{7794373D-0252-47E9-8804-69D7F3B5E189}"/>
              </a:ext>
            </a:extLst>
          </p:cNvPr>
          <p:cNvSpPr txBox="1">
            <a:spLocks noChangeArrowheads="1"/>
          </p:cNvSpPr>
          <p:nvPr/>
        </p:nvSpPr>
        <p:spPr bwMode="ltGray">
          <a:xfrm>
            <a:off x="3503613" y="4757737"/>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b="1" dirty="0">
                <a:latin typeface="Times New Roman" panose="02020603050405020304" pitchFamily="18" charset="0"/>
              </a:rPr>
              <a:t>加密明文：</a:t>
            </a:r>
          </a:p>
        </p:txBody>
      </p:sp>
      <p:sp>
        <p:nvSpPr>
          <p:cNvPr id="8" name="Text Box 3">
            <a:extLst>
              <a:ext uri="{FF2B5EF4-FFF2-40B4-BE49-F238E27FC236}">
                <a16:creationId xmlns:a16="http://schemas.microsoft.com/office/drawing/2014/main" id="{EB026EC6-94AC-41CC-8CA9-3158FE125C4C}"/>
              </a:ext>
            </a:extLst>
          </p:cNvPr>
          <p:cNvSpPr txBox="1">
            <a:spLocks noChangeArrowheads="1"/>
          </p:cNvSpPr>
          <p:nvPr/>
        </p:nvSpPr>
        <p:spPr bwMode="ltGray">
          <a:xfrm>
            <a:off x="5232401" y="4757739"/>
            <a:ext cx="1417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latin typeface="Arial Unicode MS" pitchFamily="6" charset="0"/>
              </a:rPr>
              <a:t>P= HELLO</a:t>
            </a:r>
          </a:p>
        </p:txBody>
      </p:sp>
      <p:sp>
        <p:nvSpPr>
          <p:cNvPr id="9" name="Text Box 4">
            <a:extLst>
              <a:ext uri="{FF2B5EF4-FFF2-40B4-BE49-F238E27FC236}">
                <a16:creationId xmlns:a16="http://schemas.microsoft.com/office/drawing/2014/main" id="{D9A92DC0-DC1A-48D8-91A1-5187853A8B74}"/>
              </a:ext>
            </a:extLst>
          </p:cNvPr>
          <p:cNvSpPr txBox="1">
            <a:spLocks noChangeArrowheads="1"/>
          </p:cNvSpPr>
          <p:nvPr/>
        </p:nvSpPr>
        <p:spPr bwMode="ltGray">
          <a:xfrm>
            <a:off x="7969251" y="4757739"/>
            <a:ext cx="13452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latin typeface="Arial Unicode MS" pitchFamily="6" charset="0"/>
              </a:rPr>
              <a:t>C</a:t>
            </a:r>
            <a:r>
              <a:rPr kumimoji="1" lang="en-US" altLang="zh-CN" sz="2000">
                <a:latin typeface="Arial Unicode MS" pitchFamily="6" charset="0"/>
              </a:rPr>
              <a:t>=  wtaad</a:t>
            </a:r>
          </a:p>
        </p:txBody>
      </p:sp>
      <p:sp>
        <p:nvSpPr>
          <p:cNvPr id="10" name="Text Box 5">
            <a:extLst>
              <a:ext uri="{FF2B5EF4-FFF2-40B4-BE49-F238E27FC236}">
                <a16:creationId xmlns:a16="http://schemas.microsoft.com/office/drawing/2014/main" id="{237E4E31-A7E7-4D1A-A7F9-26B39F796A8E}"/>
              </a:ext>
            </a:extLst>
          </p:cNvPr>
          <p:cNvSpPr txBox="1">
            <a:spLocks noChangeArrowheads="1"/>
          </p:cNvSpPr>
          <p:nvPr/>
        </p:nvSpPr>
        <p:spPr bwMode="ltGray">
          <a:xfrm>
            <a:off x="4441827" y="1782763"/>
            <a:ext cx="4032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SzPct val="85000"/>
              <a:buFont typeface="Wingdings 2" panose="05020102010507070707" pitchFamily="82" charset="2"/>
              <a:buNone/>
            </a:pPr>
            <a:r>
              <a:rPr lang="en-US" altLang="zh-CN" sz="1800" b="1">
                <a:latin typeface="Arial" panose="020B0604020202020204" pitchFamily="34" charset="0"/>
              </a:rPr>
              <a:t>C= (P+k)  mod 26</a:t>
            </a:r>
            <a:endParaRPr kumimoji="1" lang="en-US" altLang="zh-CN" sz="1800" b="1">
              <a:latin typeface="Comic Sans MS" panose="030F0702030302020204" pitchFamily="66" charset="0"/>
            </a:endParaRPr>
          </a:p>
        </p:txBody>
      </p:sp>
      <p:sp>
        <p:nvSpPr>
          <p:cNvPr id="11" name="Text Box 6">
            <a:extLst>
              <a:ext uri="{FF2B5EF4-FFF2-40B4-BE49-F238E27FC236}">
                <a16:creationId xmlns:a16="http://schemas.microsoft.com/office/drawing/2014/main" id="{9E62B0D9-3215-4A6A-AA74-44BDC2344C30}"/>
              </a:ext>
            </a:extLst>
          </p:cNvPr>
          <p:cNvSpPr txBox="1">
            <a:spLocks noChangeArrowheads="1"/>
          </p:cNvSpPr>
          <p:nvPr/>
        </p:nvSpPr>
        <p:spPr bwMode="ltGray">
          <a:xfrm>
            <a:off x="2682875" y="1773237"/>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b="1" dirty="0">
                <a:latin typeface="Times New Roman" panose="02020603050405020304" pitchFamily="18" charset="0"/>
              </a:rPr>
              <a:t>加密算法：</a:t>
            </a:r>
          </a:p>
        </p:txBody>
      </p:sp>
      <p:sp>
        <p:nvSpPr>
          <p:cNvPr id="12" name="Text Box 10">
            <a:extLst>
              <a:ext uri="{FF2B5EF4-FFF2-40B4-BE49-F238E27FC236}">
                <a16:creationId xmlns:a16="http://schemas.microsoft.com/office/drawing/2014/main" id="{F3B8EF62-FB7A-46F4-BC02-E70D40C5713E}"/>
              </a:ext>
            </a:extLst>
          </p:cNvPr>
          <p:cNvSpPr txBox="1">
            <a:spLocks noChangeArrowheads="1"/>
          </p:cNvSpPr>
          <p:nvPr/>
        </p:nvSpPr>
        <p:spPr bwMode="ltGray">
          <a:xfrm>
            <a:off x="2682875" y="2276475"/>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b="1">
                <a:latin typeface="Times New Roman" panose="02020603050405020304" pitchFamily="18" charset="0"/>
              </a:rPr>
              <a:t>解密算法：</a:t>
            </a:r>
          </a:p>
        </p:txBody>
      </p:sp>
      <p:sp>
        <p:nvSpPr>
          <p:cNvPr id="13" name="Text Box 11">
            <a:extLst>
              <a:ext uri="{FF2B5EF4-FFF2-40B4-BE49-F238E27FC236}">
                <a16:creationId xmlns:a16="http://schemas.microsoft.com/office/drawing/2014/main" id="{77C86713-2FC2-4859-B2F4-519236244578}"/>
              </a:ext>
            </a:extLst>
          </p:cNvPr>
          <p:cNvSpPr txBox="1">
            <a:spLocks noChangeArrowheads="1"/>
          </p:cNvSpPr>
          <p:nvPr/>
        </p:nvSpPr>
        <p:spPr bwMode="ltGray">
          <a:xfrm>
            <a:off x="2713039" y="2790829"/>
            <a:ext cx="47436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b="1" dirty="0">
                <a:latin typeface="Times New Roman" panose="02020603050405020304" pitchFamily="18" charset="0"/>
              </a:rPr>
              <a:t>循环移位密码 </a:t>
            </a:r>
            <a:r>
              <a:rPr kumimoji="1" lang="en-US" altLang="zh-CN" sz="1800" b="1" dirty="0">
                <a:latin typeface="Times New Roman" panose="02020603050405020304" pitchFamily="18" charset="0"/>
              </a:rPr>
              <a:t>—— </a:t>
            </a:r>
            <a:r>
              <a:rPr kumimoji="1" lang="zh-CN" altLang="en-US" sz="1800" b="1" dirty="0">
                <a:latin typeface="Times New Roman" panose="02020603050405020304" pitchFamily="18" charset="0"/>
              </a:rPr>
              <a:t>加密</a:t>
            </a:r>
            <a:r>
              <a:rPr kumimoji="1" lang="en-US" altLang="zh-CN" sz="1800" b="1" dirty="0">
                <a:latin typeface="Times New Roman" panose="02020603050405020304" pitchFamily="18" charset="0"/>
              </a:rPr>
              <a:t>: </a:t>
            </a:r>
            <a:r>
              <a:rPr kumimoji="1" lang="zh-CN" altLang="en-US" sz="1800" b="1" dirty="0">
                <a:latin typeface="Times New Roman" panose="02020603050405020304" pitchFamily="18" charset="0"/>
              </a:rPr>
              <a:t>字母向后移动</a:t>
            </a:r>
            <a:r>
              <a:rPr kumimoji="1" lang="en-US" altLang="zh-CN" sz="1800" b="1" dirty="0">
                <a:latin typeface="Times New Roman" panose="02020603050405020304" pitchFamily="18" charset="0"/>
              </a:rPr>
              <a:t>k</a:t>
            </a:r>
            <a:r>
              <a:rPr kumimoji="1" lang="zh-CN" altLang="en-US" sz="1800" b="1" dirty="0">
                <a:latin typeface="Times New Roman" panose="02020603050405020304" pitchFamily="18" charset="0"/>
              </a:rPr>
              <a:t>位；</a:t>
            </a:r>
          </a:p>
          <a:p>
            <a:pPr>
              <a:spcBef>
                <a:spcPct val="0"/>
              </a:spcBef>
              <a:buClrTx/>
              <a:buSzTx/>
              <a:buFontTx/>
              <a:buNone/>
            </a:pPr>
            <a:r>
              <a:rPr kumimoji="1" lang="zh-CN" altLang="en-US" sz="1800" b="1" dirty="0">
                <a:latin typeface="Times New Roman" panose="02020603050405020304" pitchFamily="18" charset="0"/>
              </a:rPr>
              <a:t>                 </a:t>
            </a:r>
            <a:r>
              <a:rPr kumimoji="1" lang="en-US" altLang="zh-CN" sz="1800" b="1" dirty="0">
                <a:latin typeface="Times New Roman" panose="02020603050405020304" pitchFamily="18" charset="0"/>
              </a:rPr>
              <a:t> </a:t>
            </a:r>
            <a:r>
              <a:rPr kumimoji="1" lang="zh-CN" altLang="en-US" sz="1800" b="1" dirty="0">
                <a:latin typeface="Times New Roman" panose="02020603050405020304" pitchFamily="18" charset="0"/>
              </a:rPr>
              <a:t>解密</a:t>
            </a:r>
            <a:r>
              <a:rPr kumimoji="1" lang="en-US" altLang="zh-CN" sz="1800" b="1" dirty="0">
                <a:latin typeface="Times New Roman" panose="02020603050405020304" pitchFamily="18" charset="0"/>
              </a:rPr>
              <a:t>: </a:t>
            </a:r>
            <a:r>
              <a:rPr kumimoji="1" lang="zh-CN" altLang="en-US" sz="1800" b="1" dirty="0">
                <a:latin typeface="Times New Roman" panose="02020603050405020304" pitchFamily="18" charset="0"/>
              </a:rPr>
              <a:t>字母向前移动</a:t>
            </a:r>
            <a:r>
              <a:rPr kumimoji="1" lang="en-US" altLang="zh-CN" sz="1800" b="1" dirty="0">
                <a:latin typeface="Times New Roman" panose="02020603050405020304" pitchFamily="18" charset="0"/>
              </a:rPr>
              <a:t>k</a:t>
            </a:r>
            <a:r>
              <a:rPr kumimoji="1" lang="zh-CN" altLang="en-US" sz="1800" b="1" dirty="0">
                <a:latin typeface="Times New Roman" panose="02020603050405020304" pitchFamily="18" charset="0"/>
              </a:rPr>
              <a:t>位。</a:t>
            </a:r>
          </a:p>
        </p:txBody>
      </p:sp>
      <p:sp>
        <p:nvSpPr>
          <p:cNvPr id="14" name="Text Box 12">
            <a:extLst>
              <a:ext uri="{FF2B5EF4-FFF2-40B4-BE49-F238E27FC236}">
                <a16:creationId xmlns:a16="http://schemas.microsoft.com/office/drawing/2014/main" id="{6D058700-F8C3-498F-9B52-BB04482D4F10}"/>
              </a:ext>
            </a:extLst>
          </p:cNvPr>
          <p:cNvSpPr txBox="1">
            <a:spLocks noChangeArrowheads="1"/>
          </p:cNvSpPr>
          <p:nvPr/>
        </p:nvSpPr>
        <p:spPr bwMode="ltGray">
          <a:xfrm>
            <a:off x="4441827" y="2286000"/>
            <a:ext cx="4032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SzPct val="85000"/>
              <a:buFont typeface="Wingdings 2" panose="05020102010507070707" pitchFamily="82" charset="2"/>
              <a:buNone/>
            </a:pPr>
            <a:r>
              <a:rPr lang="en-US" altLang="zh-CN" sz="1800" b="1">
                <a:latin typeface="Arial" panose="020B0604020202020204" pitchFamily="34" charset="0"/>
              </a:rPr>
              <a:t>P= (C- k)  mod 26</a:t>
            </a:r>
            <a:endParaRPr kumimoji="1" lang="en-US" altLang="zh-CN" sz="1800" b="1">
              <a:latin typeface="Comic Sans MS" panose="030F0702030302020204" pitchFamily="66" charset="0"/>
            </a:endParaRPr>
          </a:p>
        </p:txBody>
      </p:sp>
      <p:sp>
        <p:nvSpPr>
          <p:cNvPr id="15" name="Text Box 13">
            <a:extLst>
              <a:ext uri="{FF2B5EF4-FFF2-40B4-BE49-F238E27FC236}">
                <a16:creationId xmlns:a16="http://schemas.microsoft.com/office/drawing/2014/main" id="{CC3B8F16-A1B4-4F12-B4C6-FBA8C7777404}"/>
              </a:ext>
            </a:extLst>
          </p:cNvPr>
          <p:cNvSpPr txBox="1">
            <a:spLocks noChangeArrowheads="1"/>
          </p:cNvSpPr>
          <p:nvPr/>
        </p:nvSpPr>
        <p:spPr bwMode="ltGray">
          <a:xfrm>
            <a:off x="2784475" y="3654428"/>
            <a:ext cx="7200900" cy="984885"/>
          </a:xfrm>
          <a:prstGeom prst="rect">
            <a:avLst/>
          </a:prstGeom>
          <a:solidFill>
            <a:schemeClr val="bg1"/>
          </a:solidFill>
          <a:ln w="9525" cap="rnd">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dirty="0">
                <a:latin typeface="Times New Roman" panose="02020603050405020304" pitchFamily="18" charset="0"/>
              </a:rPr>
              <a:t>                            </a:t>
            </a:r>
            <a:r>
              <a:rPr kumimoji="1" lang="zh-CN" altLang="en-US" sz="1800" b="1" dirty="0">
                <a:latin typeface="Times New Roman" panose="02020603050405020304" pitchFamily="18" charset="0"/>
              </a:rPr>
              <a:t>字母表（</a:t>
            </a:r>
            <a:r>
              <a:rPr kumimoji="1" lang="en-US" altLang="zh-CN" sz="1800" b="1" dirty="0">
                <a:latin typeface="Times New Roman" panose="02020603050405020304" pitchFamily="18" charset="0"/>
              </a:rPr>
              <a:t>k=15</a:t>
            </a:r>
            <a:r>
              <a:rPr kumimoji="1" lang="zh-CN" altLang="en-US" sz="1800" b="1" dirty="0">
                <a:latin typeface="Times New Roman" panose="02020603050405020304" pitchFamily="18" charset="0"/>
              </a:rPr>
              <a:t>）</a:t>
            </a:r>
          </a:p>
          <a:p>
            <a:pPr>
              <a:spcBef>
                <a:spcPct val="0"/>
              </a:spcBef>
              <a:buClrTx/>
              <a:buSzTx/>
              <a:buFontTx/>
              <a:buNone/>
            </a:pPr>
            <a:r>
              <a:rPr kumimoji="1" lang="zh-CN" altLang="en-US" sz="2000" b="1" dirty="0">
                <a:solidFill>
                  <a:srgbClr val="FF0000"/>
                </a:solidFill>
                <a:latin typeface="Courier New" panose="02070309020205020404" pitchFamily="49" charset="0"/>
              </a:rPr>
              <a:t>    </a:t>
            </a:r>
            <a:r>
              <a:rPr kumimoji="1" lang="en-US" altLang="zh-CN" sz="2000" b="1" dirty="0">
                <a:solidFill>
                  <a:srgbClr val="FF0000"/>
                </a:solidFill>
                <a:latin typeface="Courier New" panose="02070309020205020404" pitchFamily="49" charset="0"/>
              </a:rPr>
              <a:t>ABCDEFGHIJKLMNOPQRSTUVWXYZ</a:t>
            </a:r>
          </a:p>
          <a:p>
            <a:pPr>
              <a:spcBef>
                <a:spcPct val="0"/>
              </a:spcBef>
              <a:buClrTx/>
              <a:buSzTx/>
              <a:buFontTx/>
              <a:buNone/>
            </a:pPr>
            <a:r>
              <a:rPr kumimoji="1" lang="en-US" altLang="zh-CN" sz="2000" b="1" dirty="0">
                <a:solidFill>
                  <a:srgbClr val="FF0000"/>
                </a:solidFill>
                <a:latin typeface="Courier New" panose="02070309020205020404" pitchFamily="49" charset="0"/>
              </a:rPr>
              <a:t>    </a:t>
            </a:r>
            <a:r>
              <a:rPr kumimoji="1" lang="en-US" altLang="zh-CN" sz="2000" b="1" dirty="0" err="1">
                <a:solidFill>
                  <a:srgbClr val="FF0000"/>
                </a:solidFill>
                <a:latin typeface="Courier New" panose="02070309020205020404" pitchFamily="49" charset="0"/>
              </a:rPr>
              <a:t>pqrstuvwxyzabcdefghijklmno</a:t>
            </a:r>
            <a:endParaRPr kumimoji="1" lang="en-US" altLang="zh-CN" sz="2000" b="1" dirty="0">
              <a:solidFill>
                <a:srgbClr val="FF0000"/>
              </a:solidFill>
              <a:latin typeface="Courier New" panose="02070309020205020404" pitchFamily="49" charset="0"/>
            </a:endParaRPr>
          </a:p>
        </p:txBody>
      </p:sp>
      <p:sp>
        <p:nvSpPr>
          <p:cNvPr id="16" name="AutoShape 14">
            <a:extLst>
              <a:ext uri="{FF2B5EF4-FFF2-40B4-BE49-F238E27FC236}">
                <a16:creationId xmlns:a16="http://schemas.microsoft.com/office/drawing/2014/main" id="{2558E917-3FC2-47A8-ADB0-2DE333F7B4CF}"/>
              </a:ext>
            </a:extLst>
          </p:cNvPr>
          <p:cNvSpPr>
            <a:spLocks noChangeArrowheads="1"/>
          </p:cNvSpPr>
          <p:nvPr/>
        </p:nvSpPr>
        <p:spPr bwMode="auto">
          <a:xfrm>
            <a:off x="7392990" y="4902200"/>
            <a:ext cx="360363" cy="217488"/>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Arial" panose="020B0604020202020204" pitchFamily="34" charset="0"/>
            </a:endParaRPr>
          </a:p>
        </p:txBody>
      </p:sp>
      <p:sp>
        <p:nvSpPr>
          <p:cNvPr id="17" name="Text Box 15">
            <a:extLst>
              <a:ext uri="{FF2B5EF4-FFF2-40B4-BE49-F238E27FC236}">
                <a16:creationId xmlns:a16="http://schemas.microsoft.com/office/drawing/2014/main" id="{0E9362E8-35C4-4F67-83D8-CA7B7AB66C40}"/>
              </a:ext>
            </a:extLst>
          </p:cNvPr>
          <p:cNvSpPr txBox="1">
            <a:spLocks noChangeArrowheads="1"/>
          </p:cNvSpPr>
          <p:nvPr/>
        </p:nvSpPr>
        <p:spPr bwMode="ltGray">
          <a:xfrm>
            <a:off x="3582992" y="5373691"/>
            <a:ext cx="7841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H=07 </a:t>
            </a:r>
          </a:p>
          <a:p>
            <a:pPr>
              <a:spcBef>
                <a:spcPct val="0"/>
              </a:spcBef>
              <a:buClrTx/>
              <a:buSzTx/>
              <a:buFontTx/>
              <a:buNone/>
            </a:pPr>
            <a:r>
              <a:rPr kumimoji="1" lang="en-US" altLang="zh-CN" sz="1800" b="1">
                <a:latin typeface="Times New Roman" panose="02020603050405020304" pitchFamily="18" charset="0"/>
              </a:rPr>
              <a:t>E=04</a:t>
            </a:r>
          </a:p>
          <a:p>
            <a:pPr>
              <a:spcBef>
                <a:spcPct val="0"/>
              </a:spcBef>
              <a:buClrTx/>
              <a:buSzTx/>
              <a:buFontTx/>
              <a:buNone/>
            </a:pPr>
            <a:r>
              <a:rPr kumimoji="1" lang="en-US" altLang="zh-CN" sz="1800" b="1">
                <a:latin typeface="Times New Roman" panose="02020603050405020304" pitchFamily="18" charset="0"/>
              </a:rPr>
              <a:t>L=11</a:t>
            </a:r>
          </a:p>
          <a:p>
            <a:pPr>
              <a:spcBef>
                <a:spcPct val="0"/>
              </a:spcBef>
              <a:buClrTx/>
              <a:buSzTx/>
              <a:buFontTx/>
              <a:buNone/>
            </a:pPr>
            <a:r>
              <a:rPr kumimoji="1" lang="en-US" altLang="zh-CN" sz="1800" b="1">
                <a:latin typeface="Times New Roman" panose="02020603050405020304" pitchFamily="18" charset="0"/>
              </a:rPr>
              <a:t>O=14</a:t>
            </a:r>
          </a:p>
        </p:txBody>
      </p:sp>
      <p:sp>
        <p:nvSpPr>
          <p:cNvPr id="18" name="AutoShape 16">
            <a:extLst>
              <a:ext uri="{FF2B5EF4-FFF2-40B4-BE49-F238E27FC236}">
                <a16:creationId xmlns:a16="http://schemas.microsoft.com/office/drawing/2014/main" id="{B01AF85D-F8E8-4E8B-B34D-AD3EF5F8A4A7}"/>
              </a:ext>
            </a:extLst>
          </p:cNvPr>
          <p:cNvSpPr>
            <a:spLocks noChangeArrowheads="1"/>
          </p:cNvSpPr>
          <p:nvPr/>
        </p:nvSpPr>
        <p:spPr bwMode="auto">
          <a:xfrm>
            <a:off x="4222754" y="5949951"/>
            <a:ext cx="360363" cy="217488"/>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Arial" panose="020B0604020202020204" pitchFamily="34" charset="0"/>
            </a:endParaRPr>
          </a:p>
        </p:txBody>
      </p:sp>
      <p:sp>
        <p:nvSpPr>
          <p:cNvPr id="19" name="Text Box 17">
            <a:extLst>
              <a:ext uri="{FF2B5EF4-FFF2-40B4-BE49-F238E27FC236}">
                <a16:creationId xmlns:a16="http://schemas.microsoft.com/office/drawing/2014/main" id="{A90A4294-2C6F-45BF-9389-FDE6115CC64E}"/>
              </a:ext>
            </a:extLst>
          </p:cNvPr>
          <p:cNvSpPr txBox="1">
            <a:spLocks noChangeArrowheads="1"/>
          </p:cNvSpPr>
          <p:nvPr/>
        </p:nvSpPr>
        <p:spPr bwMode="ltGray">
          <a:xfrm>
            <a:off x="4657725" y="5445128"/>
            <a:ext cx="2808288" cy="1200329"/>
          </a:xfrm>
          <a:prstGeom prst="rect">
            <a:avLst/>
          </a:prstGeom>
          <a:solidFill>
            <a:srgbClr val="33CC33"/>
          </a:solidFill>
          <a:ln w="9525" cap="rnd">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dirty="0">
                <a:latin typeface="Times New Roman" panose="02020603050405020304" pitchFamily="18" charset="0"/>
              </a:rPr>
              <a:t>0</a:t>
            </a:r>
            <a:r>
              <a:rPr kumimoji="1" lang="en-US" altLang="zh-CN" sz="1800" b="1" dirty="0">
                <a:latin typeface="Times New Roman" panose="02020603050405020304" pitchFamily="18" charset="0"/>
              </a:rPr>
              <a:t>7+15=22    mod 26</a:t>
            </a:r>
          </a:p>
          <a:p>
            <a:pPr>
              <a:spcBef>
                <a:spcPct val="0"/>
              </a:spcBef>
              <a:buClrTx/>
              <a:buSzTx/>
              <a:buFontTx/>
              <a:buNone/>
            </a:pPr>
            <a:r>
              <a:rPr kumimoji="1" lang="en-US" altLang="zh-CN" sz="1800" b="1" dirty="0">
                <a:latin typeface="Times New Roman" panose="02020603050405020304" pitchFamily="18" charset="0"/>
              </a:rPr>
              <a:t>04+15=19 </a:t>
            </a:r>
          </a:p>
          <a:p>
            <a:pPr>
              <a:spcBef>
                <a:spcPct val="0"/>
              </a:spcBef>
              <a:buClrTx/>
              <a:buSzTx/>
              <a:buFontTx/>
              <a:buNone/>
            </a:pPr>
            <a:r>
              <a:rPr kumimoji="1" lang="en-US" altLang="zh-CN" sz="1800" b="1" dirty="0">
                <a:latin typeface="Times New Roman" panose="02020603050405020304" pitchFamily="18" charset="0"/>
              </a:rPr>
              <a:t>11+15=00</a:t>
            </a:r>
          </a:p>
          <a:p>
            <a:pPr>
              <a:spcBef>
                <a:spcPct val="0"/>
              </a:spcBef>
              <a:buClrTx/>
              <a:buSzTx/>
              <a:buFontTx/>
              <a:buNone/>
            </a:pPr>
            <a:r>
              <a:rPr kumimoji="1" lang="en-US" altLang="zh-CN" sz="1800" b="1" dirty="0">
                <a:latin typeface="Times New Roman" panose="02020603050405020304" pitchFamily="18" charset="0"/>
              </a:rPr>
              <a:t>14+15=03</a:t>
            </a:r>
          </a:p>
        </p:txBody>
      </p:sp>
      <p:sp>
        <p:nvSpPr>
          <p:cNvPr id="20" name="AutoShape 18">
            <a:extLst>
              <a:ext uri="{FF2B5EF4-FFF2-40B4-BE49-F238E27FC236}">
                <a16:creationId xmlns:a16="http://schemas.microsoft.com/office/drawing/2014/main" id="{6710CFD0-E664-42AC-91C5-BF269C715B4D}"/>
              </a:ext>
            </a:extLst>
          </p:cNvPr>
          <p:cNvSpPr>
            <a:spLocks noChangeArrowheads="1"/>
          </p:cNvSpPr>
          <p:nvPr/>
        </p:nvSpPr>
        <p:spPr bwMode="auto">
          <a:xfrm>
            <a:off x="7753354" y="5948368"/>
            <a:ext cx="360363" cy="217487"/>
          </a:xfrm>
          <a:prstGeom prst="rightArrow">
            <a:avLst>
              <a:gd name="adj1" fmla="val 50000"/>
              <a:gd name="adj2" fmla="val 41424"/>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Arial" panose="020B0604020202020204" pitchFamily="34" charset="0"/>
            </a:endParaRPr>
          </a:p>
        </p:txBody>
      </p:sp>
      <p:sp>
        <p:nvSpPr>
          <p:cNvPr id="21" name="Text Box 19">
            <a:extLst>
              <a:ext uri="{FF2B5EF4-FFF2-40B4-BE49-F238E27FC236}">
                <a16:creationId xmlns:a16="http://schemas.microsoft.com/office/drawing/2014/main" id="{8E29B686-32EB-420E-9052-9276CC0C90D2}"/>
              </a:ext>
            </a:extLst>
          </p:cNvPr>
          <p:cNvSpPr txBox="1">
            <a:spLocks noChangeArrowheads="1"/>
          </p:cNvSpPr>
          <p:nvPr/>
        </p:nvSpPr>
        <p:spPr bwMode="ltGray">
          <a:xfrm>
            <a:off x="8401053" y="5373691"/>
            <a:ext cx="8867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22 = w </a:t>
            </a:r>
          </a:p>
          <a:p>
            <a:pPr>
              <a:spcBef>
                <a:spcPct val="0"/>
              </a:spcBef>
              <a:buClrTx/>
              <a:buSzTx/>
              <a:buFontTx/>
              <a:buNone/>
            </a:pPr>
            <a:r>
              <a:rPr kumimoji="1" lang="en-US" altLang="zh-CN" sz="1800" b="1">
                <a:latin typeface="Times New Roman" panose="02020603050405020304" pitchFamily="18" charset="0"/>
              </a:rPr>
              <a:t>19 = t</a:t>
            </a:r>
          </a:p>
          <a:p>
            <a:pPr>
              <a:spcBef>
                <a:spcPct val="0"/>
              </a:spcBef>
              <a:buClrTx/>
              <a:buSzTx/>
              <a:buFontTx/>
              <a:buNone/>
            </a:pPr>
            <a:r>
              <a:rPr kumimoji="1" lang="en-US" altLang="zh-CN" sz="1800" b="1">
                <a:latin typeface="Times New Roman" panose="02020603050405020304" pitchFamily="18" charset="0"/>
              </a:rPr>
              <a:t>00 = a</a:t>
            </a:r>
          </a:p>
          <a:p>
            <a:pPr>
              <a:spcBef>
                <a:spcPct val="0"/>
              </a:spcBef>
              <a:buClrTx/>
              <a:buSzTx/>
              <a:buFontTx/>
              <a:buNone/>
            </a:pPr>
            <a:r>
              <a:rPr kumimoji="1" lang="en-US" altLang="zh-CN" sz="1800" b="1">
                <a:latin typeface="Times New Roman" panose="02020603050405020304" pitchFamily="18" charset="0"/>
              </a:rPr>
              <a:t>03 = d</a:t>
            </a:r>
          </a:p>
        </p:txBody>
      </p:sp>
      <p:sp>
        <p:nvSpPr>
          <p:cNvPr id="22" name="AutoShape 20">
            <a:extLst>
              <a:ext uri="{FF2B5EF4-FFF2-40B4-BE49-F238E27FC236}">
                <a16:creationId xmlns:a16="http://schemas.microsoft.com/office/drawing/2014/main" id="{4EAB9FE4-5CDB-4BA9-8871-6EF339546613}"/>
              </a:ext>
            </a:extLst>
          </p:cNvPr>
          <p:cNvSpPr>
            <a:spLocks noChangeArrowheads="1"/>
          </p:cNvSpPr>
          <p:nvPr/>
        </p:nvSpPr>
        <p:spPr bwMode="auto">
          <a:xfrm>
            <a:off x="8258179" y="1782765"/>
            <a:ext cx="1655763" cy="576263"/>
          </a:xfrm>
          <a:prstGeom prst="cloudCallout">
            <a:avLst>
              <a:gd name="adj1" fmla="val -43769"/>
              <a:gd name="adj2" fmla="val 96556"/>
            </a:avLst>
          </a:prstGeom>
          <a:solidFill>
            <a:schemeClr val="accent1"/>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FF0000"/>
                </a:solidFill>
                <a:latin typeface="Arial" panose="020B0604020202020204" pitchFamily="34" charset="0"/>
              </a:rPr>
              <a:t>Key=k</a:t>
            </a:r>
          </a:p>
        </p:txBody>
      </p:sp>
      <p:sp>
        <p:nvSpPr>
          <p:cNvPr id="23" name="AutoShape 21">
            <a:extLst>
              <a:ext uri="{FF2B5EF4-FFF2-40B4-BE49-F238E27FC236}">
                <a16:creationId xmlns:a16="http://schemas.microsoft.com/office/drawing/2014/main" id="{F15FEBCA-6509-402F-9813-7FDF0125A9F8}"/>
              </a:ext>
            </a:extLst>
          </p:cNvPr>
          <p:cNvSpPr>
            <a:spLocks noChangeArrowheads="1"/>
          </p:cNvSpPr>
          <p:nvPr/>
        </p:nvSpPr>
        <p:spPr bwMode="auto">
          <a:xfrm>
            <a:off x="8761415" y="2862265"/>
            <a:ext cx="1655763" cy="792163"/>
          </a:xfrm>
          <a:prstGeom prst="cloudCallout">
            <a:avLst>
              <a:gd name="adj1" fmla="val -54602"/>
              <a:gd name="adj2" fmla="val 75250"/>
            </a:avLst>
          </a:prstGeom>
          <a:solidFill>
            <a:schemeClr val="accent1"/>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1">
                <a:solidFill>
                  <a:srgbClr val="FF0000"/>
                </a:solidFill>
                <a:latin typeface="Arial" panose="020B0604020202020204" pitchFamily="34" charset="0"/>
              </a:rPr>
              <a:t>密码域</a:t>
            </a:r>
          </a:p>
          <a:p>
            <a:pPr algn="ctr" eaLnBrk="1" hangingPunct="1">
              <a:spcBef>
                <a:spcPct val="0"/>
              </a:spcBef>
              <a:buClrTx/>
              <a:buSzTx/>
              <a:buFontTx/>
              <a:buNone/>
            </a:pPr>
            <a:r>
              <a:rPr lang="zh-CN" altLang="en-US" sz="1200" b="1">
                <a:solidFill>
                  <a:srgbClr val="FF0000"/>
                </a:solidFill>
                <a:latin typeface="Arial" panose="020B0604020202020204" pitchFamily="34" charset="0"/>
              </a:rPr>
              <a:t>大小</a:t>
            </a:r>
            <a:r>
              <a:rPr lang="en-US" altLang="zh-CN" sz="1200" b="1">
                <a:solidFill>
                  <a:srgbClr val="FF0000"/>
                </a:solidFill>
                <a:latin typeface="Arial" panose="020B0604020202020204" pitchFamily="34" charset="0"/>
              </a:rPr>
              <a:t>=26</a:t>
            </a:r>
            <a:endParaRPr lang="en-US" altLang="zh-CN" sz="1400" b="1">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left)">
                                      <p:cBhvr>
                                        <p:cTn id="71" dur="500"/>
                                        <p:tgtEl>
                                          <p:spTgt spid="1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left)">
                                      <p:cBhvr>
                                        <p:cTn id="76" dur="500"/>
                                        <p:tgtEl>
                                          <p:spTgt spid="2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wipe(left)">
                                      <p:cBhvr>
                                        <p:cTn id="81" dur="500"/>
                                        <p:tgtEl>
                                          <p:spTgt spid="2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wipe(left)">
                                      <p:cBhvr>
                                        <p:cTn id="86" dur="500"/>
                                        <p:tgtEl>
                                          <p:spTgt spid="1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grpId="0" nodeType="clickEffect">
                                  <p:stCondLst>
                                    <p:cond delay="0"/>
                                  </p:stCondLst>
                                  <p:iterate type="lt">
                                    <p:tmPct val="100000"/>
                                  </p:iterate>
                                  <p:childTnLst>
                                    <p:set>
                                      <p:cBhvr>
                                        <p:cTn id="90" dur="1" fill="hold">
                                          <p:stCondLst>
                                            <p:cond delay="0"/>
                                          </p:stCondLst>
                                        </p:cTn>
                                        <p:tgtEl>
                                          <p:spTgt spid="9"/>
                                        </p:tgtEl>
                                        <p:attrNameLst>
                                          <p:attrName>style.visibility</p:attrName>
                                        </p:attrNameLst>
                                      </p:cBhvr>
                                      <p:to>
                                        <p:strVal val="visible"/>
                                      </p:to>
                                    </p:set>
                                    <p:animEffect transition="in" filter="dissolve">
                                      <p:cBhvr>
                                        <p:cTn id="91" dur="75"/>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utoUpdateAnimBg="0"/>
      <p:bldP spid="10" grpId="0" autoUpdateAnimBg="0"/>
      <p:bldP spid="11" grpId="0" autoUpdateAnimBg="0"/>
      <p:bldP spid="12" grpId="0" autoUpdateAnimBg="0"/>
      <p:bldP spid="13" grpId="0"/>
      <p:bldP spid="14" grpId="0" autoUpdateAnimBg="0"/>
      <p:bldP spid="15" grpId="0" animBg="1" autoUpdateAnimBg="0"/>
      <p:bldP spid="16" grpId="0" animBg="1"/>
      <p:bldP spid="17" grpId="0"/>
      <p:bldP spid="18" grpId="0" animBg="1"/>
      <p:bldP spid="19" grpId="0" animBg="1"/>
      <p:bldP spid="20" grpId="0" animBg="1"/>
      <p:bldP spid="21" grpId="0"/>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a:t>
            </a:fld>
            <a:endParaRPr lang="en-US" altLang="zh-CN" sz="1400" dirty="0"/>
          </a:p>
        </p:txBody>
      </p:sp>
      <p:sp>
        <p:nvSpPr>
          <p:cNvPr id="6" name="标题 1">
            <a:extLst>
              <a:ext uri="{FF2B5EF4-FFF2-40B4-BE49-F238E27FC236}">
                <a16:creationId xmlns:a16="http://schemas.microsoft.com/office/drawing/2014/main" id="{7E4349A5-B19F-4FD0-86A7-76D6CCB9AFF9}"/>
              </a:ext>
            </a:extLst>
          </p:cNvPr>
          <p:cNvSpPr>
            <a:spLocks noGrp="1" noChangeArrowheads="1"/>
          </p:cNvSpPr>
          <p:nvPr>
            <p:ph type="title"/>
          </p:nvPr>
        </p:nvSpPr>
        <p:spPr>
          <a:xfrm>
            <a:off x="1801021" y="725490"/>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安全目标</a:t>
            </a:r>
            <a:endParaRPr lang="en-CA" altLang="en-US" dirty="0">
              <a:solidFill>
                <a:srgbClr val="FF0000"/>
              </a:solidFill>
              <a:latin typeface="宋体" panose="02010600030101010101" pitchFamily="2" charset="-122"/>
              <a:ea typeface="宋体" panose="02010600030101010101" pitchFamily="2" charset="-122"/>
            </a:endParaRPr>
          </a:p>
        </p:txBody>
      </p:sp>
      <p:sp>
        <p:nvSpPr>
          <p:cNvPr id="8" name="内容占位符 2">
            <a:extLst>
              <a:ext uri="{FF2B5EF4-FFF2-40B4-BE49-F238E27FC236}">
                <a16:creationId xmlns:a16="http://schemas.microsoft.com/office/drawing/2014/main" id="{2D0DE5C0-13B4-4F8B-A6DE-C83EB14E3C1D}"/>
              </a:ext>
            </a:extLst>
          </p:cNvPr>
          <p:cNvSpPr txBox="1">
            <a:spLocks noChangeArrowheads="1"/>
          </p:cNvSpPr>
          <p:nvPr/>
        </p:nvSpPr>
        <p:spPr>
          <a:xfrm>
            <a:off x="1919288" y="2017713"/>
            <a:ext cx="8559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ltLang="en-US" dirty="0"/>
          </a:p>
        </p:txBody>
      </p:sp>
      <p:sp>
        <p:nvSpPr>
          <p:cNvPr id="12" name="内容占位符 2">
            <a:extLst>
              <a:ext uri="{FF2B5EF4-FFF2-40B4-BE49-F238E27FC236}">
                <a16:creationId xmlns:a16="http://schemas.microsoft.com/office/drawing/2014/main" id="{77B974C4-BAFA-47C9-A074-8E4C536D2E27}"/>
              </a:ext>
            </a:extLst>
          </p:cNvPr>
          <p:cNvSpPr>
            <a:spLocks noGrp="1" noChangeArrowheads="1"/>
          </p:cNvSpPr>
          <p:nvPr>
            <p:ph idx="1"/>
          </p:nvPr>
        </p:nvSpPr>
        <p:spPr>
          <a:xfrm>
            <a:off x="1712912" y="1746251"/>
            <a:ext cx="8766176" cy="4114800"/>
          </a:xfrm>
        </p:spPr>
        <p:txBody>
          <a:bodyPr/>
          <a:lstStyle/>
          <a:p>
            <a:pPr indent="-457189">
              <a:lnSpc>
                <a:spcPct val="100000"/>
              </a:lnSpc>
              <a:spcBef>
                <a:spcPct val="0"/>
              </a:spcBef>
              <a:buClr>
                <a:schemeClr val="accent1">
                  <a:lumMod val="75000"/>
                </a:schemeClr>
              </a:buClr>
              <a:buSzPct val="60000"/>
              <a:buFont typeface="Wingdings" panose="05000000000000000000" pitchFamily="2" charset="2"/>
              <a:buChar char="n"/>
            </a:pPr>
            <a:r>
              <a:rPr lang="zh-CN" altLang="en-US" sz="3200" dirty="0">
                <a:latin typeface="宋体" panose="02010600030101010101" pitchFamily="2" charset="-122"/>
                <a:ea typeface="宋体" panose="02010600030101010101" pitchFamily="2" charset="-122"/>
              </a:rPr>
              <a:t>密码学是保障信息安全的核心，信息安全是密码学研究与发展的目的 </a:t>
            </a:r>
          </a:p>
          <a:p>
            <a:pPr lvl="1" indent="-457189">
              <a:lnSpc>
                <a:spcPct val="100000"/>
              </a:lnSpc>
              <a:spcBef>
                <a:spcPct val="0"/>
              </a:spcBef>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保密性：</a:t>
            </a:r>
            <a:r>
              <a:rPr lang="zh-CN" altLang="en-US" sz="2800" b="1" dirty="0">
                <a:latin typeface="宋体" panose="02010600030101010101" pitchFamily="2" charset="-122"/>
                <a:ea typeface="宋体" panose="02010600030101010101" pitchFamily="2" charset="-122"/>
              </a:rPr>
              <a:t>保证信息不泄漏给未经授权的人。</a:t>
            </a:r>
            <a:endParaRPr lang="zh-CN" altLang="en-US" sz="2800" dirty="0">
              <a:latin typeface="宋体" panose="02010600030101010101" pitchFamily="2" charset="-122"/>
              <a:ea typeface="宋体" panose="02010600030101010101" pitchFamily="2" charset="-122"/>
            </a:endParaRPr>
          </a:p>
          <a:p>
            <a:pPr lvl="1" indent="-457189">
              <a:lnSpc>
                <a:spcPct val="100000"/>
              </a:lnSpc>
              <a:spcBef>
                <a:spcPct val="0"/>
              </a:spcBef>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完整性：</a:t>
            </a:r>
            <a:r>
              <a:rPr lang="zh-CN" altLang="en-US" sz="2800" b="1" dirty="0">
                <a:latin typeface="宋体" panose="02010600030101010101" pitchFamily="2" charset="-122"/>
                <a:ea typeface="宋体" panose="02010600030101010101" pitchFamily="2" charset="-122"/>
              </a:rPr>
              <a:t>保证信息不被篡改。</a:t>
            </a:r>
          </a:p>
          <a:p>
            <a:pPr lvl="1" indent="-457189">
              <a:lnSpc>
                <a:spcPct val="100000"/>
              </a:lnSpc>
              <a:spcBef>
                <a:spcPct val="0"/>
              </a:spcBef>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认证性：</a:t>
            </a:r>
            <a:r>
              <a:rPr lang="zh-CN" altLang="en-US" sz="2800" b="1" dirty="0">
                <a:latin typeface="宋体" panose="02010600030101010101" pitchFamily="2" charset="-122"/>
                <a:ea typeface="宋体" panose="02010600030101010101" pitchFamily="2" charset="-122"/>
              </a:rPr>
              <a:t>保证信息来源不被伪造。</a:t>
            </a:r>
          </a:p>
          <a:p>
            <a:pPr lvl="1" indent="-457189">
              <a:lnSpc>
                <a:spcPct val="100000"/>
              </a:lnSpc>
              <a:spcBef>
                <a:spcPct val="0"/>
              </a:spcBef>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不可否认性：</a:t>
            </a:r>
            <a:r>
              <a:rPr lang="zh-CN" altLang="en-US" sz="2800" b="1" dirty="0">
                <a:latin typeface="宋体" panose="02010600030101010101" pitchFamily="2" charset="-122"/>
                <a:ea typeface="宋体" panose="02010600030101010101" pitchFamily="2" charset="-122"/>
              </a:rPr>
              <a:t>保证信息行为人不能否认其信息行为。</a:t>
            </a:r>
          </a:p>
          <a:p>
            <a:pPr lvl="1" indent="-457189">
              <a:lnSpc>
                <a:spcPct val="100000"/>
              </a:lnSpc>
              <a:spcBef>
                <a:spcPct val="0"/>
              </a:spcBef>
              <a:buClr>
                <a:srgbClr val="FF0000"/>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可用性：</a:t>
            </a:r>
            <a:r>
              <a:rPr lang="zh-CN" altLang="en-US" sz="2800" b="1" dirty="0">
                <a:latin typeface="宋体" panose="02010600030101010101" pitchFamily="2" charset="-122"/>
                <a:ea typeface="宋体" panose="02010600030101010101" pitchFamily="2" charset="-122"/>
              </a:rPr>
              <a:t>指信息可被合法用于访问并按要求的特性使用。</a:t>
            </a:r>
            <a:endParaRPr lang="zh-CN" altLang="en-US" sz="2800" dirty="0">
              <a:latin typeface="宋体" panose="02010600030101010101" pitchFamily="2" charset="-122"/>
              <a:ea typeface="宋体" panose="02010600030101010101" pitchFamily="2" charset="-122"/>
            </a:endParaRPr>
          </a:p>
          <a:p>
            <a:endParaRPr lang="en-CA" altLang="zh-CN" dirty="0"/>
          </a:p>
        </p:txBody>
      </p:sp>
    </p:spTree>
    <p:extLst>
      <p:ext uri="{BB962C8B-B14F-4D97-AF65-F5344CB8AC3E}">
        <p14:creationId xmlns:p14="http://schemas.microsoft.com/office/powerpoint/2010/main" val="1470374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9DA7D288-A8A9-4A5C-B5BD-E145B78B177B}"/>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凯撒密码分析</a:t>
            </a:r>
            <a:endParaRPr lang="en-CA" altLang="en-US" dirty="0">
              <a:solidFill>
                <a:srgbClr val="FF0000"/>
              </a:solidFill>
              <a:latin typeface="宋体" panose="02010600030101010101" pitchFamily="2" charset="-122"/>
              <a:ea typeface="宋体" panose="02010600030101010101" pitchFamily="2" charset="-122"/>
            </a:endParaRPr>
          </a:p>
        </p:txBody>
      </p:sp>
      <p:sp>
        <p:nvSpPr>
          <p:cNvPr id="77827" name="内容占位符 2">
            <a:extLst>
              <a:ext uri="{FF2B5EF4-FFF2-40B4-BE49-F238E27FC236}">
                <a16:creationId xmlns:a16="http://schemas.microsoft.com/office/drawing/2014/main" id="{F8917F3D-F356-4BA7-A416-071794B64CAF}"/>
              </a:ext>
            </a:extLst>
          </p:cNvPr>
          <p:cNvSpPr>
            <a:spLocks noGrp="1" noChangeArrowheads="1"/>
          </p:cNvSpPr>
          <p:nvPr>
            <p:ph idx="1"/>
          </p:nvPr>
        </p:nvSpPr>
        <p:spPr>
          <a:xfrm>
            <a:off x="1919288" y="2017713"/>
            <a:ext cx="8559800" cy="4114800"/>
          </a:xfrm>
        </p:spPr>
        <p:txBody>
          <a:bodyPr/>
          <a:lstStyle/>
          <a:p>
            <a:pPr>
              <a:lnSpc>
                <a:spcPct val="100000"/>
              </a:lnSpc>
              <a:buClr>
                <a:schemeClr val="accent1">
                  <a:lumMod val="75000"/>
                </a:schemeClr>
              </a:buClr>
              <a:buSzPct val="60000"/>
              <a:buFont typeface="Wingdings" panose="05000000000000000000" pitchFamily="2" charset="2"/>
              <a:buChar char="n"/>
            </a:pPr>
            <a:r>
              <a:rPr lang="zh-CN" altLang="en-AU" dirty="0">
                <a:latin typeface="宋体" panose="02010600030101010101" pitchFamily="2" charset="-122"/>
                <a:ea typeface="宋体" panose="02010600030101010101" pitchFamily="2" charset="-122"/>
              </a:rPr>
              <a:t>仅有26种可能替换</a:t>
            </a:r>
          </a:p>
          <a:p>
            <a:pPr lvl="1">
              <a:lnSpc>
                <a:spcPct val="100000"/>
              </a:lnSpc>
              <a:buClr>
                <a:srgbClr val="FF0000"/>
              </a:buClr>
              <a:buSzPct val="60000"/>
              <a:buFont typeface="Wingdings" panose="05000000000000000000" pitchFamily="2" charset="2"/>
              <a:buChar char="n"/>
            </a:pPr>
            <a:r>
              <a:rPr lang="en-AU" altLang="zh-CN" dirty="0">
                <a:latin typeface="Tahoma" panose="020B0604030504040204" pitchFamily="34" charset="0"/>
                <a:ea typeface="Tahoma" panose="020B0604030504040204" pitchFamily="34" charset="0"/>
                <a:cs typeface="Tahoma" panose="020B0604030504040204" pitchFamily="34" charset="0"/>
              </a:rPr>
              <a:t>A</a:t>
            </a:r>
            <a:r>
              <a:rPr lang="en-AU" altLang="zh-CN" dirty="0">
                <a:latin typeface="宋体" panose="02010600030101010101" pitchFamily="2" charset="-122"/>
                <a:ea typeface="宋体" panose="02010600030101010101" pitchFamily="2" charset="-122"/>
              </a:rPr>
              <a:t> </a:t>
            </a:r>
            <a:r>
              <a:rPr lang="zh-CN" altLang="en-AU" dirty="0">
                <a:latin typeface="宋体" panose="02010600030101010101" pitchFamily="2" charset="-122"/>
                <a:ea typeface="宋体" panose="02010600030101010101" pitchFamily="2" charset="-122"/>
              </a:rPr>
              <a:t>映射到</a:t>
            </a:r>
            <a:r>
              <a:rPr lang="en-AU" altLang="zh-CN" dirty="0">
                <a:latin typeface="宋体" panose="02010600030101010101" pitchFamily="2" charset="-122"/>
                <a:ea typeface="宋体" panose="02010600030101010101" pitchFamily="2" charset="-122"/>
              </a:rPr>
              <a:t> </a:t>
            </a:r>
            <a:r>
              <a:rPr lang="en-AU" altLang="zh-CN" dirty="0">
                <a:latin typeface="Tahoma" panose="020B0604030504040204" pitchFamily="34" charset="0"/>
                <a:ea typeface="Tahoma" panose="020B0604030504040204" pitchFamily="34" charset="0"/>
                <a:cs typeface="Tahoma" panose="020B0604030504040204" pitchFamily="34" charset="0"/>
              </a:rPr>
              <a:t>A,B,..Z </a:t>
            </a:r>
          </a:p>
          <a:p>
            <a:pPr>
              <a:lnSpc>
                <a:spcPct val="100000"/>
              </a:lnSpc>
              <a:buClr>
                <a:schemeClr val="accent1">
                  <a:lumMod val="75000"/>
                </a:schemeClr>
              </a:buClr>
              <a:buSzPct val="60000"/>
              <a:buFont typeface="Wingdings" panose="05000000000000000000" pitchFamily="2" charset="2"/>
              <a:buChar char="n"/>
            </a:pPr>
            <a:r>
              <a:rPr lang="zh-CN" altLang="en-AU" dirty="0">
                <a:latin typeface="宋体" panose="02010600030101010101" pitchFamily="2" charset="-122"/>
                <a:ea typeface="宋体" panose="02010600030101010101" pitchFamily="2" charset="-122"/>
              </a:rPr>
              <a:t>可以循环试验 </a:t>
            </a:r>
          </a:p>
          <a:p>
            <a:pPr>
              <a:lnSpc>
                <a:spcPct val="100000"/>
              </a:lnSpc>
              <a:buClr>
                <a:schemeClr val="accent1">
                  <a:lumMod val="75000"/>
                </a:schemeClr>
              </a:buClr>
              <a:buSzPct val="60000"/>
              <a:buFont typeface="Wingdings" panose="05000000000000000000" pitchFamily="2" charset="2"/>
              <a:buChar char="n"/>
            </a:pPr>
            <a:r>
              <a:rPr lang="zh-CN" altLang="en-AU" dirty="0">
                <a:latin typeface="宋体" panose="02010600030101010101" pitchFamily="2" charset="-122"/>
                <a:ea typeface="宋体" panose="02010600030101010101" pitchFamily="2" charset="-122"/>
              </a:rPr>
              <a:t>使用 </a:t>
            </a:r>
            <a:r>
              <a:rPr lang="en-AU" altLang="zh-CN" sz="2400" dirty="0">
                <a:latin typeface="Tahoma" panose="020B0604030504040204" pitchFamily="34" charset="0"/>
                <a:ea typeface="Tahoma" panose="020B0604030504040204" pitchFamily="34" charset="0"/>
                <a:cs typeface="Tahoma" panose="020B0604030504040204" pitchFamily="34" charset="0"/>
              </a:rPr>
              <a:t>brute force search </a:t>
            </a:r>
            <a:r>
              <a:rPr lang="zh-CN" altLang="en-AU" dirty="0">
                <a:latin typeface="宋体" panose="02010600030101010101" pitchFamily="2" charset="-122"/>
                <a:ea typeface="宋体" panose="02010600030101010101" pitchFamily="2" charset="-122"/>
              </a:rPr>
              <a:t>（暴力破解）</a:t>
            </a:r>
          </a:p>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仅仅需要能认识明文即可</a:t>
            </a:r>
            <a:endParaRPr lang="en-AU" altLang="zh-CN" dirty="0">
              <a:latin typeface="宋体" panose="02010600030101010101" pitchFamily="2" charset="-122"/>
              <a:ea typeface="宋体" panose="02010600030101010101" pitchFamily="2" charset="-122"/>
            </a:endParaRPr>
          </a:p>
        </p:txBody>
      </p:sp>
      <p:sp>
        <p:nvSpPr>
          <p:cNvPr id="5" name="灯片编号占位符 4">
            <a:extLst>
              <a:ext uri="{FF2B5EF4-FFF2-40B4-BE49-F238E27FC236}">
                <a16:creationId xmlns:a16="http://schemas.microsoft.com/office/drawing/2014/main" id="{150BA5FC-E9EB-40AC-A92B-8EF33E67BA1C}"/>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60</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anim calcmode="lin" valueType="num">
                                      <p:cBhvr additive="base">
                                        <p:cTn id="11"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 calcmode="lin" valueType="num">
                                      <p:cBhvr additive="base">
                                        <p:cTn id="17"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7827">
                                            <p:txEl>
                                              <p:pRg st="3" end="3"/>
                                            </p:txEl>
                                          </p:spTgt>
                                        </p:tgtEl>
                                        <p:attrNameLst>
                                          <p:attrName>style.visibility</p:attrName>
                                        </p:attrNameLst>
                                      </p:cBhvr>
                                      <p:to>
                                        <p:strVal val="visible"/>
                                      </p:to>
                                    </p:set>
                                    <p:anim calcmode="lin" valueType="num">
                                      <p:cBhvr additive="base">
                                        <p:cTn id="23"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7827">
                                            <p:txEl>
                                              <p:pRg st="4" end="4"/>
                                            </p:txEl>
                                          </p:spTgt>
                                        </p:tgtEl>
                                        <p:attrNameLst>
                                          <p:attrName>style.visibility</p:attrName>
                                        </p:attrNameLst>
                                      </p:cBhvr>
                                      <p:to>
                                        <p:strVal val="visible"/>
                                      </p:to>
                                    </p:set>
                                    <p:anim calcmode="lin" valueType="num">
                                      <p:cBhvr additive="base">
                                        <p:cTn id="29"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8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F2DF177A-0912-468D-8FE2-50559BAFE3E6}"/>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课堂小作业</a:t>
            </a:r>
            <a:endParaRPr lang="en-CA" altLang="en-US" dirty="0">
              <a:solidFill>
                <a:srgbClr val="FF0000"/>
              </a:solidFill>
              <a:latin typeface="宋体" panose="02010600030101010101" pitchFamily="2" charset="-122"/>
              <a:ea typeface="宋体" panose="02010600030101010101" pitchFamily="2" charset="-122"/>
            </a:endParaRPr>
          </a:p>
        </p:txBody>
      </p:sp>
      <p:sp>
        <p:nvSpPr>
          <p:cNvPr id="78851" name="内容占位符 2">
            <a:extLst>
              <a:ext uri="{FF2B5EF4-FFF2-40B4-BE49-F238E27FC236}">
                <a16:creationId xmlns:a16="http://schemas.microsoft.com/office/drawing/2014/main" id="{A3ACB3CF-AB19-4C80-8DA4-DF6783ABA29E}"/>
              </a:ext>
            </a:extLst>
          </p:cNvPr>
          <p:cNvSpPr>
            <a:spLocks noGrp="1" noChangeArrowheads="1"/>
          </p:cNvSpPr>
          <p:nvPr>
            <p:ph idx="1"/>
          </p:nvPr>
        </p:nvSpPr>
        <p:spPr>
          <a:xfrm>
            <a:off x="1919288" y="2017713"/>
            <a:ext cx="8559800" cy="4114800"/>
          </a:xfrm>
        </p:spPr>
        <p:txBody>
          <a:bodyPr/>
          <a:lstStyle/>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破解</a:t>
            </a:r>
            <a:r>
              <a:rPr lang="zh-CN" altLang="en-AU" dirty="0">
                <a:latin typeface="宋体" panose="02010600030101010101" pitchFamily="2" charset="-122"/>
                <a:ea typeface="宋体" panose="02010600030101010101" pitchFamily="2" charset="-122"/>
              </a:rPr>
              <a:t> </a:t>
            </a:r>
            <a:r>
              <a:rPr lang="en-AU" altLang="zh-CN" dirty="0">
                <a:latin typeface="宋体" panose="02010600030101010101" pitchFamily="2" charset="-122"/>
                <a:ea typeface="宋体" panose="02010600030101010101" pitchFamily="2" charset="-122"/>
                <a:cs typeface="Tahoma" panose="020B0604030504040204" pitchFamily="34" charset="0"/>
              </a:rPr>
              <a:t>ciphertext “OL PZ H </a:t>
            </a:r>
            <a:r>
              <a:rPr lang="en-US" altLang="zh-CN" dirty="0">
                <a:latin typeface="宋体" panose="02010600030101010101" pitchFamily="2" charset="-122"/>
                <a:ea typeface="宋体" panose="02010600030101010101" pitchFamily="2" charset="-122"/>
                <a:cs typeface="Tahoma" panose="020B0604030504040204" pitchFamily="34" charset="0"/>
              </a:rPr>
              <a:t>RPK</a:t>
            </a:r>
            <a:r>
              <a:rPr lang="en-AU" altLang="zh-CN" dirty="0">
                <a:latin typeface="宋体" panose="02010600030101010101" pitchFamily="2" charset="-122"/>
                <a:ea typeface="宋体" panose="02010600030101010101" pitchFamily="2" charset="-122"/>
                <a:cs typeface="Tahoma" panose="020B0604030504040204" pitchFamily="34" charset="0"/>
              </a:rPr>
              <a:t>”</a:t>
            </a:r>
            <a:r>
              <a:rPr lang="zh-CN" altLang="en-US" dirty="0">
                <a:latin typeface="宋体" panose="02010600030101010101" pitchFamily="2" charset="-122"/>
                <a:ea typeface="宋体" panose="02010600030101010101" pitchFamily="2" charset="-122"/>
              </a:rPr>
              <a:t>，利用凯撒加密机制。</a:t>
            </a:r>
            <a:endParaRPr lang="en-AU" altLang="zh-CN" dirty="0">
              <a:latin typeface="宋体" panose="02010600030101010101" pitchFamily="2" charset="-122"/>
              <a:ea typeface="宋体" panose="02010600030101010101" pitchFamily="2" charset="-122"/>
            </a:endParaRPr>
          </a:p>
          <a:p>
            <a:endParaRPr lang="en-CA" altLang="zh-CN" dirty="0"/>
          </a:p>
        </p:txBody>
      </p:sp>
      <p:sp>
        <p:nvSpPr>
          <p:cNvPr id="5" name="灯片编号占位符 4">
            <a:extLst>
              <a:ext uri="{FF2B5EF4-FFF2-40B4-BE49-F238E27FC236}">
                <a16:creationId xmlns:a16="http://schemas.microsoft.com/office/drawing/2014/main" id="{1E5BC7AF-8437-4B8C-ABC9-C9146035C2E8}"/>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61</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7D8B6130-AF81-4318-8E04-2741F769BFBF}"/>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乘法密码</a:t>
            </a:r>
            <a:endParaRPr lang="en-CA" altLang="en-US" dirty="0">
              <a:solidFill>
                <a:srgbClr val="FF0000"/>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A5E9B44A-5EBF-4216-99C1-DB5A24DEED72}"/>
                  </a:ext>
                </a:extLst>
              </p:cNvPr>
              <p:cNvSpPr>
                <a:spLocks noGrp="1"/>
              </p:cNvSpPr>
              <p:nvPr>
                <p:ph idx="1"/>
              </p:nvPr>
            </p:nvSpPr>
            <p:spPr>
              <a:xfrm>
                <a:off x="1919291" y="1624817"/>
                <a:ext cx="8910403" cy="4351339"/>
              </a:xfrm>
            </p:spPr>
            <p:txBody>
              <a:bodyPr/>
              <a:lstStyle/>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cs typeface="Tahoma" panose="020B0604030504040204" pitchFamily="34" charset="0"/>
                  </a:rPr>
                  <a:t>加密变换：</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ahoma" panose="020B0604030504040204" pitchFamily="34" charset="0"/>
                      </a:rPr>
                      <m:t>𝑓</m:t>
                    </m:r>
                    <m:r>
                      <a:rPr lang="en-US" altLang="zh-CN" i="1" dirty="0" smtClean="0">
                        <a:latin typeface="Cambria Math" panose="02040503050406030204" pitchFamily="18" charset="0"/>
                        <a:ea typeface="宋体" panose="02010600030101010101" pitchFamily="2" charset="-122"/>
                        <a:cs typeface="Tahoma" panose="020B0604030504040204" pitchFamily="34" charset="0"/>
                      </a:rPr>
                      <m:t>(</m:t>
                    </m:r>
                    <m:r>
                      <a:rPr lang="en-US" altLang="zh-CN" i="1" dirty="0" smtClean="0">
                        <a:latin typeface="Cambria Math" panose="02040503050406030204" pitchFamily="18" charset="0"/>
                        <a:ea typeface="宋体" panose="02010600030101010101" pitchFamily="2" charset="-122"/>
                        <a:cs typeface="Tahoma" panose="020B0604030504040204" pitchFamily="34" charset="0"/>
                      </a:rPr>
                      <m:t>𝑥</m:t>
                    </m:r>
                    <m:r>
                      <a:rPr lang="en-US" altLang="zh-CN" i="1" dirty="0" smtClean="0">
                        <a:latin typeface="Cambria Math" panose="02040503050406030204" pitchFamily="18" charset="0"/>
                        <a:ea typeface="宋体" panose="02010600030101010101" pitchFamily="2" charset="-122"/>
                        <a:cs typeface="Tahoma" panose="020B0604030504040204" pitchFamily="34" charset="0"/>
                      </a:rPr>
                      <m:t>)=</m:t>
                    </m:r>
                    <m:r>
                      <a:rPr lang="en-US" altLang="zh-CN" i="1" dirty="0" err="1" smtClean="0">
                        <a:latin typeface="Cambria Math" panose="02040503050406030204" pitchFamily="18" charset="0"/>
                        <a:ea typeface="宋体" panose="02010600030101010101" pitchFamily="2" charset="-122"/>
                        <a:cs typeface="Tahoma" panose="020B0604030504040204" pitchFamily="34" charset="0"/>
                      </a:rPr>
                      <m:t>𝑥𝑘</m:t>
                    </m:r>
                    <m:r>
                      <a:rPr lang="en-US" altLang="zh-CN" i="1" dirty="0" smtClean="0">
                        <a:latin typeface="Cambria Math" panose="02040503050406030204" pitchFamily="18" charset="0"/>
                        <a:ea typeface="宋体" panose="02010600030101010101" pitchFamily="2" charset="-122"/>
                        <a:cs typeface="Tahoma" panose="020B0604030504040204" pitchFamily="34" charset="0"/>
                      </a:rPr>
                      <m:t> </m:t>
                    </m:r>
                    <m:r>
                      <a:rPr lang="en-US" altLang="zh-CN" i="1" dirty="0" smtClean="0">
                        <a:latin typeface="Cambria Math" panose="02040503050406030204" pitchFamily="18" charset="0"/>
                        <a:ea typeface="宋体" panose="02010600030101010101" pitchFamily="2" charset="-122"/>
                        <a:cs typeface="Tahoma" panose="020B0604030504040204" pitchFamily="34" charset="0"/>
                      </a:rPr>
                      <m:t>𝑚𝑜𝑑</m:t>
                    </m:r>
                    <m:r>
                      <a:rPr lang="en-US" altLang="zh-CN" i="1" dirty="0" smtClean="0">
                        <a:latin typeface="Cambria Math" panose="02040503050406030204" pitchFamily="18" charset="0"/>
                        <a:ea typeface="宋体" panose="02010600030101010101" pitchFamily="2" charset="-122"/>
                        <a:cs typeface="Tahoma" panose="020B0604030504040204" pitchFamily="34" charset="0"/>
                      </a:rPr>
                      <m:t> </m:t>
                    </m:r>
                    <m:r>
                      <a:rPr lang="en-US" altLang="zh-CN" i="1" dirty="0" smtClean="0">
                        <a:latin typeface="Cambria Math" panose="02040503050406030204" pitchFamily="18" charset="0"/>
                        <a:ea typeface="宋体" panose="02010600030101010101" pitchFamily="2" charset="-122"/>
                        <a:cs typeface="Tahoma" panose="020B0604030504040204" pitchFamily="34" charset="0"/>
                      </a:rPr>
                      <m:t>𝑞</m:t>
                    </m:r>
                    <m:r>
                      <a:rPr lang="en-US" altLang="zh-CN" i="1" dirty="0" smtClean="0">
                        <a:latin typeface="Cambria Math" panose="02040503050406030204" pitchFamily="18" charset="0"/>
                        <a:ea typeface="宋体" panose="02010600030101010101" pitchFamily="2" charset="-122"/>
                        <a:cs typeface="Tahoma" panose="020B0604030504040204" pitchFamily="34" charset="0"/>
                      </a:rPr>
                      <m:t>,0≤</m:t>
                    </m:r>
                    <m:r>
                      <a:rPr lang="en-US" altLang="zh-CN" i="1" dirty="0" smtClean="0">
                        <a:latin typeface="Cambria Math" panose="02040503050406030204" pitchFamily="18" charset="0"/>
                        <a:ea typeface="宋体" panose="02010600030101010101" pitchFamily="2" charset="-122"/>
                        <a:cs typeface="Tahoma" panose="020B0604030504040204" pitchFamily="34" charset="0"/>
                      </a:rPr>
                      <m:t>𝑥</m:t>
                    </m:r>
                    <m:r>
                      <a:rPr lang="en-US" altLang="zh-CN" i="1" dirty="0" smtClean="0">
                        <a:latin typeface="Cambria Math" panose="02040503050406030204" pitchFamily="18" charset="0"/>
                        <a:ea typeface="Cambria Math" panose="02040503050406030204" pitchFamily="18" charset="0"/>
                        <a:cs typeface="Tahoma" panose="020B0604030504040204" pitchFamily="34" charset="0"/>
                      </a:rPr>
                      <m:t>&lt;</m:t>
                    </m:r>
                    <m:r>
                      <a:rPr lang="en-US" altLang="zh-CN" i="1" dirty="0" smtClean="0">
                        <a:latin typeface="Cambria Math" panose="02040503050406030204" pitchFamily="18" charset="0"/>
                        <a:ea typeface="宋体" panose="02010600030101010101" pitchFamily="2" charset="-122"/>
                        <a:cs typeface="Tahoma" panose="020B0604030504040204" pitchFamily="34" charset="0"/>
                      </a:rPr>
                      <m:t>𝑞</m:t>
                    </m:r>
                  </m:oMath>
                </a14:m>
                <a:r>
                  <a:rPr lang="zh-CN" altLang="en-US" dirty="0">
                    <a:latin typeface="宋体" panose="02010600030101010101" pitchFamily="2" charset="-122"/>
                    <a:ea typeface="宋体" panose="02010600030101010101" pitchFamily="2" charset="-122"/>
                    <a:cs typeface="Tahoma" panose="020B0604030504040204" pitchFamily="34" charset="0"/>
                  </a:rPr>
                  <a:t>。其中</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ahoma" panose="020B0604030504040204" pitchFamily="34" charset="0"/>
                      </a:rPr>
                      <m:t>𝑘</m:t>
                    </m:r>
                  </m:oMath>
                </a14:m>
                <a:r>
                  <a:rPr lang="zh-CN" altLang="en-US" dirty="0">
                    <a:latin typeface="宋体" panose="02010600030101010101" pitchFamily="2" charset="-122"/>
                    <a:ea typeface="宋体" panose="02010600030101010101" pitchFamily="2" charset="-122"/>
                    <a:cs typeface="Tahoma" panose="020B0604030504040204" pitchFamily="34" charset="0"/>
                  </a:rPr>
                  <a:t>为密钥，</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ahoma" panose="020B0604030504040204" pitchFamily="34" charset="0"/>
                      </a:rPr>
                      <m:t>0</m:t>
                    </m:r>
                    <m:r>
                      <a:rPr lang="en-US" altLang="zh-CN" b="0" i="1" smtClean="0">
                        <a:latin typeface="Cambria Math" panose="02040503050406030204" pitchFamily="18" charset="0"/>
                        <a:ea typeface="Cambria Math" panose="02040503050406030204" pitchFamily="18" charset="0"/>
                        <a:cs typeface="Tahoma" panose="020B0604030504040204" pitchFamily="34" charset="0"/>
                      </a:rPr>
                      <m:t>≤</m:t>
                    </m:r>
                    <m:r>
                      <a:rPr lang="en-US" altLang="zh-CN" b="0" i="1" smtClean="0">
                        <a:latin typeface="Cambria Math" panose="02040503050406030204" pitchFamily="18" charset="0"/>
                        <a:ea typeface="Cambria Math" panose="02040503050406030204" pitchFamily="18" charset="0"/>
                        <a:cs typeface="Tahoma" panose="020B0604030504040204" pitchFamily="34" charset="0"/>
                      </a:rPr>
                      <m:t>𝑘</m:t>
                    </m:r>
                    <m:r>
                      <a:rPr lang="en-US" altLang="zh-CN" b="0" i="1" smtClean="0">
                        <a:latin typeface="Cambria Math" panose="02040503050406030204" pitchFamily="18" charset="0"/>
                        <a:ea typeface="Cambria Math" panose="02040503050406030204" pitchFamily="18" charset="0"/>
                        <a:cs typeface="Tahoma" panose="020B0604030504040204" pitchFamily="34" charset="0"/>
                      </a:rPr>
                      <m:t>&lt;</m:t>
                    </m:r>
                    <m:r>
                      <a:rPr lang="en-US" altLang="zh-CN" b="0" i="1" smtClean="0">
                        <a:latin typeface="Cambria Math" panose="02040503050406030204" pitchFamily="18" charset="0"/>
                        <a:ea typeface="Cambria Math" panose="02040503050406030204" pitchFamily="18" charset="0"/>
                        <a:cs typeface="Tahoma" panose="020B0604030504040204" pitchFamily="34" charset="0"/>
                      </a:rPr>
                      <m:t>𝑞</m:t>
                    </m:r>
                  </m:oMath>
                </a14:m>
                <a:r>
                  <a:rPr lang="zh-CN" altLang="en-US" dirty="0">
                    <a:latin typeface="宋体" panose="02010600030101010101" pitchFamily="2" charset="-122"/>
                    <a:ea typeface="宋体" panose="02010600030101010101" pitchFamily="2" charset="-122"/>
                    <a:cs typeface="Tahoma" panose="020B0604030504040204" pitchFamily="34" charset="0"/>
                  </a:rPr>
                  <a:t>。仅当</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ahoma" panose="020B0604030504040204" pitchFamily="34" charset="0"/>
                      </a:rPr>
                      <m:t>𝑘</m:t>
                    </m:r>
                  </m:oMath>
                </a14:m>
                <a:r>
                  <a:rPr lang="zh-CN" altLang="en-US" dirty="0">
                    <a:latin typeface="宋体" panose="02010600030101010101" pitchFamily="2" charset="-122"/>
                    <a:ea typeface="宋体" panose="02010600030101010101" pitchFamily="2" charset="-122"/>
                    <a:cs typeface="Tahoma" panose="020B0604030504040204" pitchFamily="34" charset="0"/>
                  </a:rPr>
                  <a:t>与</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ahoma" panose="020B0604030504040204" pitchFamily="34" charset="0"/>
                      </a:rPr>
                      <m:t>𝑞</m:t>
                    </m:r>
                  </m:oMath>
                </a14:m>
                <a:r>
                  <a:rPr lang="zh-CN" altLang="en-US" dirty="0">
                    <a:latin typeface="宋体" panose="02010600030101010101" pitchFamily="2" charset="-122"/>
                    <a:ea typeface="宋体" panose="02010600030101010101" pitchFamily="2" charset="-122"/>
                    <a:cs typeface="Tahoma" panose="020B0604030504040204" pitchFamily="34" charset="0"/>
                  </a:rPr>
                  <a:t>互素时，</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ahoma" panose="020B0604030504040204" pitchFamily="34" charset="0"/>
                      </a:rPr>
                      <m:t>𝑓</m:t>
                    </m:r>
                    <m:r>
                      <a:rPr lang="en-US" altLang="zh-CN" i="1" dirty="0" smtClean="0">
                        <a:latin typeface="Cambria Math" panose="02040503050406030204" pitchFamily="18" charset="0"/>
                        <a:ea typeface="宋体" panose="02010600030101010101" pitchFamily="2" charset="-122"/>
                        <a:cs typeface="Tahoma" panose="020B0604030504040204" pitchFamily="34" charset="0"/>
                      </a:rPr>
                      <m:t>(</m:t>
                    </m:r>
                    <m:r>
                      <a:rPr lang="en-US" altLang="zh-CN" i="1" dirty="0" smtClean="0">
                        <a:latin typeface="Cambria Math" panose="02040503050406030204" pitchFamily="18" charset="0"/>
                        <a:ea typeface="宋体" panose="02010600030101010101" pitchFamily="2" charset="-122"/>
                        <a:cs typeface="Tahoma" panose="020B0604030504040204" pitchFamily="34" charset="0"/>
                      </a:rPr>
                      <m:t>𝑥</m:t>
                    </m:r>
                    <m:r>
                      <a:rPr lang="en-US" altLang="zh-CN" i="1" dirty="0" smtClean="0">
                        <a:latin typeface="Cambria Math" panose="02040503050406030204" pitchFamily="18" charset="0"/>
                        <a:ea typeface="宋体" panose="02010600030101010101" pitchFamily="2" charset="-122"/>
                        <a:cs typeface="Tahoma" panose="020B0604030504040204" pitchFamily="34" charset="0"/>
                      </a:rPr>
                      <m:t>)</m:t>
                    </m:r>
                  </m:oMath>
                </a14:m>
                <a:r>
                  <a:rPr lang="zh-CN" altLang="en-US" dirty="0">
                    <a:latin typeface="宋体" panose="02010600030101010101" pitchFamily="2" charset="-122"/>
                    <a:ea typeface="宋体" panose="02010600030101010101" pitchFamily="2" charset="-122"/>
                    <a:cs typeface="Tahoma" panose="020B0604030504040204" pitchFamily="34" charset="0"/>
                  </a:rPr>
                  <a:t>才是可逆变换。</a:t>
                </a:r>
                <a:endParaRPr lang="en-US" altLang="zh-CN" dirty="0">
                  <a:latin typeface="宋体" panose="02010600030101010101" pitchFamily="2" charset="-122"/>
                  <a:ea typeface="宋体" panose="02010600030101010101" pitchFamily="2" charset="-122"/>
                  <a:cs typeface="Tahoma" panose="020B0604030504040204" pitchFamily="34" charset="0"/>
                </a:endParaRPr>
              </a:p>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cs typeface="Tahoma" panose="020B0604030504040204" pitchFamily="34" charset="0"/>
                  </a:rPr>
                  <a:t>解密变换：</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ahoma" panose="020B0604030504040204" pitchFamily="34" charset="0"/>
                          </a:rPr>
                        </m:ctrlPr>
                      </m:sSupPr>
                      <m:e>
                        <m:r>
                          <a:rPr lang="en-US" altLang="zh-CN" b="0" i="1" smtClean="0">
                            <a:latin typeface="Cambria Math" panose="02040503050406030204" pitchFamily="18" charset="0"/>
                            <a:ea typeface="宋体" panose="02010600030101010101" pitchFamily="2" charset="-122"/>
                            <a:cs typeface="Tahoma" panose="020B0604030504040204" pitchFamily="34" charset="0"/>
                          </a:rPr>
                          <m:t>𝑓</m:t>
                        </m:r>
                      </m:e>
                      <m:sup>
                        <m:r>
                          <a:rPr lang="en-US" altLang="zh-CN" b="0" i="1" smtClean="0">
                            <a:latin typeface="Cambria Math" panose="02040503050406030204" pitchFamily="18" charset="0"/>
                            <a:ea typeface="宋体" panose="02010600030101010101" pitchFamily="2" charset="-122"/>
                            <a:cs typeface="Tahoma" panose="020B0604030504040204" pitchFamily="34" charset="0"/>
                          </a:rPr>
                          <m:t>−1</m:t>
                        </m:r>
                      </m:sup>
                    </m:sSup>
                    <m:d>
                      <m:dPr>
                        <m:ctrlPr>
                          <a:rPr lang="en-US" altLang="zh-CN" b="0" i="1" smtClean="0">
                            <a:latin typeface="Cambria Math" panose="02040503050406030204" pitchFamily="18" charset="0"/>
                            <a:ea typeface="宋体" panose="02010600030101010101" pitchFamily="2" charset="-122"/>
                            <a:cs typeface="Tahoma" panose="020B0604030504040204" pitchFamily="34" charset="0"/>
                          </a:rPr>
                        </m:ctrlPr>
                      </m:dPr>
                      <m:e>
                        <m:r>
                          <a:rPr lang="en-US" altLang="zh-CN" b="0" i="1" smtClean="0">
                            <a:latin typeface="Cambria Math" panose="02040503050406030204" pitchFamily="18" charset="0"/>
                            <a:ea typeface="宋体" panose="02010600030101010101" pitchFamily="2" charset="-122"/>
                            <a:cs typeface="Tahoma" panose="020B0604030504040204" pitchFamily="34" charset="0"/>
                          </a:rPr>
                          <m:t>𝑦</m:t>
                        </m:r>
                      </m:e>
                    </m:d>
                    <m:r>
                      <a:rPr lang="en-US" altLang="zh-CN" b="0" i="1" smtClean="0">
                        <a:latin typeface="Cambria Math" panose="02040503050406030204" pitchFamily="18" charset="0"/>
                        <a:ea typeface="宋体" panose="02010600030101010101" pitchFamily="2" charset="-122"/>
                        <a:cs typeface="Tahoma" panose="020B0604030504040204" pitchFamily="34" charset="0"/>
                      </a:rPr>
                      <m:t>=</m:t>
                    </m:r>
                    <m:r>
                      <a:rPr lang="en-US" altLang="zh-CN" b="0" i="1" smtClean="0">
                        <a:latin typeface="Cambria Math" panose="02040503050406030204" pitchFamily="18" charset="0"/>
                        <a:ea typeface="宋体" panose="02010600030101010101" pitchFamily="2" charset="-122"/>
                        <a:cs typeface="Tahoma" panose="020B0604030504040204" pitchFamily="34" charset="0"/>
                      </a:rPr>
                      <m:t>𝑦</m:t>
                    </m:r>
                    <m:sSup>
                      <m:sSupPr>
                        <m:ctrlPr>
                          <a:rPr lang="en-US" altLang="zh-CN" b="0" i="1" smtClean="0">
                            <a:latin typeface="Cambria Math" panose="02040503050406030204" pitchFamily="18" charset="0"/>
                            <a:ea typeface="宋体" panose="02010600030101010101" pitchFamily="2" charset="-122"/>
                            <a:cs typeface="Tahoma" panose="020B0604030504040204" pitchFamily="34" charset="0"/>
                          </a:rPr>
                        </m:ctrlPr>
                      </m:sSupPr>
                      <m:e>
                        <m:r>
                          <a:rPr lang="en-US" altLang="zh-CN" b="0" i="1" smtClean="0">
                            <a:latin typeface="Cambria Math" panose="02040503050406030204" pitchFamily="18" charset="0"/>
                            <a:ea typeface="宋体" panose="02010600030101010101" pitchFamily="2" charset="-122"/>
                            <a:cs typeface="Tahoma" panose="020B0604030504040204" pitchFamily="34" charset="0"/>
                          </a:rPr>
                          <m:t>𝑘</m:t>
                        </m:r>
                      </m:e>
                      <m:sup>
                        <m:r>
                          <a:rPr lang="en-US" altLang="zh-CN" b="0" i="1" smtClean="0">
                            <a:latin typeface="Cambria Math" panose="02040503050406030204" pitchFamily="18" charset="0"/>
                            <a:ea typeface="宋体" panose="02010600030101010101" pitchFamily="2" charset="-122"/>
                            <a:cs typeface="Tahoma" panose="020B0604030504040204" pitchFamily="34" charset="0"/>
                          </a:rPr>
                          <m:t>−1</m:t>
                        </m:r>
                      </m:sup>
                    </m:sSup>
                    <m:r>
                      <a:rPr lang="en-US" altLang="zh-CN" b="0" i="1" smtClean="0">
                        <a:latin typeface="Cambria Math" panose="02040503050406030204" pitchFamily="18" charset="0"/>
                        <a:ea typeface="宋体" panose="02010600030101010101" pitchFamily="2" charset="-122"/>
                        <a:cs typeface="Tahoma" panose="020B0604030504040204" pitchFamily="34" charset="0"/>
                      </a:rPr>
                      <m:t> </m:t>
                    </m:r>
                    <m:r>
                      <a:rPr lang="en-US" altLang="zh-CN" b="0" i="1" smtClean="0">
                        <a:latin typeface="Cambria Math" panose="02040503050406030204" pitchFamily="18" charset="0"/>
                        <a:ea typeface="宋体" panose="02010600030101010101" pitchFamily="2" charset="-122"/>
                        <a:cs typeface="Tahoma" panose="020B0604030504040204" pitchFamily="34" charset="0"/>
                      </a:rPr>
                      <m:t>𝑚𝑜𝑑</m:t>
                    </m:r>
                    <m:r>
                      <a:rPr lang="en-US" altLang="zh-CN" b="0" i="1" smtClean="0">
                        <a:latin typeface="Cambria Math" panose="02040503050406030204" pitchFamily="18" charset="0"/>
                        <a:ea typeface="宋体" panose="02010600030101010101" pitchFamily="2" charset="-122"/>
                        <a:cs typeface="Tahoma" panose="020B0604030504040204" pitchFamily="34" charset="0"/>
                      </a:rPr>
                      <m:t> </m:t>
                    </m:r>
                    <m:r>
                      <a:rPr lang="en-US" altLang="zh-CN" b="0" i="1" smtClean="0">
                        <a:latin typeface="Cambria Math" panose="02040503050406030204" pitchFamily="18" charset="0"/>
                        <a:ea typeface="宋体" panose="02010600030101010101" pitchFamily="2" charset="-122"/>
                        <a:cs typeface="Tahoma" panose="020B0604030504040204" pitchFamily="34" charset="0"/>
                      </a:rPr>
                      <m:t>𝑞</m:t>
                    </m:r>
                    <m:r>
                      <a:rPr lang="en-US" altLang="zh-CN" b="0" i="1" smtClean="0">
                        <a:latin typeface="Cambria Math" panose="02040503050406030204" pitchFamily="18" charset="0"/>
                        <a:ea typeface="宋体" panose="02010600030101010101" pitchFamily="2" charset="-122"/>
                        <a:cs typeface="Tahoma" panose="020B0604030504040204" pitchFamily="34" charset="0"/>
                      </a:rPr>
                      <m:t>,0≤</m:t>
                    </m:r>
                    <m:r>
                      <a:rPr lang="en-US" altLang="zh-CN" b="0" i="1" smtClean="0">
                        <a:latin typeface="Cambria Math" panose="02040503050406030204" pitchFamily="18" charset="0"/>
                        <a:ea typeface="Cambria Math" panose="02040503050406030204" pitchFamily="18" charset="0"/>
                        <a:cs typeface="Tahoma" panose="020B0604030504040204" pitchFamily="34" charset="0"/>
                      </a:rPr>
                      <m:t>𝑦</m:t>
                    </m:r>
                    <m:r>
                      <a:rPr lang="en-US" altLang="zh-CN" b="0" i="1" smtClean="0">
                        <a:latin typeface="Cambria Math" panose="02040503050406030204" pitchFamily="18" charset="0"/>
                        <a:ea typeface="Cambria Math" panose="02040503050406030204" pitchFamily="18" charset="0"/>
                        <a:cs typeface="Tahoma" panose="020B0604030504040204" pitchFamily="34" charset="0"/>
                      </a:rPr>
                      <m:t>&lt;</m:t>
                    </m:r>
                    <m:r>
                      <a:rPr lang="en-US" altLang="zh-CN" b="0" i="1" smtClean="0">
                        <a:latin typeface="Cambria Math" panose="02040503050406030204" pitchFamily="18" charset="0"/>
                        <a:ea typeface="Cambria Math" panose="02040503050406030204" pitchFamily="18" charset="0"/>
                        <a:cs typeface="Tahoma" panose="020B0604030504040204" pitchFamily="34" charset="0"/>
                      </a:rPr>
                      <m:t>𝑞</m:t>
                    </m:r>
                  </m:oMath>
                </a14:m>
                <a:r>
                  <a:rPr lang="zh-CN" altLang="en-US" dirty="0">
                    <a:latin typeface="宋体" panose="02010600030101010101" pitchFamily="2" charset="-122"/>
                    <a:ea typeface="宋体" panose="02010600030101010101" pitchFamily="2" charset="-122"/>
                    <a:cs typeface="Tahoma" panose="020B0604030504040204" pitchFamily="34" charset="0"/>
                  </a:rPr>
                  <a:t>。</a:t>
                </a:r>
              </a:p>
            </p:txBody>
          </p:sp>
        </mc:Choice>
        <mc:Fallback xmlns="">
          <p:sp>
            <p:nvSpPr>
              <p:cNvPr id="4" name="内容占位符 3">
                <a:extLst>
                  <a:ext uri="{FF2B5EF4-FFF2-40B4-BE49-F238E27FC236}">
                    <a16:creationId xmlns:a16="http://schemas.microsoft.com/office/drawing/2014/main" id="{A5E9B44A-5EBF-4216-99C1-DB5A24DEED72}"/>
                  </a:ext>
                </a:extLst>
              </p:cNvPr>
              <p:cNvSpPr>
                <a:spLocks noGrp="1" noRot="1" noChangeAspect="1" noMove="1" noResize="1" noEditPoints="1" noAdjustHandles="1" noChangeArrowheads="1" noChangeShapeType="1" noTextEdit="1"/>
              </p:cNvSpPr>
              <p:nvPr>
                <p:ph idx="1"/>
              </p:nvPr>
            </p:nvSpPr>
            <p:spPr>
              <a:xfrm>
                <a:off x="1919291" y="1624817"/>
                <a:ext cx="8910403" cy="4351339"/>
              </a:xfrm>
              <a:blipFill>
                <a:blip r:embed="rId2"/>
                <a:stretch>
                  <a:fillRect l="-342" t="-1823" r="-5404"/>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1714979E-4A2D-43AD-A40B-A03E33DC0504}"/>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62</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54B4DBB5-A335-4362-86CC-BD96DF9B3B38}"/>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乘法密码</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80900" name="Rectangle 3">
            <a:extLst>
              <a:ext uri="{FF2B5EF4-FFF2-40B4-BE49-F238E27FC236}">
                <a16:creationId xmlns:a16="http://schemas.microsoft.com/office/drawing/2014/main" id="{1D5C3BF3-89F2-4272-8806-04ADB8978E2A}"/>
              </a:ext>
            </a:extLst>
          </p:cNvPr>
          <p:cNvSpPr>
            <a:spLocks noGrp="1" noChangeArrowheads="1"/>
          </p:cNvSpPr>
          <p:nvPr>
            <p:ph type="body" idx="1"/>
          </p:nvPr>
        </p:nvSpPr>
        <p:spPr>
          <a:xfrm>
            <a:off x="1368213" y="1523037"/>
            <a:ext cx="8474287" cy="4114800"/>
          </a:xfrm>
        </p:spPr>
        <p:txBody>
          <a:bodyPr/>
          <a:lstStyle/>
          <a:p>
            <a:pPr>
              <a:lnSpc>
                <a:spcPct val="110000"/>
              </a:lnSpc>
              <a:spcAft>
                <a:spcPts val="600"/>
              </a:spcAft>
              <a:buNone/>
            </a:pPr>
            <a:r>
              <a:rPr lang="zh-CN" altLang="en-US" sz="2400" dirty="0">
                <a:latin typeface="宋体" panose="02010600030101010101" pitchFamily="2" charset="-122"/>
                <a:ea typeface="宋体" panose="02010600030101010101" pitchFamily="2" charset="-122"/>
              </a:rPr>
              <a:t>我们知道，共有</a:t>
            </a:r>
            <a:r>
              <a:rPr lang="zh-CN" altLang="en-US" sz="2400" dirty="0">
                <a:latin typeface="Tahoma" panose="020B0604030504040204" pitchFamily="34" charset="0"/>
                <a:ea typeface="宋体" panose="02010600030101010101" pitchFamily="2" charset="-122"/>
                <a:cs typeface="Tahoma" panose="020B0604030504040204" pitchFamily="34" charset="0"/>
                <a:sym typeface="Symbol" panose="05050102010706020507" pitchFamily="18" charset="2"/>
              </a:rPr>
              <a:t></a:t>
            </a:r>
            <a:r>
              <a:rPr lang="zh-CN" altLang="en-US" sz="2400" dirty="0">
                <a:latin typeface="Tahoma" panose="020B0604030504040204" pitchFamily="34" charset="0"/>
                <a:ea typeface="宋体" panose="02010600030101010101" pitchFamily="2" charset="-122"/>
                <a:cs typeface="Tahoma" panose="020B0604030504040204" pitchFamily="34" charset="0"/>
              </a:rPr>
              <a:t>(</a:t>
            </a:r>
            <a:r>
              <a:rPr lang="en-US" altLang="zh-CN" sz="2400" dirty="0">
                <a:latin typeface="Tahoma" panose="020B0604030504040204" pitchFamily="34" charset="0"/>
                <a:ea typeface="Tahoma" panose="020B0604030504040204" pitchFamily="34" charset="0"/>
                <a:cs typeface="Tahoma" panose="020B0604030504040204" pitchFamily="34" charset="0"/>
              </a:rPr>
              <a:t>q)</a:t>
            </a:r>
            <a:r>
              <a:rPr lang="zh-CN" altLang="en-US" sz="2400" dirty="0">
                <a:latin typeface="宋体" panose="02010600030101010101" pitchFamily="2" charset="-122"/>
                <a:ea typeface="宋体" panose="02010600030101010101" pitchFamily="2" charset="-122"/>
              </a:rPr>
              <a:t>个</a:t>
            </a:r>
            <a:r>
              <a:rPr lang="en-US" altLang="zh-CN" sz="2400" dirty="0">
                <a:latin typeface="Tahoma" panose="020B0604030504040204" pitchFamily="34" charset="0"/>
                <a:ea typeface="宋体" panose="02010600030101010101" pitchFamily="2" charset="-122"/>
                <a:cs typeface="Tahoma" panose="020B0604030504040204" pitchFamily="34" charset="0"/>
              </a:rPr>
              <a:t>k</a:t>
            </a:r>
            <a:r>
              <a:rPr lang="zh-CN" altLang="en-US" sz="2400" dirty="0">
                <a:latin typeface="宋体" panose="02010600030101010101" pitchFamily="2" charset="-122"/>
                <a:ea typeface="宋体" panose="02010600030101010101" pitchFamily="2" charset="-122"/>
              </a:rPr>
              <a:t>满足</a:t>
            </a:r>
            <a:r>
              <a:rPr lang="zh-CN" altLang="en-US" sz="2400" dirty="0">
                <a:latin typeface="Tahoma" panose="020B0604030504040204" pitchFamily="34" charset="0"/>
                <a:ea typeface="宋体" panose="02010600030101010101" pitchFamily="2" charset="-122"/>
                <a:cs typeface="Tahoma" panose="020B0604030504040204" pitchFamily="34" charset="0"/>
              </a:rPr>
              <a:t>： </a:t>
            </a:r>
            <a:r>
              <a:rPr lang="en-US" altLang="zh-CN" sz="2400" dirty="0">
                <a:latin typeface="Tahoma" panose="020B0604030504040204" pitchFamily="34" charset="0"/>
                <a:ea typeface="宋体" panose="02010600030101010101" pitchFamily="2" charset="-122"/>
                <a:cs typeface="Tahoma" panose="020B0604030504040204" pitchFamily="34" charset="0"/>
              </a:rPr>
              <a:t>0</a:t>
            </a:r>
            <a:r>
              <a:rPr lang="en-US" altLang="zh-CN" sz="2400" dirty="0">
                <a:latin typeface="Tahoma" panose="020B0604030504040204" pitchFamily="34" charset="0"/>
                <a:ea typeface="宋体" panose="02010600030101010101" pitchFamily="2" charset="-122"/>
                <a:cs typeface="Tahoma" panose="020B0604030504040204" pitchFamily="34" charset="0"/>
                <a:sym typeface="Symbol" panose="05050102010706020507" pitchFamily="18" charset="2"/>
              </a:rPr>
              <a:t></a:t>
            </a:r>
            <a:r>
              <a:rPr lang="en-US" altLang="zh-CN" sz="2400" dirty="0">
                <a:latin typeface="Tahoma" panose="020B0604030504040204" pitchFamily="34" charset="0"/>
                <a:ea typeface="宋体" panose="02010600030101010101" pitchFamily="2" charset="-122"/>
                <a:cs typeface="Tahoma" panose="020B0604030504040204" pitchFamily="34" charset="0"/>
              </a:rPr>
              <a:t>k&lt;q</a:t>
            </a:r>
            <a:r>
              <a:rPr lang="zh-CN" altLang="en-US" sz="2400" dirty="0">
                <a:latin typeface="Tahoma" panose="020B0604030504040204" pitchFamily="34" charset="0"/>
                <a:ea typeface="宋体" panose="02010600030101010101" pitchFamily="2" charset="-122"/>
                <a:cs typeface="Tahoma" panose="020B0604030504040204" pitchFamily="34" charset="0"/>
              </a:rPr>
              <a:t>， (</a:t>
            </a:r>
            <a:r>
              <a:rPr lang="en-US" altLang="zh-CN" sz="2400" dirty="0">
                <a:latin typeface="Tahoma" panose="020B0604030504040204" pitchFamily="34" charset="0"/>
                <a:ea typeface="宋体" panose="02010600030101010101" pitchFamily="2" charset="-122"/>
                <a:cs typeface="Tahoma" panose="020B0604030504040204" pitchFamily="34" charset="0"/>
              </a:rPr>
              <a:t>k, q)=1</a:t>
            </a:r>
            <a:r>
              <a:rPr lang="zh-CN" altLang="en-US" sz="2400" dirty="0">
                <a:latin typeface="宋体" panose="02010600030101010101" pitchFamily="2" charset="-122"/>
                <a:ea typeface="宋体" panose="02010600030101010101" pitchFamily="2" charset="-122"/>
              </a:rPr>
              <a:t>。这就是说，乘法密码共有</a:t>
            </a:r>
            <a:r>
              <a:rPr lang="zh-CN" altLang="en-US" sz="2400" dirty="0">
                <a:latin typeface="Tahoma" panose="020B0604030504040204" pitchFamily="34" charset="0"/>
                <a:ea typeface="宋体" panose="02010600030101010101" pitchFamily="2" charset="-122"/>
                <a:cs typeface="Tahoma" panose="020B0604030504040204" pitchFamily="34" charset="0"/>
                <a:sym typeface="Symbol" panose="05050102010706020507" pitchFamily="18" charset="2"/>
              </a:rPr>
              <a:t></a:t>
            </a:r>
            <a:r>
              <a:rPr lang="zh-CN" altLang="en-US" sz="2400" dirty="0">
                <a:latin typeface="Tahoma" panose="020B0604030504040204" pitchFamily="34" charset="0"/>
                <a:ea typeface="宋体" panose="02010600030101010101" pitchFamily="2" charset="-122"/>
                <a:cs typeface="Tahoma" panose="020B0604030504040204" pitchFamily="34" charset="0"/>
              </a:rPr>
              <a:t>(</a:t>
            </a:r>
            <a:r>
              <a:rPr lang="en-US" altLang="zh-CN" sz="2400" dirty="0">
                <a:latin typeface="Tahoma" panose="020B0604030504040204" pitchFamily="34" charset="0"/>
                <a:ea typeface="宋体" panose="02010600030101010101" pitchFamily="2" charset="-122"/>
                <a:cs typeface="Tahoma" panose="020B0604030504040204" pitchFamily="34" charset="0"/>
              </a:rPr>
              <a:t>q)</a:t>
            </a:r>
            <a:r>
              <a:rPr lang="zh-CN" altLang="en-US" sz="2400" dirty="0">
                <a:latin typeface="宋体" panose="02010600030101010101" pitchFamily="2" charset="-122"/>
                <a:ea typeface="宋体" panose="02010600030101010101" pitchFamily="2" charset="-122"/>
              </a:rPr>
              <a:t>个不同的密钥。</a:t>
            </a:r>
          </a:p>
          <a:p>
            <a:pPr>
              <a:lnSpc>
                <a:spcPct val="110000"/>
              </a:lnSpc>
              <a:spcAft>
                <a:spcPts val="600"/>
              </a:spcAft>
              <a:buNone/>
            </a:pPr>
            <a:r>
              <a:rPr lang="zh-CN" altLang="en-US" sz="2400" dirty="0">
                <a:latin typeface="宋体" panose="02010600030101010101" pitchFamily="2" charset="-122"/>
                <a:ea typeface="宋体" panose="02010600030101010101" pitchFamily="2" charset="-122"/>
              </a:rPr>
              <a:t>对于</a:t>
            </a:r>
            <a:r>
              <a:rPr lang="en-US" altLang="zh-CN" sz="2400" dirty="0">
                <a:latin typeface="Tahoma" panose="020B0604030504040204" pitchFamily="34" charset="0"/>
                <a:ea typeface="宋体" panose="02010600030101010101" pitchFamily="2" charset="-122"/>
                <a:cs typeface="Tahoma" panose="020B0604030504040204" pitchFamily="34" charset="0"/>
              </a:rPr>
              <a:t>q=26</a:t>
            </a:r>
            <a:r>
              <a:rPr lang="en-US" altLang="zh-CN" sz="2400" dirty="0">
                <a:latin typeface="宋体" panose="02010600030101010101" pitchFamily="2" charset="-122"/>
                <a:ea typeface="宋体" panose="02010600030101010101" pitchFamily="2" charset="-122"/>
              </a:rPr>
              <a:t>，</a:t>
            </a:r>
          </a:p>
          <a:p>
            <a:pPr algn="ctr">
              <a:lnSpc>
                <a:spcPct val="110000"/>
              </a:lnSpc>
              <a:spcAft>
                <a:spcPts val="600"/>
              </a:spcAft>
              <a:buNone/>
            </a:pPr>
            <a:r>
              <a:rPr lang="zh-CN" altLang="en-US" sz="2400" dirty="0">
                <a:latin typeface="Tahoma" panose="020B0604030504040204" pitchFamily="34" charset="0"/>
                <a:ea typeface="宋体" panose="02010600030101010101" pitchFamily="2" charset="-122"/>
                <a:cs typeface="Tahoma" panose="020B0604030504040204" pitchFamily="34" charset="0"/>
                <a:sym typeface="Symbol" panose="05050102010706020507" pitchFamily="18" charset="2"/>
              </a:rPr>
              <a:t></a:t>
            </a:r>
            <a:r>
              <a:rPr lang="zh-CN" altLang="en-US" sz="2400" dirty="0">
                <a:latin typeface="Tahoma" panose="020B0604030504040204" pitchFamily="34" charset="0"/>
                <a:ea typeface="宋体" panose="02010600030101010101" pitchFamily="2" charset="-122"/>
                <a:cs typeface="Tahoma" panose="020B0604030504040204" pitchFamily="34" charset="0"/>
              </a:rPr>
              <a:t>(26)=</a:t>
            </a:r>
            <a:r>
              <a:rPr lang="zh-CN" altLang="en-US" sz="2400" dirty="0">
                <a:latin typeface="Tahoma" panose="020B0604030504040204" pitchFamily="34" charset="0"/>
                <a:ea typeface="宋体" panose="02010600030101010101" pitchFamily="2" charset="-122"/>
                <a:cs typeface="Tahoma" panose="020B0604030504040204" pitchFamily="34" charset="0"/>
                <a:sym typeface="Symbol" panose="05050102010706020507" pitchFamily="18" charset="2"/>
              </a:rPr>
              <a:t></a:t>
            </a:r>
            <a:r>
              <a:rPr lang="zh-CN" altLang="en-US" sz="2400" dirty="0">
                <a:latin typeface="Tahoma" panose="020B0604030504040204" pitchFamily="34" charset="0"/>
                <a:ea typeface="宋体" panose="02010600030101010101" pitchFamily="2" charset="-122"/>
                <a:cs typeface="Tahoma" panose="020B0604030504040204" pitchFamily="34" charset="0"/>
              </a:rPr>
              <a:t>(2×13)=</a:t>
            </a:r>
            <a:r>
              <a:rPr lang="zh-CN" altLang="en-US" sz="2400" dirty="0">
                <a:latin typeface="Tahoma" panose="020B0604030504040204" pitchFamily="34" charset="0"/>
                <a:ea typeface="宋体" panose="02010600030101010101" pitchFamily="2" charset="-122"/>
                <a:cs typeface="Tahoma" panose="020B0604030504040204" pitchFamily="34" charset="0"/>
                <a:sym typeface="Symbol" panose="05050102010706020507" pitchFamily="18" charset="2"/>
              </a:rPr>
              <a:t></a:t>
            </a:r>
            <a:r>
              <a:rPr lang="zh-CN" altLang="en-US" sz="2400" dirty="0">
                <a:latin typeface="Tahoma" panose="020B0604030504040204" pitchFamily="34" charset="0"/>
                <a:ea typeface="宋体" panose="02010600030101010101" pitchFamily="2" charset="-122"/>
                <a:cs typeface="Tahoma" panose="020B0604030504040204" pitchFamily="34" charset="0"/>
              </a:rPr>
              <a:t>(2</a:t>
            </a:r>
            <a:r>
              <a:rPr lang="en-US" altLang="zh-CN" sz="2400" dirty="0">
                <a:latin typeface="Tahoma" panose="020B0604030504040204" pitchFamily="34" charset="0"/>
                <a:ea typeface="宋体" panose="02010600030101010101" pitchFamily="2" charset="-122"/>
                <a:cs typeface="Tahoma" panose="020B0604030504040204" pitchFamily="34" charset="0"/>
              </a:rPr>
              <a:t>)×</a:t>
            </a:r>
            <a:r>
              <a:rPr lang="zh-CN" altLang="en-US" sz="2400" dirty="0">
                <a:latin typeface="Tahoma" panose="020B0604030504040204" pitchFamily="34" charset="0"/>
                <a:ea typeface="宋体" panose="02010600030101010101" pitchFamily="2" charset="-122"/>
                <a:cs typeface="Tahoma" panose="020B0604030504040204" pitchFamily="34" charset="0"/>
                <a:sym typeface="Symbol" panose="05050102010706020507" pitchFamily="18" charset="2"/>
              </a:rPr>
              <a:t></a:t>
            </a:r>
            <a:r>
              <a:rPr lang="zh-CN" altLang="en-US" sz="2400" dirty="0">
                <a:latin typeface="Tahoma" panose="020B0604030504040204" pitchFamily="34" charset="0"/>
                <a:ea typeface="宋体" panose="02010600030101010101" pitchFamily="2" charset="-122"/>
                <a:cs typeface="Tahoma" panose="020B0604030504040204" pitchFamily="34" charset="0"/>
              </a:rPr>
              <a:t>(</a:t>
            </a:r>
            <a:r>
              <a:rPr lang="en-US" altLang="zh-CN" sz="2400" dirty="0">
                <a:latin typeface="Tahoma" panose="020B0604030504040204" pitchFamily="34" charset="0"/>
                <a:ea typeface="宋体" panose="02010600030101010101" pitchFamily="2" charset="-122"/>
                <a:cs typeface="Tahoma" panose="020B0604030504040204" pitchFamily="34" charset="0"/>
              </a:rPr>
              <a:t>13)=</a:t>
            </a:r>
            <a:r>
              <a:rPr lang="zh-CN" altLang="en-US" sz="2400" dirty="0">
                <a:latin typeface="Tahoma" panose="020B0604030504040204" pitchFamily="34" charset="0"/>
                <a:ea typeface="宋体" panose="02010600030101010101" pitchFamily="2" charset="-122"/>
                <a:cs typeface="Tahoma" panose="020B0604030504040204" pitchFamily="34" charset="0"/>
              </a:rPr>
              <a:t>12</a:t>
            </a:r>
            <a:r>
              <a:rPr lang="zh-CN" altLang="en-US" sz="2400" dirty="0">
                <a:latin typeface="宋体" panose="02010600030101010101" pitchFamily="2" charset="-122"/>
                <a:ea typeface="宋体" panose="02010600030101010101" pitchFamily="2" charset="-122"/>
              </a:rPr>
              <a:t>，</a:t>
            </a:r>
          </a:p>
          <a:p>
            <a:pPr eaLnBrk="1" hangingPunct="1">
              <a:lnSpc>
                <a:spcPct val="110000"/>
              </a:lnSpc>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即共有</a:t>
            </a:r>
            <a:r>
              <a:rPr lang="en-US" altLang="zh-CN" sz="2400" dirty="0">
                <a:latin typeface="Tahoma" panose="020B0604030504040204" pitchFamily="34" charset="0"/>
                <a:ea typeface="宋体" panose="02010600030101010101" pitchFamily="2" charset="-122"/>
                <a:cs typeface="Tahoma" panose="020B0604030504040204" pitchFamily="34" charset="0"/>
              </a:rPr>
              <a:t>12</a:t>
            </a:r>
            <a:r>
              <a:rPr lang="zh-CN" altLang="en-US" sz="2400" dirty="0">
                <a:latin typeface="宋体" panose="02010600030101010101" pitchFamily="2" charset="-122"/>
                <a:ea typeface="宋体" panose="02010600030101010101" pitchFamily="2" charset="-122"/>
              </a:rPr>
              <a:t>个不同的密钥</a:t>
            </a:r>
            <a:r>
              <a:rPr lang="en-US" altLang="zh-CN" sz="2400" dirty="0">
                <a:latin typeface="Tahoma" panose="020B0604030504040204" pitchFamily="34" charset="0"/>
                <a:ea typeface="宋体" panose="02010600030101010101" pitchFamily="2" charset="-122"/>
                <a:cs typeface="Tahoma" panose="020B0604030504040204" pitchFamily="34" charset="0"/>
              </a:rPr>
              <a:t>k=1, 3, 5, 7, 9, 11, 15, 17, 19, 21, 23</a:t>
            </a:r>
            <a:r>
              <a:rPr lang="zh-CN" altLang="en-US" sz="2400" dirty="0">
                <a:latin typeface="宋体" panose="02010600030101010101" pitchFamily="2" charset="-122"/>
                <a:ea typeface="宋体" panose="02010600030101010101" pitchFamily="2" charset="-122"/>
              </a:rPr>
              <a:t>和</a:t>
            </a:r>
            <a:r>
              <a:rPr lang="zh-CN" altLang="en-US" sz="2400" dirty="0">
                <a:latin typeface="Tahoma" panose="020B0604030504040204" pitchFamily="34" charset="0"/>
                <a:ea typeface="宋体" panose="02010600030101010101" pitchFamily="2" charset="-122"/>
                <a:cs typeface="Tahoma" panose="020B0604030504040204" pitchFamily="34" charset="0"/>
              </a:rPr>
              <a:t>25</a:t>
            </a:r>
            <a:r>
              <a:rPr lang="zh-CN" altLang="en-US" sz="2400" dirty="0">
                <a:latin typeface="宋体" panose="02010600030101010101" pitchFamily="2" charset="-122"/>
                <a:ea typeface="宋体" panose="02010600030101010101" pitchFamily="2" charset="-122"/>
              </a:rPr>
              <a:t>。</a:t>
            </a:r>
          </a:p>
          <a:p>
            <a:pPr eaLnBrk="1" hangingPunct="1">
              <a:lnSpc>
                <a:spcPct val="110000"/>
              </a:lnSpc>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此时对应的</a:t>
            </a:r>
            <a:r>
              <a:rPr lang="en-US" altLang="zh-CN" sz="2400" b="1" dirty="0">
                <a:latin typeface="宋体" panose="02010600030101010101" pitchFamily="2" charset="-122"/>
                <a:ea typeface="宋体" panose="02010600030101010101" pitchFamily="2" charset="-122"/>
              </a:rPr>
              <a:t>k</a:t>
            </a:r>
            <a:r>
              <a:rPr lang="en-US" altLang="zh-CN" sz="2400" b="1" baseline="30000" dirty="0">
                <a:latin typeface="宋体" panose="02010600030101010101" pitchFamily="2" charset="-122"/>
                <a:ea typeface="宋体" panose="02010600030101010101" pitchFamily="2" charset="-122"/>
              </a:rPr>
              <a:t>-1</a:t>
            </a:r>
            <a:r>
              <a:rPr lang="en-US" altLang="zh-CN" sz="2400" dirty="0">
                <a:latin typeface="Tahoma" panose="020B0604030504040204" pitchFamily="34" charset="0"/>
                <a:ea typeface="Tahoma" panose="020B0604030504040204" pitchFamily="34" charset="0"/>
                <a:cs typeface="Tahoma" panose="020B0604030504040204" pitchFamily="34" charset="0"/>
              </a:rPr>
              <a:t>mod q=1, 9, 21, 15, 3, 19, 7, 23, 11, 5, 17</a:t>
            </a:r>
            <a:r>
              <a:rPr lang="zh-CN" altLang="en-US" sz="2400" dirty="0">
                <a:latin typeface="宋体" panose="02010600030101010101" pitchFamily="2" charset="-122"/>
                <a:ea typeface="宋体" panose="02010600030101010101" pitchFamily="2" charset="-122"/>
              </a:rPr>
              <a:t>和</a:t>
            </a:r>
            <a:r>
              <a:rPr lang="zh-CN" altLang="en-US" sz="2400" dirty="0">
                <a:latin typeface="Tahoma" panose="020B0604030504040204" pitchFamily="34" charset="0"/>
                <a:cs typeface="Tahoma" panose="020B0604030504040204" pitchFamily="34" charset="0"/>
              </a:rPr>
              <a:t>25</a:t>
            </a:r>
            <a:r>
              <a:rPr lang="zh-CN" altLang="en-US" sz="2400"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5" name="灯片编号占位符 4">
            <a:extLst>
              <a:ext uri="{FF2B5EF4-FFF2-40B4-BE49-F238E27FC236}">
                <a16:creationId xmlns:a16="http://schemas.microsoft.com/office/drawing/2014/main" id="{2A703E51-CE50-47F6-B2B5-A7CDC755F415}"/>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63</a:t>
            </a:fld>
            <a:endParaRPr lang="en-US" altLang="zh-CN" sz="1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00C87A81-DD78-4B5C-8FB3-AF3A1C4848F5}"/>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乘法密码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81923" name="内容占位符 2">
            <a:extLst>
              <a:ext uri="{FF2B5EF4-FFF2-40B4-BE49-F238E27FC236}">
                <a16:creationId xmlns:a16="http://schemas.microsoft.com/office/drawing/2014/main" id="{94287527-B5D0-4691-8E64-0CAF2556029B}"/>
              </a:ext>
            </a:extLst>
          </p:cNvPr>
          <p:cNvSpPr>
            <a:spLocks noGrp="1" noChangeArrowheads="1"/>
          </p:cNvSpPr>
          <p:nvPr>
            <p:ph idx="1"/>
          </p:nvPr>
        </p:nvSpPr>
        <p:spPr>
          <a:xfrm>
            <a:off x="1919288" y="2017713"/>
            <a:ext cx="8559800" cy="4114800"/>
          </a:xfrm>
        </p:spPr>
        <p:txBody>
          <a:bodyPr/>
          <a:lstStyle/>
          <a:p>
            <a:pPr marL="0" indent="0">
              <a:buNone/>
            </a:pPr>
            <a:r>
              <a:rPr lang="en-CA" altLang="en-US" dirty="0"/>
              <a:t> </a:t>
            </a:r>
          </a:p>
        </p:txBody>
      </p:sp>
      <p:sp>
        <p:nvSpPr>
          <p:cNvPr id="6" name="Text Box 2">
            <a:extLst>
              <a:ext uri="{FF2B5EF4-FFF2-40B4-BE49-F238E27FC236}">
                <a16:creationId xmlns:a16="http://schemas.microsoft.com/office/drawing/2014/main" id="{C4A23452-6620-4A4A-ABF5-10DED1066302}"/>
              </a:ext>
            </a:extLst>
          </p:cNvPr>
          <p:cNvSpPr txBox="1">
            <a:spLocks noChangeArrowheads="1"/>
          </p:cNvSpPr>
          <p:nvPr/>
        </p:nvSpPr>
        <p:spPr bwMode="ltGray">
          <a:xfrm>
            <a:off x="2208216" y="3524251"/>
            <a:ext cx="21259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000" b="1">
                <a:latin typeface="Times New Roman" panose="02020603050405020304" pitchFamily="18" charset="0"/>
              </a:rPr>
              <a:t>加密明文 </a:t>
            </a:r>
            <a:r>
              <a:rPr kumimoji="1" lang="en-US" altLang="zh-CN" sz="2000" b="1">
                <a:latin typeface="Times New Roman" panose="02020603050405020304" pitchFamily="18" charset="0"/>
              </a:rPr>
              <a:t>(k=7)</a:t>
            </a:r>
            <a:r>
              <a:rPr kumimoji="1" lang="zh-CN" altLang="en-US" sz="2000" b="1">
                <a:latin typeface="Times New Roman" panose="02020603050405020304" pitchFamily="18" charset="0"/>
              </a:rPr>
              <a:t>：</a:t>
            </a:r>
          </a:p>
        </p:txBody>
      </p:sp>
      <p:sp>
        <p:nvSpPr>
          <p:cNvPr id="7" name="Text Box 3">
            <a:extLst>
              <a:ext uri="{FF2B5EF4-FFF2-40B4-BE49-F238E27FC236}">
                <a16:creationId xmlns:a16="http://schemas.microsoft.com/office/drawing/2014/main" id="{BE8514DD-91BA-45F0-A5E5-958DBAA3008B}"/>
              </a:ext>
            </a:extLst>
          </p:cNvPr>
          <p:cNvSpPr txBox="1">
            <a:spLocks noChangeArrowheads="1"/>
          </p:cNvSpPr>
          <p:nvPr/>
        </p:nvSpPr>
        <p:spPr bwMode="ltGray">
          <a:xfrm>
            <a:off x="4795839" y="3513142"/>
            <a:ext cx="1664238" cy="461665"/>
          </a:xfrm>
          <a:prstGeom prst="rect">
            <a:avLst/>
          </a:prstGeom>
          <a:solidFill>
            <a:schemeClr val="bg1">
              <a:lumMod val="95000"/>
            </a:schemeClr>
          </a:solidFill>
          <a:ln>
            <a:noFill/>
          </a:ln>
          <a:effectLst>
            <a:prstShdw prst="shdw17" dist="17961" dir="2700000">
              <a:srgbClr val="8F8E87"/>
            </a:prstShdw>
          </a:effectLst>
        </p:spPr>
        <p:txBody>
          <a:bodyPr wrap="none">
            <a:spAutoFit/>
          </a:bodyPr>
          <a:lstStyle/>
          <a:p>
            <a:pPr>
              <a:defRPr/>
            </a:pPr>
            <a:r>
              <a:rPr kumimoji="1" lang="en-US" altLang="zh-CN" sz="2400" dirty="0">
                <a:latin typeface="Arial Unicode MS" pitchFamily="34" charset="-122"/>
                <a:ea typeface="Arial Unicode MS" pitchFamily="34" charset="-122"/>
                <a:cs typeface="Arial Unicode MS" pitchFamily="34" charset="-122"/>
              </a:rPr>
              <a:t>P= HELLO</a:t>
            </a:r>
          </a:p>
        </p:txBody>
      </p:sp>
      <p:sp>
        <p:nvSpPr>
          <p:cNvPr id="8" name="Text Box 4">
            <a:extLst>
              <a:ext uri="{FF2B5EF4-FFF2-40B4-BE49-F238E27FC236}">
                <a16:creationId xmlns:a16="http://schemas.microsoft.com/office/drawing/2014/main" id="{6C77009D-5352-4702-8030-8D348FB0971A}"/>
              </a:ext>
            </a:extLst>
          </p:cNvPr>
          <p:cNvSpPr txBox="1">
            <a:spLocks noChangeArrowheads="1"/>
          </p:cNvSpPr>
          <p:nvPr/>
        </p:nvSpPr>
        <p:spPr bwMode="ltGray">
          <a:xfrm>
            <a:off x="5127625" y="5861054"/>
            <a:ext cx="1544012" cy="461665"/>
          </a:xfrm>
          <a:prstGeom prst="rect">
            <a:avLst/>
          </a:prstGeom>
          <a:solidFill>
            <a:schemeClr val="bg1">
              <a:lumMod val="95000"/>
            </a:schemeClr>
          </a:solidFill>
          <a:ln>
            <a:noFill/>
          </a:ln>
          <a:effectLst>
            <a:prstShdw prst="shdw17" dist="17961" dir="2700000">
              <a:srgbClr val="8F8E87"/>
            </a:prstShdw>
          </a:effectLst>
        </p:spPr>
        <p:txBody>
          <a:bodyPr wrap="none">
            <a:spAutoFit/>
          </a:bodyPr>
          <a:lstStyle/>
          <a:p>
            <a:pPr>
              <a:defRPr/>
            </a:pPr>
            <a:r>
              <a:rPr lang="en-US" altLang="zh-CN" sz="2400" dirty="0">
                <a:latin typeface="Arial Unicode MS" pitchFamily="34" charset="-122"/>
                <a:ea typeface="Arial Unicode MS" pitchFamily="34" charset="-122"/>
                <a:cs typeface="Arial Unicode MS" pitchFamily="34" charset="-122"/>
              </a:rPr>
              <a:t>C</a:t>
            </a:r>
            <a:r>
              <a:rPr kumimoji="1" lang="en-US" altLang="zh-CN" sz="2400" dirty="0">
                <a:latin typeface="Arial Unicode MS" pitchFamily="34" charset="-122"/>
                <a:ea typeface="Arial Unicode MS" pitchFamily="34" charset="-122"/>
                <a:cs typeface="Arial Unicode MS" pitchFamily="34" charset="-122"/>
              </a:rPr>
              <a:t>=  </a:t>
            </a:r>
            <a:r>
              <a:rPr kumimoji="1" lang="en-US" altLang="zh-CN" sz="2400" dirty="0" err="1">
                <a:latin typeface="Arial Unicode MS" pitchFamily="34" charset="-122"/>
                <a:ea typeface="Arial Unicode MS" pitchFamily="34" charset="-122"/>
                <a:cs typeface="Arial Unicode MS" pitchFamily="34" charset="-122"/>
              </a:rPr>
              <a:t>xczzu</a:t>
            </a:r>
            <a:endParaRPr kumimoji="1" lang="en-US" altLang="zh-CN" sz="2400" dirty="0">
              <a:latin typeface="Arial Unicode MS" pitchFamily="34" charset="-122"/>
              <a:ea typeface="Arial Unicode MS" pitchFamily="34" charset="-122"/>
              <a:cs typeface="Arial Unicode MS" pitchFamily="34" charset="-122"/>
            </a:endParaRPr>
          </a:p>
        </p:txBody>
      </p:sp>
      <p:sp>
        <p:nvSpPr>
          <p:cNvPr id="9" name="Text Box 5">
            <a:extLst>
              <a:ext uri="{FF2B5EF4-FFF2-40B4-BE49-F238E27FC236}">
                <a16:creationId xmlns:a16="http://schemas.microsoft.com/office/drawing/2014/main" id="{7FF56A30-DD8B-436B-9425-45AB58F712AB}"/>
              </a:ext>
            </a:extLst>
          </p:cNvPr>
          <p:cNvSpPr txBox="1">
            <a:spLocks noChangeArrowheads="1"/>
          </p:cNvSpPr>
          <p:nvPr/>
        </p:nvSpPr>
        <p:spPr bwMode="ltGray">
          <a:xfrm>
            <a:off x="3792539" y="1916113"/>
            <a:ext cx="4032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SzPct val="85000"/>
              <a:buFont typeface="Wingdings 2" panose="05020102010507070707" pitchFamily="82" charset="2"/>
              <a:buNone/>
            </a:pPr>
            <a:r>
              <a:rPr lang="en-US" altLang="zh-CN" sz="2000" b="1">
                <a:latin typeface="Arial" panose="020B0604020202020204" pitchFamily="34" charset="0"/>
              </a:rPr>
              <a:t>C= (P</a:t>
            </a:r>
            <a:r>
              <a:rPr lang="en-US" altLang="zh-CN" sz="1600" b="1">
                <a:latin typeface="Arial" panose="020B0604020202020204" pitchFamily="34" charset="0"/>
              </a:rPr>
              <a:t>×</a:t>
            </a:r>
            <a:r>
              <a:rPr lang="en-US" altLang="zh-CN" sz="2000" b="1">
                <a:latin typeface="Arial" panose="020B0604020202020204" pitchFamily="34" charset="0"/>
              </a:rPr>
              <a:t>k)  mod 26</a:t>
            </a:r>
          </a:p>
        </p:txBody>
      </p:sp>
      <p:sp>
        <p:nvSpPr>
          <p:cNvPr id="10" name="Text Box 6">
            <a:extLst>
              <a:ext uri="{FF2B5EF4-FFF2-40B4-BE49-F238E27FC236}">
                <a16:creationId xmlns:a16="http://schemas.microsoft.com/office/drawing/2014/main" id="{36F53371-BABE-43A7-823D-80EDFBDFBC1A}"/>
              </a:ext>
            </a:extLst>
          </p:cNvPr>
          <p:cNvSpPr txBox="1">
            <a:spLocks noChangeArrowheads="1"/>
          </p:cNvSpPr>
          <p:nvPr/>
        </p:nvSpPr>
        <p:spPr bwMode="ltGray">
          <a:xfrm>
            <a:off x="2316164" y="1876425"/>
            <a:ext cx="1475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000" b="1" dirty="0">
                <a:latin typeface="Times New Roman" panose="02020603050405020304" pitchFamily="18" charset="0"/>
              </a:rPr>
              <a:t>加密算法：</a:t>
            </a:r>
          </a:p>
        </p:txBody>
      </p:sp>
      <p:sp>
        <p:nvSpPr>
          <p:cNvPr id="11" name="Text Box 8">
            <a:extLst>
              <a:ext uri="{FF2B5EF4-FFF2-40B4-BE49-F238E27FC236}">
                <a16:creationId xmlns:a16="http://schemas.microsoft.com/office/drawing/2014/main" id="{64765DF0-7CC4-4852-8F1A-A0990639C336}"/>
              </a:ext>
            </a:extLst>
          </p:cNvPr>
          <p:cNvSpPr txBox="1">
            <a:spLocks noChangeArrowheads="1"/>
          </p:cNvSpPr>
          <p:nvPr/>
        </p:nvSpPr>
        <p:spPr bwMode="ltGray">
          <a:xfrm>
            <a:off x="2316164" y="2381251"/>
            <a:ext cx="1475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000" b="1" dirty="0">
                <a:latin typeface="Times New Roman" panose="02020603050405020304" pitchFamily="18" charset="0"/>
              </a:rPr>
              <a:t>解密算法：</a:t>
            </a:r>
          </a:p>
        </p:txBody>
      </p:sp>
      <p:sp>
        <p:nvSpPr>
          <p:cNvPr id="12" name="Text Box 10">
            <a:extLst>
              <a:ext uri="{FF2B5EF4-FFF2-40B4-BE49-F238E27FC236}">
                <a16:creationId xmlns:a16="http://schemas.microsoft.com/office/drawing/2014/main" id="{FF9E49CF-6761-4271-BC21-5E7D0C6CB09B}"/>
              </a:ext>
            </a:extLst>
          </p:cNvPr>
          <p:cNvSpPr txBox="1">
            <a:spLocks noChangeArrowheads="1"/>
          </p:cNvSpPr>
          <p:nvPr/>
        </p:nvSpPr>
        <p:spPr bwMode="ltGray">
          <a:xfrm>
            <a:off x="3719515" y="2420939"/>
            <a:ext cx="4032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SzPct val="85000"/>
              <a:buFont typeface="Wingdings 2" panose="05020102010507070707" pitchFamily="82" charset="2"/>
              <a:buNone/>
            </a:pPr>
            <a:r>
              <a:rPr lang="en-US" altLang="zh-CN" sz="2000" b="1">
                <a:latin typeface="Arial" panose="020B0604020202020204" pitchFamily="34" charset="0"/>
              </a:rPr>
              <a:t>P= (C</a:t>
            </a:r>
            <a:r>
              <a:rPr lang="en-US" altLang="zh-CN" sz="1600" b="1">
                <a:latin typeface="Arial" panose="020B0604020202020204" pitchFamily="34" charset="0"/>
              </a:rPr>
              <a:t>×</a:t>
            </a:r>
            <a:r>
              <a:rPr lang="en-US" altLang="zh-CN" sz="2000" b="1">
                <a:latin typeface="Arial" panose="020B0604020202020204" pitchFamily="34" charset="0"/>
              </a:rPr>
              <a:t>k</a:t>
            </a:r>
            <a:r>
              <a:rPr lang="en-US" altLang="zh-CN" sz="1600" b="1" baseline="70000">
                <a:latin typeface="Arial" panose="020B0604020202020204" pitchFamily="34" charset="0"/>
              </a:rPr>
              <a:t>-1</a:t>
            </a:r>
            <a:r>
              <a:rPr lang="en-US" altLang="zh-CN" sz="2000" b="1">
                <a:latin typeface="Arial" panose="020B0604020202020204" pitchFamily="34" charset="0"/>
              </a:rPr>
              <a:t> )  mod 26</a:t>
            </a:r>
          </a:p>
        </p:txBody>
      </p:sp>
      <p:sp>
        <p:nvSpPr>
          <p:cNvPr id="13" name="AutoShape 12">
            <a:extLst>
              <a:ext uri="{FF2B5EF4-FFF2-40B4-BE49-F238E27FC236}">
                <a16:creationId xmlns:a16="http://schemas.microsoft.com/office/drawing/2014/main" id="{B99C1607-5B8C-476D-9315-6549DA772AF2}"/>
              </a:ext>
            </a:extLst>
          </p:cNvPr>
          <p:cNvSpPr>
            <a:spLocks noChangeArrowheads="1"/>
          </p:cNvSpPr>
          <p:nvPr/>
        </p:nvSpPr>
        <p:spPr bwMode="auto">
          <a:xfrm>
            <a:off x="4648203" y="5975351"/>
            <a:ext cx="360363" cy="217488"/>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Arial" panose="020B0604020202020204" pitchFamily="34" charset="0"/>
            </a:endParaRPr>
          </a:p>
        </p:txBody>
      </p:sp>
      <p:sp>
        <p:nvSpPr>
          <p:cNvPr id="14" name="Text Box 13">
            <a:extLst>
              <a:ext uri="{FF2B5EF4-FFF2-40B4-BE49-F238E27FC236}">
                <a16:creationId xmlns:a16="http://schemas.microsoft.com/office/drawing/2014/main" id="{5C1C56AF-0316-4F5B-8EF9-B9F3E6D1CF86}"/>
              </a:ext>
            </a:extLst>
          </p:cNvPr>
          <p:cNvSpPr txBox="1">
            <a:spLocks noChangeArrowheads="1"/>
          </p:cNvSpPr>
          <p:nvPr/>
        </p:nvSpPr>
        <p:spPr bwMode="ltGray">
          <a:xfrm>
            <a:off x="2495554" y="4149728"/>
            <a:ext cx="8499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b="1">
                <a:latin typeface="Times New Roman" panose="02020603050405020304" pitchFamily="18" charset="0"/>
              </a:rPr>
              <a:t>H=07 </a:t>
            </a:r>
          </a:p>
          <a:p>
            <a:pPr>
              <a:spcBef>
                <a:spcPct val="0"/>
              </a:spcBef>
              <a:buClrTx/>
              <a:buSzTx/>
              <a:buFontTx/>
              <a:buNone/>
            </a:pPr>
            <a:r>
              <a:rPr kumimoji="1" lang="en-US" altLang="zh-CN" sz="2000" b="1">
                <a:latin typeface="Times New Roman" panose="02020603050405020304" pitchFamily="18" charset="0"/>
              </a:rPr>
              <a:t>E=04</a:t>
            </a:r>
          </a:p>
          <a:p>
            <a:pPr>
              <a:spcBef>
                <a:spcPct val="0"/>
              </a:spcBef>
              <a:buClrTx/>
              <a:buSzTx/>
              <a:buFontTx/>
              <a:buNone/>
            </a:pPr>
            <a:r>
              <a:rPr kumimoji="1" lang="en-US" altLang="zh-CN" sz="2000" b="1">
                <a:latin typeface="Times New Roman" panose="02020603050405020304" pitchFamily="18" charset="0"/>
              </a:rPr>
              <a:t>L=11</a:t>
            </a:r>
          </a:p>
          <a:p>
            <a:pPr>
              <a:spcBef>
                <a:spcPct val="0"/>
              </a:spcBef>
              <a:buClrTx/>
              <a:buSzTx/>
              <a:buFontTx/>
              <a:buNone/>
            </a:pPr>
            <a:r>
              <a:rPr kumimoji="1" lang="en-US" altLang="zh-CN" sz="2000" b="1">
                <a:latin typeface="Times New Roman" panose="02020603050405020304" pitchFamily="18" charset="0"/>
              </a:rPr>
              <a:t>O=14</a:t>
            </a:r>
          </a:p>
        </p:txBody>
      </p:sp>
      <p:sp>
        <p:nvSpPr>
          <p:cNvPr id="15" name="AutoShape 14">
            <a:extLst>
              <a:ext uri="{FF2B5EF4-FFF2-40B4-BE49-F238E27FC236}">
                <a16:creationId xmlns:a16="http://schemas.microsoft.com/office/drawing/2014/main" id="{ECC358F3-20B7-4282-9733-CC9FE1C9EE97}"/>
              </a:ext>
            </a:extLst>
          </p:cNvPr>
          <p:cNvSpPr>
            <a:spLocks noChangeArrowheads="1"/>
          </p:cNvSpPr>
          <p:nvPr/>
        </p:nvSpPr>
        <p:spPr bwMode="auto">
          <a:xfrm>
            <a:off x="3543303" y="4619625"/>
            <a:ext cx="360363" cy="217488"/>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Arial" panose="020B0604020202020204" pitchFamily="34" charset="0"/>
            </a:endParaRPr>
          </a:p>
        </p:txBody>
      </p:sp>
      <p:sp>
        <p:nvSpPr>
          <p:cNvPr id="16" name="Text Box 15">
            <a:extLst>
              <a:ext uri="{FF2B5EF4-FFF2-40B4-BE49-F238E27FC236}">
                <a16:creationId xmlns:a16="http://schemas.microsoft.com/office/drawing/2014/main" id="{580ABCC5-25AC-47CF-9E34-DA868B6FC488}"/>
              </a:ext>
            </a:extLst>
          </p:cNvPr>
          <p:cNvSpPr txBox="1">
            <a:spLocks noChangeArrowheads="1"/>
          </p:cNvSpPr>
          <p:nvPr/>
        </p:nvSpPr>
        <p:spPr bwMode="ltGray">
          <a:xfrm>
            <a:off x="4333875" y="4059243"/>
            <a:ext cx="2808288" cy="1323439"/>
          </a:xfrm>
          <a:prstGeom prst="rect">
            <a:avLst/>
          </a:prstGeom>
          <a:solidFill>
            <a:srgbClr val="33CC33"/>
          </a:solidFill>
          <a:ln w="9525" cap="rnd">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b="1">
                <a:latin typeface="Times New Roman" panose="02020603050405020304" pitchFamily="18" charset="0"/>
              </a:rPr>
              <a:t> 7</a:t>
            </a:r>
            <a:r>
              <a:rPr kumimoji="1" lang="en-US" altLang="zh-CN" sz="1600" b="1">
                <a:latin typeface="Arial" panose="020B0604020202020204" pitchFamily="34" charset="0"/>
              </a:rPr>
              <a:t>×</a:t>
            </a:r>
            <a:r>
              <a:rPr kumimoji="1" lang="en-US" altLang="zh-CN" sz="2000" b="1">
                <a:latin typeface="Times New Roman" panose="02020603050405020304" pitchFamily="18" charset="0"/>
              </a:rPr>
              <a:t>7=23   mod 26</a:t>
            </a:r>
          </a:p>
          <a:p>
            <a:pPr>
              <a:spcBef>
                <a:spcPct val="0"/>
              </a:spcBef>
              <a:buClrTx/>
              <a:buSzTx/>
              <a:buFontTx/>
              <a:buNone/>
            </a:pPr>
            <a:r>
              <a:rPr kumimoji="1" lang="en-US" altLang="zh-CN" sz="2000" b="1">
                <a:latin typeface="Times New Roman" panose="02020603050405020304" pitchFamily="18" charset="0"/>
              </a:rPr>
              <a:t> 4</a:t>
            </a:r>
            <a:r>
              <a:rPr kumimoji="1" lang="en-US" altLang="zh-CN" sz="1600" b="1">
                <a:latin typeface="Arial" panose="020B0604020202020204" pitchFamily="34" charset="0"/>
              </a:rPr>
              <a:t>× </a:t>
            </a:r>
            <a:r>
              <a:rPr kumimoji="1" lang="en-US" altLang="zh-CN" sz="2000" b="1">
                <a:latin typeface="Times New Roman" panose="02020603050405020304" pitchFamily="18" charset="0"/>
              </a:rPr>
              <a:t>7=  2  mod26 </a:t>
            </a:r>
          </a:p>
          <a:p>
            <a:pPr>
              <a:spcBef>
                <a:spcPct val="0"/>
              </a:spcBef>
              <a:buClrTx/>
              <a:buSzTx/>
              <a:buFontTx/>
              <a:buNone/>
            </a:pPr>
            <a:r>
              <a:rPr kumimoji="1" lang="en-US" altLang="zh-CN" sz="2000" b="1">
                <a:latin typeface="Times New Roman" panose="02020603050405020304" pitchFamily="18" charset="0"/>
              </a:rPr>
              <a:t>11</a:t>
            </a:r>
            <a:r>
              <a:rPr kumimoji="1" lang="en-US" altLang="zh-CN" sz="1600" b="1">
                <a:latin typeface="Arial" panose="020B0604020202020204" pitchFamily="34" charset="0"/>
              </a:rPr>
              <a:t>×</a:t>
            </a:r>
            <a:r>
              <a:rPr kumimoji="1" lang="en-US" altLang="zh-CN" sz="2000" b="1">
                <a:latin typeface="Times New Roman" panose="02020603050405020304" pitchFamily="18" charset="0"/>
              </a:rPr>
              <a:t>7=25  mod26</a:t>
            </a:r>
          </a:p>
          <a:p>
            <a:pPr>
              <a:spcBef>
                <a:spcPct val="0"/>
              </a:spcBef>
              <a:buClrTx/>
              <a:buSzTx/>
              <a:buFontTx/>
              <a:buNone/>
            </a:pPr>
            <a:r>
              <a:rPr kumimoji="1" lang="en-US" altLang="zh-CN" sz="2000" b="1">
                <a:latin typeface="Times New Roman" panose="02020603050405020304" pitchFamily="18" charset="0"/>
              </a:rPr>
              <a:t>14</a:t>
            </a:r>
            <a:r>
              <a:rPr kumimoji="1" lang="en-US" altLang="zh-CN" sz="1600" b="1">
                <a:latin typeface="Arial" panose="020B0604020202020204" pitchFamily="34" charset="0"/>
              </a:rPr>
              <a:t>×</a:t>
            </a:r>
            <a:r>
              <a:rPr kumimoji="1" lang="en-US" altLang="zh-CN" sz="2000" b="1">
                <a:latin typeface="Times New Roman" panose="02020603050405020304" pitchFamily="18" charset="0"/>
              </a:rPr>
              <a:t>7=20  mod26</a:t>
            </a:r>
          </a:p>
        </p:txBody>
      </p:sp>
      <p:sp>
        <p:nvSpPr>
          <p:cNvPr id="17" name="AutoShape 16">
            <a:extLst>
              <a:ext uri="{FF2B5EF4-FFF2-40B4-BE49-F238E27FC236}">
                <a16:creationId xmlns:a16="http://schemas.microsoft.com/office/drawing/2014/main" id="{21DDA781-EDD1-4A4A-8661-E95FE17E3899}"/>
              </a:ext>
            </a:extLst>
          </p:cNvPr>
          <p:cNvSpPr>
            <a:spLocks noChangeArrowheads="1"/>
          </p:cNvSpPr>
          <p:nvPr/>
        </p:nvSpPr>
        <p:spPr bwMode="auto">
          <a:xfrm>
            <a:off x="7319965" y="4727575"/>
            <a:ext cx="360363" cy="217488"/>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Arial" panose="020B0604020202020204" pitchFamily="34" charset="0"/>
            </a:endParaRPr>
          </a:p>
        </p:txBody>
      </p:sp>
      <p:sp>
        <p:nvSpPr>
          <p:cNvPr id="18" name="Text Box 17">
            <a:extLst>
              <a:ext uri="{FF2B5EF4-FFF2-40B4-BE49-F238E27FC236}">
                <a16:creationId xmlns:a16="http://schemas.microsoft.com/office/drawing/2014/main" id="{1338FB3F-E6D1-4950-8911-33AB096DC262}"/>
              </a:ext>
            </a:extLst>
          </p:cNvPr>
          <p:cNvSpPr txBox="1">
            <a:spLocks noChangeArrowheads="1"/>
          </p:cNvSpPr>
          <p:nvPr/>
        </p:nvSpPr>
        <p:spPr bwMode="ltGray">
          <a:xfrm>
            <a:off x="7874003" y="4175130"/>
            <a:ext cx="90762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b="1">
                <a:latin typeface="Times New Roman" panose="02020603050405020304" pitchFamily="18" charset="0"/>
              </a:rPr>
              <a:t>23 = x </a:t>
            </a:r>
          </a:p>
          <a:p>
            <a:pPr>
              <a:spcBef>
                <a:spcPct val="0"/>
              </a:spcBef>
              <a:buClrTx/>
              <a:buSzTx/>
              <a:buFontTx/>
              <a:buNone/>
            </a:pPr>
            <a:r>
              <a:rPr kumimoji="1" lang="en-US" altLang="zh-CN" sz="2000" b="1">
                <a:latin typeface="Times New Roman" panose="02020603050405020304" pitchFamily="18" charset="0"/>
              </a:rPr>
              <a:t>  2 = c</a:t>
            </a:r>
          </a:p>
          <a:p>
            <a:pPr>
              <a:spcBef>
                <a:spcPct val="0"/>
              </a:spcBef>
              <a:buClrTx/>
              <a:buSzTx/>
              <a:buFontTx/>
              <a:buNone/>
            </a:pPr>
            <a:r>
              <a:rPr kumimoji="1" lang="en-US" altLang="zh-CN" sz="2000" b="1">
                <a:latin typeface="Times New Roman" panose="02020603050405020304" pitchFamily="18" charset="0"/>
              </a:rPr>
              <a:t>25 = z</a:t>
            </a:r>
          </a:p>
          <a:p>
            <a:pPr>
              <a:spcBef>
                <a:spcPct val="0"/>
              </a:spcBef>
              <a:buClrTx/>
              <a:buSzTx/>
              <a:buFontTx/>
              <a:buNone/>
            </a:pPr>
            <a:r>
              <a:rPr kumimoji="1" lang="en-US" altLang="zh-CN" sz="2000" b="1">
                <a:latin typeface="Times New Roman" panose="02020603050405020304" pitchFamily="18" charset="0"/>
              </a:rPr>
              <a:t>20 = u</a:t>
            </a:r>
          </a:p>
        </p:txBody>
      </p:sp>
      <p:sp>
        <p:nvSpPr>
          <p:cNvPr id="19" name="Text Box 18">
            <a:extLst>
              <a:ext uri="{FF2B5EF4-FFF2-40B4-BE49-F238E27FC236}">
                <a16:creationId xmlns:a16="http://schemas.microsoft.com/office/drawing/2014/main" id="{7D28B3AE-D9DB-480E-B2BD-C3C38C6AC08A}"/>
              </a:ext>
            </a:extLst>
          </p:cNvPr>
          <p:cNvSpPr txBox="1">
            <a:spLocks noChangeArrowheads="1"/>
          </p:cNvSpPr>
          <p:nvPr/>
        </p:nvSpPr>
        <p:spPr bwMode="ltGray">
          <a:xfrm>
            <a:off x="3000375" y="2820988"/>
            <a:ext cx="6769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SzPct val="85000"/>
              <a:buFont typeface="Wingdings 2" panose="05020102010507070707" pitchFamily="82" charset="2"/>
              <a:buNone/>
            </a:pPr>
            <a:r>
              <a:rPr lang="en-US" altLang="zh-CN" sz="2000" b="1">
                <a:latin typeface="Arial" panose="020B0604020202020204" pitchFamily="34" charset="0"/>
              </a:rPr>
              <a:t>   k</a:t>
            </a:r>
            <a:r>
              <a:rPr lang="en-US" altLang="zh-CN" sz="1600" b="1">
                <a:latin typeface="Arial" panose="020B0604020202020204" pitchFamily="34" charset="0"/>
              </a:rPr>
              <a:t>∈Z*</a:t>
            </a:r>
            <a:r>
              <a:rPr lang="en-US" altLang="zh-CN" sz="1100" b="1">
                <a:latin typeface="Arial" panose="020B0604020202020204" pitchFamily="34" charset="0"/>
              </a:rPr>
              <a:t>26</a:t>
            </a:r>
            <a:r>
              <a:rPr lang="en-US" altLang="zh-CN" sz="2000" b="1">
                <a:latin typeface="Arial" panose="020B0604020202020204" pitchFamily="34" charset="0"/>
              </a:rPr>
              <a:t> = { 1,3,5,7,9,11,15,17,19,21,23,25}</a:t>
            </a:r>
          </a:p>
        </p:txBody>
      </p:sp>
      <p:sp>
        <p:nvSpPr>
          <p:cNvPr id="20" name="AutoShape 21">
            <a:extLst>
              <a:ext uri="{FF2B5EF4-FFF2-40B4-BE49-F238E27FC236}">
                <a16:creationId xmlns:a16="http://schemas.microsoft.com/office/drawing/2014/main" id="{22EE464B-C300-4FA1-A8A6-D7BB07061915}"/>
              </a:ext>
            </a:extLst>
          </p:cNvPr>
          <p:cNvSpPr>
            <a:spLocks noChangeArrowheads="1"/>
          </p:cNvSpPr>
          <p:nvPr/>
        </p:nvSpPr>
        <p:spPr bwMode="auto">
          <a:xfrm>
            <a:off x="6672265" y="1909765"/>
            <a:ext cx="1655763" cy="576263"/>
          </a:xfrm>
          <a:prstGeom prst="cloudCallout">
            <a:avLst>
              <a:gd name="adj1" fmla="val -43769"/>
              <a:gd name="adj2" fmla="val 96556"/>
            </a:avLst>
          </a:prstGeom>
          <a:solidFill>
            <a:schemeClr val="accent1"/>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rgbClr val="FF0000"/>
                </a:solidFill>
                <a:latin typeface="Arial" panose="020B0604020202020204" pitchFamily="34" charset="0"/>
              </a:rPr>
              <a:t>Key=k</a:t>
            </a:r>
          </a:p>
        </p:txBody>
      </p:sp>
      <p:sp>
        <p:nvSpPr>
          <p:cNvPr id="21" name="AutoShape 22">
            <a:extLst>
              <a:ext uri="{FF2B5EF4-FFF2-40B4-BE49-F238E27FC236}">
                <a16:creationId xmlns:a16="http://schemas.microsoft.com/office/drawing/2014/main" id="{FDCDC25D-0E6B-4F78-8D1A-A33F938EF590}"/>
              </a:ext>
            </a:extLst>
          </p:cNvPr>
          <p:cNvSpPr>
            <a:spLocks noChangeArrowheads="1"/>
          </p:cNvSpPr>
          <p:nvPr/>
        </p:nvSpPr>
        <p:spPr bwMode="auto">
          <a:xfrm>
            <a:off x="8143875" y="2268539"/>
            <a:ext cx="1944688" cy="792163"/>
          </a:xfrm>
          <a:prstGeom prst="cloudCallout">
            <a:avLst>
              <a:gd name="adj1" fmla="val -49102"/>
              <a:gd name="adj2" fmla="val 83866"/>
            </a:avLst>
          </a:prstGeom>
          <a:solidFill>
            <a:schemeClr val="accent1"/>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rgbClr val="FF0000"/>
                </a:solidFill>
                <a:latin typeface="Arial" panose="020B0604020202020204" pitchFamily="34" charset="0"/>
              </a:rPr>
              <a:t>密码域</a:t>
            </a:r>
          </a:p>
          <a:p>
            <a:pPr algn="ctr" eaLnBrk="1" hangingPunct="1">
              <a:spcBef>
                <a:spcPct val="0"/>
              </a:spcBef>
              <a:buClrTx/>
              <a:buSzTx/>
              <a:buFontTx/>
              <a:buNone/>
            </a:pPr>
            <a:r>
              <a:rPr lang="zh-CN" altLang="en-US" sz="1400" b="1">
                <a:solidFill>
                  <a:srgbClr val="FF0000"/>
                </a:solidFill>
                <a:latin typeface="Arial" panose="020B0604020202020204" pitchFamily="34" charset="0"/>
              </a:rPr>
              <a:t>大小</a:t>
            </a:r>
            <a:r>
              <a:rPr lang="en-US" altLang="zh-CN" sz="1400" b="1">
                <a:solidFill>
                  <a:srgbClr val="FF0000"/>
                </a:solidFill>
                <a:latin typeface="Arial" panose="020B0604020202020204" pitchFamily="34" charset="0"/>
              </a:rPr>
              <a:t>=12</a:t>
            </a:r>
            <a:endParaRPr lang="en-US" altLang="zh-CN" sz="1600" b="1">
              <a:solidFill>
                <a:srgbClr val="FF0000"/>
              </a:solidFill>
              <a:latin typeface="Arial" panose="020B0604020202020204" pitchFamily="34" charset="0"/>
            </a:endParaRPr>
          </a:p>
        </p:txBody>
      </p:sp>
      <p:sp>
        <p:nvSpPr>
          <p:cNvPr id="22" name="灯片编号占位符 4">
            <a:extLst>
              <a:ext uri="{FF2B5EF4-FFF2-40B4-BE49-F238E27FC236}">
                <a16:creationId xmlns:a16="http://schemas.microsoft.com/office/drawing/2014/main" id="{12BFE724-67A6-41A8-A864-AAEE7B3B4A0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64</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0-#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left)">
                                      <p:cBhvr>
                                        <p:cTn id="82" dur="500"/>
                                        <p:tgtEl>
                                          <p:spTgt spid="1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iterate type="lt">
                                    <p:tmPct val="100000"/>
                                  </p:iterate>
                                  <p:childTnLst>
                                    <p:set>
                                      <p:cBhvr>
                                        <p:cTn id="86" dur="1" fill="hold">
                                          <p:stCondLst>
                                            <p:cond delay="0"/>
                                          </p:stCondLst>
                                        </p:cTn>
                                        <p:tgtEl>
                                          <p:spTgt spid="8"/>
                                        </p:tgtEl>
                                        <p:attrNameLst>
                                          <p:attrName>style.visibility</p:attrName>
                                        </p:attrNameLst>
                                      </p:cBhvr>
                                      <p:to>
                                        <p:strVal val="visible"/>
                                      </p:to>
                                    </p:set>
                                    <p:animEffect transition="in" filter="dissolve">
                                      <p:cBhvr>
                                        <p:cTn id="87" dur="75"/>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autoUpdateAnimBg="0"/>
      <p:bldP spid="9" grpId="0" autoUpdateAnimBg="0"/>
      <p:bldP spid="10" grpId="0" autoUpdateAnimBg="0"/>
      <p:bldP spid="11" grpId="0" autoUpdateAnimBg="0"/>
      <p:bldP spid="12" grpId="0" autoUpdateAnimBg="0"/>
      <p:bldP spid="13" grpId="0" animBg="1"/>
      <p:bldP spid="14" grpId="0"/>
      <p:bldP spid="15" grpId="0" animBg="1"/>
      <p:bldP spid="16" grpId="0" animBg="1"/>
      <p:bldP spid="17" grpId="0" animBg="1"/>
      <p:bldP spid="18" grpId="0"/>
      <p:bldP spid="19" grpId="0" autoUpdateAnimBg="0"/>
      <p:bldP spid="20" grpId="0" animBg="1"/>
      <p:bldP spid="2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812AE0AD-F8EE-4486-9D7A-7C97FFAF710E}"/>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乘法密码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82948" name="内容占位符 21">
            <a:extLst>
              <a:ext uri="{FF2B5EF4-FFF2-40B4-BE49-F238E27FC236}">
                <a16:creationId xmlns:a16="http://schemas.microsoft.com/office/drawing/2014/main" id="{989E7005-F052-4BA4-A4E8-D2B28027184B}"/>
              </a:ext>
            </a:extLst>
          </p:cNvPr>
          <p:cNvSpPr>
            <a:spLocks noGrp="1" noChangeArrowheads="1"/>
          </p:cNvSpPr>
          <p:nvPr>
            <p:ph idx="1"/>
          </p:nvPr>
        </p:nvSpPr>
        <p:spPr>
          <a:xfrm>
            <a:off x="1919288" y="2090739"/>
            <a:ext cx="8559800" cy="4114800"/>
          </a:xfrm>
        </p:spPr>
        <p:txBody>
          <a:bodyPr/>
          <a:lstStyle/>
          <a:p>
            <a:pPr marL="0" indent="0">
              <a:buNone/>
            </a:pPr>
            <a:r>
              <a:rPr lang="en-CA" altLang="en-US" sz="2400"/>
              <a:t> </a:t>
            </a:r>
          </a:p>
        </p:txBody>
      </p:sp>
      <p:sp>
        <p:nvSpPr>
          <p:cNvPr id="23" name="Text Box 2">
            <a:extLst>
              <a:ext uri="{FF2B5EF4-FFF2-40B4-BE49-F238E27FC236}">
                <a16:creationId xmlns:a16="http://schemas.microsoft.com/office/drawing/2014/main" id="{00D54CAF-B2F4-4D97-AAB5-C69D4DE50048}"/>
              </a:ext>
            </a:extLst>
          </p:cNvPr>
          <p:cNvSpPr txBox="1">
            <a:spLocks noChangeArrowheads="1"/>
          </p:cNvSpPr>
          <p:nvPr/>
        </p:nvSpPr>
        <p:spPr bwMode="ltGray">
          <a:xfrm>
            <a:off x="2212980" y="1989139"/>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b="1" dirty="0">
                <a:latin typeface="Times New Roman" panose="02020603050405020304" pitchFamily="18" charset="0"/>
              </a:rPr>
              <a:t>解密：</a:t>
            </a:r>
          </a:p>
        </p:txBody>
      </p:sp>
      <p:sp>
        <p:nvSpPr>
          <p:cNvPr id="24" name="Text Box 4">
            <a:extLst>
              <a:ext uri="{FF2B5EF4-FFF2-40B4-BE49-F238E27FC236}">
                <a16:creationId xmlns:a16="http://schemas.microsoft.com/office/drawing/2014/main" id="{40B0E909-074A-4798-9FCC-F4ED59A032D8}"/>
              </a:ext>
            </a:extLst>
          </p:cNvPr>
          <p:cNvSpPr txBox="1">
            <a:spLocks noChangeArrowheads="1"/>
          </p:cNvSpPr>
          <p:nvPr/>
        </p:nvSpPr>
        <p:spPr bwMode="ltGray">
          <a:xfrm>
            <a:off x="3435351" y="1989139"/>
            <a:ext cx="1316386" cy="400110"/>
          </a:xfrm>
          <a:prstGeom prst="rect">
            <a:avLst/>
          </a:prstGeom>
          <a:solidFill>
            <a:schemeClr val="bg1">
              <a:lumMod val="95000"/>
            </a:schemeClr>
          </a:solidFill>
          <a:ln>
            <a:noFill/>
          </a:ln>
          <a:effectLst>
            <a:prstShdw prst="shdw17" dist="17961" dir="2700000">
              <a:srgbClr val="8F8E87"/>
            </a:prstShdw>
          </a:effectLst>
        </p:spPr>
        <p:txBody>
          <a:bodyPr wrap="none">
            <a:spAutoFit/>
          </a:bodyPr>
          <a:lstStyle/>
          <a:p>
            <a:pPr>
              <a:defRPr/>
            </a:pPr>
            <a:r>
              <a:rPr lang="en-US" altLang="zh-CN" sz="2000" dirty="0">
                <a:latin typeface="Arial Unicode MS" pitchFamily="34" charset="-122"/>
                <a:ea typeface="Arial Unicode MS" pitchFamily="34" charset="-122"/>
                <a:cs typeface="Arial Unicode MS" pitchFamily="34" charset="-122"/>
              </a:rPr>
              <a:t>C</a:t>
            </a:r>
            <a:r>
              <a:rPr kumimoji="1" lang="en-US" altLang="zh-CN" sz="2000" dirty="0">
                <a:latin typeface="Arial Unicode MS" pitchFamily="34" charset="-122"/>
                <a:ea typeface="Arial Unicode MS" pitchFamily="34" charset="-122"/>
                <a:cs typeface="Arial Unicode MS" pitchFamily="34" charset="-122"/>
              </a:rPr>
              <a:t>=  </a:t>
            </a:r>
            <a:r>
              <a:rPr kumimoji="1" lang="en-US" altLang="zh-CN" sz="2000" dirty="0" err="1">
                <a:latin typeface="Arial Unicode MS" pitchFamily="34" charset="-122"/>
                <a:ea typeface="Arial Unicode MS" pitchFamily="34" charset="-122"/>
                <a:cs typeface="Arial Unicode MS" pitchFamily="34" charset="-122"/>
              </a:rPr>
              <a:t>xczzu</a:t>
            </a:r>
            <a:endParaRPr kumimoji="1" lang="en-US" altLang="zh-CN" sz="2000" dirty="0">
              <a:latin typeface="Arial Unicode MS" pitchFamily="34" charset="-122"/>
              <a:ea typeface="Arial Unicode MS" pitchFamily="34" charset="-122"/>
              <a:cs typeface="Arial Unicode MS" pitchFamily="34" charset="-122"/>
            </a:endParaRPr>
          </a:p>
        </p:txBody>
      </p:sp>
      <p:sp>
        <p:nvSpPr>
          <p:cNvPr id="25" name="AutoShape 10">
            <a:extLst>
              <a:ext uri="{FF2B5EF4-FFF2-40B4-BE49-F238E27FC236}">
                <a16:creationId xmlns:a16="http://schemas.microsoft.com/office/drawing/2014/main" id="{998C2692-F4EB-4130-A08A-A7F81480F9A8}"/>
              </a:ext>
            </a:extLst>
          </p:cNvPr>
          <p:cNvSpPr>
            <a:spLocks noChangeArrowheads="1"/>
          </p:cNvSpPr>
          <p:nvPr/>
        </p:nvSpPr>
        <p:spPr bwMode="auto">
          <a:xfrm>
            <a:off x="5808668" y="2060575"/>
            <a:ext cx="358775" cy="217488"/>
          </a:xfrm>
          <a:prstGeom prst="rightArrow">
            <a:avLst>
              <a:gd name="adj1" fmla="val 50000"/>
              <a:gd name="adj2" fmla="val 41241"/>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Arial" panose="020B0604020202020204" pitchFamily="34" charset="0"/>
            </a:endParaRPr>
          </a:p>
        </p:txBody>
      </p:sp>
      <p:sp>
        <p:nvSpPr>
          <p:cNvPr id="26" name="Text Box 11">
            <a:extLst>
              <a:ext uri="{FF2B5EF4-FFF2-40B4-BE49-F238E27FC236}">
                <a16:creationId xmlns:a16="http://schemas.microsoft.com/office/drawing/2014/main" id="{647D9F84-0CA1-4920-8BAB-CFA6AD6952EF}"/>
              </a:ext>
            </a:extLst>
          </p:cNvPr>
          <p:cNvSpPr txBox="1">
            <a:spLocks noChangeArrowheads="1"/>
          </p:cNvSpPr>
          <p:nvPr/>
        </p:nvSpPr>
        <p:spPr bwMode="ltGray">
          <a:xfrm>
            <a:off x="7900992" y="3357565"/>
            <a:ext cx="7841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H=07 </a:t>
            </a:r>
          </a:p>
          <a:p>
            <a:pPr>
              <a:spcBef>
                <a:spcPct val="0"/>
              </a:spcBef>
              <a:buClrTx/>
              <a:buSzTx/>
              <a:buFontTx/>
              <a:buNone/>
            </a:pPr>
            <a:r>
              <a:rPr kumimoji="1" lang="en-US" altLang="zh-CN" sz="1800" b="1">
                <a:latin typeface="Times New Roman" panose="02020603050405020304" pitchFamily="18" charset="0"/>
              </a:rPr>
              <a:t>E=04</a:t>
            </a:r>
          </a:p>
          <a:p>
            <a:pPr>
              <a:spcBef>
                <a:spcPct val="0"/>
              </a:spcBef>
              <a:buClrTx/>
              <a:buSzTx/>
              <a:buFontTx/>
              <a:buNone/>
            </a:pPr>
            <a:r>
              <a:rPr kumimoji="1" lang="en-US" altLang="zh-CN" sz="1800" b="1">
                <a:latin typeface="Times New Roman" panose="02020603050405020304" pitchFamily="18" charset="0"/>
              </a:rPr>
              <a:t>L=11</a:t>
            </a:r>
          </a:p>
          <a:p>
            <a:pPr>
              <a:spcBef>
                <a:spcPct val="0"/>
              </a:spcBef>
              <a:buClrTx/>
              <a:buSzTx/>
              <a:buFontTx/>
              <a:buNone/>
            </a:pPr>
            <a:r>
              <a:rPr kumimoji="1" lang="en-US" altLang="zh-CN" sz="1800" b="1">
                <a:latin typeface="Times New Roman" panose="02020603050405020304" pitchFamily="18" charset="0"/>
              </a:rPr>
              <a:t>O=14</a:t>
            </a:r>
          </a:p>
        </p:txBody>
      </p:sp>
      <p:sp>
        <p:nvSpPr>
          <p:cNvPr id="27" name="AutoShape 12">
            <a:extLst>
              <a:ext uri="{FF2B5EF4-FFF2-40B4-BE49-F238E27FC236}">
                <a16:creationId xmlns:a16="http://schemas.microsoft.com/office/drawing/2014/main" id="{54605024-37BD-41AA-AA4C-ADA877DA1911}"/>
              </a:ext>
            </a:extLst>
          </p:cNvPr>
          <p:cNvSpPr>
            <a:spLocks noChangeArrowheads="1"/>
          </p:cNvSpPr>
          <p:nvPr/>
        </p:nvSpPr>
        <p:spPr bwMode="auto">
          <a:xfrm>
            <a:off x="3579815" y="3933825"/>
            <a:ext cx="360363" cy="217488"/>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Arial" panose="020B0604020202020204" pitchFamily="34" charset="0"/>
            </a:endParaRPr>
          </a:p>
        </p:txBody>
      </p:sp>
      <p:sp>
        <p:nvSpPr>
          <p:cNvPr id="28" name="Text Box 13">
            <a:extLst>
              <a:ext uri="{FF2B5EF4-FFF2-40B4-BE49-F238E27FC236}">
                <a16:creationId xmlns:a16="http://schemas.microsoft.com/office/drawing/2014/main" id="{FAC8D5A8-294E-48A2-9AC1-70A732443EEA}"/>
              </a:ext>
            </a:extLst>
          </p:cNvPr>
          <p:cNvSpPr txBox="1">
            <a:spLocks noChangeArrowheads="1"/>
          </p:cNvSpPr>
          <p:nvPr/>
        </p:nvSpPr>
        <p:spPr bwMode="ltGray">
          <a:xfrm>
            <a:off x="4156075" y="3357565"/>
            <a:ext cx="2808288" cy="1200329"/>
          </a:xfrm>
          <a:prstGeom prst="rect">
            <a:avLst/>
          </a:prstGeom>
          <a:solidFill>
            <a:srgbClr val="33CC33"/>
          </a:solidFill>
          <a:ln w="9525" cap="rnd">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 23</a:t>
            </a:r>
            <a:r>
              <a:rPr kumimoji="1" lang="en-US" altLang="zh-CN" sz="1400" b="1">
                <a:latin typeface="Arial" panose="020B0604020202020204" pitchFamily="34" charset="0"/>
              </a:rPr>
              <a:t>×</a:t>
            </a:r>
            <a:r>
              <a:rPr kumimoji="1" lang="en-US" altLang="zh-CN" sz="1800" b="1">
                <a:latin typeface="Times New Roman" panose="02020603050405020304" pitchFamily="18" charset="0"/>
              </a:rPr>
              <a:t>15 = 7  mod 26</a:t>
            </a:r>
          </a:p>
          <a:p>
            <a:pPr>
              <a:spcBef>
                <a:spcPct val="0"/>
              </a:spcBef>
              <a:buClrTx/>
              <a:buSzTx/>
              <a:buFontTx/>
              <a:buNone/>
            </a:pPr>
            <a:r>
              <a:rPr kumimoji="1" lang="en-US" altLang="zh-CN" sz="1800" b="1">
                <a:latin typeface="Times New Roman" panose="02020603050405020304" pitchFamily="18" charset="0"/>
              </a:rPr>
              <a:t>   2</a:t>
            </a:r>
            <a:r>
              <a:rPr kumimoji="1" lang="en-US" altLang="zh-CN" sz="1400" b="1">
                <a:latin typeface="Arial" panose="020B0604020202020204" pitchFamily="34" charset="0"/>
              </a:rPr>
              <a:t>×</a:t>
            </a:r>
            <a:r>
              <a:rPr kumimoji="1" lang="en-US" altLang="zh-CN" sz="1800" b="1">
                <a:latin typeface="Times New Roman" panose="02020603050405020304" pitchFamily="18" charset="0"/>
              </a:rPr>
              <a:t>15 = 4   mod26 </a:t>
            </a:r>
          </a:p>
          <a:p>
            <a:pPr>
              <a:spcBef>
                <a:spcPct val="0"/>
              </a:spcBef>
              <a:buClrTx/>
              <a:buSzTx/>
              <a:buFontTx/>
              <a:buNone/>
            </a:pPr>
            <a:r>
              <a:rPr kumimoji="1" lang="en-US" altLang="zh-CN" sz="1800" b="1">
                <a:latin typeface="Times New Roman" panose="02020603050405020304" pitchFamily="18" charset="0"/>
              </a:rPr>
              <a:t> 25</a:t>
            </a:r>
            <a:r>
              <a:rPr kumimoji="1" lang="en-US" altLang="zh-CN" sz="1400" b="1">
                <a:latin typeface="Arial" panose="020B0604020202020204" pitchFamily="34" charset="0"/>
              </a:rPr>
              <a:t>×</a:t>
            </a:r>
            <a:r>
              <a:rPr kumimoji="1" lang="en-US" altLang="zh-CN" sz="1800" b="1">
                <a:latin typeface="Times New Roman" panose="02020603050405020304" pitchFamily="18" charset="0"/>
              </a:rPr>
              <a:t>15 =11  mod26</a:t>
            </a:r>
          </a:p>
          <a:p>
            <a:pPr>
              <a:spcBef>
                <a:spcPct val="0"/>
              </a:spcBef>
              <a:buClrTx/>
              <a:buSzTx/>
              <a:buFontTx/>
              <a:buNone/>
            </a:pPr>
            <a:r>
              <a:rPr kumimoji="1" lang="en-US" altLang="zh-CN" sz="1800" b="1">
                <a:latin typeface="Times New Roman" panose="02020603050405020304" pitchFamily="18" charset="0"/>
              </a:rPr>
              <a:t> 20</a:t>
            </a:r>
            <a:r>
              <a:rPr kumimoji="1" lang="en-US" altLang="zh-CN" sz="1400" b="1">
                <a:latin typeface="Arial" panose="020B0604020202020204" pitchFamily="34" charset="0"/>
              </a:rPr>
              <a:t>×</a:t>
            </a:r>
            <a:r>
              <a:rPr kumimoji="1" lang="en-US" altLang="zh-CN" sz="1800" b="1">
                <a:latin typeface="Times New Roman" panose="02020603050405020304" pitchFamily="18" charset="0"/>
              </a:rPr>
              <a:t>15 = 14 mod26</a:t>
            </a:r>
          </a:p>
        </p:txBody>
      </p:sp>
      <p:sp>
        <p:nvSpPr>
          <p:cNvPr id="29" name="AutoShape 14">
            <a:extLst>
              <a:ext uri="{FF2B5EF4-FFF2-40B4-BE49-F238E27FC236}">
                <a16:creationId xmlns:a16="http://schemas.microsoft.com/office/drawing/2014/main" id="{AFDE8215-9E6D-41E1-A5EE-7C712129AB20}"/>
              </a:ext>
            </a:extLst>
          </p:cNvPr>
          <p:cNvSpPr>
            <a:spLocks noChangeArrowheads="1"/>
          </p:cNvSpPr>
          <p:nvPr/>
        </p:nvSpPr>
        <p:spPr bwMode="auto">
          <a:xfrm>
            <a:off x="7251703" y="4005268"/>
            <a:ext cx="360363" cy="217487"/>
          </a:xfrm>
          <a:prstGeom prst="rightArrow">
            <a:avLst>
              <a:gd name="adj1" fmla="val 50000"/>
              <a:gd name="adj2" fmla="val 41424"/>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Arial" panose="020B0604020202020204" pitchFamily="34" charset="0"/>
            </a:endParaRPr>
          </a:p>
        </p:txBody>
      </p:sp>
      <p:sp>
        <p:nvSpPr>
          <p:cNvPr id="30" name="Text Box 15">
            <a:extLst>
              <a:ext uri="{FF2B5EF4-FFF2-40B4-BE49-F238E27FC236}">
                <a16:creationId xmlns:a16="http://schemas.microsoft.com/office/drawing/2014/main" id="{9A28FE96-81D3-4D6B-943E-A731DBB3964C}"/>
              </a:ext>
            </a:extLst>
          </p:cNvPr>
          <p:cNvSpPr txBox="1">
            <a:spLocks noChangeArrowheads="1"/>
          </p:cNvSpPr>
          <p:nvPr/>
        </p:nvSpPr>
        <p:spPr bwMode="ltGray">
          <a:xfrm>
            <a:off x="2427292" y="3357565"/>
            <a:ext cx="8354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dirty="0">
                <a:latin typeface="Times New Roman" panose="02020603050405020304" pitchFamily="18" charset="0"/>
              </a:rPr>
              <a:t>23 = x </a:t>
            </a:r>
          </a:p>
          <a:p>
            <a:pPr>
              <a:spcBef>
                <a:spcPct val="0"/>
              </a:spcBef>
              <a:buClrTx/>
              <a:buSzTx/>
              <a:buFontTx/>
              <a:buNone/>
            </a:pPr>
            <a:r>
              <a:rPr kumimoji="1" lang="en-US" altLang="zh-CN" sz="1800" b="1" dirty="0">
                <a:latin typeface="Times New Roman" panose="02020603050405020304" pitchFamily="18" charset="0"/>
              </a:rPr>
              <a:t>  2 = c</a:t>
            </a:r>
          </a:p>
          <a:p>
            <a:pPr>
              <a:spcBef>
                <a:spcPct val="0"/>
              </a:spcBef>
              <a:buClrTx/>
              <a:buSzTx/>
              <a:buFontTx/>
              <a:buNone/>
            </a:pPr>
            <a:r>
              <a:rPr kumimoji="1" lang="en-US" altLang="zh-CN" sz="1800" b="1" dirty="0">
                <a:latin typeface="Times New Roman" panose="02020603050405020304" pitchFamily="18" charset="0"/>
              </a:rPr>
              <a:t>25 = z</a:t>
            </a:r>
          </a:p>
          <a:p>
            <a:pPr>
              <a:spcBef>
                <a:spcPct val="0"/>
              </a:spcBef>
              <a:buClrTx/>
              <a:buSzTx/>
              <a:buFontTx/>
              <a:buNone/>
            </a:pPr>
            <a:r>
              <a:rPr kumimoji="1" lang="en-US" altLang="zh-CN" sz="1800" b="1" dirty="0">
                <a:latin typeface="Times New Roman" panose="02020603050405020304" pitchFamily="18" charset="0"/>
              </a:rPr>
              <a:t>20 = u</a:t>
            </a:r>
          </a:p>
        </p:txBody>
      </p:sp>
      <p:sp>
        <p:nvSpPr>
          <p:cNvPr id="31" name="Text Box 17">
            <a:extLst>
              <a:ext uri="{FF2B5EF4-FFF2-40B4-BE49-F238E27FC236}">
                <a16:creationId xmlns:a16="http://schemas.microsoft.com/office/drawing/2014/main" id="{FCDDAB50-F311-4252-9DA2-972AE8231F9C}"/>
              </a:ext>
            </a:extLst>
          </p:cNvPr>
          <p:cNvSpPr txBox="1">
            <a:spLocks noChangeArrowheads="1"/>
          </p:cNvSpPr>
          <p:nvPr/>
        </p:nvSpPr>
        <p:spPr bwMode="ltGray">
          <a:xfrm>
            <a:off x="3363915" y="2565400"/>
            <a:ext cx="4032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SzPct val="85000"/>
              <a:buFont typeface="Wingdings 2" panose="05020102010507070707" pitchFamily="82" charset="2"/>
              <a:buNone/>
            </a:pPr>
            <a:r>
              <a:rPr lang="en-US" altLang="zh-CN" sz="1800" b="1">
                <a:latin typeface="Arial" panose="020B0604020202020204" pitchFamily="34" charset="0"/>
              </a:rPr>
              <a:t>  </a:t>
            </a:r>
            <a:r>
              <a:rPr lang="en-US" altLang="zh-CN" sz="1800" b="1">
                <a:latin typeface="Times New Roman" panose="02020603050405020304" pitchFamily="18" charset="0"/>
              </a:rPr>
              <a:t>k=7</a:t>
            </a:r>
            <a:r>
              <a:rPr lang="zh-CN" altLang="en-US" sz="1800" b="1">
                <a:latin typeface="Times New Roman" panose="02020603050405020304" pitchFamily="18" charset="0"/>
              </a:rPr>
              <a:t>，  </a:t>
            </a:r>
            <a:r>
              <a:rPr lang="en-US" altLang="zh-CN" sz="1800" b="1">
                <a:latin typeface="Times New Roman" panose="02020603050405020304" pitchFamily="18" charset="0"/>
              </a:rPr>
              <a:t>7</a:t>
            </a:r>
            <a:r>
              <a:rPr lang="en-US" altLang="zh-CN" sz="1800" b="1" baseline="70000">
                <a:latin typeface="Times New Roman" panose="02020603050405020304" pitchFamily="18" charset="0"/>
              </a:rPr>
              <a:t>-1 </a:t>
            </a:r>
            <a:r>
              <a:rPr lang="en-US" altLang="zh-CN" sz="1800" b="1">
                <a:latin typeface="Times New Roman" panose="02020603050405020304" pitchFamily="18" charset="0"/>
              </a:rPr>
              <a:t> =15  mod 26</a:t>
            </a:r>
            <a:r>
              <a:rPr lang="en-US" altLang="zh-CN" sz="1800" b="1">
                <a:latin typeface="Arial" panose="020B0604020202020204" pitchFamily="34" charset="0"/>
              </a:rPr>
              <a:t>  </a:t>
            </a:r>
          </a:p>
        </p:txBody>
      </p:sp>
      <p:sp>
        <p:nvSpPr>
          <p:cNvPr id="32" name="Text Box 18">
            <a:extLst>
              <a:ext uri="{FF2B5EF4-FFF2-40B4-BE49-F238E27FC236}">
                <a16:creationId xmlns:a16="http://schemas.microsoft.com/office/drawing/2014/main" id="{EEDAD02B-307A-43EE-94EE-4FD80A5396D1}"/>
              </a:ext>
            </a:extLst>
          </p:cNvPr>
          <p:cNvSpPr txBox="1">
            <a:spLocks noChangeArrowheads="1"/>
          </p:cNvSpPr>
          <p:nvPr/>
        </p:nvSpPr>
        <p:spPr bwMode="ltGray">
          <a:xfrm>
            <a:off x="6677025" y="1989139"/>
            <a:ext cx="1417376" cy="400110"/>
          </a:xfrm>
          <a:prstGeom prst="rect">
            <a:avLst/>
          </a:prstGeom>
          <a:solidFill>
            <a:schemeClr val="bg1">
              <a:lumMod val="95000"/>
            </a:schemeClr>
          </a:solidFill>
          <a:ln>
            <a:noFill/>
          </a:ln>
          <a:effectLst>
            <a:prstShdw prst="shdw17" dist="17961" dir="2700000">
              <a:srgbClr val="8F8E87"/>
            </a:prstShdw>
          </a:effectLst>
        </p:spPr>
        <p:txBody>
          <a:bodyPr wrap="none">
            <a:spAutoFit/>
          </a:bodyPr>
          <a:lstStyle/>
          <a:p>
            <a:pPr>
              <a:defRPr/>
            </a:pPr>
            <a:r>
              <a:rPr kumimoji="1" lang="en-US" altLang="zh-CN" sz="2000" dirty="0">
                <a:latin typeface="Arial Unicode MS" pitchFamily="34" charset="-122"/>
                <a:ea typeface="Arial Unicode MS" pitchFamily="34" charset="-122"/>
                <a:cs typeface="Arial Unicode MS" pitchFamily="34" charset="-122"/>
              </a:rPr>
              <a:t>P= HELLO</a:t>
            </a:r>
          </a:p>
        </p:txBody>
      </p:sp>
      <p:sp>
        <p:nvSpPr>
          <p:cNvPr id="15" name="灯片编号占位符 4">
            <a:extLst>
              <a:ext uri="{FF2B5EF4-FFF2-40B4-BE49-F238E27FC236}">
                <a16:creationId xmlns:a16="http://schemas.microsoft.com/office/drawing/2014/main" id="{F3050BE5-1917-4C42-8E43-7248536E56E5}"/>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65</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24"/>
                                        </p:tgtEl>
                                        <p:attrNameLst>
                                          <p:attrName>style.visibility</p:attrName>
                                        </p:attrNameLst>
                                      </p:cBhvr>
                                      <p:to>
                                        <p:strVal val="visible"/>
                                      </p:to>
                                    </p:set>
                                    <p:animEffect transition="in" filter="dissolve">
                                      <p:cBhvr>
                                        <p:cTn id="12" dur="75"/>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0-#ppt_w/2"/>
                                          </p:val>
                                        </p:tav>
                                        <p:tav tm="100000">
                                          <p:val>
                                            <p:strVal val="#ppt_x"/>
                                          </p:val>
                                        </p:tav>
                                      </p:tavLst>
                                    </p:anim>
                                    <p:anim calcmode="lin" valueType="num">
                                      <p:cBhvr additive="base">
                                        <p:cTn id="1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autoUpdateAnimBg="0"/>
      <p:bldP spid="25" grpId="0" animBg="1"/>
      <p:bldP spid="26" grpId="0"/>
      <p:bldP spid="27" grpId="0" animBg="1"/>
      <p:bldP spid="28" grpId="0" animBg="1"/>
      <p:bldP spid="29" grpId="0" animBg="1"/>
      <p:bldP spid="30" grpId="0"/>
      <p:bldP spid="31" grpId="0" autoUpdateAnimBg="0"/>
      <p:bldP spid="3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68D514E5-7F7A-4CF7-A284-7AA9FC2C77C4}"/>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仿射密码</a:t>
            </a:r>
            <a:r>
              <a:rPr lang="en-US" altLang="zh-CN"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CA" altLang="zh-CN" dirty="0">
                <a:solidFill>
                  <a:srgbClr val="FF0000"/>
                </a:solidFill>
                <a:latin typeface="Tahoma" panose="020B0604030504040204" pitchFamily="34" charset="0"/>
                <a:ea typeface="Tahoma" panose="020B0604030504040204" pitchFamily="34" charset="0"/>
                <a:cs typeface="Tahoma" panose="020B0604030504040204" pitchFamily="34" charset="0"/>
              </a:rPr>
              <a:t>Affine cipher)</a:t>
            </a:r>
            <a:endParaRPr lang="zh-CN" altLang="en-US" dirty="0">
              <a:solidFill>
                <a:srgbClr val="FF0000"/>
              </a:solidFill>
              <a:latin typeface="Tahoma" panose="020B0604030504040204" pitchFamily="34" charset="0"/>
              <a:ea typeface="宋体" panose="02010600030101010101" pitchFamily="2" charset="-122"/>
              <a:cs typeface="Tahoma" panose="020B0604030504040204" pitchFamily="34" charset="0"/>
            </a:endParaRPr>
          </a:p>
        </p:txBody>
      </p:sp>
      <p:sp>
        <p:nvSpPr>
          <p:cNvPr id="5" name="灯片编号占位符 4">
            <a:extLst>
              <a:ext uri="{FF2B5EF4-FFF2-40B4-BE49-F238E27FC236}">
                <a16:creationId xmlns:a16="http://schemas.microsoft.com/office/drawing/2014/main" id="{C73F1641-7CDD-4A41-97C0-DD4C3B9024A2}"/>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66</a:t>
            </a:fld>
            <a:endParaRPr lang="en-US" altLang="zh-CN" sz="1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6D082F-7777-4739-9C06-A0C3B7BA1F7F}"/>
                  </a:ext>
                </a:extLst>
              </p:cNvPr>
              <p:cNvSpPr>
                <a:spLocks noGrp="1"/>
              </p:cNvSpPr>
              <p:nvPr>
                <p:ph idx="1"/>
              </p:nvPr>
            </p:nvSpPr>
            <p:spPr>
              <a:xfrm>
                <a:off x="2300368" y="1624817"/>
                <a:ext cx="7591269" cy="4351339"/>
              </a:xfrm>
            </p:spPr>
            <p:txBody>
              <a:bodyPr>
                <a:normAutofit/>
              </a:bodyPr>
              <a:lstStyle/>
              <a:p>
                <a:pPr marL="0" indent="0">
                  <a:lnSpc>
                    <a:spcPct val="100000"/>
                  </a:lnSpc>
                  <a:buNone/>
                </a:pPr>
                <a:r>
                  <a:rPr lang="zh-CN" altLang="en-US" b="1" dirty="0">
                    <a:latin typeface="宋体" panose="02010600030101010101" pitchFamily="2" charset="-122"/>
                    <a:ea typeface="宋体" panose="02010600030101010101" pitchFamily="2" charset="-122"/>
                  </a:rPr>
                  <a:t>加密变换：</a:t>
                </a:r>
                <a14:m>
                  <m:oMath xmlns:m="http://schemas.openxmlformats.org/officeDocument/2006/math">
                    <m:r>
                      <a:rPr lang="en-US" altLang="zh-CN" b="1" i="1" smtClean="0">
                        <a:latin typeface="Cambria Math" panose="02040503050406030204" pitchFamily="18" charset="0"/>
                        <a:ea typeface="宋体" panose="02010600030101010101" pitchFamily="2" charset="-122"/>
                      </a:rPr>
                      <m:t>𝒇</m:t>
                    </m:r>
                    <m:d>
                      <m:dPr>
                        <m:ctrlPr>
                          <a:rPr lang="en-US" altLang="zh-CN" b="1" i="1" smtClean="0">
                            <a:latin typeface="Cambria Math" panose="02040503050406030204" pitchFamily="18" charset="0"/>
                            <a:ea typeface="宋体" panose="02010600030101010101" pitchFamily="2" charset="-122"/>
                          </a:rPr>
                        </m:ctrlPr>
                      </m:dPr>
                      <m:e>
                        <m:r>
                          <a:rPr lang="en-US" altLang="zh-CN" b="1" i="1" smtClean="0">
                            <a:latin typeface="Cambria Math" panose="02040503050406030204" pitchFamily="18" charset="0"/>
                            <a:ea typeface="宋体" panose="02010600030101010101" pitchFamily="2" charset="-122"/>
                          </a:rPr>
                          <m:t>𝒙</m:t>
                        </m:r>
                      </m:e>
                    </m:d>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𝒙</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𝒌</m:t>
                        </m:r>
                      </m:e>
                      <m:sub>
                        <m:r>
                          <a:rPr lang="en-US" altLang="zh-CN" b="1" i="1" smtClean="0">
                            <a:latin typeface="Cambria Math" panose="02040503050406030204" pitchFamily="18" charset="0"/>
                            <a:ea typeface="宋体" panose="02010600030101010101" pitchFamily="2" charset="-122"/>
                          </a:rPr>
                          <m:t>𝟏</m:t>
                        </m:r>
                      </m:sub>
                    </m:sSub>
                    <m:r>
                      <a:rPr lang="en-US" altLang="zh-CN" b="1" i="1" smtClean="0">
                        <a:latin typeface="Cambria Math" panose="02040503050406030204" pitchFamily="18" charset="0"/>
                        <a:ea typeface="宋体" panose="02010600030101010101" pitchFamily="2" charset="-122"/>
                      </a:rPr>
                      <m:t>+</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𝒌</m:t>
                        </m:r>
                      </m:e>
                      <m:sub>
                        <m:r>
                          <a:rPr lang="en-US" altLang="zh-CN" b="1" i="1" smtClean="0">
                            <a:latin typeface="Cambria Math" panose="02040503050406030204" pitchFamily="18" charset="0"/>
                            <a:ea typeface="宋体" panose="02010600030101010101" pitchFamily="2" charset="-122"/>
                          </a:rPr>
                          <m:t>𝟐</m:t>
                        </m:r>
                      </m:sub>
                    </m:sSub>
                    <m:r>
                      <a:rPr lang="en-US" altLang="zh-CN" b="1" i="1" smtClean="0">
                        <a:latin typeface="Cambria Math" panose="02040503050406030204" pitchFamily="18" charset="0"/>
                        <a:ea typeface="宋体" panose="02010600030101010101" pitchFamily="2" charset="-122"/>
                      </a:rPr>
                      <m:t> </m:t>
                    </m:r>
                    <m:r>
                      <a:rPr lang="en-US" altLang="zh-CN" b="1" i="1" smtClean="0">
                        <a:latin typeface="Cambria Math" panose="02040503050406030204" pitchFamily="18" charset="0"/>
                        <a:ea typeface="宋体" panose="02010600030101010101" pitchFamily="2" charset="-122"/>
                      </a:rPr>
                      <m:t>𝒎𝒐𝒅</m:t>
                    </m:r>
                    <m:r>
                      <a:rPr lang="en-US" altLang="zh-CN" b="1" i="1" smtClean="0">
                        <a:latin typeface="Cambria Math" panose="02040503050406030204" pitchFamily="18" charset="0"/>
                        <a:ea typeface="宋体" panose="02010600030101010101" pitchFamily="2" charset="-122"/>
                      </a:rPr>
                      <m:t> </m:t>
                    </m:r>
                    <m:r>
                      <a:rPr lang="en-US" altLang="zh-CN" b="1" i="1" smtClean="0">
                        <a:latin typeface="Cambria Math" panose="02040503050406030204" pitchFamily="18" charset="0"/>
                        <a:ea typeface="宋体" panose="02010600030101010101" pitchFamily="2" charset="-122"/>
                      </a:rPr>
                      <m:t>𝒒</m:t>
                    </m:r>
                    <m:r>
                      <a:rPr lang="en-US" altLang="zh-CN" b="1" i="1" smtClean="0">
                        <a:latin typeface="Cambria Math" panose="02040503050406030204" pitchFamily="18" charset="0"/>
                        <a:ea typeface="宋体" panose="02010600030101010101" pitchFamily="2" charset="-122"/>
                      </a:rPr>
                      <m:t>, </m:t>
                    </m:r>
                    <m:r>
                      <a:rPr lang="en-US" altLang="zh-CN" b="1" i="1" smtClean="0">
                        <a:latin typeface="Cambria Math" panose="02040503050406030204" pitchFamily="18" charset="0"/>
                        <a:ea typeface="宋体" panose="02010600030101010101" pitchFamily="2" charset="-122"/>
                      </a:rPr>
                      <m:t>𝟎</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&lt;</m:t>
                    </m:r>
                    <m:r>
                      <a:rPr lang="en-US" altLang="zh-CN" b="1" i="1" smtClean="0">
                        <a:latin typeface="Cambria Math" panose="02040503050406030204" pitchFamily="18" charset="0"/>
                        <a:ea typeface="Cambria Math" panose="02040503050406030204" pitchFamily="18" charset="0"/>
                      </a:rPr>
                      <m:t>𝒒</m:t>
                    </m:r>
                  </m:oMath>
                </a14:m>
                <a:endParaRPr lang="en-US" altLang="zh-CN" b="1"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𝑘</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𝑘</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𝑍</m:t>
                        </m:r>
                      </m:e>
                      <m:sub>
                        <m:r>
                          <a:rPr lang="en-US" altLang="zh-CN" b="0" i="1" smtClean="0">
                            <a:latin typeface="Cambria Math" panose="02040503050406030204" pitchFamily="18" charset="0"/>
                            <a:ea typeface="Cambria Math" panose="02040503050406030204" pitchFamily="18" charset="0"/>
                          </a:rPr>
                          <m:t>𝑞</m:t>
                        </m:r>
                      </m:sub>
                    </m:sSub>
                    <m:r>
                      <a:rPr lang="en-US" altLang="zh-CN" b="0" i="1" smtClean="0">
                        <a:latin typeface="Cambria Math" panose="02040503050406030204" pitchFamily="18" charset="0"/>
                        <a:ea typeface="宋体" panose="02010600030101010101" pitchFamily="2" charset="-122"/>
                      </a:rPr>
                      <m:t> </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𝑘</m:t>
                        </m:r>
                      </m:e>
                      <m:sub>
                        <m:r>
                          <a:rPr lang="en-US" altLang="zh-CN" b="0" i="1" dirty="0" smtClean="0">
                            <a:latin typeface="Cambria Math" panose="02040503050406030204" pitchFamily="18" charset="0"/>
                            <a:ea typeface="宋体" panose="02010600030101010101" pitchFamily="2" charset="-122"/>
                          </a:rPr>
                          <m:t>1</m:t>
                        </m:r>
                      </m:sub>
                    </m:sSub>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𝑞</m:t>
                    </m:r>
                    <m:r>
                      <a:rPr lang="en-US" altLang="zh-CN" b="0"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，以</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𝑘</m:t>
                        </m:r>
                      </m:e>
                      <m:sub>
                        <m:r>
                          <a:rPr lang="en-US" altLang="zh-CN" b="0" i="1">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b="0" i="1">
                            <a:latin typeface="Cambria Math" panose="02040503050406030204" pitchFamily="18" charset="0"/>
                            <a:ea typeface="宋体" panose="02010600030101010101" pitchFamily="2" charset="-122"/>
                          </a:rPr>
                          <m:t>𝑘</m:t>
                        </m:r>
                      </m:e>
                      <m:sub>
                        <m:r>
                          <a:rPr lang="en-US" altLang="zh-CN" b="0" i="1" smtClean="0">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表示密钥。当</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𝑘</m:t>
                        </m:r>
                      </m:e>
                      <m:sub>
                        <m:r>
                          <a:rPr lang="en-US" altLang="zh-CN" i="1">
                            <a:latin typeface="Cambria Math" panose="02040503050406030204" pitchFamily="18" charset="0"/>
                            <a:ea typeface="宋体" panose="02010600030101010101" pitchFamily="2" charset="-122"/>
                          </a:rPr>
                          <m:t>2</m:t>
                        </m:r>
                      </m:sub>
                    </m:sSub>
                    <m:r>
                      <a:rPr lang="en-US" altLang="zh-CN" b="0" i="1" smtClean="0">
                        <a:latin typeface="Cambria Math" panose="02040503050406030204" pitchFamily="18" charset="0"/>
                        <a:ea typeface="宋体" panose="02010600030101010101" pitchFamily="2" charset="-122"/>
                      </a:rPr>
                      <m:t>=0</m:t>
                    </m:r>
                  </m:oMath>
                </a14:m>
                <a:r>
                  <a:rPr lang="zh-CN" altLang="en-US" dirty="0">
                    <a:latin typeface="宋体" panose="02010600030101010101" pitchFamily="2" charset="-122"/>
                    <a:ea typeface="宋体" panose="02010600030101010101" pitchFamily="2" charset="-122"/>
                  </a:rPr>
                  <a:t>时就得到乘数密码，当</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𝑘</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时就得到移位密码。</a:t>
                </a:r>
                <a:endParaRPr lang="en-US" altLang="zh-CN" dirty="0">
                  <a:latin typeface="宋体" panose="02010600030101010101" pitchFamily="2" charset="-122"/>
                  <a:ea typeface="宋体" panose="02010600030101010101" pitchFamily="2" charset="-122"/>
                </a:endParaRPr>
              </a:p>
              <a:p>
                <a:pPr marL="0" indent="0">
                  <a:lnSpc>
                    <a:spcPct val="100000"/>
                  </a:lnSpc>
                  <a:buNone/>
                </a:pP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𝑞</m:t>
                    </m:r>
                    <m:r>
                      <a:rPr lang="en-US" altLang="zh-CN" b="0" i="1" dirty="0" smtClean="0">
                        <a:latin typeface="Cambria Math" panose="02040503050406030204" pitchFamily="18" charset="0"/>
                        <a:ea typeface="宋体" panose="02010600030101010101" pitchFamily="2" charset="-122"/>
                      </a:rPr>
                      <m:t>=26</m:t>
                    </m:r>
                  </m:oMath>
                </a14:m>
                <a:r>
                  <a:rPr lang="zh-CN" altLang="en-US" dirty="0">
                    <a:latin typeface="宋体" panose="02010600030101010101" pitchFamily="2" charset="-122"/>
                    <a:ea typeface="宋体" panose="02010600030101010101" pitchFamily="2" charset="-122"/>
                  </a:rPr>
                  <a:t>时可能的密钥数为</a:t>
                </a:r>
                <a14:m>
                  <m:oMath xmlns:m="http://schemas.openxmlformats.org/officeDocument/2006/math">
                    <m:r>
                      <a:rPr lang="en-US" altLang="zh-CN" i="1" dirty="0">
                        <a:latin typeface="Cambria Math" panose="02040503050406030204" pitchFamily="18" charset="0"/>
                        <a:ea typeface="宋体" panose="02010600030101010101" pitchFamily="2" charset="-122"/>
                      </a:rPr>
                      <m:t>26</m:t>
                    </m:r>
                    <m:r>
                      <a:rPr lang="en-US" altLang="zh-CN" i="1" dirty="0" smtClean="0">
                        <a:latin typeface="Cambria Math" panose="02040503050406030204" pitchFamily="18" charset="0"/>
                        <a:ea typeface="Cambria Math" panose="02040503050406030204" pitchFamily="18" charset="0"/>
                      </a:rPr>
                      <m:t>×</m:t>
                    </m:r>
                    <m:r>
                      <a:rPr lang="zh-CN" altLang="en-US" i="1" dirty="0" smtClean="0">
                        <a:latin typeface="Cambria Math" panose="02040503050406030204" pitchFamily="18" charset="0"/>
                        <a:ea typeface="Cambria Math" panose="02040503050406030204" pitchFamily="18" charset="0"/>
                      </a:rPr>
                      <m:t>𝜑</m:t>
                    </m:r>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26</m:t>
                        </m:r>
                      </m:e>
                    </m:d>
                    <m:r>
                      <a:rPr lang="en-US" altLang="zh-CN" b="0" i="1" dirty="0" smtClean="0">
                        <a:latin typeface="Cambria Math" panose="02040503050406030204" pitchFamily="18" charset="0"/>
                        <a:ea typeface="Cambria Math" panose="02040503050406030204" pitchFamily="18" charset="0"/>
                      </a:rPr>
                      <m:t>=26×12=312</m:t>
                    </m:r>
                  </m:oMath>
                </a14:m>
                <a:r>
                  <a:rPr lang="zh-CN" altLang="en-US" dirty="0">
                    <a:latin typeface="宋体" panose="02010600030101010101" pitchFamily="2" charset="-122"/>
                    <a:ea typeface="宋体" panose="02010600030101010101" pitchFamily="2" charset="-122"/>
                  </a:rPr>
                  <a:t>个。</a:t>
                </a:r>
              </a:p>
            </p:txBody>
          </p:sp>
        </mc:Choice>
        <mc:Fallback xmlns="">
          <p:sp>
            <p:nvSpPr>
              <p:cNvPr id="3" name="内容占位符 2">
                <a:extLst>
                  <a:ext uri="{FF2B5EF4-FFF2-40B4-BE49-F238E27FC236}">
                    <a16:creationId xmlns:a16="http://schemas.microsoft.com/office/drawing/2014/main" id="{656D082F-7777-4739-9C06-A0C3B7BA1F7F}"/>
                  </a:ext>
                </a:extLst>
              </p:cNvPr>
              <p:cNvSpPr>
                <a:spLocks noGrp="1" noRot="1" noChangeAspect="1" noMove="1" noResize="1" noEditPoints="1" noAdjustHandles="1" noChangeArrowheads="1" noChangeShapeType="1" noTextEdit="1"/>
              </p:cNvSpPr>
              <p:nvPr>
                <p:ph idx="1"/>
              </p:nvPr>
            </p:nvSpPr>
            <p:spPr>
              <a:xfrm>
                <a:off x="2300368" y="1624817"/>
                <a:ext cx="7591269" cy="4351339"/>
              </a:xfrm>
              <a:blipFill>
                <a:blip r:embed="rId2"/>
                <a:stretch>
                  <a:fillRect l="-1605" t="-1823" r="-72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47AC4EBA-9C4E-49FC-BB31-4FA8FCE031BD}"/>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仿射密码</a:t>
            </a:r>
            <a:r>
              <a:rPr lang="en-US" altLang="zh-CN"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CA" altLang="zh-CN" dirty="0">
                <a:solidFill>
                  <a:srgbClr val="FF0000"/>
                </a:solidFill>
                <a:latin typeface="Tahoma" panose="020B0604030504040204" pitchFamily="34" charset="0"/>
                <a:ea typeface="Tahoma" panose="020B0604030504040204" pitchFamily="34" charset="0"/>
                <a:cs typeface="Tahoma" panose="020B0604030504040204" pitchFamily="34" charset="0"/>
              </a:rPr>
              <a:t>Affine cipher)</a:t>
            </a:r>
            <a:endParaRPr lang="en-CA" altLang="en-US" dirty="0"/>
          </a:p>
        </p:txBody>
      </p:sp>
      <p:sp>
        <p:nvSpPr>
          <p:cNvPr id="84995" name="内容占位符 2">
            <a:extLst>
              <a:ext uri="{FF2B5EF4-FFF2-40B4-BE49-F238E27FC236}">
                <a16:creationId xmlns:a16="http://schemas.microsoft.com/office/drawing/2014/main" id="{D243779D-D458-41AE-A6DC-27585F807BFB}"/>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p:sp>
        <p:nvSpPr>
          <p:cNvPr id="6" name="Text Box 2">
            <a:extLst>
              <a:ext uri="{FF2B5EF4-FFF2-40B4-BE49-F238E27FC236}">
                <a16:creationId xmlns:a16="http://schemas.microsoft.com/office/drawing/2014/main" id="{FA692AA0-B04D-4C30-9656-1A9022D1C8CD}"/>
              </a:ext>
            </a:extLst>
          </p:cNvPr>
          <p:cNvSpPr txBox="1">
            <a:spLocks noChangeArrowheads="1"/>
          </p:cNvSpPr>
          <p:nvPr/>
        </p:nvSpPr>
        <p:spPr bwMode="ltGray">
          <a:xfrm>
            <a:off x="2328864" y="3525839"/>
            <a:ext cx="261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b="1">
                <a:latin typeface="Times New Roman" panose="02020603050405020304" pitchFamily="18" charset="0"/>
              </a:rPr>
              <a:t>加密明文 </a:t>
            </a:r>
            <a:r>
              <a:rPr kumimoji="1" lang="en-US" altLang="zh-CN" sz="1800" b="1">
                <a:latin typeface="Times New Roman" panose="02020603050405020304" pitchFamily="18" charset="0"/>
              </a:rPr>
              <a:t>(k1, k2) =(7, 2)</a:t>
            </a:r>
          </a:p>
        </p:txBody>
      </p:sp>
      <p:sp>
        <p:nvSpPr>
          <p:cNvPr id="7" name="Text Box 3">
            <a:extLst>
              <a:ext uri="{FF2B5EF4-FFF2-40B4-BE49-F238E27FC236}">
                <a16:creationId xmlns:a16="http://schemas.microsoft.com/office/drawing/2014/main" id="{294DCE9F-342A-4CB3-AC7C-821C699E99C7}"/>
              </a:ext>
            </a:extLst>
          </p:cNvPr>
          <p:cNvSpPr txBox="1">
            <a:spLocks noChangeArrowheads="1"/>
          </p:cNvSpPr>
          <p:nvPr/>
        </p:nvSpPr>
        <p:spPr bwMode="ltGray">
          <a:xfrm>
            <a:off x="5159376" y="3862388"/>
            <a:ext cx="1293944" cy="369332"/>
          </a:xfrm>
          <a:prstGeom prst="rect">
            <a:avLst/>
          </a:prstGeom>
          <a:solidFill>
            <a:schemeClr val="bg1">
              <a:lumMod val="95000"/>
            </a:schemeClr>
          </a:solidFill>
          <a:ln>
            <a:noFill/>
          </a:ln>
          <a:effectLst>
            <a:prstShdw prst="shdw17" dist="17961" dir="2700000">
              <a:srgbClr val="8F8E87"/>
            </a:prstShdw>
          </a:effectLst>
        </p:spPr>
        <p:txBody>
          <a:bodyPr wrap="none">
            <a:spAutoFit/>
          </a:bodyPr>
          <a:lstStyle/>
          <a:p>
            <a:pPr>
              <a:defRPr/>
            </a:pPr>
            <a:r>
              <a:rPr kumimoji="1" lang="en-US" altLang="zh-CN" dirty="0">
                <a:latin typeface="Arial Unicode MS" pitchFamily="34" charset="-122"/>
                <a:ea typeface="Arial Unicode MS" pitchFamily="34" charset="-122"/>
                <a:cs typeface="Arial Unicode MS" pitchFamily="34" charset="-122"/>
              </a:rPr>
              <a:t>P= HELLO</a:t>
            </a:r>
          </a:p>
        </p:txBody>
      </p:sp>
      <p:sp>
        <p:nvSpPr>
          <p:cNvPr id="8" name="Text Box 4">
            <a:extLst>
              <a:ext uri="{FF2B5EF4-FFF2-40B4-BE49-F238E27FC236}">
                <a16:creationId xmlns:a16="http://schemas.microsoft.com/office/drawing/2014/main" id="{5B243A2C-0ED0-48A8-97BE-C4E0EB4E6E29}"/>
              </a:ext>
            </a:extLst>
          </p:cNvPr>
          <p:cNvSpPr txBox="1">
            <a:spLocks noChangeArrowheads="1"/>
          </p:cNvSpPr>
          <p:nvPr/>
        </p:nvSpPr>
        <p:spPr bwMode="ltGray">
          <a:xfrm>
            <a:off x="4591051" y="5843588"/>
            <a:ext cx="1402948" cy="400110"/>
          </a:xfrm>
          <a:prstGeom prst="rect">
            <a:avLst/>
          </a:prstGeom>
          <a:solidFill>
            <a:schemeClr val="bg1">
              <a:lumMod val="95000"/>
            </a:schemeClr>
          </a:solidFill>
          <a:ln>
            <a:noFill/>
          </a:ln>
          <a:effectLst>
            <a:prstShdw prst="shdw17" dist="17961" dir="2700000">
              <a:srgbClr val="8F8E87"/>
            </a:prstShdw>
          </a:effectLst>
        </p:spPr>
        <p:txBody>
          <a:bodyPr wrap="none">
            <a:spAutoFit/>
          </a:bodyPr>
          <a:lstStyle/>
          <a:p>
            <a:pPr>
              <a:defRPr/>
            </a:pPr>
            <a:r>
              <a:rPr lang="en-US" altLang="zh-CN" sz="2000" dirty="0">
                <a:latin typeface="Arial Unicode MS" pitchFamily="34" charset="-122"/>
                <a:ea typeface="Arial Unicode MS" pitchFamily="34" charset="-122"/>
                <a:cs typeface="Arial Unicode MS" pitchFamily="34" charset="-122"/>
              </a:rPr>
              <a:t>C</a:t>
            </a:r>
            <a:r>
              <a:rPr kumimoji="1" lang="en-US" altLang="zh-CN" sz="2000" dirty="0">
                <a:latin typeface="Arial Unicode MS" pitchFamily="34" charset="-122"/>
                <a:ea typeface="Arial Unicode MS" pitchFamily="34" charset="-122"/>
                <a:cs typeface="Arial Unicode MS" pitchFamily="34" charset="-122"/>
              </a:rPr>
              <a:t>=  </a:t>
            </a:r>
            <a:r>
              <a:rPr kumimoji="1" lang="en-US" altLang="zh-CN" sz="2000" dirty="0" err="1">
                <a:latin typeface="Arial Unicode MS" pitchFamily="34" charset="-122"/>
                <a:ea typeface="Arial Unicode MS" pitchFamily="34" charset="-122"/>
                <a:cs typeface="Arial Unicode MS" pitchFamily="34" charset="-122"/>
              </a:rPr>
              <a:t>zebbw</a:t>
            </a:r>
            <a:endParaRPr kumimoji="1" lang="en-US" altLang="zh-CN" sz="2000" dirty="0">
              <a:latin typeface="Arial Unicode MS" pitchFamily="34" charset="-122"/>
              <a:ea typeface="Arial Unicode MS" pitchFamily="34" charset="-122"/>
              <a:cs typeface="Arial Unicode MS" pitchFamily="34" charset="-122"/>
            </a:endParaRPr>
          </a:p>
        </p:txBody>
      </p:sp>
      <p:sp>
        <p:nvSpPr>
          <p:cNvPr id="9" name="Text Box 5">
            <a:extLst>
              <a:ext uri="{FF2B5EF4-FFF2-40B4-BE49-F238E27FC236}">
                <a16:creationId xmlns:a16="http://schemas.microsoft.com/office/drawing/2014/main" id="{006812E6-17BD-4908-BE33-F90962CA79E4}"/>
              </a:ext>
            </a:extLst>
          </p:cNvPr>
          <p:cNvSpPr txBox="1">
            <a:spLocks noChangeArrowheads="1"/>
          </p:cNvSpPr>
          <p:nvPr/>
        </p:nvSpPr>
        <p:spPr bwMode="ltGray">
          <a:xfrm>
            <a:off x="3648077" y="2060575"/>
            <a:ext cx="4032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SzPct val="85000"/>
              <a:buFont typeface="Wingdings 2" panose="05020102010507070707" pitchFamily="82" charset="2"/>
              <a:buNone/>
            </a:pPr>
            <a:r>
              <a:rPr lang="en-US" altLang="zh-CN" sz="1800" b="1">
                <a:latin typeface="Arial" panose="020B0604020202020204" pitchFamily="34" charset="0"/>
              </a:rPr>
              <a:t>C= (P</a:t>
            </a:r>
            <a:r>
              <a:rPr lang="en-US" altLang="zh-CN" sz="1400" b="1">
                <a:latin typeface="Arial" panose="020B0604020202020204" pitchFamily="34" charset="0"/>
              </a:rPr>
              <a:t>×</a:t>
            </a:r>
            <a:r>
              <a:rPr lang="en-US" altLang="zh-CN" sz="1800" b="1">
                <a:latin typeface="Arial" panose="020B0604020202020204" pitchFamily="34" charset="0"/>
              </a:rPr>
              <a:t>k</a:t>
            </a:r>
            <a:r>
              <a:rPr lang="en-US" altLang="zh-CN" sz="1100" b="1">
                <a:latin typeface="Arial" panose="020B0604020202020204" pitchFamily="34" charset="0"/>
              </a:rPr>
              <a:t>1</a:t>
            </a:r>
            <a:r>
              <a:rPr lang="en-US" altLang="zh-CN" sz="1800" b="1">
                <a:latin typeface="Arial" panose="020B0604020202020204" pitchFamily="34" charset="0"/>
              </a:rPr>
              <a:t>+k</a:t>
            </a:r>
            <a:r>
              <a:rPr lang="en-US" altLang="zh-CN" sz="1100" b="1">
                <a:latin typeface="Arial" panose="020B0604020202020204" pitchFamily="34" charset="0"/>
              </a:rPr>
              <a:t>2</a:t>
            </a:r>
            <a:r>
              <a:rPr lang="en-US" altLang="zh-CN" sz="1800" b="1">
                <a:latin typeface="Arial" panose="020B0604020202020204" pitchFamily="34" charset="0"/>
              </a:rPr>
              <a:t>)  mod 26</a:t>
            </a:r>
          </a:p>
        </p:txBody>
      </p:sp>
      <p:sp>
        <p:nvSpPr>
          <p:cNvPr id="10" name="Text Box 6">
            <a:extLst>
              <a:ext uri="{FF2B5EF4-FFF2-40B4-BE49-F238E27FC236}">
                <a16:creationId xmlns:a16="http://schemas.microsoft.com/office/drawing/2014/main" id="{7ADBAFC1-309F-4315-B984-74CF5EFDF152}"/>
              </a:ext>
            </a:extLst>
          </p:cNvPr>
          <p:cNvSpPr txBox="1">
            <a:spLocks noChangeArrowheads="1"/>
          </p:cNvSpPr>
          <p:nvPr/>
        </p:nvSpPr>
        <p:spPr bwMode="ltGray">
          <a:xfrm>
            <a:off x="2373313" y="1989137"/>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b="1">
                <a:latin typeface="Times New Roman" panose="02020603050405020304" pitchFamily="18" charset="0"/>
              </a:rPr>
              <a:t>加密算法：</a:t>
            </a:r>
          </a:p>
        </p:txBody>
      </p:sp>
      <p:sp>
        <p:nvSpPr>
          <p:cNvPr id="11" name="Text Box 8">
            <a:extLst>
              <a:ext uri="{FF2B5EF4-FFF2-40B4-BE49-F238E27FC236}">
                <a16:creationId xmlns:a16="http://schemas.microsoft.com/office/drawing/2014/main" id="{9E60AE4A-EF69-4D7C-9E01-3FAAD3C3B540}"/>
              </a:ext>
            </a:extLst>
          </p:cNvPr>
          <p:cNvSpPr txBox="1">
            <a:spLocks noChangeArrowheads="1"/>
          </p:cNvSpPr>
          <p:nvPr/>
        </p:nvSpPr>
        <p:spPr bwMode="ltGray">
          <a:xfrm>
            <a:off x="2373313" y="2492375"/>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b="1">
                <a:latin typeface="Times New Roman" panose="02020603050405020304" pitchFamily="18" charset="0"/>
              </a:rPr>
              <a:t>解密算法：</a:t>
            </a:r>
          </a:p>
        </p:txBody>
      </p:sp>
      <p:sp>
        <p:nvSpPr>
          <p:cNvPr id="12" name="Text Box 9">
            <a:extLst>
              <a:ext uri="{FF2B5EF4-FFF2-40B4-BE49-F238E27FC236}">
                <a16:creationId xmlns:a16="http://schemas.microsoft.com/office/drawing/2014/main" id="{993C69D6-17E2-4349-874C-5C800E871DC2}"/>
              </a:ext>
            </a:extLst>
          </p:cNvPr>
          <p:cNvSpPr txBox="1">
            <a:spLocks noChangeArrowheads="1"/>
          </p:cNvSpPr>
          <p:nvPr/>
        </p:nvSpPr>
        <p:spPr bwMode="ltGray">
          <a:xfrm>
            <a:off x="3648077" y="2563813"/>
            <a:ext cx="4032251" cy="369332"/>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folHlink"/>
              </a:buClr>
              <a:buSzPct val="85000"/>
              <a:buFont typeface="Wingdings 2" panose="05020102010507070707" pitchFamily="18" charset="2"/>
              <a:buNone/>
              <a:defRPr/>
            </a:pPr>
            <a:r>
              <a:rPr lang="en-US" altLang="zh-CN" sz="1800" b="1"/>
              <a:t>P= (C-k</a:t>
            </a:r>
            <a:r>
              <a:rPr lang="en-US" altLang="zh-CN" sz="1051" b="1"/>
              <a:t>2</a:t>
            </a:r>
            <a:r>
              <a:rPr lang="en-US" altLang="zh-CN" sz="1800" b="1"/>
              <a:t>)</a:t>
            </a:r>
            <a:r>
              <a:rPr lang="en-US" altLang="zh-CN" sz="1400" b="1"/>
              <a:t>×</a:t>
            </a:r>
            <a:r>
              <a:rPr lang="en-US" altLang="zh-CN" sz="1800" b="1"/>
              <a:t>k</a:t>
            </a:r>
            <a:r>
              <a:rPr lang="en-US" altLang="zh-CN" sz="1051" b="1"/>
              <a:t>1</a:t>
            </a:r>
            <a:r>
              <a:rPr lang="en-US" altLang="zh-CN" sz="1400" b="1" baseline="70000"/>
              <a:t>-1</a:t>
            </a:r>
            <a:r>
              <a:rPr lang="en-US" altLang="zh-CN" sz="1800" b="1"/>
              <a:t> )  mod 26</a:t>
            </a:r>
          </a:p>
        </p:txBody>
      </p:sp>
      <p:sp>
        <p:nvSpPr>
          <p:cNvPr id="13" name="AutoShape 10">
            <a:extLst>
              <a:ext uri="{FF2B5EF4-FFF2-40B4-BE49-F238E27FC236}">
                <a16:creationId xmlns:a16="http://schemas.microsoft.com/office/drawing/2014/main" id="{01C82D3F-5158-476B-B3EC-CB78BECE8CD5}"/>
              </a:ext>
            </a:extLst>
          </p:cNvPr>
          <p:cNvSpPr>
            <a:spLocks noChangeArrowheads="1"/>
          </p:cNvSpPr>
          <p:nvPr/>
        </p:nvSpPr>
        <p:spPr bwMode="auto">
          <a:xfrm>
            <a:off x="4006854" y="5981700"/>
            <a:ext cx="360363" cy="217488"/>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Arial" panose="020B0604020202020204" pitchFamily="34" charset="0"/>
            </a:endParaRPr>
          </a:p>
        </p:txBody>
      </p:sp>
      <p:sp>
        <p:nvSpPr>
          <p:cNvPr id="14" name="Text Box 11">
            <a:extLst>
              <a:ext uri="{FF2B5EF4-FFF2-40B4-BE49-F238E27FC236}">
                <a16:creationId xmlns:a16="http://schemas.microsoft.com/office/drawing/2014/main" id="{00B84EEA-0649-4E16-8F8C-68B471C23358}"/>
              </a:ext>
            </a:extLst>
          </p:cNvPr>
          <p:cNvSpPr txBox="1">
            <a:spLocks noChangeArrowheads="1"/>
          </p:cNvSpPr>
          <p:nvPr/>
        </p:nvSpPr>
        <p:spPr bwMode="ltGray">
          <a:xfrm>
            <a:off x="2495554" y="4348165"/>
            <a:ext cx="7841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H=07 </a:t>
            </a:r>
          </a:p>
          <a:p>
            <a:pPr>
              <a:spcBef>
                <a:spcPct val="0"/>
              </a:spcBef>
              <a:buClrTx/>
              <a:buSzTx/>
              <a:buFontTx/>
              <a:buNone/>
            </a:pPr>
            <a:r>
              <a:rPr kumimoji="1" lang="en-US" altLang="zh-CN" sz="1800" b="1">
                <a:latin typeface="Times New Roman" panose="02020603050405020304" pitchFamily="18" charset="0"/>
              </a:rPr>
              <a:t>E=04</a:t>
            </a:r>
          </a:p>
          <a:p>
            <a:pPr>
              <a:spcBef>
                <a:spcPct val="0"/>
              </a:spcBef>
              <a:buClrTx/>
              <a:buSzTx/>
              <a:buFontTx/>
              <a:buNone/>
            </a:pPr>
            <a:r>
              <a:rPr kumimoji="1" lang="en-US" altLang="zh-CN" sz="1800" b="1">
                <a:latin typeface="Times New Roman" panose="02020603050405020304" pitchFamily="18" charset="0"/>
              </a:rPr>
              <a:t>L=11</a:t>
            </a:r>
          </a:p>
          <a:p>
            <a:pPr>
              <a:spcBef>
                <a:spcPct val="0"/>
              </a:spcBef>
              <a:buClrTx/>
              <a:buSzTx/>
              <a:buFontTx/>
              <a:buNone/>
            </a:pPr>
            <a:r>
              <a:rPr kumimoji="1" lang="en-US" altLang="zh-CN" sz="1800" b="1">
                <a:latin typeface="Times New Roman" panose="02020603050405020304" pitchFamily="18" charset="0"/>
              </a:rPr>
              <a:t>O=14</a:t>
            </a:r>
          </a:p>
        </p:txBody>
      </p:sp>
      <p:sp>
        <p:nvSpPr>
          <p:cNvPr id="15" name="AutoShape 12">
            <a:extLst>
              <a:ext uri="{FF2B5EF4-FFF2-40B4-BE49-F238E27FC236}">
                <a16:creationId xmlns:a16="http://schemas.microsoft.com/office/drawing/2014/main" id="{50D8CBCD-A82E-4C8A-B0CF-4303B628622F}"/>
              </a:ext>
            </a:extLst>
          </p:cNvPr>
          <p:cNvSpPr>
            <a:spLocks noChangeArrowheads="1"/>
          </p:cNvSpPr>
          <p:nvPr/>
        </p:nvSpPr>
        <p:spPr bwMode="auto">
          <a:xfrm>
            <a:off x="3646490" y="5140325"/>
            <a:ext cx="360363" cy="217488"/>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Arial" panose="020B0604020202020204" pitchFamily="34" charset="0"/>
            </a:endParaRPr>
          </a:p>
        </p:txBody>
      </p:sp>
      <p:sp>
        <p:nvSpPr>
          <p:cNvPr id="16" name="Text Box 13">
            <a:extLst>
              <a:ext uri="{FF2B5EF4-FFF2-40B4-BE49-F238E27FC236}">
                <a16:creationId xmlns:a16="http://schemas.microsoft.com/office/drawing/2014/main" id="{651CD8B4-3241-4708-B69D-BBCA7B4B80C3}"/>
              </a:ext>
            </a:extLst>
          </p:cNvPr>
          <p:cNvSpPr txBox="1">
            <a:spLocks noChangeArrowheads="1"/>
          </p:cNvSpPr>
          <p:nvPr/>
        </p:nvSpPr>
        <p:spPr bwMode="ltGray">
          <a:xfrm>
            <a:off x="4224343" y="4421191"/>
            <a:ext cx="2808287" cy="1200329"/>
          </a:xfrm>
          <a:prstGeom prst="rect">
            <a:avLst/>
          </a:prstGeom>
          <a:solidFill>
            <a:srgbClr val="33CC33"/>
          </a:solidFill>
          <a:ln w="9525" cap="rnd">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 7</a:t>
            </a:r>
            <a:r>
              <a:rPr kumimoji="1" lang="en-US" altLang="zh-CN" sz="1400" b="1">
                <a:latin typeface="Arial" panose="020B0604020202020204" pitchFamily="34" charset="0"/>
              </a:rPr>
              <a:t>×</a:t>
            </a:r>
            <a:r>
              <a:rPr kumimoji="1" lang="en-US" altLang="zh-CN" sz="1800" b="1">
                <a:latin typeface="Times New Roman" panose="02020603050405020304" pitchFamily="18" charset="0"/>
              </a:rPr>
              <a:t>7+2=25  mod 26</a:t>
            </a:r>
          </a:p>
          <a:p>
            <a:pPr>
              <a:spcBef>
                <a:spcPct val="0"/>
              </a:spcBef>
              <a:buClrTx/>
              <a:buSzTx/>
              <a:buFontTx/>
              <a:buNone/>
            </a:pPr>
            <a:r>
              <a:rPr kumimoji="1" lang="en-US" altLang="zh-CN" sz="1800" b="1">
                <a:latin typeface="Times New Roman" panose="02020603050405020304" pitchFamily="18" charset="0"/>
              </a:rPr>
              <a:t> 4</a:t>
            </a:r>
            <a:r>
              <a:rPr kumimoji="1" lang="en-US" altLang="zh-CN" sz="1400" b="1">
                <a:latin typeface="Arial" panose="020B0604020202020204" pitchFamily="34" charset="0"/>
              </a:rPr>
              <a:t>× </a:t>
            </a:r>
            <a:r>
              <a:rPr kumimoji="1" lang="en-US" altLang="zh-CN" sz="1800" b="1">
                <a:latin typeface="Times New Roman" panose="02020603050405020304" pitchFamily="18" charset="0"/>
              </a:rPr>
              <a:t>7+2= 4   mod26 </a:t>
            </a:r>
          </a:p>
          <a:p>
            <a:pPr>
              <a:spcBef>
                <a:spcPct val="0"/>
              </a:spcBef>
              <a:buClrTx/>
              <a:buSzTx/>
              <a:buFontTx/>
              <a:buNone/>
            </a:pPr>
            <a:r>
              <a:rPr kumimoji="1" lang="en-US" altLang="zh-CN" sz="1800" b="1">
                <a:latin typeface="Times New Roman" panose="02020603050405020304" pitchFamily="18" charset="0"/>
              </a:rPr>
              <a:t>11</a:t>
            </a:r>
            <a:r>
              <a:rPr kumimoji="1" lang="en-US" altLang="zh-CN" sz="1400" b="1">
                <a:latin typeface="Arial" panose="020B0604020202020204" pitchFamily="34" charset="0"/>
              </a:rPr>
              <a:t>×</a:t>
            </a:r>
            <a:r>
              <a:rPr kumimoji="1" lang="en-US" altLang="zh-CN" sz="1800" b="1">
                <a:latin typeface="Times New Roman" panose="02020603050405020304" pitchFamily="18" charset="0"/>
              </a:rPr>
              <a:t>7+2= 1   mod26</a:t>
            </a:r>
          </a:p>
          <a:p>
            <a:pPr>
              <a:spcBef>
                <a:spcPct val="0"/>
              </a:spcBef>
              <a:buClrTx/>
              <a:buSzTx/>
              <a:buFontTx/>
              <a:buNone/>
            </a:pPr>
            <a:r>
              <a:rPr kumimoji="1" lang="en-US" altLang="zh-CN" sz="1800" b="1">
                <a:latin typeface="Times New Roman" panose="02020603050405020304" pitchFamily="18" charset="0"/>
              </a:rPr>
              <a:t>14</a:t>
            </a:r>
            <a:r>
              <a:rPr kumimoji="1" lang="en-US" altLang="zh-CN" sz="1400" b="1">
                <a:latin typeface="Arial" panose="020B0604020202020204" pitchFamily="34" charset="0"/>
              </a:rPr>
              <a:t>×</a:t>
            </a:r>
            <a:r>
              <a:rPr kumimoji="1" lang="en-US" altLang="zh-CN" sz="1800" b="1">
                <a:latin typeface="Times New Roman" panose="02020603050405020304" pitchFamily="18" charset="0"/>
              </a:rPr>
              <a:t>7+2=22  mod26</a:t>
            </a:r>
          </a:p>
        </p:txBody>
      </p:sp>
      <p:sp>
        <p:nvSpPr>
          <p:cNvPr id="17" name="AutoShape 14">
            <a:extLst>
              <a:ext uri="{FF2B5EF4-FFF2-40B4-BE49-F238E27FC236}">
                <a16:creationId xmlns:a16="http://schemas.microsoft.com/office/drawing/2014/main" id="{356DA8F3-FD76-4451-9876-A5B69F3B08D7}"/>
              </a:ext>
            </a:extLst>
          </p:cNvPr>
          <p:cNvSpPr>
            <a:spLocks noChangeArrowheads="1"/>
          </p:cNvSpPr>
          <p:nvPr/>
        </p:nvSpPr>
        <p:spPr bwMode="auto">
          <a:xfrm>
            <a:off x="7212015" y="5062543"/>
            <a:ext cx="360363" cy="217487"/>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Arial" panose="020B0604020202020204" pitchFamily="34" charset="0"/>
            </a:endParaRPr>
          </a:p>
        </p:txBody>
      </p:sp>
      <p:sp>
        <p:nvSpPr>
          <p:cNvPr id="18" name="Text Box 15">
            <a:extLst>
              <a:ext uri="{FF2B5EF4-FFF2-40B4-BE49-F238E27FC236}">
                <a16:creationId xmlns:a16="http://schemas.microsoft.com/office/drawing/2014/main" id="{839DEE4E-4370-48A0-8F73-2317ACAB2900}"/>
              </a:ext>
            </a:extLst>
          </p:cNvPr>
          <p:cNvSpPr txBox="1">
            <a:spLocks noChangeArrowheads="1"/>
          </p:cNvSpPr>
          <p:nvPr/>
        </p:nvSpPr>
        <p:spPr bwMode="ltGray">
          <a:xfrm>
            <a:off x="7896229" y="4421191"/>
            <a:ext cx="8290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25 = z </a:t>
            </a:r>
          </a:p>
          <a:p>
            <a:pPr>
              <a:spcBef>
                <a:spcPct val="0"/>
              </a:spcBef>
              <a:buClrTx/>
              <a:buSzTx/>
              <a:buFontTx/>
              <a:buNone/>
            </a:pPr>
            <a:r>
              <a:rPr kumimoji="1" lang="en-US" altLang="zh-CN" sz="1800" b="1">
                <a:latin typeface="Times New Roman" panose="02020603050405020304" pitchFamily="18" charset="0"/>
              </a:rPr>
              <a:t>  4 = e</a:t>
            </a:r>
          </a:p>
          <a:p>
            <a:pPr>
              <a:spcBef>
                <a:spcPct val="0"/>
              </a:spcBef>
              <a:buClrTx/>
              <a:buSzTx/>
              <a:buFontTx/>
              <a:buNone/>
            </a:pPr>
            <a:r>
              <a:rPr kumimoji="1" lang="en-US" altLang="zh-CN" sz="1800" b="1">
                <a:latin typeface="Times New Roman" panose="02020603050405020304" pitchFamily="18" charset="0"/>
              </a:rPr>
              <a:t>  1 = b</a:t>
            </a:r>
          </a:p>
          <a:p>
            <a:pPr>
              <a:spcBef>
                <a:spcPct val="0"/>
              </a:spcBef>
              <a:buClrTx/>
              <a:buSzTx/>
              <a:buFontTx/>
              <a:buNone/>
            </a:pPr>
            <a:r>
              <a:rPr kumimoji="1" lang="en-US" altLang="zh-CN" sz="1800" b="1">
                <a:latin typeface="Times New Roman" panose="02020603050405020304" pitchFamily="18" charset="0"/>
              </a:rPr>
              <a:t>22 = w</a:t>
            </a:r>
          </a:p>
        </p:txBody>
      </p:sp>
      <p:sp>
        <p:nvSpPr>
          <p:cNvPr id="19" name="Text Box 16">
            <a:extLst>
              <a:ext uri="{FF2B5EF4-FFF2-40B4-BE49-F238E27FC236}">
                <a16:creationId xmlns:a16="http://schemas.microsoft.com/office/drawing/2014/main" id="{A1AD346C-B81A-48B6-940F-860899E02E11}"/>
              </a:ext>
            </a:extLst>
          </p:cNvPr>
          <p:cNvSpPr txBox="1">
            <a:spLocks noChangeArrowheads="1"/>
          </p:cNvSpPr>
          <p:nvPr/>
        </p:nvSpPr>
        <p:spPr bwMode="ltGray">
          <a:xfrm>
            <a:off x="3000375" y="2987675"/>
            <a:ext cx="6769100" cy="369332"/>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folHlink"/>
              </a:buClr>
              <a:buSzPct val="85000"/>
              <a:buFont typeface="Wingdings 2" panose="05020102010507070707" pitchFamily="18" charset="2"/>
              <a:buNone/>
              <a:defRPr/>
            </a:pPr>
            <a:r>
              <a:rPr lang="en-US" altLang="zh-CN" sz="1800" b="1" dirty="0"/>
              <a:t>   k</a:t>
            </a:r>
            <a:r>
              <a:rPr lang="en-US" altLang="zh-CN" sz="1100" b="1" dirty="0"/>
              <a:t>1</a:t>
            </a:r>
            <a:r>
              <a:rPr lang="en-US" altLang="zh-CN" sz="1400" b="1" dirty="0"/>
              <a:t>∈Z*</a:t>
            </a:r>
            <a:r>
              <a:rPr lang="en-US" altLang="zh-CN" sz="1051" b="1" dirty="0"/>
              <a:t>26</a:t>
            </a:r>
            <a:r>
              <a:rPr lang="en-US" altLang="zh-CN" sz="1800" b="1" dirty="0"/>
              <a:t> = { 1,3,5,7,9,11,15,17,19,21,23,25}</a:t>
            </a:r>
          </a:p>
        </p:txBody>
      </p:sp>
      <p:sp>
        <p:nvSpPr>
          <p:cNvPr id="20" name="AutoShape 17">
            <a:extLst>
              <a:ext uri="{FF2B5EF4-FFF2-40B4-BE49-F238E27FC236}">
                <a16:creationId xmlns:a16="http://schemas.microsoft.com/office/drawing/2014/main" id="{5E79408A-7DB2-4FAD-A469-F1181C1AD2A6}"/>
              </a:ext>
            </a:extLst>
          </p:cNvPr>
          <p:cNvSpPr>
            <a:spLocks noChangeArrowheads="1"/>
          </p:cNvSpPr>
          <p:nvPr/>
        </p:nvSpPr>
        <p:spPr bwMode="auto">
          <a:xfrm>
            <a:off x="6796088" y="1773242"/>
            <a:ext cx="2159000" cy="720725"/>
          </a:xfrm>
          <a:prstGeom prst="cloudCallout">
            <a:avLst>
              <a:gd name="adj1" fmla="val -45222"/>
              <a:gd name="adj2" fmla="val 87227"/>
            </a:avLst>
          </a:prstGeom>
          <a:solidFill>
            <a:schemeClr val="accent1"/>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400" b="1" dirty="0">
                <a:solidFill>
                  <a:srgbClr val="FF0000"/>
                </a:solidFill>
              </a:rPr>
              <a:t>Key=(k</a:t>
            </a:r>
            <a:r>
              <a:rPr lang="en-US" altLang="zh-CN" sz="1051" b="1" dirty="0">
                <a:solidFill>
                  <a:srgbClr val="FF0000"/>
                </a:solidFill>
              </a:rPr>
              <a:t>1</a:t>
            </a:r>
            <a:r>
              <a:rPr lang="en-US" altLang="zh-CN" sz="1400" b="1" dirty="0">
                <a:solidFill>
                  <a:srgbClr val="FF0000"/>
                </a:solidFill>
              </a:rPr>
              <a:t>,k</a:t>
            </a:r>
            <a:r>
              <a:rPr lang="en-US" altLang="zh-CN" sz="1051" b="1" dirty="0">
                <a:solidFill>
                  <a:srgbClr val="FF0000"/>
                </a:solidFill>
              </a:rPr>
              <a:t>2</a:t>
            </a:r>
            <a:r>
              <a:rPr lang="en-US" altLang="zh-CN" sz="1400" b="1" dirty="0">
                <a:solidFill>
                  <a:srgbClr val="FF0000"/>
                </a:solidFill>
              </a:rPr>
              <a:t>)</a:t>
            </a:r>
          </a:p>
        </p:txBody>
      </p:sp>
      <p:sp>
        <p:nvSpPr>
          <p:cNvPr id="21" name="AutoShape 18">
            <a:extLst>
              <a:ext uri="{FF2B5EF4-FFF2-40B4-BE49-F238E27FC236}">
                <a16:creationId xmlns:a16="http://schemas.microsoft.com/office/drawing/2014/main" id="{EBB64081-F591-4C18-8740-39BFA9E345FA}"/>
              </a:ext>
            </a:extLst>
          </p:cNvPr>
          <p:cNvSpPr>
            <a:spLocks noChangeArrowheads="1"/>
          </p:cNvSpPr>
          <p:nvPr/>
        </p:nvSpPr>
        <p:spPr bwMode="auto">
          <a:xfrm>
            <a:off x="7799392" y="2271715"/>
            <a:ext cx="1944687" cy="792163"/>
          </a:xfrm>
          <a:prstGeom prst="cloudCallout">
            <a:avLst>
              <a:gd name="adj1" fmla="val -31634"/>
              <a:gd name="adj2" fmla="val 103708"/>
            </a:avLst>
          </a:prstGeom>
          <a:solidFill>
            <a:schemeClr val="accent1"/>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1">
                <a:solidFill>
                  <a:srgbClr val="FF0000"/>
                </a:solidFill>
                <a:latin typeface="Arial" panose="020B0604020202020204" pitchFamily="34" charset="0"/>
              </a:rPr>
              <a:t>密码域大小</a:t>
            </a:r>
            <a:r>
              <a:rPr lang="en-US" altLang="zh-CN" sz="1200" b="1">
                <a:solidFill>
                  <a:srgbClr val="FF0000"/>
                </a:solidFill>
                <a:latin typeface="Arial" panose="020B0604020202020204" pitchFamily="34" charset="0"/>
              </a:rPr>
              <a:t>12*26=312</a:t>
            </a:r>
            <a:endParaRPr lang="en-US" altLang="zh-CN" sz="1400" b="1">
              <a:solidFill>
                <a:srgbClr val="FF0000"/>
              </a:solidFill>
              <a:latin typeface="Arial" panose="020B0604020202020204" pitchFamily="34" charset="0"/>
            </a:endParaRPr>
          </a:p>
        </p:txBody>
      </p:sp>
      <p:sp>
        <p:nvSpPr>
          <p:cNvPr id="22" name="灯片编号占位符 4">
            <a:extLst>
              <a:ext uri="{FF2B5EF4-FFF2-40B4-BE49-F238E27FC236}">
                <a16:creationId xmlns:a16="http://schemas.microsoft.com/office/drawing/2014/main" id="{BCFF610E-871E-4079-9EFD-9892812BEDBF}"/>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67</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left)">
                                      <p:cBhvr>
                                        <p:cTn id="82" dur="500"/>
                                        <p:tgtEl>
                                          <p:spTgt spid="1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iterate type="lt">
                                    <p:tmPct val="100000"/>
                                  </p:iterate>
                                  <p:childTnLst>
                                    <p:set>
                                      <p:cBhvr>
                                        <p:cTn id="86" dur="1" fill="hold">
                                          <p:stCondLst>
                                            <p:cond delay="0"/>
                                          </p:stCondLst>
                                        </p:cTn>
                                        <p:tgtEl>
                                          <p:spTgt spid="8"/>
                                        </p:tgtEl>
                                        <p:attrNameLst>
                                          <p:attrName>style.visibility</p:attrName>
                                        </p:attrNameLst>
                                      </p:cBhvr>
                                      <p:to>
                                        <p:strVal val="visible"/>
                                      </p:to>
                                    </p:set>
                                    <p:animEffect transition="in" filter="dissolve">
                                      <p:cBhvr>
                                        <p:cTn id="87" dur="75"/>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autoUpdateAnimBg="0"/>
      <p:bldP spid="9" grpId="0" autoUpdateAnimBg="0"/>
      <p:bldP spid="10" grpId="0" autoUpdateAnimBg="0"/>
      <p:bldP spid="11" grpId="0" autoUpdateAnimBg="0"/>
      <p:bldP spid="12" grpId="0" autoUpdateAnimBg="0"/>
      <p:bldP spid="13" grpId="0" animBg="1"/>
      <p:bldP spid="14" grpId="0"/>
      <p:bldP spid="15" grpId="0" animBg="1"/>
      <p:bldP spid="16" grpId="0" animBg="1"/>
      <p:bldP spid="17" grpId="0" animBg="1"/>
      <p:bldP spid="18" grpId="0"/>
      <p:bldP spid="19" grpId="0" autoUpdateAnimBg="0"/>
      <p:bldP spid="20" grpId="0" animBg="1"/>
      <p:bldP spid="2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D1487248-6353-42B4-B7A0-F5194084F352}"/>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仿射密码</a:t>
            </a:r>
            <a:r>
              <a:rPr lang="en-US" altLang="zh-CN"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CA" altLang="zh-CN" dirty="0">
                <a:solidFill>
                  <a:srgbClr val="FF0000"/>
                </a:solidFill>
                <a:latin typeface="Tahoma" panose="020B0604030504040204" pitchFamily="34" charset="0"/>
                <a:ea typeface="Tahoma" panose="020B0604030504040204" pitchFamily="34" charset="0"/>
                <a:cs typeface="Tahoma" panose="020B0604030504040204" pitchFamily="34" charset="0"/>
              </a:rPr>
              <a:t>Affine cipher)</a:t>
            </a:r>
            <a:endParaRPr lang="en-CA" altLang="en-US" dirty="0"/>
          </a:p>
        </p:txBody>
      </p:sp>
      <p:sp>
        <p:nvSpPr>
          <p:cNvPr id="86019" name="内容占位符 2">
            <a:extLst>
              <a:ext uri="{FF2B5EF4-FFF2-40B4-BE49-F238E27FC236}">
                <a16:creationId xmlns:a16="http://schemas.microsoft.com/office/drawing/2014/main" id="{48016D3A-FC8B-42BD-B226-DFE3C0DAD22D}"/>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p:sp>
        <p:nvSpPr>
          <p:cNvPr id="6" name="Text Box 2">
            <a:extLst>
              <a:ext uri="{FF2B5EF4-FFF2-40B4-BE49-F238E27FC236}">
                <a16:creationId xmlns:a16="http://schemas.microsoft.com/office/drawing/2014/main" id="{A64DE14F-CFD9-4EB3-BCFA-7CC59FDE322C}"/>
              </a:ext>
            </a:extLst>
          </p:cNvPr>
          <p:cNvSpPr txBox="1">
            <a:spLocks noChangeArrowheads="1"/>
          </p:cNvSpPr>
          <p:nvPr/>
        </p:nvSpPr>
        <p:spPr bwMode="ltGray">
          <a:xfrm>
            <a:off x="2135192" y="2119313"/>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1800" b="1">
                <a:latin typeface="Times New Roman" panose="02020603050405020304" pitchFamily="18" charset="0"/>
              </a:rPr>
              <a:t>解密：</a:t>
            </a:r>
          </a:p>
        </p:txBody>
      </p:sp>
      <p:sp>
        <p:nvSpPr>
          <p:cNvPr id="7" name="Text Box 3">
            <a:extLst>
              <a:ext uri="{FF2B5EF4-FFF2-40B4-BE49-F238E27FC236}">
                <a16:creationId xmlns:a16="http://schemas.microsoft.com/office/drawing/2014/main" id="{188BEAF5-7EC6-40D2-A213-21824BFE2802}"/>
              </a:ext>
            </a:extLst>
          </p:cNvPr>
          <p:cNvSpPr txBox="1">
            <a:spLocks noChangeArrowheads="1"/>
          </p:cNvSpPr>
          <p:nvPr/>
        </p:nvSpPr>
        <p:spPr bwMode="ltGray">
          <a:xfrm>
            <a:off x="3359152" y="2011363"/>
            <a:ext cx="1217000" cy="369332"/>
          </a:xfrm>
          <a:prstGeom prst="rect">
            <a:avLst/>
          </a:prstGeom>
          <a:solidFill>
            <a:schemeClr val="bg1">
              <a:lumMod val="95000"/>
            </a:schemeClr>
          </a:solidFill>
          <a:ln>
            <a:noFill/>
          </a:ln>
          <a:effectLst>
            <a:prstShdw prst="shdw17" dist="17961" dir="2700000">
              <a:srgbClr val="8F8E87"/>
            </a:prstShdw>
          </a:effectLst>
        </p:spPr>
        <p:txBody>
          <a:bodyPr wrap="none">
            <a:spAutoFit/>
          </a:bodyPr>
          <a:lstStyle/>
          <a:p>
            <a:pPr>
              <a:defRPr/>
            </a:pPr>
            <a:r>
              <a:rPr lang="en-US" altLang="zh-CN" dirty="0">
                <a:latin typeface="Arial Unicode MS" pitchFamily="34" charset="-122"/>
                <a:ea typeface="Arial Unicode MS" pitchFamily="34" charset="-122"/>
                <a:cs typeface="Arial Unicode MS" pitchFamily="34" charset="-122"/>
              </a:rPr>
              <a:t>C</a:t>
            </a:r>
            <a:r>
              <a:rPr kumimoji="1" lang="en-US" altLang="zh-CN" dirty="0">
                <a:latin typeface="Arial Unicode MS" pitchFamily="34" charset="-122"/>
                <a:ea typeface="Arial Unicode MS" pitchFamily="34" charset="-122"/>
                <a:cs typeface="Arial Unicode MS" pitchFamily="34" charset="-122"/>
              </a:rPr>
              <a:t>= </a:t>
            </a:r>
            <a:r>
              <a:rPr kumimoji="1" lang="en-US" altLang="zh-CN" dirty="0" err="1">
                <a:latin typeface="Arial Unicode MS" pitchFamily="34" charset="-122"/>
                <a:ea typeface="Arial Unicode MS" pitchFamily="34" charset="-122"/>
                <a:cs typeface="Arial Unicode MS" pitchFamily="34" charset="-122"/>
              </a:rPr>
              <a:t>zebbw</a:t>
            </a:r>
            <a:endParaRPr kumimoji="1" lang="en-US" altLang="zh-CN" dirty="0">
              <a:latin typeface="Arial Unicode MS" pitchFamily="34" charset="-122"/>
              <a:ea typeface="Arial Unicode MS" pitchFamily="34" charset="-122"/>
              <a:cs typeface="Arial Unicode MS" pitchFamily="34" charset="-122"/>
            </a:endParaRPr>
          </a:p>
        </p:txBody>
      </p:sp>
      <p:sp>
        <p:nvSpPr>
          <p:cNvPr id="8" name="AutoShape 4">
            <a:extLst>
              <a:ext uri="{FF2B5EF4-FFF2-40B4-BE49-F238E27FC236}">
                <a16:creationId xmlns:a16="http://schemas.microsoft.com/office/drawing/2014/main" id="{B80EA81D-F7AE-458A-AA42-50360CC3C1AB}"/>
              </a:ext>
            </a:extLst>
          </p:cNvPr>
          <p:cNvSpPr>
            <a:spLocks noChangeArrowheads="1"/>
          </p:cNvSpPr>
          <p:nvPr/>
        </p:nvSpPr>
        <p:spPr bwMode="auto">
          <a:xfrm>
            <a:off x="3459168" y="5016500"/>
            <a:ext cx="358775" cy="217488"/>
          </a:xfrm>
          <a:prstGeom prst="rightArrow">
            <a:avLst>
              <a:gd name="adj1" fmla="val 50000"/>
              <a:gd name="adj2" fmla="val 41241"/>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200">
              <a:latin typeface="Arial" panose="020B0604020202020204" pitchFamily="34" charset="0"/>
            </a:endParaRPr>
          </a:p>
        </p:txBody>
      </p:sp>
      <p:sp>
        <p:nvSpPr>
          <p:cNvPr id="9" name="Text Box 5">
            <a:extLst>
              <a:ext uri="{FF2B5EF4-FFF2-40B4-BE49-F238E27FC236}">
                <a16:creationId xmlns:a16="http://schemas.microsoft.com/office/drawing/2014/main" id="{5187A545-1969-4537-B9E0-252E9975FB76}"/>
              </a:ext>
            </a:extLst>
          </p:cNvPr>
          <p:cNvSpPr txBox="1">
            <a:spLocks noChangeArrowheads="1"/>
          </p:cNvSpPr>
          <p:nvPr/>
        </p:nvSpPr>
        <p:spPr bwMode="ltGray">
          <a:xfrm>
            <a:off x="8232779" y="3451228"/>
            <a:ext cx="7841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H=07 </a:t>
            </a:r>
          </a:p>
          <a:p>
            <a:pPr>
              <a:spcBef>
                <a:spcPct val="0"/>
              </a:spcBef>
              <a:buClrTx/>
              <a:buSzTx/>
              <a:buFontTx/>
              <a:buNone/>
            </a:pPr>
            <a:r>
              <a:rPr kumimoji="1" lang="en-US" altLang="zh-CN" sz="1800" b="1">
                <a:latin typeface="Times New Roman" panose="02020603050405020304" pitchFamily="18" charset="0"/>
              </a:rPr>
              <a:t>E=04</a:t>
            </a:r>
          </a:p>
          <a:p>
            <a:pPr>
              <a:spcBef>
                <a:spcPct val="0"/>
              </a:spcBef>
              <a:buClrTx/>
              <a:buSzTx/>
              <a:buFontTx/>
              <a:buNone/>
            </a:pPr>
            <a:r>
              <a:rPr kumimoji="1" lang="en-US" altLang="zh-CN" sz="1800" b="1">
                <a:latin typeface="Times New Roman" panose="02020603050405020304" pitchFamily="18" charset="0"/>
              </a:rPr>
              <a:t>L=11</a:t>
            </a:r>
          </a:p>
          <a:p>
            <a:pPr>
              <a:spcBef>
                <a:spcPct val="0"/>
              </a:spcBef>
              <a:buClrTx/>
              <a:buSzTx/>
              <a:buFontTx/>
              <a:buNone/>
            </a:pPr>
            <a:r>
              <a:rPr kumimoji="1" lang="en-US" altLang="zh-CN" sz="1800" b="1">
                <a:latin typeface="Times New Roman" panose="02020603050405020304" pitchFamily="18" charset="0"/>
              </a:rPr>
              <a:t>O=14</a:t>
            </a:r>
          </a:p>
        </p:txBody>
      </p:sp>
      <p:sp>
        <p:nvSpPr>
          <p:cNvPr id="10" name="AutoShape 6">
            <a:extLst>
              <a:ext uri="{FF2B5EF4-FFF2-40B4-BE49-F238E27FC236}">
                <a16:creationId xmlns:a16="http://schemas.microsoft.com/office/drawing/2014/main" id="{4C12861A-4EA3-44AB-8844-EB703C5D83E2}"/>
              </a:ext>
            </a:extLst>
          </p:cNvPr>
          <p:cNvSpPr>
            <a:spLocks noChangeArrowheads="1"/>
          </p:cNvSpPr>
          <p:nvPr/>
        </p:nvSpPr>
        <p:spPr bwMode="auto">
          <a:xfrm>
            <a:off x="3551239" y="3808417"/>
            <a:ext cx="360363" cy="217487"/>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200">
              <a:latin typeface="Arial" panose="020B0604020202020204" pitchFamily="34" charset="0"/>
            </a:endParaRPr>
          </a:p>
        </p:txBody>
      </p:sp>
      <p:sp>
        <p:nvSpPr>
          <p:cNvPr id="11" name="Text Box 7">
            <a:extLst>
              <a:ext uri="{FF2B5EF4-FFF2-40B4-BE49-F238E27FC236}">
                <a16:creationId xmlns:a16="http://schemas.microsoft.com/office/drawing/2014/main" id="{083DE39E-ADB9-4C32-BE46-F131A270C538}"/>
              </a:ext>
            </a:extLst>
          </p:cNvPr>
          <p:cNvSpPr txBox="1">
            <a:spLocks noChangeArrowheads="1"/>
          </p:cNvSpPr>
          <p:nvPr/>
        </p:nvSpPr>
        <p:spPr bwMode="ltGray">
          <a:xfrm>
            <a:off x="4079877" y="3379791"/>
            <a:ext cx="3600451" cy="1200329"/>
          </a:xfrm>
          <a:prstGeom prst="rect">
            <a:avLst/>
          </a:prstGeom>
          <a:solidFill>
            <a:srgbClr val="33CC33"/>
          </a:solidFill>
          <a:ln w="9525" cap="rnd">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 (25-2)</a:t>
            </a:r>
            <a:r>
              <a:rPr kumimoji="1" lang="en-US" altLang="zh-CN" sz="1400" b="1">
                <a:latin typeface="Arial" panose="020B0604020202020204" pitchFamily="34" charset="0"/>
              </a:rPr>
              <a:t>×</a:t>
            </a:r>
            <a:r>
              <a:rPr kumimoji="1" lang="en-US" altLang="zh-CN" sz="1800" b="1">
                <a:latin typeface="Times New Roman" panose="02020603050405020304" pitchFamily="18" charset="0"/>
              </a:rPr>
              <a:t>15 = 7  mod 26</a:t>
            </a:r>
          </a:p>
          <a:p>
            <a:pPr>
              <a:spcBef>
                <a:spcPct val="0"/>
              </a:spcBef>
              <a:buClrTx/>
              <a:buSzTx/>
              <a:buFontTx/>
              <a:buNone/>
            </a:pPr>
            <a:r>
              <a:rPr kumimoji="1" lang="en-US" altLang="zh-CN" sz="1800" b="1">
                <a:latin typeface="Times New Roman" panose="02020603050405020304" pitchFamily="18" charset="0"/>
              </a:rPr>
              <a:t> ( 4-2 )</a:t>
            </a:r>
            <a:r>
              <a:rPr kumimoji="1" lang="en-US" altLang="zh-CN" sz="1400" b="1">
                <a:latin typeface="Arial" panose="020B0604020202020204" pitchFamily="34" charset="0"/>
              </a:rPr>
              <a:t>×</a:t>
            </a:r>
            <a:r>
              <a:rPr kumimoji="1" lang="en-US" altLang="zh-CN" sz="1800" b="1">
                <a:latin typeface="Times New Roman" panose="02020603050405020304" pitchFamily="18" charset="0"/>
              </a:rPr>
              <a:t>15 = 4  mod26 </a:t>
            </a:r>
          </a:p>
          <a:p>
            <a:pPr>
              <a:spcBef>
                <a:spcPct val="0"/>
              </a:spcBef>
              <a:buClrTx/>
              <a:buSzTx/>
              <a:buFontTx/>
              <a:buNone/>
            </a:pPr>
            <a:r>
              <a:rPr kumimoji="1" lang="en-US" altLang="zh-CN" sz="1800" b="1">
                <a:latin typeface="Times New Roman" panose="02020603050405020304" pitchFamily="18" charset="0"/>
              </a:rPr>
              <a:t> ( 1-2)</a:t>
            </a:r>
            <a:r>
              <a:rPr kumimoji="1" lang="en-US" altLang="zh-CN" sz="1400" b="1">
                <a:latin typeface="Arial" panose="020B0604020202020204" pitchFamily="34" charset="0"/>
              </a:rPr>
              <a:t>×</a:t>
            </a:r>
            <a:r>
              <a:rPr kumimoji="1" lang="en-US" altLang="zh-CN" sz="1800" b="1">
                <a:latin typeface="Times New Roman" panose="02020603050405020304" pitchFamily="18" charset="0"/>
              </a:rPr>
              <a:t>15 = 11  mod26</a:t>
            </a:r>
          </a:p>
          <a:p>
            <a:pPr>
              <a:spcBef>
                <a:spcPct val="0"/>
              </a:spcBef>
              <a:buClrTx/>
              <a:buSzTx/>
              <a:buFontTx/>
              <a:buNone/>
            </a:pPr>
            <a:r>
              <a:rPr kumimoji="1" lang="en-US" altLang="zh-CN" sz="1800" b="1">
                <a:latin typeface="Times New Roman" panose="02020603050405020304" pitchFamily="18" charset="0"/>
              </a:rPr>
              <a:t> (22-1)</a:t>
            </a:r>
            <a:r>
              <a:rPr kumimoji="1" lang="en-US" altLang="zh-CN" sz="1400" b="1">
                <a:latin typeface="Arial" panose="020B0604020202020204" pitchFamily="34" charset="0"/>
              </a:rPr>
              <a:t>×</a:t>
            </a:r>
            <a:r>
              <a:rPr kumimoji="1" lang="en-US" altLang="zh-CN" sz="1800" b="1">
                <a:latin typeface="Times New Roman" panose="02020603050405020304" pitchFamily="18" charset="0"/>
              </a:rPr>
              <a:t>15= 14  mod26</a:t>
            </a:r>
          </a:p>
        </p:txBody>
      </p:sp>
      <p:sp>
        <p:nvSpPr>
          <p:cNvPr id="12" name="AutoShape 8">
            <a:extLst>
              <a:ext uri="{FF2B5EF4-FFF2-40B4-BE49-F238E27FC236}">
                <a16:creationId xmlns:a16="http://schemas.microsoft.com/office/drawing/2014/main" id="{7E65B624-7674-4109-B08A-35BCB80FB1D4}"/>
              </a:ext>
            </a:extLst>
          </p:cNvPr>
          <p:cNvSpPr>
            <a:spLocks noChangeArrowheads="1"/>
          </p:cNvSpPr>
          <p:nvPr/>
        </p:nvSpPr>
        <p:spPr bwMode="auto">
          <a:xfrm>
            <a:off x="7751765" y="3879851"/>
            <a:ext cx="360363" cy="217488"/>
          </a:xfrm>
          <a:prstGeom prst="rightArrow">
            <a:avLst>
              <a:gd name="adj1" fmla="val 50000"/>
              <a:gd name="adj2" fmla="val 41423"/>
            </a:avLst>
          </a:prstGeom>
          <a:solidFill>
            <a:srgbClr val="33CC33"/>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200">
              <a:latin typeface="Arial" panose="020B0604020202020204" pitchFamily="34" charset="0"/>
            </a:endParaRPr>
          </a:p>
        </p:txBody>
      </p:sp>
      <p:sp>
        <p:nvSpPr>
          <p:cNvPr id="13" name="Text Box 10">
            <a:extLst>
              <a:ext uri="{FF2B5EF4-FFF2-40B4-BE49-F238E27FC236}">
                <a16:creationId xmlns:a16="http://schemas.microsoft.com/office/drawing/2014/main" id="{DB44FD4E-30E8-497E-BA6B-D0470080EF16}"/>
              </a:ext>
            </a:extLst>
          </p:cNvPr>
          <p:cNvSpPr txBox="1">
            <a:spLocks noChangeArrowheads="1"/>
          </p:cNvSpPr>
          <p:nvPr/>
        </p:nvSpPr>
        <p:spPr bwMode="ltGray">
          <a:xfrm>
            <a:off x="3108327" y="2527300"/>
            <a:ext cx="4032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SzPct val="85000"/>
              <a:buFont typeface="Wingdings 2" panose="05020102010507070707" pitchFamily="82" charset="2"/>
              <a:buNone/>
            </a:pPr>
            <a:r>
              <a:rPr lang="en-US" altLang="zh-CN" sz="1800" b="1">
                <a:latin typeface="Arial" panose="020B0604020202020204" pitchFamily="34" charset="0"/>
              </a:rPr>
              <a:t>  </a:t>
            </a:r>
            <a:r>
              <a:rPr lang="en-US" altLang="zh-CN" sz="1800" b="1">
                <a:latin typeface="Times New Roman" panose="02020603050405020304" pitchFamily="18" charset="0"/>
              </a:rPr>
              <a:t>k=7</a:t>
            </a:r>
            <a:r>
              <a:rPr lang="zh-CN" altLang="en-US" sz="1800" b="1">
                <a:latin typeface="Times New Roman" panose="02020603050405020304" pitchFamily="18" charset="0"/>
              </a:rPr>
              <a:t>，  </a:t>
            </a:r>
            <a:r>
              <a:rPr lang="en-US" altLang="zh-CN" sz="1800" b="1">
                <a:latin typeface="Times New Roman" panose="02020603050405020304" pitchFamily="18" charset="0"/>
              </a:rPr>
              <a:t>7</a:t>
            </a:r>
            <a:r>
              <a:rPr lang="en-US" altLang="zh-CN" sz="1800" b="1" baseline="70000">
                <a:latin typeface="Times New Roman" panose="02020603050405020304" pitchFamily="18" charset="0"/>
              </a:rPr>
              <a:t>-1 </a:t>
            </a:r>
            <a:r>
              <a:rPr lang="en-US" altLang="zh-CN" sz="1800" b="1">
                <a:latin typeface="Times New Roman" panose="02020603050405020304" pitchFamily="18" charset="0"/>
              </a:rPr>
              <a:t> =15  mod 26</a:t>
            </a:r>
            <a:r>
              <a:rPr lang="en-US" altLang="zh-CN" sz="1800" b="1">
                <a:latin typeface="Arial" panose="020B0604020202020204" pitchFamily="34" charset="0"/>
              </a:rPr>
              <a:t>  </a:t>
            </a:r>
          </a:p>
        </p:txBody>
      </p:sp>
      <p:sp>
        <p:nvSpPr>
          <p:cNvPr id="14" name="Text Box 11">
            <a:extLst>
              <a:ext uri="{FF2B5EF4-FFF2-40B4-BE49-F238E27FC236}">
                <a16:creationId xmlns:a16="http://schemas.microsoft.com/office/drawing/2014/main" id="{13FFD82F-8B59-4C0C-8668-B7ACD694D31B}"/>
              </a:ext>
            </a:extLst>
          </p:cNvPr>
          <p:cNvSpPr txBox="1">
            <a:spLocks noChangeArrowheads="1"/>
          </p:cNvSpPr>
          <p:nvPr/>
        </p:nvSpPr>
        <p:spPr bwMode="ltGray">
          <a:xfrm>
            <a:off x="4106864" y="4975225"/>
            <a:ext cx="1293944" cy="369332"/>
          </a:xfrm>
          <a:prstGeom prst="rect">
            <a:avLst/>
          </a:prstGeom>
          <a:solidFill>
            <a:schemeClr val="bg1">
              <a:lumMod val="95000"/>
            </a:schemeClr>
          </a:solidFill>
          <a:ln>
            <a:noFill/>
          </a:ln>
          <a:effectLst>
            <a:prstShdw prst="shdw17" dist="17961" dir="2700000">
              <a:srgbClr val="8F8E87"/>
            </a:prstShdw>
          </a:effectLst>
        </p:spPr>
        <p:txBody>
          <a:bodyPr wrap="none">
            <a:spAutoFit/>
          </a:bodyPr>
          <a:lstStyle/>
          <a:p>
            <a:pPr>
              <a:defRPr/>
            </a:pPr>
            <a:r>
              <a:rPr kumimoji="1" lang="en-US" altLang="zh-CN" dirty="0">
                <a:latin typeface="Arial Unicode MS" pitchFamily="34" charset="-122"/>
                <a:ea typeface="Arial Unicode MS" pitchFamily="34" charset="-122"/>
                <a:cs typeface="Arial Unicode MS" pitchFamily="34" charset="-122"/>
              </a:rPr>
              <a:t>P= HELLO</a:t>
            </a:r>
          </a:p>
        </p:txBody>
      </p:sp>
      <p:sp>
        <p:nvSpPr>
          <p:cNvPr id="16" name="Text Box 13">
            <a:extLst>
              <a:ext uri="{FF2B5EF4-FFF2-40B4-BE49-F238E27FC236}">
                <a16:creationId xmlns:a16="http://schemas.microsoft.com/office/drawing/2014/main" id="{EA0BC637-F96E-4723-AE0B-A6228E037C90}"/>
              </a:ext>
            </a:extLst>
          </p:cNvPr>
          <p:cNvSpPr txBox="1">
            <a:spLocks noChangeArrowheads="1"/>
          </p:cNvSpPr>
          <p:nvPr/>
        </p:nvSpPr>
        <p:spPr bwMode="ltGray">
          <a:xfrm>
            <a:off x="2601917" y="3324228"/>
            <a:ext cx="82907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b="1">
                <a:latin typeface="Times New Roman" panose="02020603050405020304" pitchFamily="18" charset="0"/>
              </a:rPr>
              <a:t>25 = z </a:t>
            </a:r>
          </a:p>
          <a:p>
            <a:pPr>
              <a:spcBef>
                <a:spcPct val="0"/>
              </a:spcBef>
              <a:buClrTx/>
              <a:buSzTx/>
              <a:buFontTx/>
              <a:buNone/>
            </a:pPr>
            <a:r>
              <a:rPr kumimoji="1" lang="en-US" altLang="zh-CN" sz="1800" b="1">
                <a:latin typeface="Times New Roman" panose="02020603050405020304" pitchFamily="18" charset="0"/>
              </a:rPr>
              <a:t>  4 = e</a:t>
            </a:r>
          </a:p>
          <a:p>
            <a:pPr>
              <a:spcBef>
                <a:spcPct val="0"/>
              </a:spcBef>
              <a:buClrTx/>
              <a:buSzTx/>
              <a:buFontTx/>
              <a:buNone/>
            </a:pPr>
            <a:r>
              <a:rPr kumimoji="1" lang="en-US" altLang="zh-CN" sz="1800" b="1">
                <a:latin typeface="Times New Roman" panose="02020603050405020304" pitchFamily="18" charset="0"/>
              </a:rPr>
              <a:t>  1 = b</a:t>
            </a:r>
          </a:p>
          <a:p>
            <a:pPr>
              <a:spcBef>
                <a:spcPct val="0"/>
              </a:spcBef>
              <a:buClrTx/>
              <a:buSzTx/>
              <a:buFontTx/>
              <a:buNone/>
            </a:pPr>
            <a:r>
              <a:rPr kumimoji="1" lang="en-US" altLang="zh-CN" sz="1800" b="1">
                <a:latin typeface="Times New Roman" panose="02020603050405020304" pitchFamily="18" charset="0"/>
              </a:rPr>
              <a:t>22 = w</a:t>
            </a:r>
          </a:p>
        </p:txBody>
      </p:sp>
      <p:sp>
        <p:nvSpPr>
          <p:cNvPr id="15" name="灯片编号占位符 4">
            <a:extLst>
              <a:ext uri="{FF2B5EF4-FFF2-40B4-BE49-F238E27FC236}">
                <a16:creationId xmlns:a16="http://schemas.microsoft.com/office/drawing/2014/main" id="{E2D493C6-FC55-4405-B668-84BF831B63F4}"/>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68</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7"/>
                                        </p:tgtEl>
                                        <p:attrNameLst>
                                          <p:attrName>style.visibility</p:attrName>
                                        </p:attrNameLst>
                                      </p:cBhvr>
                                      <p:to>
                                        <p:strVal val="visible"/>
                                      </p:to>
                                    </p:set>
                                    <p:animEffect transition="in" filter="dissolve">
                                      <p:cBhvr>
                                        <p:cTn id="12" dur="75"/>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8" grpId="0" animBg="1"/>
      <p:bldP spid="9" grpId="0"/>
      <p:bldP spid="10" grpId="0" animBg="1"/>
      <p:bldP spid="11" grpId="0" animBg="1"/>
      <p:bldP spid="12" grpId="0" animBg="1"/>
      <p:bldP spid="13" grpId="0" autoUpdateAnimBg="0"/>
      <p:bldP spid="14" grpId="0" animBg="1"/>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277C027B-0A76-4B37-BA2C-D0216070FECE}"/>
              </a:ext>
            </a:extLst>
          </p:cNvPr>
          <p:cNvSpPr>
            <a:spLocks noGrp="1" noChangeArrowheads="1"/>
          </p:cNvSpPr>
          <p:nvPr>
            <p:ph type="title"/>
          </p:nvPr>
        </p:nvSpPr>
        <p:spPr>
          <a:xfrm>
            <a:off x="1919290" y="333379"/>
            <a:ext cx="8589963" cy="1020763"/>
          </a:xfrm>
        </p:spPr>
        <p:txBody>
          <a:bodyPr>
            <a:normAutofit fontScale="90000"/>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多项式代换密码</a:t>
            </a:r>
            <a:r>
              <a:rPr lang="en-US" altLang="zh-CN"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CA" altLang="zh-CN" dirty="0">
                <a:solidFill>
                  <a:srgbClr val="FF0000"/>
                </a:solidFill>
                <a:latin typeface="Tahoma" panose="020B0604030504040204" pitchFamily="34" charset="0"/>
                <a:ea typeface="Tahoma" panose="020B0604030504040204" pitchFamily="34" charset="0"/>
                <a:cs typeface="Tahoma" panose="020B0604030504040204" pitchFamily="34" charset="0"/>
              </a:rPr>
              <a:t>Polynomial Substitute Cipher)</a:t>
            </a:r>
            <a:endParaRPr lang="zh-CN" altLang="en-US" dirty="0">
              <a:solidFill>
                <a:srgbClr val="FF0000"/>
              </a:solidFill>
              <a:latin typeface="Tahoma" panose="020B0604030504040204" pitchFamily="34" charset="0"/>
              <a:ea typeface="宋体" panose="02010600030101010101" pitchFamily="2" charset="-122"/>
              <a:cs typeface="Tahoma" panose="020B0604030504040204" pitchFamily="34" charset="0"/>
            </a:endParaRPr>
          </a:p>
        </p:txBody>
      </p:sp>
      <p:sp>
        <p:nvSpPr>
          <p:cNvPr id="5" name="灯片编号占位符 4">
            <a:extLst>
              <a:ext uri="{FF2B5EF4-FFF2-40B4-BE49-F238E27FC236}">
                <a16:creationId xmlns:a16="http://schemas.microsoft.com/office/drawing/2014/main" id="{3B81931B-1423-428D-BFE1-9985CE9B7426}"/>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69</a:t>
            </a:fld>
            <a:endParaRPr lang="en-US" altLang="zh-CN" sz="1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ABFAB3-142A-438D-8432-09BDA936146E}"/>
                  </a:ext>
                </a:extLst>
              </p:cNvPr>
              <p:cNvSpPr>
                <a:spLocks noGrp="1"/>
              </p:cNvSpPr>
              <p:nvPr>
                <p:ph idx="1"/>
              </p:nvPr>
            </p:nvSpPr>
            <p:spPr>
              <a:xfrm>
                <a:off x="1916246" y="2417893"/>
                <a:ext cx="9285157" cy="3226060"/>
              </a:xfrm>
            </p:spPr>
            <p:txBody>
              <a:bodyPr/>
              <a:lstStyle/>
              <a:p>
                <a:pPr marL="0" indent="0">
                  <a:lnSpc>
                    <a:spcPct val="100000"/>
                  </a:lnSpc>
                  <a:buNone/>
                </a:pPr>
                <a:r>
                  <a:rPr lang="zh-CN" altLang="en-US" dirty="0">
                    <a:latin typeface="宋体" panose="02010600030101010101" pitchFamily="2" charset="-122"/>
                    <a:ea typeface="宋体" panose="02010600030101010101" pitchFamily="2" charset="-122"/>
                  </a:rPr>
                  <a:t>加密方程为：</a:t>
                </a:r>
                <a:endParaRPr lang="en-US" altLang="zh-CN" dirty="0">
                  <a:latin typeface="宋体" panose="02010600030101010101" pitchFamily="2" charset="-122"/>
                  <a:ea typeface="宋体" panose="02010600030101010101" pitchFamily="2"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𝑡</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𝑡</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r>
                        <a:rPr lang="zh-CN" altLang="en-US" i="1">
                          <a:latin typeface="Cambria Math" panose="02040503050406030204" pitchFamily="18" charset="0"/>
                        </a:rPr>
                        <m:t>。</m:t>
                      </m:r>
                    </m:oMath>
                  </m:oMathPara>
                </a14:m>
                <a:endParaRPr lang="en-US" altLang="zh-CN" dirty="0"/>
              </a:p>
              <a:p>
                <a:pPr marL="0" indent="0">
                  <a:lnSpc>
                    <a:spcPct val="100000"/>
                  </a:lnSpc>
                  <a:buNone/>
                </a:pPr>
                <a:r>
                  <a:rPr lang="zh-CN" altLang="en-US" dirty="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𝑍</m:t>
                        </m:r>
                      </m:e>
                      <m:sub>
                        <m:r>
                          <a:rPr lang="en-US" altLang="zh-CN" b="0" i="1" smtClean="0">
                            <a:latin typeface="Cambria Math" panose="02040503050406030204" pitchFamily="18" charset="0"/>
                            <a:ea typeface="Cambria Math" panose="02040503050406030204" pitchFamily="18" charset="0"/>
                          </a:rPr>
                          <m:t>𝑞</m:t>
                        </m:r>
                      </m:sub>
                    </m:sSub>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𝑍</m:t>
                        </m:r>
                      </m:e>
                      <m:sub>
                        <m:r>
                          <a:rPr lang="en-US" altLang="zh-CN" b="0" i="1" smtClean="0">
                            <a:latin typeface="Cambria Math" panose="02040503050406030204" pitchFamily="18" charset="0"/>
                            <a:ea typeface="Cambria Math" panose="02040503050406030204" pitchFamily="18" charset="0"/>
                          </a:rPr>
                          <m:t>𝑞</m:t>
                        </m:r>
                      </m:sub>
                    </m:sSub>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前三种密码都可看作是它的特例。</a:t>
                </a:r>
              </a:p>
            </p:txBody>
          </p:sp>
        </mc:Choice>
        <mc:Fallback xmlns="">
          <p:sp>
            <p:nvSpPr>
              <p:cNvPr id="3" name="内容占位符 2">
                <a:extLst>
                  <a:ext uri="{FF2B5EF4-FFF2-40B4-BE49-F238E27FC236}">
                    <a16:creationId xmlns:a16="http://schemas.microsoft.com/office/drawing/2014/main" id="{18ABFAB3-142A-438D-8432-09BDA936146E}"/>
                  </a:ext>
                </a:extLst>
              </p:cNvPr>
              <p:cNvSpPr>
                <a:spLocks noGrp="1" noRot="1" noChangeAspect="1" noMove="1" noResize="1" noEditPoints="1" noAdjustHandles="1" noChangeArrowheads="1" noChangeShapeType="1" noTextEdit="1"/>
              </p:cNvSpPr>
              <p:nvPr>
                <p:ph idx="1"/>
              </p:nvPr>
            </p:nvSpPr>
            <p:spPr>
              <a:xfrm>
                <a:off x="1916246" y="2417893"/>
                <a:ext cx="9285157" cy="3226060"/>
              </a:xfrm>
              <a:blipFill>
                <a:blip r:embed="rId2"/>
                <a:stretch>
                  <a:fillRect l="-1312" t="-2079"/>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a:t>
            </a:fld>
            <a:endParaRPr lang="en-US" altLang="zh-CN" sz="1400" dirty="0"/>
          </a:p>
        </p:txBody>
      </p:sp>
      <p:sp>
        <p:nvSpPr>
          <p:cNvPr id="8" name="内容占位符 2">
            <a:extLst>
              <a:ext uri="{FF2B5EF4-FFF2-40B4-BE49-F238E27FC236}">
                <a16:creationId xmlns:a16="http://schemas.microsoft.com/office/drawing/2014/main" id="{2D0DE5C0-13B4-4F8B-A6DE-C83EB14E3C1D}"/>
              </a:ext>
            </a:extLst>
          </p:cNvPr>
          <p:cNvSpPr txBox="1">
            <a:spLocks noChangeArrowheads="1"/>
          </p:cNvSpPr>
          <p:nvPr/>
        </p:nvSpPr>
        <p:spPr>
          <a:xfrm>
            <a:off x="1919288" y="2017713"/>
            <a:ext cx="8559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altLang="en-US"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919290" y="333379"/>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安全目标</a:t>
            </a:r>
            <a:endParaRPr lang="en-CA" altLang="en-US" dirty="0">
              <a:solidFill>
                <a:srgbClr val="FF0000"/>
              </a:solidFill>
              <a:latin typeface="宋体" panose="02010600030101010101" pitchFamily="2" charset="-122"/>
              <a:ea typeface="宋体" panose="02010600030101010101" pitchFamily="2" charset="-122"/>
            </a:endParaRPr>
          </a:p>
        </p:txBody>
      </p:sp>
      <p:sp>
        <p:nvSpPr>
          <p:cNvPr id="11" name="内容占位符 2">
            <a:extLst>
              <a:ext uri="{FF2B5EF4-FFF2-40B4-BE49-F238E27FC236}">
                <a16:creationId xmlns:a16="http://schemas.microsoft.com/office/drawing/2014/main" id="{8472AB03-ED26-4453-8163-BF1F847943A4}"/>
              </a:ext>
            </a:extLst>
          </p:cNvPr>
          <p:cNvSpPr txBox="1">
            <a:spLocks noChangeArrowheads="1"/>
          </p:cNvSpPr>
          <p:nvPr/>
        </p:nvSpPr>
        <p:spPr>
          <a:xfrm>
            <a:off x="1595439" y="2058988"/>
            <a:ext cx="8559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altLang="en-US"/>
              <a:t> </a:t>
            </a:r>
            <a:endParaRPr lang="en-CA" altLang="en-US" dirty="0"/>
          </a:p>
        </p:txBody>
      </p:sp>
      <p:sp>
        <p:nvSpPr>
          <p:cNvPr id="15" name="Text Box 2">
            <a:extLst>
              <a:ext uri="{FF2B5EF4-FFF2-40B4-BE49-F238E27FC236}">
                <a16:creationId xmlns:a16="http://schemas.microsoft.com/office/drawing/2014/main" id="{9D591EC6-EF06-4066-A582-11275DF992E8}"/>
              </a:ext>
            </a:extLst>
          </p:cNvPr>
          <p:cNvSpPr txBox="1">
            <a:spLocks noChangeArrowheads="1"/>
          </p:cNvSpPr>
          <p:nvPr/>
        </p:nvSpPr>
        <p:spPr bwMode="auto">
          <a:xfrm>
            <a:off x="5295902" y="2816198"/>
            <a:ext cx="1339851" cy="400110"/>
          </a:xfrm>
          <a:prstGeom prst="rect">
            <a:avLst/>
          </a:prstGeom>
          <a:solidFill>
            <a:srgbClr val="3333FF"/>
          </a:solidFill>
          <a:ln>
            <a:noFill/>
          </a:ln>
          <a:effectLst>
            <a:prstShdw prst="shdw13" dist="53882" dir="13500000">
              <a:srgbClr val="808080"/>
            </a:prstShdw>
          </a:effectLst>
          <a:extLst>
            <a:ext uri="{91240B29-F687-4F45-9708-019B960494DF}">
              <a14:hiddenLine xmlns:a14="http://schemas.microsoft.com/office/drawing/2010/main" w="1270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solidFill>
                  <a:srgbClr val="FFFF99"/>
                </a:solidFill>
                <a:latin typeface="Times New Roman" panose="02020603050405020304" pitchFamily="18" charset="0"/>
                <a:ea typeface="楷体_GB2312" pitchFamily="49" charset="-122"/>
              </a:rPr>
              <a:t>信息窃取</a:t>
            </a:r>
            <a:endParaRPr kumimoji="1" lang="zh-CN" altLang="en-US" sz="2400">
              <a:solidFill>
                <a:srgbClr val="FFFF99"/>
              </a:solidFill>
              <a:latin typeface="Times New Roman" panose="02020603050405020304" pitchFamily="18" charset="0"/>
            </a:endParaRPr>
          </a:p>
        </p:txBody>
      </p:sp>
      <p:sp>
        <p:nvSpPr>
          <p:cNvPr id="16" name="AutoShape 3">
            <a:extLst>
              <a:ext uri="{FF2B5EF4-FFF2-40B4-BE49-F238E27FC236}">
                <a16:creationId xmlns:a16="http://schemas.microsoft.com/office/drawing/2014/main" id="{3BC02190-003A-4FD2-9CE0-3B92B3DAEBC4}"/>
              </a:ext>
            </a:extLst>
          </p:cNvPr>
          <p:cNvSpPr>
            <a:spLocks noChangeArrowheads="1"/>
          </p:cNvSpPr>
          <p:nvPr/>
        </p:nvSpPr>
        <p:spPr bwMode="auto">
          <a:xfrm>
            <a:off x="3611563" y="3541713"/>
            <a:ext cx="3657600" cy="2133600"/>
          </a:xfrm>
          <a:prstGeom prst="cloudCallout">
            <a:avLst>
              <a:gd name="adj1" fmla="val 954"/>
              <a:gd name="adj2" fmla="val 52454"/>
            </a:avLst>
          </a:prstGeom>
          <a:solidFill>
            <a:srgbClr val="66FFFF"/>
          </a:solidFill>
          <a:ln w="9525">
            <a:solidFill>
              <a:srgbClr val="000000"/>
            </a:solidFill>
            <a:round/>
            <a:headEnd/>
            <a:tailEnd/>
          </a:ln>
          <a:effectLst>
            <a:outerShdw dist="107763" dir="2700000" algn="ctr" rotWithShape="0">
              <a:srgbClr val="808080"/>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imes New Roman" panose="02020603050405020304" pitchFamily="18" charset="0"/>
            </a:endParaRPr>
          </a:p>
        </p:txBody>
      </p:sp>
      <p:graphicFrame>
        <p:nvGraphicFramePr>
          <p:cNvPr id="17" name="Object 4">
            <a:extLst>
              <a:ext uri="{FF2B5EF4-FFF2-40B4-BE49-F238E27FC236}">
                <a16:creationId xmlns:a16="http://schemas.microsoft.com/office/drawing/2014/main" id="{CBBEF0F9-C150-4186-A2EB-C3A9B2FA5DE6}"/>
              </a:ext>
            </a:extLst>
          </p:cNvPr>
          <p:cNvGraphicFramePr>
            <a:graphicFrameLocks noChangeAspect="1"/>
          </p:cNvGraphicFramePr>
          <p:nvPr/>
        </p:nvGraphicFramePr>
        <p:xfrm>
          <a:off x="5556252" y="5630863"/>
          <a:ext cx="1073151" cy="1079500"/>
        </p:xfrm>
        <a:graphic>
          <a:graphicData uri="http://schemas.openxmlformats.org/presentationml/2006/ole">
            <mc:AlternateContent xmlns:mc="http://schemas.openxmlformats.org/markup-compatibility/2006">
              <mc:Choice xmlns:v="urn:schemas-microsoft-com:vml" Requires="v">
                <p:oleObj name="剪辑" r:id="rId6" imgW="1847739" imgH="1857572" progId="MS_ClipArt_Gallery.2">
                  <p:embed/>
                </p:oleObj>
              </mc:Choice>
              <mc:Fallback>
                <p:oleObj name="剪辑" r:id="rId6" imgW="1847739" imgH="1857572" progId="MS_ClipArt_Gallery.2">
                  <p:embed/>
                  <p:pic>
                    <p:nvPicPr>
                      <p:cNvPr id="8" name="Object 4">
                        <a:extLst>
                          <a:ext uri="{FF2B5EF4-FFF2-40B4-BE49-F238E27FC236}">
                            <a16:creationId xmlns:a16="http://schemas.microsoft.com/office/drawing/2014/main" id="{3CC6709A-4A3F-4A7C-A43D-537729BAA94D}"/>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a:stretch>
                        <a:fillRect/>
                      </a:stretch>
                    </p:blipFill>
                    <p:spPr bwMode="auto">
                      <a:xfrm>
                        <a:off x="5556252" y="5630863"/>
                        <a:ext cx="1073151"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5">
            <a:extLst>
              <a:ext uri="{FF2B5EF4-FFF2-40B4-BE49-F238E27FC236}">
                <a16:creationId xmlns:a16="http://schemas.microsoft.com/office/drawing/2014/main" id="{D12FAF57-C449-4BAF-8CDC-65385E5E108C}"/>
              </a:ext>
            </a:extLst>
          </p:cNvPr>
          <p:cNvGraphicFramePr>
            <a:graphicFrameLocks noChangeAspect="1"/>
          </p:cNvGraphicFramePr>
          <p:nvPr/>
        </p:nvGraphicFramePr>
        <p:xfrm>
          <a:off x="6210303" y="3362326"/>
          <a:ext cx="930275" cy="738188"/>
        </p:xfrm>
        <a:graphic>
          <a:graphicData uri="http://schemas.openxmlformats.org/presentationml/2006/ole">
            <mc:AlternateContent xmlns:mc="http://schemas.openxmlformats.org/markup-compatibility/2006">
              <mc:Choice xmlns:v="urn:schemas-microsoft-com:vml" Requires="v">
                <p:oleObj name="剪辑" r:id="rId8" imgW="4603090" imgH="3652114" progId="MS_ClipArt_Gallery.2">
                  <p:embed/>
                </p:oleObj>
              </mc:Choice>
              <mc:Fallback>
                <p:oleObj name="剪辑" r:id="rId8" imgW="4603090" imgH="3652114" progId="MS_ClipArt_Gallery.2">
                  <p:embed/>
                  <p:pic>
                    <p:nvPicPr>
                      <p:cNvPr id="9" name="Object 5">
                        <a:extLst>
                          <a:ext uri="{FF2B5EF4-FFF2-40B4-BE49-F238E27FC236}">
                            <a16:creationId xmlns:a16="http://schemas.microsoft.com/office/drawing/2014/main" id="{13FB38BD-BC38-4FAF-8F6A-5954115FA7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10303" y="3362326"/>
                        <a:ext cx="930275"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6">
            <a:extLst>
              <a:ext uri="{FF2B5EF4-FFF2-40B4-BE49-F238E27FC236}">
                <a16:creationId xmlns:a16="http://schemas.microsoft.com/office/drawing/2014/main" id="{0F5D3625-F128-4290-9778-624DEAEC1EEA}"/>
              </a:ext>
            </a:extLst>
          </p:cNvPr>
          <p:cNvGraphicFramePr>
            <a:graphicFrameLocks noChangeAspect="1"/>
          </p:cNvGraphicFramePr>
          <p:nvPr/>
        </p:nvGraphicFramePr>
        <p:xfrm>
          <a:off x="3771903" y="4962530"/>
          <a:ext cx="944563" cy="1179513"/>
        </p:xfrm>
        <a:graphic>
          <a:graphicData uri="http://schemas.openxmlformats.org/presentationml/2006/ole">
            <mc:AlternateContent xmlns:mc="http://schemas.openxmlformats.org/markup-compatibility/2006">
              <mc:Choice xmlns:v="urn:schemas-microsoft-com:vml" Requires="v">
                <p:oleObj name="剪辑" r:id="rId10" imgW="944575" imgH="1180490" progId="MS_ClipArt_Gallery.2">
                  <p:embed/>
                </p:oleObj>
              </mc:Choice>
              <mc:Fallback>
                <p:oleObj name="剪辑" r:id="rId10" imgW="944575" imgH="1180490" progId="MS_ClipArt_Gallery.2">
                  <p:embed/>
                  <p:pic>
                    <p:nvPicPr>
                      <p:cNvPr id="10" name="Object 6">
                        <a:extLst>
                          <a:ext uri="{FF2B5EF4-FFF2-40B4-BE49-F238E27FC236}">
                            <a16:creationId xmlns:a16="http://schemas.microsoft.com/office/drawing/2014/main" id="{F58832EA-D179-4090-B3F9-83F68A373A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1903" y="4962530"/>
                        <a:ext cx="944563"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AutoShape 7">
            <a:extLst>
              <a:ext uri="{FF2B5EF4-FFF2-40B4-BE49-F238E27FC236}">
                <a16:creationId xmlns:a16="http://schemas.microsoft.com/office/drawing/2014/main" id="{5CE6FCC3-86DE-493B-929F-D2DF7DF4B26A}"/>
              </a:ext>
            </a:extLst>
          </p:cNvPr>
          <p:cNvSpPr>
            <a:spLocks noChangeArrowheads="1"/>
          </p:cNvSpPr>
          <p:nvPr/>
        </p:nvSpPr>
        <p:spPr bwMode="auto">
          <a:xfrm rot="19704483">
            <a:off x="4087818" y="4397375"/>
            <a:ext cx="2714625" cy="381000"/>
          </a:xfrm>
          <a:prstGeom prst="notchedRightArrow">
            <a:avLst>
              <a:gd name="adj1" fmla="val 50000"/>
              <a:gd name="adj2" fmla="val 178125"/>
            </a:avLst>
          </a:prstGeom>
          <a:solidFill>
            <a:srgbClr val="FF0000"/>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chemeClr val="bg1"/>
              </a:solidFill>
              <a:latin typeface="Times New Roman" panose="02020603050405020304" pitchFamily="18" charset="0"/>
              <a:ea typeface="黑体" panose="02010609060101010101" pitchFamily="49" charset="-122"/>
            </a:endParaRPr>
          </a:p>
        </p:txBody>
      </p:sp>
      <p:sp>
        <p:nvSpPr>
          <p:cNvPr id="21" name="Text Box 8">
            <a:extLst>
              <a:ext uri="{FF2B5EF4-FFF2-40B4-BE49-F238E27FC236}">
                <a16:creationId xmlns:a16="http://schemas.microsoft.com/office/drawing/2014/main" id="{5792901A-BA98-4185-9585-336D943A246F}"/>
              </a:ext>
            </a:extLst>
          </p:cNvPr>
          <p:cNvSpPr txBox="1">
            <a:spLocks noChangeArrowheads="1"/>
          </p:cNvSpPr>
          <p:nvPr/>
        </p:nvSpPr>
        <p:spPr bwMode="auto">
          <a:xfrm rot="19578566">
            <a:off x="4835526" y="4621184"/>
            <a:ext cx="1220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solidFill>
                  <a:srgbClr val="FF0000"/>
                </a:solidFill>
                <a:latin typeface="Times New Roman" panose="02020603050405020304" pitchFamily="18" charset="0"/>
                <a:ea typeface="楷体_GB2312" pitchFamily="49" charset="-122"/>
              </a:rPr>
              <a:t>信息传递</a:t>
            </a:r>
            <a:endParaRPr kumimoji="1" lang="zh-CN" altLang="en-US" sz="2400">
              <a:latin typeface="Times New Roman" panose="02020603050405020304" pitchFamily="18" charset="0"/>
            </a:endParaRPr>
          </a:p>
        </p:txBody>
      </p:sp>
      <p:sp>
        <p:nvSpPr>
          <p:cNvPr id="22" name="Freeform 9">
            <a:extLst>
              <a:ext uri="{FF2B5EF4-FFF2-40B4-BE49-F238E27FC236}">
                <a16:creationId xmlns:a16="http://schemas.microsoft.com/office/drawing/2014/main" id="{24E6EB28-2656-4E1E-B804-2C3DF96A579B}"/>
              </a:ext>
            </a:extLst>
          </p:cNvPr>
          <p:cNvSpPr>
            <a:spLocks/>
          </p:cNvSpPr>
          <p:nvPr/>
        </p:nvSpPr>
        <p:spPr bwMode="auto">
          <a:xfrm rot="1871170">
            <a:off x="4610100" y="3362325"/>
            <a:ext cx="990600" cy="1905000"/>
          </a:xfrm>
          <a:custGeom>
            <a:avLst/>
            <a:gdLst>
              <a:gd name="T0" fmla="*/ 2147483646 w 624"/>
              <a:gd name="T1" fmla="*/ 2147483646 h 1200"/>
              <a:gd name="T2" fmla="*/ 2147483646 w 624"/>
              <a:gd name="T3" fmla="*/ 2147483646 h 1200"/>
              <a:gd name="T4" fmla="*/ 0 w 624"/>
              <a:gd name="T5" fmla="*/ 0 h 1200"/>
              <a:gd name="T6" fmla="*/ 0 60000 65536"/>
              <a:gd name="T7" fmla="*/ 0 60000 65536"/>
              <a:gd name="T8" fmla="*/ 0 60000 65536"/>
              <a:gd name="T9" fmla="*/ 0 w 624"/>
              <a:gd name="T10" fmla="*/ 0 h 1200"/>
              <a:gd name="T11" fmla="*/ 624 w 624"/>
              <a:gd name="T12" fmla="*/ 1200 h 1200"/>
            </a:gdLst>
            <a:ahLst/>
            <a:cxnLst>
              <a:cxn ang="T6">
                <a:pos x="T0" y="T1"/>
              </a:cxn>
              <a:cxn ang="T7">
                <a:pos x="T2" y="T3"/>
              </a:cxn>
              <a:cxn ang="T8">
                <a:pos x="T4" y="T5"/>
              </a:cxn>
            </a:cxnLst>
            <a:rect l="T9" t="T10" r="T11" b="T12"/>
            <a:pathLst>
              <a:path w="624" h="1200">
                <a:moveTo>
                  <a:pt x="288" y="1200"/>
                </a:moveTo>
                <a:cubicBezTo>
                  <a:pt x="456" y="916"/>
                  <a:pt x="624" y="632"/>
                  <a:pt x="576" y="432"/>
                </a:cubicBezTo>
                <a:cubicBezTo>
                  <a:pt x="528" y="232"/>
                  <a:pt x="264" y="116"/>
                  <a:pt x="0" y="0"/>
                </a:cubicBezTo>
              </a:path>
            </a:pathLst>
          </a:custGeom>
          <a:noFill/>
          <a:ln w="15240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3" name="Object 10">
            <a:extLst>
              <a:ext uri="{FF2B5EF4-FFF2-40B4-BE49-F238E27FC236}">
                <a16:creationId xmlns:a16="http://schemas.microsoft.com/office/drawing/2014/main" id="{67DDCC48-46BE-48B4-AD16-B14810BBBAAC}"/>
              </a:ext>
            </a:extLst>
          </p:cNvPr>
          <p:cNvGraphicFramePr>
            <a:graphicFrameLocks noChangeAspect="1"/>
          </p:cNvGraphicFramePr>
          <p:nvPr/>
        </p:nvGraphicFramePr>
        <p:xfrm>
          <a:off x="4187825" y="2965451"/>
          <a:ext cx="1016000" cy="1092200"/>
        </p:xfrm>
        <a:graphic>
          <a:graphicData uri="http://schemas.openxmlformats.org/presentationml/2006/ole">
            <mc:AlternateContent xmlns:mc="http://schemas.openxmlformats.org/markup-compatibility/2006">
              <mc:Choice xmlns:v="urn:schemas-microsoft-com:vml" Requires="v">
                <p:oleObj name="剪辑" r:id="rId12" imgW="3025775" imgH="3252788" progId="MS_ClipArt_Gallery.2">
                  <p:embed/>
                </p:oleObj>
              </mc:Choice>
              <mc:Fallback>
                <p:oleObj name="剪辑" r:id="rId12" imgW="3025775" imgH="3252788" progId="MS_ClipArt_Gallery.2">
                  <p:embed/>
                  <p:pic>
                    <p:nvPicPr>
                      <p:cNvPr id="14" name="Object 10">
                        <a:extLst>
                          <a:ext uri="{FF2B5EF4-FFF2-40B4-BE49-F238E27FC236}">
                            <a16:creationId xmlns:a16="http://schemas.microsoft.com/office/drawing/2014/main" id="{4AFFFEC5-B954-4BB9-9BF9-E07B7BB8AAD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87825" y="2965451"/>
                        <a:ext cx="10160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AutoShape 11">
            <a:extLst>
              <a:ext uri="{FF2B5EF4-FFF2-40B4-BE49-F238E27FC236}">
                <a16:creationId xmlns:a16="http://schemas.microsoft.com/office/drawing/2014/main" id="{A2F6450E-527D-4E46-ADC0-F4C051D4989D}"/>
              </a:ext>
            </a:extLst>
          </p:cNvPr>
          <p:cNvSpPr>
            <a:spLocks noChangeArrowheads="1"/>
          </p:cNvSpPr>
          <p:nvPr/>
        </p:nvSpPr>
        <p:spPr bwMode="auto">
          <a:xfrm rot="17497920">
            <a:off x="5524500" y="4505325"/>
            <a:ext cx="1752600" cy="381000"/>
          </a:xfrm>
          <a:prstGeom prst="notchedRightArrow">
            <a:avLst>
              <a:gd name="adj1" fmla="val 50000"/>
              <a:gd name="adj2" fmla="val 115000"/>
            </a:avLst>
          </a:prstGeom>
          <a:solidFill>
            <a:srgbClr val="3333FF"/>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000">
              <a:solidFill>
                <a:schemeClr val="bg1"/>
              </a:solidFill>
              <a:latin typeface="Times New Roman" panose="02020603050405020304" pitchFamily="18" charset="0"/>
              <a:ea typeface="黑体" panose="02010609060101010101" pitchFamily="49" charset="-122"/>
            </a:endParaRPr>
          </a:p>
        </p:txBody>
      </p:sp>
      <p:sp>
        <p:nvSpPr>
          <p:cNvPr id="25" name="Text Box 12">
            <a:extLst>
              <a:ext uri="{FF2B5EF4-FFF2-40B4-BE49-F238E27FC236}">
                <a16:creationId xmlns:a16="http://schemas.microsoft.com/office/drawing/2014/main" id="{3EAB5551-032F-4C95-A25A-F0C805152C10}"/>
              </a:ext>
            </a:extLst>
          </p:cNvPr>
          <p:cNvSpPr txBox="1">
            <a:spLocks noChangeArrowheads="1"/>
          </p:cNvSpPr>
          <p:nvPr/>
        </p:nvSpPr>
        <p:spPr bwMode="auto">
          <a:xfrm>
            <a:off x="6667503" y="5570510"/>
            <a:ext cx="1265239" cy="400110"/>
          </a:xfrm>
          <a:prstGeom prst="rect">
            <a:avLst/>
          </a:prstGeom>
          <a:solidFill>
            <a:schemeClr val="tx1"/>
          </a:solidFill>
          <a:ln>
            <a:noFill/>
          </a:ln>
          <a:effectLst>
            <a:prstShdw prst="shdw13" dist="53882" dir="13500000">
              <a:srgbClr val="808080"/>
            </a:prstShdw>
          </a:effectLst>
          <a:extLst>
            <a:ext uri="{91240B29-F687-4F45-9708-019B960494DF}">
              <a14:hiddenLine xmlns:a14="http://schemas.microsoft.com/office/drawing/2010/main" w="1270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solidFill>
                  <a:srgbClr val="FFFF99"/>
                </a:solidFill>
                <a:latin typeface="Times New Roman" panose="02020603050405020304" pitchFamily="18" charset="0"/>
                <a:ea typeface="楷体_GB2312" pitchFamily="49" charset="-122"/>
              </a:rPr>
              <a:t>信息冒充</a:t>
            </a:r>
            <a:endParaRPr kumimoji="1" lang="zh-CN" altLang="en-US" sz="2400">
              <a:solidFill>
                <a:srgbClr val="FFFF99"/>
              </a:solidFill>
              <a:latin typeface="Times New Roman" panose="02020603050405020304" pitchFamily="18" charset="0"/>
            </a:endParaRPr>
          </a:p>
        </p:txBody>
      </p:sp>
      <p:graphicFrame>
        <p:nvGraphicFramePr>
          <p:cNvPr id="26" name="Object 13">
            <a:extLst>
              <a:ext uri="{FF2B5EF4-FFF2-40B4-BE49-F238E27FC236}">
                <a16:creationId xmlns:a16="http://schemas.microsoft.com/office/drawing/2014/main" id="{1BFAB735-461D-4356-8F95-B6C19D3A811F}"/>
              </a:ext>
            </a:extLst>
          </p:cNvPr>
          <p:cNvGraphicFramePr>
            <a:graphicFrameLocks noChangeAspect="1"/>
          </p:cNvGraphicFramePr>
          <p:nvPr/>
        </p:nvGraphicFramePr>
        <p:xfrm>
          <a:off x="6180139" y="2905129"/>
          <a:ext cx="1173163" cy="1057275"/>
        </p:xfrm>
        <a:graphic>
          <a:graphicData uri="http://schemas.openxmlformats.org/presentationml/2006/ole">
            <mc:AlternateContent xmlns:mc="http://schemas.openxmlformats.org/markup-compatibility/2006">
              <mc:Choice xmlns:v="urn:schemas-microsoft-com:vml" Requires="v">
                <p:oleObj name="剪辑" r:id="rId14" imgW="3717925" imgH="3352800" progId="MS_ClipArt_Gallery.2">
                  <p:embed/>
                </p:oleObj>
              </mc:Choice>
              <mc:Fallback>
                <p:oleObj name="剪辑" r:id="rId14" imgW="3717925" imgH="3352800" progId="MS_ClipArt_Gallery.2">
                  <p:embed/>
                  <p:pic>
                    <p:nvPicPr>
                      <p:cNvPr id="17" name="Object 13">
                        <a:extLst>
                          <a:ext uri="{FF2B5EF4-FFF2-40B4-BE49-F238E27FC236}">
                            <a16:creationId xmlns:a16="http://schemas.microsoft.com/office/drawing/2014/main" id="{006250DB-76F9-4614-A825-4630F98321A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0139" y="2905129"/>
                        <a:ext cx="1173163"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14">
            <a:extLst>
              <a:ext uri="{FF2B5EF4-FFF2-40B4-BE49-F238E27FC236}">
                <a16:creationId xmlns:a16="http://schemas.microsoft.com/office/drawing/2014/main" id="{C123764A-06CC-4F82-A870-8E33A77F182C}"/>
              </a:ext>
            </a:extLst>
          </p:cNvPr>
          <p:cNvSpPr txBox="1">
            <a:spLocks noChangeArrowheads="1"/>
          </p:cNvSpPr>
          <p:nvPr/>
        </p:nvSpPr>
        <p:spPr bwMode="auto">
          <a:xfrm>
            <a:off x="7353304" y="3341661"/>
            <a:ext cx="1298575" cy="400110"/>
          </a:xfrm>
          <a:prstGeom prst="rect">
            <a:avLst/>
          </a:prstGeom>
          <a:solidFill>
            <a:schemeClr val="accent2"/>
          </a:solidFill>
          <a:ln>
            <a:noFill/>
          </a:ln>
          <a:effectLst>
            <a:prstShdw prst="shdw13" dist="53882" dir="13500000">
              <a:srgbClr val="808080"/>
            </a:prstShdw>
          </a:effectLst>
          <a:extLst>
            <a:ext uri="{91240B29-F687-4F45-9708-019B960494DF}">
              <a14:hiddenLine xmlns:a14="http://schemas.microsoft.com/office/drawing/2010/main" w="1270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dirty="0">
                <a:solidFill>
                  <a:srgbClr val="FFFF99"/>
                </a:solidFill>
                <a:latin typeface="Times New Roman" panose="02020603050405020304" pitchFamily="18" charset="0"/>
                <a:ea typeface="楷体_GB2312" pitchFamily="49" charset="-122"/>
              </a:rPr>
              <a:t>信息篡改</a:t>
            </a:r>
            <a:endParaRPr kumimoji="1" lang="zh-CN" altLang="en-US" sz="2400" dirty="0">
              <a:solidFill>
                <a:srgbClr val="FFFF99"/>
              </a:solidFill>
              <a:latin typeface="Times New Roman" panose="02020603050405020304" pitchFamily="18" charset="0"/>
            </a:endParaRPr>
          </a:p>
        </p:txBody>
      </p:sp>
      <p:graphicFrame>
        <p:nvGraphicFramePr>
          <p:cNvPr id="28" name="Object 15">
            <a:extLst>
              <a:ext uri="{FF2B5EF4-FFF2-40B4-BE49-F238E27FC236}">
                <a16:creationId xmlns:a16="http://schemas.microsoft.com/office/drawing/2014/main" id="{7CDADA47-609C-48FA-B877-1F7E6DEDCAF4}"/>
              </a:ext>
            </a:extLst>
          </p:cNvPr>
          <p:cNvGraphicFramePr>
            <a:graphicFrameLocks noChangeAspect="1"/>
          </p:cNvGraphicFramePr>
          <p:nvPr/>
        </p:nvGraphicFramePr>
        <p:xfrm>
          <a:off x="3314704" y="4657729"/>
          <a:ext cx="1490663" cy="1235075"/>
        </p:xfrm>
        <a:graphic>
          <a:graphicData uri="http://schemas.openxmlformats.org/presentationml/2006/ole">
            <mc:AlternateContent xmlns:mc="http://schemas.openxmlformats.org/markup-compatibility/2006">
              <mc:Choice xmlns:v="urn:schemas-microsoft-com:vml" Requires="v">
                <p:oleObj name="剪辑" r:id="rId16" imgW="4046538" imgH="3352800" progId="MS_ClipArt_Gallery.2">
                  <p:embed/>
                </p:oleObj>
              </mc:Choice>
              <mc:Fallback>
                <p:oleObj name="剪辑" r:id="rId16" imgW="4046538" imgH="3352800" progId="MS_ClipArt_Gallery.2">
                  <p:embed/>
                  <p:pic>
                    <p:nvPicPr>
                      <p:cNvPr id="19" name="Object 15">
                        <a:extLst>
                          <a:ext uri="{FF2B5EF4-FFF2-40B4-BE49-F238E27FC236}">
                            <a16:creationId xmlns:a16="http://schemas.microsoft.com/office/drawing/2014/main" id="{6538DEAE-00D3-4BDA-9786-D9D10550425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4704" y="4657729"/>
                        <a:ext cx="1490663"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16">
            <a:extLst>
              <a:ext uri="{FF2B5EF4-FFF2-40B4-BE49-F238E27FC236}">
                <a16:creationId xmlns:a16="http://schemas.microsoft.com/office/drawing/2014/main" id="{69A939AF-26CF-4DE7-8E8B-366F0D399078}"/>
              </a:ext>
            </a:extLst>
          </p:cNvPr>
          <p:cNvSpPr txBox="1">
            <a:spLocks noChangeArrowheads="1"/>
          </p:cNvSpPr>
          <p:nvPr/>
        </p:nvSpPr>
        <p:spPr bwMode="auto">
          <a:xfrm>
            <a:off x="2316166" y="4579910"/>
            <a:ext cx="1290637" cy="400110"/>
          </a:xfrm>
          <a:prstGeom prst="rect">
            <a:avLst/>
          </a:prstGeom>
          <a:solidFill>
            <a:srgbClr val="336600"/>
          </a:solidFill>
          <a:ln>
            <a:noFill/>
          </a:ln>
          <a:effectLst>
            <a:prstShdw prst="shdw13" dist="53882" dir="13500000">
              <a:srgbClr val="808080"/>
            </a:prstShdw>
          </a:effectLst>
          <a:extLst>
            <a:ext uri="{91240B29-F687-4F45-9708-019B960494DF}">
              <a14:hiddenLine xmlns:a14="http://schemas.microsoft.com/office/drawing/2010/main" w="1270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dirty="0">
                <a:solidFill>
                  <a:srgbClr val="FFFF99"/>
                </a:solidFill>
                <a:latin typeface="Times New Roman" panose="02020603050405020304" pitchFamily="18" charset="0"/>
                <a:ea typeface="楷体_GB2312" pitchFamily="49" charset="-122"/>
              </a:rPr>
              <a:t>信息抵赖</a:t>
            </a:r>
            <a:endParaRPr kumimoji="1" lang="zh-CN" altLang="en-US" sz="2400" dirty="0">
              <a:solidFill>
                <a:srgbClr val="FFFF99"/>
              </a:solidFill>
              <a:latin typeface="Times New Roman" panose="02020603050405020304" pitchFamily="18" charset="0"/>
            </a:endParaRPr>
          </a:p>
        </p:txBody>
      </p:sp>
      <p:sp>
        <p:nvSpPr>
          <p:cNvPr id="30" name="AutoShape 17">
            <a:extLst>
              <a:ext uri="{FF2B5EF4-FFF2-40B4-BE49-F238E27FC236}">
                <a16:creationId xmlns:a16="http://schemas.microsoft.com/office/drawing/2014/main" id="{A79F8BFF-0701-4CCC-9C47-A48C36FA8B77}"/>
              </a:ext>
            </a:extLst>
          </p:cNvPr>
          <p:cNvSpPr>
            <a:spLocks noChangeArrowheads="1"/>
          </p:cNvSpPr>
          <p:nvPr/>
        </p:nvSpPr>
        <p:spPr bwMode="auto">
          <a:xfrm>
            <a:off x="7416804" y="1609725"/>
            <a:ext cx="2676525" cy="685800"/>
          </a:xfrm>
          <a:prstGeom prst="wedgeRoundRectCallout">
            <a:avLst>
              <a:gd name="adj1" fmla="val -84755"/>
              <a:gd name="adj2" fmla="val 118750"/>
              <a:gd name="adj3" fmla="val 16667"/>
            </a:avLst>
          </a:prstGeom>
          <a:solidFill>
            <a:srgbClr val="FFFF99"/>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dirty="0">
                <a:solidFill>
                  <a:srgbClr val="FF0000"/>
                </a:solidFill>
                <a:latin typeface="Times New Roman" panose="02020603050405020304" pitchFamily="18" charset="0"/>
                <a:ea typeface="楷体_GB2312" pitchFamily="49" charset="-122"/>
              </a:rPr>
              <a:t>加密技术</a:t>
            </a:r>
            <a:endParaRPr kumimoji="1" lang="zh-CN" altLang="en-US" sz="2400" dirty="0">
              <a:latin typeface="Times New Roman" panose="02020603050405020304" pitchFamily="18" charset="0"/>
            </a:endParaRPr>
          </a:p>
        </p:txBody>
      </p:sp>
      <p:sp>
        <p:nvSpPr>
          <p:cNvPr id="31" name="AutoShape 18">
            <a:extLst>
              <a:ext uri="{FF2B5EF4-FFF2-40B4-BE49-F238E27FC236}">
                <a16:creationId xmlns:a16="http://schemas.microsoft.com/office/drawing/2014/main" id="{808BA42F-4C4F-4376-AADD-ED5538802844}"/>
              </a:ext>
            </a:extLst>
          </p:cNvPr>
          <p:cNvSpPr>
            <a:spLocks noChangeArrowheads="1"/>
          </p:cNvSpPr>
          <p:nvPr/>
        </p:nvSpPr>
        <p:spPr bwMode="auto">
          <a:xfrm>
            <a:off x="8053390" y="3830639"/>
            <a:ext cx="2290763" cy="685800"/>
          </a:xfrm>
          <a:prstGeom prst="wedgeRoundRectCallout">
            <a:avLst>
              <a:gd name="adj1" fmla="val -67463"/>
              <a:gd name="adj2" fmla="val -61343"/>
              <a:gd name="adj3" fmla="val 16667"/>
            </a:avLst>
          </a:prstGeom>
          <a:solidFill>
            <a:srgbClr val="FFFF99"/>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dirty="0">
                <a:solidFill>
                  <a:srgbClr val="FF0000"/>
                </a:solidFill>
                <a:latin typeface="Times New Roman" panose="02020603050405020304" pitchFamily="18" charset="0"/>
                <a:ea typeface="楷体_GB2312" pitchFamily="49" charset="-122"/>
              </a:rPr>
              <a:t>完整性技术</a:t>
            </a:r>
            <a:endParaRPr kumimoji="1" lang="zh-CN" altLang="en-US" sz="2400" dirty="0">
              <a:latin typeface="Times New Roman" panose="02020603050405020304" pitchFamily="18" charset="0"/>
            </a:endParaRPr>
          </a:p>
        </p:txBody>
      </p:sp>
      <p:sp>
        <p:nvSpPr>
          <p:cNvPr id="32" name="AutoShape 19">
            <a:extLst>
              <a:ext uri="{FF2B5EF4-FFF2-40B4-BE49-F238E27FC236}">
                <a16:creationId xmlns:a16="http://schemas.microsoft.com/office/drawing/2014/main" id="{5EAFB0AE-23EB-4808-B6C6-38AC97A4E81A}"/>
              </a:ext>
            </a:extLst>
          </p:cNvPr>
          <p:cNvSpPr>
            <a:spLocks noChangeArrowheads="1"/>
          </p:cNvSpPr>
          <p:nvPr/>
        </p:nvSpPr>
        <p:spPr bwMode="auto">
          <a:xfrm>
            <a:off x="8077204" y="5054600"/>
            <a:ext cx="2016125" cy="685800"/>
          </a:xfrm>
          <a:prstGeom prst="wedgeRoundRectCallout">
            <a:avLst>
              <a:gd name="adj1" fmla="val -61259"/>
              <a:gd name="adj2" fmla="val 70370"/>
              <a:gd name="adj3" fmla="val 16667"/>
            </a:avLst>
          </a:prstGeom>
          <a:solidFill>
            <a:srgbClr val="FFFF99"/>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Times New Roman" panose="02020603050405020304" pitchFamily="18" charset="0"/>
                <a:ea typeface="楷体_GB2312" pitchFamily="49" charset="-122"/>
              </a:rPr>
              <a:t>认证技术</a:t>
            </a:r>
            <a:endParaRPr kumimoji="1" lang="zh-CN" altLang="en-US" sz="2400">
              <a:latin typeface="Times New Roman" panose="02020603050405020304" pitchFamily="18" charset="0"/>
            </a:endParaRPr>
          </a:p>
        </p:txBody>
      </p:sp>
      <p:sp>
        <p:nvSpPr>
          <p:cNvPr id="33" name="AutoShape 20">
            <a:extLst>
              <a:ext uri="{FF2B5EF4-FFF2-40B4-BE49-F238E27FC236}">
                <a16:creationId xmlns:a16="http://schemas.microsoft.com/office/drawing/2014/main" id="{BA905B92-890B-4BD2-AD01-0A04D525B42B}"/>
              </a:ext>
            </a:extLst>
          </p:cNvPr>
          <p:cNvSpPr>
            <a:spLocks noChangeArrowheads="1"/>
          </p:cNvSpPr>
          <p:nvPr/>
        </p:nvSpPr>
        <p:spPr bwMode="auto">
          <a:xfrm>
            <a:off x="2100267" y="2749551"/>
            <a:ext cx="2232025" cy="685800"/>
          </a:xfrm>
          <a:prstGeom prst="wedgeRoundRectCallout">
            <a:avLst>
              <a:gd name="adj1" fmla="val -8537"/>
              <a:gd name="adj2" fmla="val 203935"/>
              <a:gd name="adj3" fmla="val 16667"/>
            </a:avLst>
          </a:prstGeom>
          <a:solidFill>
            <a:srgbClr val="FFFF99"/>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dirty="0">
                <a:solidFill>
                  <a:srgbClr val="FF0000"/>
                </a:solidFill>
                <a:latin typeface="Times New Roman" panose="02020603050405020304" pitchFamily="18" charset="0"/>
                <a:ea typeface="楷体_GB2312" pitchFamily="49" charset="-122"/>
              </a:rPr>
              <a:t>数字签名</a:t>
            </a:r>
            <a:endParaRPr kumimoji="1" lang="zh-CN" altLang="en-US" sz="2400" dirty="0">
              <a:latin typeface="Times New Roman" panose="02020603050405020304" pitchFamily="18" charset="0"/>
            </a:endParaRPr>
          </a:p>
        </p:txBody>
      </p:sp>
    </p:spTree>
    <p:extLst>
      <p:ext uri="{BB962C8B-B14F-4D97-AF65-F5344CB8AC3E}">
        <p14:creationId xmlns:p14="http://schemas.microsoft.com/office/powerpoint/2010/main" val="200064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lide(fromBottom)">
                                      <p:cBhvr>
                                        <p:cTn id="12" dur="500"/>
                                        <p:tgtEl>
                                          <p:spTgt spid="19"/>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lide(fromBottom)">
                                      <p:cBhvr>
                                        <p:cTn id="16" dur="500"/>
                                        <p:tgtEl>
                                          <p:spTgt spid="18"/>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slide(fromBottom)">
                                      <p:cBhvr>
                                        <p:cTn id="29" dur="500"/>
                                        <p:tgtEl>
                                          <p:spTgt spid="23"/>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par>
                          <p:cTn id="34" fill="hold">
                            <p:stCondLst>
                              <p:cond delay="1000"/>
                            </p:stCondLst>
                            <p:childTnLst>
                              <p:par>
                                <p:cTn id="35" presetID="1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slide(fromLeft)">
                                      <p:cBhvr>
                                        <p:cTn id="37" dur="500"/>
                                        <p:tgtEl>
                                          <p:spTgt spid="15"/>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slide(fromBottom)">
                                      <p:cBhvr>
                                        <p:cTn id="47" dur="500"/>
                                        <p:tgtEl>
                                          <p:spTgt spid="17"/>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childTnLst>
                          </p:cTn>
                        </p:par>
                        <p:par>
                          <p:cTn id="52" fill="hold">
                            <p:stCondLst>
                              <p:cond delay="1000"/>
                            </p:stCondLst>
                            <p:childTnLst>
                              <p:par>
                                <p:cTn id="53" presetID="1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Left)">
                                      <p:cBhvr>
                                        <p:cTn id="55" dur="500"/>
                                        <p:tgtEl>
                                          <p:spTgt spid="25"/>
                                        </p:tgtEl>
                                      </p:cBhvr>
                                    </p:animEffect>
                                  </p:childTnLst>
                                  <p:subTnLst>
                                    <p:audio>
                                      <p:cMediaNode>
                                        <p:cTn display="0" masterRel="sameClick">
                                          <p:stCondLst>
                                            <p:cond evt="begin" delay="0">
                                              <p:tn val="53"/>
                                            </p:cond>
                                          </p:stCondLst>
                                          <p:endCondLst>
                                            <p:cond evt="onStopAudio" delay="0">
                                              <p:tgtEl>
                                                <p:sldTgt/>
                                              </p:tgtEl>
                                            </p:cond>
                                          </p:endCondLst>
                                        </p:cTn>
                                        <p:tgtEl>
                                          <p:sndTgt r:embed="rId3" name="chimes.wav"/>
                                        </p:tgtEl>
                                      </p:cMediaNode>
                                    </p:audio>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left)">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slide(fromBottom)">
                                      <p:cBhvr>
                                        <p:cTn id="65" dur="500"/>
                                        <p:tgtEl>
                                          <p:spTgt spid="26"/>
                                        </p:tgtEl>
                                      </p:cBhvr>
                                    </p:animEffect>
                                  </p:childTnLst>
                                </p:cTn>
                              </p:par>
                            </p:childTnLst>
                          </p:cTn>
                        </p:par>
                        <p:par>
                          <p:cTn id="66" fill="hold">
                            <p:stCondLst>
                              <p:cond delay="500"/>
                            </p:stCondLst>
                            <p:childTnLst>
                              <p:par>
                                <p:cTn id="67" presetID="12" presetClass="entr" presetSubtype="8"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slide(fromLeft)">
                                      <p:cBhvr>
                                        <p:cTn id="69" dur="500"/>
                                        <p:tgtEl>
                                          <p:spTgt spid="27"/>
                                        </p:tgtEl>
                                      </p:cBhvr>
                                    </p:animEffect>
                                  </p:childTnLst>
                                  <p:subTnLst>
                                    <p:audio>
                                      <p:cMediaNode>
                                        <p:cTn display="0" masterRel="sameClick">
                                          <p:stCondLst>
                                            <p:cond evt="begin" delay="0">
                                              <p:tn val="67"/>
                                            </p:cond>
                                          </p:stCondLst>
                                          <p:endCondLst>
                                            <p:cond evt="onStopAudio" delay="0">
                                              <p:tgtEl>
                                                <p:sldTgt/>
                                              </p:tgtEl>
                                            </p:cond>
                                          </p:endCondLst>
                                        </p:cTn>
                                        <p:tgtEl>
                                          <p:sndTgt r:embed="rId4" name="type.wav"/>
                                        </p:tgtEl>
                                      </p:cMediaNode>
                                    </p:audio>
                                  </p:sub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left)">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slide(fromBottom)">
                                      <p:cBhvr>
                                        <p:cTn id="79" dur="500"/>
                                        <p:tgtEl>
                                          <p:spTgt spid="28"/>
                                        </p:tgtEl>
                                      </p:cBhvr>
                                    </p:animEffect>
                                  </p:childTnLst>
                                </p:cTn>
                              </p:par>
                            </p:childTnLst>
                          </p:cTn>
                        </p:par>
                        <p:par>
                          <p:cTn id="80" fill="hold">
                            <p:stCondLst>
                              <p:cond delay="500"/>
                            </p:stCondLst>
                            <p:childTnLst>
                              <p:par>
                                <p:cTn id="81" presetID="12" presetClass="entr" presetSubtype="2" fill="hold" grpId="0" nodeType="after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slide(fromRight)">
                                      <p:cBhvr>
                                        <p:cTn id="83" dur="500"/>
                                        <p:tgtEl>
                                          <p:spTgt spid="29"/>
                                        </p:tgtEl>
                                      </p:cBhvr>
                                    </p:animEffect>
                                  </p:childTnLst>
                                  <p:subTnLst>
                                    <p:audio>
                                      <p:cMediaNode>
                                        <p:cTn display="0" masterRel="sameClick">
                                          <p:stCondLst>
                                            <p:cond evt="begin" delay="0">
                                              <p:tn val="81"/>
                                            </p:cond>
                                          </p:stCondLst>
                                          <p:endCondLst>
                                            <p:cond evt="onStopAudio" delay="0">
                                              <p:tgtEl>
                                                <p:sldTgt/>
                                              </p:tgtEl>
                                            </p:cond>
                                          </p:endCondLst>
                                        </p:cTn>
                                        <p:tgtEl>
                                          <p:sndTgt r:embed="rId5" name="cashreg.wav"/>
                                        </p:tgtEl>
                                      </p:cMediaNode>
                                    </p:audio>
                                  </p:sub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down)">
                                      <p:cBhvr>
                                        <p:cTn id="8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20" grpId="0" animBg="1"/>
      <p:bldP spid="21" grpId="0" autoUpdateAnimBg="0"/>
      <p:bldP spid="24" grpId="0" animBg="1"/>
      <p:bldP spid="25" grpId="0" animBg="1" autoUpdateAnimBg="0"/>
      <p:bldP spid="27" grpId="0" animBg="1" autoUpdateAnimBg="0"/>
      <p:bldP spid="29" grpId="0" animBg="1" autoUpdateAnimBg="0"/>
      <p:bldP spid="30" grpId="0" animBg="1" autoUpdateAnimBg="0"/>
      <p:bldP spid="31" grpId="0" animBg="1" autoUpdateAnimBg="0"/>
      <p:bldP spid="32" grpId="0" animBg="1" autoUpdateAnimBg="0"/>
      <p:bldP spid="33"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a:extLst>
              <a:ext uri="{FF2B5EF4-FFF2-40B4-BE49-F238E27FC236}">
                <a16:creationId xmlns:a16="http://schemas.microsoft.com/office/drawing/2014/main" id="{495C024D-30E4-4FF2-874C-49B1989BD146}"/>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密钥短语密码</a:t>
            </a:r>
          </a:p>
        </p:txBody>
      </p:sp>
      <p:sp>
        <p:nvSpPr>
          <p:cNvPr id="88068" name="Rectangle 3">
            <a:extLst>
              <a:ext uri="{FF2B5EF4-FFF2-40B4-BE49-F238E27FC236}">
                <a16:creationId xmlns:a16="http://schemas.microsoft.com/office/drawing/2014/main" id="{6722D999-23FF-47F9-BC61-E4BAB864E459}"/>
              </a:ext>
            </a:extLst>
          </p:cNvPr>
          <p:cNvSpPr>
            <a:spLocks noGrp="1" noChangeArrowheads="1"/>
          </p:cNvSpPr>
          <p:nvPr>
            <p:ph type="body" idx="1"/>
          </p:nvPr>
        </p:nvSpPr>
        <p:spPr>
          <a:xfrm>
            <a:off x="2312991" y="2152624"/>
            <a:ext cx="7566025" cy="3588608"/>
          </a:xfrm>
          <a:noFill/>
        </p:spPr>
        <p:txBody>
          <a:bodyPr/>
          <a:lstStyle/>
          <a:p>
            <a:pPr indent="0">
              <a:lnSpc>
                <a:spcPct val="100000"/>
              </a:lnSpc>
              <a:spcAft>
                <a:spcPts val="600"/>
              </a:spcAft>
              <a:buNone/>
            </a:pPr>
            <a:r>
              <a:rPr lang="zh-CN" altLang="en-US" dirty="0">
                <a:latin typeface="宋体" panose="02010600030101010101" pitchFamily="2" charset="-122"/>
                <a:ea typeface="宋体" panose="02010600030101010101" pitchFamily="2" charset="-122"/>
              </a:rPr>
              <a:t>选一个英文短语，称其为</a:t>
            </a:r>
            <a:r>
              <a:rPr lang="zh-CN" altLang="en-US" b="1" dirty="0">
                <a:latin typeface="宋体" panose="02010600030101010101" pitchFamily="2" charset="-122"/>
                <a:ea typeface="宋体" panose="02010600030101010101" pitchFamily="2" charset="-122"/>
              </a:rPr>
              <a:t>密钥字</a:t>
            </a:r>
            <a:r>
              <a:rPr lang="zh-CN" altLang="en-US" dirty="0">
                <a:latin typeface="Tahoma" panose="020B0604030504040204" pitchFamily="34" charset="0"/>
                <a:ea typeface="宋体" panose="02010600030101010101" pitchFamily="2" charset="-122"/>
                <a:cs typeface="Tahoma" panose="020B0604030504040204" pitchFamily="34" charset="0"/>
              </a:rPr>
              <a:t>(</a:t>
            </a:r>
            <a:r>
              <a:rPr lang="en-US" altLang="zh-CN" dirty="0">
                <a:latin typeface="Tahoma" panose="020B0604030504040204" pitchFamily="34" charset="0"/>
                <a:ea typeface="Tahoma" panose="020B0604030504040204" pitchFamily="34" charset="0"/>
                <a:cs typeface="Tahoma" panose="020B0604030504040204" pitchFamily="34" charset="0"/>
              </a:rPr>
              <a:t>Key Word)</a:t>
            </a:r>
            <a:r>
              <a:rPr lang="zh-CN" altLang="en-US" dirty="0">
                <a:latin typeface="宋体" panose="02010600030101010101" pitchFamily="2" charset="-122"/>
                <a:ea typeface="宋体" panose="02010600030101010101" pitchFamily="2" charset="-122"/>
              </a:rPr>
              <a:t>或</a:t>
            </a:r>
            <a:r>
              <a:rPr lang="zh-CN" altLang="en-US" b="1" dirty="0">
                <a:latin typeface="宋体" panose="02010600030101010101" pitchFamily="2" charset="-122"/>
                <a:ea typeface="宋体" panose="02010600030101010101" pitchFamily="2" charset="-122"/>
              </a:rPr>
              <a:t>密钥短语</a:t>
            </a:r>
            <a:r>
              <a:rPr lang="zh-CN" altLang="en-US" dirty="0">
                <a:latin typeface="Tahoma" panose="020B0604030504040204" pitchFamily="34" charset="0"/>
                <a:ea typeface="宋体" panose="02010600030101010101" pitchFamily="2" charset="-122"/>
                <a:cs typeface="Tahoma" panose="020B0604030504040204" pitchFamily="34" charset="0"/>
              </a:rPr>
              <a:t>(</a:t>
            </a:r>
            <a:r>
              <a:rPr lang="en-US" altLang="zh-CN" dirty="0">
                <a:latin typeface="Tahoma" panose="020B0604030504040204" pitchFamily="34" charset="0"/>
                <a:ea typeface="宋体" panose="02010600030101010101" pitchFamily="2" charset="-122"/>
                <a:cs typeface="Tahoma" panose="020B0604030504040204" pitchFamily="34" charset="0"/>
              </a:rPr>
              <a:t>Key Phrase</a:t>
            </a:r>
            <a:r>
              <a:rPr lang="en-US" altLang="zh-CN" dirty="0">
                <a:latin typeface="Tahoma" panose="020B0604030504040204" pitchFamily="34" charset="0"/>
                <a:ea typeface="Tahoma" panose="020B0604030504040204" pitchFamily="34" charset="0"/>
                <a:cs typeface="Tahoma" panose="020B0604030504040204" pitchFamily="34" charset="0"/>
              </a:rPr>
              <a:t>)，</a:t>
            </a:r>
            <a:r>
              <a:rPr lang="zh-CN" altLang="en-US" dirty="0">
                <a:latin typeface="宋体" panose="02010600030101010101" pitchFamily="2" charset="-122"/>
                <a:ea typeface="宋体" panose="02010600030101010101" pitchFamily="2" charset="-122"/>
              </a:rPr>
              <a:t>如</a:t>
            </a:r>
            <a:r>
              <a:rPr lang="en-US" altLang="zh-CN" dirty="0">
                <a:latin typeface="Tahoma" panose="020B0604030504040204" pitchFamily="34" charset="0"/>
                <a:ea typeface="Tahoma" panose="020B0604030504040204" pitchFamily="34" charset="0"/>
                <a:cs typeface="Tahoma" panose="020B0604030504040204" pitchFamily="34" charset="0"/>
              </a:rPr>
              <a:t>HAPPY NEW YEAR</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去掉重复字母得</a:t>
            </a:r>
            <a:r>
              <a:rPr lang="en-US" altLang="zh-CN" dirty="0">
                <a:latin typeface="Tahoma" panose="020B0604030504040204" pitchFamily="34" charset="0"/>
                <a:ea typeface="Tahoma" panose="020B0604030504040204" pitchFamily="34" charset="0"/>
                <a:cs typeface="Tahoma" panose="020B0604030504040204" pitchFamily="34" charset="0"/>
              </a:rPr>
              <a:t>HAPYNEWR</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将它依次写在明文字母表之下，而后再将字母表中未在短语中出现过的字母依次写于此短语之后，就可构造出一个字母代换表，如下所示：</a:t>
            </a:r>
            <a:r>
              <a:rPr lang="zh-CN" altLang="zh-CN"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
        <p:nvSpPr>
          <p:cNvPr id="5" name="灯片编号占位符 4">
            <a:extLst>
              <a:ext uri="{FF2B5EF4-FFF2-40B4-BE49-F238E27FC236}">
                <a16:creationId xmlns:a16="http://schemas.microsoft.com/office/drawing/2014/main" id="{00B8F198-6736-49FF-82D0-1FA6C8D47D80}"/>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70</a:t>
            </a:fld>
            <a:endParaRPr lang="en-US" altLang="zh-CN" sz="1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3B2DEF1D-F164-45FF-89D6-866FCFC080EA}"/>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密钥短语密码</a:t>
            </a:r>
          </a:p>
        </p:txBody>
      </p:sp>
      <p:sp>
        <p:nvSpPr>
          <p:cNvPr id="62469" name="Rectangle 3">
            <a:extLst>
              <a:ext uri="{FF2B5EF4-FFF2-40B4-BE49-F238E27FC236}">
                <a16:creationId xmlns:a16="http://schemas.microsoft.com/office/drawing/2014/main" id="{206BBD8B-5B5A-4497-88E4-94B232D858D2}"/>
              </a:ext>
            </a:extLst>
          </p:cNvPr>
          <p:cNvSpPr>
            <a:spLocks noGrp="1" noRot="1" noChangeAspect="1" noMove="1" noResize="1" noEditPoints="1" noAdjustHandles="1" noChangeArrowheads="1" noChangeShapeType="1" noTextEdit="1"/>
          </p:cNvSpPr>
          <p:nvPr>
            <p:ph type="body" idx="1"/>
          </p:nvPr>
        </p:nvSpPr>
        <p:spPr>
          <a:xfrm>
            <a:off x="2706692" y="2017713"/>
            <a:ext cx="7566025" cy="4114800"/>
          </a:xfrm>
          <a:blipFill>
            <a:blip r:embed="rId2"/>
            <a:stretch>
              <a:fillRect l="-2015" t="-2963" r="-1450"/>
            </a:stretch>
          </a:blipFill>
        </p:spPr>
        <p:txBody>
          <a:bodyPr/>
          <a:lstStyle/>
          <a:p>
            <a:pPr>
              <a:defRPr/>
            </a:pPr>
            <a:r>
              <a:rPr lang="en-CA" dirty="0">
                <a:noFill/>
              </a:rPr>
              <a:t> </a:t>
            </a:r>
          </a:p>
        </p:txBody>
      </p:sp>
      <p:sp>
        <p:nvSpPr>
          <p:cNvPr id="7" name="灯片编号占位符 4">
            <a:extLst>
              <a:ext uri="{FF2B5EF4-FFF2-40B4-BE49-F238E27FC236}">
                <a16:creationId xmlns:a16="http://schemas.microsoft.com/office/drawing/2014/main" id="{05B2B97A-88CC-4C4D-9484-0894B6F464DE}"/>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71</a:t>
            </a:fld>
            <a:endParaRPr lang="en-US" altLang="zh-CN" sz="1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3B7428DC-4212-43E5-929C-B8901B37ECB9}"/>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代换密码小结</a:t>
            </a:r>
          </a:p>
        </p:txBody>
      </p:sp>
      <p:sp>
        <p:nvSpPr>
          <p:cNvPr id="5" name="灯片编号占位符 4">
            <a:extLst>
              <a:ext uri="{FF2B5EF4-FFF2-40B4-BE49-F238E27FC236}">
                <a16:creationId xmlns:a16="http://schemas.microsoft.com/office/drawing/2014/main" id="{714C30A8-8CA7-4C40-A751-AEA7DB9EE355}"/>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72</a:t>
            </a:fld>
            <a:endParaRPr lang="en-US" altLang="zh-CN" sz="1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60505A-7005-4702-B34B-15251B8E7145}"/>
                  </a:ext>
                </a:extLst>
              </p:cNvPr>
              <p:cNvSpPr>
                <a:spLocks noGrp="1"/>
              </p:cNvSpPr>
              <p:nvPr>
                <p:ph idx="1"/>
              </p:nvPr>
            </p:nvSpPr>
            <p:spPr>
              <a:xfrm>
                <a:off x="1919290" y="1624817"/>
                <a:ext cx="7741171" cy="4351339"/>
              </a:xfrm>
            </p:spPr>
            <p:txBody>
              <a:bodyPr/>
              <a:lstStyle/>
              <a:p>
                <a:pPr marL="0" indent="0" algn="ctr">
                  <a:lnSpc>
                    <a:spcPct val="100000"/>
                  </a:lnSpc>
                  <a:buNone/>
                </a:pPr>
                <a:r>
                  <a:rPr lang="zh-CN" altLang="en-US" b="1" dirty="0">
                    <a:latin typeface="宋体" panose="02010600030101010101" pitchFamily="2" charset="-122"/>
                    <a:ea typeface="宋体" panose="02010600030101010101" pitchFamily="2" charset="-122"/>
                  </a:rPr>
                  <a:t>用现代密码学的眼光观察单表代换密码</a:t>
                </a:r>
                <a:endParaRPr lang="en-US" altLang="zh-CN" b="1"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设单表代换密码用于多次一密的加解密方式，以下对其进行已知明文攻击。</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截获了一段密文，并获得了该段密文所对应的明文。</a:t>
                </a:r>
                <a:endParaRPr lang="en-US" altLang="zh-CN" dirty="0">
                  <a:latin typeface="宋体" panose="02010600030101010101" pitchFamily="2" charset="-122"/>
                  <a:ea typeface="宋体" panose="02010600030101010101" pitchFamily="2" charset="-122"/>
                </a:endParaRPr>
              </a:p>
              <a:p>
                <a:pPr marL="571486" indent="-571486">
                  <a:lnSpc>
                    <a:spcPct val="100000"/>
                  </a:lnSpc>
                  <a:buFont typeface="+mj-ea"/>
                  <a:buAutoNum type="ea1JpnChsDbPeriod"/>
                </a:pPr>
                <a:r>
                  <a:rPr lang="zh-CN" altLang="en-US" dirty="0">
                    <a:latin typeface="宋体" panose="02010600030101010101" pitchFamily="2" charset="-122"/>
                    <a:ea typeface="宋体" panose="02010600030101010101" pitchFamily="2" charset="-122"/>
                  </a:rPr>
                  <a:t>只要密文中含有</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𝑞</m:t>
                    </m:r>
                  </m:oMath>
                </a14:m>
                <a:r>
                  <a:rPr lang="zh-CN" altLang="en-US" dirty="0">
                    <a:latin typeface="宋体" panose="02010600030101010101" pitchFamily="2" charset="-122"/>
                    <a:ea typeface="宋体" panose="02010600030101010101" pitchFamily="2" charset="-122"/>
                  </a:rPr>
                  <a:t>个不同的字母（因此对应的明文中也含有</a:t>
                </a:r>
                <a14:m>
                  <m:oMath xmlns:m="http://schemas.openxmlformats.org/officeDocument/2006/math">
                    <m:r>
                      <a:rPr lang="en-US" altLang="zh-CN" i="1" dirty="0">
                        <a:latin typeface="Cambria Math" panose="02040503050406030204" pitchFamily="18" charset="0"/>
                        <a:ea typeface="宋体" panose="02010600030101010101" pitchFamily="2" charset="-122"/>
                      </a:rPr>
                      <m:t>𝑞</m:t>
                    </m:r>
                  </m:oMath>
                </a14:m>
                <a:r>
                  <a:rPr lang="zh-CN" altLang="en-US" dirty="0">
                    <a:latin typeface="宋体" panose="02010600030101010101" pitchFamily="2" charset="-122"/>
                    <a:ea typeface="宋体" panose="02010600030101010101" pitchFamily="2" charset="-122"/>
                  </a:rPr>
                  <a:t>个不同的字母），则加密变换</a:t>
                </a:r>
                <a14:m>
                  <m:oMath xmlns:m="http://schemas.openxmlformats.org/officeDocument/2006/math">
                    <m:r>
                      <a:rPr lang="en-US" altLang="zh-CN" b="0" i="1" smtClean="0">
                        <a:latin typeface="Cambria Math" panose="02040503050406030204" pitchFamily="18" charset="0"/>
                        <a:ea typeface="宋体" panose="02010600030101010101" pitchFamily="2" charset="-122"/>
                      </a:rPr>
                      <m:t>𝑓</m:t>
                    </m:r>
                  </m:oMath>
                </a14:m>
                <a:r>
                  <a:rPr lang="zh-CN" altLang="en-US" dirty="0">
                    <a:latin typeface="宋体" panose="02010600030101010101" pitchFamily="2" charset="-122"/>
                    <a:ea typeface="宋体" panose="02010600030101010101" pitchFamily="2" charset="-122"/>
                  </a:rPr>
                  <a:t>被确定。</a:t>
                </a:r>
              </a:p>
            </p:txBody>
          </p:sp>
        </mc:Choice>
        <mc:Fallback xmlns="">
          <p:sp>
            <p:nvSpPr>
              <p:cNvPr id="3" name="内容占位符 2">
                <a:extLst>
                  <a:ext uri="{FF2B5EF4-FFF2-40B4-BE49-F238E27FC236}">
                    <a16:creationId xmlns:a16="http://schemas.microsoft.com/office/drawing/2014/main" id="{DF60505A-7005-4702-B34B-15251B8E7145}"/>
                  </a:ext>
                </a:extLst>
              </p:cNvPr>
              <p:cNvSpPr>
                <a:spLocks noGrp="1" noRot="1" noChangeAspect="1" noMove="1" noResize="1" noEditPoints="1" noAdjustHandles="1" noChangeArrowheads="1" noChangeShapeType="1" noTextEdit="1"/>
              </p:cNvSpPr>
              <p:nvPr>
                <p:ph idx="1"/>
              </p:nvPr>
            </p:nvSpPr>
            <p:spPr>
              <a:xfrm>
                <a:off x="1919290" y="1624817"/>
                <a:ext cx="7741171" cy="4351339"/>
              </a:xfrm>
              <a:blipFill>
                <a:blip r:embed="rId2"/>
                <a:stretch>
                  <a:fillRect l="-1654" t="-1543" r="-267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781F0B73-82D9-4D0A-9CFF-8437B9B07F6D}"/>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代换密码小结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62F03E-D4B4-4F9A-9BB3-D121D4A1563C}"/>
                  </a:ext>
                </a:extLst>
              </p:cNvPr>
              <p:cNvSpPr>
                <a:spLocks noGrp="1"/>
              </p:cNvSpPr>
              <p:nvPr>
                <p:ph idx="1"/>
              </p:nvPr>
            </p:nvSpPr>
            <p:spPr>
              <a:xfrm>
                <a:off x="2038886" y="1624817"/>
                <a:ext cx="8350771" cy="4351339"/>
              </a:xfrm>
            </p:spPr>
            <p:txBody>
              <a:bodyPr/>
              <a:lstStyle/>
              <a:p>
                <a:pPr marL="571486" indent="-571486">
                  <a:lnSpc>
                    <a:spcPct val="100000"/>
                  </a:lnSpc>
                  <a:buFont typeface="+mj-ea"/>
                  <a:buAutoNum type="ea1JpnChsDbPeriod" startAt="2"/>
                </a:pPr>
                <a:r>
                  <a:rPr lang="zh-CN" altLang="en-US" dirty="0">
                    <a:latin typeface="宋体" panose="02010600030101010101" pitchFamily="2" charset="-122"/>
                    <a:ea typeface="宋体" panose="02010600030101010101" pitchFamily="2" charset="-122"/>
                  </a:rPr>
                  <a:t>对于移位代换密码，只要密文中含有</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个字母（对应的明文中也含有</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个字母），则密钥</a:t>
                </a:r>
                <a14:m>
                  <m:oMath xmlns:m="http://schemas.openxmlformats.org/officeDocument/2006/math">
                    <m:r>
                      <a:rPr lang="en-US" altLang="zh-CN" i="1" dirty="0" smtClean="0">
                        <a:latin typeface="Cambria Math" panose="02040503050406030204" pitchFamily="18" charset="0"/>
                      </a:rPr>
                      <m:t>𝑘</m:t>
                    </m:r>
                  </m:oMath>
                </a14:m>
                <a:r>
                  <a:rPr lang="zh-CN" altLang="en-US" dirty="0">
                    <a:latin typeface="宋体" panose="02010600030101010101" pitchFamily="2" charset="-122"/>
                    <a:ea typeface="宋体" panose="02010600030101010101" pitchFamily="2" charset="-122"/>
                  </a:rPr>
                  <a:t>被确定。</a:t>
                </a:r>
                <a:endParaRPr lang="en-US" altLang="zh-CN" dirty="0">
                  <a:latin typeface="宋体" panose="02010600030101010101" pitchFamily="2" charset="-122"/>
                  <a:ea typeface="宋体" panose="02010600030101010101" pitchFamily="2" charset="-122"/>
                </a:endParaRPr>
              </a:p>
              <a:p>
                <a:pPr marL="571486" indent="-571486">
                  <a:lnSpc>
                    <a:spcPct val="100000"/>
                  </a:lnSpc>
                  <a:buFont typeface="+mj-ea"/>
                  <a:buAutoNum type="ea1JpnChsDbPeriod" startAt="2"/>
                </a:pPr>
                <a:r>
                  <a:rPr lang="zh-CN" altLang="en-US" dirty="0">
                    <a:latin typeface="宋体" panose="02010600030101010101" pitchFamily="2" charset="-122"/>
                    <a:ea typeface="宋体" panose="02010600030101010101" pitchFamily="2" charset="-122"/>
                  </a:rPr>
                  <a:t>对于乘法密码，只要密文中含有</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个字母（对应的明文也含有</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个字母），则密钥</a:t>
                </a:r>
                <a14:m>
                  <m:oMath xmlns:m="http://schemas.openxmlformats.org/officeDocument/2006/math">
                    <m:r>
                      <a:rPr lang="en-US" altLang="zh-CN" i="1" dirty="0" smtClean="0">
                        <a:latin typeface="Cambria Math" panose="02040503050406030204" pitchFamily="18" charset="0"/>
                      </a:rPr>
                      <m:t>𝑘</m:t>
                    </m:r>
                  </m:oMath>
                </a14:m>
                <a:r>
                  <a:rPr lang="zh-CN" altLang="en-US" dirty="0">
                    <a:latin typeface="宋体" panose="02010600030101010101" pitchFamily="2" charset="-122"/>
                    <a:ea typeface="宋体" panose="02010600030101010101" pitchFamily="2" charset="-122"/>
                  </a:rPr>
                  <a:t>被确定。</a:t>
                </a:r>
              </a:p>
              <a:p>
                <a:pPr marL="571486" indent="-571486">
                  <a:lnSpc>
                    <a:spcPct val="100000"/>
                  </a:lnSpc>
                  <a:buFont typeface="+mj-ea"/>
                  <a:buAutoNum type="ea1JpnChsDbPeriod" startAt="2"/>
                </a:pPr>
                <a:r>
                  <a:rPr lang="zh-CN" altLang="en-US" dirty="0">
                    <a:latin typeface="宋体" panose="02010600030101010101" pitchFamily="2" charset="-122"/>
                    <a:ea typeface="宋体" panose="02010600030101010101" pitchFamily="2" charset="-122"/>
                  </a:rPr>
                  <a:t>对于仿射密码，只要密文中含有</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个不同的字母（对应的明文中也含有</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个不同的字母），则密钥</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被确定。</a:t>
                </a:r>
              </a:p>
            </p:txBody>
          </p:sp>
        </mc:Choice>
        <mc:Fallback xmlns="">
          <p:sp>
            <p:nvSpPr>
              <p:cNvPr id="3" name="内容占位符 2">
                <a:extLst>
                  <a:ext uri="{FF2B5EF4-FFF2-40B4-BE49-F238E27FC236}">
                    <a16:creationId xmlns:a16="http://schemas.microsoft.com/office/drawing/2014/main" id="{D962F03E-D4B4-4F9A-9BB3-D121D4A1563C}"/>
                  </a:ext>
                </a:extLst>
              </p:cNvPr>
              <p:cNvSpPr>
                <a:spLocks noGrp="1" noRot="1" noChangeAspect="1" noMove="1" noResize="1" noEditPoints="1" noAdjustHandles="1" noChangeArrowheads="1" noChangeShapeType="1" noTextEdit="1"/>
              </p:cNvSpPr>
              <p:nvPr>
                <p:ph idx="1"/>
              </p:nvPr>
            </p:nvSpPr>
            <p:spPr>
              <a:xfrm>
                <a:off x="2038886" y="1624817"/>
                <a:ext cx="8350771" cy="4351339"/>
              </a:xfrm>
              <a:blipFill>
                <a:blip r:embed="rId2"/>
                <a:stretch>
                  <a:fillRect l="-1022" t="-1543"/>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2398D382-A59F-469B-85CC-B61886CF0BA8}"/>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73</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a:extLst>
              <a:ext uri="{FF2B5EF4-FFF2-40B4-BE49-F238E27FC236}">
                <a16:creationId xmlns:a16="http://schemas.microsoft.com/office/drawing/2014/main" id="{B46F6237-7B23-4300-B447-65E8EB1AB4DA}"/>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代换密码小结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0F3B7A-7511-469F-A76D-331C938B6B1E}"/>
                  </a:ext>
                </a:extLst>
              </p:cNvPr>
              <p:cNvSpPr>
                <a:spLocks noGrp="1"/>
              </p:cNvSpPr>
              <p:nvPr>
                <p:ph idx="1"/>
              </p:nvPr>
            </p:nvSpPr>
            <p:spPr>
              <a:xfrm>
                <a:off x="1739083" y="1621626"/>
                <a:ext cx="8950377" cy="4351339"/>
              </a:xfrm>
            </p:spPr>
            <p:txBody>
              <a:bodyPr/>
              <a:lstStyle/>
              <a:p>
                <a:pPr marL="571486" indent="-571486">
                  <a:lnSpc>
                    <a:spcPct val="100000"/>
                  </a:lnSpc>
                  <a:buFont typeface="+mj-ea"/>
                  <a:buAutoNum type="ea1JpnChsDbPeriod" startAt="5"/>
                </a:pPr>
                <a:r>
                  <a:rPr lang="zh-CN" altLang="en-US" dirty="0">
                    <a:latin typeface="宋体" panose="02010600030101010101" pitchFamily="2" charset="-122"/>
                    <a:ea typeface="宋体" panose="02010600030101010101" pitchFamily="2" charset="-122"/>
                  </a:rPr>
                  <a:t>对于多项式代换密码，只要密文中含有</a:t>
                </a:r>
                <a14:m>
                  <m:oMath xmlns:m="http://schemas.openxmlformats.org/officeDocument/2006/math">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个不同的字母（对应明文中也含有</a:t>
                </a:r>
                <a14:m>
                  <m:oMath xmlns:m="http://schemas.openxmlformats.org/officeDocument/2006/math">
                    <m:r>
                      <m:rPr>
                        <m:sty m:val="p"/>
                      </m:rPr>
                      <a:rPr lang="en-US" altLang="zh-CN">
                        <a:latin typeface="Cambria Math" panose="02040503050406030204" pitchFamily="18" charset="0"/>
                      </a:rPr>
                      <m:t>min</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r>
                      <a:rPr lang="en-US" altLang="zh-CN" i="1">
                        <a:latin typeface="Cambria Math" panose="02040503050406030204" pitchFamily="18" charset="0"/>
                      </a:rPr>
                      <m:t>𝑞</m:t>
                    </m:r>
                    <m:r>
                      <a:rPr lang="en-US" altLang="zh-CN" i="1">
                        <a:latin typeface="Cambria Math" panose="02040503050406030204" pitchFamily="18" charset="0"/>
                      </a:rPr>
                      <m:t>} </m:t>
                    </m:r>
                  </m:oMath>
                </a14:m>
                <a:r>
                  <a:rPr lang="zh-CN" altLang="en-US" dirty="0">
                    <a:latin typeface="宋体" panose="02010600030101010101" pitchFamily="2" charset="-122"/>
                    <a:ea typeface="宋体" panose="02010600030101010101" pitchFamily="2" charset="-122"/>
                  </a:rPr>
                  <a:t>个不同的字母），则密钥</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被确定。</a:t>
                </a:r>
                <a:endParaRPr lang="en-US" altLang="zh-CN" dirty="0">
                  <a:latin typeface="宋体" panose="02010600030101010101" pitchFamily="2" charset="-122"/>
                  <a:ea typeface="宋体" panose="02010600030101010101" pitchFamily="2" charset="-122"/>
                </a:endParaRPr>
              </a:p>
              <a:p>
                <a:pPr marL="0" indent="0">
                  <a:lnSpc>
                    <a:spcPct val="100000"/>
                  </a:lnSpc>
                  <a:buNone/>
                </a:pP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综上所述，只要密文中含有至多</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𝑞</m:t>
                    </m:r>
                  </m:oMath>
                </a14:m>
                <a:r>
                  <a:rPr lang="zh-CN" altLang="en-US" dirty="0">
                    <a:latin typeface="宋体" panose="02010600030101010101" pitchFamily="2" charset="-122"/>
                    <a:ea typeface="宋体" panose="02010600030101010101" pitchFamily="2" charset="-122"/>
                  </a:rPr>
                  <a:t>个不同的字母，单表代换密码就被攻破了。</a:t>
                </a:r>
              </a:p>
            </p:txBody>
          </p:sp>
        </mc:Choice>
        <mc:Fallback xmlns="">
          <p:sp>
            <p:nvSpPr>
              <p:cNvPr id="3" name="内容占位符 2">
                <a:extLst>
                  <a:ext uri="{FF2B5EF4-FFF2-40B4-BE49-F238E27FC236}">
                    <a16:creationId xmlns:a16="http://schemas.microsoft.com/office/drawing/2014/main" id="{480F3B7A-7511-469F-A76D-331C938B6B1E}"/>
                  </a:ext>
                </a:extLst>
              </p:cNvPr>
              <p:cNvSpPr>
                <a:spLocks noGrp="1" noRot="1" noChangeAspect="1" noMove="1" noResize="1" noEditPoints="1" noAdjustHandles="1" noChangeArrowheads="1" noChangeShapeType="1" noTextEdit="1"/>
              </p:cNvSpPr>
              <p:nvPr>
                <p:ph idx="1"/>
              </p:nvPr>
            </p:nvSpPr>
            <p:spPr>
              <a:xfrm>
                <a:off x="1739083" y="1621626"/>
                <a:ext cx="8950377" cy="4351339"/>
              </a:xfrm>
              <a:blipFill>
                <a:blip r:embed="rId2"/>
                <a:stretch>
                  <a:fillRect l="-1361" t="-1681" r="-681"/>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044BA740-8130-4D0D-BDF2-8A899A1278D3}"/>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74</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EC70F4A9-0DEE-4BE6-AB18-0516F6FB0742}"/>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B14782-D2F5-42F2-B2C2-F11AC3968D59}"/>
                  </a:ext>
                </a:extLst>
              </p:cNvPr>
              <p:cNvSpPr>
                <a:spLocks noGrp="1"/>
              </p:cNvSpPr>
              <p:nvPr>
                <p:ph idx="1"/>
              </p:nvPr>
            </p:nvSpPr>
            <p:spPr>
              <a:xfrm>
                <a:off x="2051051" y="1624817"/>
                <a:ext cx="8458200" cy="4351339"/>
              </a:xfrm>
            </p:spPr>
            <p:txBody>
              <a:bodyPr/>
              <a:lstStyle/>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多表代换密码是字母表</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={0,1,</m:t>
                    </m:r>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−1}</m:t>
                    </m:r>
                  </m:oMath>
                </a14:m>
                <a:r>
                  <a:rPr lang="zh-CN" altLang="en-US" dirty="0">
                    <a:latin typeface="宋体" panose="02010600030101010101" pitchFamily="2" charset="-122"/>
                    <a:ea typeface="宋体" panose="02010600030101010101" pitchFamily="2" charset="-122"/>
                  </a:rPr>
                  <a:t>到自身的</a:t>
                </a:r>
                <a14:m>
                  <m:oMath xmlns:m="http://schemas.openxmlformats.org/officeDocument/2006/math">
                    <m:r>
                      <a:rPr lang="en-US" altLang="zh-CN" i="1" dirty="0" smtClean="0">
                        <a:latin typeface="Cambria Math" panose="02040503050406030204" pitchFamily="18" charset="0"/>
                      </a:rPr>
                      <m:t>𝑑</m:t>
                    </m:r>
                  </m:oMath>
                </a14:m>
                <a:r>
                  <a:rPr lang="zh-CN" altLang="en-US" dirty="0">
                    <a:latin typeface="宋体" panose="02010600030101010101" pitchFamily="2" charset="-122"/>
                    <a:ea typeface="宋体" panose="02010600030101010101" pitchFamily="2" charset="-122"/>
                  </a:rPr>
                  <a:t>个可逆映射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b>
                    </m:sSub>
                  </m:oMath>
                </a14:m>
                <a:r>
                  <a:rPr lang="zh-CN" altLang="en-US" dirty="0"/>
                  <a:t>，</a:t>
                </a:r>
                <a:r>
                  <a:rPr lang="zh-CN" altLang="en-US" dirty="0">
                    <a:latin typeface="宋体" panose="02010600030101010101" pitchFamily="2" charset="-122"/>
                    <a:ea typeface="宋体" panose="02010600030101010101" pitchFamily="2" charset="-122"/>
                  </a:rPr>
                  <a:t>在加密时循环使用。</a:t>
                </a:r>
                <a:endParaRPr lang="en-US" altLang="zh-CN" dirty="0">
                  <a:latin typeface="宋体" panose="02010600030101010101" pitchFamily="2" charset="-122"/>
                  <a:ea typeface="宋体" panose="02010600030101010101" pitchFamily="2" charset="-122"/>
                </a:endParaRPr>
              </a:p>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令明文</a:t>
                </a:r>
                <a14:m>
                  <m:oMath xmlns:m="http://schemas.openxmlformats.org/officeDocument/2006/math">
                    <m:r>
                      <a:rPr lang="en-US" altLang="zh-CN" b="1" i="1" smtClean="0">
                        <a:latin typeface="Cambria Math" panose="02040503050406030204" pitchFamily="18" charset="0"/>
                      </a:rPr>
                      <m:t>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则相应的密文为：</a:t>
                </a:r>
                <a:endParaRPr lang="en-US" altLang="zh-CN" dirty="0">
                  <a:latin typeface="宋体" panose="02010600030101010101" pitchFamily="2" charset="-122"/>
                  <a:ea typeface="宋体" panose="02010600030101010101" pitchFamily="2" charset="-122"/>
                </a:endParaRPr>
              </a:p>
              <a:p>
                <a:pPr marL="0" indent="-683983">
                  <a:lnSpc>
                    <a:spcPct val="100000"/>
                  </a:lnSpc>
                  <a:buClr>
                    <a:schemeClr val="accent1">
                      <a:lumMod val="75000"/>
                    </a:schemeClr>
                  </a:buClr>
                  <a:buSzPct val="60000"/>
                  <a:buNone/>
                </a:pPr>
                <a:r>
                  <a:rPr lang="en-US" altLang="zh-CN" b="1" dirty="0"/>
                  <a:t>   </a:t>
                </a:r>
                <a14:m>
                  <m:oMath xmlns:m="http://schemas.openxmlformats.org/officeDocument/2006/math">
                    <m:r>
                      <a:rPr lang="en-US" altLang="zh-CN" b="1" i="1" smtClean="0">
                        <a:latin typeface="Cambria Math" panose="02040503050406030204" pitchFamily="18" charset="0"/>
                      </a:rPr>
                      <m:t>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0</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endParaRPr lang="en-US" altLang="zh-CN" dirty="0"/>
              </a:p>
              <a:p>
                <a:pPr marL="0" indent="-683983">
                  <a:lnSpc>
                    <a:spcPct val="100000"/>
                  </a:lnSpc>
                  <a:buClr>
                    <a:schemeClr val="accent1">
                      <a:lumMod val="75000"/>
                    </a:schemeClr>
                  </a:buClr>
                  <a:buSzPct val="60000"/>
                  <a:buNone/>
                </a:pPr>
                <a:r>
                  <a:rPr lang="en-US" altLang="zh-CN" b="0" dirty="0"/>
                  <a:t>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𝑑</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56B14782-D2F5-42F2-B2C2-F11AC3968D59}"/>
                  </a:ext>
                </a:extLst>
              </p:cNvPr>
              <p:cNvSpPr>
                <a:spLocks noGrp="1" noRot="1" noChangeAspect="1" noMove="1" noResize="1" noEditPoints="1" noAdjustHandles="1" noChangeArrowheads="1" noChangeShapeType="1" noTextEdit="1"/>
              </p:cNvSpPr>
              <p:nvPr>
                <p:ph idx="1"/>
              </p:nvPr>
            </p:nvSpPr>
            <p:spPr>
              <a:xfrm>
                <a:off x="2051051" y="1624817"/>
                <a:ext cx="8458200" cy="4351339"/>
              </a:xfrm>
              <a:blipFill>
                <a:blip r:embed="rId2"/>
                <a:stretch>
                  <a:fillRect l="-288" t="-1964" r="-648"/>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40404625-1116-4E02-8277-56C183AFED34}"/>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75</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2049C8F8-5607-493E-9EBF-B1632F89F867}"/>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70AFA1-8FA8-4A00-BDD0-60E53D041B7D}"/>
                  </a:ext>
                </a:extLst>
              </p:cNvPr>
              <p:cNvSpPr>
                <a:spLocks noGrp="1"/>
              </p:cNvSpPr>
              <p:nvPr>
                <p:ph idx="1"/>
              </p:nvPr>
            </p:nvSpPr>
            <p:spPr>
              <a:xfrm>
                <a:off x="1919288" y="1623221"/>
                <a:ext cx="8890416" cy="4351339"/>
              </a:xfrm>
            </p:spPr>
            <p:txBody>
              <a:bodyPr/>
              <a:lstStyle/>
              <a:p>
                <a:pPr marL="0" indent="0">
                  <a:lnSpc>
                    <a:spcPct val="100000"/>
                  </a:lnSpc>
                  <a:buNone/>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维吉尼亚密码</a:t>
                </a:r>
                <a:endParaRPr lang="en-US" altLang="zh-CN" sz="3200" b="1"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可逆映射</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𝑓</m:t>
                        </m:r>
                      </m:e>
                      <m:sub>
                        <m:r>
                          <a:rPr lang="en-US" altLang="zh-CN" b="0" i="1" smtClean="0">
                            <a:latin typeface="Cambria Math" panose="02040503050406030204" pitchFamily="18" charset="0"/>
                            <a:ea typeface="宋体" panose="02010600030101010101" pitchFamily="2" charset="-122"/>
                          </a:rPr>
                          <m:t>0</m:t>
                        </m:r>
                      </m:sub>
                    </m:sSub>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𝑓</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𝑓</m:t>
                        </m:r>
                      </m:e>
                      <m:sub>
                        <m:r>
                          <a:rPr lang="en-US" altLang="zh-CN" b="0" i="1" smtClean="0">
                            <a:latin typeface="Cambria Math" panose="02040503050406030204" pitchFamily="18" charset="0"/>
                            <a:ea typeface="宋体" panose="02010600030101010101" pitchFamily="2" charset="-122"/>
                          </a:rPr>
                          <m:t>𝑑</m:t>
                        </m:r>
                        <m:r>
                          <a:rPr lang="en-US" altLang="zh-CN" b="0" i="1" smtClean="0">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都是移位代换密码，分别使用密钥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𝑘</m:t>
                        </m:r>
                      </m:e>
                      <m:sub>
                        <m:r>
                          <a:rPr lang="en-US" altLang="zh-CN" i="1">
                            <a:latin typeface="Cambria Math" panose="02040503050406030204" pitchFamily="18" charset="0"/>
                            <a:ea typeface="宋体" panose="02010600030101010101" pitchFamily="2" charset="-122"/>
                          </a:rPr>
                          <m:t>0</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𝑘</m:t>
                        </m:r>
                      </m:e>
                      <m:sub>
                        <m:r>
                          <a:rPr lang="en-US" altLang="zh-CN" i="1">
                            <a:latin typeface="Cambria Math" panose="02040503050406030204" pitchFamily="18" charset="0"/>
                            <a:ea typeface="宋体" panose="02010600030101010101" pitchFamily="2" charset="-122"/>
                          </a:rPr>
                          <m:t>1</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𝑘</m:t>
                        </m:r>
                      </m:e>
                      <m:sub>
                        <m:r>
                          <a:rPr lang="en-US" altLang="zh-CN" i="1">
                            <a:latin typeface="Cambria Math" panose="02040503050406030204" pitchFamily="18" charset="0"/>
                            <a:ea typeface="宋体" panose="02010600030101010101" pitchFamily="2" charset="-122"/>
                          </a:rPr>
                          <m:t>𝑑</m:t>
                        </m:r>
                        <m:r>
                          <a:rPr lang="en-US" altLang="zh-CN" i="1">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 </m:t>
                    </m:r>
                  </m:oMath>
                </a14:m>
                <a:r>
                  <a:rPr lang="zh-CN" altLang="en-US" dirty="0">
                    <a:latin typeface="宋体" panose="02010600030101010101" pitchFamily="2" charset="-122"/>
                    <a:ea typeface="宋体" panose="02010600030101010101" pitchFamily="2" charset="-122"/>
                  </a:rPr>
                  <a:t>。令明文</a:t>
                </a:r>
                <a14:m>
                  <m:oMath xmlns:m="http://schemas.openxmlformats.org/officeDocument/2006/math">
                    <m:r>
                      <a:rPr lang="en-US" altLang="zh-CN" b="1" i="1">
                        <a:latin typeface="Cambria Math" panose="02040503050406030204" pitchFamily="18" charset="0"/>
                      </a:rPr>
                      <m:t>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0</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则相应密文为</a:t>
                </a:r>
                <a:endParaRPr lang="en-US" altLang="zh-CN" dirty="0">
                  <a:latin typeface="宋体" panose="02010600030101010101" pitchFamily="2" charset="-122"/>
                  <a:ea typeface="宋体" panose="02010600030101010101" pitchFamily="2"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0</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e>
                      </m:d>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𝑞</m:t>
                          </m:r>
                        </m:e>
                      </m:d>
                      <m:r>
                        <a:rPr lang="en-US" altLang="zh-CN" i="1">
                          <a:latin typeface="Cambria Math" panose="02040503050406030204" pitchFamily="18" charset="0"/>
                        </a:rPr>
                        <m:t>…</m:t>
                      </m:r>
                    </m:oMath>
                  </m:oMathPara>
                </a14:m>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oMath>
                  </m:oMathPara>
                </a14:m>
                <a:endParaRPr lang="en-US" altLang="zh-CN" dirty="0"/>
              </a:p>
              <a:p>
                <a:pPr marL="0" indent="0" algn="ctr">
                  <a:lnSpc>
                    <a:spcPct val="100000"/>
                  </a:lnSpc>
                  <a:buNone/>
                </a:pPr>
                <a:r>
                  <a:rPr lang="en-US" altLang="zh-CN" b="0" dirty="0"/>
                  <a:t>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e>
                    </m:d>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𝑞</m:t>
                        </m:r>
                      </m:e>
                    </m:d>
                    <m:r>
                      <a:rPr lang="en-US" altLang="zh-CN" i="1">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1870AFA1-8FA8-4A00-BDD0-60E53D041B7D}"/>
                  </a:ext>
                </a:extLst>
              </p:cNvPr>
              <p:cNvSpPr>
                <a:spLocks noGrp="1" noRot="1" noChangeAspect="1" noMove="1" noResize="1" noEditPoints="1" noAdjustHandles="1" noChangeArrowheads="1" noChangeShapeType="1" noTextEdit="1"/>
              </p:cNvSpPr>
              <p:nvPr>
                <p:ph idx="1"/>
              </p:nvPr>
            </p:nvSpPr>
            <p:spPr>
              <a:xfrm>
                <a:off x="1919288" y="1623221"/>
                <a:ext cx="8890416" cy="4351339"/>
              </a:xfrm>
              <a:blipFill>
                <a:blip r:embed="rId2"/>
                <a:stretch>
                  <a:fillRect l="-1783" t="-1821" r="-137"/>
                </a:stretch>
              </a:blipFill>
            </p:spPr>
            <p:txBody>
              <a:bodyPr/>
              <a:lstStyle/>
              <a:p>
                <a:r>
                  <a:rPr lang="zh-CN" altLang="en-US">
                    <a:noFill/>
                  </a:rPr>
                  <a:t> </a:t>
                </a:r>
              </a:p>
            </p:txBody>
          </p:sp>
        </mc:Fallback>
      </mc:AlternateContent>
      <p:sp>
        <p:nvSpPr>
          <p:cNvPr id="7" name="灯片编号占位符 4">
            <a:extLst>
              <a:ext uri="{FF2B5EF4-FFF2-40B4-BE49-F238E27FC236}">
                <a16:creationId xmlns:a16="http://schemas.microsoft.com/office/drawing/2014/main" id="{80AEE934-F76A-47B4-B3AA-31336675EFFA}"/>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76</a:t>
            </a:fld>
            <a:endParaRPr lang="en-US" altLang="zh-CN" sz="1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363D3FE6-06C8-4DD0-A032-6F52155F1570}"/>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多表代换密码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95235" name="内容占位符 2">
            <a:extLst>
              <a:ext uri="{FF2B5EF4-FFF2-40B4-BE49-F238E27FC236}">
                <a16:creationId xmlns:a16="http://schemas.microsoft.com/office/drawing/2014/main" id="{FE48F4EA-5E73-4C09-9DCA-47914C2B70A7}"/>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p:sp>
        <p:nvSpPr>
          <p:cNvPr id="95236" name="灯片编号占位符 4">
            <a:extLst>
              <a:ext uri="{FF2B5EF4-FFF2-40B4-BE49-F238E27FC236}">
                <a16:creationId xmlns:a16="http://schemas.microsoft.com/office/drawing/2014/main" id="{8269421B-F934-42CD-A6B2-3344239EE70A}"/>
              </a:ext>
            </a:extLst>
          </p:cNvPr>
          <p:cNvSpPr>
            <a:spLocks noGrp="1" noChangeArrowheads="1"/>
          </p:cNvSpPr>
          <p:nvPr>
            <p:ph type="sldNum" sz="quarter" idx="11"/>
          </p:nvPr>
        </p:nvSpPr>
        <p:spPr>
          <a:xfrm>
            <a:off x="5181600" y="6243639"/>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32" indent="-285744">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2971" indent="-228594">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160" indent="-228594">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349" indent="-228594">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537"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726"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8914"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103" indent="-228594"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BDF79FA4-2630-4F76-84B6-B3FBC9B648D5}" type="slidenum">
              <a:rPr lang="zh-CN" altLang="en-US" sz="1400"/>
              <a:pPr algn="ctr">
                <a:spcBef>
                  <a:spcPct val="0"/>
                </a:spcBef>
                <a:buClrTx/>
                <a:buSzTx/>
                <a:buFontTx/>
                <a:buNone/>
              </a:pPr>
              <a:t>77</a:t>
            </a:fld>
            <a:endParaRPr lang="en-US" altLang="zh-CN" sz="1400"/>
          </a:p>
        </p:txBody>
      </p:sp>
      <p:pic>
        <p:nvPicPr>
          <p:cNvPr id="6" name="Picture 4">
            <a:extLst>
              <a:ext uri="{FF2B5EF4-FFF2-40B4-BE49-F238E27FC236}">
                <a16:creationId xmlns:a16="http://schemas.microsoft.com/office/drawing/2014/main" id="{A4E347F3-18FF-4517-9E4C-3CAA0BDB1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303" y="1803400"/>
            <a:ext cx="7524751"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912C19CB-513F-4F42-8AEE-403F9D915534}"/>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多表代换密码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E3956484-8A0B-43A7-93FE-3B727AF364AA}"/>
              </a:ext>
            </a:extLst>
          </p:cNvPr>
          <p:cNvSpPr>
            <a:spLocks noGrp="1"/>
          </p:cNvSpPr>
          <p:nvPr>
            <p:ph idx="1"/>
          </p:nvPr>
        </p:nvSpPr>
        <p:spPr>
          <a:xfrm>
            <a:off x="1919288" y="2017713"/>
            <a:ext cx="8559800" cy="4114800"/>
          </a:xfrm>
        </p:spPr>
        <p:txBody>
          <a:bodyPr/>
          <a:lstStyle/>
          <a:p>
            <a:pPr>
              <a:lnSpc>
                <a:spcPct val="100000"/>
              </a:lnSpc>
              <a:buClr>
                <a:schemeClr val="accent1">
                  <a:lumMod val="75000"/>
                </a:schemeClr>
              </a:buClr>
              <a:buSzPct val="60000"/>
              <a:buFont typeface="Wingdings" panose="05000000000000000000" pitchFamily="2" charset="2"/>
              <a:buChar char="n"/>
              <a:defRPr/>
            </a:pPr>
            <a:r>
              <a:rPr lang="zh-CN" altLang="en-US" dirty="0">
                <a:latin typeface="宋体" panose="02010600030101010101" pitchFamily="2" charset="-122"/>
                <a:ea typeface="宋体" panose="02010600030101010101" pitchFamily="2" charset="-122"/>
              </a:rPr>
              <a:t>练习：</a:t>
            </a:r>
          </a:p>
          <a:p>
            <a:pPr eaLnBrk="1" hangingPunct="1">
              <a:lnSpc>
                <a:spcPct val="100000"/>
              </a:lnSpc>
              <a:spcBef>
                <a:spcPct val="0"/>
              </a:spcBef>
              <a:buClr>
                <a:schemeClr val="accent1">
                  <a:lumMod val="75000"/>
                </a:schemeClr>
              </a:buClr>
              <a:buSzPct val="60000"/>
              <a:buFont typeface="Wingdings" panose="05000000000000000000" pitchFamily="2" charset="2"/>
              <a:buChar char="n"/>
              <a:defRPr/>
            </a:pPr>
            <a:r>
              <a:rPr lang="zh-CN" altLang="en-US" b="1" dirty="0">
                <a:effectLst>
                  <a:outerShdw blurRad="38100" dist="38100" dir="2700000" algn="tl">
                    <a:srgbClr val="C0C0C0"/>
                  </a:outerShdw>
                </a:effectLst>
                <a:latin typeface="宋体" panose="02010600030101010101" pitchFamily="2" charset="-122"/>
                <a:ea typeface="宋体" panose="02010600030101010101" pitchFamily="2" charset="-122"/>
              </a:rPr>
              <a:t>明文</a:t>
            </a:r>
            <a:r>
              <a:rPr lang="en-US" altLang="zh-CN" b="1" dirty="0">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here is how it works</a:t>
            </a:r>
            <a:r>
              <a:rPr lang="en-US" altLang="zh-CN" b="1" dirty="0">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b="1" dirty="0">
                <a:effectLst>
                  <a:outerShdw blurRad="38100" dist="38100" dir="2700000" algn="tl">
                    <a:srgbClr val="C0C0C0"/>
                  </a:outerShdw>
                </a:effectLst>
                <a:latin typeface="宋体" panose="02010600030101010101" pitchFamily="2" charset="-122"/>
                <a:ea typeface="宋体" panose="02010600030101010101" pitchFamily="2" charset="-122"/>
              </a:rPr>
              <a:t>，密钥： </a:t>
            </a:r>
            <a:r>
              <a:rPr lang="en-US" altLang="zh-CN" dirty="0">
                <a:latin typeface="宋体" panose="02010600030101010101" pitchFamily="2" charset="-122"/>
                <a:ea typeface="宋体" panose="02010600030101010101" pitchFamily="2" charset="-122"/>
              </a:rPr>
              <a:t>vector</a:t>
            </a:r>
            <a:r>
              <a:rPr lang="en-US" altLang="zh-CN" b="1" dirty="0">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b="1" dirty="0">
                <a:effectLst>
                  <a:outerShdw blurRad="38100" dist="38100" dir="2700000" algn="tl">
                    <a:srgbClr val="C0C0C0"/>
                  </a:outerShdw>
                </a:effectLst>
                <a:latin typeface="宋体" panose="02010600030101010101" pitchFamily="2" charset="-122"/>
                <a:ea typeface="宋体" panose="02010600030101010101" pitchFamily="2" charset="-122"/>
              </a:rPr>
              <a:t>，算法：</a:t>
            </a:r>
            <a:r>
              <a:rPr lang="zh-CN" altLang="en-US" dirty="0">
                <a:effectLst>
                  <a:outerShdw blurRad="38100" dist="38100" dir="2700000" algn="tl">
                    <a:srgbClr val="C0C0C0"/>
                  </a:outerShdw>
                </a:effectLst>
                <a:latin typeface="宋体" panose="02010600030101010101" pitchFamily="2" charset="-122"/>
                <a:ea typeface="宋体" panose="02010600030101010101" pitchFamily="2" charset="-122"/>
              </a:rPr>
              <a:t>维吉尼亚密码</a:t>
            </a:r>
            <a:r>
              <a:rPr lang="zh-CN" altLang="en-US" b="1" dirty="0">
                <a:effectLst>
                  <a:outerShdw blurRad="38100" dist="38100" dir="2700000" algn="tl">
                    <a:srgbClr val="C0C0C0"/>
                  </a:outerShdw>
                </a:effectLst>
                <a:latin typeface="宋体" panose="02010600030101010101" pitchFamily="2" charset="-122"/>
                <a:ea typeface="宋体" panose="02010600030101010101" pitchFamily="2" charset="-122"/>
              </a:rPr>
              <a:t>，求密文。</a:t>
            </a:r>
          </a:p>
          <a:p>
            <a:pPr>
              <a:defRPr/>
            </a:pPr>
            <a:endParaRPr lang="en-CA" altLang="zh-CN" dirty="0"/>
          </a:p>
        </p:txBody>
      </p:sp>
      <p:sp>
        <p:nvSpPr>
          <p:cNvPr id="5" name="灯片编号占位符 4">
            <a:extLst>
              <a:ext uri="{FF2B5EF4-FFF2-40B4-BE49-F238E27FC236}">
                <a16:creationId xmlns:a16="http://schemas.microsoft.com/office/drawing/2014/main" id="{13B38DEA-9BA7-4A0B-8589-40399CA12288}"/>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78</a:t>
            </a:fld>
            <a:endParaRPr lang="en-US" altLang="zh-CN" sz="1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E90EA3BA-D83F-42B6-A0DB-6F3F1B674D14}"/>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多表代换密码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97283" name="内容占位符 2">
            <a:extLst>
              <a:ext uri="{FF2B5EF4-FFF2-40B4-BE49-F238E27FC236}">
                <a16:creationId xmlns:a16="http://schemas.microsoft.com/office/drawing/2014/main" id="{7B8ACC13-3202-4265-B83E-3BA4C88E0E85}"/>
              </a:ext>
            </a:extLst>
          </p:cNvPr>
          <p:cNvSpPr>
            <a:spLocks noGrp="1" noChangeArrowheads="1"/>
          </p:cNvSpPr>
          <p:nvPr>
            <p:ph idx="1"/>
          </p:nvPr>
        </p:nvSpPr>
        <p:spPr>
          <a:xfrm>
            <a:off x="1919290" y="1631428"/>
            <a:ext cx="8847139" cy="4338117"/>
          </a:xfrm>
        </p:spPr>
        <p:txBody>
          <a:bodyPr/>
          <a:lstStyle/>
          <a:p>
            <a:pPr algn="just">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使用密钥为</a:t>
            </a:r>
            <a:r>
              <a:rPr lang="en-US" altLang="zh-CN" dirty="0">
                <a:latin typeface="宋体" panose="02010600030101010101" pitchFamily="2" charset="-122"/>
                <a:ea typeface="宋体" panose="02010600030101010101" pitchFamily="2" charset="-122"/>
              </a:rPr>
              <a:t>vector</a:t>
            </a:r>
            <a:r>
              <a:rPr lang="zh-CN" altLang="en-US" dirty="0">
                <a:latin typeface="宋体" panose="02010600030101010101" pitchFamily="2" charset="-122"/>
                <a:ea typeface="宋体" panose="02010600030101010101" pitchFamily="2" charset="-122"/>
              </a:rPr>
              <a:t>，用数值表示则</a:t>
            </a:r>
            <a:r>
              <a:rPr lang="en-US" altLang="zh-CN" dirty="0">
                <a:latin typeface="宋体" panose="02010600030101010101" pitchFamily="2" charset="-122"/>
                <a:ea typeface="宋体" panose="02010600030101010101" pitchFamily="2" charset="-122"/>
              </a:rPr>
              <a:t>k=(21, 4, 2, 19, 14, 17)</a:t>
            </a:r>
            <a:r>
              <a:rPr lang="zh-CN" altLang="en-US" dirty="0">
                <a:latin typeface="宋体" panose="02010600030101010101" pitchFamily="2" charset="-122"/>
                <a:ea typeface="宋体" panose="02010600030101010101" pitchFamily="2" charset="-122"/>
              </a:rPr>
              <a:t>，来加密明文：</a:t>
            </a:r>
            <a:r>
              <a:rPr lang="en-US" altLang="zh-CN" dirty="0">
                <a:latin typeface="宋体" panose="02010600030101010101" pitchFamily="2" charset="-122"/>
                <a:ea typeface="宋体" panose="02010600030101010101" pitchFamily="2" charset="-122"/>
              </a:rPr>
              <a:t>here is how it works</a:t>
            </a:r>
            <a:r>
              <a:rPr lang="zh-CN" altLang="en-US" dirty="0">
                <a:latin typeface="宋体" panose="02010600030101010101" pitchFamily="2" charset="-122"/>
                <a:ea typeface="宋体" panose="02010600030101010101" pitchFamily="2" charset="-122"/>
              </a:rPr>
              <a:t>。</a:t>
            </a:r>
          </a:p>
          <a:p>
            <a:pPr>
              <a:lnSpc>
                <a:spcPct val="100000"/>
              </a:lnSpc>
              <a:buClr>
                <a:schemeClr val="accent1">
                  <a:lumMod val="75000"/>
                </a:schemeClr>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加密过程如下描述：用密钥</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来加密明文消息，则第一个明文字符用其后面的第</a:t>
            </a:r>
            <a:r>
              <a:rPr lang="en-US" altLang="zh-CN" dirty="0">
                <a:latin typeface="宋体" panose="02010600030101010101" pitchFamily="2" charset="-122"/>
                <a:ea typeface="宋体" panose="02010600030101010101" pitchFamily="2" charset="-122"/>
              </a:rPr>
              <a:t>21</a:t>
            </a:r>
            <a:r>
              <a:rPr lang="zh-CN" altLang="en-US" dirty="0">
                <a:latin typeface="宋体" panose="02010600030101010101" pitchFamily="2" charset="-122"/>
                <a:ea typeface="宋体" panose="02010600030101010101" pitchFamily="2" charset="-122"/>
              </a:rPr>
              <a:t>个字符来代替</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即向后移</a:t>
            </a:r>
            <a:r>
              <a:rPr lang="en-US" altLang="zh-CN" dirty="0">
                <a:latin typeface="宋体" panose="02010600030101010101" pitchFamily="2" charset="-122"/>
                <a:ea typeface="宋体" panose="02010600030101010101" pitchFamily="2" charset="-122"/>
              </a:rPr>
              <a:t>21</a:t>
            </a:r>
            <a:r>
              <a:rPr lang="zh-CN" altLang="en-US" dirty="0">
                <a:latin typeface="宋体" panose="02010600030101010101" pitchFamily="2" charset="-122"/>
                <a:ea typeface="宋体" panose="02010600030101010101" pitchFamily="2" charset="-122"/>
              </a:rPr>
              <a:t>位</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，相应的，第二个明文字符则向后移</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位，第三个字符向后移</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位，以此类推。当用完密钥</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的最后一位时，又从密钥的第一位开始，如此循环下去。因此，第</a:t>
            </a:r>
            <a:r>
              <a:rPr lang="en-US" altLang="zh-CN" dirty="0">
                <a:latin typeface="宋体" panose="02010600030101010101" pitchFamily="2" charset="-122"/>
                <a:ea typeface="宋体" panose="02010600030101010101" pitchFamily="2" charset="-122"/>
              </a:rPr>
              <a:t>7</a:t>
            </a:r>
            <a:r>
              <a:rPr lang="zh-CN" altLang="en-US" dirty="0">
                <a:latin typeface="宋体" panose="02010600030101010101" pitchFamily="2" charset="-122"/>
                <a:ea typeface="宋体" panose="02010600030101010101" pitchFamily="2" charset="-122"/>
              </a:rPr>
              <a:t>个明文字符被向后移</a:t>
            </a:r>
            <a:r>
              <a:rPr lang="en-US" altLang="zh-CN" dirty="0">
                <a:latin typeface="宋体" panose="02010600030101010101" pitchFamily="2" charset="-122"/>
                <a:ea typeface="宋体" panose="02010600030101010101" pitchFamily="2" charset="-122"/>
              </a:rPr>
              <a:t>21</a:t>
            </a:r>
            <a:r>
              <a:rPr lang="zh-CN" altLang="en-US" dirty="0">
                <a:latin typeface="宋体" panose="02010600030101010101" pitchFamily="2" charset="-122"/>
                <a:ea typeface="宋体" panose="02010600030101010101" pitchFamily="2" charset="-122"/>
              </a:rPr>
              <a:t>位，第</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个明文字符向后移</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位，等等。 </a:t>
            </a:r>
          </a:p>
          <a:p>
            <a:endParaRPr lang="en-CA" altLang="zh-CN" dirty="0">
              <a:latin typeface="宋体" panose="02010600030101010101" pitchFamily="2" charset="-122"/>
            </a:endParaRPr>
          </a:p>
        </p:txBody>
      </p:sp>
      <p:sp>
        <p:nvSpPr>
          <p:cNvPr id="5" name="灯片编号占位符 4">
            <a:extLst>
              <a:ext uri="{FF2B5EF4-FFF2-40B4-BE49-F238E27FC236}">
                <a16:creationId xmlns:a16="http://schemas.microsoft.com/office/drawing/2014/main" id="{A83C49B5-33F7-4F07-99B7-D48C5E1BC439}"/>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79</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919290" y="333379"/>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宋体" panose="02010600030101010101" pitchFamily="2" charset="-122"/>
                <a:ea typeface="宋体" panose="02010600030101010101" pitchFamily="2" charset="-122"/>
              </a:rPr>
              <a:t>什么是密码学？</a:t>
            </a:r>
            <a:endParaRPr lang="en-CA" altLang="en-US" dirty="0">
              <a:solidFill>
                <a:srgbClr val="FF0000"/>
              </a:solidFill>
              <a:latin typeface="宋体" panose="02010600030101010101" pitchFamily="2" charset="-122"/>
              <a:ea typeface="宋体" panose="02010600030101010101" pitchFamily="2" charset="-122"/>
            </a:endParaRPr>
          </a:p>
        </p:txBody>
      </p:sp>
      <p:sp>
        <p:nvSpPr>
          <p:cNvPr id="34" name="内容占位符 2">
            <a:extLst>
              <a:ext uri="{FF2B5EF4-FFF2-40B4-BE49-F238E27FC236}">
                <a16:creationId xmlns:a16="http://schemas.microsoft.com/office/drawing/2014/main" id="{E2C754A3-E858-4056-B76B-B63E6FC50F08}"/>
              </a:ext>
            </a:extLst>
          </p:cNvPr>
          <p:cNvSpPr>
            <a:spLocks noGrp="1" noChangeArrowheads="1"/>
          </p:cNvSpPr>
          <p:nvPr>
            <p:ph idx="1"/>
          </p:nvPr>
        </p:nvSpPr>
        <p:spPr>
          <a:xfrm>
            <a:off x="2024063" y="1935163"/>
            <a:ext cx="8559800" cy="4114800"/>
          </a:xfrm>
        </p:spPr>
        <p:txBody>
          <a:bodyPr/>
          <a:lstStyle/>
          <a:p>
            <a:pPr marL="0" indent="0">
              <a:buNone/>
            </a:pPr>
            <a:r>
              <a:rPr lang="en-CA" altLang="en-US" dirty="0"/>
              <a:t> </a:t>
            </a:r>
          </a:p>
        </p:txBody>
      </p:sp>
      <p:sp>
        <p:nvSpPr>
          <p:cNvPr id="35" name="Rectangle 3">
            <a:extLst>
              <a:ext uri="{FF2B5EF4-FFF2-40B4-BE49-F238E27FC236}">
                <a16:creationId xmlns:a16="http://schemas.microsoft.com/office/drawing/2014/main" id="{34E34215-7B4B-4EA4-99D2-FC2DE5287054}"/>
              </a:ext>
            </a:extLst>
          </p:cNvPr>
          <p:cNvSpPr txBox="1">
            <a:spLocks noChangeArrowheads="1"/>
          </p:cNvSpPr>
          <p:nvPr/>
        </p:nvSpPr>
        <p:spPr bwMode="auto">
          <a:xfrm>
            <a:off x="1919288" y="1354143"/>
            <a:ext cx="8458200"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r>
              <a:rPr lang="zh-CN" altLang="en-US" dirty="0">
                <a:solidFill>
                  <a:srgbClr val="FF3300"/>
                </a:solidFill>
              </a:rPr>
              <a:t>通俗意义</a:t>
            </a:r>
            <a:r>
              <a:rPr lang="zh-CN" altLang="en-US" dirty="0"/>
              <a:t> ：</a:t>
            </a:r>
          </a:p>
          <a:p>
            <a:r>
              <a:rPr lang="zh-CN" altLang="en-US" sz="2000" dirty="0"/>
              <a:t>密码是一种特定暗号或口令字，如个人银行取款使用“密码”，登录计算机和屏幕保护中使用的“密码”，开启保险箱使用的“密码”等等</a:t>
            </a:r>
          </a:p>
          <a:p>
            <a:endParaRPr lang="en-US" altLang="zh-CN" dirty="0"/>
          </a:p>
        </p:txBody>
      </p:sp>
      <mc:AlternateContent xmlns:mc="http://schemas.openxmlformats.org/markup-compatibility/2006" xmlns:a14="http://schemas.microsoft.com/office/drawing/2010/main">
        <mc:Choice Requires="a14">
          <p:sp>
            <p:nvSpPr>
              <p:cNvPr id="36" name="Rectangle 4">
                <a:extLst>
                  <a:ext uri="{FF2B5EF4-FFF2-40B4-BE49-F238E27FC236}">
                    <a16:creationId xmlns:a16="http://schemas.microsoft.com/office/drawing/2014/main" id="{ED5E8ECB-E20B-425B-8F0B-DC9F9008F681}"/>
                  </a:ext>
                </a:extLst>
              </p:cNvPr>
              <p:cNvSpPr>
                <a:spLocks noChangeArrowheads="1"/>
              </p:cNvSpPr>
              <p:nvPr/>
            </p:nvSpPr>
            <p:spPr bwMode="auto">
              <a:xfrm>
                <a:off x="1952626" y="2938466"/>
                <a:ext cx="8064500" cy="2062103"/>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FF3300"/>
                    </a:solidFill>
                    <a:latin typeface="Times New Roman" panose="02020603050405020304" pitchFamily="18" charset="0"/>
                  </a:rPr>
                  <a:t>科学意义：</a:t>
                </a:r>
              </a:p>
              <a:p>
                <a:pPr eaLnBrk="1" hangingPunct="1">
                  <a:spcBef>
                    <a:spcPct val="0"/>
                  </a:spcBef>
                  <a:buClrTx/>
                  <a:buSzTx/>
                  <a:buFontTx/>
                  <a:buNone/>
                </a:pPr>
                <a:r>
                  <a:rPr kumimoji="1" lang="zh-CN" altLang="en-US" sz="2400" dirty="0">
                    <a:latin typeface="Times New Roman" panose="02020603050405020304" pitchFamily="18" charset="0"/>
                  </a:rPr>
                  <a:t>      </a:t>
                </a:r>
                <a:r>
                  <a:rPr kumimoji="1" lang="zh-CN" altLang="en-US" sz="2000" dirty="0">
                    <a:latin typeface="Times New Roman" panose="02020603050405020304" pitchFamily="18" charset="0"/>
                  </a:rPr>
                  <a:t>密码是按照特定法则编成，用以对通信双方的信息进行明文</a:t>
                </a:r>
                <a14:m>
                  <m:oMath xmlns:m="http://schemas.openxmlformats.org/officeDocument/2006/math">
                    <m:r>
                      <a:rPr kumimoji="1" lang="en-US" altLang="zh-CN" sz="2000" i="1" dirty="0">
                        <a:latin typeface="Cambria Math" panose="02040503050406030204" pitchFamily="18" charset="0"/>
                        <a:ea typeface="Cambria Math" panose="02040503050406030204" pitchFamily="18" charset="0"/>
                      </a:rPr>
                      <m:t>→</m:t>
                    </m:r>
                  </m:oMath>
                </a14:m>
                <a:r>
                  <a:rPr kumimoji="1" lang="zh-CN" altLang="en-US" sz="2000" dirty="0">
                    <a:latin typeface="Times New Roman" panose="02020603050405020304" pitchFamily="18" charset="0"/>
                  </a:rPr>
                  <a:t>密文变换符号。或者说，密码是隐藏了真实内容的符号序列。</a:t>
                </a:r>
              </a:p>
              <a:p>
                <a:pPr eaLnBrk="1" hangingPunct="1">
                  <a:spcBef>
                    <a:spcPct val="0"/>
                  </a:spcBef>
                  <a:buClrTx/>
                  <a:buSzTx/>
                  <a:buFontTx/>
                  <a:buNone/>
                </a:pPr>
                <a:r>
                  <a:rPr kumimoji="1" lang="zh-CN" altLang="en-US" sz="2000" dirty="0">
                    <a:latin typeface="Times New Roman" panose="02020603050405020304" pitchFamily="18" charset="0"/>
                  </a:rPr>
                  <a:t>      将无法识别的信息进行再加工工作并恢复到原真实内容的过程称为解密，解密前提是必须知道密钥。</a:t>
                </a:r>
              </a:p>
              <a:p>
                <a:pPr indent="457189">
                  <a:spcBef>
                    <a:spcPct val="0"/>
                  </a:spcBef>
                  <a:buClrTx/>
                  <a:buSzTx/>
                  <a:buNone/>
                </a:pPr>
                <a:r>
                  <a:rPr kumimoji="1" lang="zh-CN" altLang="en-US" sz="2000" dirty="0">
                    <a:latin typeface="Times New Roman" panose="02020603050405020304" pitchFamily="18" charset="0"/>
                  </a:rPr>
                  <a:t>研究“加密”和“解密”方法的科学称为密码学</a:t>
                </a:r>
              </a:p>
            </p:txBody>
          </p:sp>
        </mc:Choice>
        <mc:Fallback xmlns="">
          <p:sp>
            <p:nvSpPr>
              <p:cNvPr id="36" name="Rectangle 4">
                <a:extLst>
                  <a:ext uri="{FF2B5EF4-FFF2-40B4-BE49-F238E27FC236}">
                    <a16:creationId xmlns:a16="http://schemas.microsoft.com/office/drawing/2014/main" id="{ED5E8ECB-E20B-425B-8F0B-DC9F9008F681}"/>
                  </a:ext>
                </a:extLst>
              </p:cNvPr>
              <p:cNvSpPr>
                <a:spLocks noRot="1" noChangeAspect="1" noMove="1" noResize="1" noEditPoints="1" noAdjustHandles="1" noChangeArrowheads="1" noChangeShapeType="1" noTextEdit="1"/>
              </p:cNvSpPr>
              <p:nvPr/>
            </p:nvSpPr>
            <p:spPr bwMode="auto">
              <a:xfrm>
                <a:off x="1952626" y="2938466"/>
                <a:ext cx="8064500" cy="2062103"/>
              </a:xfrm>
              <a:prstGeom prst="rect">
                <a:avLst/>
              </a:prstGeom>
              <a:blipFill>
                <a:blip r:embed="rId2"/>
                <a:stretch>
                  <a:fillRect l="-1134" t="-3254" b="-38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7" name="Rectangle 5">
            <a:extLst>
              <a:ext uri="{FF2B5EF4-FFF2-40B4-BE49-F238E27FC236}">
                <a16:creationId xmlns:a16="http://schemas.microsoft.com/office/drawing/2014/main" id="{7B32EE0A-2C57-4FB5-8C63-BE607EBF1F13}"/>
              </a:ext>
            </a:extLst>
          </p:cNvPr>
          <p:cNvSpPr>
            <a:spLocks noChangeArrowheads="1"/>
          </p:cNvSpPr>
          <p:nvPr/>
        </p:nvSpPr>
        <p:spPr bwMode="auto">
          <a:xfrm>
            <a:off x="2024063" y="5154167"/>
            <a:ext cx="8280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FF3300"/>
                </a:solidFill>
                <a:latin typeface="Times New Roman" panose="02020603050405020304" pitchFamily="18" charset="0"/>
              </a:rPr>
              <a:t>密码学</a:t>
            </a:r>
            <a:r>
              <a:rPr lang="zh-CN" altLang="en-US" sz="2000" dirty="0">
                <a:latin typeface="Times New Roman" panose="02020603050405020304" pitchFamily="18" charset="0"/>
              </a:rPr>
              <a:t>是研究编制密码和破译密码的技术科学。研究密码变化的客观规律，应用于编制密码以保守通信秘密的，称为编码学；应用于破译密码以获取通信情报的，称为破译学，总称密码学。</a:t>
            </a:r>
            <a:r>
              <a:rPr lang="zh-CN" altLang="en-US" sz="2400" dirty="0">
                <a:latin typeface="Times New Roman" panose="02020603050405020304" pitchFamily="18" charset="0"/>
              </a:rPr>
              <a:t> </a:t>
            </a:r>
          </a:p>
        </p:txBody>
      </p:sp>
    </p:spTree>
    <p:extLst>
      <p:ext uri="{BB962C8B-B14F-4D97-AF65-F5344CB8AC3E}">
        <p14:creationId xmlns:p14="http://schemas.microsoft.com/office/powerpoint/2010/main" val="147690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36" grpId="0"/>
      <p:bldP spid="3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B7247F4E-4E3C-4C06-9D6D-EB11761720BF}"/>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多表代换密码</a:t>
            </a:r>
            <a:endParaRPr lang="en-CA" altLang="en-US" dirty="0">
              <a:solidFill>
                <a:srgbClr val="FF0000"/>
              </a:solidFill>
              <a:latin typeface="宋体" panose="02010600030101010101" pitchFamily="2" charset="-122"/>
              <a:ea typeface="宋体" panose="02010600030101010101" pitchFamily="2" charset="-122"/>
            </a:endParaRPr>
          </a:p>
        </p:txBody>
      </p:sp>
      <p:sp>
        <p:nvSpPr>
          <p:cNvPr id="98307" name="内容占位符 2">
            <a:extLst>
              <a:ext uri="{FF2B5EF4-FFF2-40B4-BE49-F238E27FC236}">
                <a16:creationId xmlns:a16="http://schemas.microsoft.com/office/drawing/2014/main" id="{667FFBB3-119E-49A5-B250-F4A7D9006AAF}"/>
              </a:ext>
            </a:extLst>
          </p:cNvPr>
          <p:cNvSpPr>
            <a:spLocks noGrp="1" noChangeArrowheads="1"/>
          </p:cNvSpPr>
          <p:nvPr>
            <p:ph idx="1"/>
          </p:nvPr>
        </p:nvSpPr>
        <p:spPr>
          <a:xfrm>
            <a:off x="1672433" y="2281590"/>
            <a:ext cx="8847139" cy="2569277"/>
          </a:xfrm>
        </p:spPr>
        <p:txBody>
          <a:bodyPr/>
          <a:lstStyle/>
          <a:p>
            <a:pPr>
              <a:lnSpc>
                <a:spcPct val="100000"/>
              </a:lnSpc>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明文：</a:t>
            </a:r>
            <a:r>
              <a:rPr lang="en-US" altLang="zh-CN" sz="2400" dirty="0">
                <a:latin typeface="Tahoma" panose="020B0604030504040204" pitchFamily="34" charset="0"/>
                <a:ea typeface="Tahoma" panose="020B0604030504040204" pitchFamily="34" charset="0"/>
                <a:cs typeface="Tahoma" panose="020B0604030504040204" pitchFamily="34" charset="0"/>
              </a:rPr>
              <a:t>h   e  r   e    </a:t>
            </a:r>
            <a:r>
              <a:rPr lang="en-US" altLang="zh-CN" sz="2400" dirty="0" err="1">
                <a:latin typeface="Tahoma" panose="020B0604030504040204" pitchFamily="34" charset="0"/>
                <a:ea typeface="Tahoma" panose="020B0604030504040204" pitchFamily="34" charset="0"/>
                <a:cs typeface="Tahoma" panose="020B0604030504040204" pitchFamily="34" charset="0"/>
              </a:rPr>
              <a:t>i</a:t>
            </a:r>
            <a:r>
              <a:rPr lang="en-US" altLang="zh-CN" sz="2400" dirty="0">
                <a:latin typeface="Tahoma" panose="020B0604030504040204" pitchFamily="34" charset="0"/>
                <a:ea typeface="Tahoma" panose="020B0604030504040204" pitchFamily="34" charset="0"/>
                <a:cs typeface="Tahoma" panose="020B0604030504040204" pitchFamily="34" charset="0"/>
              </a:rPr>
              <a:t>    s     h  o  w   </a:t>
            </a:r>
            <a:r>
              <a:rPr lang="en-US" altLang="zh-CN" sz="2400" dirty="0" err="1">
                <a:latin typeface="Tahoma" panose="020B0604030504040204" pitchFamily="34" charset="0"/>
                <a:ea typeface="Tahoma" panose="020B0604030504040204" pitchFamily="34" charset="0"/>
                <a:cs typeface="Tahoma" panose="020B0604030504040204" pitchFamily="34" charset="0"/>
              </a:rPr>
              <a:t>i</a:t>
            </a:r>
            <a:r>
              <a:rPr lang="en-US" altLang="zh-CN" sz="2400" dirty="0">
                <a:latin typeface="Tahoma" panose="020B0604030504040204" pitchFamily="34" charset="0"/>
                <a:ea typeface="Tahoma" panose="020B0604030504040204" pitchFamily="34" charset="0"/>
                <a:cs typeface="Tahoma" panose="020B0604030504040204" pitchFamily="34" charset="0"/>
              </a:rPr>
              <a:t>   t   w    o  r    k   s</a:t>
            </a:r>
          </a:p>
          <a:p>
            <a:pPr>
              <a:lnSpc>
                <a:spcPct val="100000"/>
              </a:lnSpc>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密钥：</a:t>
            </a:r>
            <a:r>
              <a:rPr lang="en-US" altLang="zh-CN" sz="2400" dirty="0">
                <a:latin typeface="Tahoma" panose="020B0604030504040204" pitchFamily="34" charset="0"/>
                <a:ea typeface="Tahoma" panose="020B0604030504040204" pitchFamily="34" charset="0"/>
                <a:cs typeface="Tahoma" panose="020B0604030504040204" pitchFamily="34" charset="0"/>
              </a:rPr>
              <a:t>21 4  2  19 14 17     21 4  2  19 14 17    21 4   2  19</a:t>
            </a:r>
          </a:p>
          <a:p>
            <a:pPr>
              <a:lnSpc>
                <a:spcPct val="100000"/>
              </a:lnSpc>
              <a:buClr>
                <a:schemeClr val="accent1">
                  <a:lumMod val="75000"/>
                </a:schemeClr>
              </a:buClr>
              <a:buSzPct val="60000"/>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密文：</a:t>
            </a:r>
            <a:r>
              <a:rPr lang="en-US" altLang="zh-CN" sz="2400" dirty="0">
                <a:latin typeface="Tahoma" panose="020B0604030504040204" pitchFamily="34" charset="0"/>
                <a:ea typeface="Tahoma" panose="020B0604030504040204" pitchFamily="34" charset="0"/>
                <a:cs typeface="Tahoma" panose="020B0604030504040204" pitchFamily="34" charset="0"/>
              </a:rPr>
              <a:t>C   I  T   X  W   J      C  S  Y   B  H  N      J  V   M  L</a:t>
            </a:r>
          </a:p>
        </p:txBody>
      </p:sp>
      <p:sp>
        <p:nvSpPr>
          <p:cNvPr id="5" name="灯片编号占位符 4">
            <a:extLst>
              <a:ext uri="{FF2B5EF4-FFF2-40B4-BE49-F238E27FC236}">
                <a16:creationId xmlns:a16="http://schemas.microsoft.com/office/drawing/2014/main" id="{581AB834-2D29-4C46-86B2-8A0D6DDE3660}"/>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80</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a:extLst>
              <a:ext uri="{FF2B5EF4-FFF2-40B4-BE49-F238E27FC236}">
                <a16:creationId xmlns:a16="http://schemas.microsoft.com/office/drawing/2014/main" id="{79F5DDBF-1ACE-4371-B6F3-0365A570D01A}"/>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p>
        </p:txBody>
      </p:sp>
      <p:sp>
        <p:nvSpPr>
          <p:cNvPr id="99333" name="内容占位符 3">
            <a:extLst>
              <a:ext uri="{FF2B5EF4-FFF2-40B4-BE49-F238E27FC236}">
                <a16:creationId xmlns:a16="http://schemas.microsoft.com/office/drawing/2014/main" id="{13743802-3147-4719-9933-1CA28C8D4ABB}"/>
              </a:ext>
            </a:extLst>
          </p:cNvPr>
          <p:cNvSpPr>
            <a:spLocks noGrp="1" noChangeArrowheads="1"/>
          </p:cNvSpPr>
          <p:nvPr>
            <p:ph idx="1"/>
          </p:nvPr>
        </p:nvSpPr>
        <p:spPr>
          <a:xfrm>
            <a:off x="407988" y="2309813"/>
            <a:ext cx="8558213" cy="4114800"/>
          </a:xfrm>
        </p:spPr>
        <p:txBody>
          <a:bodyPr/>
          <a:lstStyle/>
          <a:p>
            <a:pPr marL="0" indent="0">
              <a:buNone/>
            </a:pPr>
            <a:r>
              <a:rPr lang="en-CA" altLang="en-US"/>
              <a:t> </a:t>
            </a:r>
          </a:p>
        </p:txBody>
      </p:sp>
      <mc:AlternateContent xmlns:mc="http://schemas.openxmlformats.org/markup-compatibility/2006" xmlns:a14="http://schemas.microsoft.com/office/drawing/2010/main">
        <mc:Choice Requires="a14">
          <p:sp>
            <p:nvSpPr>
              <p:cNvPr id="8" name="内容占位符 3">
                <a:extLst>
                  <a:ext uri="{FF2B5EF4-FFF2-40B4-BE49-F238E27FC236}">
                    <a16:creationId xmlns:a16="http://schemas.microsoft.com/office/drawing/2014/main" id="{A5334F06-4B6B-4EFD-989E-71DFD668F84F}"/>
                  </a:ext>
                </a:extLst>
              </p:cNvPr>
              <p:cNvSpPr txBox="1">
                <a:spLocks noChangeArrowheads="1"/>
              </p:cNvSpPr>
              <p:nvPr/>
            </p:nvSpPr>
            <p:spPr>
              <a:xfrm>
                <a:off x="1682753" y="1269009"/>
                <a:ext cx="9370219" cy="51556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
                    <a:schemeClr val="accent1">
                      <a:lumMod val="75000"/>
                    </a:schemeClr>
                  </a:buClr>
                  <a:buSzPct val="60000"/>
                  <a:buFont typeface="Wingdings" panose="05000000000000000000" pitchFamily="2" charset="2"/>
                  <a:buChar char="n"/>
                </a:pPr>
                <a:r>
                  <a:rPr lang="en-CA" altLang="en-US" dirty="0"/>
                  <a:t> </a:t>
                </a:r>
                <a:r>
                  <a:rPr lang="zh-CN" altLang="en-US" b="1" dirty="0">
                    <a:latin typeface="宋体" panose="02010600030101010101" pitchFamily="2" charset="-122"/>
                    <a:ea typeface="宋体" panose="02010600030101010101" pitchFamily="2" charset="-122"/>
                  </a:rPr>
                  <a:t>对维吉尼亚密码的讨论</a:t>
                </a:r>
                <a:endParaRPr lang="en-US" altLang="zh-CN" b="1"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设维吉尼亚秘密用于多次一密的加解密方式，对其进行已知明文攻击。</a:t>
                </a:r>
                <a:r>
                  <a:rPr lang="en-US" altLang="zh-CN" dirty="0">
                    <a:latin typeface="宋体" panose="02010600030101010101" pitchFamily="2" charset="-122"/>
                    <a:ea typeface="宋体" panose="02010600030101010101" pitchFamily="2" charset="-122"/>
                  </a:rPr>
                  <a:t>Eve</a:t>
                </a:r>
                <a:r>
                  <a:rPr lang="zh-CN" altLang="en-US" dirty="0">
                    <a:latin typeface="宋体" panose="02010600030101010101" pitchFamily="2" charset="-122"/>
                    <a:ea typeface="宋体" panose="02010600030101010101" pitchFamily="2" charset="-122"/>
                  </a:rPr>
                  <a:t>截获了一段密文，并获得了该段密文所对应的明文。只要密文长度不小于</a:t>
                </a:r>
                <a14:m>
                  <m:oMath xmlns:m="http://schemas.openxmlformats.org/officeDocument/2006/math">
                    <m:r>
                      <a:rPr lang="en-US" altLang="zh-CN" i="1">
                        <a:latin typeface="Cambria Math" panose="02040503050406030204" pitchFamily="18" charset="0"/>
                      </a:rPr>
                      <m:t>𝑑</m:t>
                    </m:r>
                  </m:oMath>
                </a14:m>
                <a:r>
                  <a:rPr lang="zh-CN" altLang="en-US" dirty="0">
                    <a:latin typeface="宋体" panose="02010600030101010101" pitchFamily="2" charset="-122"/>
                    <a:ea typeface="宋体" panose="02010600030101010101" pitchFamily="2" charset="-122"/>
                  </a:rPr>
                  <a:t>，密钥</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𝑑</m:t>
                            </m:r>
                            <m:r>
                              <a:rPr lang="en-US" altLang="zh-CN" i="1">
                                <a:latin typeface="Cambria Math" panose="02040503050406030204" pitchFamily="18" charset="0"/>
                              </a:rPr>
                              <m:t>−1</m:t>
                            </m:r>
                          </m:sub>
                        </m:sSub>
                        <m:r>
                          <a:rPr lang="en-US" altLang="zh-CN" i="1">
                            <a:latin typeface="Cambria Math" panose="02040503050406030204" pitchFamily="18" charset="0"/>
                          </a:rPr>
                          <m:t> </m:t>
                        </m:r>
                      </m:e>
                    </m:d>
                  </m:oMath>
                </a14:m>
                <a:r>
                  <a:rPr lang="zh-CN" altLang="en-US" dirty="0">
                    <a:latin typeface="宋体" panose="02010600030101010101" pitchFamily="2" charset="-122"/>
                    <a:ea typeface="宋体" panose="02010600030101010101" pitchFamily="2" charset="-122"/>
                  </a:rPr>
                  <a:t>就被确定。</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若</a:t>
                </a:r>
                <a14:m>
                  <m:oMath xmlns:m="http://schemas.openxmlformats.org/officeDocument/2006/math">
                    <m:r>
                      <a:rPr lang="en-US" altLang="zh-CN" i="1">
                        <a:latin typeface="Cambria Math" panose="02040503050406030204" pitchFamily="18" charset="0"/>
                      </a:rPr>
                      <m:t>𝑑</m:t>
                    </m:r>
                  </m:oMath>
                </a14:m>
                <a:r>
                  <a:rPr lang="zh-CN" altLang="en-US" dirty="0">
                    <a:latin typeface="宋体" panose="02010600030101010101" pitchFamily="2" charset="-122"/>
                    <a:ea typeface="宋体" panose="02010600030101010101" pitchFamily="2" charset="-122"/>
                  </a:rPr>
                  <a:t>充分大，大到不可能截获长度为</a:t>
                </a:r>
                <a14:m>
                  <m:oMath xmlns:m="http://schemas.openxmlformats.org/officeDocument/2006/math">
                    <m:r>
                      <a:rPr lang="en-US" altLang="zh-CN" i="1">
                        <a:latin typeface="Cambria Math" panose="02040503050406030204" pitchFamily="18" charset="0"/>
                      </a:rPr>
                      <m:t>𝑑</m:t>
                    </m:r>
                  </m:oMath>
                </a14:m>
                <a:r>
                  <a:rPr lang="zh-CN" altLang="en-US" dirty="0">
                    <a:latin typeface="宋体" panose="02010600030101010101" pitchFamily="2" charset="-122"/>
                    <a:ea typeface="宋体" panose="02010600030101010101" pitchFamily="2" charset="-122"/>
                  </a:rPr>
                  <a:t>的密文（存储量和时间限制），甚至可以假设</a:t>
                </a:r>
                <a14:m>
                  <m:oMath xmlns:m="http://schemas.openxmlformats.org/officeDocument/2006/math">
                    <m:r>
                      <a:rPr lang="en-US" altLang="zh-CN" i="1">
                        <a:latin typeface="Cambria Math" panose="02040503050406030204" pitchFamily="18" charset="0"/>
                      </a:rPr>
                      <m:t>𝑑</m:t>
                    </m:r>
                  </m:oMath>
                </a14:m>
                <a:r>
                  <a:rPr lang="zh-CN" altLang="en-US" dirty="0">
                    <a:latin typeface="宋体" panose="02010600030101010101" pitchFamily="2" charset="-122"/>
                    <a:ea typeface="宋体" panose="02010600030101010101" pitchFamily="2" charset="-122"/>
                  </a:rPr>
                  <a:t>“接近无穷大”。此时当然可以抵抗已知明文攻击。</a:t>
                </a:r>
                <a:endParaRPr lang="en-US" altLang="zh-CN" dirty="0">
                  <a:latin typeface="宋体" panose="02010600030101010101" pitchFamily="2" charset="-122"/>
                  <a:ea typeface="宋体" panose="02010600030101010101" pitchFamily="2" charset="-122"/>
                </a:endParaRPr>
              </a:p>
              <a:p>
                <a:pPr marL="0" indent="0">
                  <a:lnSpc>
                    <a:spcPct val="100000"/>
                  </a:lnSpc>
                  <a:buNone/>
                </a:pP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（注解：当</a:t>
                </a:r>
                <a14:m>
                  <m:oMath xmlns:m="http://schemas.openxmlformats.org/officeDocument/2006/math">
                    <m:r>
                      <a:rPr lang="en-US" altLang="zh-CN" i="1">
                        <a:latin typeface="Cambria Math" panose="02040503050406030204" pitchFamily="18" charset="0"/>
                      </a:rPr>
                      <m:t>𝑑</m:t>
                    </m:r>
                    <m:r>
                      <a:rPr lang="en-US" altLang="zh-CN" i="1">
                        <a:latin typeface="Cambria Math" panose="02040503050406030204" pitchFamily="18" charset="0"/>
                      </a:rPr>
                      <m:t> </m:t>
                    </m:r>
                  </m:oMath>
                </a14:m>
                <a:r>
                  <a:rPr lang="zh-CN" altLang="en-US" dirty="0">
                    <a:latin typeface="宋体" panose="02010600030101010101" pitchFamily="2" charset="-122"/>
                    <a:ea typeface="宋体" panose="02010600030101010101" pitchFamily="2" charset="-122"/>
                  </a:rPr>
                  <a:t>“接近无穷大”时，维吉尼亚密码变成了现代密码中的一种，我们称之为流密码或序列密码。）</a:t>
                </a:r>
                <a:endParaRPr lang="en-CA" altLang="en-US" dirty="0">
                  <a:latin typeface="宋体" panose="02010600030101010101" pitchFamily="2" charset="-122"/>
                  <a:ea typeface="宋体" panose="02010600030101010101" pitchFamily="2" charset="-122"/>
                </a:endParaRPr>
              </a:p>
            </p:txBody>
          </p:sp>
        </mc:Choice>
        <mc:Fallback xmlns="">
          <p:sp>
            <p:nvSpPr>
              <p:cNvPr id="8" name="内容占位符 3">
                <a:extLst>
                  <a:ext uri="{FF2B5EF4-FFF2-40B4-BE49-F238E27FC236}">
                    <a16:creationId xmlns:a16="http://schemas.microsoft.com/office/drawing/2014/main" id="{A5334F06-4B6B-4EFD-989E-71DFD668F84F}"/>
                  </a:ext>
                </a:extLst>
              </p:cNvPr>
              <p:cNvSpPr txBox="1">
                <a:spLocks noRot="1" noChangeAspect="1" noMove="1" noResize="1" noEditPoints="1" noAdjustHandles="1" noChangeArrowheads="1" noChangeShapeType="1" noTextEdit="1"/>
              </p:cNvSpPr>
              <p:nvPr/>
            </p:nvSpPr>
            <p:spPr>
              <a:xfrm>
                <a:off x="1682753" y="1269009"/>
                <a:ext cx="9370219" cy="5155607"/>
              </a:xfrm>
              <a:prstGeom prst="rect">
                <a:avLst/>
              </a:prstGeom>
              <a:blipFill>
                <a:blip r:embed="rId2"/>
                <a:stretch>
                  <a:fillRect l="-1301" t="-2482" r="-976"/>
                </a:stretch>
              </a:blipFill>
            </p:spPr>
            <p:txBody>
              <a:bodyPr/>
              <a:lstStyle/>
              <a:p>
                <a:r>
                  <a:rPr lang="zh-CN" altLang="en-US">
                    <a:noFill/>
                  </a:rPr>
                  <a:t> </a:t>
                </a:r>
              </a:p>
            </p:txBody>
          </p:sp>
        </mc:Fallback>
      </mc:AlternateContent>
      <p:sp>
        <p:nvSpPr>
          <p:cNvPr id="9" name="灯片编号占位符 4">
            <a:extLst>
              <a:ext uri="{FF2B5EF4-FFF2-40B4-BE49-F238E27FC236}">
                <a16:creationId xmlns:a16="http://schemas.microsoft.com/office/drawing/2014/main" id="{9EE0DC8B-79D9-4092-9215-E6382397ECB8}"/>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81</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a:extLst>
              <a:ext uri="{FF2B5EF4-FFF2-40B4-BE49-F238E27FC236}">
                <a16:creationId xmlns:a16="http://schemas.microsoft.com/office/drawing/2014/main" id="{0915B7C9-6B1C-45AC-A90E-A92E804EC802}"/>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p>
        </p:txBody>
      </p:sp>
      <p:sp>
        <p:nvSpPr>
          <p:cNvPr id="100356" name="内容占位符 2">
            <a:extLst>
              <a:ext uri="{FF2B5EF4-FFF2-40B4-BE49-F238E27FC236}">
                <a16:creationId xmlns:a16="http://schemas.microsoft.com/office/drawing/2014/main" id="{2EA4F42D-BE0A-425F-8FAA-C71048042117}"/>
              </a:ext>
            </a:extLst>
          </p:cNvPr>
          <p:cNvSpPr>
            <a:spLocks noGrp="1" noChangeArrowheads="1"/>
          </p:cNvSpPr>
          <p:nvPr>
            <p:ph idx="1"/>
          </p:nvPr>
        </p:nvSpPr>
        <p:spPr>
          <a:xfrm>
            <a:off x="1919288" y="2017713"/>
            <a:ext cx="8559800" cy="4114800"/>
          </a:xfrm>
        </p:spPr>
        <p:txBody>
          <a:bodyPr/>
          <a:lstStyle/>
          <a:p>
            <a:pPr marL="0" indent="0">
              <a:buNone/>
            </a:pPr>
            <a:r>
              <a:rPr lang="en-CA" altLang="en-US"/>
              <a:t> </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D1EE338-33F6-4D33-B119-84CE0CB4E64A}"/>
                  </a:ext>
                </a:extLst>
              </p:cNvPr>
              <p:cNvSpPr txBox="1"/>
              <p:nvPr/>
            </p:nvSpPr>
            <p:spPr>
              <a:xfrm>
                <a:off x="2110491" y="1857848"/>
                <a:ext cx="7971020" cy="3108543"/>
              </a:xfrm>
              <a:prstGeom prst="rect">
                <a:avLst/>
              </a:prstGeom>
              <a:noFill/>
            </p:spPr>
            <p:txBody>
              <a:bodyPr wrap="square">
                <a:spAutoFit/>
              </a:bodyPr>
              <a:lstStyle/>
              <a:p>
                <a:pPr marL="285744" indent="-285744">
                  <a:buClr>
                    <a:schemeClr val="accent1">
                      <a:lumMod val="75000"/>
                    </a:schemeClr>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但问题是，通信伙伴之间怎样简单快速地协商极长的密钥序列</a:t>
                </a:r>
                <a14:m>
                  <m:oMath xmlns:m="http://schemas.openxmlformats.org/officeDocument/2006/math">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𝑑</m:t>
                            </m:r>
                            <m:r>
                              <a:rPr lang="en-US" altLang="zh-CN" sz="2800" i="1">
                                <a:latin typeface="Cambria Math" panose="02040503050406030204" pitchFamily="18" charset="0"/>
                              </a:rPr>
                              <m:t>−1</m:t>
                            </m:r>
                          </m:sub>
                        </m:sSub>
                        <m:r>
                          <a:rPr lang="en-US" altLang="zh-CN" sz="2800" i="1">
                            <a:latin typeface="Cambria Math" panose="02040503050406030204" pitchFamily="18" charset="0"/>
                          </a:rPr>
                          <m:t> </m:t>
                        </m:r>
                      </m:e>
                    </m:d>
                  </m:oMath>
                </a14:m>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a:buClr>
                    <a:schemeClr val="accent1">
                      <a:lumMod val="75000"/>
                    </a:schemeClr>
                  </a:buClr>
                  <a:buSzPct val="60000"/>
                </a:pPr>
                <a:endParaRPr lang="en-US" altLang="zh-CN" sz="2800" dirty="0">
                  <a:latin typeface="宋体" panose="02010600030101010101" pitchFamily="2" charset="-122"/>
                  <a:ea typeface="宋体" panose="02010600030101010101" pitchFamily="2" charset="-122"/>
                </a:endParaRPr>
              </a:p>
              <a:p>
                <a:pPr marL="285744" indent="-285744">
                  <a:buClr>
                    <a:schemeClr val="accent1">
                      <a:lumMod val="75000"/>
                    </a:schemeClr>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当然不能逐字母地协商密钥。因为，如果攻击者截获长度为</a:t>
                </a:r>
                <a14:m>
                  <m:oMath xmlns:m="http://schemas.openxmlformats.org/officeDocument/2006/math">
                    <m:r>
                      <a:rPr lang="en-US" altLang="zh-CN" sz="2800" i="1">
                        <a:latin typeface="Cambria Math" panose="02040503050406030204" pitchFamily="18" charset="0"/>
                      </a:rPr>
                      <m:t>𝑑</m:t>
                    </m:r>
                  </m:oMath>
                </a14:m>
                <a:r>
                  <a:rPr lang="zh-CN" altLang="en-US" sz="2800" dirty="0">
                    <a:latin typeface="宋体" panose="02010600030101010101" pitchFamily="2" charset="-122"/>
                    <a:ea typeface="宋体" panose="02010600030101010101" pitchFamily="2" charset="-122"/>
                  </a:rPr>
                  <a:t>的密文是不可能的（存储量和时间限制），则通信伙伴协商出长度为</a:t>
                </a:r>
                <a14:m>
                  <m:oMath xmlns:m="http://schemas.openxmlformats.org/officeDocument/2006/math">
                    <m:r>
                      <a:rPr lang="en-US" altLang="zh-CN" sz="2800" i="1">
                        <a:latin typeface="Cambria Math" panose="02040503050406030204" pitchFamily="18" charset="0"/>
                      </a:rPr>
                      <m:t>𝑑</m:t>
                    </m:r>
                  </m:oMath>
                </a14:m>
                <a:r>
                  <a:rPr lang="zh-CN" altLang="en-US" sz="2800" dirty="0">
                    <a:latin typeface="宋体" panose="02010600030101010101" pitchFamily="2" charset="-122"/>
                    <a:ea typeface="宋体" panose="02010600030101010101" pitchFamily="2" charset="-122"/>
                  </a:rPr>
                  <a:t>的密钥也是不可能的。</a:t>
                </a:r>
                <a:endParaRPr lang="en-US" altLang="zh-CN" sz="2800" dirty="0">
                  <a:latin typeface="宋体" panose="02010600030101010101" pitchFamily="2" charset="-122"/>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3D1EE338-33F6-4D33-B119-84CE0CB4E64A}"/>
                  </a:ext>
                </a:extLst>
              </p:cNvPr>
              <p:cNvSpPr txBox="1">
                <a:spLocks noRot="1" noChangeAspect="1" noMove="1" noResize="1" noEditPoints="1" noAdjustHandles="1" noChangeArrowheads="1" noChangeShapeType="1" noTextEdit="1"/>
              </p:cNvSpPr>
              <p:nvPr/>
            </p:nvSpPr>
            <p:spPr>
              <a:xfrm>
                <a:off x="2110491" y="1857848"/>
                <a:ext cx="7971020" cy="3108543"/>
              </a:xfrm>
              <a:prstGeom prst="rect">
                <a:avLst/>
              </a:prstGeom>
              <a:blipFill>
                <a:blip r:embed="rId2"/>
                <a:stretch>
                  <a:fillRect l="-306" t="-2157" r="-765" b="-4510"/>
                </a:stretch>
              </a:blipFill>
            </p:spPr>
            <p:txBody>
              <a:bodyPr/>
              <a:lstStyle/>
              <a:p>
                <a:r>
                  <a:rPr lang="zh-CN" altLang="en-US">
                    <a:noFill/>
                  </a:rPr>
                  <a:t> </a:t>
                </a:r>
              </a:p>
            </p:txBody>
          </p:sp>
        </mc:Fallback>
      </mc:AlternateContent>
      <p:sp>
        <p:nvSpPr>
          <p:cNvPr id="8" name="灯片编号占位符 4">
            <a:extLst>
              <a:ext uri="{FF2B5EF4-FFF2-40B4-BE49-F238E27FC236}">
                <a16:creationId xmlns:a16="http://schemas.microsoft.com/office/drawing/2014/main" id="{D3829540-3C31-49B6-9CFB-BE9BFC5C1A64}"/>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82</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a:extLst>
              <a:ext uri="{FF2B5EF4-FFF2-40B4-BE49-F238E27FC236}">
                <a16:creationId xmlns:a16="http://schemas.microsoft.com/office/drawing/2014/main" id="{A85F3F9F-C476-442F-A3D1-7081806C7E23}"/>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39EC66-59C1-4D9C-815A-C8CA227A26C8}"/>
                  </a:ext>
                </a:extLst>
              </p:cNvPr>
              <p:cNvSpPr txBox="1"/>
              <p:nvPr/>
            </p:nvSpPr>
            <p:spPr>
              <a:xfrm>
                <a:off x="2028798" y="1227277"/>
                <a:ext cx="8734141" cy="3970318"/>
              </a:xfrm>
              <a:prstGeom prst="rect">
                <a:avLst/>
              </a:prstGeom>
              <a:noFill/>
            </p:spPr>
            <p:txBody>
              <a:bodyPr wrap="square">
                <a:spAutoFit/>
              </a:bodyPr>
              <a:lstStyle/>
              <a:p>
                <a:pPr marL="285744" indent="-285744">
                  <a:buClr>
                    <a:schemeClr val="accent1">
                      <a:lumMod val="75000"/>
                    </a:schemeClr>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一种办法是：取</a:t>
                </a:r>
                <a14:m>
                  <m:oMath xmlns:m="http://schemas.openxmlformats.org/officeDocument/2006/math">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𝑑</m:t>
                            </m:r>
                            <m:r>
                              <a:rPr lang="en-US" altLang="zh-CN" sz="2800" i="1">
                                <a:latin typeface="Cambria Math" panose="02040503050406030204" pitchFamily="18" charset="0"/>
                              </a:rPr>
                              <m:t>−1</m:t>
                            </m:r>
                          </m:sub>
                        </m:sSub>
                        <m:r>
                          <a:rPr lang="en-US" altLang="zh-CN" sz="2800" i="1">
                            <a:latin typeface="Cambria Math" panose="02040503050406030204" pitchFamily="18" charset="0"/>
                          </a:rPr>
                          <m:t> </m:t>
                        </m:r>
                      </m:e>
                    </m:d>
                  </m:oMath>
                </a14:m>
                <a:r>
                  <a:rPr lang="zh-CN" altLang="en-US" sz="2800" dirty="0">
                    <a:latin typeface="宋体" panose="02010600030101010101" pitchFamily="2" charset="-122"/>
                    <a:ea typeface="宋体" panose="02010600030101010101" pitchFamily="2" charset="-122"/>
                  </a:rPr>
                  <a:t>为一本书，此时通信伙伴只需要相互告知该书的书名和版本号，因此使得密钥协商简单快速。</a:t>
                </a:r>
                <a:endParaRPr lang="en-US" altLang="zh-CN" sz="2800" dirty="0">
                  <a:latin typeface="宋体" panose="02010600030101010101" pitchFamily="2" charset="-122"/>
                  <a:ea typeface="宋体" panose="02010600030101010101" pitchFamily="2" charset="-122"/>
                </a:endParaRPr>
              </a:p>
              <a:p>
                <a:pPr marL="285744" indent="-285744">
                  <a:buClr>
                    <a:schemeClr val="accent1">
                      <a:lumMod val="75000"/>
                    </a:schemeClr>
                  </a:buClr>
                  <a:buSzPct val="60000"/>
                  <a:buFont typeface="Wingdings" panose="05000000000000000000" pitchFamily="2" charset="2"/>
                  <a:buChar char="n"/>
                </a:pPr>
                <a:endParaRPr lang="en-US" altLang="zh-CN" sz="2800" dirty="0">
                  <a:latin typeface="宋体" panose="02010600030101010101" pitchFamily="2" charset="-122"/>
                  <a:ea typeface="宋体" panose="02010600030101010101" pitchFamily="2" charset="-122"/>
                </a:endParaRPr>
              </a:p>
              <a:p>
                <a:pPr marL="285744" indent="-285744">
                  <a:buClr>
                    <a:schemeClr val="accent1">
                      <a:lumMod val="75000"/>
                    </a:schemeClr>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这种办法很容易进行局部破译。</a:t>
                </a:r>
                <a:endParaRPr lang="en-US" altLang="zh-CN" sz="2800" dirty="0">
                  <a:latin typeface="宋体" panose="02010600030101010101" pitchFamily="2" charset="-122"/>
                  <a:ea typeface="宋体" panose="02010600030101010101" pitchFamily="2" charset="-122"/>
                </a:endParaRPr>
              </a:p>
              <a:p>
                <a:pPr marL="285744" indent="-285744">
                  <a:buClr>
                    <a:schemeClr val="accent1">
                      <a:lumMod val="75000"/>
                    </a:schemeClr>
                  </a:buClr>
                  <a:buSzPct val="60000"/>
                  <a:buFont typeface="Wingdings" panose="05000000000000000000" pitchFamily="2" charset="2"/>
                  <a:buChar char="n"/>
                </a:pPr>
                <a:endParaRPr lang="zh-CN" altLang="en-US" sz="2800" dirty="0">
                  <a:latin typeface="宋体" panose="02010600030101010101" pitchFamily="2" charset="-122"/>
                  <a:ea typeface="宋体" panose="02010600030101010101" pitchFamily="2" charset="-122"/>
                </a:endParaRPr>
              </a:p>
              <a:p>
                <a:pPr marL="285744" indent="-285744">
                  <a:buClr>
                    <a:schemeClr val="accent1">
                      <a:lumMod val="75000"/>
                    </a:schemeClr>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设</a:t>
                </a:r>
                <a:r>
                  <a:rPr lang="en-US" altLang="zh-CN" sz="2800" dirty="0">
                    <a:latin typeface="宋体" panose="02010600030101010101" pitchFamily="2" charset="-122"/>
                    <a:ea typeface="宋体" panose="02010600030101010101" pitchFamily="2" charset="-122"/>
                  </a:rPr>
                  <a:t>Eve</a:t>
                </a:r>
                <a:r>
                  <a:rPr lang="zh-CN" altLang="en-US" sz="2800" dirty="0">
                    <a:latin typeface="宋体" panose="02010600030101010101" pitchFamily="2" charset="-122"/>
                    <a:ea typeface="宋体" panose="02010600030101010101" pitchFamily="2" charset="-122"/>
                  </a:rPr>
                  <a:t>截获了一段长度为</a:t>
                </a:r>
                <a14:m>
                  <m:oMath xmlns:m="http://schemas.openxmlformats.org/officeDocument/2006/math">
                    <m:r>
                      <a:rPr lang="en-US" altLang="zh-CN" sz="2800" i="1" dirty="0" smtClean="0">
                        <a:latin typeface="Cambria Math" panose="02040503050406030204" pitchFamily="18" charset="0"/>
                        <a:ea typeface="宋体" panose="02010600030101010101" pitchFamily="2" charset="-122"/>
                      </a:rPr>
                      <m:t>𝑙</m:t>
                    </m:r>
                  </m:oMath>
                </a14:m>
                <a:r>
                  <a:rPr lang="zh-CN" altLang="en-US" sz="2800" dirty="0">
                    <a:latin typeface="宋体" panose="02010600030101010101" pitchFamily="2" charset="-122"/>
                    <a:ea typeface="宋体" panose="02010600030101010101" pitchFamily="2" charset="-122"/>
                  </a:rPr>
                  <a:t>的密文，并获得了该段密文所对应的明文。</a:t>
                </a:r>
                <a:r>
                  <a:rPr lang="en-US" altLang="zh-CN" sz="2800" dirty="0">
                    <a:latin typeface="宋体" panose="02010600030101010101" pitchFamily="2" charset="-122"/>
                    <a:ea typeface="宋体" panose="02010600030101010101" pitchFamily="2" charset="-122"/>
                  </a:rPr>
                  <a:t>Eve</a:t>
                </a:r>
                <a:r>
                  <a:rPr lang="zh-CN" altLang="en-US" sz="2800" dirty="0">
                    <a:latin typeface="宋体" panose="02010600030101010101" pitchFamily="2" charset="-122"/>
                    <a:ea typeface="宋体" panose="02010600030101010101" pitchFamily="2" charset="-122"/>
                  </a:rPr>
                  <a:t>因此也获得了密钥中长度为</a:t>
                </a:r>
                <a14:m>
                  <m:oMath xmlns:m="http://schemas.openxmlformats.org/officeDocument/2006/math">
                    <m:r>
                      <a:rPr lang="en-US" altLang="zh-CN" sz="2800" i="1" dirty="0" smtClean="0">
                        <a:latin typeface="Cambria Math" panose="02040503050406030204" pitchFamily="18" charset="0"/>
                        <a:ea typeface="宋体" panose="02010600030101010101" pitchFamily="2" charset="-122"/>
                      </a:rPr>
                      <m:t>𝑙</m:t>
                    </m:r>
                  </m:oMath>
                </a14:m>
                <a:r>
                  <a:rPr lang="zh-CN" altLang="en-US" sz="2800" dirty="0">
                    <a:latin typeface="宋体" panose="02010600030101010101" pitchFamily="2" charset="-122"/>
                    <a:ea typeface="宋体" panose="02010600030101010101" pitchFamily="2" charset="-122"/>
                  </a:rPr>
                  <a:t>的一段</a:t>
                </a:r>
                <a14:m>
                  <m:oMath xmlns:m="http://schemas.openxmlformats.org/officeDocument/2006/math">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𝑙</m:t>
                            </m:r>
                            <m:r>
                              <a:rPr lang="en-US" altLang="zh-CN" sz="2800" i="1">
                                <a:latin typeface="Cambria Math" panose="02040503050406030204" pitchFamily="18" charset="0"/>
                              </a:rPr>
                              <m:t>−1</m:t>
                            </m:r>
                          </m:sub>
                        </m:sSub>
                        <m:r>
                          <a:rPr lang="en-US" altLang="zh-CN" sz="2800" i="1">
                            <a:latin typeface="Cambria Math" panose="02040503050406030204" pitchFamily="18" charset="0"/>
                          </a:rPr>
                          <m:t> </m:t>
                        </m:r>
                      </m:e>
                    </m:d>
                    <m:r>
                      <a:rPr lang="en-US" altLang="zh-CN" sz="2800" i="1">
                        <a:latin typeface="Cambria Math" panose="02040503050406030204" pitchFamily="18" charset="0"/>
                      </a:rPr>
                      <m:t> </m:t>
                    </m:r>
                  </m:oMath>
                </a14:m>
                <a:r>
                  <a:rPr lang="zh-CN" altLang="en-US" sz="2800" dirty="0">
                    <a:latin typeface="宋体" panose="02010600030101010101" pitchFamily="2" charset="-122"/>
                    <a:ea typeface="宋体" panose="02010600030101010101" pitchFamily="2" charset="-122"/>
                  </a:rPr>
                  <a:t>。</a:t>
                </a:r>
                <a14:m>
                  <m:oMath xmlns:m="http://schemas.openxmlformats.org/officeDocument/2006/math">
                    <m:r>
                      <a:rPr lang="en-US" altLang="zh-CN" sz="2800" i="1" dirty="0">
                        <a:latin typeface="Cambria Math" panose="02040503050406030204" pitchFamily="18" charset="0"/>
                        <a:ea typeface="宋体" panose="02010600030101010101" pitchFamily="2" charset="-122"/>
                      </a:rPr>
                      <m:t>𝑙</m:t>
                    </m:r>
                  </m:oMath>
                </a14:m>
                <a:r>
                  <a:rPr lang="zh-CN" altLang="en-US" sz="2800" dirty="0">
                    <a:latin typeface="宋体" panose="02010600030101010101" pitchFamily="2" charset="-122"/>
                    <a:ea typeface="宋体" panose="02010600030101010101" pitchFamily="2" charset="-122"/>
                  </a:rPr>
                  <a:t>与𝑑相比当然是微不足道的。</a:t>
                </a:r>
              </a:p>
            </p:txBody>
          </p:sp>
        </mc:Choice>
        <mc:Fallback xmlns="">
          <p:sp>
            <p:nvSpPr>
              <p:cNvPr id="9" name="文本框 8">
                <a:extLst>
                  <a:ext uri="{FF2B5EF4-FFF2-40B4-BE49-F238E27FC236}">
                    <a16:creationId xmlns:a16="http://schemas.microsoft.com/office/drawing/2014/main" id="{1E39EC66-59C1-4D9C-815A-C8CA227A26C8}"/>
                  </a:ext>
                </a:extLst>
              </p:cNvPr>
              <p:cNvSpPr txBox="1">
                <a:spLocks noRot="1" noChangeAspect="1" noMove="1" noResize="1" noEditPoints="1" noAdjustHandles="1" noChangeArrowheads="1" noChangeShapeType="1" noTextEdit="1"/>
              </p:cNvSpPr>
              <p:nvPr/>
            </p:nvSpPr>
            <p:spPr>
              <a:xfrm>
                <a:off x="2028798" y="1227277"/>
                <a:ext cx="8734141" cy="3970318"/>
              </a:xfrm>
              <a:prstGeom prst="rect">
                <a:avLst/>
              </a:prstGeom>
              <a:blipFill>
                <a:blip r:embed="rId2"/>
                <a:stretch>
                  <a:fillRect l="-349" t="-1840" r="-558" b="-3221"/>
                </a:stretch>
              </a:blipFill>
            </p:spPr>
            <p:txBody>
              <a:bodyPr/>
              <a:lstStyle/>
              <a:p>
                <a:r>
                  <a:rPr lang="zh-CN" altLang="en-US">
                    <a:noFill/>
                  </a:rPr>
                  <a:t> </a:t>
                </a:r>
              </a:p>
            </p:txBody>
          </p:sp>
        </mc:Fallback>
      </mc:AlternateContent>
      <p:sp>
        <p:nvSpPr>
          <p:cNvPr id="10" name="灯片编号占位符 4">
            <a:extLst>
              <a:ext uri="{FF2B5EF4-FFF2-40B4-BE49-F238E27FC236}">
                <a16:creationId xmlns:a16="http://schemas.microsoft.com/office/drawing/2014/main" id="{1ECD1D6E-21E0-4B6F-8202-C5000A896D78}"/>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83</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a:extLst>
              <a:ext uri="{FF2B5EF4-FFF2-40B4-BE49-F238E27FC236}">
                <a16:creationId xmlns:a16="http://schemas.microsoft.com/office/drawing/2014/main" id="{2095CE21-A457-4B37-A400-7BBFB9FF97D8}"/>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p>
        </p:txBody>
      </p:sp>
      <p:sp>
        <p:nvSpPr>
          <p:cNvPr id="7" name="灯片编号占位符 4">
            <a:extLst>
              <a:ext uri="{FF2B5EF4-FFF2-40B4-BE49-F238E27FC236}">
                <a16:creationId xmlns:a16="http://schemas.microsoft.com/office/drawing/2014/main" id="{3499DC6E-B31E-4F09-A4FD-BD3E2B5A7E3D}"/>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84</a:t>
            </a:fld>
            <a:endParaRPr lang="en-US" altLang="zh-CN" sz="14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BC78020-765D-460A-9E2A-220C9B4FFC24}"/>
                  </a:ext>
                </a:extLst>
              </p:cNvPr>
              <p:cNvSpPr txBox="1"/>
              <p:nvPr/>
            </p:nvSpPr>
            <p:spPr>
              <a:xfrm>
                <a:off x="1981988" y="1659286"/>
                <a:ext cx="9219415" cy="3539430"/>
              </a:xfrm>
              <a:prstGeom prst="rect">
                <a:avLst/>
              </a:prstGeom>
              <a:noFill/>
            </p:spPr>
            <p:txBody>
              <a:bodyPr wrap="square" rtlCol="0">
                <a:spAutoFit/>
              </a:bodyPr>
              <a:lstStyle/>
              <a:p>
                <a:pPr marL="457189" indent="-457189">
                  <a:buClr>
                    <a:schemeClr val="accent1">
                      <a:lumMod val="75000"/>
                    </a:schemeClr>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如果该段是名书名句，则</a:t>
                </a:r>
                <a:r>
                  <a:rPr lang="en-US" altLang="zh-CN" sz="2800" dirty="0">
                    <a:latin typeface="宋体" panose="02010600030101010101" pitchFamily="2" charset="-122"/>
                    <a:ea typeface="宋体" panose="02010600030101010101" pitchFamily="2" charset="-122"/>
                  </a:rPr>
                  <a:t>Eve</a:t>
                </a:r>
                <a:r>
                  <a:rPr lang="zh-CN" altLang="en-US" sz="2800" dirty="0">
                    <a:latin typeface="宋体" panose="02010600030101010101" pitchFamily="2" charset="-122"/>
                    <a:ea typeface="宋体" panose="02010600030101010101" pitchFamily="2" charset="-122"/>
                  </a:rPr>
                  <a:t>只需要找到该名书。</a:t>
                </a:r>
                <a:endParaRPr lang="en-US" altLang="zh-CN" sz="2800" dirty="0">
                  <a:latin typeface="宋体" panose="02010600030101010101" pitchFamily="2" charset="-122"/>
                  <a:ea typeface="宋体" panose="02010600030101010101" pitchFamily="2" charset="-122"/>
                </a:endParaRPr>
              </a:p>
              <a:p>
                <a:pPr marL="457189" indent="-457189">
                  <a:buClr>
                    <a:schemeClr val="accent1">
                      <a:lumMod val="75000"/>
                    </a:schemeClr>
                  </a:buClr>
                  <a:buSzPct val="60000"/>
                  <a:buFont typeface="Wingdings" panose="05000000000000000000" pitchFamily="2" charset="2"/>
                  <a:buChar char="n"/>
                </a:pPr>
                <a:endParaRPr lang="en-US" altLang="zh-CN" sz="2800" dirty="0">
                  <a:latin typeface="宋体" panose="02010600030101010101" pitchFamily="2" charset="-122"/>
                  <a:ea typeface="宋体" panose="02010600030101010101" pitchFamily="2" charset="-122"/>
                </a:endParaRPr>
              </a:p>
              <a:p>
                <a:pPr marL="457189" indent="-457189">
                  <a:buClr>
                    <a:schemeClr val="accent1">
                      <a:lumMod val="75000"/>
                    </a:schemeClr>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如果该段并不著名，也可以根据文字推断书名及书目类别，并到书店寻找该书。</a:t>
                </a:r>
                <a:endParaRPr lang="en-US" altLang="zh-CN" sz="2800" dirty="0">
                  <a:latin typeface="宋体" panose="02010600030101010101" pitchFamily="2" charset="-122"/>
                  <a:ea typeface="宋体" panose="02010600030101010101" pitchFamily="2" charset="-122"/>
                </a:endParaRPr>
              </a:p>
              <a:p>
                <a:pPr marL="457189" indent="-457189">
                  <a:buClr>
                    <a:schemeClr val="accent1">
                      <a:lumMod val="75000"/>
                    </a:schemeClr>
                  </a:buClr>
                  <a:buSzPct val="60000"/>
                  <a:buFont typeface="Wingdings" panose="05000000000000000000" pitchFamily="2" charset="2"/>
                  <a:buChar char="n"/>
                </a:pPr>
                <a:endParaRPr lang="en-US" altLang="zh-CN" sz="2800" dirty="0">
                  <a:latin typeface="宋体" panose="02010600030101010101" pitchFamily="2" charset="-122"/>
                  <a:ea typeface="宋体" panose="02010600030101010101" pitchFamily="2" charset="-122"/>
                </a:endParaRPr>
              </a:p>
              <a:p>
                <a:pPr marL="457189" indent="-457189">
                  <a:buClr>
                    <a:schemeClr val="accent1">
                      <a:lumMod val="75000"/>
                    </a:schemeClr>
                  </a:buClr>
                  <a:buSzPct val="60000"/>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也可以根据文字的特征，由上下文含义来推测后续密钥。比如</a:t>
                </a:r>
                <a14:m>
                  <m:oMath xmlns:m="http://schemas.openxmlformats.org/officeDocument/2006/math">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𝑙</m:t>
                            </m:r>
                            <m:r>
                              <a:rPr lang="en-US" altLang="zh-CN" sz="2800" i="1">
                                <a:latin typeface="Cambria Math" panose="02040503050406030204" pitchFamily="18" charset="0"/>
                              </a:rPr>
                              <m:t>−1</m:t>
                            </m:r>
                          </m:sub>
                        </m:sSub>
                        <m:r>
                          <a:rPr lang="en-US" altLang="zh-CN" sz="2800" i="1">
                            <a:latin typeface="Cambria Math" panose="02040503050406030204" pitchFamily="18" charset="0"/>
                          </a:rPr>
                          <m:t> </m:t>
                        </m:r>
                      </m:e>
                    </m:d>
                  </m:oMath>
                </a14:m>
                <a:r>
                  <a:rPr lang="en-US" altLang="zh-CN" sz="2800" dirty="0">
                    <a:latin typeface="宋体" panose="02010600030101010101" pitchFamily="2" charset="-122"/>
                    <a:ea typeface="宋体" panose="02010600030101010101" pitchFamily="2" charset="-122"/>
                  </a:rPr>
                  <a:t>= </a:t>
                </a:r>
                <a14:m>
                  <m:oMath xmlns:m="http://schemas.openxmlformats.org/officeDocument/2006/math">
                    <m:r>
                      <a:rPr lang="en-US" altLang="zh-CN" sz="2800" i="1">
                        <a:latin typeface="Cambria Math" panose="02040503050406030204" pitchFamily="18" charset="0"/>
                      </a:rPr>
                      <m:t>𝑖𝑛𝑓𝑜𝑟𝑚𝑎𝑡𝑖𝑜𝑛</m:t>
                    </m:r>
                    <m:r>
                      <a:rPr lang="en-US" altLang="zh-CN" sz="2800" i="1">
                        <a:latin typeface="Cambria Math" panose="02040503050406030204" pitchFamily="18" charset="0"/>
                      </a:rPr>
                      <m:t> </m:t>
                    </m:r>
                    <m:r>
                      <a:rPr lang="en-US" altLang="zh-CN" sz="2800" i="1">
                        <a:latin typeface="Cambria Math" panose="02040503050406030204" pitchFamily="18" charset="0"/>
                      </a:rPr>
                      <m:t>𝑠𝑒𝑐𝑢𝑟𝑖𝑡</m:t>
                    </m:r>
                    <m:r>
                      <a:rPr lang="en-US" altLang="zh-CN" sz="2800" i="1">
                        <a:latin typeface="Cambria Math" panose="02040503050406030204" pitchFamily="18" charset="0"/>
                      </a:rPr>
                      <m:t> </m:t>
                    </m:r>
                  </m:oMath>
                </a14:m>
                <a:r>
                  <a:rPr lang="zh-CN" altLang="en-US" sz="2800" dirty="0">
                    <a:latin typeface="宋体" panose="02010600030101010101" pitchFamily="2" charset="-122"/>
                    <a:ea typeface="宋体" panose="02010600030101010101" pitchFamily="2" charset="-122"/>
                  </a:rPr>
                  <a:t>，则</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k</m:t>
                        </m:r>
                      </m:e>
                      <m:sub>
                        <m:r>
                          <a:rPr lang="en-US" altLang="zh-CN" sz="2800" i="1">
                            <a:latin typeface="Cambria Math" panose="02040503050406030204" pitchFamily="18" charset="0"/>
                          </a:rPr>
                          <m:t>𝑙</m:t>
                        </m:r>
                      </m:sub>
                    </m:sSub>
                    <m:r>
                      <a:rPr lang="en-US" altLang="zh-CN" sz="2800" i="1">
                        <a:latin typeface="Cambria Math" panose="02040503050406030204" pitchFamily="18" charset="0"/>
                      </a:rPr>
                      <m:t>=</m:t>
                    </m:r>
                    <m:r>
                      <a:rPr lang="en-US" altLang="zh-CN" sz="2800" i="1">
                        <a:latin typeface="Cambria Math" panose="02040503050406030204" pitchFamily="18" charset="0"/>
                      </a:rPr>
                      <m:t>𝑦</m:t>
                    </m:r>
                    <m:r>
                      <a:rPr lang="en-US" altLang="zh-CN" sz="2800" i="1">
                        <a:latin typeface="Cambria Math" panose="02040503050406030204" pitchFamily="18" charset="0"/>
                      </a:rPr>
                      <m:t> </m:t>
                    </m:r>
                  </m:oMath>
                </a14:m>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 </a:t>
                </a:r>
                <a14:m>
                  <m:oMath xmlns:m="http://schemas.openxmlformats.org/officeDocument/2006/math">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𝑙</m:t>
                            </m:r>
                            <m:r>
                              <a:rPr lang="en-US" altLang="zh-CN" sz="2800" i="1">
                                <a:latin typeface="Cambria Math" panose="02040503050406030204" pitchFamily="18" charset="0"/>
                              </a:rPr>
                              <m:t>−1</m:t>
                            </m:r>
                          </m:sub>
                        </m:sSub>
                        <m:r>
                          <a:rPr lang="en-US" altLang="zh-CN" sz="2800" i="1">
                            <a:latin typeface="Cambria Math" panose="02040503050406030204" pitchFamily="18" charset="0"/>
                          </a:rPr>
                          <m:t> </m:t>
                        </m:r>
                      </m:e>
                    </m:d>
                  </m:oMath>
                </a14:m>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计算机病，则</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k</m:t>
                        </m:r>
                      </m:e>
                      <m:sub>
                        <m:r>
                          <a:rPr lang="en-US" altLang="zh-CN" sz="2800" i="1">
                            <a:latin typeface="Cambria Math" panose="02040503050406030204" pitchFamily="18" charset="0"/>
                          </a:rPr>
                          <m:t>𝑙</m:t>
                        </m:r>
                      </m:sub>
                    </m:sSub>
                  </m:oMath>
                </a14:m>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毒；等等。</a:t>
                </a:r>
              </a:p>
            </p:txBody>
          </p:sp>
        </mc:Choice>
        <mc:Fallback xmlns="">
          <p:sp>
            <p:nvSpPr>
              <p:cNvPr id="8" name="文本框 7">
                <a:extLst>
                  <a:ext uri="{FF2B5EF4-FFF2-40B4-BE49-F238E27FC236}">
                    <a16:creationId xmlns:a16="http://schemas.microsoft.com/office/drawing/2014/main" id="{4BC78020-765D-460A-9E2A-220C9B4FFC24}"/>
                  </a:ext>
                </a:extLst>
              </p:cNvPr>
              <p:cNvSpPr txBox="1">
                <a:spLocks noRot="1" noChangeAspect="1" noMove="1" noResize="1" noEditPoints="1" noAdjustHandles="1" noChangeArrowheads="1" noChangeShapeType="1" noTextEdit="1"/>
              </p:cNvSpPr>
              <p:nvPr/>
            </p:nvSpPr>
            <p:spPr>
              <a:xfrm>
                <a:off x="1981988" y="1659286"/>
                <a:ext cx="9219415" cy="3539430"/>
              </a:xfrm>
              <a:prstGeom prst="rect">
                <a:avLst/>
              </a:prstGeom>
              <a:blipFill>
                <a:blip r:embed="rId2"/>
                <a:stretch>
                  <a:fillRect l="-264" t="-1721" r="-4759" b="-344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a:extLst>
              <a:ext uri="{FF2B5EF4-FFF2-40B4-BE49-F238E27FC236}">
                <a16:creationId xmlns:a16="http://schemas.microsoft.com/office/drawing/2014/main" id="{F551B24C-9EE8-47E4-A066-AF84DEA00684}"/>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32E97D-34DD-47D1-A3B1-3D16148981AA}"/>
                  </a:ext>
                </a:extLst>
              </p:cNvPr>
              <p:cNvSpPr txBox="1"/>
              <p:nvPr/>
            </p:nvSpPr>
            <p:spPr>
              <a:xfrm>
                <a:off x="2533491" y="1659286"/>
                <a:ext cx="7361561" cy="3539430"/>
              </a:xfrm>
              <a:prstGeom prst="rect">
                <a:avLst/>
              </a:prstGeom>
              <a:noFill/>
            </p:spPr>
            <p:txBody>
              <a:bodyPr wrap="square" rtlCol="0">
                <a:spAutoFit/>
              </a:bodyPr>
              <a:lstStyle/>
              <a:p>
                <a:pPr indent="457189"/>
                <a:r>
                  <a:rPr lang="zh-CN" altLang="en-US" sz="2800" dirty="0">
                    <a:latin typeface="宋体" panose="02010600030101010101" pitchFamily="2" charset="-122"/>
                    <a:ea typeface="宋体" panose="02010600030101010101" pitchFamily="2" charset="-122"/>
                  </a:rPr>
                  <a:t>另一种办法是：取</a:t>
                </a:r>
                <a14:m>
                  <m:oMath xmlns:m="http://schemas.openxmlformats.org/officeDocument/2006/math">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m:rPr>
                                <m:sty m:val="p"/>
                              </m:rPr>
                              <a:rPr lang="en-US" altLang="zh-CN" sz="2800" i="1">
                                <a:latin typeface="Cambria Math" panose="02040503050406030204" pitchFamily="18" charset="0"/>
                              </a:rPr>
                              <m:t>d</m:t>
                            </m:r>
                            <m:r>
                              <a:rPr lang="en-US" altLang="zh-CN" sz="2800" i="1">
                                <a:latin typeface="Cambria Math" panose="02040503050406030204" pitchFamily="18" charset="0"/>
                              </a:rPr>
                              <m:t>−1</m:t>
                            </m:r>
                          </m:sub>
                        </m:sSub>
                        <m:r>
                          <a:rPr lang="en-US" altLang="zh-CN" sz="2800" i="1">
                            <a:latin typeface="Cambria Math" panose="02040503050406030204" pitchFamily="18" charset="0"/>
                          </a:rPr>
                          <m:t> </m:t>
                        </m:r>
                      </m:e>
                    </m:d>
                  </m:oMath>
                </a14:m>
                <a:r>
                  <a:rPr lang="zh-CN" altLang="en-US" sz="2800" dirty="0">
                    <a:latin typeface="宋体" panose="02010600030101010101" pitchFamily="2" charset="-122"/>
                    <a:ea typeface="宋体" panose="02010600030101010101" pitchFamily="2" charset="-122"/>
                  </a:rPr>
                  <a:t>为某个周期序列的一个周期，周期</a:t>
                </a:r>
                <a14:m>
                  <m:oMath xmlns:m="http://schemas.openxmlformats.org/officeDocument/2006/math">
                    <m:r>
                      <a:rPr lang="en-US" altLang="zh-CN" sz="2800" i="1" dirty="0">
                        <a:latin typeface="Cambria Math" panose="02040503050406030204" pitchFamily="18" charset="0"/>
                      </a:rPr>
                      <m:t>𝑑</m:t>
                    </m:r>
                    <m:r>
                      <a:rPr lang="zh-CN" altLang="en-US" sz="2800" i="1" dirty="0">
                        <a:latin typeface="Cambria Math" panose="02040503050406030204" pitchFamily="18" charset="0"/>
                      </a:rPr>
                      <m:t>极大</m:t>
                    </m:r>
                  </m:oMath>
                </a14:m>
                <a:r>
                  <a:rPr lang="zh-CN" altLang="en-US" sz="2800" dirty="0">
                    <a:latin typeface="宋体" panose="02010600030101010101" pitchFamily="2" charset="-122"/>
                    <a:ea typeface="宋体" panose="02010600030101010101" pitchFamily="2" charset="-122"/>
                  </a:rPr>
                  <a:t>，而用一个长度大约为</a:t>
                </a:r>
                <a14:m>
                  <m:oMath xmlns:m="http://schemas.openxmlformats.org/officeDocument/2006/math">
                    <m:r>
                      <m:rPr>
                        <m:sty m:val="p"/>
                      </m:rPr>
                      <a:rPr lang="en-US" altLang="zh-CN" sz="2800">
                        <a:latin typeface="Cambria Math" panose="02040503050406030204" pitchFamily="18" charset="0"/>
                      </a:rPr>
                      <m:t>ln</m:t>
                    </m:r>
                    <m:r>
                      <a:rPr lang="en-US" altLang="zh-CN" sz="2800" i="1">
                        <a:latin typeface="Cambria Math" panose="02040503050406030204" pitchFamily="18" charset="0"/>
                      </a:rPr>
                      <m:t>⁡(</m:t>
                    </m:r>
                    <m:r>
                      <a:rPr lang="en-US" altLang="zh-CN" sz="2800" i="1">
                        <a:latin typeface="Cambria Math" panose="02040503050406030204" pitchFamily="18" charset="0"/>
                      </a:rPr>
                      <m:t>𝑑</m:t>
                    </m:r>
                    <m:r>
                      <a:rPr lang="en-US" altLang="zh-CN" sz="2800" i="1">
                        <a:latin typeface="Cambria Math" panose="02040503050406030204" pitchFamily="18" charset="0"/>
                      </a:rPr>
                      <m:t>)</m:t>
                    </m:r>
                  </m:oMath>
                </a14:m>
                <a:r>
                  <a:rPr lang="zh-CN" altLang="en-US" sz="2800" dirty="0">
                    <a:latin typeface="宋体" panose="02010600030101010101" pitchFamily="2" charset="-122"/>
                    <a:ea typeface="宋体" panose="02010600030101010101" pitchFamily="2" charset="-122"/>
                  </a:rPr>
                  <a:t>的“密钥种子”，采用公开算法来递归生成这个周期序列。</a:t>
                </a:r>
                <a:endParaRPr lang="en-US" altLang="zh-CN" sz="2800" dirty="0">
                  <a:latin typeface="宋体" panose="02010600030101010101" pitchFamily="2" charset="-122"/>
                  <a:ea typeface="宋体" panose="02010600030101010101" pitchFamily="2" charset="-122"/>
                </a:endParaRPr>
              </a:p>
              <a:p>
                <a:pPr indent="457189"/>
                <a:r>
                  <a:rPr lang="zh-CN" altLang="en-US" sz="2800" dirty="0">
                    <a:latin typeface="宋体" panose="02010600030101010101" pitchFamily="2" charset="-122"/>
                    <a:ea typeface="宋体" panose="02010600030101010101" pitchFamily="2" charset="-122"/>
                  </a:rPr>
                  <a:t>此时通信伙伴只需要相互告知“密钥种子”的值。</a:t>
                </a:r>
                <a:endParaRPr lang="en-US" altLang="zh-CN" sz="2800" dirty="0">
                  <a:latin typeface="宋体" panose="02010600030101010101" pitchFamily="2" charset="-122"/>
                  <a:ea typeface="宋体" panose="02010600030101010101" pitchFamily="2" charset="-122"/>
                </a:endParaRPr>
              </a:p>
              <a:p>
                <a:pPr indent="457189"/>
                <a:r>
                  <a:rPr lang="zh-CN" altLang="en-US" sz="2800" dirty="0">
                    <a:latin typeface="宋体" panose="02010600030101010101" pitchFamily="2" charset="-122"/>
                    <a:ea typeface="宋体" panose="02010600030101010101" pitchFamily="2" charset="-122"/>
                  </a:rPr>
                  <a:t>这是现代流密码一般构造，存在着大量有待解决的工程实践问题、学术理论问题。</a:t>
                </a:r>
              </a:p>
            </p:txBody>
          </p:sp>
        </mc:Choice>
        <mc:Fallback xmlns="">
          <p:sp>
            <p:nvSpPr>
              <p:cNvPr id="7" name="文本框 6">
                <a:extLst>
                  <a:ext uri="{FF2B5EF4-FFF2-40B4-BE49-F238E27FC236}">
                    <a16:creationId xmlns:a16="http://schemas.microsoft.com/office/drawing/2014/main" id="{5F32E97D-34DD-47D1-A3B1-3D16148981AA}"/>
                  </a:ext>
                </a:extLst>
              </p:cNvPr>
              <p:cNvSpPr txBox="1">
                <a:spLocks noRot="1" noChangeAspect="1" noMove="1" noResize="1" noEditPoints="1" noAdjustHandles="1" noChangeArrowheads="1" noChangeShapeType="1" noTextEdit="1"/>
              </p:cNvSpPr>
              <p:nvPr/>
            </p:nvSpPr>
            <p:spPr>
              <a:xfrm>
                <a:off x="2533491" y="1659286"/>
                <a:ext cx="7361561" cy="3539430"/>
              </a:xfrm>
              <a:prstGeom prst="rect">
                <a:avLst/>
              </a:prstGeom>
              <a:blipFill>
                <a:blip r:embed="rId2"/>
                <a:stretch>
                  <a:fillRect l="-1740" t="-2065" r="-2237" b="-3787"/>
                </a:stretch>
              </a:blipFill>
            </p:spPr>
            <p:txBody>
              <a:bodyPr/>
              <a:lstStyle/>
              <a:p>
                <a:r>
                  <a:rPr lang="zh-CN" altLang="en-US">
                    <a:noFill/>
                  </a:rPr>
                  <a:t> </a:t>
                </a:r>
              </a:p>
            </p:txBody>
          </p:sp>
        </mc:Fallback>
      </mc:AlternateContent>
      <p:sp>
        <p:nvSpPr>
          <p:cNvPr id="8" name="灯片编号占位符 4">
            <a:extLst>
              <a:ext uri="{FF2B5EF4-FFF2-40B4-BE49-F238E27FC236}">
                <a16:creationId xmlns:a16="http://schemas.microsoft.com/office/drawing/2014/main" id="{DFDDEE3D-7299-49E0-9DBE-5F572CA21C27}"/>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85</a:t>
            </a:fld>
            <a:endParaRPr lang="en-US" altLang="zh-CN" sz="1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a:extLst>
              <a:ext uri="{FF2B5EF4-FFF2-40B4-BE49-F238E27FC236}">
                <a16:creationId xmlns:a16="http://schemas.microsoft.com/office/drawing/2014/main" id="{EFAB7DD5-E536-4831-9338-9D2A3912BB4C}"/>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A91533A-C3EF-47C8-98EC-16C239AEE123}"/>
                  </a:ext>
                </a:extLst>
              </p:cNvPr>
              <p:cNvSpPr txBox="1"/>
              <p:nvPr/>
            </p:nvSpPr>
            <p:spPr>
              <a:xfrm>
                <a:off x="2369568" y="1784641"/>
                <a:ext cx="7689407" cy="3288721"/>
              </a:xfrm>
              <a:prstGeom prst="rect">
                <a:avLst/>
              </a:prstGeom>
              <a:noFill/>
            </p:spPr>
            <p:txBody>
              <a:bodyPr wrap="square" rtlCol="0">
                <a:spAutoFit/>
              </a:bodyPr>
              <a:lstStyle/>
              <a:p>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多字母代换密码</a:t>
                </a:r>
                <a:endParaRPr lang="en-US" altLang="zh-CN" sz="2800" b="1"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多字母代换密码是字母</a:t>
                </a:r>
                <a:r>
                  <a:rPr lang="en-US" altLang="zh-CN" sz="2800" dirty="0">
                    <a:latin typeface="宋体" panose="02010600030101010101" pitchFamily="2" charset="-122"/>
                    <a:ea typeface="宋体" panose="02010600030101010101" pitchFamily="2" charset="-122"/>
                  </a:rPr>
                  <a:t>L</a:t>
                </a:r>
                <a:r>
                  <a:rPr lang="zh-CN" altLang="en-US" sz="2800" dirty="0">
                    <a:latin typeface="宋体" panose="02010600030101010101" pitchFamily="2" charset="-122"/>
                    <a:ea typeface="宋体" panose="02010600030101010101" pitchFamily="2" charset="-122"/>
                  </a:rPr>
                  <a:t>为向量空间到自身的一个可逆映射</a:t>
                </a:r>
                <a14:m>
                  <m:oMath xmlns:m="http://schemas.openxmlformats.org/officeDocument/2006/math">
                    <m:r>
                      <a:rPr lang="en-US" altLang="zh-CN" sz="2800" i="1">
                        <a:latin typeface="Cambria Math" panose="02040503050406030204" pitchFamily="18" charset="0"/>
                      </a:rPr>
                      <m:t>𝑓</m:t>
                    </m:r>
                    <m:r>
                      <a:rPr lang="en-US" altLang="zh-CN" sz="2800" i="1">
                        <a:latin typeface="Cambria Math" panose="02040503050406030204" pitchFamily="18" charset="0"/>
                      </a:rPr>
                      <m:t>: </m:t>
                    </m:r>
                    <m:sSup>
                      <m:sSupPr>
                        <m:ctrlPr>
                          <a:rPr lang="en-US" altLang="zh-CN" sz="2800" i="1">
                            <a:latin typeface="Cambria Math" panose="02040503050406030204" pitchFamily="18" charset="0"/>
                          </a:rPr>
                        </m:ctrlPr>
                      </m:sSupPr>
                      <m:e>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𝒁</m:t>
                            </m:r>
                          </m:e>
                          <m:sub>
                            <m:r>
                              <a:rPr lang="en-US" altLang="zh-CN" sz="2800" i="1">
                                <a:latin typeface="Cambria Math" panose="02040503050406030204" pitchFamily="18" charset="0"/>
                              </a:rPr>
                              <m:t>𝑞</m:t>
                            </m:r>
                          </m:sub>
                        </m:sSub>
                      </m:e>
                      <m:sup>
                        <m:r>
                          <a:rPr lang="en-US" altLang="zh-CN" sz="2800" i="1">
                            <a:latin typeface="Cambria Math" panose="02040503050406030204" pitchFamily="18" charset="0"/>
                          </a:rPr>
                          <m:t>𝐿</m:t>
                        </m:r>
                      </m:sup>
                    </m:sSup>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𝒁</m:t>
                            </m:r>
                          </m:e>
                          <m:sub>
                            <m:r>
                              <a:rPr lang="en-US" altLang="zh-CN" sz="2800" i="1">
                                <a:latin typeface="Cambria Math" panose="02040503050406030204" pitchFamily="18" charset="0"/>
                              </a:rPr>
                              <m:t>𝑞</m:t>
                            </m:r>
                          </m:sub>
                        </m:sSub>
                      </m:e>
                      <m:sup>
                        <m:r>
                          <a:rPr lang="en-US" altLang="zh-CN" sz="2800" i="1">
                            <a:latin typeface="Cambria Math" panose="02040503050406030204" pitchFamily="18" charset="0"/>
                          </a:rPr>
                          <m:t>𝐿</m:t>
                        </m:r>
                      </m:sup>
                    </m:sSup>
                  </m:oMath>
                </a14:m>
                <a:r>
                  <a:rPr lang="zh-CN" altLang="en-US" sz="2800" dirty="0">
                    <a:latin typeface="宋体" panose="02010600030101010101" pitchFamily="2" charset="-122"/>
                    <a:ea typeface="宋体" panose="02010600030101010101" pitchFamily="2" charset="-122"/>
                  </a:rPr>
                  <a:t>；即</a:t>
                </a:r>
                <a:endParaRPr lang="en-US" altLang="zh-CN" sz="2800" dirty="0">
                  <a:latin typeface="宋体" panose="02010600030101010101" pitchFamily="2" charset="-122"/>
                  <a:ea typeface="宋体" panose="02010600030101010101" pitchFamily="2" charset="-122"/>
                </a:endParaRPr>
              </a:p>
              <a:p>
                <a:pPr algn="ct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0</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𝐿</m:t>
                            </m:r>
                            <m:r>
                              <a:rPr lang="en-US" altLang="zh-CN" sz="2800" b="0" i="1" smtClean="0">
                                <a:latin typeface="Cambria Math" panose="02040503050406030204" pitchFamily="18" charset="0"/>
                              </a:rPr>
                              <m:t>−</m:t>
                            </m:r>
                            <m:r>
                              <a:rPr lang="en-US" altLang="zh-CN" sz="2800" i="1">
                                <a:latin typeface="Cambria Math" panose="02040503050406030204" pitchFamily="18" charset="0"/>
                              </a:rPr>
                              <m:t>1</m:t>
                            </m:r>
                          </m:sub>
                        </m:sSub>
                      </m:e>
                    </m:d>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0</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𝐿</m:t>
                        </m:r>
                        <m:r>
                          <a:rPr lang="en-US" altLang="zh-CN" sz="2800" b="0" i="1" smtClean="0">
                            <a:latin typeface="Cambria Math" panose="02040503050406030204" pitchFamily="18" charset="0"/>
                          </a:rPr>
                          <m:t>−</m:t>
                        </m:r>
                        <m:r>
                          <a:rPr lang="en-US" altLang="zh-CN" sz="2800" i="1">
                            <a:latin typeface="Cambria Math" panose="02040503050406030204" pitchFamily="18" charset="0"/>
                          </a:rPr>
                          <m:t>1</m:t>
                        </m:r>
                      </m:sub>
                    </m:sSub>
                  </m:oMath>
                </a14:m>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令明文</a:t>
                </a:r>
                <a14:m>
                  <m:oMath xmlns:m="http://schemas.openxmlformats.org/officeDocument/2006/math">
                    <m:r>
                      <a:rPr lang="en-US" altLang="zh-CN" sz="2800" b="1" i="1" dirty="0">
                        <a:latin typeface="Cambria Math" panose="02040503050406030204" pitchFamily="18" charset="0"/>
                      </a:rPr>
                      <m:t>𝒎</m:t>
                    </m:r>
                  </m:oMath>
                </a14:m>
                <a:r>
                  <a:rPr lang="en-US" altLang="zh-CN" sz="28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𝑚</m:t>
                        </m:r>
                      </m:e>
                      <m:sub>
                        <m:r>
                          <a:rPr lang="en-US" altLang="zh-CN" sz="2800" i="1" dirty="0">
                            <a:latin typeface="Cambria Math" panose="02040503050406030204" pitchFamily="18" charset="0"/>
                          </a:rPr>
                          <m:t>0</m:t>
                        </m:r>
                      </m:sub>
                    </m:sSub>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𝑚</m:t>
                        </m:r>
                      </m:e>
                      <m:sub>
                        <m:r>
                          <a:rPr lang="en-US" altLang="zh-CN" sz="2800" i="1" dirty="0">
                            <a:latin typeface="Cambria Math" panose="02040503050406030204" pitchFamily="18" charset="0"/>
                          </a:rPr>
                          <m:t>1</m:t>
                        </m:r>
                      </m:sub>
                    </m:sSub>
                    <m:r>
                      <a:rPr lang="en-US" altLang="zh-CN" sz="2800" i="1" dirty="0">
                        <a:latin typeface="Cambria Math" panose="02040503050406030204" pitchFamily="18" charset="0"/>
                      </a:rPr>
                      <m:t>…</m:t>
                    </m:r>
                    <m:r>
                      <a:rPr lang="zh-CN" altLang="en-US" sz="2800" i="1" dirty="0">
                        <a:latin typeface="Cambria Math" panose="02040503050406030204" pitchFamily="18" charset="0"/>
                      </a:rPr>
                      <m:t>，</m:t>
                    </m:r>
                  </m:oMath>
                </a14:m>
                <a:r>
                  <a:rPr lang="zh-CN" altLang="en-US" sz="2800" dirty="0">
                    <a:latin typeface="宋体" panose="02010600030101010101" pitchFamily="2" charset="-122"/>
                    <a:ea typeface="宋体" panose="02010600030101010101" pitchFamily="2" charset="-122"/>
                  </a:rPr>
                  <a:t>则相应的密文为</a:t>
                </a:r>
                <a:endParaRPr lang="en-US" altLang="zh-CN" sz="2800" dirty="0">
                  <a:latin typeface="宋体" panose="02010600030101010101" pitchFamily="2" charset="-122"/>
                  <a:ea typeface="宋体" panose="02010600030101010101" pitchFamily="2" charset="-122"/>
                </a:endParaRPr>
              </a:p>
              <a:p>
                <a:pPr algn="ctr"/>
                <a14:m>
                  <m:oMathPara xmlns:m="http://schemas.openxmlformats.org/officeDocument/2006/math">
                    <m:oMathParaPr>
                      <m:jc m:val="centerGroup"/>
                    </m:oMathParaPr>
                    <m:oMath xmlns:m="http://schemas.openxmlformats.org/officeDocument/2006/math">
                      <m:r>
                        <a:rPr lang="en-US" altLang="zh-CN" sz="2800" b="1" i="1" dirty="0">
                          <a:latin typeface="Cambria Math" panose="02040503050406030204" pitchFamily="18" charset="0"/>
                        </a:rPr>
                        <m:t>𝒄</m:t>
                      </m:r>
                      <m:r>
                        <a:rPr lang="en-US" altLang="zh-CN" sz="2800" i="1" dirty="0">
                          <a:latin typeface="Cambria Math" panose="02040503050406030204" pitchFamily="18" charset="0"/>
                          <a:ea typeface="宋体" panose="02010600030101010101" pitchFamily="2" charset="-122"/>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𝑐</m:t>
                          </m:r>
                        </m:e>
                        <m:sub>
                          <m:r>
                            <a:rPr lang="en-US" altLang="zh-CN" sz="2800" i="1" dirty="0">
                              <a:latin typeface="Cambria Math" panose="02040503050406030204" pitchFamily="18" charset="0"/>
                            </a:rPr>
                            <m:t>0</m:t>
                          </m:r>
                        </m:sub>
                      </m:sSub>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𝑐</m:t>
                          </m:r>
                        </m:e>
                        <m:sub>
                          <m:r>
                            <a:rPr lang="en-US" altLang="zh-CN" sz="2800" i="1" dirty="0">
                              <a:latin typeface="Cambria Math" panose="02040503050406030204" pitchFamily="18" charset="0"/>
                            </a:rPr>
                            <m:t>1</m:t>
                          </m:r>
                        </m:sub>
                      </m:sSub>
                      <m:r>
                        <a:rPr lang="en-US" altLang="zh-CN" sz="2800" i="1" dirty="0">
                          <a:latin typeface="Cambria Math" panose="02040503050406030204" pitchFamily="18" charset="0"/>
                        </a:rPr>
                        <m:t>…</m:t>
                      </m:r>
                    </m:oMath>
                  </m:oMathPara>
                </a14:m>
                <a:endParaRPr lang="en-US" altLang="zh-CN" sz="2800" dirty="0">
                  <a:latin typeface="宋体" panose="02010600030101010101" pitchFamily="2" charset="-122"/>
                  <a:ea typeface="宋体" panose="02010600030101010101" pitchFamily="2" charset="-122"/>
                </a:endParaRPr>
              </a:p>
              <a:p>
                <a:pPr algn="ctr"/>
                <a14:m>
                  <m:oMath xmlns:m="http://schemas.openxmlformats.org/officeDocument/2006/math">
                    <m:r>
                      <a:rPr lang="en-US" altLang="zh-CN" sz="2800" i="1" dirty="0">
                        <a:latin typeface="Cambria Math" panose="02040503050406030204" pitchFamily="18" charset="0"/>
                        <a:ea typeface="宋体" panose="02010600030101010101" pitchFamily="2" charset="-122"/>
                      </a:rPr>
                      <m:t>= </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0</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𝐿</m:t>
                            </m:r>
                            <m:r>
                              <a:rPr lang="en-US" altLang="zh-CN" sz="2800" b="0" i="1" smtClean="0">
                                <a:latin typeface="Cambria Math" panose="02040503050406030204" pitchFamily="18" charset="0"/>
                              </a:rPr>
                              <m:t>−1</m:t>
                            </m:r>
                          </m:sub>
                        </m:sSub>
                      </m:e>
                    </m:d>
                  </m:oMath>
                </a14:m>
                <a:r>
                  <a:rPr lang="en-US" altLang="zh-CN" sz="2800" dirty="0">
                    <a:latin typeface="宋体" panose="02010600030101010101" pitchFamily="2" charset="-122"/>
                    <a:ea typeface="宋体" panose="02010600030101010101" pitchFamily="2" charset="-122"/>
                  </a:rPr>
                  <a:t> </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𝐿</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𝐿</m:t>
                            </m:r>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𝑚</m:t>
                            </m:r>
                          </m:e>
                          <m:sub>
                            <m:r>
                              <a:rPr lang="en-US" altLang="zh-CN" sz="2800" i="1">
                                <a:latin typeface="Cambria Math" panose="02040503050406030204" pitchFamily="18" charset="0"/>
                              </a:rPr>
                              <m:t>2</m:t>
                            </m:r>
                            <m:r>
                              <a:rPr lang="en-US" altLang="zh-CN" sz="2800" i="1">
                                <a:latin typeface="Cambria Math" panose="02040503050406030204" pitchFamily="18" charset="0"/>
                              </a:rPr>
                              <m:t>𝐿</m:t>
                            </m:r>
                            <m:r>
                              <a:rPr lang="en-US" altLang="zh-CN" sz="2800" b="0" i="1" smtClean="0">
                                <a:latin typeface="Cambria Math" panose="02040503050406030204" pitchFamily="18" charset="0"/>
                              </a:rPr>
                              <m:t>−</m:t>
                            </m:r>
                            <m:r>
                              <a:rPr lang="en-US" altLang="zh-CN" sz="2800" i="1">
                                <a:latin typeface="Cambria Math" panose="02040503050406030204" pitchFamily="18" charset="0"/>
                              </a:rPr>
                              <m:t>1</m:t>
                            </m:r>
                          </m:sub>
                        </m:sSub>
                      </m:e>
                    </m:d>
                    <m:r>
                      <a:rPr lang="en-US" altLang="zh-CN" sz="2800" i="1">
                        <a:latin typeface="Cambria Math" panose="02040503050406030204" pitchFamily="18" charset="0"/>
                      </a:rPr>
                      <m:t>…</m:t>
                    </m:r>
                  </m:oMath>
                </a14:m>
                <a:endParaRPr lang="zh-CN" altLang="en-US" sz="2800" dirty="0">
                  <a:latin typeface="宋体" panose="02010600030101010101" pitchFamily="2" charset="-122"/>
                  <a:ea typeface="宋体" panose="02010600030101010101" pitchFamily="2" charset="-122"/>
                </a:endParaRPr>
              </a:p>
            </p:txBody>
          </p:sp>
        </mc:Choice>
        <mc:Fallback>
          <p:sp>
            <p:nvSpPr>
              <p:cNvPr id="7" name="文本框 6">
                <a:extLst>
                  <a:ext uri="{FF2B5EF4-FFF2-40B4-BE49-F238E27FC236}">
                    <a16:creationId xmlns:a16="http://schemas.microsoft.com/office/drawing/2014/main" id="{AA91533A-C3EF-47C8-98EC-16C239AEE123}"/>
                  </a:ext>
                </a:extLst>
              </p:cNvPr>
              <p:cNvSpPr txBox="1">
                <a:spLocks noRot="1" noChangeAspect="1" noMove="1" noResize="1" noEditPoints="1" noAdjustHandles="1" noChangeArrowheads="1" noChangeShapeType="1" noTextEdit="1"/>
              </p:cNvSpPr>
              <p:nvPr/>
            </p:nvSpPr>
            <p:spPr>
              <a:xfrm>
                <a:off x="2369568" y="1784641"/>
                <a:ext cx="7689407" cy="3288721"/>
              </a:xfrm>
              <a:prstGeom prst="rect">
                <a:avLst/>
              </a:prstGeom>
              <a:blipFill>
                <a:blip r:embed="rId2"/>
                <a:stretch>
                  <a:fillRect l="-1665" t="-2041"/>
                </a:stretch>
              </a:blipFill>
            </p:spPr>
            <p:txBody>
              <a:bodyPr/>
              <a:lstStyle/>
              <a:p>
                <a:r>
                  <a:rPr lang="zh-CN" altLang="en-US">
                    <a:noFill/>
                  </a:rPr>
                  <a:t> </a:t>
                </a:r>
              </a:p>
            </p:txBody>
          </p:sp>
        </mc:Fallback>
      </mc:AlternateContent>
      <p:sp>
        <p:nvSpPr>
          <p:cNvPr id="8" name="灯片编号占位符 4">
            <a:extLst>
              <a:ext uri="{FF2B5EF4-FFF2-40B4-BE49-F238E27FC236}">
                <a16:creationId xmlns:a16="http://schemas.microsoft.com/office/drawing/2014/main" id="{6F8E7B29-6AE6-49D0-BC14-9913292DE580}"/>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86</a:t>
            </a:fld>
            <a:endParaRPr lang="en-US" altLang="zh-CN" sz="1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a:extLst>
              <a:ext uri="{FF2B5EF4-FFF2-40B4-BE49-F238E27FC236}">
                <a16:creationId xmlns:a16="http://schemas.microsoft.com/office/drawing/2014/main" id="{DAF48351-25AC-4A87-9A81-C231160469AF}"/>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endParaRPr lang="zh-CN" altLang="en-US" b="1" dirty="0">
              <a:solidFill>
                <a:srgbClr val="FF0000"/>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8EF9A78-4FBB-4CBF-B59D-0B62E281A3F5}"/>
                  </a:ext>
                </a:extLst>
              </p:cNvPr>
              <p:cNvSpPr txBox="1"/>
              <p:nvPr/>
            </p:nvSpPr>
            <p:spPr>
              <a:xfrm>
                <a:off x="2016594" y="1584908"/>
                <a:ext cx="8395355" cy="3762568"/>
              </a:xfrm>
              <a:prstGeom prst="rect">
                <a:avLst/>
              </a:prstGeom>
              <a:noFill/>
            </p:spPr>
            <p:txBody>
              <a:bodyPr wrap="square" rtlCol="0">
                <a:spAutoFit/>
              </a:bodyPr>
              <a:lstStyle/>
              <a:p>
                <a:pPr algn="ctr"/>
                <a:r>
                  <a:rPr lang="zh-CN" altLang="en-US" sz="2800" b="1" dirty="0">
                    <a:latin typeface="宋体" panose="02010600030101010101" pitchFamily="2" charset="-122"/>
                    <a:ea typeface="宋体" panose="02010600030101010101" pitchFamily="2" charset="-122"/>
                  </a:rPr>
                  <a:t>对多字母代换密码的讨论</a:t>
                </a:r>
                <a:endParaRPr lang="en-US" altLang="zh-CN" sz="2800" b="1" dirty="0">
                  <a:latin typeface="宋体" panose="02010600030101010101" pitchFamily="2" charset="-122"/>
                  <a:ea typeface="宋体" panose="02010600030101010101" pitchFamily="2" charset="-122"/>
                </a:endParaRPr>
              </a:p>
              <a:p>
                <a:pPr indent="457189"/>
                <a:r>
                  <a:rPr lang="zh-CN" altLang="en-US" sz="2800" dirty="0">
                    <a:latin typeface="宋体" panose="02010600030101010101" pitchFamily="2" charset="-122"/>
                    <a:ea typeface="宋体" panose="02010600030101010101" pitchFamily="2" charset="-122"/>
                  </a:rPr>
                  <a:t>我们知道，字母</a:t>
                </a:r>
                <a14:m>
                  <m:oMath xmlns:m="http://schemas.openxmlformats.org/officeDocument/2006/math">
                    <m:r>
                      <a:rPr lang="en-US" altLang="zh-CN" sz="2800" i="1">
                        <a:latin typeface="Cambria Math" panose="02040503050406030204" pitchFamily="18" charset="0"/>
                      </a:rPr>
                      <m:t>𝐿</m:t>
                    </m:r>
                  </m:oMath>
                </a14:m>
                <a:r>
                  <a:rPr lang="zh-CN" altLang="en-US" sz="2800" dirty="0">
                    <a:latin typeface="宋体" panose="02010600030101010101" pitchFamily="2" charset="-122"/>
                    <a:ea typeface="宋体" panose="02010600030101010101" pitchFamily="2" charset="-122"/>
                  </a:rPr>
                  <a:t>维向量空间</a:t>
                </a:r>
                <a14:m>
                  <m:oMath xmlns:m="http://schemas.openxmlformats.org/officeDocument/2006/math">
                    <m:sSup>
                      <m:sSupPr>
                        <m:ctrlPr>
                          <a:rPr lang="en-US" altLang="zh-CN" sz="2800" i="1">
                            <a:latin typeface="Cambria Math" panose="02040503050406030204" pitchFamily="18" charset="0"/>
                          </a:rPr>
                        </m:ctrlPr>
                      </m:sSup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𝑍</m:t>
                            </m:r>
                          </m:e>
                          <m:sub>
                            <m:r>
                              <m:rPr>
                                <m:sty m:val="p"/>
                              </m:rPr>
                              <a:rPr lang="en-US" altLang="zh-CN" sz="2800" i="1">
                                <a:latin typeface="Cambria Math" panose="02040503050406030204" pitchFamily="18" charset="0"/>
                              </a:rPr>
                              <m:t>q</m:t>
                            </m:r>
                          </m:sub>
                        </m:sSub>
                      </m:e>
                      <m:sup>
                        <m:r>
                          <a:rPr lang="en-US" altLang="zh-CN" sz="2800" i="1">
                            <a:latin typeface="Cambria Math" panose="02040503050406030204" pitchFamily="18" charset="0"/>
                          </a:rPr>
                          <m:t>𝐿</m:t>
                        </m:r>
                      </m:sup>
                    </m:sSup>
                  </m:oMath>
                </a14:m>
                <a:r>
                  <a:rPr lang="zh-CN" altLang="en-US" sz="2800" dirty="0">
                    <a:latin typeface="宋体" panose="02010600030101010101" pitchFamily="2" charset="-122"/>
                    <a:ea typeface="宋体" panose="02010600030101010101" pitchFamily="2" charset="-122"/>
                  </a:rPr>
                  <a:t>一共有</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𝑞</m:t>
                        </m:r>
                      </m:e>
                      <m:sup>
                        <m:r>
                          <a:rPr lang="en-US" altLang="zh-CN" sz="2800" i="1">
                            <a:latin typeface="Cambria Math" panose="02040503050406030204" pitchFamily="18" charset="0"/>
                          </a:rPr>
                          <m:t>𝐿</m:t>
                        </m:r>
                      </m:sup>
                    </m:sSup>
                  </m:oMath>
                </a14:m>
                <a:r>
                  <a:rPr lang="zh-CN" altLang="en-US" sz="2800" dirty="0">
                    <a:latin typeface="宋体" panose="02010600030101010101" pitchFamily="2" charset="-122"/>
                    <a:ea typeface="宋体" panose="02010600030101010101" pitchFamily="2" charset="-122"/>
                  </a:rPr>
                  <a:t>个向量。</a:t>
                </a:r>
                <a:endParaRPr lang="en-US" altLang="zh-CN" sz="2800" dirty="0">
                  <a:latin typeface="宋体" panose="02010600030101010101" pitchFamily="2" charset="-122"/>
                  <a:ea typeface="宋体" panose="02010600030101010101" pitchFamily="2" charset="-122"/>
                </a:endParaRPr>
              </a:p>
              <a:p>
                <a:pPr indent="457189"/>
                <a:r>
                  <a:rPr lang="zh-CN" altLang="en-US" sz="2800" dirty="0">
                    <a:latin typeface="宋体" panose="02010600030101010101" pitchFamily="2" charset="-122"/>
                    <a:ea typeface="宋体" panose="02010600030101010101" pitchFamily="2" charset="-122"/>
                  </a:rPr>
                  <a:t>换句话说，多字母代换密码</a:t>
                </a:r>
                <a14:m>
                  <m:oMath xmlns:m="http://schemas.openxmlformats.org/officeDocument/2006/math">
                    <m:r>
                      <a:rPr lang="en-US" altLang="zh-CN" sz="2800" i="1">
                        <a:latin typeface="Cambria Math" panose="02040503050406030204" pitchFamily="18" charset="0"/>
                      </a:rPr>
                      <m:t>𝑓</m:t>
                    </m:r>
                  </m:oMath>
                </a14:m>
                <a:r>
                  <a:rPr lang="zh-CN" altLang="en-US" sz="2800" dirty="0">
                    <a:latin typeface="宋体" panose="02010600030101010101" pitchFamily="2" charset="-122"/>
                    <a:ea typeface="宋体" panose="02010600030101010101" pitchFamily="2" charset="-122"/>
                  </a:rPr>
                  <a:t>实际上是一个单表代换密码，只不过“字母表”是</a:t>
                </a:r>
                <a14:m>
                  <m:oMath xmlns:m="http://schemas.openxmlformats.org/officeDocument/2006/math">
                    <m:sSup>
                      <m:sSupPr>
                        <m:ctrlPr>
                          <a:rPr lang="en-US" altLang="zh-CN" sz="2800" i="1">
                            <a:latin typeface="Cambria Math" panose="02040503050406030204" pitchFamily="18" charset="0"/>
                          </a:rPr>
                        </m:ctrlPr>
                      </m:sSup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𝑍</m:t>
                            </m:r>
                          </m:e>
                          <m:sub>
                            <m:r>
                              <m:rPr>
                                <m:sty m:val="p"/>
                              </m:rPr>
                              <a:rPr lang="en-US" altLang="zh-CN" sz="2800" i="1">
                                <a:latin typeface="Cambria Math" panose="02040503050406030204" pitchFamily="18" charset="0"/>
                              </a:rPr>
                              <m:t>q</m:t>
                            </m:r>
                          </m:sub>
                        </m:sSub>
                      </m:e>
                      <m:sup>
                        <m:r>
                          <a:rPr lang="en-US" altLang="zh-CN" sz="2800" i="1">
                            <a:latin typeface="Cambria Math" panose="02040503050406030204" pitchFamily="18" charset="0"/>
                          </a:rPr>
                          <m:t>𝐿</m:t>
                        </m:r>
                      </m:sup>
                    </m:sSup>
                    <m:r>
                      <a:rPr lang="en-US" altLang="zh-CN" sz="2800" i="1">
                        <a:latin typeface="Cambria Math" panose="02040503050406030204" pitchFamily="18" charset="0"/>
                      </a:rPr>
                      <m:t> </m:t>
                    </m:r>
                  </m:oMath>
                </a14:m>
                <a:r>
                  <a:rPr lang="zh-CN" altLang="en-US" sz="2800" dirty="0">
                    <a:latin typeface="宋体" panose="02010600030101010101" pitchFamily="2" charset="-122"/>
                    <a:ea typeface="宋体" panose="02010600030101010101" pitchFamily="2" charset="-122"/>
                  </a:rPr>
                  <a:t>，有</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𝑞</m:t>
                        </m:r>
                      </m:e>
                      <m:sup>
                        <m:r>
                          <a:rPr lang="en-US" altLang="zh-CN" sz="2800" i="1">
                            <a:latin typeface="Cambria Math" panose="02040503050406030204" pitchFamily="18" charset="0"/>
                          </a:rPr>
                          <m:t>𝐿</m:t>
                        </m:r>
                      </m:sup>
                    </m:sSup>
                  </m:oMath>
                </a14:m>
                <a:r>
                  <a:rPr lang="zh-CN" altLang="en-US" sz="2800" dirty="0">
                    <a:latin typeface="宋体" panose="02010600030101010101" pitchFamily="2" charset="-122"/>
                    <a:ea typeface="宋体" panose="02010600030101010101" pitchFamily="2" charset="-122"/>
                  </a:rPr>
                  <a:t>个“字母”。这里的一个“字母”就是</a:t>
                </a:r>
                <a14:m>
                  <m:oMath xmlns:m="http://schemas.openxmlformats.org/officeDocument/2006/math">
                    <m:sSup>
                      <m:sSupPr>
                        <m:ctrlPr>
                          <a:rPr lang="en-US" altLang="zh-CN" sz="2800" i="1">
                            <a:latin typeface="Cambria Math" panose="02040503050406030204" pitchFamily="18" charset="0"/>
                          </a:rPr>
                        </m:ctrlPr>
                      </m:sSup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𝑍</m:t>
                            </m:r>
                          </m:e>
                          <m:sub>
                            <m:r>
                              <m:rPr>
                                <m:sty m:val="p"/>
                              </m:rPr>
                              <a:rPr lang="en-US" altLang="zh-CN" sz="2800" i="1">
                                <a:latin typeface="Cambria Math" panose="02040503050406030204" pitchFamily="18" charset="0"/>
                              </a:rPr>
                              <m:t>q</m:t>
                            </m:r>
                          </m:sub>
                        </m:sSub>
                      </m:e>
                      <m:sup>
                        <m:r>
                          <a:rPr lang="en-US" altLang="zh-CN" sz="2800" i="1">
                            <a:latin typeface="Cambria Math" panose="02040503050406030204" pitchFamily="18" charset="0"/>
                          </a:rPr>
                          <m:t>𝐿</m:t>
                        </m:r>
                      </m:sup>
                    </m:sSup>
                  </m:oMath>
                </a14:m>
                <a:r>
                  <a:rPr lang="zh-CN" altLang="en-US" sz="2800" dirty="0">
                    <a:latin typeface="宋体" panose="02010600030101010101" pitchFamily="2" charset="-122"/>
                    <a:ea typeface="宋体" panose="02010600030101010101" pitchFamily="2" charset="-122"/>
                  </a:rPr>
                  <a:t>中的一个</a:t>
                </a:r>
                <a14:m>
                  <m:oMath xmlns:m="http://schemas.openxmlformats.org/officeDocument/2006/math">
                    <m:r>
                      <a:rPr lang="en-US" altLang="zh-CN" sz="2800" i="1">
                        <a:latin typeface="Cambria Math" panose="02040503050406030204" pitchFamily="18" charset="0"/>
                      </a:rPr>
                      <m:t>𝐿</m:t>
                    </m:r>
                  </m:oMath>
                </a14:m>
                <a:r>
                  <a:rPr lang="zh-CN" altLang="en-US" sz="2800" dirty="0">
                    <a:latin typeface="宋体" panose="02010600030101010101" pitchFamily="2" charset="-122"/>
                    <a:ea typeface="宋体" panose="02010600030101010101" pitchFamily="2" charset="-122"/>
                  </a:rPr>
                  <a:t>维向量。</a:t>
                </a:r>
                <a:endParaRPr lang="en-US" altLang="zh-CN" sz="2800" dirty="0">
                  <a:latin typeface="宋体" panose="02010600030101010101" pitchFamily="2" charset="-122"/>
                  <a:ea typeface="宋体" panose="02010600030101010101" pitchFamily="2" charset="-122"/>
                </a:endParaRPr>
              </a:p>
              <a:p>
                <a:pPr indent="457189"/>
                <a:r>
                  <a:rPr lang="zh-CN" altLang="en-US" sz="2800" dirty="0">
                    <a:latin typeface="宋体" panose="02010600030101010101" pitchFamily="2" charset="-122"/>
                    <a:ea typeface="宋体" panose="02010600030101010101" pitchFamily="2" charset="-122"/>
                  </a:rPr>
                  <a:t>如果</a:t>
                </a:r>
                <a14:m>
                  <m:oMath xmlns:m="http://schemas.openxmlformats.org/officeDocument/2006/math">
                    <m:r>
                      <a:rPr lang="en-US" altLang="zh-CN" sz="2800" i="1">
                        <a:latin typeface="Cambria Math" panose="02040503050406030204" pitchFamily="18" charset="0"/>
                      </a:rPr>
                      <m:t>𝑓</m:t>
                    </m:r>
                  </m:oMath>
                </a14:m>
                <a:r>
                  <a:rPr lang="zh-CN" altLang="en-US" sz="2800" dirty="0">
                    <a:latin typeface="宋体" panose="02010600030101010101" pitchFamily="2" charset="-122"/>
                    <a:ea typeface="宋体" panose="02010600030101010101" pitchFamily="2" charset="-122"/>
                  </a:rPr>
                  <a:t>设计得好，则需要</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𝑞</m:t>
                        </m:r>
                      </m:e>
                      <m:sup>
                        <m:r>
                          <a:rPr lang="en-US" altLang="zh-CN" sz="2800" i="1">
                            <a:latin typeface="Cambria Math" panose="02040503050406030204" pitchFamily="18" charset="0"/>
                          </a:rPr>
                          <m:t>𝐿</m:t>
                        </m:r>
                      </m:sup>
                    </m:sSup>
                  </m:oMath>
                </a14:m>
                <a:r>
                  <a:rPr lang="zh-CN" altLang="en-US" sz="2800" dirty="0">
                    <a:latin typeface="宋体" panose="02010600030101010101" pitchFamily="2" charset="-122"/>
                    <a:ea typeface="宋体" panose="02010600030101010101" pitchFamily="2" charset="-122"/>
                  </a:rPr>
                  <a:t>个“密文字母”和其对应的“明文字母”才能确定</a:t>
                </a:r>
                <a14:m>
                  <m:oMath xmlns:m="http://schemas.openxmlformats.org/officeDocument/2006/math">
                    <m:r>
                      <a:rPr lang="en-US" altLang="zh-CN" sz="2800" i="1">
                        <a:latin typeface="Cambria Math" panose="02040503050406030204" pitchFamily="18" charset="0"/>
                      </a:rPr>
                      <m:t>𝑓</m:t>
                    </m:r>
                    <m:r>
                      <a:rPr lang="en-US" altLang="zh-CN" sz="2800" i="1">
                        <a:latin typeface="Cambria Math" panose="02040503050406030204" pitchFamily="18" charset="0"/>
                      </a:rPr>
                      <m:t> </m:t>
                    </m:r>
                  </m:oMath>
                </a14:m>
                <a:r>
                  <a:rPr lang="zh-CN" altLang="en-US" sz="2800" dirty="0">
                    <a:latin typeface="宋体" panose="02010600030101010101" pitchFamily="2" charset="-122"/>
                    <a:ea typeface="宋体" panose="02010600030101010101" pitchFamily="2" charset="-122"/>
                  </a:rPr>
                  <a:t>。（取</a:t>
                </a:r>
                <a14:m>
                  <m:oMath xmlns:m="http://schemas.openxmlformats.org/officeDocument/2006/math">
                    <m:r>
                      <m:rPr>
                        <m:sty m:val="p"/>
                      </m:rPr>
                      <a:rPr lang="en-US" altLang="zh-CN" sz="2800">
                        <a:latin typeface="Cambria Math" panose="02040503050406030204" pitchFamily="18" charset="0"/>
                      </a:rPr>
                      <m:t>q</m:t>
                    </m:r>
                    <m:r>
                      <a:rPr lang="en-US" altLang="zh-CN" sz="2800">
                        <a:latin typeface="Cambria Math" panose="02040503050406030204" pitchFamily="18" charset="0"/>
                      </a:rPr>
                      <m:t>=</m:t>
                    </m:r>
                    <m:r>
                      <a:rPr lang="en-US" altLang="zh-CN" sz="2800" i="1">
                        <a:latin typeface="Cambria Math" panose="02040503050406030204" pitchFamily="18" charset="0"/>
                      </a:rPr>
                      <m:t>2</m:t>
                    </m:r>
                  </m:oMath>
                </a14:m>
                <a:r>
                  <a:rPr lang="zh-CN" altLang="en-US" sz="2800" dirty="0">
                    <a:latin typeface="宋体" panose="02010600030101010101" pitchFamily="2" charset="-122"/>
                    <a:ea typeface="宋体" panose="02010600030101010101" pitchFamily="2" charset="-122"/>
                  </a:rPr>
                  <a:t>，</a:t>
                </a:r>
                <a14:m>
                  <m:oMath xmlns:m="http://schemas.openxmlformats.org/officeDocument/2006/math">
                    <m:r>
                      <m:rPr>
                        <m:sty m:val="p"/>
                      </m:rPr>
                      <a:rPr lang="en-US" altLang="zh-CN" sz="2800" dirty="0">
                        <a:latin typeface="Cambria Math" panose="02040503050406030204" pitchFamily="18" charset="0"/>
                      </a:rPr>
                      <m:t>L</m:t>
                    </m:r>
                    <m:r>
                      <a:rPr lang="en-US" altLang="zh-CN" sz="2800">
                        <a:latin typeface="Cambria Math" panose="02040503050406030204" pitchFamily="18" charset="0"/>
                      </a:rPr>
                      <m:t>=</m:t>
                    </m:r>
                    <m:r>
                      <a:rPr lang="en-US" altLang="zh-CN" sz="2800" i="1">
                        <a:latin typeface="Cambria Math" panose="02040503050406030204" pitchFamily="18" charset="0"/>
                      </a:rPr>
                      <m:t>128 </m:t>
                    </m:r>
                  </m:oMath>
                </a14:m>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𝑞</m:t>
                        </m:r>
                      </m:e>
                      <m:sup>
                        <m:r>
                          <a:rPr lang="en-US" altLang="zh-CN" sz="2800" i="1">
                            <a:latin typeface="Cambria Math" panose="02040503050406030204" pitchFamily="18" charset="0"/>
                          </a:rPr>
                          <m:t>𝐿</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2</m:t>
                        </m:r>
                      </m:e>
                      <m:sup>
                        <m:r>
                          <a:rPr lang="en-US" altLang="zh-CN" sz="2800" i="1">
                            <a:latin typeface="Cambria Math" panose="02040503050406030204" pitchFamily="18" charset="0"/>
                          </a:rPr>
                          <m:t>128</m:t>
                        </m:r>
                      </m:sup>
                    </m:sSup>
                  </m:oMath>
                </a14:m>
                <a:r>
                  <a:rPr lang="zh-CN" altLang="en-US" sz="2800" dirty="0">
                    <a:latin typeface="宋体" panose="02010600030101010101" pitchFamily="2" charset="-122"/>
                    <a:ea typeface="宋体" panose="02010600030101010101" pitchFamily="2" charset="-122"/>
                  </a:rPr>
                  <a:t>则是一个极庞大的数字。）</a:t>
                </a:r>
              </a:p>
            </p:txBody>
          </p:sp>
        </mc:Choice>
        <mc:Fallback xmlns="">
          <p:sp>
            <p:nvSpPr>
              <p:cNvPr id="7" name="文本框 6">
                <a:extLst>
                  <a:ext uri="{FF2B5EF4-FFF2-40B4-BE49-F238E27FC236}">
                    <a16:creationId xmlns:a16="http://schemas.microsoft.com/office/drawing/2014/main" id="{B8EF9A78-4FBB-4CBF-B59D-0B62E281A3F5}"/>
                  </a:ext>
                </a:extLst>
              </p:cNvPr>
              <p:cNvSpPr txBox="1">
                <a:spLocks noRot="1" noChangeAspect="1" noMove="1" noResize="1" noEditPoints="1" noAdjustHandles="1" noChangeArrowheads="1" noChangeShapeType="1" noTextEdit="1"/>
              </p:cNvSpPr>
              <p:nvPr/>
            </p:nvSpPr>
            <p:spPr>
              <a:xfrm>
                <a:off x="2016594" y="1584908"/>
                <a:ext cx="8395355" cy="3762568"/>
              </a:xfrm>
              <a:prstGeom prst="rect">
                <a:avLst/>
              </a:prstGeom>
              <a:blipFill>
                <a:blip r:embed="rId2"/>
                <a:stretch>
                  <a:fillRect l="-1525" t="-1783" r="-5737" b="-3241"/>
                </a:stretch>
              </a:blipFill>
            </p:spPr>
            <p:txBody>
              <a:bodyPr/>
              <a:lstStyle/>
              <a:p>
                <a:r>
                  <a:rPr lang="zh-CN" altLang="en-US">
                    <a:noFill/>
                  </a:rPr>
                  <a:t> </a:t>
                </a:r>
              </a:p>
            </p:txBody>
          </p:sp>
        </mc:Fallback>
      </mc:AlternateContent>
      <p:sp>
        <p:nvSpPr>
          <p:cNvPr id="8" name="灯片编号占位符 4">
            <a:extLst>
              <a:ext uri="{FF2B5EF4-FFF2-40B4-BE49-F238E27FC236}">
                <a16:creationId xmlns:a16="http://schemas.microsoft.com/office/drawing/2014/main" id="{8DF30ED7-86BE-4C86-8AE3-6A16E5028C36}"/>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87</a:t>
            </a:fld>
            <a:endParaRPr lang="en-US" altLang="zh-CN" sz="1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a:extLst>
              <a:ext uri="{FF2B5EF4-FFF2-40B4-BE49-F238E27FC236}">
                <a16:creationId xmlns:a16="http://schemas.microsoft.com/office/drawing/2014/main" id="{D09DCFE9-69BE-45E3-BB5C-068BEA51E274}"/>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5" name="灯片编号占位符 4">
            <a:extLst>
              <a:ext uri="{FF2B5EF4-FFF2-40B4-BE49-F238E27FC236}">
                <a16:creationId xmlns:a16="http://schemas.microsoft.com/office/drawing/2014/main" id="{A0852580-0243-4D23-8B4F-D663E61F2D90}"/>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88</a:t>
            </a:fld>
            <a:endParaRPr lang="en-US" altLang="zh-CN" sz="14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AC7E130-D608-4420-BBA7-4634759454FA}"/>
                  </a:ext>
                </a:extLst>
              </p:cNvPr>
              <p:cNvSpPr txBox="1"/>
              <p:nvPr/>
            </p:nvSpPr>
            <p:spPr>
              <a:xfrm>
                <a:off x="1919290" y="2315523"/>
                <a:ext cx="8191893" cy="3613810"/>
              </a:xfrm>
              <a:prstGeom prst="rect">
                <a:avLst/>
              </a:prstGeom>
              <a:noFill/>
            </p:spPr>
            <p:txBody>
              <a:bodyPr wrap="square" rtlCol="0">
                <a:spAutoFit/>
              </a:bodyPr>
              <a:lstStyle/>
              <a:p>
                <a:pPr indent="457189"/>
                <a:r>
                  <a:rPr lang="zh-CN" altLang="en-US" sz="2800" dirty="0">
                    <a:latin typeface="宋体" panose="02010600030101010101" pitchFamily="2" charset="-122"/>
                    <a:ea typeface="宋体" panose="02010600030101010101" pitchFamily="2" charset="-122"/>
                  </a:rPr>
                  <a:t>因此，设计得好的多字母代换密码</a:t>
                </a:r>
                <a14:m>
                  <m:oMath xmlns:m="http://schemas.openxmlformats.org/officeDocument/2006/math">
                    <m:r>
                      <a:rPr lang="en-US" altLang="zh-CN" sz="2800" i="1">
                        <a:latin typeface="Cambria Math" panose="02040503050406030204" pitchFamily="18" charset="0"/>
                      </a:rPr>
                      <m:t>𝑓</m:t>
                    </m:r>
                  </m:oMath>
                </a14:m>
                <a:r>
                  <a:rPr lang="zh-CN" altLang="en-US" sz="2800" dirty="0">
                    <a:latin typeface="宋体" panose="02010600030101010101" pitchFamily="2" charset="-122"/>
                    <a:ea typeface="宋体" panose="02010600030101010101" pitchFamily="2" charset="-122"/>
                  </a:rPr>
                  <a:t>能够极大地扩大已知明文攻击所需要的明文</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密文的长度。</a:t>
                </a:r>
                <a:endParaRPr lang="en-US" altLang="zh-CN" sz="2800" dirty="0">
                  <a:latin typeface="宋体" panose="02010600030101010101" pitchFamily="2" charset="-122"/>
                  <a:ea typeface="宋体" panose="02010600030101010101" pitchFamily="2" charset="-122"/>
                </a:endParaRPr>
              </a:p>
              <a:p>
                <a:pPr indent="457189"/>
                <a:r>
                  <a:rPr lang="zh-CN" altLang="en-US" sz="2800" dirty="0">
                    <a:latin typeface="宋体" panose="02010600030101010101" pitchFamily="2" charset="-122"/>
                    <a:ea typeface="宋体" panose="02010600030101010101" pitchFamily="2" charset="-122"/>
                  </a:rPr>
                  <a:t>但问题是，多字母代换密码</a:t>
                </a:r>
                <a14:m>
                  <m:oMath xmlns:m="http://schemas.openxmlformats.org/officeDocument/2006/math">
                    <m:r>
                      <a:rPr lang="en-US" altLang="zh-CN" sz="2800" i="1">
                        <a:latin typeface="Cambria Math" panose="02040503050406030204" pitchFamily="18" charset="0"/>
                      </a:rPr>
                      <m:t>𝑓</m:t>
                    </m:r>
                  </m:oMath>
                </a14:m>
                <a:r>
                  <a:rPr lang="zh-CN" altLang="en-US" sz="2800" dirty="0">
                    <a:latin typeface="宋体" panose="02010600030101010101" pitchFamily="2" charset="-122"/>
                    <a:ea typeface="宋体" panose="02010600030101010101" pitchFamily="2" charset="-122"/>
                  </a:rPr>
                  <a:t>怎样做到设计得好并且简单快速？（达到设计要求的密码是一种现代密码，称之为分组密码。）</a:t>
                </a:r>
                <a:endParaRPr lang="en-US" altLang="zh-CN" sz="2800" dirty="0">
                  <a:latin typeface="宋体" panose="02010600030101010101" pitchFamily="2" charset="-122"/>
                  <a:ea typeface="宋体" panose="02010600030101010101" pitchFamily="2" charset="-122"/>
                </a:endParaRPr>
              </a:p>
              <a:p>
                <a:pPr indent="457189"/>
                <a:r>
                  <a:rPr lang="zh-CN" altLang="en-US" sz="2800" dirty="0">
                    <a:latin typeface="宋体" panose="02010600030101010101" pitchFamily="2" charset="-122"/>
                    <a:ea typeface="宋体" panose="02010600030101010101" pitchFamily="2" charset="-122"/>
                  </a:rPr>
                  <a:t>显然不能使用真实的代换表，因为一个代换表需要</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𝑞</m:t>
                        </m:r>
                      </m:e>
                      <m:sup>
                        <m:r>
                          <a:rPr lang="en-US" altLang="zh-CN" sz="2800" i="1">
                            <a:latin typeface="Cambria Math" panose="02040503050406030204" pitchFamily="18" charset="0"/>
                          </a:rPr>
                          <m:t>𝐿</m:t>
                        </m:r>
                      </m:sup>
                    </m:sSup>
                  </m:oMath>
                </a14:m>
                <a:r>
                  <a:rPr lang="zh-CN" altLang="en-US" sz="2800" dirty="0">
                    <a:latin typeface="宋体" panose="02010600030101010101" pitchFamily="2" charset="-122"/>
                    <a:ea typeface="宋体" panose="02010600030101010101" pitchFamily="2" charset="-122"/>
                  </a:rPr>
                  <a:t>个对应规则：</a:t>
                </a:r>
                <a:endParaRPr lang="en-US" altLang="zh-CN" sz="2800" dirty="0">
                  <a:latin typeface="宋体" panose="02010600030101010101" pitchFamily="2" charset="-122"/>
                  <a:ea typeface="宋体" panose="02010600030101010101" pitchFamily="2" charset="-122"/>
                </a:endParaRPr>
              </a:p>
              <a:p>
                <a:pPr indent="457189"/>
                <a14:m>
                  <m:oMathPara xmlns:m="http://schemas.openxmlformats.org/officeDocument/2006/math">
                    <m:oMathParaPr>
                      <m:jc m:val="centerGroup"/>
                    </m:oMathParaPr>
                    <m:oMath xmlns:m="http://schemas.openxmlformats.org/officeDocument/2006/math">
                      <m:r>
                        <m:rPr>
                          <m:sty m:val="p"/>
                        </m:rPr>
                        <a:rPr lang="en-US" altLang="zh-CN" sz="2800" i="1" dirty="0">
                          <a:latin typeface="Cambria Math" panose="02040503050406030204" pitchFamily="18" charset="0"/>
                        </a:rPr>
                        <m:t>x</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𝑓</m:t>
                      </m:r>
                      <m:d>
                        <m:dPr>
                          <m:ctrlPr>
                            <a:rPr lang="en-US" altLang="zh-CN" sz="2800" i="1" dirty="0">
                              <a:latin typeface="Cambria Math" panose="02040503050406030204" pitchFamily="18" charset="0"/>
                              <a:ea typeface="Cambria Math" panose="02040503050406030204" pitchFamily="18" charset="0"/>
                            </a:rPr>
                          </m:ctrlPr>
                        </m:dPr>
                        <m:e>
                          <m:r>
                            <a:rPr lang="en-US" altLang="zh-CN" sz="2800" i="1" dirty="0">
                              <a:latin typeface="Cambria Math" panose="02040503050406030204" pitchFamily="18" charset="0"/>
                              <a:ea typeface="Cambria Math" panose="02040503050406030204" pitchFamily="18" charset="0"/>
                            </a:rPr>
                            <m:t>𝑥</m:t>
                          </m:r>
                        </m:e>
                      </m:d>
                      <m:r>
                        <a:rPr lang="en-US" altLang="zh-CN" sz="2800" i="1" dirty="0">
                          <a:latin typeface="Cambria Math" panose="02040503050406030204" pitchFamily="18" charset="0"/>
                          <a:ea typeface="Cambria Math" panose="02040503050406030204" pitchFamily="18" charset="0"/>
                        </a:rPr>
                        <m:t>, </m:t>
                      </m:r>
                      <m:r>
                        <a:rPr lang="en-US" altLang="zh-CN" sz="2800" i="1" dirty="0">
                          <a:latin typeface="Cambria Math" panose="02040503050406030204" pitchFamily="18" charset="0"/>
                          <a:ea typeface="Cambria Math" panose="02040503050406030204" pitchFamily="18" charset="0"/>
                        </a:rPr>
                        <m:t>𝑥</m:t>
                      </m:r>
                      <m:r>
                        <a:rPr lang="en-US" altLang="zh-CN" sz="2800" i="1" dirty="0">
                          <a:latin typeface="Cambria Math" panose="02040503050406030204" pitchFamily="18" charset="0"/>
                          <a:ea typeface="Cambria Math" panose="02040503050406030204" pitchFamily="18" charset="0"/>
                        </a:rPr>
                        <m:t> </m:t>
                      </m:r>
                      <m:r>
                        <m:rPr>
                          <m:sty m:val="p"/>
                        </m:rPr>
                        <a:rPr lang="el-GR" altLang="zh-CN" sz="2800" i="1" dirty="0">
                          <a:latin typeface="Cambria Math" panose="02040503050406030204" pitchFamily="18" charset="0"/>
                          <a:ea typeface="Cambria Math" panose="02040503050406030204" pitchFamily="18" charset="0"/>
                        </a:rPr>
                        <m:t>ϵ</m:t>
                      </m:r>
                      <m:r>
                        <a:rPr lang="en-US" altLang="zh-CN" sz="2800" i="1" dirty="0">
                          <a:latin typeface="Cambria Math" panose="02040503050406030204" pitchFamily="18" charset="0"/>
                          <a:ea typeface="Cambria Math" panose="02040503050406030204" pitchFamily="18" charset="0"/>
                        </a:rPr>
                        <m:t> </m:t>
                      </m:r>
                      <m:sSup>
                        <m:sSupPr>
                          <m:ctrlPr>
                            <a:rPr lang="en-US" altLang="zh-CN" sz="2800" i="1">
                              <a:latin typeface="Cambria Math" panose="02040503050406030204" pitchFamily="18" charset="0"/>
                            </a:rPr>
                          </m:ctrlPr>
                        </m:sSup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𝑍</m:t>
                              </m:r>
                            </m:e>
                            <m:sub>
                              <m:r>
                                <m:rPr>
                                  <m:sty m:val="p"/>
                                </m:rPr>
                                <a:rPr lang="en-US" altLang="zh-CN" sz="2800" i="1">
                                  <a:latin typeface="Cambria Math" panose="02040503050406030204" pitchFamily="18" charset="0"/>
                                </a:rPr>
                                <m:t>q</m:t>
                              </m:r>
                            </m:sub>
                          </m:sSub>
                        </m:e>
                        <m:sup>
                          <m:r>
                            <a:rPr lang="en-US" altLang="zh-CN" sz="2800" i="1">
                              <a:latin typeface="Cambria Math" panose="02040503050406030204" pitchFamily="18" charset="0"/>
                            </a:rPr>
                            <m:t>𝐿</m:t>
                          </m:r>
                        </m:sup>
                      </m:sSup>
                    </m:oMath>
                  </m:oMathPara>
                </a14:m>
                <a:endParaRPr lang="zh-CN" altLang="en-US" sz="2800" dirty="0">
                  <a:latin typeface="宋体" panose="02010600030101010101" pitchFamily="2" charset="-122"/>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0AC7E130-D608-4420-BBA7-4634759454FA}"/>
                  </a:ext>
                </a:extLst>
              </p:cNvPr>
              <p:cNvSpPr txBox="1">
                <a:spLocks noRot="1" noChangeAspect="1" noMove="1" noResize="1" noEditPoints="1" noAdjustHandles="1" noChangeArrowheads="1" noChangeShapeType="1" noTextEdit="1"/>
              </p:cNvSpPr>
              <p:nvPr/>
            </p:nvSpPr>
            <p:spPr>
              <a:xfrm>
                <a:off x="1919290" y="2315523"/>
                <a:ext cx="8191893" cy="3613810"/>
              </a:xfrm>
              <a:prstGeom prst="rect">
                <a:avLst/>
              </a:prstGeom>
              <a:blipFill>
                <a:blip r:embed="rId2"/>
                <a:stretch>
                  <a:fillRect l="-1563" t="-2192" r="-7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a:extLst>
              <a:ext uri="{FF2B5EF4-FFF2-40B4-BE49-F238E27FC236}">
                <a16:creationId xmlns:a16="http://schemas.microsoft.com/office/drawing/2014/main" id="{28892E6E-F581-4336-8D7D-177E0E6955CF}"/>
              </a:ext>
            </a:extLst>
          </p:cNvPr>
          <p:cNvSpPr>
            <a:spLocks noGrp="1" noChangeArrowheads="1"/>
          </p:cNvSpPr>
          <p:nvPr>
            <p:ph type="title"/>
          </p:nvPr>
        </p:nvSpPr>
        <p:spPr>
          <a:xfrm>
            <a:off x="1919290" y="333379"/>
            <a:ext cx="8589963" cy="1020763"/>
          </a:xfrm>
        </p:spPr>
        <p:txBody>
          <a:bodyPr/>
          <a:lstStyle/>
          <a:p>
            <a:pPr eaLnBrk="1" hangingPunct="1"/>
            <a:r>
              <a:rPr lang="zh-CN" altLang="en-US" dirty="0">
                <a:solidFill>
                  <a:srgbClr val="FF0000"/>
                </a:solidFill>
                <a:latin typeface="宋体" panose="02010600030101010101" pitchFamily="2" charset="-122"/>
                <a:ea typeface="宋体" panose="02010600030101010101" pitchFamily="2" charset="-122"/>
              </a:rPr>
              <a:t>多表代换密码</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6" name="灯片编号占位符 4">
            <a:extLst>
              <a:ext uri="{FF2B5EF4-FFF2-40B4-BE49-F238E27FC236}">
                <a16:creationId xmlns:a16="http://schemas.microsoft.com/office/drawing/2014/main" id="{4F9ABD4C-3F87-42B1-B596-34B88A8C50D2}"/>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89</a:t>
            </a:fld>
            <a:endParaRPr lang="en-US" altLang="zh-CN" sz="14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E37AD40-7124-48C5-9FDD-84AEA84A3BCB}"/>
                  </a:ext>
                </a:extLst>
              </p:cNvPr>
              <p:cNvSpPr txBox="1"/>
              <p:nvPr/>
            </p:nvSpPr>
            <p:spPr>
              <a:xfrm>
                <a:off x="1842624" y="1924642"/>
                <a:ext cx="8506757" cy="3539430"/>
              </a:xfrm>
              <a:prstGeom prst="rect">
                <a:avLst/>
              </a:prstGeom>
              <a:noFill/>
            </p:spPr>
            <p:txBody>
              <a:bodyPr wrap="square" rtlCol="0">
                <a:spAutoFit/>
              </a:bodyPr>
              <a:lstStyle/>
              <a:p>
                <a:pPr indent="457189"/>
                <a:r>
                  <a:rPr lang="zh-CN" altLang="en-US" sz="2800" dirty="0">
                    <a:latin typeface="宋体" panose="02010600030101010101" pitchFamily="2" charset="-122"/>
                    <a:ea typeface="宋体" panose="02010600030101010101" pitchFamily="2" charset="-122"/>
                  </a:rPr>
                  <a:t>古典的多字母代换密码</a:t>
                </a:r>
                <a14:m>
                  <m:oMath xmlns:m="http://schemas.openxmlformats.org/officeDocument/2006/math">
                    <m:r>
                      <a:rPr lang="en-US" altLang="zh-CN" sz="2800" i="1">
                        <a:latin typeface="Cambria Math" panose="02040503050406030204" pitchFamily="18" charset="0"/>
                      </a:rPr>
                      <m:t>𝑓</m:t>
                    </m:r>
                  </m:oMath>
                </a14:m>
                <a:r>
                  <a:rPr lang="zh-CN" altLang="en-US" sz="2800" dirty="0">
                    <a:latin typeface="宋体" panose="02010600030101010101" pitchFamily="2" charset="-122"/>
                    <a:ea typeface="宋体" panose="02010600030101010101" pitchFamily="2" charset="-122"/>
                  </a:rPr>
                  <a:t>或者采用移位运算，或者采用线性运算，或者采用仿射运算，等等。</a:t>
                </a:r>
                <a:endParaRPr lang="en-US" altLang="zh-CN" sz="2800" dirty="0">
                  <a:latin typeface="宋体" panose="02010600030101010101" pitchFamily="2" charset="-122"/>
                  <a:ea typeface="宋体" panose="02010600030101010101" pitchFamily="2" charset="-122"/>
                </a:endParaRPr>
              </a:p>
              <a:p>
                <a:pPr indent="457189"/>
                <a:r>
                  <a:rPr lang="zh-CN" altLang="en-US" sz="2800" dirty="0">
                    <a:latin typeface="宋体" panose="02010600030101010101" pitchFamily="2" charset="-122"/>
                    <a:ea typeface="宋体" panose="02010600030101010101" pitchFamily="2" charset="-122"/>
                  </a:rPr>
                  <a:t>这些孤立的运算都是简单快速的，但是在已知明文攻击之下都是非常不安全的。只需要比较短的密文和对应明文就可以确定密钥。</a:t>
                </a:r>
                <a:endParaRPr lang="en-US" altLang="zh-CN" sz="2800" dirty="0">
                  <a:latin typeface="宋体" panose="02010600030101010101" pitchFamily="2" charset="-122"/>
                  <a:ea typeface="宋体" panose="02010600030101010101" pitchFamily="2" charset="-122"/>
                </a:endParaRPr>
              </a:p>
              <a:p>
                <a:pPr indent="457189"/>
                <a:r>
                  <a:rPr lang="zh-CN" altLang="en-US" sz="2800" dirty="0">
                    <a:latin typeface="宋体" panose="02010600030101010101" pitchFamily="2" charset="-122"/>
                    <a:ea typeface="宋体" panose="02010600030101010101" pitchFamily="2" charset="-122"/>
                  </a:rPr>
                  <a:t>现代分组密码的设计思想是，</a:t>
                </a:r>
                <a14:m>
                  <m:oMath xmlns:m="http://schemas.openxmlformats.org/officeDocument/2006/math">
                    <m:r>
                      <a:rPr lang="en-US" altLang="zh-CN" sz="2800" i="1">
                        <a:latin typeface="Cambria Math" panose="02040503050406030204" pitchFamily="18" charset="0"/>
                      </a:rPr>
                      <m:t>𝑓</m:t>
                    </m:r>
                  </m:oMath>
                </a14:m>
                <a:r>
                  <a:rPr lang="zh-CN" altLang="en-US" sz="2800" dirty="0">
                    <a:latin typeface="宋体" panose="02010600030101010101" pitchFamily="2" charset="-122"/>
                    <a:ea typeface="宋体" panose="02010600030101010101" pitchFamily="2" charset="-122"/>
                  </a:rPr>
                  <a:t>由若干简单运算组合而成。这些简单运算互相屏蔽，使得已知明文攻击很难成功地找出密钥。</a:t>
                </a:r>
              </a:p>
            </p:txBody>
          </p:sp>
        </mc:Choice>
        <mc:Fallback xmlns="">
          <p:sp>
            <p:nvSpPr>
              <p:cNvPr id="9" name="文本框 8">
                <a:extLst>
                  <a:ext uri="{FF2B5EF4-FFF2-40B4-BE49-F238E27FC236}">
                    <a16:creationId xmlns:a16="http://schemas.microsoft.com/office/drawing/2014/main" id="{FE37AD40-7124-48C5-9FDD-84AEA84A3BCB}"/>
                  </a:ext>
                </a:extLst>
              </p:cNvPr>
              <p:cNvSpPr txBox="1">
                <a:spLocks noRot="1" noChangeAspect="1" noMove="1" noResize="1" noEditPoints="1" noAdjustHandles="1" noChangeArrowheads="1" noChangeShapeType="1" noTextEdit="1"/>
              </p:cNvSpPr>
              <p:nvPr/>
            </p:nvSpPr>
            <p:spPr>
              <a:xfrm>
                <a:off x="1842624" y="1924642"/>
                <a:ext cx="8506757" cy="3539430"/>
              </a:xfrm>
              <a:prstGeom prst="rect">
                <a:avLst/>
              </a:prstGeom>
              <a:blipFill>
                <a:blip r:embed="rId2"/>
                <a:stretch>
                  <a:fillRect l="-1433" t="-2241" r="-573" b="-3966"/>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0C82E63-AD31-4A56-807E-7E387ED2DBA1}"/>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9</a:t>
            </a:fld>
            <a:endParaRPr lang="en-US" altLang="zh-CN" sz="1400" dirty="0"/>
          </a:p>
        </p:txBody>
      </p:sp>
      <p:sp>
        <p:nvSpPr>
          <p:cNvPr id="10" name="标题 1">
            <a:extLst>
              <a:ext uri="{FF2B5EF4-FFF2-40B4-BE49-F238E27FC236}">
                <a16:creationId xmlns:a16="http://schemas.microsoft.com/office/drawing/2014/main" id="{465F1D7C-CCD7-4E70-AFD3-7A91690CBA06}"/>
              </a:ext>
            </a:extLst>
          </p:cNvPr>
          <p:cNvSpPr txBox="1">
            <a:spLocks noChangeArrowheads="1"/>
          </p:cNvSpPr>
          <p:nvPr/>
        </p:nvSpPr>
        <p:spPr>
          <a:xfrm>
            <a:off x="1919290" y="333379"/>
            <a:ext cx="8589963" cy="102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dirty="0">
                <a:solidFill>
                  <a:srgbClr val="FF0000"/>
                </a:solidFill>
                <a:latin typeface="宋体" panose="02010600030101010101" pitchFamily="2" charset="-122"/>
                <a:ea typeface="宋体" panose="02010600030101010101" pitchFamily="2" charset="-122"/>
              </a:rPr>
              <a:t>密码学的发展历史</a:t>
            </a:r>
            <a:endParaRPr lang="en-CA" altLang="en-US" sz="4800" dirty="0">
              <a:solidFill>
                <a:srgbClr val="FF0000"/>
              </a:solidFill>
              <a:latin typeface="宋体" panose="02010600030101010101" pitchFamily="2" charset="-122"/>
              <a:ea typeface="宋体" panose="02010600030101010101" pitchFamily="2" charset="-122"/>
            </a:endParaRPr>
          </a:p>
        </p:txBody>
      </p:sp>
      <p:sp>
        <p:nvSpPr>
          <p:cNvPr id="12" name="文本占位符 23554">
            <a:extLst>
              <a:ext uri="{FF2B5EF4-FFF2-40B4-BE49-F238E27FC236}">
                <a16:creationId xmlns:a16="http://schemas.microsoft.com/office/drawing/2014/main" id="{7C468911-9904-40CB-A141-6D53C5556CED}"/>
              </a:ext>
            </a:extLst>
          </p:cNvPr>
          <p:cNvSpPr>
            <a:spLocks noGrp="1" noChangeArrowheads="1"/>
          </p:cNvSpPr>
          <p:nvPr>
            <p:ph idx="1"/>
          </p:nvPr>
        </p:nvSpPr>
        <p:spPr>
          <a:xfrm>
            <a:off x="2057400" y="1143002"/>
            <a:ext cx="8001000" cy="5480051"/>
          </a:xfrm>
        </p:spPr>
        <p:txBody>
          <a:bodyPr/>
          <a:lstStyle/>
          <a:p>
            <a:pPr marL="0" indent="0" algn="just">
              <a:lnSpc>
                <a:spcPct val="140000"/>
              </a:lnSpc>
              <a:buNone/>
            </a:pPr>
            <a:r>
              <a:rPr lang="en-US" altLang="zh-CN" sz="2200" dirty="0">
                <a:latin typeface="微软雅黑" panose="020B0503020204020204" pitchFamily="34" charset="-122"/>
                <a:ea typeface="微软雅黑" panose="020B0503020204020204" pitchFamily="34" charset="-122"/>
              </a:rPr>
              <a:t>       </a:t>
            </a:r>
            <a:r>
              <a:rPr lang="zh-CN" altLang="en-US" sz="2400" b="1" dirty="0">
                <a:latin typeface="宋体" panose="02010600030101010101" pitchFamily="2" charset="-122"/>
                <a:ea typeface="宋体" panose="02010600030101010101" pitchFamily="2" charset="-122"/>
              </a:rPr>
              <a:t>自从有了消息的传递</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就有了对消息保密的需要。因此，密码学的研究已有几千年的历史。它的发展历史可大致分为三个阶段。</a:t>
            </a:r>
          </a:p>
          <a:p>
            <a:pPr marL="0" indent="0" algn="just">
              <a:lnSpc>
                <a:spcPct val="140000"/>
              </a:lnSpc>
              <a:buNone/>
            </a:pPr>
            <a:r>
              <a:rPr lang="zh-CN" altLang="en-US" b="1" dirty="0">
                <a:solidFill>
                  <a:srgbClr val="0033CC"/>
                </a:solidFill>
                <a:latin typeface="宋体" panose="02010600030101010101" pitchFamily="2" charset="-122"/>
                <a:ea typeface="宋体" panose="02010600030101010101" pitchFamily="2" charset="-122"/>
              </a:rPr>
              <a:t>第一阶段</a:t>
            </a:r>
            <a:r>
              <a:rPr lang="en-US" altLang="zh-CN" b="1" dirty="0">
                <a:solidFill>
                  <a:srgbClr val="0033CC"/>
                </a:solidFill>
                <a:latin typeface="宋体" panose="02010600030101010101" pitchFamily="2" charset="-122"/>
                <a:ea typeface="宋体" panose="02010600030101010101" pitchFamily="2" charset="-122"/>
              </a:rPr>
              <a:t>—</a:t>
            </a:r>
            <a:r>
              <a:rPr lang="zh-CN" altLang="en-US" b="1" dirty="0">
                <a:solidFill>
                  <a:srgbClr val="0033CC"/>
                </a:solidFill>
                <a:latin typeface="宋体" panose="02010600030101010101" pitchFamily="2" charset="-122"/>
                <a:ea typeface="宋体" panose="02010600030101010101" pitchFamily="2" charset="-122"/>
              </a:rPr>
              <a:t>古典密码体制</a:t>
            </a:r>
          </a:p>
          <a:p>
            <a:pPr marL="0" indent="0" algn="just">
              <a:lnSpc>
                <a:spcPct val="140000"/>
              </a:lnSpc>
              <a:buNone/>
            </a:pPr>
            <a:r>
              <a:rPr lang="zh-CN" altLang="en-US" sz="2400" b="1" dirty="0">
                <a:latin typeface="宋体" panose="02010600030101010101" pitchFamily="2" charset="-122"/>
                <a:ea typeface="宋体" panose="02010600030101010101" pitchFamily="2" charset="-122"/>
              </a:rPr>
              <a:t>  </a:t>
            </a:r>
            <a:r>
              <a:rPr lang="zh-CN" altLang="en-US" sz="2400" b="1" dirty="0">
                <a:solidFill>
                  <a:srgbClr val="006600"/>
                </a:solidFill>
                <a:latin typeface="宋体" panose="02010600030101010101" pitchFamily="2" charset="-122"/>
                <a:ea typeface="宋体" panose="02010600030101010101" pitchFamily="2" charset="-122"/>
              </a:rPr>
              <a:t>是一门艺术，而不是一门科学。</a:t>
            </a:r>
          </a:p>
        </p:txBody>
      </p:sp>
      <p:graphicFrame>
        <p:nvGraphicFramePr>
          <p:cNvPr id="13" name="对象 3">
            <a:extLst>
              <a:ext uri="{FF2B5EF4-FFF2-40B4-BE49-F238E27FC236}">
                <a16:creationId xmlns:a16="http://schemas.microsoft.com/office/drawing/2014/main" id="{14B41226-CE63-4211-B30A-FEF9F0D868A7}"/>
              </a:ext>
            </a:extLst>
          </p:cNvPr>
          <p:cNvGraphicFramePr>
            <a:graphicFrameLocks noChangeAspect="1"/>
          </p:cNvGraphicFramePr>
          <p:nvPr/>
        </p:nvGraphicFramePr>
        <p:xfrm>
          <a:off x="2347914" y="4100513"/>
          <a:ext cx="4341812" cy="2017712"/>
        </p:xfrm>
        <a:graphic>
          <a:graphicData uri="http://schemas.openxmlformats.org/presentationml/2006/ole">
            <mc:AlternateContent xmlns:mc="http://schemas.openxmlformats.org/markup-compatibility/2006">
              <mc:Choice xmlns:v="urn:schemas-microsoft-com:vml" Requires="v">
                <p:oleObj r:id="rId2" imgW="4361905" imgH="1886213" progId="Paint.Picture">
                  <p:embed/>
                </p:oleObj>
              </mc:Choice>
              <mc:Fallback>
                <p:oleObj r:id="rId2" imgW="4361905" imgH="1886213" progId="Paint.Picture">
                  <p:embed/>
                  <p:pic>
                    <p:nvPicPr>
                      <p:cNvPr id="20484" name="对象 3">
                        <a:extLst>
                          <a:ext uri="{FF2B5EF4-FFF2-40B4-BE49-F238E27FC236}">
                            <a16:creationId xmlns:a16="http://schemas.microsoft.com/office/drawing/2014/main" id="{9FB9EFEE-8449-460D-8F93-8F2497315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4" y="4100513"/>
                        <a:ext cx="4341812"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4" name="图片 5" descr="th">
            <a:extLst>
              <a:ext uri="{FF2B5EF4-FFF2-40B4-BE49-F238E27FC236}">
                <a16:creationId xmlns:a16="http://schemas.microsoft.com/office/drawing/2014/main" id="{511E48C9-0990-46AA-9FB7-988663055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5" y="3744918"/>
            <a:ext cx="2576513"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7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1000"/>
                                        <p:tgtEl>
                                          <p:spTgt spid="12">
                                            <p:txEl>
                                              <p:pRg st="2" end="2"/>
                                            </p:txEl>
                                          </p:spTgt>
                                        </p:tgtEl>
                                      </p:cBhvr>
                                    </p:animEffect>
                                    <p:anim calcmode="lin" valueType="num">
                                      <p:cBhvr>
                                        <p:cTn id="1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1FE5554A-FD54-43AA-B5AC-CC0C1181FEB3}"/>
              </a:ext>
            </a:extLst>
          </p:cNvPr>
          <p:cNvSpPr>
            <a:spLocks noGrp="1" noChangeArrowheads="1"/>
          </p:cNvSpPr>
          <p:nvPr>
            <p:ph type="title"/>
          </p:nvPr>
        </p:nvSpPr>
        <p:spPr>
          <a:xfrm>
            <a:off x="1919290" y="333379"/>
            <a:ext cx="8589963" cy="1020763"/>
          </a:xfrm>
        </p:spPr>
        <p:txBody>
          <a:bodyPr/>
          <a:lstStyle/>
          <a:p>
            <a:r>
              <a:rPr lang="zh-CN" altLang="en-US" dirty="0">
                <a:solidFill>
                  <a:srgbClr val="FF0000"/>
                </a:solidFill>
                <a:latin typeface="宋体" panose="02010600030101010101" pitchFamily="2" charset="-122"/>
                <a:ea typeface="宋体" panose="02010600030101010101" pitchFamily="2" charset="-122"/>
              </a:rPr>
              <a:t>第一章重点</a:t>
            </a:r>
            <a:endParaRPr lang="en-CA" altLang="en-US" dirty="0">
              <a:solidFill>
                <a:srgbClr val="FF0000"/>
              </a:solidFill>
              <a:latin typeface="宋体" panose="02010600030101010101" pitchFamily="2" charset="-122"/>
              <a:ea typeface="宋体" panose="02010600030101010101" pitchFamily="2" charset="-122"/>
            </a:endParaRPr>
          </a:p>
        </p:txBody>
      </p:sp>
      <p:sp>
        <p:nvSpPr>
          <p:cNvPr id="108547" name="内容占位符 2">
            <a:extLst>
              <a:ext uri="{FF2B5EF4-FFF2-40B4-BE49-F238E27FC236}">
                <a16:creationId xmlns:a16="http://schemas.microsoft.com/office/drawing/2014/main" id="{A0B61794-EB9E-40A3-8DA0-31EAAF57C220}"/>
              </a:ext>
            </a:extLst>
          </p:cNvPr>
          <p:cNvSpPr>
            <a:spLocks noGrp="1" noChangeArrowheads="1"/>
          </p:cNvSpPr>
          <p:nvPr>
            <p:ph idx="1"/>
          </p:nvPr>
        </p:nvSpPr>
        <p:spPr>
          <a:xfrm>
            <a:off x="1919288" y="2017715"/>
            <a:ext cx="6894928" cy="3633579"/>
          </a:xfrm>
        </p:spPr>
        <p:txBody>
          <a:bodyPr/>
          <a:lstStyle/>
          <a:p>
            <a:pPr>
              <a:buClr>
                <a:schemeClr val="accent1">
                  <a:lumMod val="75000"/>
                </a:schemeClr>
              </a:buClr>
              <a:buSzPct val="60000"/>
              <a:buFont typeface="Wingdings" panose="05000000000000000000" pitchFamily="2" charset="2"/>
              <a:buChar char="n"/>
            </a:pPr>
            <a:r>
              <a:rPr lang="zh-CN" altLang="en-US" dirty="0"/>
              <a:t>密码体制的分类。</a:t>
            </a:r>
            <a:endParaRPr lang="en-CA" altLang="zh-CN" dirty="0"/>
          </a:p>
          <a:p>
            <a:pPr lvl="1">
              <a:buClr>
                <a:srgbClr val="FF0000"/>
              </a:buClr>
              <a:buSzPct val="60000"/>
              <a:buFont typeface="Wingdings" panose="05000000000000000000" pitchFamily="2" charset="2"/>
              <a:buChar char="n"/>
            </a:pPr>
            <a:r>
              <a:rPr lang="zh-CN" altLang="en-US" dirty="0"/>
              <a:t>对称密码、公钥密码。</a:t>
            </a:r>
          </a:p>
          <a:p>
            <a:pPr>
              <a:buClr>
                <a:schemeClr val="accent1">
                  <a:lumMod val="75000"/>
                </a:schemeClr>
              </a:buClr>
              <a:buSzPct val="60000"/>
              <a:buFont typeface="Wingdings" panose="05000000000000000000" pitchFamily="2" charset="2"/>
              <a:buChar char="n"/>
            </a:pPr>
            <a:r>
              <a:rPr lang="zh-CN" altLang="en-US" dirty="0"/>
              <a:t>密码分析者攻击分类</a:t>
            </a:r>
          </a:p>
          <a:p>
            <a:pPr lvl="1">
              <a:buClr>
                <a:srgbClr val="FF0000"/>
              </a:buClr>
              <a:buSzPct val="60000"/>
              <a:buFont typeface="Wingdings" panose="05000000000000000000" pitchFamily="2" charset="2"/>
              <a:buChar char="n"/>
            </a:pPr>
            <a:r>
              <a:rPr lang="zh-CN" altLang="en-US" dirty="0"/>
              <a:t>唯密文攻击</a:t>
            </a:r>
            <a:endParaRPr lang="en-CA" altLang="zh-CN" dirty="0"/>
          </a:p>
          <a:p>
            <a:pPr lvl="1">
              <a:buClr>
                <a:srgbClr val="FF0000"/>
              </a:buClr>
              <a:buSzPct val="60000"/>
              <a:buFont typeface="Wingdings" panose="05000000000000000000" pitchFamily="2" charset="2"/>
              <a:buChar char="n"/>
            </a:pPr>
            <a:r>
              <a:rPr lang="zh-CN" altLang="en-US" dirty="0"/>
              <a:t>已知明文攻击</a:t>
            </a:r>
            <a:endParaRPr lang="en-CA" altLang="zh-CN" dirty="0"/>
          </a:p>
          <a:p>
            <a:pPr lvl="1">
              <a:buClr>
                <a:srgbClr val="FF0000"/>
              </a:buClr>
              <a:buSzPct val="60000"/>
              <a:buFont typeface="Wingdings" panose="05000000000000000000" pitchFamily="2" charset="2"/>
              <a:buChar char="n"/>
            </a:pPr>
            <a:r>
              <a:rPr lang="zh-CN" altLang="en-US" dirty="0"/>
              <a:t>选择明文攻击</a:t>
            </a:r>
            <a:endParaRPr lang="en-CA" altLang="zh-CN" dirty="0"/>
          </a:p>
          <a:p>
            <a:pPr lvl="1">
              <a:buClr>
                <a:srgbClr val="FF0000"/>
              </a:buClr>
              <a:buSzPct val="60000"/>
              <a:buFont typeface="Wingdings" panose="05000000000000000000" pitchFamily="2" charset="2"/>
              <a:buChar char="n"/>
            </a:pPr>
            <a:r>
              <a:rPr lang="zh-CN" altLang="en-US" dirty="0"/>
              <a:t>选择密文攻击</a:t>
            </a:r>
          </a:p>
          <a:p>
            <a:pPr>
              <a:buClr>
                <a:schemeClr val="accent1">
                  <a:lumMod val="75000"/>
                </a:schemeClr>
              </a:buClr>
              <a:buSzPct val="60000"/>
              <a:buFont typeface="Wingdings" panose="05000000000000000000" pitchFamily="2" charset="2"/>
              <a:buChar char="n"/>
            </a:pPr>
            <a:r>
              <a:rPr lang="zh-CN" altLang="en-US" dirty="0"/>
              <a:t>常见古典密码算法</a:t>
            </a:r>
          </a:p>
          <a:p>
            <a:endParaRPr lang="en-CA" altLang="en-US" dirty="0"/>
          </a:p>
        </p:txBody>
      </p:sp>
      <p:sp>
        <p:nvSpPr>
          <p:cNvPr id="5" name="灯片编号占位符 4">
            <a:extLst>
              <a:ext uri="{FF2B5EF4-FFF2-40B4-BE49-F238E27FC236}">
                <a16:creationId xmlns:a16="http://schemas.microsoft.com/office/drawing/2014/main" id="{D3DAEDF5-DB37-4A48-8E55-5A86B9A3129F}"/>
              </a:ext>
            </a:extLst>
          </p:cNvPr>
          <p:cNvSpPr txBox="1">
            <a:spLocks noChangeArrowheads="1"/>
          </p:cNvSpPr>
          <p:nvPr/>
        </p:nvSpPr>
        <p:spPr>
          <a:xfrm>
            <a:off x="9296400" y="6246829"/>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l" defTabSz="914400" rtl="0" eaLnBrk="1" latinLnBrk="0" hangingPunct="1">
              <a:spcBef>
                <a:spcPct val="20000"/>
              </a:spcBef>
              <a:buClr>
                <a:schemeClr val="folHlink"/>
              </a:buClr>
              <a:buSzPct val="60000"/>
              <a:buFont typeface="Wingdings" panose="05000000000000000000" pitchFamily="2" charset="2"/>
              <a:buChar char="n"/>
              <a:defRPr sz="3200" kern="1200">
                <a:solidFill>
                  <a:schemeClr val="tx1"/>
                </a:solidFill>
                <a:latin typeface="Tahom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hlink"/>
              </a:buClr>
              <a:buSzPct val="55000"/>
              <a:buFont typeface="Wingdings" panose="05000000000000000000" pitchFamily="2" charset="2"/>
              <a:buChar char="n"/>
              <a:defRPr sz="2800" kern="1200">
                <a:solidFill>
                  <a:schemeClr val="tx1"/>
                </a:solidFill>
                <a:latin typeface="Tahoma" panose="020B060403050404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folHlink"/>
              </a:buClr>
              <a:buSzPct val="50000"/>
              <a:buFont typeface="Wingdings" panose="05000000000000000000" pitchFamily="2" charset="2"/>
              <a:buChar char="n"/>
              <a:defRPr sz="2400" kern="1200">
                <a:solidFill>
                  <a:schemeClr val="tx1"/>
                </a:solidFill>
                <a:latin typeface="Tahoma" panose="020B060403050404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55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9pPr>
          </a:lstStyle>
          <a:p>
            <a:pPr algn="r">
              <a:spcBef>
                <a:spcPct val="0"/>
              </a:spcBef>
              <a:buClrTx/>
              <a:buSzTx/>
              <a:buFontTx/>
              <a:buNone/>
            </a:pPr>
            <a:fld id="{5D401F25-63E3-47E5-82E4-7E38E5A8CF77}" type="slidenum">
              <a:rPr lang="zh-CN" altLang="en-US" sz="1400"/>
              <a:pPr algn="r">
                <a:spcBef>
                  <a:spcPct val="0"/>
                </a:spcBef>
                <a:buClrTx/>
                <a:buSzTx/>
                <a:buFontTx/>
                <a:buNone/>
              </a:pPr>
              <a:t>90</a:t>
            </a:fld>
            <a:endParaRPr lang="en-US" altLang="zh-CN" sz="1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1201</TotalTime>
  <Words>6708</Words>
  <Application>Microsoft Office PowerPoint</Application>
  <PresentationFormat>宽屏</PresentationFormat>
  <Paragraphs>842</Paragraphs>
  <Slides>90</Slides>
  <Notes>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90</vt:i4>
      </vt:variant>
    </vt:vector>
  </HeadingPairs>
  <TitlesOfParts>
    <vt:vector size="109" baseType="lpstr">
      <vt:lpstr>Arial Unicode MS</vt:lpstr>
      <vt:lpstr>等线</vt:lpstr>
      <vt:lpstr>等线 Light</vt:lpstr>
      <vt:lpstr>楷体_GB2312</vt:lpstr>
      <vt:lpstr>隶书</vt:lpstr>
      <vt:lpstr>宋体</vt:lpstr>
      <vt:lpstr>微软雅黑</vt:lpstr>
      <vt:lpstr>Arial</vt:lpstr>
      <vt:lpstr>Cambria Math</vt:lpstr>
      <vt:lpstr>Comic Sans MS</vt:lpstr>
      <vt:lpstr>Courier New</vt:lpstr>
      <vt:lpstr>Tahoma</vt:lpstr>
      <vt:lpstr>Times New Roman</vt:lpstr>
      <vt:lpstr>Wingdings</vt:lpstr>
      <vt:lpstr>Wingdings 2</vt:lpstr>
      <vt:lpstr>Office 主题​​</vt:lpstr>
      <vt:lpstr>剪辑</vt:lpstr>
      <vt:lpstr>Bitmap Image</vt:lpstr>
      <vt:lpstr>Equation</vt:lpstr>
      <vt:lpstr>现代密码学</vt:lpstr>
      <vt:lpstr>课程信息</vt:lpstr>
      <vt:lpstr>课程信息</vt:lpstr>
      <vt:lpstr>PowerPoint 演示文稿</vt:lpstr>
      <vt:lpstr>密码学目的</vt:lpstr>
      <vt:lpstr>安全目标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现代密码学的分类</vt:lpstr>
      <vt:lpstr>现代密码学的分类</vt:lpstr>
      <vt:lpstr>密码学基本概念</vt:lpstr>
      <vt:lpstr>网络通信安全模型</vt:lpstr>
      <vt:lpstr>安全性攻击分类</vt:lpstr>
      <vt:lpstr>主动攻击</vt:lpstr>
      <vt:lpstr>PowerPoint 演示文稿</vt:lpstr>
      <vt:lpstr>PowerPoint 演示文稿</vt:lpstr>
      <vt:lpstr>密码分析分类</vt:lpstr>
      <vt:lpstr>密码分析分类</vt:lpstr>
      <vt:lpstr>一个密码系统实际安全的条件</vt:lpstr>
      <vt:lpstr>穷举攻击方法</vt:lpstr>
      <vt:lpstr>穷举攻击方法</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密码学的基本概念-简单实例</vt:lpstr>
      <vt:lpstr>古典密码</vt:lpstr>
      <vt:lpstr>古典密码基本运算</vt:lpstr>
      <vt:lpstr>古典密码</vt:lpstr>
      <vt:lpstr>置换密码</vt:lpstr>
      <vt:lpstr>PowerPoint 演示文稿</vt:lpstr>
      <vt:lpstr>代换密码</vt:lpstr>
      <vt:lpstr>加法密码</vt:lpstr>
      <vt:lpstr>凯撒密码</vt:lpstr>
      <vt:lpstr>凯撒密码</vt:lpstr>
      <vt:lpstr>凯撒密码分析</vt:lpstr>
      <vt:lpstr>课堂小作业</vt:lpstr>
      <vt:lpstr>乘法密码</vt:lpstr>
      <vt:lpstr>乘法密码</vt:lpstr>
      <vt:lpstr>乘法密码</vt:lpstr>
      <vt:lpstr>乘法密码</vt:lpstr>
      <vt:lpstr>仿射密码(Affine cipher)</vt:lpstr>
      <vt:lpstr>仿射密码(Affine cipher)</vt:lpstr>
      <vt:lpstr>仿射密码(Affine cipher)</vt:lpstr>
      <vt:lpstr>多项式代换密码(Polynomial Substitute Cipher)</vt:lpstr>
      <vt:lpstr>密钥短语密码</vt:lpstr>
      <vt:lpstr>密钥短语密码</vt:lpstr>
      <vt:lpstr>代换密码小结</vt:lpstr>
      <vt:lpstr>代换密码小结</vt:lpstr>
      <vt:lpstr>代换密码小结</vt:lpstr>
      <vt:lpstr>多表代换密码</vt:lpstr>
      <vt:lpstr>多表代换密码</vt:lpstr>
      <vt:lpstr>多表代换密码</vt:lpstr>
      <vt:lpstr>多表代换密码</vt:lpstr>
      <vt:lpstr>多表代换密码</vt:lpstr>
      <vt:lpstr>多表代换密码</vt:lpstr>
      <vt:lpstr>多表代换密码</vt:lpstr>
      <vt:lpstr>多表代换密码</vt:lpstr>
      <vt:lpstr>多表代换密码</vt:lpstr>
      <vt:lpstr>多表代换密码</vt:lpstr>
      <vt:lpstr>多表代换密码</vt:lpstr>
      <vt:lpstr>多表代换密码</vt:lpstr>
      <vt:lpstr>多表代换密码</vt:lpstr>
      <vt:lpstr>多表代换密码</vt:lpstr>
      <vt:lpstr>多表代换密码</vt:lpstr>
      <vt:lpstr>第一章重点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现代密码学</dc:title>
  <dc:creator>H Z</dc:creator>
  <cp:lastModifiedBy>Eric Yang</cp:lastModifiedBy>
  <cp:revision>19</cp:revision>
  <dcterms:created xsi:type="dcterms:W3CDTF">2021-09-09T03:15:56Z</dcterms:created>
  <dcterms:modified xsi:type="dcterms:W3CDTF">2021-09-25T01:08:38Z</dcterms:modified>
</cp:coreProperties>
</file>