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76" r:id="rId3"/>
    <p:sldId id="340" r:id="rId4"/>
    <p:sldId id="379" r:id="rId5"/>
    <p:sldId id="377" r:id="rId6"/>
    <p:sldId id="378" r:id="rId7"/>
    <p:sldId id="342" r:id="rId8"/>
    <p:sldId id="599" r:id="rId9"/>
    <p:sldId id="381" r:id="rId10"/>
    <p:sldId id="601" r:id="rId11"/>
    <p:sldId id="353" r:id="rId12"/>
    <p:sldId id="600" r:id="rId13"/>
    <p:sldId id="385" r:id="rId14"/>
    <p:sldId id="394" r:id="rId15"/>
    <p:sldId id="388" r:id="rId16"/>
    <p:sldId id="395" r:id="rId17"/>
    <p:sldId id="417" r:id="rId18"/>
    <p:sldId id="602" r:id="rId19"/>
    <p:sldId id="603" r:id="rId20"/>
    <p:sldId id="408" r:id="rId21"/>
    <p:sldId id="410" r:id="rId22"/>
    <p:sldId id="412" r:id="rId23"/>
    <p:sldId id="413" r:id="rId24"/>
    <p:sldId id="418" r:id="rId25"/>
    <p:sldId id="373" r:id="rId26"/>
    <p:sldId id="391" r:id="rId27"/>
    <p:sldId id="387" r:id="rId28"/>
    <p:sldId id="258" r:id="rId29"/>
    <p:sldId id="468" r:id="rId30"/>
    <p:sldId id="597" r:id="rId31"/>
    <p:sldId id="598" r:id="rId32"/>
    <p:sldId id="469" r:id="rId33"/>
    <p:sldId id="470" r:id="rId34"/>
    <p:sldId id="471" r:id="rId35"/>
    <p:sldId id="473" r:id="rId36"/>
    <p:sldId id="474" r:id="rId37"/>
    <p:sldId id="604" r:id="rId38"/>
    <p:sldId id="605" r:id="rId39"/>
    <p:sldId id="606" r:id="rId40"/>
    <p:sldId id="607" r:id="rId41"/>
    <p:sldId id="608" r:id="rId42"/>
    <p:sldId id="609" r:id="rId43"/>
    <p:sldId id="610" r:id="rId44"/>
    <p:sldId id="611" r:id="rId45"/>
    <p:sldId id="495" r:id="rId46"/>
    <p:sldId id="587" r:id="rId47"/>
    <p:sldId id="592" r:id="rId48"/>
    <p:sldId id="593" r:id="rId49"/>
    <p:sldId id="594" r:id="rId50"/>
    <p:sldId id="59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59" autoAdjust="0"/>
  </p:normalViewPr>
  <p:slideViewPr>
    <p:cSldViewPr snapToGrid="0">
      <p:cViewPr varScale="1">
        <p:scale>
          <a:sx n="58" d="100"/>
          <a:sy n="58" d="100"/>
        </p:scale>
        <p:origin x="95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BD948-0768-449E-987B-71B6B124F838}" type="datetimeFigureOut">
              <a:rPr lang="zh-CN" altLang="en-US" smtClean="0"/>
              <a:t>2021/9/25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0FFAC-AA53-465A-9B10-134F8DBC5BBA}" type="slidenum">
              <a:rPr lang="zh-CN" altLang="en-US" smtClean="0"/>
              <a:t>‹#›</a:t>
            </a:fld>
            <a:endParaRPr lang="zh-CN" altLang="en-US"/>
          </a:p>
        </p:txBody>
      </p:sp>
    </p:spTree>
    <p:extLst>
      <p:ext uri="{BB962C8B-B14F-4D97-AF65-F5344CB8AC3E}">
        <p14:creationId xmlns:p14="http://schemas.microsoft.com/office/powerpoint/2010/main" val="420876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GF(2)</a:t>
            </a:r>
            <a:r>
              <a:rPr lang="zh-CN" altLang="en-US" dirty="0"/>
              <a:t>是</a:t>
            </a:r>
            <a:r>
              <a:rPr lang="en-US" altLang="zh-CN" dirty="0"/>
              <a:t>0,1</a:t>
            </a:r>
            <a:r>
              <a:rPr lang="zh-CN" altLang="en-US" dirty="0"/>
              <a:t>以及异或运算</a:t>
            </a:r>
          </a:p>
        </p:txBody>
      </p:sp>
      <p:sp>
        <p:nvSpPr>
          <p:cNvPr id="4" name="灯片编号占位符 3"/>
          <p:cNvSpPr>
            <a:spLocks noGrp="1"/>
          </p:cNvSpPr>
          <p:nvPr>
            <p:ph type="sldNum" sz="quarter" idx="5"/>
          </p:nvPr>
        </p:nvSpPr>
        <p:spPr/>
        <p:txBody>
          <a:bodyPr/>
          <a:lstStyle/>
          <a:p>
            <a:fld id="{3D20FFAC-AA53-465A-9B10-134F8DBC5BBA}" type="slidenum">
              <a:rPr lang="zh-CN" altLang="en-US" smtClean="0"/>
              <a:t>4</a:t>
            </a:fld>
            <a:endParaRPr lang="zh-CN" altLang="en-US"/>
          </a:p>
        </p:txBody>
      </p:sp>
    </p:spTree>
    <p:extLst>
      <p:ext uri="{BB962C8B-B14F-4D97-AF65-F5344CB8AC3E}">
        <p14:creationId xmlns:p14="http://schemas.microsoft.com/office/powerpoint/2010/main" val="168627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D3FD339-5C0B-4E62-8BF7-3D048A06458B}"/>
              </a:ext>
            </a:extLst>
          </p:cNvPr>
          <p:cNvSpPr>
            <a:spLocks noGrp="1" noRot="1" noChangeAspect="1" noChangeArrowheads="1" noTextEdit="1"/>
          </p:cNvSpPr>
          <p:nvPr>
            <p:ph type="sldImg"/>
          </p:nvPr>
        </p:nvSpPr>
        <p:spPr>
          <a:xfrm>
            <a:off x="382588" y="685800"/>
            <a:ext cx="6096000" cy="3429000"/>
          </a:xfrm>
          <a:ln/>
        </p:spPr>
      </p:sp>
      <p:sp>
        <p:nvSpPr>
          <p:cNvPr id="46083" name="Rectangle 3">
            <a:extLst>
              <a:ext uri="{FF2B5EF4-FFF2-40B4-BE49-F238E27FC236}">
                <a16:creationId xmlns:a16="http://schemas.microsoft.com/office/drawing/2014/main" id="{E638C077-0185-446D-A34B-76562AE7D2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latin typeface="Arial" panose="020B0604020202020204" pitchFamily="34" charset="0"/>
              </a:rPr>
              <a:t>布尔函数：输出为真假的二值函数</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20FFAC-AA53-465A-9B10-134F8DBC5BBA}" type="slidenum">
              <a:rPr lang="zh-CN" altLang="en-US" smtClean="0"/>
              <a:t>14</a:t>
            </a:fld>
            <a:endParaRPr lang="zh-CN" altLang="en-US"/>
          </a:p>
        </p:txBody>
      </p:sp>
    </p:spTree>
    <p:extLst>
      <p:ext uri="{BB962C8B-B14F-4D97-AF65-F5344CB8AC3E}">
        <p14:creationId xmlns:p14="http://schemas.microsoft.com/office/powerpoint/2010/main" val="280221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联结多项式便于计算</a:t>
            </a:r>
            <a:r>
              <a:rPr lang="en-US" altLang="zh-CN" dirty="0"/>
              <a:t>LFSR</a:t>
            </a:r>
            <a:r>
              <a:rPr lang="zh-CN" altLang="en-US" dirty="0"/>
              <a:t>的周期</a:t>
            </a:r>
          </a:p>
        </p:txBody>
      </p:sp>
      <p:sp>
        <p:nvSpPr>
          <p:cNvPr id="4" name="灯片编号占位符 3"/>
          <p:cNvSpPr>
            <a:spLocks noGrp="1"/>
          </p:cNvSpPr>
          <p:nvPr>
            <p:ph type="sldNum" sz="quarter" idx="5"/>
          </p:nvPr>
        </p:nvSpPr>
        <p:spPr/>
        <p:txBody>
          <a:bodyPr/>
          <a:lstStyle/>
          <a:p>
            <a:fld id="{3D20FFAC-AA53-465A-9B10-134F8DBC5BBA}" type="slidenum">
              <a:rPr lang="zh-CN" altLang="en-US" smtClean="0"/>
              <a:t>16</a:t>
            </a:fld>
            <a:endParaRPr lang="zh-CN" altLang="en-US"/>
          </a:p>
        </p:txBody>
      </p:sp>
    </p:spTree>
    <p:extLst>
      <p:ext uri="{BB962C8B-B14F-4D97-AF65-F5344CB8AC3E}">
        <p14:creationId xmlns:p14="http://schemas.microsoft.com/office/powerpoint/2010/main" val="3784700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0C36E72-708D-4F02-A193-6730BA903403}"/>
              </a:ext>
            </a:extLst>
          </p:cNvPr>
          <p:cNvSpPr>
            <a:spLocks noGrp="1" noRot="1" noChangeAspect="1" noChangeArrowheads="1" noTextEdit="1"/>
          </p:cNvSpPr>
          <p:nvPr>
            <p:ph type="sldImg"/>
          </p:nvPr>
        </p:nvSpPr>
        <p:spPr>
          <a:xfrm>
            <a:off x="382588" y="685800"/>
            <a:ext cx="6096000" cy="3429000"/>
          </a:xfrm>
          <a:ln/>
        </p:spPr>
      </p:sp>
      <p:sp>
        <p:nvSpPr>
          <p:cNvPr id="60419" name="Rectangle 3">
            <a:extLst>
              <a:ext uri="{FF2B5EF4-FFF2-40B4-BE49-F238E27FC236}">
                <a16:creationId xmlns:a16="http://schemas.microsoft.com/office/drawing/2014/main" id="{0B1723B5-F859-4F23-B465-05B240691A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1,</a:t>
            </a:r>
            <a:r>
              <a:rPr lang="zh-CN" altLang="en-US">
                <a:latin typeface="Arial" panose="020B0604020202020204" pitchFamily="34" charset="0"/>
              </a:rPr>
              <a:t>遍历</a:t>
            </a:r>
            <a:r>
              <a:rPr lang="en-US" altLang="zh-CN">
                <a:latin typeface="Arial" panose="020B0604020202020204" pitchFamily="34" charset="0"/>
              </a:rPr>
              <a:t>1+2+3+</a:t>
            </a:r>
            <a:r>
              <a:rPr lang="zh-CN" altLang="en-US">
                <a:latin typeface="Arial" panose="020B0604020202020204" pitchFamily="34" charset="0"/>
              </a:rPr>
              <a:t>。。。</a:t>
            </a:r>
            <a:r>
              <a:rPr lang="en-US" altLang="zh-CN">
                <a:latin typeface="Arial" panose="020B0604020202020204" pitchFamily="34" charset="0"/>
              </a:rPr>
              <a:t>+(2^n-1)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20FFAC-AA53-465A-9B10-134F8DBC5BBA}" type="slidenum">
              <a:rPr lang="zh-CN" altLang="en-US" smtClean="0"/>
              <a:t>47</a:t>
            </a:fld>
            <a:endParaRPr lang="zh-CN" altLang="en-US"/>
          </a:p>
        </p:txBody>
      </p:sp>
    </p:spTree>
    <p:extLst>
      <p:ext uri="{BB962C8B-B14F-4D97-AF65-F5344CB8AC3E}">
        <p14:creationId xmlns:p14="http://schemas.microsoft.com/office/powerpoint/2010/main" val="28719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817E9-D2E5-4470-AB6A-FC4FA48793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E1EA58A-A342-488D-B8B4-2F88AFD73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55C1C0-E1D8-45F0-A423-1EF8DD69664B}"/>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A7E00B68-7363-4C34-99E0-DA759E0E03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C691D5-C725-4072-A628-2FAE04009A22}"/>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279792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0B9D5-3A98-43E7-86D8-591407543E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716D7D-1988-433E-9150-58E1160AA1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11B2B3-DBC8-4350-AFB7-1E8E0E3167DA}"/>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BD8E1FDB-8280-42BF-83E6-B303ED3DDC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04801C-0F21-4AE2-B278-2F432C517A81}"/>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387918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C81F4C-526A-4C50-AF01-70BE805676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2CB737-2755-4E05-8B26-FBCDDE86F8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9DD823-528F-4F89-A1AB-D91C565B6709}"/>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5005CA92-A9FA-4793-92BE-371B422566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35BC84-AE13-43A7-A1F0-E02F092DD214}"/>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3587514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3938589"/>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3F47EFF-955C-46FB-8F47-A957AC7D399E}"/>
              </a:ext>
            </a:extLst>
          </p:cNvPr>
          <p:cNvSpPr>
            <a:spLocks noGrp="1" noChangeArrowheads="1"/>
          </p:cNvSpPr>
          <p:nvPr>
            <p:ph type="dt" sz="half" idx="10"/>
          </p:nvPr>
        </p:nvSpPr>
        <p:spPr>
          <a:xfrm>
            <a:off x="609600" y="6245225"/>
            <a:ext cx="2844800" cy="476250"/>
          </a:xfrm>
          <a:prstGeom prst="rect">
            <a:avLst/>
          </a:prstGeom>
        </p:spPr>
        <p:txBody>
          <a:bodyPr/>
          <a:lstStyle>
            <a:lvl1pPr algn="ctr" eaLnBrk="1" hangingPunct="1">
              <a:defRPr/>
            </a:lvl1pPr>
          </a:lstStyle>
          <a:p>
            <a:pPr>
              <a:defRPr/>
            </a:pPr>
            <a:endParaRPr lang="en-US" altLang="zh-CN"/>
          </a:p>
        </p:txBody>
      </p:sp>
      <p:sp>
        <p:nvSpPr>
          <p:cNvPr id="6" name="Rectangle 5">
            <a:extLst>
              <a:ext uri="{FF2B5EF4-FFF2-40B4-BE49-F238E27FC236}">
                <a16:creationId xmlns:a16="http://schemas.microsoft.com/office/drawing/2014/main" id="{3551438E-2CBF-4D28-A878-50EDF58444A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8F26E93-1AF2-4C4E-822E-DBECF6562D8C}"/>
              </a:ext>
            </a:extLst>
          </p:cNvPr>
          <p:cNvSpPr>
            <a:spLocks noGrp="1" noChangeArrowheads="1"/>
          </p:cNvSpPr>
          <p:nvPr>
            <p:ph type="sldNum" sz="quarter" idx="12"/>
          </p:nvPr>
        </p:nvSpPr>
        <p:spPr/>
        <p:txBody>
          <a:bodyPr/>
          <a:lstStyle>
            <a:lvl1pPr>
              <a:defRPr/>
            </a:lvl1pPr>
          </a:lstStyle>
          <a:p>
            <a:pPr>
              <a:defRPr/>
            </a:pPr>
            <a:fld id="{5C6DA4AF-7B31-43A2-ABCC-C99B4210FB2B}" type="slidenum">
              <a:rPr lang="en-US" altLang="zh-CN"/>
              <a:pPr>
                <a:defRPr/>
              </a:pPr>
              <a:t>‹#›</a:t>
            </a:fld>
            <a:endParaRPr lang="en-US" altLang="zh-CN"/>
          </a:p>
        </p:txBody>
      </p:sp>
    </p:spTree>
    <p:extLst>
      <p:ext uri="{BB962C8B-B14F-4D97-AF65-F5344CB8AC3E}">
        <p14:creationId xmlns:p14="http://schemas.microsoft.com/office/powerpoint/2010/main" val="209749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589"/>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D4B21F4-A19D-4B28-AF46-BEDE74C4D656}"/>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3A8DA43-8EE6-4A0D-A314-96EAD861A745}"/>
              </a:ext>
            </a:extLst>
          </p:cNvPr>
          <p:cNvSpPr>
            <a:spLocks noGrp="1" noChangeArrowheads="1"/>
          </p:cNvSpPr>
          <p:nvPr>
            <p:ph type="sldNum" sz="quarter" idx="11"/>
          </p:nvPr>
        </p:nvSpPr>
        <p:spPr/>
        <p:txBody>
          <a:bodyPr/>
          <a:lstStyle>
            <a:lvl1pPr>
              <a:defRPr/>
            </a:lvl1pPr>
          </a:lstStyle>
          <a:p>
            <a:pPr>
              <a:defRPr/>
            </a:pPr>
            <a:fld id="{44B48B3D-AC70-43D0-BFD8-929C3B128F0F}" type="slidenum">
              <a:rPr lang="en-US" altLang="zh-CN"/>
              <a:pPr>
                <a:defRPr/>
              </a:pPr>
              <a:t>‹#›</a:t>
            </a:fld>
            <a:endParaRPr lang="en-US" altLang="zh-CN"/>
          </a:p>
        </p:txBody>
      </p:sp>
    </p:spTree>
    <p:extLst>
      <p:ext uri="{BB962C8B-B14F-4D97-AF65-F5344CB8AC3E}">
        <p14:creationId xmlns:p14="http://schemas.microsoft.com/office/powerpoint/2010/main" val="969279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BE51AD4-58E6-4761-8FB3-724A72C04AAC}"/>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DBB9CBB-3C52-4DFE-88ED-FE3AD055D505}"/>
              </a:ext>
            </a:extLst>
          </p:cNvPr>
          <p:cNvSpPr>
            <a:spLocks noGrp="1" noChangeArrowheads="1"/>
          </p:cNvSpPr>
          <p:nvPr>
            <p:ph type="sldNum" sz="quarter" idx="11"/>
          </p:nvPr>
        </p:nvSpPr>
        <p:spPr/>
        <p:txBody>
          <a:bodyPr/>
          <a:lstStyle>
            <a:lvl1pPr>
              <a:defRPr/>
            </a:lvl1pPr>
          </a:lstStyle>
          <a:p>
            <a:pPr>
              <a:defRPr/>
            </a:pPr>
            <a:fld id="{1C5A5FD6-CAC2-43E5-B36C-4310279487F1}" type="slidenum">
              <a:rPr lang="en-US" altLang="zh-CN"/>
              <a:pPr>
                <a:defRPr/>
              </a:pPr>
              <a:t>‹#›</a:t>
            </a:fld>
            <a:endParaRPr lang="en-US" altLang="zh-CN"/>
          </a:p>
        </p:txBody>
      </p:sp>
    </p:spTree>
    <p:extLst>
      <p:ext uri="{BB962C8B-B14F-4D97-AF65-F5344CB8AC3E}">
        <p14:creationId xmlns:p14="http://schemas.microsoft.com/office/powerpoint/2010/main" val="86616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96096-5DF2-4A4A-81D8-46F6F76C20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10F0A0-B12F-494A-A59D-3F0D164811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D9110-5F71-48FB-B8BE-1060556E052E}"/>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6DD45FDC-D5A6-41E4-A22B-90B3B03318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EA580F-A528-4049-90FF-70D8941F34A5}"/>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43540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5D571-6A7B-4C24-B877-BB2C94501A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776AF8-5708-4BA8-9D08-7A630C79C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1EBF2E-C4EB-45F6-994A-8BE4682103E1}"/>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F45B2DA1-FA68-4D5C-88B7-303961295C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E10E64-81EB-4BD8-85C8-96E5F3FC3437}"/>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90748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CAF9C-336D-44E7-8591-3D9A7156E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9999A9-41BD-4F0F-825A-13B8B297F1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3E6284-DFA0-4FC4-918D-E315F89B07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60F633-0607-44C5-807F-E62B9E4FA467}"/>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6" name="页脚占位符 5">
            <a:extLst>
              <a:ext uri="{FF2B5EF4-FFF2-40B4-BE49-F238E27FC236}">
                <a16:creationId xmlns:a16="http://schemas.microsoft.com/office/drawing/2014/main" id="{B885E4E3-BA0D-4946-824F-4B8AEDC57A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2B701C-0CA7-40C0-B16B-E1019D64DB96}"/>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341403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FF1CD-D13B-4CCD-A060-92695C8EEC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919A50E-B92C-42D4-B8EC-0F5ECA1A7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CE557D1-9BE6-40BE-93C6-688BE1C589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955BBB-D5B0-4DF6-A08E-808487635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D584555-FB7B-49CD-A67E-CE69A7FC9CA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FAB735-E207-4CB8-958E-67047398DAEC}"/>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8" name="页脚占位符 7">
            <a:extLst>
              <a:ext uri="{FF2B5EF4-FFF2-40B4-BE49-F238E27FC236}">
                <a16:creationId xmlns:a16="http://schemas.microsoft.com/office/drawing/2014/main" id="{0DA0B91F-C9D7-4B11-9ED0-DCE343C001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228A4E-7373-4F27-B65A-33F35AAB2A61}"/>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305657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1DEB5-513E-4967-B4C8-58345A421B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B7AFAB-D7A5-42EC-8527-DAF7C8EF8FBD}"/>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4" name="页脚占位符 3">
            <a:extLst>
              <a:ext uri="{FF2B5EF4-FFF2-40B4-BE49-F238E27FC236}">
                <a16:creationId xmlns:a16="http://schemas.microsoft.com/office/drawing/2014/main" id="{9B501D34-C1E6-4494-8292-94C8136461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2E1295-EBCD-4401-B926-715A802368F5}"/>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43243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CB61D2-6BF3-48C5-AF2E-5819244F6491}"/>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3" name="页脚占位符 2">
            <a:extLst>
              <a:ext uri="{FF2B5EF4-FFF2-40B4-BE49-F238E27FC236}">
                <a16:creationId xmlns:a16="http://schemas.microsoft.com/office/drawing/2014/main" id="{9F462B5A-F040-4A37-948D-DCA1CA3BCC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B5169A-AC87-4135-8E5B-69EB37544DF4}"/>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38524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59860-08CF-4C25-9406-C35F9C7DE4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F68D6A-85BC-4409-99C0-69CEC14F3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3779D9-D70B-4B2C-9E86-A063A1C2A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D27353-1B2E-41E6-9E5A-935BA94B3ECF}"/>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6" name="页脚占位符 5">
            <a:extLst>
              <a:ext uri="{FF2B5EF4-FFF2-40B4-BE49-F238E27FC236}">
                <a16:creationId xmlns:a16="http://schemas.microsoft.com/office/drawing/2014/main" id="{568726F3-E94D-4D65-992F-9A1C7BBD53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B697A9-DA24-4139-93B6-4EA6D143B5DD}"/>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287788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5119F-DD52-4611-B020-22A71BEC5C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D56811-99B2-4FDA-8844-DB14143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67A1B5-7DBD-403E-B646-35F8C5DF9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E2E874-E66E-4573-AF81-9BD2CA55B095}"/>
              </a:ext>
            </a:extLst>
          </p:cNvPr>
          <p:cNvSpPr>
            <a:spLocks noGrp="1"/>
          </p:cNvSpPr>
          <p:nvPr>
            <p:ph type="dt" sz="half" idx="10"/>
          </p:nvPr>
        </p:nvSpPr>
        <p:spPr/>
        <p:txBody>
          <a:bodyPr/>
          <a:lstStyle/>
          <a:p>
            <a:fld id="{06ED0C63-D3C4-4D4D-8D50-95F5E4D045CF}" type="datetimeFigureOut">
              <a:rPr lang="zh-CN" altLang="en-US" smtClean="0"/>
              <a:t>2021/9/25</a:t>
            </a:fld>
            <a:endParaRPr lang="zh-CN" altLang="en-US"/>
          </a:p>
        </p:txBody>
      </p:sp>
      <p:sp>
        <p:nvSpPr>
          <p:cNvPr id="6" name="页脚占位符 5">
            <a:extLst>
              <a:ext uri="{FF2B5EF4-FFF2-40B4-BE49-F238E27FC236}">
                <a16:creationId xmlns:a16="http://schemas.microsoft.com/office/drawing/2014/main" id="{FB393E38-FBD1-4471-A59F-36E0CE02AE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2E8937-8A51-4E70-9905-4DAC43AD1C82}"/>
              </a:ext>
            </a:extLst>
          </p:cNvPr>
          <p:cNvSpPr>
            <a:spLocks noGrp="1"/>
          </p:cNvSpPr>
          <p:nvPr>
            <p:ph type="sldNum" sz="quarter" idx="12"/>
          </p:nvPr>
        </p:nvSpPr>
        <p:spPr/>
        <p:txBody>
          <a:body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89371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5B66BF-126B-4627-8B87-9635069E5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6B51BC2-9F85-45A1-B48C-16D2442ED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D645AE-1C0F-437B-B35E-C2688B8AA0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D0C63-D3C4-4D4D-8D50-95F5E4D045CF}" type="datetimeFigureOut">
              <a:rPr lang="zh-CN" altLang="en-US" smtClean="0"/>
              <a:t>2021/9/25</a:t>
            </a:fld>
            <a:endParaRPr lang="zh-CN" altLang="en-US"/>
          </a:p>
        </p:txBody>
      </p:sp>
      <p:sp>
        <p:nvSpPr>
          <p:cNvPr id="5" name="页脚占位符 4">
            <a:extLst>
              <a:ext uri="{FF2B5EF4-FFF2-40B4-BE49-F238E27FC236}">
                <a16:creationId xmlns:a16="http://schemas.microsoft.com/office/drawing/2014/main" id="{F84AB205-53C7-4484-8D10-4E55BC98F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FE4B0F-6492-49D9-B1FB-042A531331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47DD7-B0B2-4B08-B6A4-D10CA1014A92}" type="slidenum">
              <a:rPr lang="zh-CN" altLang="en-US" smtClean="0"/>
              <a:t>‹#›</a:t>
            </a:fld>
            <a:endParaRPr lang="zh-CN" altLang="en-US"/>
          </a:p>
        </p:txBody>
      </p:sp>
    </p:spTree>
    <p:extLst>
      <p:ext uri="{BB962C8B-B14F-4D97-AF65-F5344CB8AC3E}">
        <p14:creationId xmlns:p14="http://schemas.microsoft.com/office/powerpoint/2010/main" val="62772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0.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bin"/><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2.bin"/><Relationship Id="rId10" Type="http://schemas.openxmlformats.org/officeDocument/2006/relationships/image" Target="../media/image35.png"/><Relationship Id="rId4" Type="http://schemas.openxmlformats.org/officeDocument/2006/relationships/image" Target="../media/image30.wmf"/><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2.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43.wmf"/><Relationship Id="rId1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47.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15.bin"/><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4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48.wmf"/><Relationship Id="rId1" Type="http://schemas.openxmlformats.org/officeDocument/2006/relationships/slideLayout" Target="../slideLayouts/slideLayout14.xml"/><Relationship Id="rId6" Type="http://schemas.openxmlformats.org/officeDocument/2006/relationships/image" Target="../media/image50.wmf"/><Relationship Id="rId5" Type="http://schemas.openxmlformats.org/officeDocument/2006/relationships/oleObject" Target="../embeddings/oleObject17.bin"/><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5.wmf"/><Relationship Id="rId3" Type="http://schemas.openxmlformats.org/officeDocument/2006/relationships/image" Target="../media/image51.wmf"/><Relationship Id="rId7" Type="http://schemas.openxmlformats.org/officeDocument/2006/relationships/image" Target="../media/image42.wmf"/><Relationship Id="rId12" Type="http://schemas.openxmlformats.org/officeDocument/2006/relationships/oleObject" Target="../embeddings/oleObject23.bin"/><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43.wmf"/></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4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6.jp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59.jpg"/><Relationship Id="rId4" Type="http://schemas.openxmlformats.org/officeDocument/2006/relationships/image" Target="../media/image58.jpg"/></Relationships>
</file>

<file path=ppt/slides/_rels/slide49.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6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32BD21B-1C3E-4A5F-B44A-F54B5FF487AC}"/>
              </a:ext>
            </a:extLst>
          </p:cNvPr>
          <p:cNvSpPr>
            <a:spLocks noGrp="1" noChangeArrowheads="1"/>
          </p:cNvSpPr>
          <p:nvPr>
            <p:ph type="ctrTitle"/>
          </p:nvPr>
        </p:nvSpPr>
        <p:spPr>
          <a:xfrm>
            <a:off x="1362542" y="2389051"/>
            <a:ext cx="9466916" cy="2079898"/>
          </a:xfrm>
        </p:spPr>
        <p:txBody>
          <a:bodyPr>
            <a:noAutofit/>
          </a:bodyPr>
          <a:lstStyle/>
          <a:p>
            <a:pPr eaLnBrk="1" hangingPunct="1"/>
            <a:r>
              <a:rPr lang="zh-CN" altLang="en-US" dirty="0">
                <a:solidFill>
                  <a:srgbClr val="FF0000"/>
                </a:solidFill>
                <a:latin typeface="宋体" panose="02010600030101010101" pitchFamily="2" charset="-122"/>
                <a:ea typeface="宋体" panose="02010600030101010101" pitchFamily="2" charset="-122"/>
              </a:rPr>
              <a:t>第二章 对称密码</a:t>
            </a:r>
            <a:br>
              <a:rPr lang="en-CA" altLang="zh-CN" dirty="0">
                <a:solidFill>
                  <a:srgbClr val="FF0000"/>
                </a:solidFill>
                <a:latin typeface="宋体" panose="02010600030101010101" pitchFamily="2" charset="-122"/>
                <a:ea typeface="宋体" panose="02010600030101010101" pitchFamily="2" charset="-122"/>
              </a:rPr>
            </a:br>
            <a:r>
              <a:rPr lang="en-CA" altLang="zh-CN" dirty="0">
                <a:solidFill>
                  <a:srgbClr val="FF0000"/>
                </a:solidFill>
                <a:latin typeface="宋体" panose="02010600030101010101" pitchFamily="2" charset="-122"/>
                <a:ea typeface="宋体" panose="02010600030101010101" pitchFamily="2" charset="-122"/>
              </a:rPr>
              <a:t>2.1 </a:t>
            </a:r>
            <a:r>
              <a:rPr lang="zh-CN" altLang="en-US" dirty="0">
                <a:solidFill>
                  <a:srgbClr val="FF0000"/>
                </a:solidFill>
                <a:latin typeface="宋体" panose="02010600030101010101" pitchFamily="2" charset="-122"/>
                <a:ea typeface="宋体" panose="02010600030101010101" pitchFamily="2" charset="-122"/>
              </a:rPr>
              <a:t>流密码及分组密码概述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7633B4-70B8-4119-AEB7-16B4E221442D}"/>
              </a:ext>
            </a:extLst>
          </p:cNvPr>
          <p:cNvSpPr>
            <a:spLocks noGrp="1" noChangeArrowheads="1"/>
          </p:cNvSpPr>
          <p:nvPr>
            <p:ph type="title"/>
          </p:nvPr>
        </p:nvSpPr>
        <p:spPr>
          <a:xfrm>
            <a:off x="609600" y="115607"/>
            <a:ext cx="10972800" cy="1143000"/>
          </a:xfrm>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流密码技术的发展及分类</a:t>
            </a:r>
          </a:p>
        </p:txBody>
      </p:sp>
      <p:sp>
        <p:nvSpPr>
          <p:cNvPr id="40966" name="灯片编号占位符 1">
            <a:extLst>
              <a:ext uri="{FF2B5EF4-FFF2-40B4-BE49-F238E27FC236}">
                <a16:creationId xmlns:a16="http://schemas.microsoft.com/office/drawing/2014/main" id="{F3E1F4FD-8C3E-4BA8-B132-1785410D09D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53F41243-E40B-4253-8E19-D63DE37B1DC2}" type="slidenum">
              <a:rPr lang="en-US" altLang="zh-CN" sz="1400"/>
              <a:pPr>
                <a:spcBef>
                  <a:spcPct val="0"/>
                </a:spcBef>
              </a:pPr>
              <a:t>10</a:t>
            </a:fld>
            <a:endParaRPr lang="en-US" altLang="zh-CN" sz="1400"/>
          </a:p>
        </p:txBody>
      </p:sp>
      <mc:AlternateContent xmlns:mc="http://schemas.openxmlformats.org/markup-compatibility/2006" xmlns:a14="http://schemas.microsoft.com/office/drawing/2010/main">
        <mc:Choice Requires="a14">
          <p:sp>
            <p:nvSpPr>
              <p:cNvPr id="31" name="Rectangle 4">
                <a:extLst>
                  <a:ext uri="{FF2B5EF4-FFF2-40B4-BE49-F238E27FC236}">
                    <a16:creationId xmlns:a16="http://schemas.microsoft.com/office/drawing/2014/main" id="{3934FF8F-8D6F-4F11-A3B3-85C14941A95C}"/>
                  </a:ext>
                </a:extLst>
              </p:cNvPr>
              <p:cNvSpPr>
                <a:spLocks noGrp="1" noChangeArrowheads="1"/>
              </p:cNvSpPr>
              <p:nvPr>
                <p:ph type="body" sz="half" idx="2"/>
              </p:nvPr>
            </p:nvSpPr>
            <p:spPr>
              <a:xfrm>
                <a:off x="1131405" y="4672381"/>
                <a:ext cx="10450995" cy="2070012"/>
              </a:xfrm>
            </p:spPr>
            <p:txBody>
              <a:bodyPr>
                <a:normAutofit fontScale="92500"/>
              </a:bodyPr>
              <a:lstStyle/>
              <a:p>
                <a:pPr marL="0" indent="457200">
                  <a:lnSpc>
                    <a:spcPct val="100000"/>
                  </a:lnSpc>
                  <a:buNone/>
                </a:pPr>
                <a:r>
                  <a:rPr lang="zh-CN" altLang="en-US" sz="2400" dirty="0">
                    <a:latin typeface="宋体" panose="02010600030101010101" pitchFamily="2" charset="-122"/>
                    <a:ea typeface="宋体" panose="02010600030101010101" pitchFamily="2" charset="-122"/>
                  </a:rPr>
                  <a:t>自同步流密码</a:t>
                </a:r>
                <a:r>
                  <a:rPr lang="en-US" altLang="zh-CN" sz="2400" dirty="0">
                    <a:latin typeface="Arial" panose="020B0604020202020204" pitchFamily="34" charset="0"/>
                    <a:ea typeface="宋体" panose="02010600030101010101" pitchFamily="2" charset="-122"/>
                    <a:cs typeface="Arial" panose="020B0604020202020204" pitchFamily="34" charset="0"/>
                  </a:rPr>
                  <a:t>SSSC(Self-Synchronous Stream Cipher)</a:t>
                </a:r>
                <a:r>
                  <a:rPr lang="zh-CN" altLang="en-US" sz="2400" dirty="0">
                    <a:latin typeface="Arial" panose="020B0604020202020204" pitchFamily="34" charset="0"/>
                    <a:ea typeface="宋体" panose="02010600030101010101" pitchFamily="2" charset="-122"/>
                    <a:cs typeface="Arial" panose="020B0604020202020204" pitchFamily="34" charset="0"/>
                  </a:rPr>
                  <a:t> 指其中的密钥流是由密钥及固定个数（假设</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𝑛</m:t>
                    </m:r>
                  </m:oMath>
                </a14:m>
                <a:r>
                  <a:rPr lang="zh-CN" altLang="en-US" sz="2400" dirty="0">
                    <a:latin typeface="Arial" panose="020B0604020202020204" pitchFamily="34" charset="0"/>
                    <a:ea typeface="宋体" panose="02010600030101010101" pitchFamily="2" charset="-122"/>
                    <a:cs typeface="Arial" panose="020B0604020202020204" pitchFamily="34" charset="0"/>
                  </a:rPr>
                  <a:t>个）的以前密文字符的函数所生成。</a:t>
                </a:r>
                <a:r>
                  <a:rPr lang="zh-CN" altLang="en-US" sz="2400" dirty="0">
                    <a:latin typeface="宋体" panose="02010600030101010101" pitchFamily="2" charset="-122"/>
                    <a:ea typeface="宋体" panose="02010600030101010101" pitchFamily="2" charset="-122"/>
                  </a:rPr>
                  <a:t>其优点是即使接收端和发送端不同步，只要接收端能连续正确地接受到</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𝑛</m:t>
                    </m:r>
                  </m:oMath>
                </a14:m>
                <a:r>
                  <a:rPr lang="zh-CN" altLang="en-US" sz="2400" dirty="0">
                    <a:latin typeface="宋体" panose="02010600030101010101" pitchFamily="2" charset="-122"/>
                    <a:ea typeface="宋体" panose="02010600030101010101" pitchFamily="2" charset="-122"/>
                  </a:rPr>
                  <a:t>个密文符号，就能重新建立同步。因此自同步流密码具有自同步特性，且有有限的差错传播 ；由于密钥流的产生与消息有关，分析较同步流密码的分析困难得多。 </a:t>
                </a:r>
              </a:p>
            </p:txBody>
          </p:sp>
        </mc:Choice>
        <mc:Fallback xmlns="">
          <p:sp>
            <p:nvSpPr>
              <p:cNvPr id="31" name="Rectangle 4">
                <a:extLst>
                  <a:ext uri="{FF2B5EF4-FFF2-40B4-BE49-F238E27FC236}">
                    <a16:creationId xmlns:a16="http://schemas.microsoft.com/office/drawing/2014/main" id="{3934FF8F-8D6F-4F11-A3B3-85C14941A95C}"/>
                  </a:ext>
                </a:extLst>
              </p:cNvPr>
              <p:cNvSpPr>
                <a:spLocks noGrp="1" noRot="1" noChangeAspect="1" noMove="1" noResize="1" noEditPoints="1" noAdjustHandles="1" noChangeArrowheads="1" noChangeShapeType="1" noTextEdit="1"/>
              </p:cNvSpPr>
              <p:nvPr>
                <p:ph type="body" sz="half" idx="2"/>
              </p:nvPr>
            </p:nvSpPr>
            <p:spPr>
              <a:xfrm>
                <a:off x="1131405" y="4672381"/>
                <a:ext cx="10450995" cy="2070012"/>
              </a:xfrm>
              <a:blipFill>
                <a:blip r:embed="rId2"/>
                <a:stretch>
                  <a:fillRect l="-758" t="-2647" r="-525"/>
                </a:stretch>
              </a:blipFill>
            </p:spPr>
            <p:txBody>
              <a:bodyPr/>
              <a:lstStyle/>
              <a:p>
                <a:r>
                  <a:rPr lang="zh-CN" altLang="en-US">
                    <a:noFill/>
                  </a:rPr>
                  <a:t> </a:t>
                </a:r>
              </a:p>
            </p:txBody>
          </p:sp>
        </mc:Fallback>
      </mc:AlternateContent>
      <p:grpSp>
        <p:nvGrpSpPr>
          <p:cNvPr id="32" name="Group 5">
            <a:extLst>
              <a:ext uri="{FF2B5EF4-FFF2-40B4-BE49-F238E27FC236}">
                <a16:creationId xmlns:a16="http://schemas.microsoft.com/office/drawing/2014/main" id="{480C18A5-E093-4860-9A71-7C984D854747}"/>
              </a:ext>
            </a:extLst>
          </p:cNvPr>
          <p:cNvGrpSpPr>
            <a:grpSpLocks/>
          </p:cNvGrpSpPr>
          <p:nvPr/>
        </p:nvGrpSpPr>
        <p:grpSpPr bwMode="auto">
          <a:xfrm>
            <a:off x="2495550" y="1119672"/>
            <a:ext cx="6877691" cy="2650537"/>
            <a:chOff x="1605" y="5808"/>
            <a:chExt cx="7177" cy="2576"/>
          </a:xfrm>
        </p:grpSpPr>
        <p:sp>
          <p:nvSpPr>
            <p:cNvPr id="33" name="Rectangle 6">
              <a:extLst>
                <a:ext uri="{FF2B5EF4-FFF2-40B4-BE49-F238E27FC236}">
                  <a16:creationId xmlns:a16="http://schemas.microsoft.com/office/drawing/2014/main" id="{DA4FDECF-CEFA-4283-98E0-2A9A524A0260}"/>
                </a:ext>
              </a:extLst>
            </p:cNvPr>
            <p:cNvSpPr>
              <a:spLocks noChangeArrowheads="1"/>
            </p:cNvSpPr>
            <p:nvPr/>
          </p:nvSpPr>
          <p:spPr bwMode="auto">
            <a:xfrm>
              <a:off x="2160" y="6447"/>
              <a:ext cx="1800" cy="76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34" name="Line 7">
              <a:extLst>
                <a:ext uri="{FF2B5EF4-FFF2-40B4-BE49-F238E27FC236}">
                  <a16:creationId xmlns:a16="http://schemas.microsoft.com/office/drawing/2014/main" id="{5A90E415-890C-472C-BA6F-9AE21A20A066}"/>
                </a:ext>
              </a:extLst>
            </p:cNvPr>
            <p:cNvSpPr>
              <a:spLocks noChangeShapeType="1"/>
            </p:cNvSpPr>
            <p:nvPr/>
          </p:nvSpPr>
          <p:spPr bwMode="auto">
            <a:xfrm>
              <a:off x="3060" y="5808"/>
              <a:ext cx="0" cy="6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35" name="Text Box 8">
                  <a:extLst>
                    <a:ext uri="{FF2B5EF4-FFF2-40B4-BE49-F238E27FC236}">
                      <a16:creationId xmlns:a16="http://schemas.microsoft.com/office/drawing/2014/main" id="{D8DBBBF4-9D55-464E-9779-3AAAC5822B96}"/>
                    </a:ext>
                  </a:extLst>
                </p:cNvPr>
                <p:cNvSpPr txBox="1">
                  <a:spLocks noChangeArrowheads="1"/>
                </p:cNvSpPr>
                <p:nvPr/>
              </p:nvSpPr>
              <p:spPr bwMode="auto">
                <a:xfrm>
                  <a:off x="3045" y="5896"/>
                  <a:ext cx="540" cy="467"/>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𝑘</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35" name="Text Box 8">
                  <a:extLst>
                    <a:ext uri="{FF2B5EF4-FFF2-40B4-BE49-F238E27FC236}">
                      <a16:creationId xmlns:a16="http://schemas.microsoft.com/office/drawing/2014/main" id="{D8DBBBF4-9D55-464E-9779-3AAAC5822B96}"/>
                    </a:ext>
                  </a:extLst>
                </p:cNvPr>
                <p:cNvSpPr txBox="1">
                  <a:spLocks noRot="1" noChangeAspect="1" noMove="1" noResize="1" noEditPoints="1" noAdjustHandles="1" noChangeArrowheads="1" noChangeShapeType="1" noTextEdit="1"/>
                </p:cNvSpPr>
                <p:nvPr/>
              </p:nvSpPr>
              <p:spPr bwMode="auto">
                <a:xfrm>
                  <a:off x="3045" y="5896"/>
                  <a:ext cx="540" cy="467"/>
                </a:xfrm>
                <a:prstGeom prst="rect">
                  <a:avLst/>
                </a:prstGeom>
                <a:blipFill>
                  <a:blip r:embed="rId3"/>
                  <a:stretch>
                    <a:fillRect/>
                  </a:stretch>
                </a:blipFill>
                <a:ln>
                  <a:noFill/>
                </a:ln>
              </p:spPr>
              <p:txBody>
                <a:bodyPr/>
                <a:lstStyle/>
                <a:p>
                  <a:r>
                    <a:rPr lang="zh-CN" altLang="en-US">
                      <a:noFill/>
                    </a:rPr>
                    <a:t> </a:t>
                  </a:r>
                </a:p>
              </p:txBody>
            </p:sp>
          </mc:Fallback>
        </mc:AlternateContent>
        <p:sp>
          <p:nvSpPr>
            <p:cNvPr id="36" name="Line 9">
              <a:extLst>
                <a:ext uri="{FF2B5EF4-FFF2-40B4-BE49-F238E27FC236}">
                  <a16:creationId xmlns:a16="http://schemas.microsoft.com/office/drawing/2014/main" id="{9E7013DD-EA21-40F3-9795-8075A4DA79B4}"/>
                </a:ext>
              </a:extLst>
            </p:cNvPr>
            <p:cNvSpPr>
              <a:spLocks noChangeShapeType="1"/>
            </p:cNvSpPr>
            <p:nvPr/>
          </p:nvSpPr>
          <p:spPr bwMode="auto">
            <a:xfrm>
              <a:off x="7875" y="7851"/>
              <a:ext cx="9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37" name="Text Box 10">
                  <a:extLst>
                    <a:ext uri="{FF2B5EF4-FFF2-40B4-BE49-F238E27FC236}">
                      <a16:creationId xmlns:a16="http://schemas.microsoft.com/office/drawing/2014/main" id="{8DC79158-6C44-466B-80FB-C29EF5214819}"/>
                    </a:ext>
                  </a:extLst>
                </p:cNvPr>
                <p:cNvSpPr txBox="1">
                  <a:spLocks noChangeArrowheads="1"/>
                </p:cNvSpPr>
                <p:nvPr/>
              </p:nvSpPr>
              <p:spPr bwMode="auto">
                <a:xfrm>
                  <a:off x="5990" y="7205"/>
                  <a:ext cx="540" cy="469"/>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𝑐</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37" name="Text Box 10">
                  <a:extLst>
                    <a:ext uri="{FF2B5EF4-FFF2-40B4-BE49-F238E27FC236}">
                      <a16:creationId xmlns:a16="http://schemas.microsoft.com/office/drawing/2014/main" id="{8DC79158-6C44-466B-80FB-C29EF5214819}"/>
                    </a:ext>
                  </a:extLst>
                </p:cNvPr>
                <p:cNvSpPr txBox="1">
                  <a:spLocks noRot="1" noChangeAspect="1" noMove="1" noResize="1" noEditPoints="1" noAdjustHandles="1" noChangeArrowheads="1" noChangeShapeType="1" noTextEdit="1"/>
                </p:cNvSpPr>
                <p:nvPr/>
              </p:nvSpPr>
              <p:spPr bwMode="auto">
                <a:xfrm>
                  <a:off x="5990" y="7205"/>
                  <a:ext cx="540" cy="469"/>
                </a:xfrm>
                <a:prstGeom prst="rect">
                  <a:avLst/>
                </a:prstGeom>
                <a:blipFill>
                  <a:blip r:embed="rId4"/>
                  <a:stretch>
                    <a:fillRect/>
                  </a:stretch>
                </a:blipFill>
                <a:ln>
                  <a:noFill/>
                </a:ln>
              </p:spPr>
              <p:txBody>
                <a:bodyPr/>
                <a:lstStyle/>
                <a:p>
                  <a:r>
                    <a:rPr lang="zh-CN" altLang="en-US">
                      <a:noFill/>
                    </a:rPr>
                    <a:t> </a:t>
                  </a:r>
                </a:p>
              </p:txBody>
            </p:sp>
          </mc:Fallback>
        </mc:AlternateContent>
        <p:sp>
          <p:nvSpPr>
            <p:cNvPr id="38" name="Line 11">
              <a:extLst>
                <a:ext uri="{FF2B5EF4-FFF2-40B4-BE49-F238E27FC236}">
                  <a16:creationId xmlns:a16="http://schemas.microsoft.com/office/drawing/2014/main" id="{FE8003AE-6108-4118-8A3F-CEE411E9761C}"/>
                </a:ext>
              </a:extLst>
            </p:cNvPr>
            <p:cNvSpPr>
              <a:spLocks noChangeShapeType="1"/>
            </p:cNvSpPr>
            <p:nvPr/>
          </p:nvSpPr>
          <p:spPr bwMode="auto">
            <a:xfrm>
              <a:off x="7305" y="5808"/>
              <a:ext cx="0" cy="6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39" name="Text Box 12">
                  <a:extLst>
                    <a:ext uri="{FF2B5EF4-FFF2-40B4-BE49-F238E27FC236}">
                      <a16:creationId xmlns:a16="http://schemas.microsoft.com/office/drawing/2014/main" id="{242A99BB-8FDA-42A1-9F65-CA1435168520}"/>
                    </a:ext>
                  </a:extLst>
                </p:cNvPr>
                <p:cNvSpPr txBox="1">
                  <a:spLocks noChangeArrowheads="1"/>
                </p:cNvSpPr>
                <p:nvPr/>
              </p:nvSpPr>
              <p:spPr bwMode="auto">
                <a:xfrm>
                  <a:off x="7335" y="5910"/>
                  <a:ext cx="540" cy="467"/>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𝑘</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39" name="Text Box 12">
                  <a:extLst>
                    <a:ext uri="{FF2B5EF4-FFF2-40B4-BE49-F238E27FC236}">
                      <a16:creationId xmlns:a16="http://schemas.microsoft.com/office/drawing/2014/main" id="{242A99BB-8FDA-42A1-9F65-CA1435168520}"/>
                    </a:ext>
                  </a:extLst>
                </p:cNvPr>
                <p:cNvSpPr txBox="1">
                  <a:spLocks noRot="1" noChangeAspect="1" noMove="1" noResize="1" noEditPoints="1" noAdjustHandles="1" noChangeArrowheads="1" noChangeShapeType="1" noTextEdit="1"/>
                </p:cNvSpPr>
                <p:nvPr/>
              </p:nvSpPr>
              <p:spPr bwMode="auto">
                <a:xfrm>
                  <a:off x="7335" y="5910"/>
                  <a:ext cx="540" cy="467"/>
                </a:xfrm>
                <a:prstGeom prst="rect">
                  <a:avLst/>
                </a:prstGeom>
                <a:blipFill>
                  <a:blip r:embed="rId5"/>
                  <a:stretch>
                    <a:fillRect/>
                  </a:stretch>
                </a:blipFill>
                <a:ln>
                  <a:noFill/>
                </a:ln>
              </p:spPr>
              <p:txBody>
                <a:bodyPr/>
                <a:lstStyle/>
                <a:p>
                  <a:r>
                    <a:rPr lang="zh-CN" altLang="en-US">
                      <a:noFill/>
                    </a:rPr>
                    <a:t> </a:t>
                  </a:r>
                </a:p>
              </p:txBody>
            </p:sp>
          </mc:Fallback>
        </mc:AlternateContent>
        <p:sp>
          <p:nvSpPr>
            <p:cNvPr id="40" name="Rectangle 13">
              <a:extLst>
                <a:ext uri="{FF2B5EF4-FFF2-40B4-BE49-F238E27FC236}">
                  <a16:creationId xmlns:a16="http://schemas.microsoft.com/office/drawing/2014/main" id="{6EB74987-73AA-48C1-B1F5-2556E404D465}"/>
                </a:ext>
              </a:extLst>
            </p:cNvPr>
            <p:cNvSpPr>
              <a:spLocks noChangeArrowheads="1"/>
            </p:cNvSpPr>
            <p:nvPr/>
          </p:nvSpPr>
          <p:spPr bwMode="auto">
            <a:xfrm>
              <a:off x="6435" y="6432"/>
              <a:ext cx="1800" cy="78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1" name="Text Box 14">
              <a:extLst>
                <a:ext uri="{FF2B5EF4-FFF2-40B4-BE49-F238E27FC236}">
                  <a16:creationId xmlns:a16="http://schemas.microsoft.com/office/drawing/2014/main" id="{56AFB661-C19D-460B-B02F-A80C7585EB83}"/>
                </a:ext>
              </a:extLst>
            </p:cNvPr>
            <p:cNvSpPr txBox="1">
              <a:spLocks noChangeArrowheads="1"/>
            </p:cNvSpPr>
            <p:nvPr/>
          </p:nvSpPr>
          <p:spPr bwMode="auto">
            <a:xfrm>
              <a:off x="6436" y="6402"/>
              <a:ext cx="1799" cy="623"/>
            </a:xfrm>
            <a:prstGeom prst="rect">
              <a:avLst/>
            </a:prstGeom>
            <a:noFill/>
            <a:ln>
              <a:noFill/>
            </a:ln>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密钥流</a:t>
              </a:r>
            </a:p>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生成器</a:t>
              </a:r>
              <a:endParaRPr lang="zh-CN" altLang="en-US" sz="1800" dirty="0">
                <a:effectLst>
                  <a:outerShdw blurRad="38100" dist="38100" dir="2700000" algn="tl">
                    <a:srgbClr val="C0C0C0"/>
                  </a:outerShdw>
                </a:effectLst>
                <a:latin typeface="Tahoma" panose="020B0604030504040204" pitchFamily="34" charset="0"/>
              </a:endParaRPr>
            </a:p>
          </p:txBody>
        </p:sp>
        <p:sp>
          <p:nvSpPr>
            <p:cNvPr id="42" name="Text Box 15">
              <a:extLst>
                <a:ext uri="{FF2B5EF4-FFF2-40B4-BE49-F238E27FC236}">
                  <a16:creationId xmlns:a16="http://schemas.microsoft.com/office/drawing/2014/main" id="{705C4E2A-6A35-49FA-9378-13EB0807BABF}"/>
                </a:ext>
              </a:extLst>
            </p:cNvPr>
            <p:cNvSpPr txBox="1">
              <a:spLocks noChangeArrowheads="1"/>
            </p:cNvSpPr>
            <p:nvPr/>
          </p:nvSpPr>
          <p:spPr bwMode="auto">
            <a:xfrm>
              <a:off x="2162" y="6433"/>
              <a:ext cx="1799" cy="623"/>
            </a:xfrm>
            <a:prstGeom prst="rect">
              <a:avLst/>
            </a:prstGeom>
            <a:noFill/>
            <a:ln>
              <a:noFill/>
            </a:ln>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密钥流</a:t>
              </a:r>
            </a:p>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生成器</a:t>
              </a:r>
              <a:endParaRPr lang="zh-CN" altLang="en-US" sz="1800" dirty="0">
                <a:effectLst>
                  <a:outerShdw blurRad="38100" dist="38100" dir="2700000" algn="tl">
                    <a:srgbClr val="C0C0C0"/>
                  </a:outerShdw>
                </a:effectLst>
                <a:latin typeface="Tahoma" panose="020B0604030504040204" pitchFamily="34" charset="0"/>
              </a:endParaRPr>
            </a:p>
          </p:txBody>
        </p:sp>
        <p:sp>
          <p:nvSpPr>
            <p:cNvPr id="43" name="Line 16">
              <a:extLst>
                <a:ext uri="{FF2B5EF4-FFF2-40B4-BE49-F238E27FC236}">
                  <a16:creationId xmlns:a16="http://schemas.microsoft.com/office/drawing/2014/main" id="{038AE8CE-6751-4ECC-92F8-BCA40FAF7AC4}"/>
                </a:ext>
              </a:extLst>
            </p:cNvPr>
            <p:cNvSpPr>
              <a:spLocks noChangeShapeType="1"/>
            </p:cNvSpPr>
            <p:nvPr/>
          </p:nvSpPr>
          <p:spPr bwMode="auto">
            <a:xfrm>
              <a:off x="3060" y="722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Line 17">
              <a:extLst>
                <a:ext uri="{FF2B5EF4-FFF2-40B4-BE49-F238E27FC236}">
                  <a16:creationId xmlns:a16="http://schemas.microsoft.com/office/drawing/2014/main" id="{1C6A2F98-70AC-411A-AD11-8075676708A5}"/>
                </a:ext>
              </a:extLst>
            </p:cNvPr>
            <p:cNvSpPr>
              <a:spLocks noChangeShapeType="1"/>
            </p:cNvSpPr>
            <p:nvPr/>
          </p:nvSpPr>
          <p:spPr bwMode="auto">
            <a:xfrm>
              <a:off x="1605" y="7917"/>
              <a:ext cx="90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Text Box 18">
              <a:extLst>
                <a:ext uri="{FF2B5EF4-FFF2-40B4-BE49-F238E27FC236}">
                  <a16:creationId xmlns:a16="http://schemas.microsoft.com/office/drawing/2014/main" id="{FED389FF-3F3B-4C94-B211-E8492EB0C3CA}"/>
                </a:ext>
              </a:extLst>
            </p:cNvPr>
            <p:cNvSpPr txBox="1">
              <a:spLocks noChangeArrowheads="1"/>
            </p:cNvSpPr>
            <p:nvPr/>
          </p:nvSpPr>
          <p:spPr bwMode="auto">
            <a:xfrm>
              <a:off x="4665" y="7650"/>
              <a:ext cx="1020" cy="467"/>
            </a:xfrm>
            <a:prstGeom prst="rect">
              <a:avLst/>
            </a:prstGeom>
            <a:solidFill>
              <a:srgbClr val="FFFFFF"/>
            </a:solidFill>
            <a:ln w="9525" algn="ctr">
              <a:solidFill>
                <a:srgbClr val="000000"/>
              </a:solidFill>
              <a:miter lim="800000"/>
              <a:headEnd/>
              <a:tailEnd/>
            </a:ln>
            <a:effectLst/>
          </p:spPr>
          <p:txBody>
            <a:bodyPr/>
            <a:lstStyle/>
            <a:p>
              <a:pPr algn="ctr" eaLnBrk="1" hangingPunct="1">
                <a:defRPr/>
              </a:pPr>
              <a:r>
                <a:rPr lang="zh-CN" altLang="en-US">
                  <a:effectLst>
                    <a:outerShdw blurRad="38100" dist="38100" dir="2700000" algn="tl">
                      <a:srgbClr val="C0C0C0"/>
                    </a:outerShdw>
                  </a:effectLst>
                </a:rPr>
                <a:t>信道</a:t>
              </a:r>
              <a:endParaRPr lang="zh-CN" altLang="en-US">
                <a:effectLst>
                  <a:outerShdw blurRad="38100" dist="38100" dir="2700000" algn="tl">
                    <a:srgbClr val="C0C0C0"/>
                  </a:outerShdw>
                </a:effectLst>
                <a:latin typeface="Tahoma" pitchFamily="34" charset="0"/>
              </a:endParaRPr>
            </a:p>
          </p:txBody>
        </p:sp>
        <p:sp>
          <p:nvSpPr>
            <p:cNvPr id="46" name="Line 19">
              <a:extLst>
                <a:ext uri="{FF2B5EF4-FFF2-40B4-BE49-F238E27FC236}">
                  <a16:creationId xmlns:a16="http://schemas.microsoft.com/office/drawing/2014/main" id="{4E0F59F7-230D-4BDF-A9FE-094E94AC77E3}"/>
                </a:ext>
              </a:extLst>
            </p:cNvPr>
            <p:cNvSpPr>
              <a:spLocks noChangeShapeType="1"/>
            </p:cNvSpPr>
            <p:nvPr/>
          </p:nvSpPr>
          <p:spPr bwMode="auto">
            <a:xfrm>
              <a:off x="5700" y="7866"/>
              <a:ext cx="108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Line 20">
              <a:extLst>
                <a:ext uri="{FF2B5EF4-FFF2-40B4-BE49-F238E27FC236}">
                  <a16:creationId xmlns:a16="http://schemas.microsoft.com/office/drawing/2014/main" id="{572EA3F1-4AB3-4E66-87A7-AA6437F38275}"/>
                </a:ext>
              </a:extLst>
            </p:cNvPr>
            <p:cNvSpPr>
              <a:spLocks noChangeShapeType="1"/>
            </p:cNvSpPr>
            <p:nvPr/>
          </p:nvSpPr>
          <p:spPr bwMode="auto">
            <a:xfrm>
              <a:off x="7335" y="7203"/>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48" name="Text Box 21">
                  <a:extLst>
                    <a:ext uri="{FF2B5EF4-FFF2-40B4-BE49-F238E27FC236}">
                      <a16:creationId xmlns:a16="http://schemas.microsoft.com/office/drawing/2014/main" id="{3CD39F82-E9A8-402E-887A-23C69E66AED3}"/>
                    </a:ext>
                  </a:extLst>
                </p:cNvPr>
                <p:cNvSpPr txBox="1">
                  <a:spLocks noChangeArrowheads="1"/>
                </p:cNvSpPr>
                <p:nvPr/>
              </p:nvSpPr>
              <p:spPr bwMode="auto">
                <a:xfrm>
                  <a:off x="4244" y="7197"/>
                  <a:ext cx="540" cy="467"/>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𝑐</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8" name="Text Box 21">
                  <a:extLst>
                    <a:ext uri="{FF2B5EF4-FFF2-40B4-BE49-F238E27FC236}">
                      <a16:creationId xmlns:a16="http://schemas.microsoft.com/office/drawing/2014/main" id="{3CD39F82-E9A8-402E-887A-23C69E66AED3}"/>
                    </a:ext>
                  </a:extLst>
                </p:cNvPr>
                <p:cNvSpPr txBox="1">
                  <a:spLocks noRot="1" noChangeAspect="1" noMove="1" noResize="1" noEditPoints="1" noAdjustHandles="1" noChangeArrowheads="1" noChangeShapeType="1" noTextEdit="1"/>
                </p:cNvSpPr>
                <p:nvPr/>
              </p:nvSpPr>
              <p:spPr bwMode="auto">
                <a:xfrm>
                  <a:off x="4244" y="7197"/>
                  <a:ext cx="540" cy="467"/>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 Box 22">
                  <a:extLst>
                    <a:ext uri="{FF2B5EF4-FFF2-40B4-BE49-F238E27FC236}">
                      <a16:creationId xmlns:a16="http://schemas.microsoft.com/office/drawing/2014/main" id="{0423F50B-BC5E-49EB-8DA4-A1B9FBABD19D}"/>
                    </a:ext>
                  </a:extLst>
                </p:cNvPr>
                <p:cNvSpPr txBox="1">
                  <a:spLocks noChangeArrowheads="1"/>
                </p:cNvSpPr>
                <p:nvPr/>
              </p:nvSpPr>
              <p:spPr bwMode="auto">
                <a:xfrm>
                  <a:off x="2611" y="7212"/>
                  <a:ext cx="540" cy="467"/>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𝑧</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9" name="Text Box 22">
                  <a:extLst>
                    <a:ext uri="{FF2B5EF4-FFF2-40B4-BE49-F238E27FC236}">
                      <a16:creationId xmlns:a16="http://schemas.microsoft.com/office/drawing/2014/main" id="{0423F50B-BC5E-49EB-8DA4-A1B9FBABD19D}"/>
                    </a:ext>
                  </a:extLst>
                </p:cNvPr>
                <p:cNvSpPr txBox="1">
                  <a:spLocks noRot="1" noChangeAspect="1" noMove="1" noResize="1" noEditPoints="1" noAdjustHandles="1" noChangeArrowheads="1" noChangeShapeType="1" noTextEdit="1"/>
                </p:cNvSpPr>
                <p:nvPr/>
              </p:nvSpPr>
              <p:spPr bwMode="auto">
                <a:xfrm>
                  <a:off x="2611" y="7212"/>
                  <a:ext cx="540" cy="467"/>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 Box 23">
                  <a:extLst>
                    <a:ext uri="{FF2B5EF4-FFF2-40B4-BE49-F238E27FC236}">
                      <a16:creationId xmlns:a16="http://schemas.microsoft.com/office/drawing/2014/main" id="{0A5B56A2-0EC5-41A1-8907-CD816E58B051}"/>
                    </a:ext>
                  </a:extLst>
                </p:cNvPr>
                <p:cNvSpPr txBox="1">
                  <a:spLocks noChangeArrowheads="1"/>
                </p:cNvSpPr>
                <p:nvPr/>
              </p:nvSpPr>
              <p:spPr bwMode="auto">
                <a:xfrm>
                  <a:off x="1782" y="7917"/>
                  <a:ext cx="540" cy="467"/>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𝑚</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50" name="Text Box 23">
                  <a:extLst>
                    <a:ext uri="{FF2B5EF4-FFF2-40B4-BE49-F238E27FC236}">
                      <a16:creationId xmlns:a16="http://schemas.microsoft.com/office/drawing/2014/main" id="{0A5B56A2-0EC5-41A1-8907-CD816E58B051}"/>
                    </a:ext>
                  </a:extLst>
                </p:cNvPr>
                <p:cNvSpPr txBox="1">
                  <a:spLocks noRot="1" noChangeAspect="1" noMove="1" noResize="1" noEditPoints="1" noAdjustHandles="1" noChangeArrowheads="1" noChangeShapeType="1" noTextEdit="1"/>
                </p:cNvSpPr>
                <p:nvPr/>
              </p:nvSpPr>
              <p:spPr bwMode="auto">
                <a:xfrm>
                  <a:off x="1782" y="7917"/>
                  <a:ext cx="540" cy="467"/>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 Box 24">
                  <a:extLst>
                    <a:ext uri="{FF2B5EF4-FFF2-40B4-BE49-F238E27FC236}">
                      <a16:creationId xmlns:a16="http://schemas.microsoft.com/office/drawing/2014/main" id="{CCFF1D7B-E56E-4B51-9256-6808A6093944}"/>
                    </a:ext>
                  </a:extLst>
                </p:cNvPr>
                <p:cNvSpPr txBox="1">
                  <a:spLocks noChangeArrowheads="1"/>
                </p:cNvSpPr>
                <p:nvPr/>
              </p:nvSpPr>
              <p:spPr bwMode="auto">
                <a:xfrm>
                  <a:off x="7216" y="7193"/>
                  <a:ext cx="540" cy="469"/>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𝑧</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51" name="Text Box 24">
                  <a:extLst>
                    <a:ext uri="{FF2B5EF4-FFF2-40B4-BE49-F238E27FC236}">
                      <a16:creationId xmlns:a16="http://schemas.microsoft.com/office/drawing/2014/main" id="{CCFF1D7B-E56E-4B51-9256-6808A6093944}"/>
                    </a:ext>
                  </a:extLst>
                </p:cNvPr>
                <p:cNvSpPr txBox="1">
                  <a:spLocks noRot="1" noChangeAspect="1" noMove="1" noResize="1" noEditPoints="1" noAdjustHandles="1" noChangeArrowheads="1" noChangeShapeType="1" noTextEdit="1"/>
                </p:cNvSpPr>
                <p:nvPr/>
              </p:nvSpPr>
              <p:spPr bwMode="auto">
                <a:xfrm>
                  <a:off x="7216" y="7193"/>
                  <a:ext cx="540" cy="469"/>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 Box 25">
                  <a:extLst>
                    <a:ext uri="{FF2B5EF4-FFF2-40B4-BE49-F238E27FC236}">
                      <a16:creationId xmlns:a16="http://schemas.microsoft.com/office/drawing/2014/main" id="{0018B213-4F74-437A-AB71-27867B6B732E}"/>
                    </a:ext>
                  </a:extLst>
                </p:cNvPr>
                <p:cNvSpPr txBox="1">
                  <a:spLocks noChangeArrowheads="1"/>
                </p:cNvSpPr>
                <p:nvPr/>
              </p:nvSpPr>
              <p:spPr bwMode="auto">
                <a:xfrm>
                  <a:off x="8058" y="7858"/>
                  <a:ext cx="540" cy="469"/>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𝑚</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52" name="Text Box 25">
                  <a:extLst>
                    <a:ext uri="{FF2B5EF4-FFF2-40B4-BE49-F238E27FC236}">
                      <a16:creationId xmlns:a16="http://schemas.microsoft.com/office/drawing/2014/main" id="{0018B213-4F74-437A-AB71-27867B6B732E}"/>
                    </a:ext>
                  </a:extLst>
                </p:cNvPr>
                <p:cNvSpPr txBox="1">
                  <a:spLocks noRot="1" noChangeAspect="1" noMove="1" noResize="1" noEditPoints="1" noAdjustHandles="1" noChangeArrowheads="1" noChangeShapeType="1" noTextEdit="1"/>
                </p:cNvSpPr>
                <p:nvPr/>
              </p:nvSpPr>
              <p:spPr bwMode="auto">
                <a:xfrm>
                  <a:off x="8058" y="7858"/>
                  <a:ext cx="540" cy="469"/>
                </a:xfrm>
                <a:prstGeom prst="rect">
                  <a:avLst/>
                </a:prstGeom>
                <a:blipFill>
                  <a:blip r:embed="rId1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 Box 26">
                  <a:extLst>
                    <a:ext uri="{FF2B5EF4-FFF2-40B4-BE49-F238E27FC236}">
                      <a16:creationId xmlns:a16="http://schemas.microsoft.com/office/drawing/2014/main" id="{1C522DFD-62BE-4E5A-A7E7-144133EBFFE0}"/>
                    </a:ext>
                  </a:extLst>
                </p:cNvPr>
                <p:cNvSpPr txBox="1">
                  <a:spLocks noChangeArrowheads="1"/>
                </p:cNvSpPr>
                <p:nvPr/>
              </p:nvSpPr>
              <p:spPr bwMode="auto">
                <a:xfrm>
                  <a:off x="2505" y="7679"/>
                  <a:ext cx="1080" cy="366"/>
                </a:xfrm>
                <a:prstGeom prst="rect">
                  <a:avLst/>
                </a:prstGeom>
                <a:solidFill>
                  <a:srgbClr val="FFFFFF"/>
                </a:solidFill>
                <a:ln w="9525" algn="ctr">
                  <a:solidFill>
                    <a:srgbClr val="000000"/>
                  </a:solidFill>
                  <a:miter lim="800000"/>
                  <a:headEnd/>
                  <a:tailEnd/>
                </a:ln>
                <a:effectLst/>
              </p:spPr>
              <p:txBody>
                <a:bodyPr>
                  <a:spAutoFit/>
                </a:bodyPr>
                <a:lstStyle/>
                <a:p>
                  <a:pPr algn="ctr">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𝐸</m:t>
                        </m:r>
                        <m:r>
                          <a:rPr lang="en-US" altLang="zh-CN" i="1" dirty="0" smtClean="0">
                            <a:effectLst>
                              <a:outerShdw blurRad="38100" dist="38100" dir="2700000" algn="tl">
                                <a:srgbClr val="C0C0C0"/>
                              </a:outerShdw>
                            </a:effectLst>
                            <a:latin typeface="Cambria Math" panose="02040503050406030204" pitchFamily="18" charset="0"/>
                          </a:rPr>
                          <m:t>(</m:t>
                        </m:r>
                        <m:r>
                          <a:rPr lang="en-US" altLang="zh-CN" i="1" dirty="0" err="1">
                            <a:effectLst>
                              <a:outerShdw blurRad="38100" dist="38100" dir="2700000" algn="tl">
                                <a:srgbClr val="C0C0C0"/>
                              </a:outerShdw>
                            </a:effectLst>
                            <a:latin typeface="Cambria Math" panose="02040503050406030204" pitchFamily="18" charset="0"/>
                          </a:rPr>
                          <m:t>𝑧</m:t>
                        </m:r>
                        <m:r>
                          <a:rPr lang="en-US" altLang="zh-CN" i="1" baseline="-25000" dirty="0" err="1">
                            <a:effectLst>
                              <a:outerShdw blurRad="38100" dist="38100" dir="2700000" algn="tl">
                                <a:srgbClr val="C0C0C0"/>
                              </a:outerShdw>
                            </a:effectLst>
                            <a:latin typeface="Cambria Math" panose="02040503050406030204" pitchFamily="18" charset="0"/>
                          </a:rPr>
                          <m:t>𝑖</m:t>
                        </m:r>
                        <m:r>
                          <a:rPr lang="en-US" altLang="zh-CN" i="1" dirty="0" err="1">
                            <a:effectLst>
                              <a:outerShdw blurRad="38100" dist="38100" dir="2700000" algn="tl">
                                <a:srgbClr val="C0C0C0"/>
                              </a:outerShdw>
                            </a:effectLst>
                            <a:latin typeface="Cambria Math" panose="02040503050406030204" pitchFamily="18" charset="0"/>
                          </a:rPr>
                          <m:t>,</m:t>
                        </m:r>
                        <m:sSub>
                          <m:sSubPr>
                            <m:ctrlPr>
                              <a:rPr lang="en-US" altLang="zh-CN" i="1" dirty="0">
                                <a:effectLst>
                                  <a:outerShdw blurRad="38100" dist="38100" dir="2700000" algn="tl">
                                    <a:srgbClr val="C0C0C0"/>
                                  </a:outerShdw>
                                </a:effectLst>
                                <a:latin typeface="Cambria Math" panose="02040503050406030204" pitchFamily="18" charset="0"/>
                              </a:rPr>
                            </m:ctrlPr>
                          </m:sSubPr>
                          <m:e>
                            <m:r>
                              <a:rPr lang="en-US" altLang="zh-CN" i="1" dirty="0">
                                <a:effectLst>
                                  <a:outerShdw blurRad="38100" dist="38100" dir="2700000" algn="tl">
                                    <a:srgbClr val="C0C0C0"/>
                                  </a:outerShdw>
                                </a:effectLst>
                                <a:latin typeface="Cambria Math" panose="02040503050406030204" pitchFamily="18" charset="0"/>
                              </a:rPr>
                              <m:t>𝑚</m:t>
                            </m:r>
                          </m:e>
                          <m:sub>
                            <m:r>
                              <a:rPr lang="en-US" altLang="zh-CN" i="1" dirty="0">
                                <a:effectLst>
                                  <a:outerShdw blurRad="38100" dist="38100" dir="2700000" algn="tl">
                                    <a:srgbClr val="C0C0C0"/>
                                  </a:outerShdw>
                                </a:effectLst>
                                <a:latin typeface="Cambria Math" panose="02040503050406030204" pitchFamily="18" charset="0"/>
                              </a:rPr>
                              <m:t>𝑖</m:t>
                            </m:r>
                          </m:sub>
                        </m:sSub>
                        <m:r>
                          <a:rPr lang="en-US" altLang="zh-CN" i="1" dirty="0">
                            <a:effectLst>
                              <a:outerShdw blurRad="38100" dist="38100" dir="2700000" algn="tl">
                                <a:srgbClr val="C0C0C0"/>
                              </a:outerShdw>
                            </a:effectLst>
                            <a:latin typeface="Cambria Math" panose="02040503050406030204" pitchFamily="18" charset="0"/>
                          </a:rPr>
                          <m:t>)</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53" name="Text Box 26">
                  <a:extLst>
                    <a:ext uri="{FF2B5EF4-FFF2-40B4-BE49-F238E27FC236}">
                      <a16:creationId xmlns:a16="http://schemas.microsoft.com/office/drawing/2014/main" id="{1C522DFD-62BE-4E5A-A7E7-144133EBFFE0}"/>
                    </a:ext>
                  </a:extLst>
                </p:cNvPr>
                <p:cNvSpPr txBox="1">
                  <a:spLocks noRot="1" noChangeAspect="1" noMove="1" noResize="1" noEditPoints="1" noAdjustHandles="1" noChangeArrowheads="1" noChangeShapeType="1" noTextEdit="1"/>
                </p:cNvSpPr>
                <p:nvPr/>
              </p:nvSpPr>
              <p:spPr bwMode="auto">
                <a:xfrm>
                  <a:off x="2505" y="7679"/>
                  <a:ext cx="1080" cy="366"/>
                </a:xfrm>
                <a:prstGeom prst="rect">
                  <a:avLst/>
                </a:prstGeom>
                <a:blipFill>
                  <a:blip r:embed="rId11"/>
                  <a:stretch>
                    <a:fillRect l="-2907" r="-1163" b="-20635"/>
                  </a:stretch>
                </a:blipFill>
                <a:ln w="9525" algn="ctr">
                  <a:solidFill>
                    <a:srgbClr val="000000"/>
                  </a:solid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 Box 27">
                  <a:extLst>
                    <a:ext uri="{FF2B5EF4-FFF2-40B4-BE49-F238E27FC236}">
                      <a16:creationId xmlns:a16="http://schemas.microsoft.com/office/drawing/2014/main" id="{2550275C-D780-4200-BFF6-6FC1FE8005BF}"/>
                    </a:ext>
                  </a:extLst>
                </p:cNvPr>
                <p:cNvSpPr txBox="1">
                  <a:spLocks noChangeArrowheads="1"/>
                </p:cNvSpPr>
                <p:nvPr/>
              </p:nvSpPr>
              <p:spPr bwMode="auto">
                <a:xfrm>
                  <a:off x="6797" y="7621"/>
                  <a:ext cx="1078" cy="366"/>
                </a:xfrm>
                <a:prstGeom prst="rect">
                  <a:avLst/>
                </a:prstGeom>
                <a:solidFill>
                  <a:srgbClr val="FFFFFF"/>
                </a:solidFill>
                <a:ln w="9525" algn="ctr">
                  <a:solidFill>
                    <a:srgbClr val="000000"/>
                  </a:solidFill>
                  <a:miter lim="800000"/>
                  <a:headEnd/>
                  <a:tailEnd/>
                </a:ln>
                <a:effectLst/>
              </p:spPr>
              <p:txBody>
                <a:bodyPr>
                  <a:spAutoFit/>
                </a:bodyPr>
                <a:lstStyle/>
                <a:p>
                  <a:pPr algn="ctr">
                    <a:defRPr/>
                  </a:pPr>
                  <a14:m>
                    <m:oMathPara xmlns:m="http://schemas.openxmlformats.org/officeDocument/2006/math">
                      <m:oMathParaPr>
                        <m:jc m:val="centerGroup"/>
                      </m:oMathParaPr>
                      <m:oMath xmlns:m="http://schemas.openxmlformats.org/officeDocument/2006/math">
                        <m:r>
                          <a:rPr lang="en-US" altLang="zh-CN" b="0" i="1" dirty="0" smtClean="0">
                            <a:effectLst>
                              <a:outerShdw blurRad="38100" dist="38100" dir="2700000" algn="tl">
                                <a:srgbClr val="C0C0C0"/>
                              </a:outerShdw>
                            </a:effectLst>
                            <a:latin typeface="Cambria Math" panose="02040503050406030204" pitchFamily="18" charset="0"/>
                          </a:rPr>
                          <m:t>𝐷</m:t>
                        </m:r>
                        <m:r>
                          <a:rPr lang="en-US" altLang="zh-CN" i="1" dirty="0" smtClean="0">
                            <a:effectLst>
                              <a:outerShdw blurRad="38100" dist="38100" dir="2700000" algn="tl">
                                <a:srgbClr val="C0C0C0"/>
                              </a:outerShdw>
                            </a:effectLst>
                            <a:latin typeface="Cambria Math" panose="02040503050406030204" pitchFamily="18" charset="0"/>
                          </a:rPr>
                          <m:t>(</m:t>
                        </m:r>
                        <m:r>
                          <a:rPr lang="en-US" altLang="zh-CN" i="1" dirty="0" err="1">
                            <a:effectLst>
                              <a:outerShdw blurRad="38100" dist="38100" dir="2700000" algn="tl">
                                <a:srgbClr val="C0C0C0"/>
                              </a:outerShdw>
                            </a:effectLst>
                            <a:latin typeface="Cambria Math" panose="02040503050406030204" pitchFamily="18" charset="0"/>
                          </a:rPr>
                          <m:t>𝑧</m:t>
                        </m:r>
                        <m:r>
                          <a:rPr lang="en-US" altLang="zh-CN" i="1" baseline="-25000" dirty="0" err="1">
                            <a:effectLst>
                              <a:outerShdw blurRad="38100" dist="38100" dir="2700000" algn="tl">
                                <a:srgbClr val="C0C0C0"/>
                              </a:outerShdw>
                            </a:effectLst>
                            <a:latin typeface="Cambria Math" panose="02040503050406030204" pitchFamily="18" charset="0"/>
                          </a:rPr>
                          <m:t>𝑖</m:t>
                        </m:r>
                        <m:r>
                          <a:rPr lang="en-US" altLang="zh-CN" i="1" dirty="0" err="1">
                            <a:effectLst>
                              <a:outerShdw blurRad="38100" dist="38100" dir="2700000" algn="tl">
                                <a:srgbClr val="C0C0C0"/>
                              </a:outerShdw>
                            </a:effectLst>
                            <a:latin typeface="Cambria Math" panose="02040503050406030204" pitchFamily="18" charset="0"/>
                          </a:rPr>
                          <m:t>,</m:t>
                        </m:r>
                        <m:sSub>
                          <m:sSubPr>
                            <m:ctrlPr>
                              <a:rPr lang="en-US" altLang="zh-CN" i="1" dirty="0">
                                <a:effectLst>
                                  <a:outerShdw blurRad="38100" dist="38100" dir="2700000" algn="tl">
                                    <a:srgbClr val="C0C0C0"/>
                                  </a:outerShdw>
                                </a:effectLst>
                                <a:latin typeface="Cambria Math" panose="02040503050406030204" pitchFamily="18" charset="0"/>
                              </a:rPr>
                            </m:ctrlPr>
                          </m:sSubPr>
                          <m:e>
                            <m:r>
                              <a:rPr lang="en-US" altLang="zh-CN" i="1" dirty="0">
                                <a:effectLst>
                                  <a:outerShdw blurRad="38100" dist="38100" dir="2700000" algn="tl">
                                    <a:srgbClr val="C0C0C0"/>
                                  </a:outerShdw>
                                </a:effectLst>
                                <a:latin typeface="Cambria Math" panose="02040503050406030204" pitchFamily="18" charset="0"/>
                              </a:rPr>
                              <m:t>𝑚</m:t>
                            </m:r>
                          </m:e>
                          <m:sub>
                            <m:r>
                              <a:rPr lang="en-US" altLang="zh-CN" i="1" dirty="0">
                                <a:effectLst>
                                  <a:outerShdw blurRad="38100" dist="38100" dir="2700000" algn="tl">
                                    <a:srgbClr val="C0C0C0"/>
                                  </a:outerShdw>
                                </a:effectLst>
                                <a:latin typeface="Cambria Math" panose="02040503050406030204" pitchFamily="18" charset="0"/>
                              </a:rPr>
                              <m:t>𝑖</m:t>
                            </m:r>
                          </m:sub>
                        </m:sSub>
                        <m:r>
                          <a:rPr lang="en-US" altLang="zh-CN" i="1" dirty="0">
                            <a:effectLst>
                              <a:outerShdw blurRad="38100" dist="38100" dir="2700000" algn="tl">
                                <a:srgbClr val="C0C0C0"/>
                              </a:outerShdw>
                            </a:effectLst>
                            <a:latin typeface="Cambria Math" panose="02040503050406030204" pitchFamily="18" charset="0"/>
                          </a:rPr>
                          <m:t>)</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54" name="Text Box 27">
                  <a:extLst>
                    <a:ext uri="{FF2B5EF4-FFF2-40B4-BE49-F238E27FC236}">
                      <a16:creationId xmlns:a16="http://schemas.microsoft.com/office/drawing/2014/main" id="{2550275C-D780-4200-BFF6-6FC1FE8005BF}"/>
                    </a:ext>
                  </a:extLst>
                </p:cNvPr>
                <p:cNvSpPr txBox="1">
                  <a:spLocks noRot="1" noChangeAspect="1" noMove="1" noResize="1" noEditPoints="1" noAdjustHandles="1" noChangeArrowheads="1" noChangeShapeType="1" noTextEdit="1"/>
                </p:cNvSpPr>
                <p:nvPr/>
              </p:nvSpPr>
              <p:spPr bwMode="auto">
                <a:xfrm>
                  <a:off x="6797" y="7621"/>
                  <a:ext cx="1078" cy="366"/>
                </a:xfrm>
                <a:prstGeom prst="rect">
                  <a:avLst/>
                </a:prstGeom>
                <a:blipFill>
                  <a:blip r:embed="rId12"/>
                  <a:stretch>
                    <a:fillRect l="-3509" r="-1754" b="-18750"/>
                  </a:stretch>
                </a:blipFill>
                <a:ln w="9525" algn="ctr">
                  <a:solidFill>
                    <a:srgbClr val="000000"/>
                  </a:solidFill>
                  <a:miter lim="800000"/>
                  <a:headEnd/>
                  <a:tailEnd/>
                </a:ln>
                <a:effectLst/>
              </p:spPr>
              <p:txBody>
                <a:bodyPr/>
                <a:lstStyle/>
                <a:p>
                  <a:r>
                    <a:rPr lang="zh-CN" altLang="en-US">
                      <a:noFill/>
                    </a:rPr>
                    <a:t> </a:t>
                  </a:r>
                </a:p>
              </p:txBody>
            </p:sp>
          </mc:Fallback>
        </mc:AlternateContent>
        <p:sp>
          <p:nvSpPr>
            <p:cNvPr id="55" name="Line 28">
              <a:extLst>
                <a:ext uri="{FF2B5EF4-FFF2-40B4-BE49-F238E27FC236}">
                  <a16:creationId xmlns:a16="http://schemas.microsoft.com/office/drawing/2014/main" id="{6C896763-263C-4306-8040-DA22816502D6}"/>
                </a:ext>
              </a:extLst>
            </p:cNvPr>
            <p:cNvSpPr>
              <a:spLocks noChangeShapeType="1"/>
            </p:cNvSpPr>
            <p:nvPr/>
          </p:nvSpPr>
          <p:spPr bwMode="auto">
            <a:xfrm flipV="1">
              <a:off x="4305" y="6900"/>
              <a:ext cx="15" cy="96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29">
              <a:extLst>
                <a:ext uri="{FF2B5EF4-FFF2-40B4-BE49-F238E27FC236}">
                  <a16:creationId xmlns:a16="http://schemas.microsoft.com/office/drawing/2014/main" id="{69C62F04-1E87-4035-AD9C-BADBC3F983AB}"/>
                </a:ext>
              </a:extLst>
            </p:cNvPr>
            <p:cNvSpPr>
              <a:spLocks noChangeShapeType="1"/>
            </p:cNvSpPr>
            <p:nvPr/>
          </p:nvSpPr>
          <p:spPr bwMode="auto">
            <a:xfrm>
              <a:off x="3600" y="7887"/>
              <a:ext cx="10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Line 30">
              <a:extLst>
                <a:ext uri="{FF2B5EF4-FFF2-40B4-BE49-F238E27FC236}">
                  <a16:creationId xmlns:a16="http://schemas.microsoft.com/office/drawing/2014/main" id="{A6F209F6-3E4F-4212-9EB8-C376C78F3E03}"/>
                </a:ext>
              </a:extLst>
            </p:cNvPr>
            <p:cNvSpPr>
              <a:spLocks noChangeShapeType="1"/>
            </p:cNvSpPr>
            <p:nvPr/>
          </p:nvSpPr>
          <p:spPr bwMode="auto">
            <a:xfrm flipH="1">
              <a:off x="3960" y="6900"/>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31">
              <a:extLst>
                <a:ext uri="{FF2B5EF4-FFF2-40B4-BE49-F238E27FC236}">
                  <a16:creationId xmlns:a16="http://schemas.microsoft.com/office/drawing/2014/main" id="{F51EE832-3CF4-4305-A478-CFD119A694EB}"/>
                </a:ext>
              </a:extLst>
            </p:cNvPr>
            <p:cNvSpPr>
              <a:spLocks noChangeShapeType="1"/>
            </p:cNvSpPr>
            <p:nvPr/>
          </p:nvSpPr>
          <p:spPr bwMode="auto">
            <a:xfrm flipV="1">
              <a:off x="6090" y="6900"/>
              <a:ext cx="0" cy="9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 name="Line 32">
              <a:extLst>
                <a:ext uri="{FF2B5EF4-FFF2-40B4-BE49-F238E27FC236}">
                  <a16:creationId xmlns:a16="http://schemas.microsoft.com/office/drawing/2014/main" id="{DB9D3B0B-D8D6-444C-A351-AA5E1E134C55}"/>
                </a:ext>
              </a:extLst>
            </p:cNvPr>
            <p:cNvSpPr>
              <a:spLocks noChangeShapeType="1"/>
            </p:cNvSpPr>
            <p:nvPr/>
          </p:nvSpPr>
          <p:spPr bwMode="auto">
            <a:xfrm>
              <a:off x="6090" y="6900"/>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62F2DD8-0557-454D-9FF8-10C595FA4127}"/>
                  </a:ext>
                </a:extLst>
              </p:cNvPr>
              <p:cNvSpPr txBox="1"/>
              <p:nvPr/>
            </p:nvSpPr>
            <p:spPr>
              <a:xfrm>
                <a:off x="1735296" y="3799967"/>
                <a:ext cx="61722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oMath>
                  </m:oMathPara>
                </a14:m>
                <a:endParaRPr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zh-CN" altLang="en-US" dirty="0"/>
              </a:p>
            </p:txBody>
          </p:sp>
        </mc:Choice>
        <mc:Fallback xmlns="">
          <p:sp>
            <p:nvSpPr>
              <p:cNvPr id="2" name="文本框 1">
                <a:extLst>
                  <a:ext uri="{FF2B5EF4-FFF2-40B4-BE49-F238E27FC236}">
                    <a16:creationId xmlns:a16="http://schemas.microsoft.com/office/drawing/2014/main" id="{F62F2DD8-0557-454D-9FF8-10C595FA4127}"/>
                  </a:ext>
                </a:extLst>
              </p:cNvPr>
              <p:cNvSpPr txBox="1">
                <a:spLocks noRot="1" noChangeAspect="1" noMove="1" noResize="1" noEditPoints="1" noAdjustHandles="1" noChangeArrowheads="1" noChangeShapeType="1" noTextEdit="1"/>
              </p:cNvSpPr>
              <p:nvPr/>
            </p:nvSpPr>
            <p:spPr>
              <a:xfrm>
                <a:off x="1735296" y="3799967"/>
                <a:ext cx="6172200" cy="646331"/>
              </a:xfrm>
              <a:prstGeom prst="rect">
                <a:avLst/>
              </a:prstGeom>
              <a:blipFill>
                <a:blip r:embed="rId13"/>
                <a:stretch>
                  <a:fillRect b="-7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07705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A0BD4DE5-3EFB-4CE1-B94A-EEEACCE90E58}"/>
              </a:ext>
            </a:extLst>
          </p:cNvPr>
          <p:cNvSpPr txBox="1">
            <a:spLocks noChangeArrowheads="1"/>
          </p:cNvSpPr>
          <p:nvPr/>
        </p:nvSpPr>
        <p:spPr bwMode="auto">
          <a:xfrm>
            <a:off x="2537302" y="1713145"/>
            <a:ext cx="7117396" cy="3431709"/>
          </a:xfrm>
          <a:prstGeom prst="rect">
            <a:avLst/>
          </a:prstGeom>
          <a:noFill/>
          <a:ln>
            <a:noFill/>
          </a:ln>
          <a:effectLst/>
        </p:spPr>
        <p:txBody>
          <a:bodyPr wrap="squar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500" dirty="0">
                <a:latin typeface="宋体" panose="02010600030101010101" pitchFamily="2" charset="-122"/>
              </a:rPr>
              <a:t>    </a:t>
            </a:r>
            <a:r>
              <a:rPr lang="zh-CN" altLang="en-US" sz="2400" dirty="0">
                <a:latin typeface="宋体" panose="02010600030101010101" pitchFamily="2" charset="-122"/>
              </a:rPr>
              <a:t>密码设计者的</a:t>
            </a:r>
            <a:r>
              <a:rPr lang="zh-CN" altLang="en-US" sz="2400" dirty="0">
                <a:solidFill>
                  <a:schemeClr val="accent1"/>
                </a:solidFill>
                <a:latin typeface="宋体" panose="02010600030101010101" pitchFamily="2" charset="-122"/>
              </a:rPr>
              <a:t>最大愿望</a:t>
            </a:r>
            <a:r>
              <a:rPr lang="zh-CN" altLang="en-US" sz="2400" dirty="0">
                <a:latin typeface="宋体" panose="02010600030101010101" pitchFamily="2" charset="-122"/>
              </a:rPr>
              <a:t>是设计出一个滚动密钥生成器，使得密钥经其扩展成的密钥流序列具有如下性质：</a:t>
            </a:r>
          </a:p>
          <a:p>
            <a:pPr eaLnBrk="1" hangingPunct="1">
              <a:spcBef>
                <a:spcPct val="50000"/>
              </a:spcBef>
            </a:pPr>
            <a:r>
              <a:rPr lang="zh-CN" altLang="en-US" sz="2400" dirty="0">
                <a:latin typeface="宋体" panose="02010600030101010101" pitchFamily="2" charset="-122"/>
              </a:rPr>
              <a:t>　　极大的周期</a:t>
            </a:r>
          </a:p>
          <a:p>
            <a:pPr eaLnBrk="1" hangingPunct="1">
              <a:spcBef>
                <a:spcPct val="50000"/>
              </a:spcBef>
            </a:pPr>
            <a:r>
              <a:rPr lang="zh-CN" altLang="en-US" sz="2400" dirty="0">
                <a:latin typeface="宋体" panose="02010600030101010101" pitchFamily="2" charset="-122"/>
              </a:rPr>
              <a:t>　　良好的统计特性</a:t>
            </a:r>
          </a:p>
          <a:p>
            <a:pPr eaLnBrk="1" hangingPunct="1">
              <a:spcBef>
                <a:spcPct val="50000"/>
              </a:spcBef>
            </a:pPr>
            <a:r>
              <a:rPr lang="zh-CN" altLang="en-US" sz="2400" dirty="0">
                <a:latin typeface="宋体" panose="02010600030101010101" pitchFamily="2" charset="-122"/>
              </a:rPr>
              <a:t>　　抗线性分析</a:t>
            </a:r>
          </a:p>
          <a:p>
            <a:pPr eaLnBrk="1" hangingPunct="1">
              <a:spcBef>
                <a:spcPct val="50000"/>
              </a:spcBef>
            </a:pPr>
            <a:r>
              <a:rPr lang="zh-CN" altLang="en-US" sz="2400" dirty="0">
                <a:latin typeface="宋体" panose="02010600030101010101" pitchFamily="2" charset="-122"/>
              </a:rPr>
              <a:t>　　抗统计分析</a:t>
            </a:r>
          </a:p>
        </p:txBody>
      </p:sp>
      <p:sp>
        <p:nvSpPr>
          <p:cNvPr id="44035" name="Rectangle 3">
            <a:extLst>
              <a:ext uri="{FF2B5EF4-FFF2-40B4-BE49-F238E27FC236}">
                <a16:creationId xmlns:a16="http://schemas.microsoft.com/office/drawing/2014/main" id="{84A31870-FEBC-456C-89D1-46B230E724FA}"/>
              </a:ext>
            </a:extLst>
          </p:cNvPr>
          <p:cNvSpPr>
            <a:spLocks noGrp="1" noChangeArrowheads="1"/>
          </p:cNvSpPr>
          <p:nvPr>
            <p:ph type="title" idx="4294967295"/>
          </p:nvPr>
        </p:nvSpPr>
        <p:spPr>
          <a:xfrm>
            <a:off x="3909060" y="606426"/>
            <a:ext cx="4373880" cy="777240"/>
          </a:xfrm>
        </p:spPr>
        <p:txBody>
          <a:bodyPr>
            <a:normAutofit fontScale="90000"/>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密钥流序列的性质</a:t>
            </a:r>
          </a:p>
        </p:txBody>
      </p:sp>
      <p:sp>
        <p:nvSpPr>
          <p:cNvPr id="43012" name="灯片编号占位符 1">
            <a:extLst>
              <a:ext uri="{FF2B5EF4-FFF2-40B4-BE49-F238E27FC236}">
                <a16:creationId xmlns:a16="http://schemas.microsoft.com/office/drawing/2014/main" id="{7B034C2B-5DE8-48CC-8D9A-A6BD46D7337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8BD8B851-6A26-40AE-B7B6-A4FF41928388}" type="slidenum">
              <a:rPr lang="en-US" altLang="zh-CN" sz="1400"/>
              <a:pPr>
                <a:spcBef>
                  <a:spcPct val="0"/>
                </a:spcBef>
              </a:pPr>
              <a:t>11</a:t>
            </a:fld>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E9A3E5-F9C6-483C-92F1-5CBAA4E67C1F}"/>
              </a:ext>
            </a:extLst>
          </p:cNvPr>
          <p:cNvSpPr>
            <a:spLocks noGrp="1" noChangeArrowheads="1"/>
          </p:cNvSpPr>
          <p:nvPr>
            <p:ph type="title"/>
          </p:nvPr>
        </p:nvSpPr>
        <p:spPr>
          <a:xfrm>
            <a:off x="609600" y="153987"/>
            <a:ext cx="10972800" cy="1143000"/>
          </a:xfrm>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密钥流的生成方法</a:t>
            </a:r>
          </a:p>
        </p:txBody>
      </p:sp>
      <mc:AlternateContent xmlns:mc="http://schemas.openxmlformats.org/markup-compatibility/2006" xmlns:a14="http://schemas.microsoft.com/office/drawing/2010/main">
        <mc:Choice Requires="a14">
          <p:sp>
            <p:nvSpPr>
              <p:cNvPr id="45059" name="Rectangle 3">
                <a:extLst>
                  <a:ext uri="{FF2B5EF4-FFF2-40B4-BE49-F238E27FC236}">
                    <a16:creationId xmlns:a16="http://schemas.microsoft.com/office/drawing/2014/main" id="{B9568682-38AE-42E7-AE06-AA9BF7859B3B}"/>
                  </a:ext>
                </a:extLst>
              </p:cNvPr>
              <p:cNvSpPr>
                <a:spLocks noGrp="1" noChangeArrowheads="1"/>
              </p:cNvSpPr>
              <p:nvPr>
                <p:ph type="body" sz="half" idx="2"/>
              </p:nvPr>
            </p:nvSpPr>
            <p:spPr>
              <a:xfrm>
                <a:off x="480060" y="1169988"/>
                <a:ext cx="11231879" cy="3522662"/>
              </a:xfrm>
            </p:spPr>
            <p:txBody>
              <a:bodyPr>
                <a:noAutofit/>
              </a:bodyPr>
              <a:lstStyle/>
              <a:p>
                <a:pPr marL="0" indent="457200" eaLnBrk="1" hangingPunct="1">
                  <a:lnSpc>
                    <a:spcPct val="100000"/>
                  </a:lnSpc>
                  <a:buNone/>
                </a:pPr>
                <a:r>
                  <a:rPr lang="zh-CN" altLang="en-US" sz="2400" dirty="0">
                    <a:latin typeface="宋体" panose="02010600030101010101" pitchFamily="2" charset="-122"/>
                    <a:ea typeface="宋体" panose="02010600030101010101" pitchFamily="2" charset="-122"/>
                  </a:rPr>
                  <a:t>有多种产生同步密钥流生成器的方法，最普遍的是使用一种称为线性反馈移位寄存器</a:t>
                </a:r>
                <a:r>
                  <a:rPr lang="en-US" altLang="zh-CN" sz="2400" dirty="0">
                    <a:latin typeface="Arial" panose="020B0604020202020204" pitchFamily="34" charset="0"/>
                    <a:ea typeface="宋体" panose="02010600030101010101" pitchFamily="2" charset="-122"/>
                    <a:cs typeface="Arial" panose="020B0604020202020204" pitchFamily="34" charset="0"/>
                  </a:rPr>
                  <a:t>(linear feedback shift register, LFSR)</a:t>
                </a:r>
                <a:r>
                  <a:rPr lang="zh-CN" altLang="en-US" sz="2400" dirty="0">
                    <a:latin typeface="宋体" panose="02010600030101010101" pitchFamily="2" charset="-122"/>
                    <a:ea typeface="宋体" panose="02010600030101010101" pitchFamily="2" charset="-122"/>
                  </a:rPr>
                  <a:t>。</a:t>
                </a:r>
                <a:endParaRPr lang="en-CA" altLang="zh-CN" sz="2400" dirty="0">
                  <a:latin typeface="宋体" panose="02010600030101010101" pitchFamily="2" charset="-122"/>
                  <a:ea typeface="宋体" panose="02010600030101010101" pitchFamily="2" charset="-122"/>
                </a:endParaRPr>
              </a:p>
              <a:p>
                <a:pPr marL="0" indent="457200" eaLnBrk="1" hangingPunct="1">
                  <a:lnSpc>
                    <a:spcPct val="100000"/>
                  </a:lnSpc>
                  <a:buNone/>
                </a:pPr>
                <a:r>
                  <a:rPr lang="zh-CN" altLang="en-US" sz="2400" dirty="0">
                    <a:latin typeface="宋体" panose="02010600030101010101" pitchFamily="2" charset="-122"/>
                    <a:ea typeface="宋体" panose="02010600030101010101" pitchFamily="2" charset="-122"/>
                  </a:rPr>
                  <a:t>挪威政府的首席密码学家</a:t>
                </a:r>
                <a:r>
                  <a:rPr lang="en-US" altLang="zh-CN" sz="2400" dirty="0">
                    <a:latin typeface="Arial" panose="020B0604020202020204" pitchFamily="34" charset="0"/>
                    <a:ea typeface="宋体" panose="02010600030101010101" pitchFamily="2" charset="-122"/>
                    <a:cs typeface="Arial" panose="020B0604020202020204" pitchFamily="34" charset="0"/>
                  </a:rPr>
                  <a:t>Ernst Selmer </a:t>
                </a:r>
                <a:r>
                  <a:rPr lang="zh-CN" altLang="en-US" sz="2400" dirty="0">
                    <a:latin typeface="宋体" panose="02010600030101010101" pitchFamily="2" charset="-122"/>
                    <a:ea typeface="宋体" panose="02010600030101010101" pitchFamily="2" charset="-122"/>
                  </a:rPr>
                  <a:t>于</a:t>
                </a:r>
                <a:r>
                  <a:rPr lang="en-US" altLang="zh-CN" sz="2400" dirty="0">
                    <a:latin typeface="Arial" panose="020B0604020202020204" pitchFamily="34" charset="0"/>
                    <a:ea typeface="宋体" panose="02010600030101010101" pitchFamily="2" charset="-122"/>
                    <a:cs typeface="Arial" panose="020B0604020202020204" pitchFamily="34" charset="0"/>
                  </a:rPr>
                  <a:t>1965</a:t>
                </a:r>
                <a:r>
                  <a:rPr lang="zh-CN" altLang="en-US" sz="2400" dirty="0">
                    <a:latin typeface="宋体" panose="02010600030101010101" pitchFamily="2" charset="-122"/>
                    <a:ea typeface="宋体" panose="02010600030101010101" pitchFamily="2" charset="-122"/>
                  </a:rPr>
                  <a:t>年提出了移位寄存器理论，它是序列密码中研究随机密钥流的主要数学工具</a:t>
                </a:r>
                <a:r>
                  <a:rPr lang="en-US" altLang="zh-CN" sz="2400" dirty="0">
                    <a:latin typeface="宋体" panose="02010600030101010101" pitchFamily="2" charset="-122"/>
                    <a:ea typeface="宋体" panose="02010600030101010101" pitchFamily="2" charset="-122"/>
                  </a:rPr>
                  <a:t>.</a:t>
                </a:r>
              </a:p>
              <a:p>
                <a:pPr marL="0" indent="457200">
                  <a:lnSpc>
                    <a:spcPct val="100000"/>
                  </a:lnSpc>
                  <a:buNone/>
                </a:pPr>
                <a:r>
                  <a:rPr lang="zh-CN" altLang="en-US" sz="2400" b="1" dirty="0">
                    <a:latin typeface="宋体" panose="02010600030101010101" pitchFamily="2" charset="-122"/>
                    <a:ea typeface="宋体" panose="02010600030101010101" pitchFamily="2" charset="-122"/>
                  </a:rPr>
                  <a:t>移位寄存器</a:t>
                </a:r>
                <a:r>
                  <a:rPr lang="zh-CN" altLang="en-US" sz="2400" dirty="0">
                    <a:latin typeface="宋体" panose="02010600030101010101" pitchFamily="2" charset="-122"/>
                    <a:ea typeface="宋体" panose="02010600030101010101" pitchFamily="2" charset="-122"/>
                  </a:rPr>
                  <a:t>是指有</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𝑛</m:t>
                    </m:r>
                  </m:oMath>
                </a14:m>
                <a:r>
                  <a:rPr lang="zh-CN" altLang="en-US" sz="2400" dirty="0">
                    <a:latin typeface="宋体" panose="02010600030101010101" pitchFamily="2" charset="-122"/>
                    <a:ea typeface="宋体" panose="02010600030101010101" pitchFamily="2" charset="-122"/>
                  </a:rPr>
                  <a:t>个寄存器（称为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𝑛</m:t>
                    </m:r>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级移位寄存器）</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2</m:t>
                        </m:r>
                      </m:sub>
                    </m:sSub>
                    <m:r>
                      <a:rPr lang="en-US" altLang="zh-CN" sz="2400" b="0" i="1" smtClean="0">
                        <a:latin typeface="Cambria Math" panose="02040503050406030204" pitchFamily="18" charset="0"/>
                        <a:ea typeface="宋体" panose="02010600030101010101" pitchFamily="2" charset="-122"/>
                      </a:rPr>
                      <m:t>, </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𝑛</m:t>
                        </m:r>
                      </m:sub>
                    </m:sSub>
                  </m:oMath>
                </a14:m>
                <a:r>
                  <a:rPr lang="zh-CN" altLang="en-US" sz="2400" dirty="0">
                    <a:latin typeface="宋体" panose="02010600030101010101" pitchFamily="2" charset="-122"/>
                    <a:ea typeface="宋体" panose="02010600030101010101" pitchFamily="2" charset="-122"/>
                  </a:rPr>
                  <a:t>从右到左排列，每个寄存器中能存放</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位二进制数，所有寄存器中的数可以统一向右（或向左）移动</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位，称为进动</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拍</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即</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1</m:t>
                        </m:r>
                      </m:sub>
                    </m:sSub>
                  </m:oMath>
                </a14:m>
                <a:r>
                  <a:rPr lang="zh-CN" altLang="en-US" sz="2400" dirty="0">
                    <a:latin typeface="宋体" panose="02010600030101010101" pitchFamily="2" charset="-122"/>
                    <a:ea typeface="宋体" panose="02010600030101010101" pitchFamily="2" charset="-122"/>
                  </a:rPr>
                  <a:t>的值</a:t>
                </a:r>
                <a:r>
                  <a:rPr lang="en-US"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𝑏</m:t>
                        </m:r>
                      </m:e>
                      <m:sub>
                        <m:r>
                          <a:rPr lang="en-US" altLang="zh-CN" sz="2400" b="0" i="1" smtClean="0">
                            <a:latin typeface="Cambria Math" panose="02040503050406030204" pitchFamily="18" charset="0"/>
                            <a:ea typeface="宋体" panose="02010600030101010101" pitchFamily="2" charset="-122"/>
                          </a:rPr>
                          <m:t>1</m:t>
                        </m:r>
                      </m:sub>
                    </m:sSub>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右移</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位后输出，然后</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2</m:t>
                        </m:r>
                      </m:sub>
                    </m:sSub>
                  </m:oMath>
                </a14:m>
                <a:r>
                  <a:rPr lang="zh-CN" altLang="en-US" sz="2400" dirty="0">
                    <a:latin typeface="宋体" panose="02010600030101010101" pitchFamily="2" charset="-122"/>
                    <a:ea typeface="宋体" panose="02010600030101010101" pitchFamily="2" charset="-122"/>
                  </a:rPr>
                  <a:t>的值</a:t>
                </a:r>
                <a:r>
                  <a:rPr lang="en-US"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𝑏</m:t>
                        </m:r>
                      </m:e>
                      <m:sub>
                        <m:r>
                          <a:rPr lang="en-US" altLang="zh-CN" sz="2400" b="0" i="1" smtClean="0">
                            <a:latin typeface="Cambria Math" panose="02040503050406030204" pitchFamily="18" charset="0"/>
                            <a:ea typeface="宋体" panose="02010600030101010101" pitchFamily="2" charset="-122"/>
                          </a:rPr>
                          <m:t>2</m:t>
                        </m:r>
                      </m:sub>
                    </m:sSub>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送</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1</m:t>
                        </m:r>
                      </m:sub>
                    </m:sSub>
                  </m:oMath>
                </a14:m>
                <a:r>
                  <a:rPr lang="en-US" altLang="zh-CN" sz="2400" dirty="0">
                    <a:latin typeface="宋体" panose="02010600030101010101" pitchFamily="2" charset="-122"/>
                    <a:ea typeface="宋体" panose="02010600030101010101" pitchFamily="2" charset="-122"/>
                  </a:rPr>
                  <a:t> ,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3</m:t>
                        </m:r>
                      </m:sub>
                    </m:sSub>
                  </m:oMath>
                </a14:m>
                <a:r>
                  <a:rPr lang="zh-CN" altLang="en-US" sz="2400" dirty="0">
                    <a:latin typeface="宋体" panose="02010600030101010101" pitchFamily="2" charset="-122"/>
                    <a:ea typeface="宋体" panose="02010600030101010101" pitchFamily="2" charset="-122"/>
                  </a:rPr>
                  <a:t>的值</a:t>
                </a:r>
                <a:r>
                  <a:rPr lang="en-US"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𝑏</m:t>
                        </m:r>
                      </m:e>
                      <m:sub>
                        <m:r>
                          <a:rPr lang="en-US" altLang="zh-CN" sz="2400" b="0" i="1" smtClean="0">
                            <a:latin typeface="Cambria Math" panose="02040503050406030204" pitchFamily="18" charset="0"/>
                            <a:ea typeface="宋体" panose="02010600030101010101" pitchFamily="2" charset="-122"/>
                          </a:rPr>
                          <m:t>3</m:t>
                        </m:r>
                      </m:sub>
                    </m:sSub>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送</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2</m:t>
                        </m:r>
                      </m:sub>
                    </m:sSub>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最后，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𝑛</m:t>
                        </m:r>
                      </m:sub>
                    </m:sSub>
                  </m:oMath>
                </a14:m>
                <a:r>
                  <a:rPr lang="zh-CN" altLang="en-US" sz="2400" dirty="0">
                    <a:latin typeface="宋体" panose="02010600030101010101" pitchFamily="2" charset="-122"/>
                    <a:ea typeface="宋体" panose="02010600030101010101" pitchFamily="2" charset="-122"/>
                  </a:rPr>
                  <a:t>的值</a:t>
                </a:r>
                <a:r>
                  <a:rPr lang="en-US"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𝑏</m:t>
                        </m:r>
                      </m:e>
                      <m:sub>
                        <m:r>
                          <a:rPr lang="en-US" altLang="zh-CN" sz="2400" b="0" i="1" smtClean="0">
                            <a:latin typeface="Cambria Math" panose="02040503050406030204" pitchFamily="18" charset="0"/>
                            <a:ea typeface="宋体" panose="02010600030101010101" pitchFamily="2" charset="-122"/>
                          </a:rPr>
                          <m:t>𝑛</m:t>
                        </m:r>
                      </m:sub>
                    </m:sSub>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送</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𝑛</m:t>
                        </m:r>
                        <m:r>
                          <a:rPr lang="en-US" altLang="zh-CN" sz="2400" b="0" i="1" smtClean="0">
                            <a:latin typeface="Cambria Math" panose="02040503050406030204" pitchFamily="18" charset="0"/>
                            <a:ea typeface="宋体" panose="02010600030101010101" pitchFamily="2" charset="-122"/>
                          </a:rPr>
                          <m:t>−1</m:t>
                        </m:r>
                      </m:sub>
                    </m:sSub>
                  </m:oMath>
                </a14:m>
                <a:r>
                  <a:rPr lang="en-US" altLang="zh-CN" sz="2400" dirty="0">
                    <a:latin typeface="宋体" panose="02010600030101010101" pitchFamily="2" charset="-122"/>
                    <a:ea typeface="宋体" panose="02010600030101010101" pitchFamily="2" charset="-122"/>
                  </a:rPr>
                  <a:t>.</a:t>
                </a:r>
              </a:p>
            </p:txBody>
          </p:sp>
        </mc:Choice>
        <mc:Fallback xmlns="">
          <p:sp>
            <p:nvSpPr>
              <p:cNvPr id="45059" name="Rectangle 3">
                <a:extLst>
                  <a:ext uri="{FF2B5EF4-FFF2-40B4-BE49-F238E27FC236}">
                    <a16:creationId xmlns:a16="http://schemas.microsoft.com/office/drawing/2014/main" id="{B9568682-38AE-42E7-AE06-AA9BF7859B3B}"/>
                  </a:ext>
                </a:extLst>
              </p:cNvPr>
              <p:cNvSpPr>
                <a:spLocks noGrp="1" noRot="1" noChangeAspect="1" noMove="1" noResize="1" noEditPoints="1" noAdjustHandles="1" noChangeArrowheads="1" noChangeShapeType="1" noTextEdit="1"/>
              </p:cNvSpPr>
              <p:nvPr>
                <p:ph type="body" sz="half" idx="2"/>
              </p:nvPr>
            </p:nvSpPr>
            <p:spPr>
              <a:xfrm>
                <a:off x="480060" y="1169988"/>
                <a:ext cx="11231879" cy="3522662"/>
              </a:xfrm>
              <a:blipFill>
                <a:blip r:embed="rId2"/>
                <a:stretch>
                  <a:fillRect l="-869" t="-1384" r="-3529"/>
                </a:stretch>
              </a:blipFill>
            </p:spPr>
            <p:txBody>
              <a:bodyPr/>
              <a:lstStyle/>
              <a:p>
                <a:r>
                  <a:rPr lang="zh-CN" altLang="en-US">
                    <a:noFill/>
                  </a:rPr>
                  <a:t> </a:t>
                </a:r>
              </a:p>
            </p:txBody>
          </p:sp>
        </mc:Fallback>
      </mc:AlternateContent>
      <p:sp>
        <p:nvSpPr>
          <p:cNvPr id="44036" name="灯片编号占位符 1">
            <a:extLst>
              <a:ext uri="{FF2B5EF4-FFF2-40B4-BE49-F238E27FC236}">
                <a16:creationId xmlns:a16="http://schemas.microsoft.com/office/drawing/2014/main" id="{7AF7691A-32D4-4060-BCF3-748C103AA93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731BDEA7-2DC0-41D9-AB2A-BD01F8B2AB6D}" type="slidenum">
              <a:rPr lang="en-US" altLang="zh-CN" sz="1400"/>
              <a:pPr>
                <a:spcBef>
                  <a:spcPct val="0"/>
                </a:spcBef>
              </a:pPr>
              <a:t>12</a:t>
            </a:fld>
            <a:endParaRPr lang="en-US" altLang="zh-CN" sz="1400"/>
          </a:p>
        </p:txBody>
      </p:sp>
      <p:grpSp>
        <p:nvGrpSpPr>
          <p:cNvPr id="44037" name="Group 5">
            <a:extLst>
              <a:ext uri="{FF2B5EF4-FFF2-40B4-BE49-F238E27FC236}">
                <a16:creationId xmlns:a16="http://schemas.microsoft.com/office/drawing/2014/main" id="{E1456B87-A7A7-47F0-8A07-1E750F4B8744}"/>
              </a:ext>
            </a:extLst>
          </p:cNvPr>
          <p:cNvGrpSpPr>
            <a:grpSpLocks noChangeAspect="1"/>
          </p:cNvGrpSpPr>
          <p:nvPr/>
        </p:nvGrpSpPr>
        <p:grpSpPr bwMode="auto">
          <a:xfrm>
            <a:off x="3971290" y="4301332"/>
            <a:ext cx="4927600" cy="1096962"/>
            <a:chOff x="1296" y="922"/>
            <a:chExt cx="3104" cy="691"/>
          </a:xfrm>
        </p:grpSpPr>
        <p:sp>
          <p:nvSpPr>
            <p:cNvPr id="44063" name="AutoShape 6">
              <a:extLst>
                <a:ext uri="{FF2B5EF4-FFF2-40B4-BE49-F238E27FC236}">
                  <a16:creationId xmlns:a16="http://schemas.microsoft.com/office/drawing/2014/main" id="{CDDE6AA3-21F8-4C7E-A0CC-7174FC569174}"/>
                </a:ext>
              </a:extLst>
            </p:cNvPr>
            <p:cNvSpPr>
              <a:spLocks noChangeAspect="1" noChangeArrowheads="1" noTextEdit="1"/>
            </p:cNvSpPr>
            <p:nvPr/>
          </p:nvSpPr>
          <p:spPr bwMode="auto">
            <a:xfrm>
              <a:off x="1296" y="922"/>
              <a:ext cx="310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64" name="Rectangle 7">
              <a:extLst>
                <a:ext uri="{FF2B5EF4-FFF2-40B4-BE49-F238E27FC236}">
                  <a16:creationId xmlns:a16="http://schemas.microsoft.com/office/drawing/2014/main" id="{3584B375-500B-47F0-B4A2-BA04CAE37A92}"/>
                </a:ext>
              </a:extLst>
            </p:cNvPr>
            <p:cNvSpPr>
              <a:spLocks noChangeArrowheads="1"/>
            </p:cNvSpPr>
            <p:nvPr/>
          </p:nvSpPr>
          <p:spPr bwMode="auto">
            <a:xfrm>
              <a:off x="1314" y="1244"/>
              <a:ext cx="472"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65" name="Rectangle 8">
              <a:extLst>
                <a:ext uri="{FF2B5EF4-FFF2-40B4-BE49-F238E27FC236}">
                  <a16:creationId xmlns:a16="http://schemas.microsoft.com/office/drawing/2014/main" id="{30F4C6E8-552F-43FC-B6CB-68D2C8938C2E}"/>
                </a:ext>
              </a:extLst>
            </p:cNvPr>
            <p:cNvSpPr>
              <a:spLocks noChangeArrowheads="1"/>
            </p:cNvSpPr>
            <p:nvPr/>
          </p:nvSpPr>
          <p:spPr bwMode="auto">
            <a:xfrm>
              <a:off x="1314" y="1244"/>
              <a:ext cx="472"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66" name="Rectangle 9">
              <a:extLst>
                <a:ext uri="{FF2B5EF4-FFF2-40B4-BE49-F238E27FC236}">
                  <a16:creationId xmlns:a16="http://schemas.microsoft.com/office/drawing/2014/main" id="{DC2B1B8F-AE55-414F-BBF7-6874CA597DBA}"/>
                </a:ext>
              </a:extLst>
            </p:cNvPr>
            <p:cNvSpPr>
              <a:spLocks noChangeArrowheads="1"/>
            </p:cNvSpPr>
            <p:nvPr/>
          </p:nvSpPr>
          <p:spPr bwMode="auto">
            <a:xfrm>
              <a:off x="1455" y="128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b</a:t>
              </a:r>
              <a:endParaRPr lang="en-US" altLang="zh-CN" sz="1800">
                <a:latin typeface="Tahoma" panose="020B0604030504040204" pitchFamily="34" charset="0"/>
              </a:endParaRPr>
            </a:p>
          </p:txBody>
        </p:sp>
        <p:sp>
          <p:nvSpPr>
            <p:cNvPr id="44067" name="Rectangle 10">
              <a:extLst>
                <a:ext uri="{FF2B5EF4-FFF2-40B4-BE49-F238E27FC236}">
                  <a16:creationId xmlns:a16="http://schemas.microsoft.com/office/drawing/2014/main" id="{157D6FEC-E1DE-4658-BAF0-1BF3D3631CF1}"/>
                </a:ext>
              </a:extLst>
            </p:cNvPr>
            <p:cNvSpPr>
              <a:spLocks noChangeArrowheads="1"/>
            </p:cNvSpPr>
            <p:nvPr/>
          </p:nvSpPr>
          <p:spPr bwMode="auto">
            <a:xfrm>
              <a:off x="1567" y="138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n</a:t>
              </a:r>
              <a:endParaRPr lang="en-US" altLang="zh-CN" sz="1800">
                <a:latin typeface="Tahoma" panose="020B0604030504040204" pitchFamily="34" charset="0"/>
              </a:endParaRPr>
            </a:p>
          </p:txBody>
        </p:sp>
        <p:sp>
          <p:nvSpPr>
            <p:cNvPr id="44068" name="Rectangle 11">
              <a:extLst>
                <a:ext uri="{FF2B5EF4-FFF2-40B4-BE49-F238E27FC236}">
                  <a16:creationId xmlns:a16="http://schemas.microsoft.com/office/drawing/2014/main" id="{997CE744-9B9F-44F0-81C8-BDB19EFCC929}"/>
                </a:ext>
              </a:extLst>
            </p:cNvPr>
            <p:cNvSpPr>
              <a:spLocks noChangeArrowheads="1"/>
            </p:cNvSpPr>
            <p:nvPr/>
          </p:nvSpPr>
          <p:spPr bwMode="auto">
            <a:xfrm>
              <a:off x="1436" y="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r</a:t>
              </a:r>
              <a:endParaRPr lang="en-US" altLang="zh-CN" sz="1800">
                <a:latin typeface="Tahoma" panose="020B0604030504040204" pitchFamily="34" charset="0"/>
              </a:endParaRPr>
            </a:p>
          </p:txBody>
        </p:sp>
        <p:sp>
          <p:nvSpPr>
            <p:cNvPr id="44069" name="Rectangle 12">
              <a:extLst>
                <a:ext uri="{FF2B5EF4-FFF2-40B4-BE49-F238E27FC236}">
                  <a16:creationId xmlns:a16="http://schemas.microsoft.com/office/drawing/2014/main" id="{CA2A87C1-D96A-4382-8F0D-A890FC793514}"/>
                </a:ext>
              </a:extLst>
            </p:cNvPr>
            <p:cNvSpPr>
              <a:spLocks noChangeArrowheads="1"/>
            </p:cNvSpPr>
            <p:nvPr/>
          </p:nvSpPr>
          <p:spPr bwMode="auto">
            <a:xfrm>
              <a:off x="1511" y="10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n</a:t>
              </a:r>
              <a:endParaRPr lang="en-US" altLang="zh-CN" sz="1800">
                <a:latin typeface="Tahoma" panose="020B0604030504040204" pitchFamily="34" charset="0"/>
              </a:endParaRPr>
            </a:p>
          </p:txBody>
        </p:sp>
        <p:sp>
          <p:nvSpPr>
            <p:cNvPr id="44070" name="Rectangle 13">
              <a:extLst>
                <a:ext uri="{FF2B5EF4-FFF2-40B4-BE49-F238E27FC236}">
                  <a16:creationId xmlns:a16="http://schemas.microsoft.com/office/drawing/2014/main" id="{9828E05D-390A-48EF-B3AA-D2A8CC056F5A}"/>
                </a:ext>
              </a:extLst>
            </p:cNvPr>
            <p:cNvSpPr>
              <a:spLocks noChangeArrowheads="1"/>
            </p:cNvSpPr>
            <p:nvPr/>
          </p:nvSpPr>
          <p:spPr bwMode="auto">
            <a:xfrm>
              <a:off x="1786" y="1244"/>
              <a:ext cx="566"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71" name="Rectangle 14">
              <a:extLst>
                <a:ext uri="{FF2B5EF4-FFF2-40B4-BE49-F238E27FC236}">
                  <a16:creationId xmlns:a16="http://schemas.microsoft.com/office/drawing/2014/main" id="{1C889D6D-A76E-4423-83D7-21D6D605CE93}"/>
                </a:ext>
              </a:extLst>
            </p:cNvPr>
            <p:cNvSpPr>
              <a:spLocks noChangeArrowheads="1"/>
            </p:cNvSpPr>
            <p:nvPr/>
          </p:nvSpPr>
          <p:spPr bwMode="auto">
            <a:xfrm>
              <a:off x="1786" y="1244"/>
              <a:ext cx="566"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72" name="Rectangle 15">
              <a:extLst>
                <a:ext uri="{FF2B5EF4-FFF2-40B4-BE49-F238E27FC236}">
                  <a16:creationId xmlns:a16="http://schemas.microsoft.com/office/drawing/2014/main" id="{40D80AB1-55A3-47B7-A353-1546DD3765D6}"/>
                </a:ext>
              </a:extLst>
            </p:cNvPr>
            <p:cNvSpPr>
              <a:spLocks noChangeArrowheads="1"/>
            </p:cNvSpPr>
            <p:nvPr/>
          </p:nvSpPr>
          <p:spPr bwMode="auto">
            <a:xfrm>
              <a:off x="1912" y="128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b</a:t>
              </a:r>
              <a:endParaRPr lang="en-US" altLang="zh-CN" sz="1800">
                <a:latin typeface="Tahoma" panose="020B0604030504040204" pitchFamily="34" charset="0"/>
              </a:endParaRPr>
            </a:p>
          </p:txBody>
        </p:sp>
        <p:sp>
          <p:nvSpPr>
            <p:cNvPr id="44073" name="Rectangle 16">
              <a:extLst>
                <a:ext uri="{FF2B5EF4-FFF2-40B4-BE49-F238E27FC236}">
                  <a16:creationId xmlns:a16="http://schemas.microsoft.com/office/drawing/2014/main" id="{CBF08BA3-725F-47CC-A98F-238624084FB1}"/>
                </a:ext>
              </a:extLst>
            </p:cNvPr>
            <p:cNvSpPr>
              <a:spLocks noChangeArrowheads="1"/>
            </p:cNvSpPr>
            <p:nvPr/>
          </p:nvSpPr>
          <p:spPr bwMode="auto">
            <a:xfrm>
              <a:off x="2024" y="138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n</a:t>
              </a:r>
              <a:endParaRPr lang="en-US" altLang="zh-CN" sz="1800">
                <a:latin typeface="Tahoma" panose="020B0604030504040204" pitchFamily="34" charset="0"/>
              </a:endParaRPr>
            </a:p>
          </p:txBody>
        </p:sp>
        <p:sp>
          <p:nvSpPr>
            <p:cNvPr id="44074" name="Rectangle 17">
              <a:extLst>
                <a:ext uri="{FF2B5EF4-FFF2-40B4-BE49-F238E27FC236}">
                  <a16:creationId xmlns:a16="http://schemas.microsoft.com/office/drawing/2014/main" id="{DD691DF3-FCC5-4DDE-AF45-D0461F2ED201}"/>
                </a:ext>
              </a:extLst>
            </p:cNvPr>
            <p:cNvSpPr>
              <a:spLocks noChangeArrowheads="1"/>
            </p:cNvSpPr>
            <p:nvPr/>
          </p:nvSpPr>
          <p:spPr bwMode="auto">
            <a:xfrm>
              <a:off x="2099" y="1388"/>
              <a:ext cx="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a:t>
              </a:r>
              <a:endParaRPr lang="en-US" altLang="zh-CN" sz="1800">
                <a:latin typeface="Tahoma" panose="020B0604030504040204" pitchFamily="34" charset="0"/>
              </a:endParaRPr>
            </a:p>
          </p:txBody>
        </p:sp>
        <p:sp>
          <p:nvSpPr>
            <p:cNvPr id="44075" name="Rectangle 18">
              <a:extLst>
                <a:ext uri="{FF2B5EF4-FFF2-40B4-BE49-F238E27FC236}">
                  <a16:creationId xmlns:a16="http://schemas.microsoft.com/office/drawing/2014/main" id="{AF8A0DE2-DFDF-4E40-AE5B-21D453BCBC3C}"/>
                </a:ext>
              </a:extLst>
            </p:cNvPr>
            <p:cNvSpPr>
              <a:spLocks noChangeArrowheads="1"/>
            </p:cNvSpPr>
            <p:nvPr/>
          </p:nvSpPr>
          <p:spPr bwMode="auto">
            <a:xfrm>
              <a:off x="2146" y="138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1</a:t>
              </a:r>
              <a:endParaRPr lang="en-US" altLang="zh-CN" sz="1800">
                <a:latin typeface="Tahoma" panose="020B0604030504040204" pitchFamily="34" charset="0"/>
              </a:endParaRPr>
            </a:p>
          </p:txBody>
        </p:sp>
        <p:sp>
          <p:nvSpPr>
            <p:cNvPr id="44076" name="Rectangle 19">
              <a:extLst>
                <a:ext uri="{FF2B5EF4-FFF2-40B4-BE49-F238E27FC236}">
                  <a16:creationId xmlns:a16="http://schemas.microsoft.com/office/drawing/2014/main" id="{F68FA206-E7B3-470D-B418-5FA963EA8261}"/>
                </a:ext>
              </a:extLst>
            </p:cNvPr>
            <p:cNvSpPr>
              <a:spLocks noChangeArrowheads="1"/>
            </p:cNvSpPr>
            <p:nvPr/>
          </p:nvSpPr>
          <p:spPr bwMode="auto">
            <a:xfrm>
              <a:off x="1912" y="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r</a:t>
              </a:r>
              <a:endParaRPr lang="en-US" altLang="zh-CN" sz="1800">
                <a:latin typeface="Tahoma" panose="020B0604030504040204" pitchFamily="34" charset="0"/>
              </a:endParaRPr>
            </a:p>
          </p:txBody>
        </p:sp>
        <p:sp>
          <p:nvSpPr>
            <p:cNvPr id="44077" name="Rectangle 20">
              <a:extLst>
                <a:ext uri="{FF2B5EF4-FFF2-40B4-BE49-F238E27FC236}">
                  <a16:creationId xmlns:a16="http://schemas.microsoft.com/office/drawing/2014/main" id="{469E27C5-914D-4B6C-91EF-C5EA8884A4CC}"/>
                </a:ext>
              </a:extLst>
            </p:cNvPr>
            <p:cNvSpPr>
              <a:spLocks noChangeArrowheads="1"/>
            </p:cNvSpPr>
            <p:nvPr/>
          </p:nvSpPr>
          <p:spPr bwMode="auto">
            <a:xfrm>
              <a:off x="1987" y="10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n</a:t>
              </a:r>
              <a:endParaRPr lang="en-US" altLang="zh-CN" sz="1800">
                <a:latin typeface="Tahoma" panose="020B0604030504040204" pitchFamily="34" charset="0"/>
              </a:endParaRPr>
            </a:p>
          </p:txBody>
        </p:sp>
        <p:sp>
          <p:nvSpPr>
            <p:cNvPr id="44078" name="Rectangle 21">
              <a:extLst>
                <a:ext uri="{FF2B5EF4-FFF2-40B4-BE49-F238E27FC236}">
                  <a16:creationId xmlns:a16="http://schemas.microsoft.com/office/drawing/2014/main" id="{F1E4090A-FDD9-433A-A4E3-AFCF8F006F11}"/>
                </a:ext>
              </a:extLst>
            </p:cNvPr>
            <p:cNvSpPr>
              <a:spLocks noChangeArrowheads="1"/>
            </p:cNvSpPr>
            <p:nvPr/>
          </p:nvSpPr>
          <p:spPr bwMode="auto">
            <a:xfrm>
              <a:off x="2062" y="1043"/>
              <a:ext cx="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a:t>
              </a:r>
              <a:endParaRPr lang="en-US" altLang="zh-CN" sz="1800">
                <a:latin typeface="Tahoma" panose="020B0604030504040204" pitchFamily="34" charset="0"/>
              </a:endParaRPr>
            </a:p>
          </p:txBody>
        </p:sp>
        <p:sp>
          <p:nvSpPr>
            <p:cNvPr id="44079" name="Rectangle 22">
              <a:extLst>
                <a:ext uri="{FF2B5EF4-FFF2-40B4-BE49-F238E27FC236}">
                  <a16:creationId xmlns:a16="http://schemas.microsoft.com/office/drawing/2014/main" id="{147EAF68-C345-46BA-A69A-7A5C5BF4718C}"/>
                </a:ext>
              </a:extLst>
            </p:cNvPr>
            <p:cNvSpPr>
              <a:spLocks noChangeArrowheads="1"/>
            </p:cNvSpPr>
            <p:nvPr/>
          </p:nvSpPr>
          <p:spPr bwMode="auto">
            <a:xfrm>
              <a:off x="2108" y="10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1</a:t>
              </a:r>
              <a:endParaRPr lang="en-US" altLang="zh-CN" sz="1800">
                <a:latin typeface="Tahoma" panose="020B0604030504040204" pitchFamily="34" charset="0"/>
              </a:endParaRPr>
            </a:p>
          </p:txBody>
        </p:sp>
        <p:sp>
          <p:nvSpPr>
            <p:cNvPr id="44080" name="Rectangle 23">
              <a:extLst>
                <a:ext uri="{FF2B5EF4-FFF2-40B4-BE49-F238E27FC236}">
                  <a16:creationId xmlns:a16="http://schemas.microsoft.com/office/drawing/2014/main" id="{EA177C77-E89F-4B4B-A727-B9777FCF53F3}"/>
                </a:ext>
              </a:extLst>
            </p:cNvPr>
            <p:cNvSpPr>
              <a:spLocks noChangeArrowheads="1"/>
            </p:cNvSpPr>
            <p:nvPr/>
          </p:nvSpPr>
          <p:spPr bwMode="auto">
            <a:xfrm>
              <a:off x="2258" y="1244"/>
              <a:ext cx="472"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81" name="Rectangle 24">
              <a:extLst>
                <a:ext uri="{FF2B5EF4-FFF2-40B4-BE49-F238E27FC236}">
                  <a16:creationId xmlns:a16="http://schemas.microsoft.com/office/drawing/2014/main" id="{13C59075-CE70-4147-ADB7-D0BC25BE6F01}"/>
                </a:ext>
              </a:extLst>
            </p:cNvPr>
            <p:cNvSpPr>
              <a:spLocks noChangeArrowheads="1"/>
            </p:cNvSpPr>
            <p:nvPr/>
          </p:nvSpPr>
          <p:spPr bwMode="auto">
            <a:xfrm>
              <a:off x="2258" y="1244"/>
              <a:ext cx="472"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82" name="Rectangle 25">
              <a:extLst>
                <a:ext uri="{FF2B5EF4-FFF2-40B4-BE49-F238E27FC236}">
                  <a16:creationId xmlns:a16="http://schemas.microsoft.com/office/drawing/2014/main" id="{C39534C9-63FE-4A66-B618-BE60A1981FE9}"/>
                </a:ext>
              </a:extLst>
            </p:cNvPr>
            <p:cNvSpPr>
              <a:spLocks noChangeArrowheads="1"/>
            </p:cNvSpPr>
            <p:nvPr/>
          </p:nvSpPr>
          <p:spPr bwMode="auto">
            <a:xfrm>
              <a:off x="2379" y="128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rPr>
                <a:t>…</a:t>
              </a:r>
              <a:endParaRPr lang="en-US" altLang="zh-CN" sz="1800">
                <a:latin typeface="Tahoma" panose="020B0604030504040204" pitchFamily="34" charset="0"/>
              </a:endParaRPr>
            </a:p>
          </p:txBody>
        </p:sp>
        <p:sp>
          <p:nvSpPr>
            <p:cNvPr id="44083" name="Rectangle 26">
              <a:extLst>
                <a:ext uri="{FF2B5EF4-FFF2-40B4-BE49-F238E27FC236}">
                  <a16:creationId xmlns:a16="http://schemas.microsoft.com/office/drawing/2014/main" id="{A5B97446-46FA-4CBB-8180-314F0614F722}"/>
                </a:ext>
              </a:extLst>
            </p:cNvPr>
            <p:cNvSpPr>
              <a:spLocks noChangeArrowheads="1"/>
            </p:cNvSpPr>
            <p:nvPr/>
          </p:nvSpPr>
          <p:spPr bwMode="auto">
            <a:xfrm>
              <a:off x="2379" y="932"/>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rPr>
                <a:t>…</a:t>
              </a:r>
              <a:endParaRPr lang="en-US" altLang="zh-CN" sz="1800">
                <a:latin typeface="Tahoma" panose="020B0604030504040204" pitchFamily="34" charset="0"/>
              </a:endParaRPr>
            </a:p>
          </p:txBody>
        </p:sp>
        <p:sp>
          <p:nvSpPr>
            <p:cNvPr id="44084" name="Rectangle 27">
              <a:extLst>
                <a:ext uri="{FF2B5EF4-FFF2-40B4-BE49-F238E27FC236}">
                  <a16:creationId xmlns:a16="http://schemas.microsoft.com/office/drawing/2014/main" id="{03F4CCC8-B98B-4D49-ABED-8B55249278FE}"/>
                </a:ext>
              </a:extLst>
            </p:cNvPr>
            <p:cNvSpPr>
              <a:spLocks noChangeArrowheads="1"/>
            </p:cNvSpPr>
            <p:nvPr/>
          </p:nvSpPr>
          <p:spPr bwMode="auto">
            <a:xfrm>
              <a:off x="2730" y="1244"/>
              <a:ext cx="472"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85" name="Rectangle 28">
              <a:extLst>
                <a:ext uri="{FF2B5EF4-FFF2-40B4-BE49-F238E27FC236}">
                  <a16:creationId xmlns:a16="http://schemas.microsoft.com/office/drawing/2014/main" id="{97655A82-2E0C-4CCD-9AE4-F47C786F1C00}"/>
                </a:ext>
              </a:extLst>
            </p:cNvPr>
            <p:cNvSpPr>
              <a:spLocks noChangeArrowheads="1"/>
            </p:cNvSpPr>
            <p:nvPr/>
          </p:nvSpPr>
          <p:spPr bwMode="auto">
            <a:xfrm>
              <a:off x="2730" y="1244"/>
              <a:ext cx="472"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86" name="Rectangle 29">
              <a:extLst>
                <a:ext uri="{FF2B5EF4-FFF2-40B4-BE49-F238E27FC236}">
                  <a16:creationId xmlns:a16="http://schemas.microsoft.com/office/drawing/2014/main" id="{5009F1AA-2697-465D-AE8A-AA6135963655}"/>
                </a:ext>
              </a:extLst>
            </p:cNvPr>
            <p:cNvSpPr>
              <a:spLocks noChangeArrowheads="1"/>
            </p:cNvSpPr>
            <p:nvPr/>
          </p:nvSpPr>
          <p:spPr bwMode="auto">
            <a:xfrm>
              <a:off x="2874" y="128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b</a:t>
              </a:r>
              <a:endParaRPr lang="en-US" altLang="zh-CN" sz="1800">
                <a:latin typeface="Tahoma" panose="020B0604030504040204" pitchFamily="34" charset="0"/>
              </a:endParaRPr>
            </a:p>
          </p:txBody>
        </p:sp>
        <p:sp>
          <p:nvSpPr>
            <p:cNvPr id="44087" name="Rectangle 30">
              <a:extLst>
                <a:ext uri="{FF2B5EF4-FFF2-40B4-BE49-F238E27FC236}">
                  <a16:creationId xmlns:a16="http://schemas.microsoft.com/office/drawing/2014/main" id="{10193AF0-48D0-43F9-9075-787A269E5F98}"/>
                </a:ext>
              </a:extLst>
            </p:cNvPr>
            <p:cNvSpPr>
              <a:spLocks noChangeArrowheads="1"/>
            </p:cNvSpPr>
            <p:nvPr/>
          </p:nvSpPr>
          <p:spPr bwMode="auto">
            <a:xfrm>
              <a:off x="2986" y="138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2</a:t>
              </a:r>
              <a:endParaRPr lang="en-US" altLang="zh-CN" sz="1800">
                <a:latin typeface="Tahoma" panose="020B0604030504040204" pitchFamily="34" charset="0"/>
              </a:endParaRPr>
            </a:p>
          </p:txBody>
        </p:sp>
        <p:sp>
          <p:nvSpPr>
            <p:cNvPr id="44088" name="Rectangle 31">
              <a:extLst>
                <a:ext uri="{FF2B5EF4-FFF2-40B4-BE49-F238E27FC236}">
                  <a16:creationId xmlns:a16="http://schemas.microsoft.com/office/drawing/2014/main" id="{5FD2647B-E6F1-4A97-B804-BC35F1FBF7A4}"/>
                </a:ext>
              </a:extLst>
            </p:cNvPr>
            <p:cNvSpPr>
              <a:spLocks noChangeArrowheads="1"/>
            </p:cNvSpPr>
            <p:nvPr/>
          </p:nvSpPr>
          <p:spPr bwMode="auto">
            <a:xfrm>
              <a:off x="2874" y="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r</a:t>
              </a:r>
              <a:endParaRPr lang="en-US" altLang="zh-CN" sz="1800">
                <a:latin typeface="Tahoma" panose="020B0604030504040204" pitchFamily="34" charset="0"/>
              </a:endParaRPr>
            </a:p>
          </p:txBody>
        </p:sp>
        <p:sp>
          <p:nvSpPr>
            <p:cNvPr id="44089" name="Rectangle 32">
              <a:extLst>
                <a:ext uri="{FF2B5EF4-FFF2-40B4-BE49-F238E27FC236}">
                  <a16:creationId xmlns:a16="http://schemas.microsoft.com/office/drawing/2014/main" id="{C9D8C6AF-D393-4FA7-88B2-52D225F4D45B}"/>
                </a:ext>
              </a:extLst>
            </p:cNvPr>
            <p:cNvSpPr>
              <a:spLocks noChangeArrowheads="1"/>
            </p:cNvSpPr>
            <p:nvPr/>
          </p:nvSpPr>
          <p:spPr bwMode="auto">
            <a:xfrm>
              <a:off x="2949" y="10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2</a:t>
              </a:r>
              <a:endParaRPr lang="en-US" altLang="zh-CN" sz="1800">
                <a:latin typeface="Tahoma" panose="020B0604030504040204" pitchFamily="34" charset="0"/>
              </a:endParaRPr>
            </a:p>
          </p:txBody>
        </p:sp>
        <p:sp>
          <p:nvSpPr>
            <p:cNvPr id="44090" name="Rectangle 33">
              <a:extLst>
                <a:ext uri="{FF2B5EF4-FFF2-40B4-BE49-F238E27FC236}">
                  <a16:creationId xmlns:a16="http://schemas.microsoft.com/office/drawing/2014/main" id="{BCC353D1-D513-4348-B1E1-D9ED6250649D}"/>
                </a:ext>
              </a:extLst>
            </p:cNvPr>
            <p:cNvSpPr>
              <a:spLocks noChangeArrowheads="1"/>
            </p:cNvSpPr>
            <p:nvPr/>
          </p:nvSpPr>
          <p:spPr bwMode="auto">
            <a:xfrm>
              <a:off x="3202" y="1244"/>
              <a:ext cx="473"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91" name="Rectangle 34">
              <a:extLst>
                <a:ext uri="{FF2B5EF4-FFF2-40B4-BE49-F238E27FC236}">
                  <a16:creationId xmlns:a16="http://schemas.microsoft.com/office/drawing/2014/main" id="{3BE07949-A6B7-4BFB-9CA4-F0EE7B0A4937}"/>
                </a:ext>
              </a:extLst>
            </p:cNvPr>
            <p:cNvSpPr>
              <a:spLocks noChangeArrowheads="1"/>
            </p:cNvSpPr>
            <p:nvPr/>
          </p:nvSpPr>
          <p:spPr bwMode="auto">
            <a:xfrm>
              <a:off x="3202" y="1244"/>
              <a:ext cx="473"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92" name="Rectangle 35">
              <a:extLst>
                <a:ext uri="{FF2B5EF4-FFF2-40B4-BE49-F238E27FC236}">
                  <a16:creationId xmlns:a16="http://schemas.microsoft.com/office/drawing/2014/main" id="{E5CF47AC-36D1-4218-B0D2-8DDEDB88B11E}"/>
                </a:ext>
              </a:extLst>
            </p:cNvPr>
            <p:cNvSpPr>
              <a:spLocks noChangeArrowheads="1"/>
            </p:cNvSpPr>
            <p:nvPr/>
          </p:nvSpPr>
          <p:spPr bwMode="auto">
            <a:xfrm>
              <a:off x="3350" y="128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b</a:t>
              </a:r>
              <a:endParaRPr lang="en-US" altLang="zh-CN" sz="1800">
                <a:latin typeface="Tahoma" panose="020B0604030504040204" pitchFamily="34" charset="0"/>
              </a:endParaRPr>
            </a:p>
          </p:txBody>
        </p:sp>
        <p:sp>
          <p:nvSpPr>
            <p:cNvPr id="44093" name="Rectangle 36">
              <a:extLst>
                <a:ext uri="{FF2B5EF4-FFF2-40B4-BE49-F238E27FC236}">
                  <a16:creationId xmlns:a16="http://schemas.microsoft.com/office/drawing/2014/main" id="{13752F31-7165-4762-8418-0B902540A007}"/>
                </a:ext>
              </a:extLst>
            </p:cNvPr>
            <p:cNvSpPr>
              <a:spLocks noChangeArrowheads="1"/>
            </p:cNvSpPr>
            <p:nvPr/>
          </p:nvSpPr>
          <p:spPr bwMode="auto">
            <a:xfrm>
              <a:off x="3462" y="138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1</a:t>
              </a:r>
              <a:endParaRPr lang="en-US" altLang="zh-CN" sz="1800">
                <a:latin typeface="Tahoma" panose="020B0604030504040204" pitchFamily="34" charset="0"/>
              </a:endParaRPr>
            </a:p>
          </p:txBody>
        </p:sp>
        <p:sp>
          <p:nvSpPr>
            <p:cNvPr id="44094" name="Rectangle 37">
              <a:extLst>
                <a:ext uri="{FF2B5EF4-FFF2-40B4-BE49-F238E27FC236}">
                  <a16:creationId xmlns:a16="http://schemas.microsoft.com/office/drawing/2014/main" id="{F7D178A9-F8C3-4AAA-9E46-ECCE6642EF70}"/>
                </a:ext>
              </a:extLst>
            </p:cNvPr>
            <p:cNvSpPr>
              <a:spLocks noChangeArrowheads="1"/>
            </p:cNvSpPr>
            <p:nvPr/>
          </p:nvSpPr>
          <p:spPr bwMode="auto">
            <a:xfrm>
              <a:off x="3350" y="9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r</a:t>
              </a:r>
              <a:endParaRPr lang="en-US" altLang="zh-CN" sz="1800">
                <a:latin typeface="Tahoma" panose="020B0604030504040204" pitchFamily="34" charset="0"/>
              </a:endParaRPr>
            </a:p>
          </p:txBody>
        </p:sp>
        <p:sp>
          <p:nvSpPr>
            <p:cNvPr id="44095" name="Rectangle 38">
              <a:extLst>
                <a:ext uri="{FF2B5EF4-FFF2-40B4-BE49-F238E27FC236}">
                  <a16:creationId xmlns:a16="http://schemas.microsoft.com/office/drawing/2014/main" id="{95E617BB-34AF-44DC-AD7A-8300CE98E36A}"/>
                </a:ext>
              </a:extLst>
            </p:cNvPr>
            <p:cNvSpPr>
              <a:spLocks noChangeArrowheads="1"/>
            </p:cNvSpPr>
            <p:nvPr/>
          </p:nvSpPr>
          <p:spPr bwMode="auto">
            <a:xfrm>
              <a:off x="3425" y="104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1</a:t>
              </a:r>
              <a:endParaRPr lang="en-US" altLang="zh-CN" sz="1800">
                <a:latin typeface="Tahoma" panose="020B0604030504040204" pitchFamily="34" charset="0"/>
              </a:endParaRPr>
            </a:p>
          </p:txBody>
        </p:sp>
        <p:sp>
          <p:nvSpPr>
            <p:cNvPr id="44096" name="Line 39">
              <a:extLst>
                <a:ext uri="{FF2B5EF4-FFF2-40B4-BE49-F238E27FC236}">
                  <a16:creationId xmlns:a16="http://schemas.microsoft.com/office/drawing/2014/main" id="{93189933-98B8-4E29-BBA4-EBF804519088}"/>
                </a:ext>
              </a:extLst>
            </p:cNvPr>
            <p:cNvSpPr>
              <a:spLocks noChangeShapeType="1"/>
            </p:cNvSpPr>
            <p:nvPr/>
          </p:nvSpPr>
          <p:spPr bwMode="auto">
            <a:xfrm>
              <a:off x="3675" y="1423"/>
              <a:ext cx="611"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7" name="Freeform 40">
              <a:extLst>
                <a:ext uri="{FF2B5EF4-FFF2-40B4-BE49-F238E27FC236}">
                  <a16:creationId xmlns:a16="http://schemas.microsoft.com/office/drawing/2014/main" id="{A2358FD8-C5AB-42CB-BCCA-0388D1FD268D}"/>
                </a:ext>
              </a:extLst>
            </p:cNvPr>
            <p:cNvSpPr>
              <a:spLocks/>
            </p:cNvSpPr>
            <p:nvPr/>
          </p:nvSpPr>
          <p:spPr bwMode="auto">
            <a:xfrm>
              <a:off x="4277" y="1388"/>
              <a:ext cx="104" cy="69"/>
            </a:xfrm>
            <a:custGeom>
              <a:avLst/>
              <a:gdLst>
                <a:gd name="T0" fmla="*/ 0 w 104"/>
                <a:gd name="T1" fmla="*/ 0 h 69"/>
                <a:gd name="T2" fmla="*/ 104 w 104"/>
                <a:gd name="T3" fmla="*/ 35 h 69"/>
                <a:gd name="T4" fmla="*/ 0 w 104"/>
                <a:gd name="T5" fmla="*/ 69 h 69"/>
                <a:gd name="T6" fmla="*/ 0 w 104"/>
                <a:gd name="T7" fmla="*/ 0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 h="69">
                  <a:moveTo>
                    <a:pt x="0" y="0"/>
                  </a:moveTo>
                  <a:lnTo>
                    <a:pt x="104" y="35"/>
                  </a:lnTo>
                  <a:lnTo>
                    <a:pt x="0" y="6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4038" name="Group 80">
            <a:extLst>
              <a:ext uri="{FF2B5EF4-FFF2-40B4-BE49-F238E27FC236}">
                <a16:creationId xmlns:a16="http://schemas.microsoft.com/office/drawing/2014/main" id="{FF480957-6077-4ABF-BE3A-4C95EE72051B}"/>
              </a:ext>
            </a:extLst>
          </p:cNvPr>
          <p:cNvGrpSpPr>
            <a:grpSpLocks/>
          </p:cNvGrpSpPr>
          <p:nvPr/>
        </p:nvGrpSpPr>
        <p:grpSpPr bwMode="auto">
          <a:xfrm>
            <a:off x="3971290" y="5380832"/>
            <a:ext cx="4927600" cy="1744662"/>
            <a:chOff x="1292" y="1389"/>
            <a:chExt cx="3104" cy="1099"/>
          </a:xfrm>
        </p:grpSpPr>
        <p:sp>
          <p:nvSpPr>
            <p:cNvPr id="44039" name="AutoShape 42">
              <a:extLst>
                <a:ext uri="{FF2B5EF4-FFF2-40B4-BE49-F238E27FC236}">
                  <a16:creationId xmlns:a16="http://schemas.microsoft.com/office/drawing/2014/main" id="{F92A0E83-36FC-48EC-AD6B-355AF0CF3426}"/>
                </a:ext>
              </a:extLst>
            </p:cNvPr>
            <p:cNvSpPr>
              <a:spLocks noChangeAspect="1" noChangeArrowheads="1" noTextEdit="1"/>
            </p:cNvSpPr>
            <p:nvPr/>
          </p:nvSpPr>
          <p:spPr bwMode="auto">
            <a:xfrm>
              <a:off x="1292" y="1797"/>
              <a:ext cx="310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40" name="Rectangle 43">
              <a:extLst>
                <a:ext uri="{FF2B5EF4-FFF2-40B4-BE49-F238E27FC236}">
                  <a16:creationId xmlns:a16="http://schemas.microsoft.com/office/drawing/2014/main" id="{A398DC66-4ED3-4CF2-957B-7DB0DCCBCC94}"/>
                </a:ext>
              </a:extLst>
            </p:cNvPr>
            <p:cNvSpPr>
              <a:spLocks noChangeArrowheads="1"/>
            </p:cNvSpPr>
            <p:nvPr/>
          </p:nvSpPr>
          <p:spPr bwMode="auto">
            <a:xfrm>
              <a:off x="1328" y="1888"/>
              <a:ext cx="472"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1" name="Rectangle 44">
              <a:extLst>
                <a:ext uri="{FF2B5EF4-FFF2-40B4-BE49-F238E27FC236}">
                  <a16:creationId xmlns:a16="http://schemas.microsoft.com/office/drawing/2014/main" id="{A34A9BFA-E088-4C79-99B5-604D98C09D61}"/>
                </a:ext>
              </a:extLst>
            </p:cNvPr>
            <p:cNvSpPr>
              <a:spLocks noChangeArrowheads="1"/>
            </p:cNvSpPr>
            <p:nvPr/>
          </p:nvSpPr>
          <p:spPr bwMode="auto">
            <a:xfrm>
              <a:off x="1328" y="1888"/>
              <a:ext cx="472"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2" name="Rectangle 49">
              <a:extLst>
                <a:ext uri="{FF2B5EF4-FFF2-40B4-BE49-F238E27FC236}">
                  <a16:creationId xmlns:a16="http://schemas.microsoft.com/office/drawing/2014/main" id="{99538CCA-E564-44F9-BA0F-DDA632B14252}"/>
                </a:ext>
              </a:extLst>
            </p:cNvPr>
            <p:cNvSpPr>
              <a:spLocks noChangeArrowheads="1"/>
            </p:cNvSpPr>
            <p:nvPr/>
          </p:nvSpPr>
          <p:spPr bwMode="auto">
            <a:xfrm>
              <a:off x="1800" y="1888"/>
              <a:ext cx="566"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3" name="Rectangle 50">
              <a:extLst>
                <a:ext uri="{FF2B5EF4-FFF2-40B4-BE49-F238E27FC236}">
                  <a16:creationId xmlns:a16="http://schemas.microsoft.com/office/drawing/2014/main" id="{CA05B116-CEFA-486B-B8EC-ED081A5AB7B3}"/>
                </a:ext>
              </a:extLst>
            </p:cNvPr>
            <p:cNvSpPr>
              <a:spLocks noChangeArrowheads="1"/>
            </p:cNvSpPr>
            <p:nvPr/>
          </p:nvSpPr>
          <p:spPr bwMode="auto">
            <a:xfrm>
              <a:off x="1800" y="1888"/>
              <a:ext cx="566"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4" name="Rectangle 59">
              <a:extLst>
                <a:ext uri="{FF2B5EF4-FFF2-40B4-BE49-F238E27FC236}">
                  <a16:creationId xmlns:a16="http://schemas.microsoft.com/office/drawing/2014/main" id="{1ACCC6A6-E914-46E9-82C3-D655E77C62CB}"/>
                </a:ext>
              </a:extLst>
            </p:cNvPr>
            <p:cNvSpPr>
              <a:spLocks noChangeArrowheads="1"/>
            </p:cNvSpPr>
            <p:nvPr/>
          </p:nvSpPr>
          <p:spPr bwMode="auto">
            <a:xfrm>
              <a:off x="2272" y="1888"/>
              <a:ext cx="472"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5" name="Rectangle 60">
              <a:extLst>
                <a:ext uri="{FF2B5EF4-FFF2-40B4-BE49-F238E27FC236}">
                  <a16:creationId xmlns:a16="http://schemas.microsoft.com/office/drawing/2014/main" id="{F05579FA-1619-4A17-A1C9-5E50EFA3FF7E}"/>
                </a:ext>
              </a:extLst>
            </p:cNvPr>
            <p:cNvSpPr>
              <a:spLocks noChangeArrowheads="1"/>
            </p:cNvSpPr>
            <p:nvPr/>
          </p:nvSpPr>
          <p:spPr bwMode="auto">
            <a:xfrm>
              <a:off x="2272" y="1888"/>
              <a:ext cx="472"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6" name="Rectangle 63">
              <a:extLst>
                <a:ext uri="{FF2B5EF4-FFF2-40B4-BE49-F238E27FC236}">
                  <a16:creationId xmlns:a16="http://schemas.microsoft.com/office/drawing/2014/main" id="{8380571E-8579-4789-B0EA-8279D2FE957B}"/>
                </a:ext>
              </a:extLst>
            </p:cNvPr>
            <p:cNvSpPr>
              <a:spLocks noChangeArrowheads="1"/>
            </p:cNvSpPr>
            <p:nvPr/>
          </p:nvSpPr>
          <p:spPr bwMode="auto">
            <a:xfrm>
              <a:off x="2744" y="1888"/>
              <a:ext cx="472"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7" name="Rectangle 64">
              <a:extLst>
                <a:ext uri="{FF2B5EF4-FFF2-40B4-BE49-F238E27FC236}">
                  <a16:creationId xmlns:a16="http://schemas.microsoft.com/office/drawing/2014/main" id="{11E9615D-C968-49AB-88E3-0FB97C6283F4}"/>
                </a:ext>
              </a:extLst>
            </p:cNvPr>
            <p:cNvSpPr>
              <a:spLocks noChangeArrowheads="1"/>
            </p:cNvSpPr>
            <p:nvPr/>
          </p:nvSpPr>
          <p:spPr bwMode="auto">
            <a:xfrm>
              <a:off x="2744" y="1888"/>
              <a:ext cx="472"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8" name="Rectangle 69">
              <a:extLst>
                <a:ext uri="{FF2B5EF4-FFF2-40B4-BE49-F238E27FC236}">
                  <a16:creationId xmlns:a16="http://schemas.microsoft.com/office/drawing/2014/main" id="{C0E3803B-2901-49F4-BB28-05B9F2EDF874}"/>
                </a:ext>
              </a:extLst>
            </p:cNvPr>
            <p:cNvSpPr>
              <a:spLocks noChangeArrowheads="1"/>
            </p:cNvSpPr>
            <p:nvPr/>
          </p:nvSpPr>
          <p:spPr bwMode="auto">
            <a:xfrm>
              <a:off x="3216" y="1888"/>
              <a:ext cx="473" cy="35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49" name="Rectangle 70">
              <a:extLst>
                <a:ext uri="{FF2B5EF4-FFF2-40B4-BE49-F238E27FC236}">
                  <a16:creationId xmlns:a16="http://schemas.microsoft.com/office/drawing/2014/main" id="{1399BBE7-4E6A-4BE3-A644-25ADA44AC4C0}"/>
                </a:ext>
              </a:extLst>
            </p:cNvPr>
            <p:cNvSpPr>
              <a:spLocks noChangeArrowheads="1"/>
            </p:cNvSpPr>
            <p:nvPr/>
          </p:nvSpPr>
          <p:spPr bwMode="auto">
            <a:xfrm>
              <a:off x="3216" y="1888"/>
              <a:ext cx="473" cy="35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4050" name="Rectangle 65">
              <a:extLst>
                <a:ext uri="{FF2B5EF4-FFF2-40B4-BE49-F238E27FC236}">
                  <a16:creationId xmlns:a16="http://schemas.microsoft.com/office/drawing/2014/main" id="{3DA84642-BB1F-43B5-A5E5-2317D7239755}"/>
                </a:ext>
              </a:extLst>
            </p:cNvPr>
            <p:cNvSpPr>
              <a:spLocks noChangeArrowheads="1"/>
            </p:cNvSpPr>
            <p:nvPr/>
          </p:nvSpPr>
          <p:spPr bwMode="auto">
            <a:xfrm>
              <a:off x="3334" y="193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dirty="0">
                  <a:solidFill>
                    <a:srgbClr val="000000"/>
                  </a:solidFill>
                  <a:latin typeface="Times New Roman" panose="02020603050405020304" pitchFamily="18" charset="0"/>
                </a:rPr>
                <a:t>b</a:t>
              </a:r>
              <a:endParaRPr lang="en-US" altLang="zh-CN" sz="1800" dirty="0">
                <a:latin typeface="Tahoma" panose="020B0604030504040204" pitchFamily="34" charset="0"/>
              </a:endParaRPr>
            </a:p>
          </p:txBody>
        </p:sp>
        <p:sp>
          <p:nvSpPr>
            <p:cNvPr id="44051" name="Rectangle 66">
              <a:extLst>
                <a:ext uri="{FF2B5EF4-FFF2-40B4-BE49-F238E27FC236}">
                  <a16:creationId xmlns:a16="http://schemas.microsoft.com/office/drawing/2014/main" id="{DB26301C-B517-4F3A-9B25-06ECB20C0216}"/>
                </a:ext>
              </a:extLst>
            </p:cNvPr>
            <p:cNvSpPr>
              <a:spLocks noChangeArrowheads="1"/>
            </p:cNvSpPr>
            <p:nvPr/>
          </p:nvSpPr>
          <p:spPr bwMode="auto">
            <a:xfrm>
              <a:off x="3446" y="203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2</a:t>
              </a:r>
              <a:endParaRPr lang="en-US" altLang="zh-CN" sz="1800">
                <a:latin typeface="Tahoma" panose="020B0604030504040204" pitchFamily="34" charset="0"/>
              </a:endParaRPr>
            </a:p>
          </p:txBody>
        </p:sp>
        <p:sp>
          <p:nvSpPr>
            <p:cNvPr id="44052" name="Rectangle 51">
              <a:extLst>
                <a:ext uri="{FF2B5EF4-FFF2-40B4-BE49-F238E27FC236}">
                  <a16:creationId xmlns:a16="http://schemas.microsoft.com/office/drawing/2014/main" id="{C8195C0C-E3E5-4D4C-904C-809163905E5C}"/>
                </a:ext>
              </a:extLst>
            </p:cNvPr>
            <p:cNvSpPr>
              <a:spLocks noChangeArrowheads="1"/>
            </p:cNvSpPr>
            <p:nvPr/>
          </p:nvSpPr>
          <p:spPr bwMode="auto">
            <a:xfrm>
              <a:off x="2413" y="193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b</a:t>
              </a:r>
              <a:endParaRPr lang="en-US" altLang="zh-CN" sz="1800">
                <a:latin typeface="Tahoma" panose="020B0604030504040204" pitchFamily="34" charset="0"/>
              </a:endParaRPr>
            </a:p>
          </p:txBody>
        </p:sp>
        <p:sp>
          <p:nvSpPr>
            <p:cNvPr id="44053" name="Rectangle 52">
              <a:extLst>
                <a:ext uri="{FF2B5EF4-FFF2-40B4-BE49-F238E27FC236}">
                  <a16:creationId xmlns:a16="http://schemas.microsoft.com/office/drawing/2014/main" id="{32959972-9F24-4DD7-9ABF-E88227DB9C2A}"/>
                </a:ext>
              </a:extLst>
            </p:cNvPr>
            <p:cNvSpPr>
              <a:spLocks noChangeArrowheads="1"/>
            </p:cNvSpPr>
            <p:nvPr/>
          </p:nvSpPr>
          <p:spPr bwMode="auto">
            <a:xfrm>
              <a:off x="2525" y="203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n</a:t>
              </a:r>
              <a:endParaRPr lang="en-US" altLang="zh-CN" sz="1800">
                <a:latin typeface="Tahoma" panose="020B0604030504040204" pitchFamily="34" charset="0"/>
              </a:endParaRPr>
            </a:p>
          </p:txBody>
        </p:sp>
        <p:sp>
          <p:nvSpPr>
            <p:cNvPr id="44054" name="Rectangle 53">
              <a:extLst>
                <a:ext uri="{FF2B5EF4-FFF2-40B4-BE49-F238E27FC236}">
                  <a16:creationId xmlns:a16="http://schemas.microsoft.com/office/drawing/2014/main" id="{F2162B4C-8A8B-4EF8-8639-B54BD08D57BA}"/>
                </a:ext>
              </a:extLst>
            </p:cNvPr>
            <p:cNvSpPr>
              <a:spLocks noChangeArrowheads="1"/>
            </p:cNvSpPr>
            <p:nvPr/>
          </p:nvSpPr>
          <p:spPr bwMode="auto">
            <a:xfrm>
              <a:off x="2600" y="2035"/>
              <a:ext cx="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a:t>
              </a:r>
              <a:endParaRPr lang="en-US" altLang="zh-CN" sz="1800">
                <a:latin typeface="Tahoma" panose="020B0604030504040204" pitchFamily="34" charset="0"/>
              </a:endParaRPr>
            </a:p>
          </p:txBody>
        </p:sp>
        <p:sp>
          <p:nvSpPr>
            <p:cNvPr id="44055" name="Rectangle 54">
              <a:extLst>
                <a:ext uri="{FF2B5EF4-FFF2-40B4-BE49-F238E27FC236}">
                  <a16:creationId xmlns:a16="http://schemas.microsoft.com/office/drawing/2014/main" id="{177C9EC6-2E79-4A9B-8B41-5938D2AAE13B}"/>
                </a:ext>
              </a:extLst>
            </p:cNvPr>
            <p:cNvSpPr>
              <a:spLocks noChangeArrowheads="1"/>
            </p:cNvSpPr>
            <p:nvPr/>
          </p:nvSpPr>
          <p:spPr bwMode="auto">
            <a:xfrm>
              <a:off x="2647" y="203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1</a:t>
              </a:r>
              <a:endParaRPr lang="en-US" altLang="zh-CN" sz="1800">
                <a:latin typeface="Tahoma" panose="020B0604030504040204" pitchFamily="34" charset="0"/>
              </a:endParaRPr>
            </a:p>
          </p:txBody>
        </p:sp>
        <p:sp>
          <p:nvSpPr>
            <p:cNvPr id="44056" name="Rectangle 61">
              <a:extLst>
                <a:ext uri="{FF2B5EF4-FFF2-40B4-BE49-F238E27FC236}">
                  <a16:creationId xmlns:a16="http://schemas.microsoft.com/office/drawing/2014/main" id="{29723A3F-DAAC-41AA-A7FC-5D3961496EC9}"/>
                </a:ext>
              </a:extLst>
            </p:cNvPr>
            <p:cNvSpPr>
              <a:spLocks noChangeArrowheads="1"/>
            </p:cNvSpPr>
            <p:nvPr/>
          </p:nvSpPr>
          <p:spPr bwMode="auto">
            <a:xfrm>
              <a:off x="2880" y="1933"/>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rPr>
                <a:t>…</a:t>
              </a:r>
              <a:endParaRPr lang="en-US" altLang="zh-CN" sz="1800">
                <a:latin typeface="Tahoma" panose="020B0604030504040204" pitchFamily="34" charset="0"/>
              </a:endParaRPr>
            </a:p>
          </p:txBody>
        </p:sp>
        <p:sp>
          <p:nvSpPr>
            <p:cNvPr id="44057" name="Rectangle 45">
              <a:extLst>
                <a:ext uri="{FF2B5EF4-FFF2-40B4-BE49-F238E27FC236}">
                  <a16:creationId xmlns:a16="http://schemas.microsoft.com/office/drawing/2014/main" id="{A3061DD6-AEC1-4D82-BFD0-05830BDAE98E}"/>
                </a:ext>
              </a:extLst>
            </p:cNvPr>
            <p:cNvSpPr>
              <a:spLocks noChangeArrowheads="1"/>
            </p:cNvSpPr>
            <p:nvPr/>
          </p:nvSpPr>
          <p:spPr bwMode="auto">
            <a:xfrm>
              <a:off x="1927" y="193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a:solidFill>
                    <a:srgbClr val="000000"/>
                  </a:solidFill>
                  <a:latin typeface="Times New Roman" panose="02020603050405020304" pitchFamily="18" charset="0"/>
                </a:rPr>
                <a:t>b</a:t>
              </a:r>
              <a:endParaRPr lang="en-US" altLang="zh-CN" sz="1800">
                <a:latin typeface="Tahoma" panose="020B0604030504040204" pitchFamily="34" charset="0"/>
              </a:endParaRPr>
            </a:p>
          </p:txBody>
        </p:sp>
        <p:sp>
          <p:nvSpPr>
            <p:cNvPr id="44058" name="Rectangle 46">
              <a:extLst>
                <a:ext uri="{FF2B5EF4-FFF2-40B4-BE49-F238E27FC236}">
                  <a16:creationId xmlns:a16="http://schemas.microsoft.com/office/drawing/2014/main" id="{726726CD-4CE3-4A06-98AF-85008A2FB6B0}"/>
                </a:ext>
              </a:extLst>
            </p:cNvPr>
            <p:cNvSpPr>
              <a:spLocks noChangeArrowheads="1"/>
            </p:cNvSpPr>
            <p:nvPr/>
          </p:nvSpPr>
          <p:spPr bwMode="auto">
            <a:xfrm>
              <a:off x="2039" y="203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900">
                  <a:solidFill>
                    <a:srgbClr val="000000"/>
                  </a:solidFill>
                  <a:latin typeface="Times New Roman" panose="02020603050405020304" pitchFamily="18" charset="0"/>
                </a:rPr>
                <a:t>n</a:t>
              </a:r>
              <a:endParaRPr lang="en-US" altLang="zh-CN" sz="1800">
                <a:latin typeface="Tahoma" panose="020B0604030504040204" pitchFamily="34" charset="0"/>
              </a:endParaRPr>
            </a:p>
          </p:txBody>
        </p:sp>
        <p:sp>
          <p:nvSpPr>
            <p:cNvPr id="44059" name="Line 75">
              <a:extLst>
                <a:ext uri="{FF2B5EF4-FFF2-40B4-BE49-F238E27FC236}">
                  <a16:creationId xmlns:a16="http://schemas.microsoft.com/office/drawing/2014/main" id="{3214B204-E154-4D83-B595-87F12CC3B171}"/>
                </a:ext>
              </a:extLst>
            </p:cNvPr>
            <p:cNvSpPr>
              <a:spLocks noChangeShapeType="1"/>
            </p:cNvSpPr>
            <p:nvPr/>
          </p:nvSpPr>
          <p:spPr bwMode="auto">
            <a:xfrm>
              <a:off x="2971" y="1389"/>
              <a:ext cx="499" cy="453"/>
            </a:xfrm>
            <a:prstGeom prst="line">
              <a:avLst/>
            </a:prstGeom>
            <a:noFill/>
            <a:ln w="4826"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Line 77">
              <a:extLst>
                <a:ext uri="{FF2B5EF4-FFF2-40B4-BE49-F238E27FC236}">
                  <a16:creationId xmlns:a16="http://schemas.microsoft.com/office/drawing/2014/main" id="{517E7964-55B6-4FD9-8D67-941B4B20EF6A}"/>
                </a:ext>
              </a:extLst>
            </p:cNvPr>
            <p:cNvSpPr>
              <a:spLocks noChangeShapeType="1"/>
            </p:cNvSpPr>
            <p:nvPr/>
          </p:nvSpPr>
          <p:spPr bwMode="auto">
            <a:xfrm>
              <a:off x="2472" y="1389"/>
              <a:ext cx="499" cy="453"/>
            </a:xfrm>
            <a:prstGeom prst="line">
              <a:avLst/>
            </a:prstGeom>
            <a:noFill/>
            <a:ln w="4826"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1" name="Line 78">
              <a:extLst>
                <a:ext uri="{FF2B5EF4-FFF2-40B4-BE49-F238E27FC236}">
                  <a16:creationId xmlns:a16="http://schemas.microsoft.com/office/drawing/2014/main" id="{3889A2A8-0245-408B-B7F5-BD173329DAF9}"/>
                </a:ext>
              </a:extLst>
            </p:cNvPr>
            <p:cNvSpPr>
              <a:spLocks noChangeShapeType="1"/>
            </p:cNvSpPr>
            <p:nvPr/>
          </p:nvSpPr>
          <p:spPr bwMode="auto">
            <a:xfrm>
              <a:off x="2018" y="1389"/>
              <a:ext cx="499" cy="453"/>
            </a:xfrm>
            <a:prstGeom prst="line">
              <a:avLst/>
            </a:prstGeom>
            <a:noFill/>
            <a:ln w="4826"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2" name="Line 79">
              <a:extLst>
                <a:ext uri="{FF2B5EF4-FFF2-40B4-BE49-F238E27FC236}">
                  <a16:creationId xmlns:a16="http://schemas.microsoft.com/office/drawing/2014/main" id="{976AF92B-8711-4E40-B579-AFBFCF90FAC4}"/>
                </a:ext>
              </a:extLst>
            </p:cNvPr>
            <p:cNvSpPr>
              <a:spLocks noChangeShapeType="1"/>
            </p:cNvSpPr>
            <p:nvPr/>
          </p:nvSpPr>
          <p:spPr bwMode="auto">
            <a:xfrm>
              <a:off x="1565" y="1389"/>
              <a:ext cx="499" cy="453"/>
            </a:xfrm>
            <a:prstGeom prst="line">
              <a:avLst/>
            </a:prstGeom>
            <a:noFill/>
            <a:ln w="4826"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6627D34-C37A-4241-997F-44BD3F8E32CE}"/>
              </a:ext>
            </a:extLst>
          </p:cNvPr>
          <p:cNvSpPr>
            <a:spLocks noGrp="1" noChangeArrowheads="1"/>
          </p:cNvSpPr>
          <p:nvPr>
            <p:ph type="title"/>
          </p:nvPr>
        </p:nvSpPr>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反馈移位寄存器</a:t>
            </a:r>
          </a:p>
        </p:txBody>
      </p:sp>
      <mc:AlternateContent xmlns:mc="http://schemas.openxmlformats.org/markup-compatibility/2006" xmlns:a14="http://schemas.microsoft.com/office/drawing/2010/main">
        <mc:Choice Requires="a14">
          <p:sp>
            <p:nvSpPr>
              <p:cNvPr id="439299" name="Rectangle 3">
                <a:extLst>
                  <a:ext uri="{FF2B5EF4-FFF2-40B4-BE49-F238E27FC236}">
                    <a16:creationId xmlns:a16="http://schemas.microsoft.com/office/drawing/2014/main" id="{FCAC0AE8-8A1A-4B32-818C-798FD3361255}"/>
                  </a:ext>
                </a:extLst>
              </p:cNvPr>
              <p:cNvSpPr>
                <a:spLocks noGrp="1" noChangeArrowheads="1"/>
              </p:cNvSpPr>
              <p:nvPr>
                <p:ph type="body" sz="half" idx="1"/>
              </p:nvPr>
            </p:nvSpPr>
            <p:spPr>
              <a:xfrm>
                <a:off x="358140" y="1294606"/>
                <a:ext cx="11475720" cy="3238500"/>
              </a:xfrm>
            </p:spPr>
            <p:txBody>
              <a:bodyPr>
                <a:noAutofit/>
              </a:bodyPr>
              <a:lstStyle/>
              <a:p>
                <a:pPr marL="0" indent="457200" eaLnBrk="1" hangingPunct="1">
                  <a:lnSpc>
                    <a:spcPct val="100000"/>
                  </a:lnSpc>
                  <a:buNone/>
                </a:pPr>
                <a:r>
                  <a:rPr lang="zh-CN" altLang="en-US" sz="2400" dirty="0">
                    <a:latin typeface="宋体" panose="02010600030101010101" pitchFamily="2" charset="-122"/>
                    <a:ea typeface="宋体" panose="02010600030101010101" pitchFamily="2" charset="-122"/>
                  </a:rPr>
                  <a:t>反馈移位寄存器</a:t>
                </a:r>
                <a:r>
                  <a:rPr lang="en-US" altLang="zh-CN" sz="2400" dirty="0">
                    <a:latin typeface="Arial" panose="020B0604020202020204" pitchFamily="34" charset="0"/>
                    <a:ea typeface="宋体" panose="02010600030101010101" pitchFamily="2" charset="-122"/>
                    <a:cs typeface="Arial" panose="020B0604020202020204" pitchFamily="34" charset="0"/>
                  </a:rPr>
                  <a:t>(feedback shift </a:t>
                </a:r>
                <a:r>
                  <a:rPr lang="en-US" altLang="zh-CN" sz="2400" dirty="0" err="1">
                    <a:latin typeface="Arial" panose="020B0604020202020204" pitchFamily="34" charset="0"/>
                    <a:ea typeface="宋体" panose="02010600030101010101" pitchFamily="2" charset="-122"/>
                    <a:cs typeface="Arial" panose="020B0604020202020204" pitchFamily="34" charset="0"/>
                  </a:rPr>
                  <a:t>register,FSR</a:t>
                </a:r>
                <a:r>
                  <a:rPr lang="en-US" altLang="zh-CN" sz="2400" dirty="0">
                    <a:latin typeface="Arial" panose="020B0604020202020204" pitchFamily="34" charset="0"/>
                    <a:ea typeface="宋体" panose="02010600030101010101" pitchFamily="2" charset="-122"/>
                    <a:cs typeface="Arial" panose="020B0604020202020204" pitchFamily="34" charset="0"/>
                  </a:rPr>
                  <a:t>)</a:t>
                </a:r>
                <a:r>
                  <a:rPr lang="zh-CN" altLang="en-US" sz="2400" dirty="0">
                    <a:latin typeface="宋体" panose="02010600030101010101" pitchFamily="2" charset="-122"/>
                    <a:ea typeface="宋体" panose="02010600030101010101" pitchFamily="2" charset="-122"/>
                  </a:rPr>
                  <a:t>是由</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𝑛</m:t>
                    </m:r>
                  </m:oMath>
                </a14:m>
                <a:r>
                  <a:rPr lang="zh-CN" altLang="en-US" sz="2400" dirty="0">
                    <a:latin typeface="宋体" panose="02010600030101010101" pitchFamily="2" charset="-122"/>
                    <a:ea typeface="宋体" panose="02010600030101010101" pitchFamily="2" charset="-122"/>
                  </a:rPr>
                  <a:t>位的寄存器和反馈函数</a:t>
                </a:r>
                <a:r>
                  <a:rPr lang="en-US" altLang="zh-CN" sz="2400" dirty="0">
                    <a:latin typeface="Arial" panose="020B0604020202020204" pitchFamily="34" charset="0"/>
                    <a:ea typeface="宋体" panose="02010600030101010101" pitchFamily="2" charset="-122"/>
                    <a:cs typeface="Arial" panose="020B0604020202020204" pitchFamily="34" charset="0"/>
                  </a:rPr>
                  <a:t>(feedback function)</a:t>
                </a:r>
                <a:r>
                  <a:rPr lang="zh-CN" altLang="en-US" sz="2400" dirty="0">
                    <a:latin typeface="宋体" panose="02010600030101010101" pitchFamily="2" charset="-122"/>
                    <a:ea typeface="宋体" panose="02010600030101010101" pitchFamily="2" charset="-122"/>
                  </a:rPr>
                  <a:t>组成，如下图所示，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𝑛</m:t>
                    </m:r>
                  </m:oMath>
                </a14:m>
                <a:r>
                  <a:rPr lang="zh-CN" altLang="en-US" sz="2400" dirty="0">
                    <a:latin typeface="宋体" panose="02010600030101010101" pitchFamily="2" charset="-122"/>
                    <a:ea typeface="宋体" panose="02010600030101010101" pitchFamily="2" charset="-122"/>
                  </a:rPr>
                  <a:t>位的寄存器中的初始值称为移位寄存器的初态</a:t>
                </a:r>
                <a:r>
                  <a:rPr lang="en-US" altLang="zh-CN" sz="2400" dirty="0">
                    <a:latin typeface="宋体" panose="02010600030101010101" pitchFamily="2" charset="-122"/>
                    <a:ea typeface="宋体" panose="02010600030101010101" pitchFamily="2" charset="-122"/>
                  </a:rPr>
                  <a:t>.</a:t>
                </a:r>
              </a:p>
              <a:p>
                <a:pPr marL="0" indent="457200">
                  <a:lnSpc>
                    <a:spcPct val="100000"/>
                  </a:lnSpc>
                  <a:buNone/>
                </a:pPr>
                <a:r>
                  <a:rPr lang="zh-CN" altLang="en-US" sz="2400" dirty="0">
                    <a:latin typeface="宋体" panose="02010600030101010101" pitchFamily="2" charset="-122"/>
                    <a:ea typeface="宋体" panose="02010600030101010101" pitchFamily="2" charset="-122"/>
                  </a:rPr>
                  <a:t>工作原理：移位寄存器中所有位的值右移</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位，最右边的一个寄存器移出的值是输出位，最左边一个寄存器的值由反馈函数的输出值填充，此过程称为进动</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拍</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反馈函数</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𝑓</m:t>
                    </m:r>
                  </m:oMath>
                </a14:m>
                <a:r>
                  <a:rPr lang="zh-CN" altLang="en-US" sz="2400" dirty="0">
                    <a:latin typeface="宋体" panose="02010600030101010101" pitchFamily="2" charset="-122"/>
                    <a:ea typeface="宋体" panose="02010600030101010101" pitchFamily="2" charset="-122"/>
                  </a:rPr>
                  <a:t>是</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𝑛</m:t>
                    </m:r>
                  </m:oMath>
                </a14:m>
                <a:r>
                  <a:rPr lang="zh-CN" altLang="en-US" sz="2400" dirty="0">
                    <a:latin typeface="宋体" panose="02010600030101010101" pitchFamily="2" charset="-122"/>
                    <a:ea typeface="宋体" panose="02010600030101010101" pitchFamily="2" charset="-122"/>
                  </a:rPr>
                  <a:t>个变元</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𝑎</m:t>
                        </m:r>
                      </m:e>
                      <m:sub>
                        <m:r>
                          <a:rPr lang="en-US" altLang="zh-CN" sz="2400" b="0" i="1" dirty="0" smtClean="0">
                            <a:latin typeface="Cambria Math" panose="02040503050406030204" pitchFamily="18" charset="0"/>
                            <a:ea typeface="宋体" panose="02010600030101010101" pitchFamily="2" charset="-122"/>
                          </a:rPr>
                          <m:t>1</m:t>
                        </m:r>
                      </m:sub>
                    </m:sSub>
                    <m:r>
                      <a:rPr lang="en-US" altLang="zh-CN"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𝑎</m:t>
                        </m:r>
                      </m:e>
                      <m:sub>
                        <m:r>
                          <a:rPr lang="en-US" altLang="zh-CN" sz="2400" b="0" i="1" dirty="0" smtClean="0">
                            <a:latin typeface="Cambria Math" panose="02040503050406030204" pitchFamily="18" charset="0"/>
                            <a:ea typeface="宋体" panose="02010600030101010101" pitchFamily="2" charset="-122"/>
                          </a:rPr>
                          <m:t>2</m:t>
                        </m:r>
                      </m:sub>
                    </m:sSub>
                    <m:r>
                      <a:rPr lang="en-US" altLang="zh-CN"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𝑎</m:t>
                        </m:r>
                      </m:e>
                      <m:sub>
                        <m:r>
                          <a:rPr lang="en-US" altLang="zh-CN" sz="2400" b="0" i="1" dirty="0" smtClean="0">
                            <a:latin typeface="Cambria Math" panose="02040503050406030204" pitchFamily="18" charset="0"/>
                            <a:ea typeface="宋体" panose="02010600030101010101" pitchFamily="2" charset="-122"/>
                          </a:rPr>
                          <m:t>𝑛</m:t>
                        </m:r>
                      </m:sub>
                    </m:sSub>
                    <m:r>
                      <a:rPr lang="en-US" altLang="zh-CN" sz="2400" i="1" dirty="0" smtClean="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的</a:t>
                </a:r>
                <a:r>
                  <a:rPr lang="zh-CN" altLang="en-US" sz="2400" dirty="0">
                    <a:solidFill>
                      <a:schemeClr val="accent1"/>
                    </a:solidFill>
                    <a:latin typeface="宋体" panose="02010600030101010101" pitchFamily="2" charset="-122"/>
                    <a:ea typeface="宋体" panose="02010600030101010101" pitchFamily="2" charset="-122"/>
                  </a:rPr>
                  <a:t>布尔函数</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移位寄存器根据需要不断地进动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𝑚</m:t>
                    </m:r>
                  </m:oMath>
                </a14:m>
                <a:r>
                  <a:rPr lang="zh-CN" altLang="en-US" sz="2400" dirty="0">
                    <a:latin typeface="宋体" panose="02010600030101010101" pitchFamily="2" charset="-122"/>
                    <a:ea typeface="宋体" panose="02010600030101010101" pitchFamily="2" charset="-122"/>
                  </a:rPr>
                  <a:t>拍，便有</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Arial" panose="020B0604020202020204" pitchFamily="34" charset="0"/>
                      </a:rPr>
                      <m:t>𝑚</m:t>
                    </m:r>
                  </m:oMath>
                </a14:m>
                <a:r>
                  <a:rPr lang="zh-CN" altLang="en-US" sz="2400" dirty="0">
                    <a:latin typeface="宋体" panose="02010600030101010101" pitchFamily="2" charset="-122"/>
                    <a:ea typeface="宋体" panose="02010600030101010101" pitchFamily="2" charset="-122"/>
                  </a:rPr>
                  <a:t>位的输出，形成输出序列</a:t>
                </a:r>
                <a14:m>
                  <m:oMath xmlns:m="http://schemas.openxmlformats.org/officeDocument/2006/math">
                    <m:r>
                      <a:rPr lang="en-US" altLang="zh-CN" sz="2400" i="1" dirty="0" smtClean="0">
                        <a:latin typeface="Cambria Math" panose="02040503050406030204" pitchFamily="18" charset="0"/>
                      </a:rPr>
                      <m:t>𝑜</m:t>
                    </m:r>
                    <m:r>
                      <a:rPr lang="en-US" altLang="zh-CN" sz="2400" i="1" baseline="-25000" dirty="0">
                        <a:latin typeface="Cambria Math" panose="02040503050406030204" pitchFamily="18" charset="0"/>
                      </a:rPr>
                      <m:t>1</m:t>
                    </m:r>
                    <m:r>
                      <a:rPr lang="en-US" altLang="zh-CN" sz="2400" i="1" dirty="0">
                        <a:latin typeface="Cambria Math" panose="02040503050406030204" pitchFamily="18" charset="0"/>
                      </a:rPr>
                      <m:t>,</m:t>
                    </m:r>
                    <m:r>
                      <a:rPr lang="en-US" altLang="zh-CN" sz="2400" i="1" dirty="0">
                        <a:latin typeface="Cambria Math" panose="02040503050406030204" pitchFamily="18" charset="0"/>
                      </a:rPr>
                      <m:t>𝑜</m:t>
                    </m:r>
                    <m:r>
                      <a:rPr lang="en-US" altLang="zh-CN" sz="2400" i="1" baseline="-25000" dirty="0">
                        <a:latin typeface="Cambria Math" panose="02040503050406030204" pitchFamily="18" charset="0"/>
                      </a:rPr>
                      <m:t>2</m:t>
                    </m:r>
                    <m:r>
                      <a:rPr lang="en-US" altLang="zh-CN" sz="2400" i="1" dirty="0">
                        <a:latin typeface="Cambria Math" panose="02040503050406030204" pitchFamily="18" charset="0"/>
                      </a:rPr>
                      <m:t>,</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𝑜</m:t>
                        </m:r>
                      </m:e>
                      <m:sub>
                        <m:r>
                          <a:rPr lang="en-US" altLang="zh-CN" sz="2400" b="0" i="1" dirty="0" smtClean="0">
                            <a:latin typeface="Cambria Math" panose="02040503050406030204" pitchFamily="18" charset="0"/>
                          </a:rPr>
                          <m:t>𝑚</m:t>
                        </m:r>
                      </m:sub>
                    </m:sSub>
                  </m:oMath>
                </a14:m>
                <a:r>
                  <a:rPr lang="en-US" altLang="zh-CN" sz="2400" dirty="0"/>
                  <a:t>.</a:t>
                </a:r>
              </a:p>
            </p:txBody>
          </p:sp>
        </mc:Choice>
        <mc:Fallback xmlns="">
          <p:sp>
            <p:nvSpPr>
              <p:cNvPr id="439299" name="Rectangle 3">
                <a:extLst>
                  <a:ext uri="{FF2B5EF4-FFF2-40B4-BE49-F238E27FC236}">
                    <a16:creationId xmlns:a16="http://schemas.microsoft.com/office/drawing/2014/main" id="{FCAC0AE8-8A1A-4B32-818C-798FD3361255}"/>
                  </a:ext>
                </a:extLst>
              </p:cNvPr>
              <p:cNvSpPr>
                <a:spLocks noGrp="1" noRot="1" noChangeAspect="1" noMove="1" noResize="1" noEditPoints="1" noAdjustHandles="1" noChangeArrowheads="1" noChangeShapeType="1" noTextEdit="1"/>
              </p:cNvSpPr>
              <p:nvPr>
                <p:ph type="body" sz="half" idx="1"/>
              </p:nvPr>
            </p:nvSpPr>
            <p:spPr>
              <a:xfrm>
                <a:off x="358140" y="1294606"/>
                <a:ext cx="11475720" cy="3238500"/>
              </a:xfrm>
              <a:blipFill>
                <a:blip r:embed="rId3"/>
                <a:stretch>
                  <a:fillRect l="-850" t="-2068" r="-691"/>
                </a:stretch>
              </a:blipFill>
            </p:spPr>
            <p:txBody>
              <a:bodyPr/>
              <a:lstStyle/>
              <a:p>
                <a:r>
                  <a:rPr lang="zh-CN" altLang="en-US">
                    <a:noFill/>
                  </a:rPr>
                  <a:t> </a:t>
                </a:r>
              </a:p>
            </p:txBody>
          </p:sp>
        </mc:Fallback>
      </mc:AlternateContent>
      <p:sp>
        <p:nvSpPr>
          <p:cNvPr id="45060" name="Rectangle 4">
            <a:extLst>
              <a:ext uri="{FF2B5EF4-FFF2-40B4-BE49-F238E27FC236}">
                <a16:creationId xmlns:a16="http://schemas.microsoft.com/office/drawing/2014/main" id="{99D9A764-D295-495B-A68F-ABCAB637625F}"/>
              </a:ext>
            </a:extLst>
          </p:cNvPr>
          <p:cNvSpPr>
            <a:spLocks noGrp="1" noChangeArrowheads="1"/>
          </p:cNvSpPr>
          <p:nvPr>
            <p:ph sz="half" idx="2"/>
          </p:nvPr>
        </p:nvSpPr>
        <p:spPr>
          <a:xfrm>
            <a:off x="1981200" y="3933825"/>
            <a:ext cx="8229600" cy="2192338"/>
          </a:xfrm>
        </p:spPr>
        <p:txBody>
          <a:bodyPr/>
          <a:lstStyle/>
          <a:p>
            <a:pPr marL="0" indent="0" eaLnBrk="1" hangingPunct="1">
              <a:buNone/>
            </a:pPr>
            <a:r>
              <a:rPr lang="en-CA" altLang="zh-CN" sz="2400" dirty="0"/>
              <a:t> </a:t>
            </a:r>
            <a:endParaRPr lang="zh-CN" altLang="zh-CN" sz="2400" dirty="0"/>
          </a:p>
        </p:txBody>
      </p:sp>
      <p:grpSp>
        <p:nvGrpSpPr>
          <p:cNvPr id="439301" name="Group 5">
            <a:extLst>
              <a:ext uri="{FF2B5EF4-FFF2-40B4-BE49-F238E27FC236}">
                <a16:creationId xmlns:a16="http://schemas.microsoft.com/office/drawing/2014/main" id="{9A8C9AC0-85D1-46DE-AD06-69CE9FEDBB71}"/>
              </a:ext>
            </a:extLst>
          </p:cNvPr>
          <p:cNvGrpSpPr>
            <a:grpSpLocks noChangeAspect="1"/>
          </p:cNvGrpSpPr>
          <p:nvPr/>
        </p:nvGrpSpPr>
        <p:grpSpPr bwMode="auto">
          <a:xfrm>
            <a:off x="3223260" y="3922316"/>
            <a:ext cx="6324600" cy="2814638"/>
            <a:chOff x="1056" y="2256"/>
            <a:chExt cx="3984" cy="1773"/>
          </a:xfrm>
        </p:grpSpPr>
        <p:sp>
          <p:nvSpPr>
            <p:cNvPr id="45063" name="AutoShape 6">
              <a:extLst>
                <a:ext uri="{FF2B5EF4-FFF2-40B4-BE49-F238E27FC236}">
                  <a16:creationId xmlns:a16="http://schemas.microsoft.com/office/drawing/2014/main" id="{BA1486F3-0566-4BC4-BC6F-150574C5F5A3}"/>
                </a:ext>
              </a:extLst>
            </p:cNvPr>
            <p:cNvSpPr>
              <a:spLocks noChangeAspect="1" noChangeArrowheads="1" noTextEdit="1"/>
            </p:cNvSpPr>
            <p:nvPr/>
          </p:nvSpPr>
          <p:spPr bwMode="auto">
            <a:xfrm>
              <a:off x="1056" y="2256"/>
              <a:ext cx="3984" cy="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64" name="Rectangle 7">
              <a:extLst>
                <a:ext uri="{FF2B5EF4-FFF2-40B4-BE49-F238E27FC236}">
                  <a16:creationId xmlns:a16="http://schemas.microsoft.com/office/drawing/2014/main" id="{1ABEBCFC-A82F-4E61-8AE0-BD8237BB98F6}"/>
                </a:ext>
              </a:extLst>
            </p:cNvPr>
            <p:cNvSpPr>
              <a:spLocks noChangeArrowheads="1"/>
            </p:cNvSpPr>
            <p:nvPr/>
          </p:nvSpPr>
          <p:spPr bwMode="auto">
            <a:xfrm>
              <a:off x="1598" y="2623"/>
              <a:ext cx="403" cy="40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5065" name="Rectangle 8">
              <a:extLst>
                <a:ext uri="{FF2B5EF4-FFF2-40B4-BE49-F238E27FC236}">
                  <a16:creationId xmlns:a16="http://schemas.microsoft.com/office/drawing/2014/main" id="{18975CD3-62CF-4347-871E-9CC17BC3C340}"/>
                </a:ext>
              </a:extLst>
            </p:cNvPr>
            <p:cNvSpPr>
              <a:spLocks noChangeArrowheads="1"/>
            </p:cNvSpPr>
            <p:nvPr/>
          </p:nvSpPr>
          <p:spPr bwMode="auto">
            <a:xfrm>
              <a:off x="1598" y="2623"/>
              <a:ext cx="403" cy="40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39305" name="Rectangle 9">
              <a:extLst>
                <a:ext uri="{FF2B5EF4-FFF2-40B4-BE49-F238E27FC236}">
                  <a16:creationId xmlns:a16="http://schemas.microsoft.com/office/drawing/2014/main" id="{EB72164D-81DB-4EC2-B1F8-8A5C347DDB11}"/>
                </a:ext>
              </a:extLst>
            </p:cNvPr>
            <p:cNvSpPr>
              <a:spLocks noChangeArrowheads="1"/>
            </p:cNvSpPr>
            <p:nvPr/>
          </p:nvSpPr>
          <p:spPr bwMode="auto">
            <a:xfrm>
              <a:off x="1695" y="2682"/>
              <a:ext cx="135" cy="310"/>
            </a:xfrm>
            <a:prstGeom prst="rect">
              <a:avLst/>
            </a:prstGeom>
            <a:noFill/>
            <a:ln>
              <a:noFill/>
            </a:ln>
          </p:spPr>
          <p:txBody>
            <a:bodyPr wrap="none" lIns="0" tIns="0" rIns="0" bIns="0">
              <a:spAutoFit/>
            </a:bodyPr>
            <a:lstStyle/>
            <a:p>
              <a:pPr eaLnBrk="1" hangingPunct="1">
                <a:defRPr/>
              </a:pPr>
              <a:r>
                <a:rPr lang="en-US" altLang="zh-CN" sz="3200" dirty="0">
                  <a:solidFill>
                    <a:srgbClr val="000000"/>
                  </a:solidFill>
                  <a:effectLst>
                    <a:outerShdw blurRad="38100" dist="38100" dir="2700000" algn="tl">
                      <a:srgbClr val="C0C0C0"/>
                    </a:outerShdw>
                  </a:effectLst>
                  <a:latin typeface="Tahoma" pitchFamily="34" charset="0"/>
                </a:rPr>
                <a:t>a</a:t>
              </a:r>
              <a:endParaRPr lang="en-US" altLang="zh-CN" dirty="0">
                <a:effectLst>
                  <a:outerShdw blurRad="38100" dist="38100" dir="2700000" algn="tl">
                    <a:srgbClr val="C0C0C0"/>
                  </a:outerShdw>
                </a:effectLst>
                <a:latin typeface="Tahoma" pitchFamily="34" charset="0"/>
              </a:endParaRPr>
            </a:p>
          </p:txBody>
        </p:sp>
        <p:sp>
          <p:nvSpPr>
            <p:cNvPr id="439306" name="Rectangle 10">
              <a:extLst>
                <a:ext uri="{FF2B5EF4-FFF2-40B4-BE49-F238E27FC236}">
                  <a16:creationId xmlns:a16="http://schemas.microsoft.com/office/drawing/2014/main" id="{B0336DD4-9164-444F-AC4F-03A1E02B208D}"/>
                </a:ext>
              </a:extLst>
            </p:cNvPr>
            <p:cNvSpPr>
              <a:spLocks noChangeArrowheads="1"/>
            </p:cNvSpPr>
            <p:nvPr/>
          </p:nvSpPr>
          <p:spPr bwMode="auto">
            <a:xfrm>
              <a:off x="1823" y="2789"/>
              <a:ext cx="93"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n</a:t>
              </a:r>
              <a:endParaRPr lang="en-US" altLang="zh-CN">
                <a:effectLst>
                  <a:outerShdw blurRad="38100" dist="38100" dir="2700000" algn="tl">
                    <a:srgbClr val="C0C0C0"/>
                  </a:outerShdw>
                </a:effectLst>
                <a:latin typeface="Tahoma" pitchFamily="34" charset="0"/>
              </a:endParaRPr>
            </a:p>
          </p:txBody>
        </p:sp>
        <p:sp>
          <p:nvSpPr>
            <p:cNvPr id="439307" name="Rectangle 11">
              <a:extLst>
                <a:ext uri="{FF2B5EF4-FFF2-40B4-BE49-F238E27FC236}">
                  <a16:creationId xmlns:a16="http://schemas.microsoft.com/office/drawing/2014/main" id="{14668CA1-EAFA-4C39-B01D-F10D828EAC15}"/>
                </a:ext>
              </a:extLst>
            </p:cNvPr>
            <p:cNvSpPr>
              <a:spLocks noChangeArrowheads="1"/>
            </p:cNvSpPr>
            <p:nvPr/>
          </p:nvSpPr>
          <p:spPr bwMode="auto">
            <a:xfrm>
              <a:off x="1738" y="2277"/>
              <a:ext cx="88" cy="310"/>
            </a:xfrm>
            <a:prstGeom prst="rect">
              <a:avLst/>
            </a:prstGeom>
            <a:noFill/>
            <a:ln>
              <a:noFill/>
            </a:ln>
          </p:spPr>
          <p:txBody>
            <a:bodyPr wrap="none" lIns="0" tIns="0" rIns="0" bIns="0">
              <a:spAutoFit/>
            </a:bodyPr>
            <a:lstStyle/>
            <a:p>
              <a:pPr eaLnBrk="1" hangingPunct="1">
                <a:defRPr/>
              </a:pPr>
              <a:r>
                <a:rPr lang="en-US" altLang="zh-CN" sz="3200" dirty="0">
                  <a:solidFill>
                    <a:srgbClr val="000000"/>
                  </a:solidFill>
                  <a:effectLst>
                    <a:outerShdw blurRad="38100" dist="38100" dir="2700000" algn="tl">
                      <a:srgbClr val="C0C0C0"/>
                    </a:outerShdw>
                  </a:effectLst>
                </a:rPr>
                <a:t>r</a:t>
              </a:r>
              <a:endParaRPr lang="en-US" altLang="zh-CN" dirty="0">
                <a:effectLst>
                  <a:outerShdw blurRad="38100" dist="38100" dir="2700000" algn="tl">
                    <a:srgbClr val="C0C0C0"/>
                  </a:outerShdw>
                </a:effectLst>
                <a:latin typeface="Tahoma" pitchFamily="34" charset="0"/>
              </a:endParaRPr>
            </a:p>
          </p:txBody>
        </p:sp>
        <p:sp>
          <p:nvSpPr>
            <p:cNvPr id="439308" name="Rectangle 12">
              <a:extLst>
                <a:ext uri="{FF2B5EF4-FFF2-40B4-BE49-F238E27FC236}">
                  <a16:creationId xmlns:a16="http://schemas.microsoft.com/office/drawing/2014/main" id="{B28DDCC1-6C4E-4920-85D6-E10867C70F6A}"/>
                </a:ext>
              </a:extLst>
            </p:cNvPr>
            <p:cNvSpPr>
              <a:spLocks noChangeArrowheads="1"/>
            </p:cNvSpPr>
            <p:nvPr/>
          </p:nvSpPr>
          <p:spPr bwMode="auto">
            <a:xfrm>
              <a:off x="1823" y="2395"/>
              <a:ext cx="93" cy="204"/>
            </a:xfrm>
            <a:prstGeom prst="rect">
              <a:avLst/>
            </a:prstGeom>
            <a:noFill/>
            <a:ln>
              <a:noFill/>
            </a:ln>
          </p:spPr>
          <p:txBody>
            <a:bodyPr wrap="none" lIns="0" tIns="0" rIns="0" bIns="0">
              <a:spAutoFit/>
            </a:bodyPr>
            <a:lstStyle/>
            <a:p>
              <a:pPr eaLnBrk="1" hangingPunct="1">
                <a:defRPr/>
              </a:pPr>
              <a:r>
                <a:rPr lang="en-US" altLang="zh-CN" sz="2100" dirty="0">
                  <a:solidFill>
                    <a:srgbClr val="000000"/>
                  </a:solidFill>
                  <a:effectLst>
                    <a:outerShdw blurRad="38100" dist="38100" dir="2700000" algn="tl">
                      <a:srgbClr val="C0C0C0"/>
                    </a:outerShdw>
                  </a:effectLst>
                </a:rPr>
                <a:t>n</a:t>
              </a:r>
              <a:endParaRPr lang="en-US" altLang="zh-CN" dirty="0">
                <a:effectLst>
                  <a:outerShdw blurRad="38100" dist="38100" dir="2700000" algn="tl">
                    <a:srgbClr val="C0C0C0"/>
                  </a:outerShdw>
                </a:effectLst>
                <a:latin typeface="Tahoma" pitchFamily="34" charset="0"/>
              </a:endParaRPr>
            </a:p>
          </p:txBody>
        </p:sp>
        <p:sp>
          <p:nvSpPr>
            <p:cNvPr id="45070" name="Rectangle 13">
              <a:extLst>
                <a:ext uri="{FF2B5EF4-FFF2-40B4-BE49-F238E27FC236}">
                  <a16:creationId xmlns:a16="http://schemas.microsoft.com/office/drawing/2014/main" id="{F0CB96B0-6ACC-4475-AEA0-97EEBBE7FC97}"/>
                </a:ext>
              </a:extLst>
            </p:cNvPr>
            <p:cNvSpPr>
              <a:spLocks noChangeArrowheads="1"/>
            </p:cNvSpPr>
            <p:nvPr/>
          </p:nvSpPr>
          <p:spPr bwMode="auto">
            <a:xfrm>
              <a:off x="2001" y="2623"/>
              <a:ext cx="483" cy="40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5071" name="Rectangle 14">
              <a:extLst>
                <a:ext uri="{FF2B5EF4-FFF2-40B4-BE49-F238E27FC236}">
                  <a16:creationId xmlns:a16="http://schemas.microsoft.com/office/drawing/2014/main" id="{7DA02F02-7598-440F-85B8-0FBDEBDCCDEB}"/>
                </a:ext>
              </a:extLst>
            </p:cNvPr>
            <p:cNvSpPr>
              <a:spLocks noChangeArrowheads="1"/>
            </p:cNvSpPr>
            <p:nvPr/>
          </p:nvSpPr>
          <p:spPr bwMode="auto">
            <a:xfrm>
              <a:off x="2001" y="2623"/>
              <a:ext cx="483" cy="40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39311" name="Rectangle 15">
              <a:extLst>
                <a:ext uri="{FF2B5EF4-FFF2-40B4-BE49-F238E27FC236}">
                  <a16:creationId xmlns:a16="http://schemas.microsoft.com/office/drawing/2014/main" id="{F720A2D9-B0C4-4CB2-9CC2-B537869C197C}"/>
                </a:ext>
              </a:extLst>
            </p:cNvPr>
            <p:cNvSpPr>
              <a:spLocks noChangeArrowheads="1"/>
            </p:cNvSpPr>
            <p:nvPr/>
          </p:nvSpPr>
          <p:spPr bwMode="auto">
            <a:xfrm>
              <a:off x="2068" y="2682"/>
              <a:ext cx="135" cy="310"/>
            </a:xfrm>
            <a:prstGeom prst="rect">
              <a:avLst/>
            </a:prstGeom>
            <a:noFill/>
            <a:ln>
              <a:noFill/>
            </a:ln>
          </p:spPr>
          <p:txBody>
            <a:bodyPr wrap="none" lIns="0" tIns="0" rIns="0" bIns="0">
              <a:spAutoFit/>
            </a:bodyPr>
            <a:lstStyle/>
            <a:p>
              <a:pPr eaLnBrk="1" hangingPunct="1">
                <a:defRPr/>
              </a:pPr>
              <a:r>
                <a:rPr lang="en-US" altLang="zh-CN" sz="3200" dirty="0">
                  <a:solidFill>
                    <a:srgbClr val="000000"/>
                  </a:solidFill>
                  <a:effectLst>
                    <a:outerShdw blurRad="38100" dist="38100" dir="2700000" algn="tl">
                      <a:srgbClr val="C0C0C0"/>
                    </a:outerShdw>
                  </a:effectLst>
                  <a:latin typeface="Tahoma" pitchFamily="34" charset="0"/>
                </a:rPr>
                <a:t>a</a:t>
              </a:r>
              <a:endParaRPr lang="en-US" altLang="zh-CN" dirty="0">
                <a:effectLst>
                  <a:outerShdw blurRad="38100" dist="38100" dir="2700000" algn="tl">
                    <a:srgbClr val="C0C0C0"/>
                  </a:outerShdw>
                </a:effectLst>
                <a:latin typeface="Tahoma" pitchFamily="34" charset="0"/>
              </a:endParaRPr>
            </a:p>
          </p:txBody>
        </p:sp>
        <p:sp>
          <p:nvSpPr>
            <p:cNvPr id="439312" name="Rectangle 16">
              <a:extLst>
                <a:ext uri="{FF2B5EF4-FFF2-40B4-BE49-F238E27FC236}">
                  <a16:creationId xmlns:a16="http://schemas.microsoft.com/office/drawing/2014/main" id="{C96D2781-80A0-427C-A634-4F575FF24221}"/>
                </a:ext>
              </a:extLst>
            </p:cNvPr>
            <p:cNvSpPr>
              <a:spLocks noChangeArrowheads="1"/>
            </p:cNvSpPr>
            <p:nvPr/>
          </p:nvSpPr>
          <p:spPr bwMode="auto">
            <a:xfrm>
              <a:off x="2195" y="2789"/>
              <a:ext cx="93"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n</a:t>
              </a:r>
              <a:endParaRPr lang="en-US" altLang="zh-CN">
                <a:effectLst>
                  <a:outerShdw blurRad="38100" dist="38100" dir="2700000" algn="tl">
                    <a:srgbClr val="C0C0C0"/>
                  </a:outerShdw>
                </a:effectLst>
                <a:latin typeface="Tahoma" pitchFamily="34" charset="0"/>
              </a:endParaRPr>
            </a:p>
          </p:txBody>
        </p:sp>
        <p:sp>
          <p:nvSpPr>
            <p:cNvPr id="439313" name="Rectangle 17">
              <a:extLst>
                <a:ext uri="{FF2B5EF4-FFF2-40B4-BE49-F238E27FC236}">
                  <a16:creationId xmlns:a16="http://schemas.microsoft.com/office/drawing/2014/main" id="{F7182FC3-A49F-427D-8A15-74E8E87773EB}"/>
                </a:ext>
              </a:extLst>
            </p:cNvPr>
            <p:cNvSpPr>
              <a:spLocks noChangeArrowheads="1"/>
            </p:cNvSpPr>
            <p:nvPr/>
          </p:nvSpPr>
          <p:spPr bwMode="auto">
            <a:xfrm>
              <a:off x="2281" y="2789"/>
              <a:ext cx="85"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a:t>
              </a:r>
              <a:endParaRPr lang="en-US" altLang="zh-CN">
                <a:effectLst>
                  <a:outerShdw blurRad="38100" dist="38100" dir="2700000" algn="tl">
                    <a:srgbClr val="C0C0C0"/>
                  </a:outerShdw>
                </a:effectLst>
                <a:latin typeface="Tahoma" pitchFamily="34" charset="0"/>
              </a:endParaRPr>
            </a:p>
          </p:txBody>
        </p:sp>
        <p:sp>
          <p:nvSpPr>
            <p:cNvPr id="439314" name="Rectangle 18">
              <a:extLst>
                <a:ext uri="{FF2B5EF4-FFF2-40B4-BE49-F238E27FC236}">
                  <a16:creationId xmlns:a16="http://schemas.microsoft.com/office/drawing/2014/main" id="{5D8D92A9-7738-4A9B-81C6-B2A64D514CC5}"/>
                </a:ext>
              </a:extLst>
            </p:cNvPr>
            <p:cNvSpPr>
              <a:spLocks noChangeArrowheads="1"/>
            </p:cNvSpPr>
            <p:nvPr/>
          </p:nvSpPr>
          <p:spPr bwMode="auto">
            <a:xfrm>
              <a:off x="2334" y="2789"/>
              <a:ext cx="90"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1</a:t>
              </a:r>
              <a:endParaRPr lang="en-US" altLang="zh-CN">
                <a:effectLst>
                  <a:outerShdw blurRad="38100" dist="38100" dir="2700000" algn="tl">
                    <a:srgbClr val="C0C0C0"/>
                  </a:outerShdw>
                </a:effectLst>
                <a:latin typeface="Tahoma" pitchFamily="34" charset="0"/>
              </a:endParaRPr>
            </a:p>
          </p:txBody>
        </p:sp>
        <p:sp>
          <p:nvSpPr>
            <p:cNvPr id="439315" name="Rectangle 19">
              <a:extLst>
                <a:ext uri="{FF2B5EF4-FFF2-40B4-BE49-F238E27FC236}">
                  <a16:creationId xmlns:a16="http://schemas.microsoft.com/office/drawing/2014/main" id="{C4E1A682-A559-43C0-9CAB-E8D9EF0EB279}"/>
                </a:ext>
              </a:extLst>
            </p:cNvPr>
            <p:cNvSpPr>
              <a:spLocks noChangeArrowheads="1"/>
            </p:cNvSpPr>
            <p:nvPr/>
          </p:nvSpPr>
          <p:spPr bwMode="auto">
            <a:xfrm>
              <a:off x="2046" y="2277"/>
              <a:ext cx="88" cy="310"/>
            </a:xfrm>
            <a:prstGeom prst="rect">
              <a:avLst/>
            </a:prstGeom>
            <a:noFill/>
            <a:ln>
              <a:noFill/>
            </a:ln>
          </p:spPr>
          <p:txBody>
            <a:bodyPr wrap="none" lIns="0" tIns="0" rIns="0" bIns="0">
              <a:spAutoFit/>
            </a:bodyPr>
            <a:lstStyle/>
            <a:p>
              <a:pPr eaLnBrk="1" hangingPunct="1">
                <a:defRPr/>
              </a:pPr>
              <a:r>
                <a:rPr lang="en-US" altLang="zh-CN" sz="3200">
                  <a:solidFill>
                    <a:srgbClr val="000000"/>
                  </a:solidFill>
                  <a:effectLst>
                    <a:outerShdw blurRad="38100" dist="38100" dir="2700000" algn="tl">
                      <a:srgbClr val="C0C0C0"/>
                    </a:outerShdw>
                  </a:effectLst>
                </a:rPr>
                <a:t>r</a:t>
              </a:r>
              <a:endParaRPr lang="en-US" altLang="zh-CN">
                <a:effectLst>
                  <a:outerShdw blurRad="38100" dist="38100" dir="2700000" algn="tl">
                    <a:srgbClr val="C0C0C0"/>
                  </a:outerShdw>
                </a:effectLst>
                <a:latin typeface="Tahoma" pitchFamily="34" charset="0"/>
              </a:endParaRPr>
            </a:p>
          </p:txBody>
        </p:sp>
        <p:sp>
          <p:nvSpPr>
            <p:cNvPr id="439316" name="Rectangle 20">
              <a:extLst>
                <a:ext uri="{FF2B5EF4-FFF2-40B4-BE49-F238E27FC236}">
                  <a16:creationId xmlns:a16="http://schemas.microsoft.com/office/drawing/2014/main" id="{12D125EB-3562-452C-948B-19BD4462F113}"/>
                </a:ext>
              </a:extLst>
            </p:cNvPr>
            <p:cNvSpPr>
              <a:spLocks noChangeArrowheads="1"/>
            </p:cNvSpPr>
            <p:nvPr/>
          </p:nvSpPr>
          <p:spPr bwMode="auto">
            <a:xfrm>
              <a:off x="2132" y="2395"/>
              <a:ext cx="93"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n</a:t>
              </a:r>
              <a:endParaRPr lang="en-US" altLang="zh-CN">
                <a:effectLst>
                  <a:outerShdw blurRad="38100" dist="38100" dir="2700000" algn="tl">
                    <a:srgbClr val="C0C0C0"/>
                  </a:outerShdw>
                </a:effectLst>
                <a:latin typeface="Tahoma" pitchFamily="34" charset="0"/>
              </a:endParaRPr>
            </a:p>
          </p:txBody>
        </p:sp>
        <p:sp>
          <p:nvSpPr>
            <p:cNvPr id="439317" name="Rectangle 21">
              <a:extLst>
                <a:ext uri="{FF2B5EF4-FFF2-40B4-BE49-F238E27FC236}">
                  <a16:creationId xmlns:a16="http://schemas.microsoft.com/office/drawing/2014/main" id="{F44FFED7-A10F-4D43-9F9F-CC2693CC014B}"/>
                </a:ext>
              </a:extLst>
            </p:cNvPr>
            <p:cNvSpPr>
              <a:spLocks noChangeArrowheads="1"/>
            </p:cNvSpPr>
            <p:nvPr/>
          </p:nvSpPr>
          <p:spPr bwMode="auto">
            <a:xfrm>
              <a:off x="2217" y="2395"/>
              <a:ext cx="85"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a:t>
              </a:r>
              <a:endParaRPr lang="en-US" altLang="zh-CN">
                <a:effectLst>
                  <a:outerShdw blurRad="38100" dist="38100" dir="2700000" algn="tl">
                    <a:srgbClr val="C0C0C0"/>
                  </a:outerShdw>
                </a:effectLst>
                <a:latin typeface="Tahoma" pitchFamily="34" charset="0"/>
              </a:endParaRPr>
            </a:p>
          </p:txBody>
        </p:sp>
        <p:sp>
          <p:nvSpPr>
            <p:cNvPr id="439318" name="Rectangle 22">
              <a:extLst>
                <a:ext uri="{FF2B5EF4-FFF2-40B4-BE49-F238E27FC236}">
                  <a16:creationId xmlns:a16="http://schemas.microsoft.com/office/drawing/2014/main" id="{E9B66CBF-2CC7-4577-8006-8C1FF9921465}"/>
                </a:ext>
              </a:extLst>
            </p:cNvPr>
            <p:cNvSpPr>
              <a:spLocks noChangeArrowheads="1"/>
            </p:cNvSpPr>
            <p:nvPr/>
          </p:nvSpPr>
          <p:spPr bwMode="auto">
            <a:xfrm>
              <a:off x="2270" y="2395"/>
              <a:ext cx="90"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1</a:t>
              </a:r>
              <a:endParaRPr lang="en-US" altLang="zh-CN">
                <a:effectLst>
                  <a:outerShdw blurRad="38100" dist="38100" dir="2700000" algn="tl">
                    <a:srgbClr val="C0C0C0"/>
                  </a:outerShdw>
                </a:effectLst>
                <a:latin typeface="Tahoma" pitchFamily="34" charset="0"/>
              </a:endParaRPr>
            </a:p>
          </p:txBody>
        </p:sp>
        <p:sp>
          <p:nvSpPr>
            <p:cNvPr id="45080" name="Rectangle 23">
              <a:extLst>
                <a:ext uri="{FF2B5EF4-FFF2-40B4-BE49-F238E27FC236}">
                  <a16:creationId xmlns:a16="http://schemas.microsoft.com/office/drawing/2014/main" id="{03F4E198-3EDB-4F46-808C-51A61F28CA39}"/>
                </a:ext>
              </a:extLst>
            </p:cNvPr>
            <p:cNvSpPr>
              <a:spLocks noChangeArrowheads="1"/>
            </p:cNvSpPr>
            <p:nvPr/>
          </p:nvSpPr>
          <p:spPr bwMode="auto">
            <a:xfrm>
              <a:off x="2404" y="2623"/>
              <a:ext cx="402" cy="40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5081" name="Rectangle 24">
              <a:extLst>
                <a:ext uri="{FF2B5EF4-FFF2-40B4-BE49-F238E27FC236}">
                  <a16:creationId xmlns:a16="http://schemas.microsoft.com/office/drawing/2014/main" id="{97F101AD-3E62-4307-BB8A-973691312667}"/>
                </a:ext>
              </a:extLst>
            </p:cNvPr>
            <p:cNvSpPr>
              <a:spLocks noChangeArrowheads="1"/>
            </p:cNvSpPr>
            <p:nvPr/>
          </p:nvSpPr>
          <p:spPr bwMode="auto">
            <a:xfrm>
              <a:off x="2404" y="2623"/>
              <a:ext cx="402" cy="40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39321" name="Rectangle 25">
              <a:extLst>
                <a:ext uri="{FF2B5EF4-FFF2-40B4-BE49-F238E27FC236}">
                  <a16:creationId xmlns:a16="http://schemas.microsoft.com/office/drawing/2014/main" id="{4B690CF6-CF96-45B4-BCF9-737E8DCEC808}"/>
                </a:ext>
              </a:extLst>
            </p:cNvPr>
            <p:cNvSpPr>
              <a:spLocks noChangeArrowheads="1"/>
            </p:cNvSpPr>
            <p:nvPr/>
          </p:nvSpPr>
          <p:spPr bwMode="auto">
            <a:xfrm>
              <a:off x="2472" y="2672"/>
              <a:ext cx="259" cy="310"/>
            </a:xfrm>
            <a:prstGeom prst="rect">
              <a:avLst/>
            </a:prstGeom>
            <a:noFill/>
            <a:ln>
              <a:noFill/>
            </a:ln>
          </p:spPr>
          <p:txBody>
            <a:bodyPr wrap="none" lIns="0" tIns="0" rIns="0" bIns="0">
              <a:spAutoFit/>
            </a:bodyPr>
            <a:lstStyle/>
            <a:p>
              <a:pPr eaLnBrk="1" hangingPunct="1">
                <a:defRPr/>
              </a:pPr>
              <a:r>
                <a:rPr lang="en-US" altLang="zh-CN" sz="3200">
                  <a:solidFill>
                    <a:srgbClr val="000000"/>
                  </a:solidFill>
                  <a:effectLst>
                    <a:outerShdw blurRad="38100" dist="38100" dir="2700000" algn="tl">
                      <a:srgbClr val="C0C0C0"/>
                    </a:outerShdw>
                  </a:effectLst>
                  <a:latin typeface="Arial" charset="0"/>
                </a:rPr>
                <a:t>…</a:t>
              </a:r>
              <a:endParaRPr lang="en-US" altLang="zh-CN">
                <a:effectLst>
                  <a:outerShdw blurRad="38100" dist="38100" dir="2700000" algn="tl">
                    <a:srgbClr val="C0C0C0"/>
                  </a:outerShdw>
                </a:effectLst>
                <a:latin typeface="Tahoma" pitchFamily="34" charset="0"/>
              </a:endParaRPr>
            </a:p>
          </p:txBody>
        </p:sp>
        <p:sp>
          <p:nvSpPr>
            <p:cNvPr id="439322" name="Rectangle 26">
              <a:extLst>
                <a:ext uri="{FF2B5EF4-FFF2-40B4-BE49-F238E27FC236}">
                  <a16:creationId xmlns:a16="http://schemas.microsoft.com/office/drawing/2014/main" id="{F5CFBC96-3CC2-4E54-830B-7F12584FA39D}"/>
                </a:ext>
              </a:extLst>
            </p:cNvPr>
            <p:cNvSpPr>
              <a:spLocks noChangeArrowheads="1"/>
            </p:cNvSpPr>
            <p:nvPr/>
          </p:nvSpPr>
          <p:spPr bwMode="auto">
            <a:xfrm>
              <a:off x="2515" y="2267"/>
              <a:ext cx="259" cy="310"/>
            </a:xfrm>
            <a:prstGeom prst="rect">
              <a:avLst/>
            </a:prstGeom>
            <a:noFill/>
            <a:ln>
              <a:noFill/>
            </a:ln>
          </p:spPr>
          <p:txBody>
            <a:bodyPr wrap="none" lIns="0" tIns="0" rIns="0" bIns="0">
              <a:spAutoFit/>
            </a:bodyPr>
            <a:lstStyle/>
            <a:p>
              <a:pPr eaLnBrk="1" hangingPunct="1">
                <a:defRPr/>
              </a:pPr>
              <a:r>
                <a:rPr lang="en-US" altLang="zh-CN" sz="3200">
                  <a:solidFill>
                    <a:srgbClr val="000000"/>
                  </a:solidFill>
                  <a:effectLst>
                    <a:outerShdw blurRad="38100" dist="38100" dir="2700000" algn="tl">
                      <a:srgbClr val="C0C0C0"/>
                    </a:outerShdw>
                  </a:effectLst>
                  <a:latin typeface="Arial" charset="0"/>
                </a:rPr>
                <a:t>…</a:t>
              </a:r>
              <a:endParaRPr lang="en-US" altLang="zh-CN">
                <a:effectLst>
                  <a:outerShdw blurRad="38100" dist="38100" dir="2700000" algn="tl">
                    <a:srgbClr val="C0C0C0"/>
                  </a:outerShdw>
                </a:effectLst>
                <a:latin typeface="Tahoma" pitchFamily="34" charset="0"/>
              </a:endParaRPr>
            </a:p>
          </p:txBody>
        </p:sp>
        <p:sp>
          <p:nvSpPr>
            <p:cNvPr id="45084" name="Rectangle 27">
              <a:extLst>
                <a:ext uri="{FF2B5EF4-FFF2-40B4-BE49-F238E27FC236}">
                  <a16:creationId xmlns:a16="http://schemas.microsoft.com/office/drawing/2014/main" id="{6787EFCD-E6EB-45D1-B750-15AF79EE790D}"/>
                </a:ext>
              </a:extLst>
            </p:cNvPr>
            <p:cNvSpPr>
              <a:spLocks noChangeArrowheads="1"/>
            </p:cNvSpPr>
            <p:nvPr/>
          </p:nvSpPr>
          <p:spPr bwMode="auto">
            <a:xfrm>
              <a:off x="2806" y="2623"/>
              <a:ext cx="402" cy="40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5085" name="Rectangle 28">
              <a:extLst>
                <a:ext uri="{FF2B5EF4-FFF2-40B4-BE49-F238E27FC236}">
                  <a16:creationId xmlns:a16="http://schemas.microsoft.com/office/drawing/2014/main" id="{3A522FF6-067D-4B50-A4FA-1AAC31F77024}"/>
                </a:ext>
              </a:extLst>
            </p:cNvPr>
            <p:cNvSpPr>
              <a:spLocks noChangeArrowheads="1"/>
            </p:cNvSpPr>
            <p:nvPr/>
          </p:nvSpPr>
          <p:spPr bwMode="auto">
            <a:xfrm>
              <a:off x="2806" y="2623"/>
              <a:ext cx="402" cy="40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39325" name="Rectangle 29">
              <a:extLst>
                <a:ext uri="{FF2B5EF4-FFF2-40B4-BE49-F238E27FC236}">
                  <a16:creationId xmlns:a16="http://schemas.microsoft.com/office/drawing/2014/main" id="{5F4A51C3-856A-4D36-9D08-67B5A2495B18}"/>
                </a:ext>
              </a:extLst>
            </p:cNvPr>
            <p:cNvSpPr>
              <a:spLocks noChangeArrowheads="1"/>
            </p:cNvSpPr>
            <p:nvPr/>
          </p:nvSpPr>
          <p:spPr bwMode="auto">
            <a:xfrm>
              <a:off x="2898" y="2682"/>
              <a:ext cx="135" cy="310"/>
            </a:xfrm>
            <a:prstGeom prst="rect">
              <a:avLst/>
            </a:prstGeom>
            <a:noFill/>
            <a:ln>
              <a:noFill/>
            </a:ln>
          </p:spPr>
          <p:txBody>
            <a:bodyPr wrap="none" lIns="0" tIns="0" rIns="0" bIns="0">
              <a:spAutoFit/>
            </a:bodyPr>
            <a:lstStyle/>
            <a:p>
              <a:pPr eaLnBrk="1" hangingPunct="1">
                <a:defRPr/>
              </a:pPr>
              <a:r>
                <a:rPr lang="en-US" altLang="zh-CN" sz="3200" dirty="0">
                  <a:solidFill>
                    <a:srgbClr val="000000"/>
                  </a:solidFill>
                  <a:effectLst>
                    <a:outerShdw blurRad="38100" dist="38100" dir="2700000" algn="tl">
                      <a:srgbClr val="C0C0C0"/>
                    </a:outerShdw>
                  </a:effectLst>
                  <a:latin typeface="Tahoma" pitchFamily="34" charset="0"/>
                </a:rPr>
                <a:t>a</a:t>
              </a:r>
              <a:endParaRPr lang="en-US" altLang="zh-CN" dirty="0">
                <a:effectLst>
                  <a:outerShdw blurRad="38100" dist="38100" dir="2700000" algn="tl">
                    <a:srgbClr val="C0C0C0"/>
                  </a:outerShdw>
                </a:effectLst>
                <a:latin typeface="Tahoma" pitchFamily="34" charset="0"/>
              </a:endParaRPr>
            </a:p>
          </p:txBody>
        </p:sp>
        <p:sp>
          <p:nvSpPr>
            <p:cNvPr id="439326" name="Rectangle 30">
              <a:extLst>
                <a:ext uri="{FF2B5EF4-FFF2-40B4-BE49-F238E27FC236}">
                  <a16:creationId xmlns:a16="http://schemas.microsoft.com/office/drawing/2014/main" id="{EA4DA73F-5D3A-47DD-88CA-015C622D47E8}"/>
                </a:ext>
              </a:extLst>
            </p:cNvPr>
            <p:cNvSpPr>
              <a:spLocks noChangeArrowheads="1"/>
            </p:cNvSpPr>
            <p:nvPr/>
          </p:nvSpPr>
          <p:spPr bwMode="auto">
            <a:xfrm>
              <a:off x="3026" y="2789"/>
              <a:ext cx="90"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2</a:t>
              </a:r>
              <a:endParaRPr lang="en-US" altLang="zh-CN">
                <a:effectLst>
                  <a:outerShdw blurRad="38100" dist="38100" dir="2700000" algn="tl">
                    <a:srgbClr val="C0C0C0"/>
                  </a:outerShdw>
                </a:effectLst>
                <a:latin typeface="Tahoma" pitchFamily="34" charset="0"/>
              </a:endParaRPr>
            </a:p>
          </p:txBody>
        </p:sp>
        <p:sp>
          <p:nvSpPr>
            <p:cNvPr id="439327" name="Rectangle 31">
              <a:extLst>
                <a:ext uri="{FF2B5EF4-FFF2-40B4-BE49-F238E27FC236}">
                  <a16:creationId xmlns:a16="http://schemas.microsoft.com/office/drawing/2014/main" id="{A3EC6A4F-2959-47A6-80E2-29A4EAB2FBE8}"/>
                </a:ext>
              </a:extLst>
            </p:cNvPr>
            <p:cNvSpPr>
              <a:spLocks noChangeArrowheads="1"/>
            </p:cNvSpPr>
            <p:nvPr/>
          </p:nvSpPr>
          <p:spPr bwMode="auto">
            <a:xfrm>
              <a:off x="2941" y="2277"/>
              <a:ext cx="88" cy="310"/>
            </a:xfrm>
            <a:prstGeom prst="rect">
              <a:avLst/>
            </a:prstGeom>
            <a:noFill/>
            <a:ln>
              <a:noFill/>
            </a:ln>
          </p:spPr>
          <p:txBody>
            <a:bodyPr wrap="none" lIns="0" tIns="0" rIns="0" bIns="0">
              <a:spAutoFit/>
            </a:bodyPr>
            <a:lstStyle/>
            <a:p>
              <a:pPr eaLnBrk="1" hangingPunct="1">
                <a:defRPr/>
              </a:pPr>
              <a:r>
                <a:rPr lang="en-US" altLang="zh-CN" sz="3200" dirty="0">
                  <a:solidFill>
                    <a:srgbClr val="000000"/>
                  </a:solidFill>
                  <a:effectLst>
                    <a:outerShdw blurRad="38100" dist="38100" dir="2700000" algn="tl">
                      <a:srgbClr val="C0C0C0"/>
                    </a:outerShdw>
                  </a:effectLst>
                </a:rPr>
                <a:t>r</a:t>
              </a:r>
              <a:endParaRPr lang="en-US" altLang="zh-CN" dirty="0">
                <a:effectLst>
                  <a:outerShdw blurRad="38100" dist="38100" dir="2700000" algn="tl">
                    <a:srgbClr val="C0C0C0"/>
                  </a:outerShdw>
                </a:effectLst>
                <a:latin typeface="Tahoma" pitchFamily="34" charset="0"/>
              </a:endParaRPr>
            </a:p>
          </p:txBody>
        </p:sp>
        <p:sp>
          <p:nvSpPr>
            <p:cNvPr id="439328" name="Rectangle 32">
              <a:extLst>
                <a:ext uri="{FF2B5EF4-FFF2-40B4-BE49-F238E27FC236}">
                  <a16:creationId xmlns:a16="http://schemas.microsoft.com/office/drawing/2014/main" id="{BDD6651A-EE72-4DF6-AEB8-807C4BDA7D03}"/>
                </a:ext>
              </a:extLst>
            </p:cNvPr>
            <p:cNvSpPr>
              <a:spLocks noChangeArrowheads="1"/>
            </p:cNvSpPr>
            <p:nvPr/>
          </p:nvSpPr>
          <p:spPr bwMode="auto">
            <a:xfrm>
              <a:off x="3026" y="2395"/>
              <a:ext cx="90"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2</a:t>
              </a:r>
              <a:endParaRPr lang="en-US" altLang="zh-CN">
                <a:effectLst>
                  <a:outerShdw blurRad="38100" dist="38100" dir="2700000" algn="tl">
                    <a:srgbClr val="C0C0C0"/>
                  </a:outerShdw>
                </a:effectLst>
                <a:latin typeface="Tahoma" pitchFamily="34" charset="0"/>
              </a:endParaRPr>
            </a:p>
          </p:txBody>
        </p:sp>
        <p:sp>
          <p:nvSpPr>
            <p:cNvPr id="45090" name="Rectangle 33">
              <a:extLst>
                <a:ext uri="{FF2B5EF4-FFF2-40B4-BE49-F238E27FC236}">
                  <a16:creationId xmlns:a16="http://schemas.microsoft.com/office/drawing/2014/main" id="{4193B44E-99FE-453A-8CBB-485A517AD7C1}"/>
                </a:ext>
              </a:extLst>
            </p:cNvPr>
            <p:cNvSpPr>
              <a:spLocks noChangeArrowheads="1"/>
            </p:cNvSpPr>
            <p:nvPr/>
          </p:nvSpPr>
          <p:spPr bwMode="auto">
            <a:xfrm>
              <a:off x="3208" y="2623"/>
              <a:ext cx="403" cy="403"/>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5091" name="Rectangle 34">
              <a:extLst>
                <a:ext uri="{FF2B5EF4-FFF2-40B4-BE49-F238E27FC236}">
                  <a16:creationId xmlns:a16="http://schemas.microsoft.com/office/drawing/2014/main" id="{CFD1E1BF-C979-42FA-86E1-D98362CBC388}"/>
                </a:ext>
              </a:extLst>
            </p:cNvPr>
            <p:cNvSpPr>
              <a:spLocks noChangeArrowheads="1"/>
            </p:cNvSpPr>
            <p:nvPr/>
          </p:nvSpPr>
          <p:spPr bwMode="auto">
            <a:xfrm>
              <a:off x="3208" y="2623"/>
              <a:ext cx="403" cy="403"/>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39331" name="Rectangle 35">
              <a:extLst>
                <a:ext uri="{FF2B5EF4-FFF2-40B4-BE49-F238E27FC236}">
                  <a16:creationId xmlns:a16="http://schemas.microsoft.com/office/drawing/2014/main" id="{253784FF-F14F-4C2B-819A-4EE141F604B3}"/>
                </a:ext>
              </a:extLst>
            </p:cNvPr>
            <p:cNvSpPr>
              <a:spLocks noChangeArrowheads="1"/>
            </p:cNvSpPr>
            <p:nvPr/>
          </p:nvSpPr>
          <p:spPr bwMode="auto">
            <a:xfrm>
              <a:off x="3303" y="2682"/>
              <a:ext cx="135" cy="310"/>
            </a:xfrm>
            <a:prstGeom prst="rect">
              <a:avLst/>
            </a:prstGeom>
            <a:noFill/>
            <a:ln>
              <a:noFill/>
            </a:ln>
          </p:spPr>
          <p:txBody>
            <a:bodyPr wrap="none" lIns="0" tIns="0" rIns="0" bIns="0">
              <a:spAutoFit/>
            </a:bodyPr>
            <a:lstStyle/>
            <a:p>
              <a:pPr eaLnBrk="1" hangingPunct="1">
                <a:defRPr/>
              </a:pPr>
              <a:r>
                <a:rPr lang="en-US" altLang="zh-CN" sz="3200" dirty="0">
                  <a:solidFill>
                    <a:srgbClr val="000000"/>
                  </a:solidFill>
                  <a:effectLst>
                    <a:outerShdw blurRad="38100" dist="38100" dir="2700000" algn="tl">
                      <a:srgbClr val="C0C0C0"/>
                    </a:outerShdw>
                  </a:effectLst>
                  <a:latin typeface="Tahoma" pitchFamily="34" charset="0"/>
                </a:rPr>
                <a:t>a</a:t>
              </a:r>
              <a:endParaRPr lang="en-US" altLang="zh-CN" dirty="0">
                <a:effectLst>
                  <a:outerShdw blurRad="38100" dist="38100" dir="2700000" algn="tl">
                    <a:srgbClr val="C0C0C0"/>
                  </a:outerShdw>
                </a:effectLst>
                <a:latin typeface="Tahoma" pitchFamily="34" charset="0"/>
              </a:endParaRPr>
            </a:p>
          </p:txBody>
        </p:sp>
        <p:sp>
          <p:nvSpPr>
            <p:cNvPr id="439332" name="Rectangle 36">
              <a:extLst>
                <a:ext uri="{FF2B5EF4-FFF2-40B4-BE49-F238E27FC236}">
                  <a16:creationId xmlns:a16="http://schemas.microsoft.com/office/drawing/2014/main" id="{B8DBC796-E505-41B8-A6E7-548639ED25D6}"/>
                </a:ext>
              </a:extLst>
            </p:cNvPr>
            <p:cNvSpPr>
              <a:spLocks noChangeArrowheads="1"/>
            </p:cNvSpPr>
            <p:nvPr/>
          </p:nvSpPr>
          <p:spPr bwMode="auto">
            <a:xfrm>
              <a:off x="3431" y="2789"/>
              <a:ext cx="90" cy="204"/>
            </a:xfrm>
            <a:prstGeom prst="rect">
              <a:avLst/>
            </a:prstGeom>
            <a:noFill/>
            <a:ln>
              <a:noFill/>
            </a:ln>
          </p:spPr>
          <p:txBody>
            <a:bodyPr wrap="none" lIns="0" tIns="0" rIns="0" bIns="0">
              <a:spAutoFit/>
            </a:bodyPr>
            <a:lstStyle/>
            <a:p>
              <a:pPr eaLnBrk="1" hangingPunct="1">
                <a:defRPr/>
              </a:pPr>
              <a:r>
                <a:rPr lang="en-US" altLang="zh-CN" sz="2100">
                  <a:solidFill>
                    <a:srgbClr val="000000"/>
                  </a:solidFill>
                  <a:effectLst>
                    <a:outerShdw blurRad="38100" dist="38100" dir="2700000" algn="tl">
                      <a:srgbClr val="C0C0C0"/>
                    </a:outerShdw>
                  </a:effectLst>
                </a:rPr>
                <a:t>1</a:t>
              </a:r>
              <a:endParaRPr lang="en-US" altLang="zh-CN">
                <a:effectLst>
                  <a:outerShdw blurRad="38100" dist="38100" dir="2700000" algn="tl">
                    <a:srgbClr val="C0C0C0"/>
                  </a:outerShdw>
                </a:effectLst>
                <a:latin typeface="Tahoma" pitchFamily="34" charset="0"/>
              </a:endParaRPr>
            </a:p>
          </p:txBody>
        </p:sp>
        <p:sp>
          <p:nvSpPr>
            <p:cNvPr id="439333" name="Rectangle 37">
              <a:extLst>
                <a:ext uri="{FF2B5EF4-FFF2-40B4-BE49-F238E27FC236}">
                  <a16:creationId xmlns:a16="http://schemas.microsoft.com/office/drawing/2014/main" id="{2C5CE32B-606F-4AD9-AF17-1DDC30EEB552}"/>
                </a:ext>
              </a:extLst>
            </p:cNvPr>
            <p:cNvSpPr>
              <a:spLocks noChangeArrowheads="1"/>
            </p:cNvSpPr>
            <p:nvPr/>
          </p:nvSpPr>
          <p:spPr bwMode="auto">
            <a:xfrm>
              <a:off x="3346" y="2277"/>
              <a:ext cx="88" cy="310"/>
            </a:xfrm>
            <a:prstGeom prst="rect">
              <a:avLst/>
            </a:prstGeom>
            <a:noFill/>
            <a:ln>
              <a:noFill/>
            </a:ln>
          </p:spPr>
          <p:txBody>
            <a:bodyPr wrap="none" lIns="0" tIns="0" rIns="0" bIns="0">
              <a:spAutoFit/>
            </a:bodyPr>
            <a:lstStyle/>
            <a:p>
              <a:pPr eaLnBrk="1" hangingPunct="1">
                <a:defRPr/>
              </a:pPr>
              <a:r>
                <a:rPr lang="en-US" altLang="zh-CN" sz="3200">
                  <a:solidFill>
                    <a:srgbClr val="000000"/>
                  </a:solidFill>
                  <a:effectLst>
                    <a:outerShdw blurRad="38100" dist="38100" dir="2700000" algn="tl">
                      <a:srgbClr val="C0C0C0"/>
                    </a:outerShdw>
                  </a:effectLst>
                </a:rPr>
                <a:t>r</a:t>
              </a:r>
              <a:endParaRPr lang="en-US" altLang="zh-CN">
                <a:effectLst>
                  <a:outerShdw blurRad="38100" dist="38100" dir="2700000" algn="tl">
                    <a:srgbClr val="C0C0C0"/>
                  </a:outerShdw>
                </a:effectLst>
                <a:latin typeface="Tahoma" pitchFamily="34" charset="0"/>
              </a:endParaRPr>
            </a:p>
          </p:txBody>
        </p:sp>
        <p:sp>
          <p:nvSpPr>
            <p:cNvPr id="439334" name="Rectangle 38">
              <a:extLst>
                <a:ext uri="{FF2B5EF4-FFF2-40B4-BE49-F238E27FC236}">
                  <a16:creationId xmlns:a16="http://schemas.microsoft.com/office/drawing/2014/main" id="{51E52C6B-E36C-4FEA-861F-F86EC5FEEDF0}"/>
                </a:ext>
              </a:extLst>
            </p:cNvPr>
            <p:cNvSpPr>
              <a:spLocks noChangeArrowheads="1"/>
            </p:cNvSpPr>
            <p:nvPr/>
          </p:nvSpPr>
          <p:spPr bwMode="auto">
            <a:xfrm>
              <a:off x="3431" y="2395"/>
              <a:ext cx="90" cy="204"/>
            </a:xfrm>
            <a:prstGeom prst="rect">
              <a:avLst/>
            </a:prstGeom>
            <a:noFill/>
            <a:ln>
              <a:noFill/>
            </a:ln>
          </p:spPr>
          <p:txBody>
            <a:bodyPr wrap="none" lIns="0" tIns="0" rIns="0" bIns="0">
              <a:spAutoFit/>
            </a:bodyPr>
            <a:lstStyle/>
            <a:p>
              <a:pPr eaLnBrk="1" hangingPunct="1">
                <a:defRPr/>
              </a:pPr>
              <a:r>
                <a:rPr lang="en-US" altLang="zh-CN" sz="2100" dirty="0">
                  <a:solidFill>
                    <a:srgbClr val="000000"/>
                  </a:solidFill>
                  <a:effectLst>
                    <a:outerShdw blurRad="38100" dist="38100" dir="2700000" algn="tl">
                      <a:srgbClr val="C0C0C0"/>
                    </a:outerShdw>
                  </a:effectLst>
                </a:rPr>
                <a:t>1</a:t>
              </a:r>
              <a:endParaRPr lang="en-US" altLang="zh-CN" dirty="0">
                <a:effectLst>
                  <a:outerShdw blurRad="38100" dist="38100" dir="2700000" algn="tl">
                    <a:srgbClr val="C0C0C0"/>
                  </a:outerShdw>
                </a:effectLst>
                <a:latin typeface="Tahoma" pitchFamily="34" charset="0"/>
              </a:endParaRPr>
            </a:p>
          </p:txBody>
        </p:sp>
        <p:sp>
          <p:nvSpPr>
            <p:cNvPr id="45096" name="Line 39">
              <a:extLst>
                <a:ext uri="{FF2B5EF4-FFF2-40B4-BE49-F238E27FC236}">
                  <a16:creationId xmlns:a16="http://schemas.microsoft.com/office/drawing/2014/main" id="{27019C10-7902-47F8-A96A-E3422E369CFE}"/>
                </a:ext>
              </a:extLst>
            </p:cNvPr>
            <p:cNvSpPr>
              <a:spLocks noChangeShapeType="1"/>
            </p:cNvSpPr>
            <p:nvPr/>
          </p:nvSpPr>
          <p:spPr bwMode="auto">
            <a:xfrm>
              <a:off x="3611" y="2824"/>
              <a:ext cx="295"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Freeform 40">
              <a:extLst>
                <a:ext uri="{FF2B5EF4-FFF2-40B4-BE49-F238E27FC236}">
                  <a16:creationId xmlns:a16="http://schemas.microsoft.com/office/drawing/2014/main" id="{EE25BAA1-F0CE-4458-A422-D71DA57CE283}"/>
                </a:ext>
              </a:extLst>
            </p:cNvPr>
            <p:cNvSpPr>
              <a:spLocks/>
            </p:cNvSpPr>
            <p:nvPr/>
          </p:nvSpPr>
          <p:spPr bwMode="auto">
            <a:xfrm>
              <a:off x="3896" y="2785"/>
              <a:ext cx="118" cy="79"/>
            </a:xfrm>
            <a:custGeom>
              <a:avLst/>
              <a:gdLst>
                <a:gd name="T0" fmla="*/ 0 w 118"/>
                <a:gd name="T1" fmla="*/ 0 h 79"/>
                <a:gd name="T2" fmla="*/ 118 w 118"/>
                <a:gd name="T3" fmla="*/ 39 h 79"/>
                <a:gd name="T4" fmla="*/ 0 w 118"/>
                <a:gd name="T5" fmla="*/ 79 h 79"/>
                <a:gd name="T6" fmla="*/ 0 w 118"/>
                <a:gd name="T7" fmla="*/ 0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79">
                  <a:moveTo>
                    <a:pt x="0" y="0"/>
                  </a:moveTo>
                  <a:lnTo>
                    <a:pt x="118" y="39"/>
                  </a:lnTo>
                  <a:lnTo>
                    <a:pt x="0" y="7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9337" name="Rectangle 41">
              <a:extLst>
                <a:ext uri="{FF2B5EF4-FFF2-40B4-BE49-F238E27FC236}">
                  <a16:creationId xmlns:a16="http://schemas.microsoft.com/office/drawing/2014/main" id="{CE7C231B-1F5F-4F7E-AF96-541CB3E2AB30}"/>
                </a:ext>
              </a:extLst>
            </p:cNvPr>
            <p:cNvSpPr>
              <a:spLocks noChangeArrowheads="1"/>
            </p:cNvSpPr>
            <p:nvPr/>
          </p:nvSpPr>
          <p:spPr bwMode="auto">
            <a:xfrm>
              <a:off x="4038" y="2693"/>
              <a:ext cx="603" cy="240"/>
            </a:xfrm>
            <a:prstGeom prst="rect">
              <a:avLst/>
            </a:prstGeom>
            <a:noFill/>
            <a:ln>
              <a:noFill/>
            </a:ln>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500" b="1">
                  <a:solidFill>
                    <a:srgbClr val="000000"/>
                  </a:solidFill>
                  <a:effectLst>
                    <a:outerShdw blurRad="38100" dist="38100" dir="2700000" algn="tl">
                      <a:srgbClr val="C0C0C0"/>
                    </a:outerShdw>
                  </a:effectLst>
                  <a:latin typeface="宋体" panose="02010600030101010101" pitchFamily="2" charset="-122"/>
                </a:rPr>
                <a:t>输出位</a:t>
              </a:r>
              <a:endParaRPr lang="zh-CN" altLang="en-US" sz="1800" b="1">
                <a:effectLst>
                  <a:outerShdw blurRad="38100" dist="38100" dir="2700000" algn="tl">
                    <a:srgbClr val="C0C0C0"/>
                  </a:outerShdw>
                </a:effectLst>
                <a:latin typeface="Tahoma" panose="020B0604030504040204" pitchFamily="34" charset="0"/>
              </a:endParaRPr>
            </a:p>
          </p:txBody>
        </p:sp>
        <mc:AlternateContent xmlns:mc="http://schemas.openxmlformats.org/markup-compatibility/2006" xmlns:a14="http://schemas.microsoft.com/office/drawing/2010/main">
          <mc:Choice Requires="a14">
            <p:sp>
              <p:nvSpPr>
                <p:cNvPr id="439338" name="Rectangle 42">
                  <a:extLst>
                    <a:ext uri="{FF2B5EF4-FFF2-40B4-BE49-F238E27FC236}">
                      <a16:creationId xmlns:a16="http://schemas.microsoft.com/office/drawing/2014/main" id="{959BFF4B-2B10-4E47-8C02-69CF9E6D8BEE}"/>
                    </a:ext>
                  </a:extLst>
                </p:cNvPr>
                <p:cNvSpPr>
                  <a:spLocks noChangeArrowheads="1"/>
                </p:cNvSpPr>
                <p:nvPr/>
              </p:nvSpPr>
              <p:spPr bwMode="auto">
                <a:xfrm>
                  <a:off x="4601" y="2664"/>
                  <a:ext cx="180" cy="242"/>
                </a:xfrm>
                <a:prstGeom prst="rect">
                  <a:avLst/>
                </a:prstGeom>
                <a:noFill/>
                <a:ln>
                  <a:noFill/>
                </a:ln>
              </p:spPr>
              <p:txBody>
                <a:bodyPr wrap="none" lIns="0" tIns="0" rIns="0" bIns="0">
                  <a:spAutoFit/>
                </a:bodyPr>
                <a:lstStyle/>
                <a:p>
                  <a:pPr eaLnBrk="1" hangingPunct="1">
                    <a:defRPr/>
                  </a:pPr>
                  <a14:m>
                    <m:oMathPara xmlns:m="http://schemas.openxmlformats.org/officeDocument/2006/math">
                      <m:oMathParaPr>
                        <m:jc m:val="centerGroup"/>
                      </m:oMathParaPr>
                      <m:oMath xmlns:m="http://schemas.openxmlformats.org/officeDocument/2006/math">
                        <m:r>
                          <a:rPr lang="en-US" altLang="zh-CN" sz="2500" b="1" i="1" dirty="0" smtClean="0">
                            <a:solidFill>
                              <a:srgbClr val="000000"/>
                            </a:solidFill>
                            <a:effectLst>
                              <a:outerShdw blurRad="38100" dist="38100" dir="2700000" algn="tl">
                                <a:srgbClr val="C0C0C0"/>
                              </a:outerShdw>
                            </a:effectLst>
                            <a:latin typeface="Cambria Math" panose="02040503050406030204" pitchFamily="18" charset="0"/>
                          </a:rPr>
                          <m:t>𝒐</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9338" name="Rectangle 42">
                  <a:extLst>
                    <a:ext uri="{FF2B5EF4-FFF2-40B4-BE49-F238E27FC236}">
                      <a16:creationId xmlns:a16="http://schemas.microsoft.com/office/drawing/2014/main" id="{959BFF4B-2B10-4E47-8C02-69CF9E6D8BEE}"/>
                    </a:ext>
                  </a:extLst>
                </p:cNvPr>
                <p:cNvSpPr>
                  <a:spLocks noRot="1" noChangeAspect="1" noMove="1" noResize="1" noEditPoints="1" noAdjustHandles="1" noChangeArrowheads="1" noChangeShapeType="1" noTextEdit="1"/>
                </p:cNvSpPr>
                <p:nvPr/>
              </p:nvSpPr>
              <p:spPr bwMode="auto">
                <a:xfrm>
                  <a:off x="4601" y="2664"/>
                  <a:ext cx="180" cy="242"/>
                </a:xfrm>
                <a:prstGeom prst="rect">
                  <a:avLst/>
                </a:prstGeom>
                <a:blipFill>
                  <a:blip r:embed="rId4"/>
                  <a:stretch>
                    <a:fillRect/>
                  </a:stretch>
                </a:blipFill>
                <a:ln>
                  <a:noFill/>
                </a:ln>
              </p:spPr>
              <p:txBody>
                <a:bodyPr/>
                <a:lstStyle/>
                <a:p>
                  <a:r>
                    <a:rPr lang="zh-CN" altLang="en-US">
                      <a:noFill/>
                    </a:rPr>
                    <a:t> </a:t>
                  </a:r>
                </a:p>
              </p:txBody>
            </p:sp>
          </mc:Fallback>
        </mc:AlternateContent>
        <p:sp>
          <p:nvSpPr>
            <p:cNvPr id="439339" name="Rectangle 43">
              <a:extLst>
                <a:ext uri="{FF2B5EF4-FFF2-40B4-BE49-F238E27FC236}">
                  <a16:creationId xmlns:a16="http://schemas.microsoft.com/office/drawing/2014/main" id="{38F39098-7AAD-4FFB-9771-75C0BC938EC7}"/>
                </a:ext>
              </a:extLst>
            </p:cNvPr>
            <p:cNvSpPr>
              <a:spLocks noChangeArrowheads="1"/>
            </p:cNvSpPr>
            <p:nvPr/>
          </p:nvSpPr>
          <p:spPr bwMode="auto">
            <a:xfrm>
              <a:off x="4741" y="2778"/>
              <a:ext cx="33" cy="155"/>
            </a:xfrm>
            <a:prstGeom prst="rect">
              <a:avLst/>
            </a:prstGeom>
            <a:noFill/>
            <a:ln>
              <a:noFill/>
            </a:ln>
          </p:spPr>
          <p:txBody>
            <a:bodyPr wrap="none" lIns="0" tIns="0" rIns="0" bIns="0">
              <a:spAutoFit/>
            </a:bodyPr>
            <a:lstStyle/>
            <a:p>
              <a:pPr eaLnBrk="1" hangingPunct="1">
                <a:defRPr/>
              </a:pPr>
              <a:r>
                <a:rPr lang="en-US" altLang="zh-CN" sz="1600" b="1">
                  <a:solidFill>
                    <a:srgbClr val="000000"/>
                  </a:solidFill>
                  <a:effectLst>
                    <a:outerShdw blurRad="38100" dist="38100" dir="2700000" algn="tl">
                      <a:srgbClr val="C0C0C0"/>
                    </a:outerShdw>
                  </a:effectLst>
                </a:rPr>
                <a:t>i</a:t>
              </a:r>
              <a:endParaRPr lang="en-US" altLang="zh-CN">
                <a:effectLst>
                  <a:outerShdw blurRad="38100" dist="38100" dir="2700000" algn="tl">
                    <a:srgbClr val="C0C0C0"/>
                  </a:outerShdw>
                </a:effectLst>
                <a:latin typeface="Tahoma" pitchFamily="34" charset="0"/>
              </a:endParaRPr>
            </a:p>
          </p:txBody>
        </p:sp>
        <p:sp>
          <p:nvSpPr>
            <p:cNvPr id="45101" name="Freeform 44">
              <a:extLst>
                <a:ext uri="{FF2B5EF4-FFF2-40B4-BE49-F238E27FC236}">
                  <a16:creationId xmlns:a16="http://schemas.microsoft.com/office/drawing/2014/main" id="{CA09D1E9-EEAB-4BB8-8DE2-2D83D42522E2}"/>
                </a:ext>
              </a:extLst>
            </p:cNvPr>
            <p:cNvSpPr>
              <a:spLocks/>
            </p:cNvSpPr>
            <p:nvPr/>
          </p:nvSpPr>
          <p:spPr bwMode="auto">
            <a:xfrm>
              <a:off x="1850" y="3607"/>
              <a:ext cx="1510" cy="403"/>
            </a:xfrm>
            <a:custGeom>
              <a:avLst/>
              <a:gdLst>
                <a:gd name="T0" fmla="*/ 7 w 2268"/>
                <a:gd name="T1" fmla="*/ 15 h 605"/>
                <a:gd name="T2" fmla="*/ 51 w 2268"/>
                <a:gd name="T3" fmla="*/ 15 h 605"/>
                <a:gd name="T4" fmla="*/ 58 w 2268"/>
                <a:gd name="T5" fmla="*/ 7 h 605"/>
                <a:gd name="T6" fmla="*/ 51 w 2268"/>
                <a:gd name="T7" fmla="*/ 0 h 605"/>
                <a:gd name="T8" fmla="*/ 51 w 2268"/>
                <a:gd name="T9" fmla="*/ 0 h 605"/>
                <a:gd name="T10" fmla="*/ 51 w 2268"/>
                <a:gd name="T11" fmla="*/ 0 h 605"/>
                <a:gd name="T12" fmla="*/ 7 w 2268"/>
                <a:gd name="T13" fmla="*/ 0 h 605"/>
                <a:gd name="T14" fmla="*/ 0 w 2268"/>
                <a:gd name="T15" fmla="*/ 7 h 605"/>
                <a:gd name="T16" fmla="*/ 7 w 2268"/>
                <a:gd name="T17" fmla="*/ 15 h 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8" h="605">
                  <a:moveTo>
                    <a:pt x="303" y="605"/>
                  </a:moveTo>
                  <a:lnTo>
                    <a:pt x="1966" y="605"/>
                  </a:lnTo>
                  <a:cubicBezTo>
                    <a:pt x="2133" y="605"/>
                    <a:pt x="2268" y="469"/>
                    <a:pt x="2268" y="302"/>
                  </a:cubicBezTo>
                  <a:cubicBezTo>
                    <a:pt x="2268" y="135"/>
                    <a:pt x="2133" y="0"/>
                    <a:pt x="1966" y="0"/>
                  </a:cubicBezTo>
                  <a:cubicBezTo>
                    <a:pt x="1966" y="0"/>
                    <a:pt x="1966" y="0"/>
                    <a:pt x="1966" y="0"/>
                  </a:cubicBezTo>
                  <a:lnTo>
                    <a:pt x="303" y="0"/>
                  </a:lnTo>
                  <a:cubicBezTo>
                    <a:pt x="136" y="0"/>
                    <a:pt x="0" y="135"/>
                    <a:pt x="0" y="302"/>
                  </a:cubicBezTo>
                  <a:cubicBezTo>
                    <a:pt x="0" y="469"/>
                    <a:pt x="136" y="605"/>
                    <a:pt x="303" y="605"/>
                  </a:cubicBezTo>
                  <a:close/>
                </a:path>
              </a:pathLst>
            </a:custGeom>
            <a:solidFill>
              <a:srgbClr val="E8EEF7"/>
            </a:solidFill>
            <a:ln w="0">
              <a:solidFill>
                <a:srgbClr val="000000"/>
              </a:solidFill>
              <a:prstDash val="solid"/>
              <a:round/>
              <a:headEnd/>
              <a:tailEnd/>
            </a:ln>
          </p:spPr>
          <p:txBody>
            <a:bodyPr/>
            <a:lstStyle/>
            <a:p>
              <a:endParaRPr lang="zh-CN" altLang="en-US"/>
            </a:p>
          </p:txBody>
        </p:sp>
        <p:sp>
          <p:nvSpPr>
            <p:cNvPr id="45102" name="Freeform 45">
              <a:extLst>
                <a:ext uri="{FF2B5EF4-FFF2-40B4-BE49-F238E27FC236}">
                  <a16:creationId xmlns:a16="http://schemas.microsoft.com/office/drawing/2014/main" id="{83711427-6102-4406-85C3-D028A0728BA7}"/>
                </a:ext>
              </a:extLst>
            </p:cNvPr>
            <p:cNvSpPr>
              <a:spLocks/>
            </p:cNvSpPr>
            <p:nvPr/>
          </p:nvSpPr>
          <p:spPr bwMode="auto">
            <a:xfrm>
              <a:off x="1850" y="3607"/>
              <a:ext cx="1510" cy="403"/>
            </a:xfrm>
            <a:custGeom>
              <a:avLst/>
              <a:gdLst>
                <a:gd name="T0" fmla="*/ 7 w 2268"/>
                <a:gd name="T1" fmla="*/ 15 h 605"/>
                <a:gd name="T2" fmla="*/ 51 w 2268"/>
                <a:gd name="T3" fmla="*/ 15 h 605"/>
                <a:gd name="T4" fmla="*/ 58 w 2268"/>
                <a:gd name="T5" fmla="*/ 7 h 605"/>
                <a:gd name="T6" fmla="*/ 51 w 2268"/>
                <a:gd name="T7" fmla="*/ 0 h 605"/>
                <a:gd name="T8" fmla="*/ 51 w 2268"/>
                <a:gd name="T9" fmla="*/ 0 h 605"/>
                <a:gd name="T10" fmla="*/ 51 w 2268"/>
                <a:gd name="T11" fmla="*/ 0 h 605"/>
                <a:gd name="T12" fmla="*/ 7 w 2268"/>
                <a:gd name="T13" fmla="*/ 0 h 605"/>
                <a:gd name="T14" fmla="*/ 0 w 2268"/>
                <a:gd name="T15" fmla="*/ 7 h 605"/>
                <a:gd name="T16" fmla="*/ 7 w 2268"/>
                <a:gd name="T17" fmla="*/ 15 h 6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68" h="605">
                  <a:moveTo>
                    <a:pt x="303" y="605"/>
                  </a:moveTo>
                  <a:lnTo>
                    <a:pt x="1966" y="605"/>
                  </a:lnTo>
                  <a:cubicBezTo>
                    <a:pt x="2133" y="605"/>
                    <a:pt x="2268" y="469"/>
                    <a:pt x="2268" y="302"/>
                  </a:cubicBezTo>
                  <a:cubicBezTo>
                    <a:pt x="2268" y="135"/>
                    <a:pt x="2133" y="0"/>
                    <a:pt x="1966" y="0"/>
                  </a:cubicBezTo>
                  <a:cubicBezTo>
                    <a:pt x="1966" y="0"/>
                    <a:pt x="1966" y="0"/>
                    <a:pt x="1966" y="0"/>
                  </a:cubicBezTo>
                  <a:lnTo>
                    <a:pt x="303" y="0"/>
                  </a:lnTo>
                  <a:cubicBezTo>
                    <a:pt x="136" y="0"/>
                    <a:pt x="0" y="135"/>
                    <a:pt x="0" y="302"/>
                  </a:cubicBezTo>
                  <a:cubicBezTo>
                    <a:pt x="0" y="469"/>
                    <a:pt x="136" y="605"/>
                    <a:pt x="303" y="605"/>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9342" name="Rectangle 46">
              <a:extLst>
                <a:ext uri="{FF2B5EF4-FFF2-40B4-BE49-F238E27FC236}">
                  <a16:creationId xmlns:a16="http://schemas.microsoft.com/office/drawing/2014/main" id="{2B6B4F69-5650-4FBE-B9A1-48191281A0D2}"/>
                </a:ext>
              </a:extLst>
            </p:cNvPr>
            <p:cNvSpPr>
              <a:spLocks noChangeArrowheads="1"/>
            </p:cNvSpPr>
            <p:nvPr/>
          </p:nvSpPr>
          <p:spPr bwMode="auto">
            <a:xfrm>
              <a:off x="2046" y="3672"/>
              <a:ext cx="1038" cy="310"/>
            </a:xfrm>
            <a:prstGeom prst="rect">
              <a:avLst/>
            </a:prstGeom>
            <a:noFill/>
            <a:ln>
              <a:noFill/>
            </a:ln>
          </p:spPr>
          <p:txBody>
            <a:bodyPr wrap="none" lIns="0" tIns="0" rIns="0" bIns="0">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200" b="1">
                  <a:solidFill>
                    <a:srgbClr val="000000"/>
                  </a:solidFill>
                  <a:effectLst>
                    <a:outerShdw blurRad="38100" dist="38100" dir="2700000" algn="tl">
                      <a:srgbClr val="C0C0C0"/>
                    </a:outerShdw>
                  </a:effectLst>
                  <a:latin typeface="宋体" panose="02010600030101010101" pitchFamily="2" charset="-122"/>
                </a:rPr>
                <a:t>反馈函数</a:t>
              </a:r>
              <a:endParaRPr lang="zh-CN" altLang="en-US" sz="1800">
                <a:effectLst>
                  <a:outerShdw blurRad="38100" dist="38100" dir="2700000" algn="tl">
                    <a:srgbClr val="C0C0C0"/>
                  </a:outerShdw>
                </a:effectLst>
                <a:latin typeface="Tahoma" panose="020B0604030504040204" pitchFamily="34" charset="0"/>
              </a:endParaRPr>
            </a:p>
          </p:txBody>
        </p:sp>
        <mc:AlternateContent xmlns:mc="http://schemas.openxmlformats.org/markup-compatibility/2006" xmlns:a14="http://schemas.microsoft.com/office/drawing/2010/main">
          <mc:Choice Requires="a14">
            <p:sp>
              <p:nvSpPr>
                <p:cNvPr id="439343" name="Rectangle 47">
                  <a:extLst>
                    <a:ext uri="{FF2B5EF4-FFF2-40B4-BE49-F238E27FC236}">
                      <a16:creationId xmlns:a16="http://schemas.microsoft.com/office/drawing/2014/main" id="{B0B72313-C8D3-4552-9C46-28C392F6C3CC}"/>
                    </a:ext>
                  </a:extLst>
                </p:cNvPr>
                <p:cNvSpPr>
                  <a:spLocks noChangeArrowheads="1"/>
                </p:cNvSpPr>
                <p:nvPr/>
              </p:nvSpPr>
              <p:spPr bwMode="auto">
                <a:xfrm>
                  <a:off x="3079" y="3672"/>
                  <a:ext cx="226" cy="310"/>
                </a:xfrm>
                <a:prstGeom prst="rect">
                  <a:avLst/>
                </a:prstGeom>
                <a:noFill/>
                <a:ln>
                  <a:noFill/>
                </a:ln>
              </p:spPr>
              <p:txBody>
                <a:bodyPr wrap="none" lIns="0" tIns="0" rIns="0" bIns="0">
                  <a:spAutoFit/>
                </a:bodyPr>
                <a:lstStyle/>
                <a:p>
                  <a:pPr eaLnBrk="1" hangingPunct="1">
                    <a:defRPr/>
                  </a:pPr>
                  <a14:m>
                    <m:oMathPara xmlns:m="http://schemas.openxmlformats.org/officeDocument/2006/math">
                      <m:oMathParaPr>
                        <m:jc m:val="centerGroup"/>
                      </m:oMathParaPr>
                      <m:oMath xmlns:m="http://schemas.openxmlformats.org/officeDocument/2006/math">
                        <m:r>
                          <a:rPr lang="en-US" altLang="zh-CN" sz="3200" b="1" i="1" dirty="0" smtClean="0">
                            <a:solidFill>
                              <a:srgbClr val="000000"/>
                            </a:solidFill>
                            <a:effectLst>
                              <a:outerShdw blurRad="38100" dist="38100" dir="2700000" algn="tl">
                                <a:srgbClr val="C0C0C0"/>
                              </a:outerShdw>
                            </a:effectLst>
                            <a:latin typeface="Cambria Math" panose="02040503050406030204" pitchFamily="18" charset="0"/>
                          </a:rPr>
                          <m:t>𝒇</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9343" name="Rectangle 47">
                  <a:extLst>
                    <a:ext uri="{FF2B5EF4-FFF2-40B4-BE49-F238E27FC236}">
                      <a16:creationId xmlns:a16="http://schemas.microsoft.com/office/drawing/2014/main" id="{B0B72313-C8D3-4552-9C46-28C392F6C3CC}"/>
                    </a:ext>
                  </a:extLst>
                </p:cNvPr>
                <p:cNvSpPr>
                  <a:spLocks noRot="1" noChangeAspect="1" noMove="1" noResize="1" noEditPoints="1" noAdjustHandles="1" noChangeArrowheads="1" noChangeShapeType="1" noTextEdit="1"/>
                </p:cNvSpPr>
                <p:nvPr/>
              </p:nvSpPr>
              <p:spPr bwMode="auto">
                <a:xfrm>
                  <a:off x="3079" y="3672"/>
                  <a:ext cx="226" cy="310"/>
                </a:xfrm>
                <a:prstGeom prst="rect">
                  <a:avLst/>
                </a:prstGeom>
                <a:blipFill>
                  <a:blip r:embed="rId5"/>
                  <a:stretch>
                    <a:fillRect b="-7407"/>
                  </a:stretch>
                </a:blipFill>
                <a:ln>
                  <a:noFill/>
                </a:ln>
              </p:spPr>
              <p:txBody>
                <a:bodyPr/>
                <a:lstStyle/>
                <a:p>
                  <a:r>
                    <a:rPr lang="zh-CN" altLang="en-US">
                      <a:noFill/>
                    </a:rPr>
                    <a:t> </a:t>
                  </a:r>
                </a:p>
              </p:txBody>
            </p:sp>
          </mc:Fallback>
        </mc:AlternateContent>
        <p:sp>
          <p:nvSpPr>
            <p:cNvPr id="45105" name="Freeform 48">
              <a:extLst>
                <a:ext uri="{FF2B5EF4-FFF2-40B4-BE49-F238E27FC236}">
                  <a16:creationId xmlns:a16="http://schemas.microsoft.com/office/drawing/2014/main" id="{DA260BD0-247F-45AD-9A83-F356321F2018}"/>
                </a:ext>
              </a:extLst>
            </p:cNvPr>
            <p:cNvSpPr>
              <a:spLocks/>
            </p:cNvSpPr>
            <p:nvPr/>
          </p:nvSpPr>
          <p:spPr bwMode="auto">
            <a:xfrm>
              <a:off x="1196" y="2824"/>
              <a:ext cx="654" cy="984"/>
            </a:xfrm>
            <a:custGeom>
              <a:avLst/>
              <a:gdLst>
                <a:gd name="T0" fmla="*/ 654 w 654"/>
                <a:gd name="T1" fmla="*/ 984 h 984"/>
                <a:gd name="T2" fmla="*/ 0 w 654"/>
                <a:gd name="T3" fmla="*/ 984 h 984"/>
                <a:gd name="T4" fmla="*/ 0 w 654"/>
                <a:gd name="T5" fmla="*/ 0 h 984"/>
                <a:gd name="T6" fmla="*/ 295 w 654"/>
                <a:gd name="T7" fmla="*/ 0 h 9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4" h="984">
                  <a:moveTo>
                    <a:pt x="654" y="984"/>
                  </a:moveTo>
                  <a:lnTo>
                    <a:pt x="0" y="984"/>
                  </a:lnTo>
                  <a:lnTo>
                    <a:pt x="0" y="0"/>
                  </a:lnTo>
                  <a:lnTo>
                    <a:pt x="295"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6" name="Freeform 49">
              <a:extLst>
                <a:ext uri="{FF2B5EF4-FFF2-40B4-BE49-F238E27FC236}">
                  <a16:creationId xmlns:a16="http://schemas.microsoft.com/office/drawing/2014/main" id="{7C46CAAD-F136-45ED-921F-91DBE6F96A2A}"/>
                </a:ext>
              </a:extLst>
            </p:cNvPr>
            <p:cNvSpPr>
              <a:spLocks/>
            </p:cNvSpPr>
            <p:nvPr/>
          </p:nvSpPr>
          <p:spPr bwMode="auto">
            <a:xfrm>
              <a:off x="1481" y="2785"/>
              <a:ext cx="117" cy="79"/>
            </a:xfrm>
            <a:custGeom>
              <a:avLst/>
              <a:gdLst>
                <a:gd name="T0" fmla="*/ 0 w 117"/>
                <a:gd name="T1" fmla="*/ 0 h 79"/>
                <a:gd name="T2" fmla="*/ 117 w 117"/>
                <a:gd name="T3" fmla="*/ 39 h 79"/>
                <a:gd name="T4" fmla="*/ 0 w 117"/>
                <a:gd name="T5" fmla="*/ 79 h 79"/>
                <a:gd name="T6" fmla="*/ 0 w 117"/>
                <a:gd name="T7" fmla="*/ 0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 h="79">
                  <a:moveTo>
                    <a:pt x="0" y="0"/>
                  </a:moveTo>
                  <a:lnTo>
                    <a:pt x="117" y="39"/>
                  </a:lnTo>
                  <a:lnTo>
                    <a:pt x="0" y="7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07" name="Line 50">
              <a:extLst>
                <a:ext uri="{FF2B5EF4-FFF2-40B4-BE49-F238E27FC236}">
                  <a16:creationId xmlns:a16="http://schemas.microsoft.com/office/drawing/2014/main" id="{9E8A6BB2-7630-4027-875E-E951A1A2034A}"/>
                </a:ext>
              </a:extLst>
            </p:cNvPr>
            <p:cNvSpPr>
              <a:spLocks noChangeShapeType="1"/>
            </p:cNvSpPr>
            <p:nvPr/>
          </p:nvSpPr>
          <p:spPr bwMode="auto">
            <a:xfrm flipH="1">
              <a:off x="3069" y="3026"/>
              <a:ext cx="341" cy="493"/>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Freeform 51">
              <a:extLst>
                <a:ext uri="{FF2B5EF4-FFF2-40B4-BE49-F238E27FC236}">
                  <a16:creationId xmlns:a16="http://schemas.microsoft.com/office/drawing/2014/main" id="{FD5554DC-9F48-4A55-95EF-46DF7E73F2BF}"/>
                </a:ext>
              </a:extLst>
            </p:cNvPr>
            <p:cNvSpPr>
              <a:spLocks/>
            </p:cNvSpPr>
            <p:nvPr/>
          </p:nvSpPr>
          <p:spPr bwMode="auto">
            <a:xfrm>
              <a:off x="3007" y="3488"/>
              <a:ext cx="100" cy="119"/>
            </a:xfrm>
            <a:custGeom>
              <a:avLst/>
              <a:gdLst>
                <a:gd name="T0" fmla="*/ 100 w 100"/>
                <a:gd name="T1" fmla="*/ 45 h 119"/>
                <a:gd name="T2" fmla="*/ 0 w 100"/>
                <a:gd name="T3" fmla="*/ 119 h 119"/>
                <a:gd name="T4" fmla="*/ 35 w 100"/>
                <a:gd name="T5" fmla="*/ 0 h 119"/>
                <a:gd name="T6" fmla="*/ 100 w 100"/>
                <a:gd name="T7" fmla="*/ 45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119">
                  <a:moveTo>
                    <a:pt x="100" y="45"/>
                  </a:moveTo>
                  <a:lnTo>
                    <a:pt x="0" y="119"/>
                  </a:lnTo>
                  <a:lnTo>
                    <a:pt x="35" y="0"/>
                  </a:lnTo>
                  <a:lnTo>
                    <a:pt x="10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09" name="Line 52">
              <a:extLst>
                <a:ext uri="{FF2B5EF4-FFF2-40B4-BE49-F238E27FC236}">
                  <a16:creationId xmlns:a16="http://schemas.microsoft.com/office/drawing/2014/main" id="{5CFC6776-E9E4-46B2-8369-F6B9C8F85986}"/>
                </a:ext>
              </a:extLst>
            </p:cNvPr>
            <p:cNvSpPr>
              <a:spLocks noChangeShapeType="1"/>
            </p:cNvSpPr>
            <p:nvPr/>
          </p:nvSpPr>
          <p:spPr bwMode="auto">
            <a:xfrm flipH="1">
              <a:off x="2842" y="3026"/>
              <a:ext cx="165" cy="479"/>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0" name="Freeform 53">
              <a:extLst>
                <a:ext uri="{FF2B5EF4-FFF2-40B4-BE49-F238E27FC236}">
                  <a16:creationId xmlns:a16="http://schemas.microsoft.com/office/drawing/2014/main" id="{B40F186C-B08B-44F7-A3E6-9527D060092B}"/>
                </a:ext>
              </a:extLst>
            </p:cNvPr>
            <p:cNvSpPr>
              <a:spLocks/>
            </p:cNvSpPr>
            <p:nvPr/>
          </p:nvSpPr>
          <p:spPr bwMode="auto">
            <a:xfrm>
              <a:off x="2806" y="3484"/>
              <a:ext cx="76" cy="123"/>
            </a:xfrm>
            <a:custGeom>
              <a:avLst/>
              <a:gdLst>
                <a:gd name="T0" fmla="*/ 76 w 76"/>
                <a:gd name="T1" fmla="*/ 25 h 123"/>
                <a:gd name="T2" fmla="*/ 0 w 76"/>
                <a:gd name="T3" fmla="*/ 123 h 123"/>
                <a:gd name="T4" fmla="*/ 2 w 76"/>
                <a:gd name="T5" fmla="*/ 0 h 123"/>
                <a:gd name="T6" fmla="*/ 76 w 76"/>
                <a:gd name="T7" fmla="*/ 25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23">
                  <a:moveTo>
                    <a:pt x="76" y="25"/>
                  </a:moveTo>
                  <a:lnTo>
                    <a:pt x="0" y="123"/>
                  </a:lnTo>
                  <a:lnTo>
                    <a:pt x="2" y="0"/>
                  </a:lnTo>
                  <a:lnTo>
                    <a:pt x="7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1" name="Line 54">
              <a:extLst>
                <a:ext uri="{FF2B5EF4-FFF2-40B4-BE49-F238E27FC236}">
                  <a16:creationId xmlns:a16="http://schemas.microsoft.com/office/drawing/2014/main" id="{663E8DA4-F901-4370-9A77-593DAC026608}"/>
                </a:ext>
              </a:extLst>
            </p:cNvPr>
            <p:cNvSpPr>
              <a:spLocks noChangeShapeType="1"/>
            </p:cNvSpPr>
            <p:nvPr/>
          </p:nvSpPr>
          <p:spPr bwMode="auto">
            <a:xfrm>
              <a:off x="2202" y="3026"/>
              <a:ext cx="167" cy="479"/>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2" name="Freeform 55">
              <a:extLst>
                <a:ext uri="{FF2B5EF4-FFF2-40B4-BE49-F238E27FC236}">
                  <a16:creationId xmlns:a16="http://schemas.microsoft.com/office/drawing/2014/main" id="{26590D2A-9DE0-4F78-B04F-ADC70693FC2B}"/>
                </a:ext>
              </a:extLst>
            </p:cNvPr>
            <p:cNvSpPr>
              <a:spLocks/>
            </p:cNvSpPr>
            <p:nvPr/>
          </p:nvSpPr>
          <p:spPr bwMode="auto">
            <a:xfrm>
              <a:off x="2328" y="3484"/>
              <a:ext cx="76" cy="123"/>
            </a:xfrm>
            <a:custGeom>
              <a:avLst/>
              <a:gdLst>
                <a:gd name="T0" fmla="*/ 74 w 76"/>
                <a:gd name="T1" fmla="*/ 0 h 123"/>
                <a:gd name="T2" fmla="*/ 76 w 76"/>
                <a:gd name="T3" fmla="*/ 123 h 123"/>
                <a:gd name="T4" fmla="*/ 0 w 76"/>
                <a:gd name="T5" fmla="*/ 25 h 123"/>
                <a:gd name="T6" fmla="*/ 74 w 76"/>
                <a:gd name="T7" fmla="*/ 0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23">
                  <a:moveTo>
                    <a:pt x="74" y="0"/>
                  </a:moveTo>
                  <a:lnTo>
                    <a:pt x="76" y="123"/>
                  </a:lnTo>
                  <a:lnTo>
                    <a:pt x="0" y="25"/>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3" name="Line 56">
              <a:extLst>
                <a:ext uri="{FF2B5EF4-FFF2-40B4-BE49-F238E27FC236}">
                  <a16:creationId xmlns:a16="http://schemas.microsoft.com/office/drawing/2014/main" id="{6578D297-7F24-46DE-9056-D4F6E4E5C921}"/>
                </a:ext>
              </a:extLst>
            </p:cNvPr>
            <p:cNvSpPr>
              <a:spLocks noChangeShapeType="1"/>
            </p:cNvSpPr>
            <p:nvPr/>
          </p:nvSpPr>
          <p:spPr bwMode="auto">
            <a:xfrm>
              <a:off x="1800" y="3026"/>
              <a:ext cx="341" cy="493"/>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4" name="Freeform 57">
              <a:extLst>
                <a:ext uri="{FF2B5EF4-FFF2-40B4-BE49-F238E27FC236}">
                  <a16:creationId xmlns:a16="http://schemas.microsoft.com/office/drawing/2014/main" id="{D8F571E3-3724-43E3-9FE1-488A830555C8}"/>
                </a:ext>
              </a:extLst>
            </p:cNvPr>
            <p:cNvSpPr>
              <a:spLocks/>
            </p:cNvSpPr>
            <p:nvPr/>
          </p:nvSpPr>
          <p:spPr bwMode="auto">
            <a:xfrm>
              <a:off x="2104" y="3488"/>
              <a:ext cx="98" cy="119"/>
            </a:xfrm>
            <a:custGeom>
              <a:avLst/>
              <a:gdLst>
                <a:gd name="T0" fmla="*/ 64 w 98"/>
                <a:gd name="T1" fmla="*/ 0 h 119"/>
                <a:gd name="T2" fmla="*/ 98 w 98"/>
                <a:gd name="T3" fmla="*/ 119 h 119"/>
                <a:gd name="T4" fmla="*/ 0 w 98"/>
                <a:gd name="T5" fmla="*/ 45 h 119"/>
                <a:gd name="T6" fmla="*/ 64 w 98"/>
                <a:gd name="T7" fmla="*/ 0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19">
                  <a:moveTo>
                    <a:pt x="64" y="0"/>
                  </a:moveTo>
                  <a:lnTo>
                    <a:pt x="98" y="119"/>
                  </a:lnTo>
                  <a:lnTo>
                    <a:pt x="0" y="45"/>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62" name="灯片编号占位符 1">
            <a:extLst>
              <a:ext uri="{FF2B5EF4-FFF2-40B4-BE49-F238E27FC236}">
                <a16:creationId xmlns:a16="http://schemas.microsoft.com/office/drawing/2014/main" id="{7F416CE9-8901-43D4-8C3F-04CAED2CFAFC}"/>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ED8A7DEC-FB1A-4629-A98C-DEF451A44F24}" type="slidenum">
              <a:rPr lang="en-US" altLang="zh-CN" sz="1400"/>
              <a:pPr>
                <a:spcBef>
                  <a:spcPct val="0"/>
                </a:spcBef>
              </a:pPr>
              <a:t>13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92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9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CC7F95D-AB59-4CC1-83CC-3F1A63D716B3}"/>
              </a:ext>
            </a:extLst>
          </p:cNvPr>
          <p:cNvSpPr>
            <a:spLocks noGrp="1" noChangeArrowheads="1"/>
          </p:cNvSpPr>
          <p:nvPr>
            <p:ph type="title"/>
          </p:nvPr>
        </p:nvSpPr>
        <p:spPr/>
        <p:txBody>
          <a:bodyPr>
            <a:normAutofit/>
          </a:bodyPr>
          <a:lstStyle/>
          <a:p>
            <a:pPr algn="ctr"/>
            <a:r>
              <a:rPr kumimoji="1" lang="zh-CN" altLang="en-US" dirty="0">
                <a:latin typeface="宋体" panose="02010600030101010101" pitchFamily="2" charset="-122"/>
                <a:ea typeface="宋体" panose="02010600030101010101" pitchFamily="2" charset="-122"/>
              </a:rPr>
              <a:t>反馈移位寄存器</a:t>
            </a:r>
          </a:p>
        </p:txBody>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4E2A84EE-BA5E-4B38-99CE-EF49B77D5B78}"/>
                  </a:ext>
                </a:extLst>
              </p:cNvPr>
              <p:cNvSpPr>
                <a:spLocks noGrp="1" noChangeArrowheads="1"/>
              </p:cNvSpPr>
              <p:nvPr>
                <p:ph type="body" idx="1"/>
              </p:nvPr>
            </p:nvSpPr>
            <p:spPr>
              <a:xfrm>
                <a:off x="1318259" y="1446054"/>
                <a:ext cx="9555480" cy="3550920"/>
              </a:xfrm>
            </p:spPr>
            <p:txBody>
              <a:bodyPr>
                <a:noAutofit/>
              </a:bodyPr>
              <a:lstStyle/>
              <a:p>
                <a:pPr marL="0" indent="457200" algn="just">
                  <a:lnSpc>
                    <a:spcPct val="100000"/>
                  </a:lnSpc>
                  <a:spcBef>
                    <a:spcPts val="150"/>
                  </a:spcBef>
                  <a:buNone/>
                </a:pPr>
                <a:r>
                  <a:rPr lang="zh-CN" altLang="en-US" sz="2400" dirty="0">
                    <a:latin typeface="宋体" panose="02010600030101010101" pitchFamily="2" charset="-122"/>
                    <a:ea typeface="宋体" panose="02010600030101010101" pitchFamily="2" charset="-122"/>
                  </a:rPr>
                  <a:t>初始状态由用户确定，当第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个移位时钟脉冲到来时，每一级存储器</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sub>
                    </m:sSub>
                  </m:oMath>
                </a14:m>
                <a:r>
                  <a:rPr lang="zh-CN" altLang="en-US" sz="2400" dirty="0">
                    <a:latin typeface="宋体" panose="02010600030101010101" pitchFamily="2" charset="-122"/>
                    <a:ea typeface="宋体" panose="02010600030101010101" pitchFamily="2" charset="-122"/>
                  </a:rPr>
                  <a:t>都将其内容向下一级</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r>
                          <a:rPr lang="en-US" altLang="zh-CN" sz="2400" b="0" i="1" smtClean="0">
                            <a:latin typeface="Cambria Math" panose="02040503050406030204" pitchFamily="18" charset="0"/>
                            <a:ea typeface="宋体" panose="02010600030101010101" pitchFamily="2" charset="-122"/>
                          </a:rPr>
                          <m:t>−1</m:t>
                        </m:r>
                      </m:sub>
                    </m:sSub>
                  </m:oMath>
                </a14:m>
                <a:r>
                  <a:rPr lang="zh-CN" altLang="en-US" sz="2400" dirty="0">
                    <a:latin typeface="宋体" panose="02010600030101010101" pitchFamily="2" charset="-122"/>
                    <a:ea typeface="宋体" panose="02010600030101010101" pitchFamily="2" charset="-122"/>
                  </a:rPr>
                  <a:t>传递，并计算</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𝑓</m:t>
                    </m:r>
                    <m:r>
                      <a:rPr lang="en-US" altLang="zh-CN" sz="2400" i="1" dirty="0" smtClean="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1</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2</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𝑛</m:t>
                        </m:r>
                      </m:sub>
                    </m:sSub>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作为下一时刻的</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𝑛</m:t>
                        </m:r>
                      </m:sub>
                    </m:sSub>
                  </m:oMath>
                </a14:m>
                <a:r>
                  <a:rPr lang="zh-CN" altLang="en-US" sz="2400" dirty="0">
                    <a:latin typeface="宋体" panose="02010600030101010101" pitchFamily="2" charset="-122"/>
                    <a:ea typeface="宋体" panose="02010600030101010101" pitchFamily="2" charset="-122"/>
                  </a:rPr>
                  <a:t>。</a:t>
                </a:r>
              </a:p>
              <a:p>
                <a:pPr marL="0" indent="457200" algn="just">
                  <a:lnSpc>
                    <a:spcPct val="100000"/>
                  </a:lnSpc>
                  <a:spcBef>
                    <a:spcPts val="150"/>
                  </a:spcBef>
                  <a:buNone/>
                </a:pPr>
                <a:r>
                  <a:rPr lang="zh-CN" altLang="en-US" sz="2400" dirty="0">
                    <a:latin typeface="宋体" panose="02010600030101010101" pitchFamily="2" charset="-122"/>
                    <a:ea typeface="宋体" panose="02010600030101010101" pitchFamily="2" charset="-122"/>
                  </a:rPr>
                  <a:t>反馈函数</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𝑓</m:t>
                    </m:r>
                    <m:r>
                      <a:rPr lang="en-US" altLang="zh-CN" sz="2400" i="1" dirty="0" smtClean="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1</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2</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𝑛</m:t>
                        </m:r>
                      </m:sub>
                    </m:sSub>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是</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𝑛</m:t>
                    </m:r>
                  </m:oMath>
                </a14:m>
                <a:r>
                  <a:rPr lang="zh-CN" altLang="en-US" sz="2400" dirty="0">
                    <a:latin typeface="宋体" panose="02010600030101010101" pitchFamily="2" charset="-122"/>
                    <a:ea typeface="宋体" panose="02010600030101010101" pitchFamily="2" charset="-122"/>
                  </a:rPr>
                  <a:t>元布尔函数，即</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𝑛</m:t>
                    </m:r>
                  </m:oMath>
                </a14:m>
                <a:r>
                  <a:rPr lang="zh-CN" altLang="en-US" sz="2400" dirty="0">
                    <a:latin typeface="宋体" panose="02010600030101010101" pitchFamily="2" charset="-122"/>
                    <a:ea typeface="宋体" panose="02010600030101010101" pitchFamily="2" charset="-122"/>
                  </a:rPr>
                  <a:t>个变元</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1</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2</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𝑛</m:t>
                        </m:r>
                      </m:sub>
                    </m:sSub>
                  </m:oMath>
                </a14:m>
                <a:r>
                  <a:rPr lang="zh-CN" altLang="en-US" sz="2400" dirty="0">
                    <a:latin typeface="宋体" panose="02010600030101010101" pitchFamily="2" charset="-122"/>
                    <a:ea typeface="宋体" panose="02010600030101010101" pitchFamily="2" charset="-122"/>
                  </a:rPr>
                  <a:t>可以独立地取</a:t>
                </a:r>
                <a:r>
                  <a:rPr lang="en-US" altLang="zh-CN" sz="2400" dirty="0">
                    <a:latin typeface="Arial" panose="020B0604020202020204" pitchFamily="34" charset="0"/>
                    <a:ea typeface="宋体" panose="02010600030101010101" pitchFamily="2" charset="-122"/>
                    <a:cs typeface="Arial" panose="020B0604020202020204" pitchFamily="34" charset="0"/>
                  </a:rPr>
                  <a:t>0</a:t>
                </a:r>
                <a:r>
                  <a:rPr lang="zh-CN" altLang="en-US" sz="2400" dirty="0">
                    <a:latin typeface="宋体" panose="02010600030101010101" pitchFamily="2" charset="-122"/>
                    <a:ea typeface="宋体" panose="02010600030101010101" pitchFamily="2" charset="-122"/>
                  </a:rPr>
                  <a:t>和</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两个可能的值，函数中的运算有逻辑与、逻辑或、逻辑补等运算，最后的函数值也为</a:t>
                </a:r>
                <a:r>
                  <a:rPr lang="en-US" altLang="zh-CN" sz="2400" dirty="0">
                    <a:latin typeface="Arial" panose="020B0604020202020204" pitchFamily="34" charset="0"/>
                    <a:ea typeface="宋体" panose="02010600030101010101" pitchFamily="2" charset="-122"/>
                    <a:cs typeface="Arial" panose="020B0604020202020204" pitchFamily="34" charset="0"/>
                  </a:rPr>
                  <a:t>0</a:t>
                </a:r>
                <a:r>
                  <a:rPr lang="zh-CN" altLang="en-US" sz="2400" dirty="0">
                    <a:latin typeface="宋体" panose="02010600030101010101" pitchFamily="2" charset="-122"/>
                    <a:ea typeface="宋体" panose="02010600030101010101" pitchFamily="2" charset="-122"/>
                  </a:rPr>
                  <a:t>或</a:t>
                </a:r>
                <a:r>
                  <a:rPr lang="en-US" altLang="zh-CN" sz="2400" dirty="0">
                    <a:latin typeface="Arial" panose="020B0604020202020204" pitchFamily="34" charset="0"/>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rPr>
                  <a:t>。</a:t>
                </a:r>
              </a:p>
            </p:txBody>
          </p:sp>
        </mc:Choice>
        <mc:Fallback xmlns="">
          <p:sp>
            <p:nvSpPr>
              <p:cNvPr id="48131" name="Rectangle 3">
                <a:extLst>
                  <a:ext uri="{FF2B5EF4-FFF2-40B4-BE49-F238E27FC236}">
                    <a16:creationId xmlns:a16="http://schemas.microsoft.com/office/drawing/2014/main" id="{4E2A84EE-BA5E-4B38-99CE-EF49B77D5B78}"/>
                  </a:ext>
                </a:extLst>
              </p:cNvPr>
              <p:cNvSpPr>
                <a:spLocks noGrp="1" noRot="1" noChangeAspect="1" noMove="1" noResize="1" noEditPoints="1" noAdjustHandles="1" noChangeArrowheads="1" noChangeShapeType="1" noTextEdit="1"/>
              </p:cNvSpPr>
              <p:nvPr>
                <p:ph type="body" idx="1"/>
              </p:nvPr>
            </p:nvSpPr>
            <p:spPr>
              <a:xfrm>
                <a:off x="1318259" y="1446054"/>
                <a:ext cx="9555480" cy="3550920"/>
              </a:xfrm>
              <a:blipFill>
                <a:blip r:embed="rId3"/>
                <a:stretch>
                  <a:fillRect l="-957" t="-1887" r="-1020"/>
                </a:stretch>
              </a:blipFill>
            </p:spPr>
            <p:txBody>
              <a:bodyPr/>
              <a:lstStyle/>
              <a:p>
                <a:r>
                  <a:rPr lang="zh-CN" altLang="en-US">
                    <a:noFill/>
                  </a:rPr>
                  <a:t> </a:t>
                </a:r>
              </a:p>
            </p:txBody>
          </p:sp>
        </mc:Fallback>
      </mc:AlternateContent>
      <p:pic>
        <p:nvPicPr>
          <p:cNvPr id="47108" name="Picture 4" descr="xd12">
            <a:extLst>
              <a:ext uri="{FF2B5EF4-FFF2-40B4-BE49-F238E27FC236}">
                <a16:creationId xmlns:a16="http://schemas.microsoft.com/office/drawing/2014/main" id="{A0D2CC32-8F65-448F-B185-91D0DD90C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2" y="4030981"/>
            <a:ext cx="6264275"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灯片编号占位符 1">
            <a:extLst>
              <a:ext uri="{FF2B5EF4-FFF2-40B4-BE49-F238E27FC236}">
                <a16:creationId xmlns:a16="http://schemas.microsoft.com/office/drawing/2014/main" id="{17203E1B-A3AC-4767-9260-E6FBE10F508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F8A8AE21-8258-4A75-9570-F48155E406C2}" type="slidenum">
              <a:rPr lang="en-US" altLang="zh-CN" sz="1400"/>
              <a:pPr>
                <a:spcBef>
                  <a:spcPct val="0"/>
                </a:spcBef>
              </a:pPr>
              <a:t>14</a:t>
            </a:fld>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075AA29-13E1-4122-BDA2-B30B1AD318A1}"/>
              </a:ext>
            </a:extLst>
          </p:cNvPr>
          <p:cNvSpPr>
            <a:spLocks noGrp="1" noChangeArrowheads="1"/>
          </p:cNvSpPr>
          <p:nvPr>
            <p:ph type="title"/>
          </p:nvPr>
        </p:nvSpPr>
        <p:spPr>
          <a:xfrm>
            <a:off x="1976438" y="34925"/>
            <a:ext cx="8229600" cy="808038"/>
          </a:xfrm>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线性反馈移位寄存器</a:t>
            </a:r>
          </a:p>
        </p:txBody>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8180F374-AF21-4C84-BE53-B3823AFA46F0}"/>
                  </a:ext>
                </a:extLst>
              </p:cNvPr>
              <p:cNvSpPr>
                <a:spLocks noGrp="1" noChangeArrowheads="1"/>
              </p:cNvSpPr>
              <p:nvPr>
                <p:ph type="body" idx="1"/>
              </p:nvPr>
            </p:nvSpPr>
            <p:spPr>
              <a:xfrm>
                <a:off x="1822450" y="798514"/>
                <a:ext cx="8229600" cy="1944687"/>
              </a:xfrm>
            </p:spPr>
            <p:txBody>
              <a:bodyPr/>
              <a:lstStyle/>
              <a:p>
                <a:pPr marL="0" indent="0" eaLnBrk="1" hangingPunct="1">
                  <a:buNone/>
                </a:pPr>
                <a:r>
                  <a:rPr lang="zh-CN" altLang="en-US" b="1" dirty="0">
                    <a:latin typeface="宋体" panose="02010600030101010101" pitchFamily="2" charset="-122"/>
                    <a:ea typeface="宋体" panose="02010600030101010101" pitchFamily="2" charset="-122"/>
                  </a:rPr>
                  <a:t>定义</a:t>
                </a:r>
                <a:r>
                  <a:rPr lang="zh-CN" altLang="en-US" dirty="0">
                    <a:latin typeface="宋体" panose="02010600030101010101" pitchFamily="2" charset="-122"/>
                    <a:ea typeface="宋体" panose="02010600030101010101" pitchFamily="2" charset="-122"/>
                  </a:rPr>
                  <a:t> 设</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级</a:t>
                </a:r>
                <a:r>
                  <a:rPr lang="en-US" altLang="zh-CN" dirty="0">
                    <a:latin typeface="Arial" panose="020B0604020202020204" pitchFamily="34" charset="0"/>
                    <a:ea typeface="宋体" panose="02010600030101010101" pitchFamily="2" charset="-122"/>
                    <a:cs typeface="Arial" panose="020B0604020202020204" pitchFamily="34" charset="0"/>
                  </a:rPr>
                  <a:t>FSR</a:t>
                </a:r>
                <a:r>
                  <a:rPr lang="zh-CN" altLang="en-US" dirty="0">
                    <a:latin typeface="宋体" panose="02010600030101010101" pitchFamily="2" charset="-122"/>
                    <a:ea typeface="宋体" panose="02010600030101010101" pitchFamily="2" charset="-122"/>
                  </a:rPr>
                  <a:t>的输出序列</a:t>
                </a:r>
                <a14:m>
                  <m:oMath xmlns:m="http://schemas.openxmlformats.org/officeDocument/2006/math">
                    <m:r>
                      <a:rPr lang="en-US" altLang="zh-CN" i="1" dirty="0" smtClean="0">
                        <a:latin typeface="Cambria Math" panose="02040503050406030204" pitchFamily="18" charset="0"/>
                        <a:ea typeface="宋体" panose="02010600030101010101" pitchFamily="2" charset="-122"/>
                      </a:rPr>
                      <m:t>{</m:t>
                    </m:r>
                    <m:sSub>
                      <m:sSubPr>
                        <m:ctrlPr>
                          <a:rPr lang="en-US" altLang="zh-CN" i="1" dirty="0" smtClean="0">
                            <a:latin typeface="Cambria Math" panose="02040503050406030204" pitchFamily="18" charset="0"/>
                            <a:ea typeface="宋体" panose="02010600030101010101" pitchFamily="2" charset="-122"/>
                          </a:rPr>
                        </m:ctrlPr>
                      </m:sSubPr>
                      <m:e>
                        <m:r>
                          <a:rPr lang="en-US" altLang="zh-CN" b="0" i="1" dirty="0" smtClean="0">
                            <a:latin typeface="Cambria Math" panose="02040503050406030204" pitchFamily="18" charset="0"/>
                            <a:ea typeface="宋体" panose="02010600030101010101" pitchFamily="2" charset="-122"/>
                          </a:rPr>
                          <m:t>𝑎</m:t>
                        </m:r>
                      </m:e>
                      <m:sub>
                        <m:r>
                          <a:rPr lang="en-US" altLang="zh-CN" b="0" i="1" dirty="0" smtClean="0">
                            <a:latin typeface="Cambria Math" panose="02040503050406030204" pitchFamily="18" charset="0"/>
                            <a:ea typeface="宋体" panose="02010600030101010101" pitchFamily="2" charset="-122"/>
                          </a:rPr>
                          <m:t>𝑖</m:t>
                        </m:r>
                      </m:sub>
                    </m:sSub>
                    <m:r>
                      <a:rPr lang="en-US" altLang="zh-CN"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满足递推关系</a:t>
                </a:r>
              </a:p>
              <a:p>
                <a:pPr marL="0" indent="0" eaLnBrk="1" hangingPunct="1">
                  <a:buNone/>
                </a:pPr>
                <a:endParaRPr lang="zh-CN" altLang="en-US" dirty="0"/>
              </a:p>
              <a:p>
                <a:pPr eaLnBrk="1" hangingPunct="1"/>
                <a:endParaRPr lang="zh-CN" altLang="en-US" dirty="0"/>
              </a:p>
              <a:p>
                <a:pPr eaLnBrk="1" hangingPunct="1"/>
                <a:endParaRPr lang="zh-CN" altLang="en-US" dirty="0"/>
              </a:p>
              <a:p>
                <a:pPr eaLnBrk="1" hangingPunct="1"/>
                <a:endParaRPr lang="zh-CN" altLang="en-US" dirty="0"/>
              </a:p>
              <a:p>
                <a:pPr marL="0" indent="0" eaLnBrk="1" hangingPunct="1">
                  <a:buNone/>
                </a:pPr>
                <a:endParaRPr lang="zh-CN" altLang="en-US" dirty="0"/>
              </a:p>
              <a:p>
                <a:pPr eaLnBrk="1" hangingPunct="1"/>
                <a:endParaRPr lang="en-US" altLang="zh-CN" dirty="0">
                  <a:solidFill>
                    <a:srgbClr val="FF3300"/>
                  </a:solidFill>
                </a:endParaRPr>
              </a:p>
            </p:txBody>
          </p:sp>
        </mc:Choice>
        <mc:Fallback xmlns="">
          <p:sp>
            <p:nvSpPr>
              <p:cNvPr id="48131" name="Rectangle 3">
                <a:extLst>
                  <a:ext uri="{FF2B5EF4-FFF2-40B4-BE49-F238E27FC236}">
                    <a16:creationId xmlns:a16="http://schemas.microsoft.com/office/drawing/2014/main" id="{8180F374-AF21-4C84-BE53-B3823AFA46F0}"/>
                  </a:ext>
                </a:extLst>
              </p:cNvPr>
              <p:cNvSpPr>
                <a:spLocks noGrp="1" noRot="1" noChangeAspect="1" noMove="1" noResize="1" noEditPoints="1" noAdjustHandles="1" noChangeArrowheads="1" noChangeShapeType="1" noTextEdit="1"/>
              </p:cNvSpPr>
              <p:nvPr>
                <p:ph type="body" idx="1"/>
              </p:nvPr>
            </p:nvSpPr>
            <p:spPr>
              <a:xfrm>
                <a:off x="1822450" y="798514"/>
                <a:ext cx="8229600" cy="1944687"/>
              </a:xfrm>
              <a:blipFill>
                <a:blip r:embed="rId2"/>
                <a:stretch>
                  <a:fillRect l="-1556" t="-6583"/>
                </a:stretch>
              </a:blipFill>
            </p:spPr>
            <p:txBody>
              <a:bodyPr/>
              <a:lstStyle/>
              <a:p>
                <a:r>
                  <a:rPr lang="zh-CN" altLang="en-US">
                    <a:noFill/>
                  </a:rPr>
                  <a:t> </a:t>
                </a:r>
              </a:p>
            </p:txBody>
          </p:sp>
        </mc:Fallback>
      </mc:AlternateContent>
      <p:sp>
        <p:nvSpPr>
          <p:cNvPr id="48132" name="Rectangle 4">
            <a:extLst>
              <a:ext uri="{FF2B5EF4-FFF2-40B4-BE49-F238E27FC236}">
                <a16:creationId xmlns:a16="http://schemas.microsoft.com/office/drawing/2014/main" id="{AD637621-8866-48BD-9812-41EF985265A6}"/>
              </a:ext>
            </a:extLst>
          </p:cNvPr>
          <p:cNvSpPr>
            <a:spLocks noChangeArrowheads="1"/>
          </p:cNvSpPr>
          <p:nvPr/>
        </p:nvSpPr>
        <p:spPr bwMode="auto">
          <a:xfrm>
            <a:off x="6003635"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8133" name="Object 5">
            <a:extLst>
              <a:ext uri="{FF2B5EF4-FFF2-40B4-BE49-F238E27FC236}">
                <a16:creationId xmlns:a16="http://schemas.microsoft.com/office/drawing/2014/main" id="{47AB3B4F-0269-4A00-A045-2346F0A7FBDA}"/>
              </a:ext>
            </a:extLst>
          </p:cNvPr>
          <p:cNvGraphicFramePr>
            <a:graphicFrameLocks noChangeAspect="1"/>
          </p:cNvGraphicFramePr>
          <p:nvPr/>
        </p:nvGraphicFramePr>
        <p:xfrm>
          <a:off x="2085975" y="1298575"/>
          <a:ext cx="6896100" cy="609600"/>
        </p:xfrm>
        <a:graphic>
          <a:graphicData uri="http://schemas.openxmlformats.org/presentationml/2006/ole">
            <mc:AlternateContent xmlns:mc="http://schemas.openxmlformats.org/markup-compatibility/2006">
              <mc:Choice xmlns:v="urn:schemas-microsoft-com:vml" Requires="v">
                <p:oleObj name="Equation" r:id="rId3" imgW="2590800" imgH="228600" progId="Equation.DSMT4">
                  <p:embed/>
                </p:oleObj>
              </mc:Choice>
              <mc:Fallback>
                <p:oleObj name="Equation" r:id="rId3" imgW="2590800" imgH="228600" progId="Equation.DSMT4">
                  <p:embed/>
                  <p:pic>
                    <p:nvPicPr>
                      <p:cNvPr id="48133" name="Object 5">
                        <a:extLst>
                          <a:ext uri="{FF2B5EF4-FFF2-40B4-BE49-F238E27FC236}">
                            <a16:creationId xmlns:a16="http://schemas.microsoft.com/office/drawing/2014/main" id="{47AB3B4F-0269-4A00-A045-2346F0A7FB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298575"/>
                        <a:ext cx="6896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6">
            <a:extLst>
              <a:ext uri="{FF2B5EF4-FFF2-40B4-BE49-F238E27FC236}">
                <a16:creationId xmlns:a16="http://schemas.microsoft.com/office/drawing/2014/main" id="{1A923B73-92C5-45DF-BEAB-DD0104CBF8A6}"/>
              </a:ext>
            </a:extLst>
          </p:cNvPr>
          <p:cNvSpPr>
            <a:spLocks noChangeArrowheads="1"/>
          </p:cNvSpPr>
          <p:nvPr/>
        </p:nvSpPr>
        <p:spPr bwMode="auto">
          <a:xfrm>
            <a:off x="6003635"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8135" name="Object 2">
            <a:extLst>
              <a:ext uri="{FF2B5EF4-FFF2-40B4-BE49-F238E27FC236}">
                <a16:creationId xmlns:a16="http://schemas.microsoft.com/office/drawing/2014/main" id="{67101FB1-EE27-46C9-805D-BBF1F15DD6C9}"/>
              </a:ext>
            </a:extLst>
          </p:cNvPr>
          <p:cNvGraphicFramePr>
            <a:graphicFrameLocks noChangeAspect="1"/>
          </p:cNvGraphicFramePr>
          <p:nvPr/>
        </p:nvGraphicFramePr>
        <p:xfrm>
          <a:off x="1970089" y="1979614"/>
          <a:ext cx="7127875" cy="585787"/>
        </p:xfrm>
        <a:graphic>
          <a:graphicData uri="http://schemas.openxmlformats.org/presentationml/2006/ole">
            <mc:AlternateContent xmlns:mc="http://schemas.openxmlformats.org/markup-compatibility/2006">
              <mc:Choice xmlns:v="urn:schemas-microsoft-com:vml" Requires="v">
                <p:oleObj name="Equation" r:id="rId5" imgW="3289300" imgH="241300" progId="Equation.DSMT4">
                  <p:embed/>
                </p:oleObj>
              </mc:Choice>
              <mc:Fallback>
                <p:oleObj name="Equation" r:id="rId5" imgW="3289300" imgH="241300" progId="Equation.DSMT4">
                  <p:embed/>
                  <p:pic>
                    <p:nvPicPr>
                      <p:cNvPr id="48135" name="Object 2">
                        <a:extLst>
                          <a:ext uri="{FF2B5EF4-FFF2-40B4-BE49-F238E27FC236}">
                            <a16:creationId xmlns:a16="http://schemas.microsoft.com/office/drawing/2014/main" id="{67101FB1-EE27-46C9-805D-BBF1F15DD6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089" y="1979614"/>
                        <a:ext cx="7127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8136" name="Picture 68" descr="xd14">
            <a:extLst>
              <a:ext uri="{FF2B5EF4-FFF2-40B4-BE49-F238E27FC236}">
                <a16:creationId xmlns:a16="http://schemas.microsoft.com/office/drawing/2014/main" id="{6AEF1874-1A0A-4CB6-BB5C-BA973350C7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1016" y="2720264"/>
            <a:ext cx="58547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灯片编号占位符 1">
            <a:extLst>
              <a:ext uri="{FF2B5EF4-FFF2-40B4-BE49-F238E27FC236}">
                <a16:creationId xmlns:a16="http://schemas.microsoft.com/office/drawing/2014/main" id="{CE6FF51F-C08B-47F6-8DA2-F959BF3C1DC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560EF08D-C1B3-4FE2-A760-3B65CB65C3FE}" type="slidenum">
              <a:rPr lang="en-US" altLang="zh-CN" sz="1400"/>
              <a:pPr>
                <a:spcBef>
                  <a:spcPct val="0"/>
                </a:spcBef>
              </a:pPr>
              <a:t>15</a:t>
            </a:fld>
            <a:endParaRPr lang="en-US" altLang="zh-CN" sz="1400"/>
          </a:p>
        </p:txBody>
      </p:sp>
      <p:sp>
        <p:nvSpPr>
          <p:cNvPr id="3" name="文本框 2">
            <a:extLst>
              <a:ext uri="{FF2B5EF4-FFF2-40B4-BE49-F238E27FC236}">
                <a16:creationId xmlns:a16="http://schemas.microsoft.com/office/drawing/2014/main" id="{FFFD3135-C6E4-42E6-91C2-79425BB1A0A5}"/>
              </a:ext>
            </a:extLst>
          </p:cNvPr>
          <p:cNvSpPr txBox="1">
            <a:spLocks noRot="1" noChangeAspect="1" noMove="1" noResize="1" noEditPoints="1" noAdjustHandles="1" noChangeArrowheads="1" noChangeShapeType="1" noTextEdit="1"/>
          </p:cNvSpPr>
          <p:nvPr/>
        </p:nvSpPr>
        <p:spPr>
          <a:xfrm>
            <a:off x="8622379" y="1358717"/>
            <a:ext cx="1763688" cy="461665"/>
          </a:xfrm>
          <a:prstGeom prst="rect">
            <a:avLst/>
          </a:prstGeom>
          <a:blipFill>
            <a:blip r:embed="rId8"/>
            <a:stretch>
              <a:fillRect b="-18421"/>
            </a:stretch>
          </a:blipFill>
        </p:spPr>
        <p:txBody>
          <a:bodyPr/>
          <a:lstStyle/>
          <a:p>
            <a:pPr>
              <a:defRPr/>
            </a:pPr>
            <a:r>
              <a:rPr lang="en-CA">
                <a:noFill/>
              </a:rPr>
              <a:t> </a:t>
            </a:r>
          </a:p>
        </p:txBody>
      </p:sp>
      <p:sp>
        <p:nvSpPr>
          <p:cNvPr id="4" name="文本框 3">
            <a:extLst>
              <a:ext uri="{FF2B5EF4-FFF2-40B4-BE49-F238E27FC236}">
                <a16:creationId xmlns:a16="http://schemas.microsoft.com/office/drawing/2014/main" id="{CE2C925A-1AB6-4424-BE5D-911C58E3460F}"/>
              </a:ext>
            </a:extLst>
          </p:cNvPr>
          <p:cNvSpPr txBox="1">
            <a:spLocks noRot="1" noChangeAspect="1" noMove="1" noResize="1" noEditPoints="1" noAdjustHandles="1" noChangeArrowheads="1" noChangeShapeType="1" noTextEdit="1"/>
          </p:cNvSpPr>
          <p:nvPr/>
        </p:nvSpPr>
        <p:spPr>
          <a:xfrm>
            <a:off x="8868816" y="1993419"/>
            <a:ext cx="1763688" cy="461665"/>
          </a:xfrm>
          <a:prstGeom prst="rect">
            <a:avLst/>
          </a:prstGeom>
          <a:blipFill>
            <a:blip r:embed="rId9"/>
            <a:stretch>
              <a:fillRect b="-18421"/>
            </a:stretch>
          </a:blipFill>
        </p:spPr>
        <p:txBody>
          <a:bodyPr/>
          <a:lstStyle/>
          <a:p>
            <a:pPr>
              <a:defRPr/>
            </a:pPr>
            <a:r>
              <a:rPr lang="en-CA">
                <a:noFill/>
              </a:rPr>
              <a:t> </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E0F55D0-40E2-4093-930C-F883B9A6E2D2}"/>
                  </a:ext>
                </a:extLst>
              </p:cNvPr>
              <p:cNvSpPr txBox="1"/>
              <p:nvPr/>
            </p:nvSpPr>
            <p:spPr>
              <a:xfrm>
                <a:off x="1574642" y="5039669"/>
                <a:ext cx="9033191" cy="1384995"/>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这里的运算分为模</a:t>
                </a:r>
                <a:r>
                  <a:rPr lang="en-US" altLang="zh-CN" sz="2800" dirty="0">
                    <a:latin typeface="Arial" panose="020B0604020202020204" pitchFamily="34" charset="0"/>
                    <a:ea typeface="宋体" panose="02010600030101010101" pitchFamily="2" charset="-122"/>
                    <a:cs typeface="Arial" panose="020B0604020202020204" pitchFamily="34" charset="0"/>
                  </a:rPr>
                  <a:t>2</a:t>
                </a:r>
                <a:r>
                  <a:rPr lang="zh-CN" altLang="en-US" sz="2800" dirty="0">
                    <a:latin typeface="宋体" panose="02010600030101010101" pitchFamily="2" charset="-122"/>
                    <a:ea typeface="宋体" panose="02010600030101010101" pitchFamily="2" charset="-122"/>
                  </a:rPr>
                  <a:t>加法和普通乘法，</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rPr>
                      <m:t>𝑓</m:t>
                    </m:r>
                  </m:oMath>
                </a14:m>
                <a:r>
                  <a:rPr lang="zh-CN" altLang="en-US" sz="2800" dirty="0">
                    <a:latin typeface="宋体" panose="02010600030101010101" pitchFamily="2" charset="-122"/>
                    <a:ea typeface="宋体" panose="02010600030101010101" pitchFamily="2" charset="-122"/>
                  </a:rPr>
                  <a:t>为反馈函数，是</a:t>
                </a:r>
                <a14:m>
                  <m:oMath xmlns:m="http://schemas.openxmlformats.org/officeDocument/2006/math">
                    <m:sSub>
                      <m:sSubPr>
                        <m:ctrlPr>
                          <a:rPr lang="en-US" altLang="zh-CN" sz="2800" i="1" smtClean="0">
                            <a:latin typeface="Cambria Math" panose="02040503050406030204" pitchFamily="18" charset="0"/>
                            <a:ea typeface="宋体" panose="02010600030101010101" pitchFamily="2" charset="-122"/>
                          </a:rPr>
                        </m:ctrlPr>
                      </m:sSubPr>
                      <m:e>
                        <m:r>
                          <a:rPr lang="en-US" altLang="zh-CN" sz="2800" b="0" i="1" smtClean="0">
                            <a:latin typeface="Cambria Math" panose="02040503050406030204" pitchFamily="18" charset="0"/>
                            <a:ea typeface="宋体" panose="02010600030101010101" pitchFamily="2" charset="-122"/>
                          </a:rPr>
                          <m:t>𝑎</m:t>
                        </m:r>
                      </m:e>
                      <m:sub>
                        <m:r>
                          <a:rPr lang="en-US" altLang="zh-CN" sz="2800" b="0" i="1" smtClean="0">
                            <a:latin typeface="Cambria Math" panose="02040503050406030204" pitchFamily="18" charset="0"/>
                            <a:ea typeface="宋体" panose="02010600030101010101" pitchFamily="2" charset="-122"/>
                          </a:rPr>
                          <m:t>1</m:t>
                        </m:r>
                      </m:sub>
                    </m:sSub>
                    <m:r>
                      <a:rPr lang="en-US" altLang="zh-CN" sz="2800" i="1" dirty="0">
                        <a:latin typeface="Cambria Math" panose="02040503050406030204" pitchFamily="18" charset="0"/>
                        <a:ea typeface="宋体" panose="02010600030101010101" pitchFamily="2" charset="-122"/>
                      </a:rPr>
                      <m:t>,</m:t>
                    </m:r>
                    <m:sSub>
                      <m:sSubPr>
                        <m:ctrlPr>
                          <a:rPr lang="en-US" altLang="zh-CN" sz="2800" i="1" smtClean="0">
                            <a:latin typeface="Cambria Math" panose="02040503050406030204" pitchFamily="18" charset="0"/>
                            <a:ea typeface="宋体" panose="02010600030101010101" pitchFamily="2" charset="-122"/>
                          </a:rPr>
                        </m:ctrlPr>
                      </m:sSubPr>
                      <m:e>
                        <m:r>
                          <a:rPr lang="en-US" altLang="zh-CN" sz="2800" b="0" i="1" smtClean="0">
                            <a:latin typeface="Cambria Math" panose="02040503050406030204" pitchFamily="18" charset="0"/>
                            <a:ea typeface="宋体" panose="02010600030101010101" pitchFamily="2" charset="-122"/>
                          </a:rPr>
                          <m:t>𝑎</m:t>
                        </m:r>
                      </m:e>
                      <m:sub>
                        <m:r>
                          <a:rPr lang="en-US" altLang="zh-CN" sz="2800" b="0" i="1" smtClean="0">
                            <a:latin typeface="Cambria Math" panose="02040503050406030204" pitchFamily="18" charset="0"/>
                            <a:ea typeface="宋体" panose="02010600030101010101" pitchFamily="2" charset="-122"/>
                          </a:rPr>
                          <m:t>2</m:t>
                        </m:r>
                      </m:sub>
                    </m:sSub>
                    <m:r>
                      <a:rPr lang="en-US" altLang="zh-CN" sz="2800" i="1" dirty="0">
                        <a:latin typeface="Cambria Math" panose="02040503050406030204" pitchFamily="18" charset="0"/>
                        <a:ea typeface="宋体" panose="02010600030101010101" pitchFamily="2" charset="-122"/>
                      </a:rPr>
                      <m:t>,…,</m:t>
                    </m:r>
                    <m:sSub>
                      <m:sSubPr>
                        <m:ctrlPr>
                          <a:rPr lang="en-US" altLang="zh-CN" sz="2800" i="1" smtClean="0">
                            <a:latin typeface="Cambria Math" panose="02040503050406030204" pitchFamily="18" charset="0"/>
                            <a:ea typeface="宋体" panose="02010600030101010101" pitchFamily="2" charset="-122"/>
                          </a:rPr>
                        </m:ctrlPr>
                      </m:sSubPr>
                      <m:e>
                        <m:r>
                          <a:rPr lang="en-US" altLang="zh-CN" sz="2800" b="0" i="1" smtClean="0">
                            <a:latin typeface="Cambria Math" panose="02040503050406030204" pitchFamily="18" charset="0"/>
                            <a:ea typeface="宋体" panose="02010600030101010101" pitchFamily="2" charset="-122"/>
                          </a:rPr>
                          <m:t>𝑎</m:t>
                        </m:r>
                      </m:e>
                      <m:sub>
                        <m:r>
                          <a:rPr lang="en-US" altLang="zh-CN" sz="2800" b="0" i="1" smtClean="0">
                            <a:latin typeface="Cambria Math" panose="02040503050406030204" pitchFamily="18" charset="0"/>
                            <a:ea typeface="宋体" panose="02010600030101010101" pitchFamily="2" charset="-122"/>
                          </a:rPr>
                          <m:t>𝑛</m:t>
                        </m:r>
                      </m:sub>
                    </m:sSub>
                  </m:oMath>
                </a14:m>
                <a:r>
                  <a:rPr lang="zh-CN" altLang="en-US" sz="2800" dirty="0">
                    <a:latin typeface="宋体" panose="02010600030101010101" pitchFamily="2" charset="-122"/>
                    <a:ea typeface="宋体" panose="02010600030101010101" pitchFamily="2" charset="-122"/>
                  </a:rPr>
                  <a:t>的线性函数。</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对应的反馈移位寄存器称为线性反馈移位寄存器，</a:t>
                </a:r>
                <a:r>
                  <a:rPr lang="en-US" altLang="zh-CN" sz="2800" dirty="0">
                    <a:latin typeface="Arial" panose="020B0604020202020204" pitchFamily="34" charset="0"/>
                    <a:ea typeface="宋体" panose="02010600030101010101" pitchFamily="2" charset="-122"/>
                    <a:cs typeface="Arial" panose="020B0604020202020204" pitchFamily="34" charset="0"/>
                  </a:rPr>
                  <a:t>LFSR</a:t>
                </a:r>
                <a:r>
                  <a:rPr lang="zh-CN" altLang="en-US" sz="2800" dirty="0">
                    <a:latin typeface="宋体" panose="02010600030101010101" pitchFamily="2" charset="-122"/>
                    <a:ea typeface="宋体" panose="02010600030101010101" pitchFamily="2" charset="-122"/>
                  </a:rPr>
                  <a:t>。</a:t>
                </a:r>
              </a:p>
            </p:txBody>
          </p:sp>
        </mc:Choice>
        <mc:Fallback xmlns="">
          <p:sp>
            <p:nvSpPr>
              <p:cNvPr id="2" name="文本框 1">
                <a:extLst>
                  <a:ext uri="{FF2B5EF4-FFF2-40B4-BE49-F238E27FC236}">
                    <a16:creationId xmlns:a16="http://schemas.microsoft.com/office/drawing/2014/main" id="{9E0F55D0-40E2-4093-930C-F883B9A6E2D2}"/>
                  </a:ext>
                </a:extLst>
              </p:cNvPr>
              <p:cNvSpPr txBox="1">
                <a:spLocks noRot="1" noChangeAspect="1" noMove="1" noResize="1" noEditPoints="1" noAdjustHandles="1" noChangeArrowheads="1" noChangeShapeType="1" noTextEdit="1"/>
              </p:cNvSpPr>
              <p:nvPr/>
            </p:nvSpPr>
            <p:spPr>
              <a:xfrm>
                <a:off x="1574642" y="5039669"/>
                <a:ext cx="9033191" cy="1384995"/>
              </a:xfrm>
              <a:prstGeom prst="rect">
                <a:avLst/>
              </a:prstGeom>
              <a:blipFill>
                <a:blip r:embed="rId10"/>
                <a:stretch>
                  <a:fillRect l="-1350" t="-6167" r="-4049" b="-11454"/>
                </a:stretch>
              </a:blipFill>
            </p:spPr>
            <p:txBody>
              <a:bodyPr/>
              <a:lstStyle/>
              <a:p>
                <a:r>
                  <a:rPr lang="zh-CN" altLang="en-US">
                    <a:noFill/>
                  </a:rPr>
                  <a:t> </a:t>
                </a:r>
              </a:p>
            </p:txBody>
          </p:sp>
        </mc:Fallback>
      </mc:AlternateContent>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94AF86B-67C8-49B0-91CF-9573FCC196C1}"/>
              </a:ext>
            </a:extLst>
          </p:cNvPr>
          <p:cNvSpPr>
            <a:spLocks noGrp="1" noChangeArrowheads="1"/>
          </p:cNvSpPr>
          <p:nvPr>
            <p:ph type="title"/>
          </p:nvPr>
        </p:nvSpPr>
        <p:spPr>
          <a:xfrm>
            <a:off x="1981200" y="274639"/>
            <a:ext cx="8229600" cy="731837"/>
          </a:xfrm>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线性反馈移位寄存器</a:t>
            </a:r>
          </a:p>
        </p:txBody>
      </p:sp>
      <p:sp>
        <p:nvSpPr>
          <p:cNvPr id="49155" name="灯片编号占位符 1">
            <a:extLst>
              <a:ext uri="{FF2B5EF4-FFF2-40B4-BE49-F238E27FC236}">
                <a16:creationId xmlns:a16="http://schemas.microsoft.com/office/drawing/2014/main" id="{52C1570A-80EC-493D-8466-69C91784DE0D}"/>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D3D9D082-C1F4-4F25-92E6-F66C2D9FE0E5}" type="slidenum">
              <a:rPr lang="en-US" altLang="zh-CN" sz="1400"/>
              <a:pPr>
                <a:spcBef>
                  <a:spcPct val="0"/>
                </a:spcBef>
              </a:pPr>
              <a:t>16</a:t>
            </a:fld>
            <a:endParaRPr lang="en-US" altLang="zh-CN" sz="1400"/>
          </a:p>
        </p:txBody>
      </p:sp>
      <p:pic>
        <p:nvPicPr>
          <p:cNvPr id="49156" name="图片 5">
            <a:extLst>
              <a:ext uri="{FF2B5EF4-FFF2-40B4-BE49-F238E27FC236}">
                <a16:creationId xmlns:a16="http://schemas.microsoft.com/office/drawing/2014/main" id="{A51C1347-601F-40D7-9AE8-586E8EE6B1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31" t="50000" r="11877" b="29915"/>
          <a:stretch/>
        </p:blipFill>
        <p:spPr bwMode="auto">
          <a:xfrm>
            <a:off x="2090547" y="2972435"/>
            <a:ext cx="801090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3330DE-30F5-42AB-8AFB-5DDCA0B89BB2}"/>
                  </a:ext>
                </a:extLst>
              </p:cNvPr>
              <p:cNvSpPr txBox="1"/>
              <p:nvPr/>
            </p:nvSpPr>
            <p:spPr>
              <a:xfrm>
                <a:off x="1493520" y="1189356"/>
                <a:ext cx="9204960" cy="4524315"/>
              </a:xfrm>
              <a:prstGeom prst="rect">
                <a:avLst/>
              </a:prstGeom>
              <a:noFill/>
            </p:spPr>
            <p:txBody>
              <a:bodyPr wrap="square" rtlCol="0">
                <a:spAutoFit/>
              </a:bodyPr>
              <a:lstStyle/>
              <a:p>
                <a:pPr marL="457200" indent="-457200">
                  <a:buClr>
                    <a:srgbClr val="00B0F0"/>
                  </a:buClr>
                  <a:buFont typeface="Wingdings" panose="05000000000000000000" pitchFamily="2" charset="2"/>
                  <a:buChar char="n"/>
                </a:pPr>
                <a:r>
                  <a:rPr lang="zh-CN" altLang="en-US" sz="3200" dirty="0">
                    <a:latin typeface="宋体" panose="02010600030101010101" pitchFamily="2" charset="-122"/>
                    <a:ea typeface="宋体" panose="02010600030101010101" pitchFamily="2" charset="-122"/>
                  </a:rPr>
                  <a:t>根据</a:t>
                </a:r>
                <a:r>
                  <a:rPr lang="en-US" altLang="zh-CN" sz="3200" dirty="0">
                    <a:latin typeface="Arial" panose="020B0604020202020204" pitchFamily="34" charset="0"/>
                    <a:ea typeface="宋体" panose="02010600030101010101" pitchFamily="2" charset="-122"/>
                    <a:cs typeface="Arial" panose="020B0604020202020204" pitchFamily="34" charset="0"/>
                  </a:rPr>
                  <a:t>LFSR</a:t>
                </a:r>
                <a:r>
                  <a:rPr lang="zh-CN" altLang="en-US" sz="3200" dirty="0">
                    <a:latin typeface="宋体" panose="02010600030101010101" pitchFamily="2" charset="-122"/>
                    <a:ea typeface="宋体" panose="02010600030101010101" pitchFamily="2" charset="-122"/>
                  </a:rPr>
                  <a:t>中反馈函数的系数取值的不同，反馈函数有</a:t>
                </a:r>
                <a14:m>
                  <m:oMath xmlns:m="http://schemas.openxmlformats.org/officeDocument/2006/math">
                    <m:sSup>
                      <m:sSupPr>
                        <m:ctrlPr>
                          <a:rPr lang="en-US" altLang="zh-CN" sz="3200" i="1">
                            <a:latin typeface="Cambria Math" panose="02040503050406030204" pitchFamily="18" charset="0"/>
                            <a:ea typeface="宋体" panose="02010600030101010101" pitchFamily="2" charset="-122"/>
                          </a:rPr>
                        </m:ctrlPr>
                      </m:sSupPr>
                      <m:e>
                        <m:r>
                          <a:rPr lang="en-US" altLang="zh-CN" sz="3200">
                            <a:latin typeface="Cambria Math" panose="02040503050406030204" pitchFamily="18" charset="0"/>
                            <a:ea typeface="宋体" panose="02010600030101010101" pitchFamily="2" charset="-122"/>
                          </a:rPr>
                          <m:t>2</m:t>
                        </m:r>
                      </m:e>
                      <m:sup>
                        <m:r>
                          <a:rPr lang="en-US" altLang="zh-CN" sz="3200">
                            <a:latin typeface="Cambria Math" panose="02040503050406030204" pitchFamily="18" charset="0"/>
                            <a:ea typeface="宋体" panose="02010600030101010101" pitchFamily="2" charset="-122"/>
                          </a:rPr>
                          <m:t>𝑛</m:t>
                        </m:r>
                      </m:sup>
                    </m:sSup>
                  </m:oMath>
                </a14:m>
                <a:r>
                  <a:rPr lang="zh-CN" altLang="en-US" sz="3200" dirty="0">
                    <a:latin typeface="宋体" panose="02010600030101010101" pitchFamily="2" charset="-122"/>
                    <a:ea typeface="宋体" panose="02010600030101010101" pitchFamily="2" charset="-122"/>
                  </a:rPr>
                  <a:t>种。令</a:t>
                </a:r>
                <a14:m>
                  <m:oMath xmlns:m="http://schemas.openxmlformats.org/officeDocument/2006/math">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sub>
                    </m:sSub>
                    <m:r>
                      <a:rPr lang="en-US" altLang="zh-CN" sz="3200">
                        <a:latin typeface="Cambria Math" panose="02040503050406030204" pitchFamily="18" charset="0"/>
                        <a:ea typeface="宋体" panose="02010600030101010101" pitchFamily="2" charset="-122"/>
                      </a:rPr>
                      <m:t>(</m:t>
                    </m:r>
                    <m:r>
                      <a:rPr lang="en-US" altLang="zh-CN" sz="3200">
                        <a:latin typeface="Cambria Math" panose="02040503050406030204" pitchFamily="18" charset="0"/>
                        <a:ea typeface="宋体" panose="02010600030101010101" pitchFamily="2" charset="-122"/>
                      </a:rPr>
                      <m:t>𝑡</m:t>
                    </m:r>
                    <m:r>
                      <a:rPr lang="en-US" altLang="zh-CN" sz="3200">
                        <a:latin typeface="Cambria Math" panose="02040503050406030204" pitchFamily="18" charset="0"/>
                        <a:ea typeface="宋体" panose="02010600030101010101" pitchFamily="2" charset="-122"/>
                      </a:rPr>
                      <m:t>)</m:t>
                    </m:r>
                  </m:oMath>
                </a14:m>
                <a:r>
                  <a:rPr lang="zh-CN" altLang="en-US" sz="3200" dirty="0">
                    <a:latin typeface="宋体" panose="02010600030101010101" pitchFamily="2" charset="-122"/>
                    <a:ea typeface="宋体" panose="02010600030101010101" pitchFamily="2" charset="-122"/>
                  </a:rPr>
                  <a:t>表示</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𝑡</m:t>
                    </m:r>
                  </m:oMath>
                </a14:m>
                <a:r>
                  <a:rPr lang="zh-CN" altLang="en-US" sz="3200" dirty="0">
                    <a:latin typeface="宋体" panose="02010600030101010101" pitchFamily="2" charset="-122"/>
                    <a:ea typeface="宋体" panose="02010600030101010101" pitchFamily="2" charset="-122"/>
                  </a:rPr>
                  <a:t>时刻第</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𝑖</m:t>
                    </m:r>
                  </m:oMath>
                </a14:m>
                <a:r>
                  <a:rPr lang="zh-CN" altLang="en-US" sz="3200" dirty="0">
                    <a:latin typeface="宋体" panose="02010600030101010101" pitchFamily="2" charset="-122"/>
                    <a:ea typeface="宋体" panose="02010600030101010101" pitchFamily="2" charset="-122"/>
                  </a:rPr>
                  <a:t>级寄存器的内容，则第</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𝑡</m:t>
                    </m:r>
                    <m:r>
                      <a:rPr lang="en-US" altLang="zh-CN" sz="3200" i="1" dirty="0" smtClean="0">
                        <a:latin typeface="Cambria Math" panose="02040503050406030204" pitchFamily="18" charset="0"/>
                        <a:ea typeface="宋体" panose="02010600030101010101" pitchFamily="2" charset="-122"/>
                      </a:rPr>
                      <m:t>+1</m:t>
                    </m:r>
                  </m:oMath>
                </a14:m>
                <a:r>
                  <a:rPr lang="zh-CN" altLang="en-US" sz="3200" dirty="0">
                    <a:latin typeface="宋体" panose="02010600030101010101" pitchFamily="2" charset="-122"/>
                    <a:ea typeface="宋体" panose="02010600030101010101" pitchFamily="2" charset="-122"/>
                  </a:rPr>
                  <a:t>时刻寄存器的内容为：</a:t>
                </a:r>
                <a:endParaRPr lang="en-US" altLang="zh-CN" sz="3200" dirty="0">
                  <a:latin typeface="宋体" panose="02010600030101010101" pitchFamily="2" charset="-122"/>
                  <a:ea typeface="宋体" panose="02010600030101010101" pitchFamily="2" charset="-122"/>
                </a:endParaRPr>
              </a:p>
              <a:p>
                <a:pPr marL="457200" indent="-457200">
                  <a:buClr>
                    <a:srgbClr val="00B0F0"/>
                  </a:buClr>
                  <a:buFont typeface="Wingdings" panose="05000000000000000000" pitchFamily="2" charset="2"/>
                  <a:buChar char="n"/>
                </a:pPr>
                <a:endParaRPr lang="en-US" altLang="zh-CN" sz="3200" dirty="0">
                  <a:latin typeface="宋体" panose="02010600030101010101" pitchFamily="2" charset="-122"/>
                  <a:ea typeface="宋体" panose="02010600030101010101" pitchFamily="2" charset="-122"/>
                </a:endParaRPr>
              </a:p>
              <a:p>
                <a:pPr marL="457200" indent="-457200">
                  <a:buClr>
                    <a:srgbClr val="00B0F0"/>
                  </a:buClr>
                  <a:buFont typeface="Wingdings" panose="05000000000000000000" pitchFamily="2" charset="2"/>
                  <a:buChar char="n"/>
                </a:pPr>
                <a:endParaRPr lang="en-US" altLang="zh-CN" sz="3200" dirty="0">
                  <a:latin typeface="宋体" panose="02010600030101010101" pitchFamily="2" charset="-122"/>
                  <a:ea typeface="宋体" panose="02010600030101010101" pitchFamily="2" charset="-122"/>
                </a:endParaRPr>
              </a:p>
              <a:p>
                <a:pPr marL="457200" indent="-457200">
                  <a:buClr>
                    <a:srgbClr val="00B0F0"/>
                  </a:buClr>
                  <a:buFont typeface="Wingdings" panose="05000000000000000000" pitchFamily="2" charset="2"/>
                  <a:buChar char="n"/>
                </a:pPr>
                <a:endParaRPr lang="en-US" altLang="zh-CN" sz="3200" dirty="0">
                  <a:latin typeface="宋体" panose="02010600030101010101" pitchFamily="2" charset="-122"/>
                  <a:ea typeface="宋体" panose="02010600030101010101" pitchFamily="2" charset="-122"/>
                </a:endParaRPr>
              </a:p>
              <a:p>
                <a:pPr marL="457200" indent="-457200">
                  <a:buClr>
                    <a:srgbClr val="00B0F0"/>
                  </a:buClr>
                  <a:buFont typeface="Wingdings" panose="05000000000000000000" pitchFamily="2" charset="2"/>
                  <a:buChar char="n"/>
                </a:pPr>
                <a:endParaRPr lang="en-US" altLang="zh-CN" sz="3200" dirty="0">
                  <a:latin typeface="宋体" panose="02010600030101010101" pitchFamily="2" charset="-122"/>
                  <a:ea typeface="宋体" panose="02010600030101010101" pitchFamily="2" charset="-122"/>
                </a:endParaRPr>
              </a:p>
              <a:p>
                <a:pPr lvl="1">
                  <a:buClr>
                    <a:srgbClr val="00B0F0"/>
                  </a:buClr>
                </a:pPr>
                <a:r>
                  <a:rPr lang="zh-CN" altLang="en-US" sz="3200" dirty="0">
                    <a:latin typeface="宋体" panose="02010600030101010101" pitchFamily="2" charset="-122"/>
                    <a:ea typeface="宋体" panose="02010600030101010101" pitchFamily="2" charset="-122"/>
                  </a:rPr>
                  <a:t>称多项式</a:t>
                </a:r>
                <a14:m>
                  <m:oMath xmlns:m="http://schemas.openxmlformats.org/officeDocument/2006/math">
                    <m:sSub>
                      <m:sSubPr>
                        <m:ctrlPr>
                          <a:rPr lang="en-US" altLang="zh-CN" sz="3200" i="1" smtClean="0">
                            <a:latin typeface="Cambria Math" panose="02040503050406030204" pitchFamily="18" charset="0"/>
                            <a:ea typeface="宋体" panose="02010600030101010101" pitchFamily="2" charset="-122"/>
                          </a:rPr>
                        </m:ctrlPr>
                      </m:sSubPr>
                      <m:e>
                        <m:r>
                          <a:rPr lang="en-US" altLang="zh-CN" sz="3200" b="0" i="1" smtClean="0">
                            <a:latin typeface="Cambria Math" panose="02040503050406030204" pitchFamily="18" charset="0"/>
                            <a:ea typeface="宋体" panose="02010600030101010101" pitchFamily="2" charset="-122"/>
                          </a:rPr>
                          <m:t>𝑐</m:t>
                        </m:r>
                      </m:e>
                      <m:sub>
                        <m:r>
                          <a:rPr lang="en-US" altLang="zh-CN" sz="3200" b="0" i="1" smtClean="0">
                            <a:latin typeface="Cambria Math" panose="02040503050406030204" pitchFamily="18" charset="0"/>
                            <a:ea typeface="宋体" panose="02010600030101010101" pitchFamily="2" charset="-122"/>
                          </a:rPr>
                          <m:t>𝑛</m:t>
                        </m:r>
                      </m:sub>
                    </m:sSub>
                    <m:sSup>
                      <m:sSupPr>
                        <m:ctrlPr>
                          <a:rPr lang="en-US" altLang="zh-CN" sz="3200" i="1" smtClean="0">
                            <a:latin typeface="Cambria Math" panose="02040503050406030204" pitchFamily="18" charset="0"/>
                            <a:ea typeface="宋体" panose="02010600030101010101" pitchFamily="2" charset="-122"/>
                          </a:rPr>
                        </m:ctrlPr>
                      </m:sSupPr>
                      <m:e>
                        <m:r>
                          <a:rPr lang="en-US" altLang="zh-CN" sz="3200" b="0" i="1" smtClean="0">
                            <a:latin typeface="Cambria Math" panose="02040503050406030204" pitchFamily="18" charset="0"/>
                            <a:ea typeface="宋体" panose="02010600030101010101" pitchFamily="2" charset="-122"/>
                          </a:rPr>
                          <m:t>𝑥</m:t>
                        </m:r>
                      </m:e>
                      <m:sup>
                        <m:r>
                          <a:rPr lang="en-US" altLang="zh-CN" sz="3200" b="0" i="1" smtClean="0">
                            <a:latin typeface="Cambria Math" panose="02040503050406030204" pitchFamily="18" charset="0"/>
                            <a:ea typeface="宋体" panose="02010600030101010101" pitchFamily="2" charset="-122"/>
                          </a:rPr>
                          <m:t>𝑛</m:t>
                        </m:r>
                      </m:sup>
                    </m:sSup>
                    <m:r>
                      <a:rPr lang="en-US" altLang="zh-CN" sz="3200" b="0" i="1" smtClean="0">
                        <a:latin typeface="Cambria Math" panose="02040503050406030204" pitchFamily="18" charset="0"/>
                        <a:ea typeface="宋体" panose="02010600030101010101" pitchFamily="2" charset="-122"/>
                      </a:rPr>
                      <m:t>+</m:t>
                    </m:r>
                    <m:sSub>
                      <m:sSubPr>
                        <m:ctrlPr>
                          <a:rPr lang="en-US" altLang="zh-CN" sz="3200" i="1" smtClean="0">
                            <a:latin typeface="Cambria Math" panose="02040503050406030204" pitchFamily="18" charset="0"/>
                            <a:ea typeface="宋体" panose="02010600030101010101" pitchFamily="2" charset="-122"/>
                          </a:rPr>
                        </m:ctrlPr>
                      </m:sSubPr>
                      <m:e>
                        <m:r>
                          <a:rPr lang="en-US" altLang="zh-CN" sz="3200" b="0" i="1" smtClean="0">
                            <a:latin typeface="Cambria Math" panose="02040503050406030204" pitchFamily="18" charset="0"/>
                            <a:ea typeface="宋体" panose="02010600030101010101" pitchFamily="2" charset="-122"/>
                          </a:rPr>
                          <m:t>𝑐</m:t>
                        </m:r>
                      </m:e>
                      <m:sub>
                        <m:r>
                          <a:rPr lang="en-US" altLang="zh-CN" sz="3200" b="0" i="1" smtClean="0">
                            <a:latin typeface="Cambria Math" panose="02040503050406030204" pitchFamily="18" charset="0"/>
                            <a:ea typeface="宋体" panose="02010600030101010101" pitchFamily="2" charset="-122"/>
                          </a:rPr>
                          <m:t>𝑛</m:t>
                        </m:r>
                        <m:r>
                          <a:rPr lang="en-US" altLang="zh-CN" sz="3200" b="0" i="1" smtClean="0">
                            <a:latin typeface="Cambria Math" panose="02040503050406030204" pitchFamily="18" charset="0"/>
                            <a:ea typeface="宋体" panose="02010600030101010101" pitchFamily="2" charset="-122"/>
                          </a:rPr>
                          <m:t>−1</m:t>
                        </m:r>
                      </m:sub>
                    </m:sSub>
                    <m:sSup>
                      <m:sSupPr>
                        <m:ctrlPr>
                          <a:rPr lang="en-US" altLang="zh-CN" sz="3200" i="1" smtClean="0">
                            <a:latin typeface="Cambria Math" panose="02040503050406030204" pitchFamily="18" charset="0"/>
                            <a:ea typeface="宋体" panose="02010600030101010101" pitchFamily="2" charset="-122"/>
                          </a:rPr>
                        </m:ctrlPr>
                      </m:sSupPr>
                      <m:e>
                        <m:r>
                          <a:rPr lang="en-US" altLang="zh-CN" sz="3200" b="0" i="1" smtClean="0">
                            <a:latin typeface="Cambria Math" panose="02040503050406030204" pitchFamily="18" charset="0"/>
                            <a:ea typeface="宋体" panose="02010600030101010101" pitchFamily="2" charset="-122"/>
                          </a:rPr>
                          <m:t>𝑥</m:t>
                        </m:r>
                      </m:e>
                      <m:sup>
                        <m:r>
                          <a:rPr lang="en-US" altLang="zh-CN" sz="3200" b="0" i="1" smtClean="0">
                            <a:latin typeface="Cambria Math" panose="02040503050406030204" pitchFamily="18" charset="0"/>
                            <a:ea typeface="宋体" panose="02010600030101010101" pitchFamily="2" charset="-122"/>
                          </a:rPr>
                          <m:t>𝑛</m:t>
                        </m:r>
                        <m:r>
                          <a:rPr lang="en-US" altLang="zh-CN" sz="3200" b="0" i="1" smtClean="0">
                            <a:latin typeface="Cambria Math" panose="02040503050406030204" pitchFamily="18" charset="0"/>
                            <a:ea typeface="宋体" panose="02010600030101010101" pitchFamily="2" charset="-122"/>
                          </a:rPr>
                          <m:t>−1</m:t>
                        </m:r>
                      </m:sup>
                    </m:sSup>
                    <m:r>
                      <a:rPr lang="en-US" altLang="zh-CN" sz="3200" b="0" i="1" smtClean="0">
                        <a:latin typeface="Cambria Math" panose="02040503050406030204" pitchFamily="18" charset="0"/>
                        <a:ea typeface="宋体" panose="02010600030101010101" pitchFamily="2" charset="-122"/>
                      </a:rPr>
                      <m:t>+</m:t>
                    </m:r>
                    <m:r>
                      <a:rPr lang="en-US" altLang="zh-CN" sz="3200" b="0" i="1" smtClean="0">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宋体" panose="02010600030101010101" pitchFamily="2" charset="-122"/>
                          </a:rPr>
                        </m:ctrlPr>
                      </m:sSubPr>
                      <m:e>
                        <m:r>
                          <a:rPr lang="en-US" altLang="zh-CN" sz="3200" b="0" i="1" smtClean="0">
                            <a:latin typeface="Cambria Math" panose="02040503050406030204" pitchFamily="18" charset="0"/>
                            <a:ea typeface="宋体" panose="02010600030101010101" pitchFamily="2" charset="-122"/>
                          </a:rPr>
                          <m:t>𝑐</m:t>
                        </m:r>
                      </m:e>
                      <m:sub>
                        <m:r>
                          <a:rPr lang="en-US" altLang="zh-CN" sz="3200" b="0" i="1" smtClean="0">
                            <a:latin typeface="Cambria Math" panose="02040503050406030204" pitchFamily="18" charset="0"/>
                            <a:ea typeface="宋体" panose="02010600030101010101" pitchFamily="2" charset="-122"/>
                          </a:rPr>
                          <m:t>1</m:t>
                        </m:r>
                      </m:sub>
                    </m:sSub>
                    <m:sSup>
                      <m:sSupPr>
                        <m:ctrlPr>
                          <a:rPr lang="en-US" altLang="zh-CN" sz="3200" i="1" smtClean="0">
                            <a:latin typeface="Cambria Math" panose="02040503050406030204" pitchFamily="18" charset="0"/>
                            <a:ea typeface="宋体" panose="02010600030101010101" pitchFamily="2" charset="-122"/>
                          </a:rPr>
                        </m:ctrlPr>
                      </m:sSupPr>
                      <m:e>
                        <m:r>
                          <a:rPr lang="en-US" altLang="zh-CN" sz="3200" b="0" i="1" smtClean="0">
                            <a:latin typeface="Cambria Math" panose="02040503050406030204" pitchFamily="18" charset="0"/>
                            <a:ea typeface="宋体" panose="02010600030101010101" pitchFamily="2" charset="-122"/>
                          </a:rPr>
                          <m:t>𝑥</m:t>
                        </m:r>
                      </m:e>
                      <m:sup>
                        <m:r>
                          <a:rPr lang="en-US" altLang="zh-CN" sz="3200" b="0" i="1" smtClean="0">
                            <a:latin typeface="Cambria Math" panose="02040503050406030204" pitchFamily="18" charset="0"/>
                            <a:ea typeface="宋体" panose="02010600030101010101" pitchFamily="2" charset="-122"/>
                          </a:rPr>
                          <m:t>1</m:t>
                        </m:r>
                      </m:sup>
                    </m:sSup>
                    <m:r>
                      <a:rPr lang="en-US" altLang="zh-CN" sz="3200" b="0" i="1" smtClean="0">
                        <a:latin typeface="Cambria Math" panose="02040503050406030204" pitchFamily="18" charset="0"/>
                        <a:ea typeface="宋体" panose="02010600030101010101" pitchFamily="2" charset="-122"/>
                      </a:rPr>
                      <m:t>+1</m:t>
                    </m:r>
                  </m:oMath>
                </a14:m>
                <a:r>
                  <a:rPr lang="zh-CN" altLang="en-US" sz="3200" dirty="0">
                    <a:latin typeface="宋体" panose="02010600030101010101" pitchFamily="2" charset="-122"/>
                    <a:ea typeface="宋体" panose="02010600030101010101" pitchFamily="2" charset="-122"/>
                  </a:rPr>
                  <a:t>为上述</a:t>
                </a:r>
                <a:r>
                  <a:rPr lang="en-US" altLang="zh-CN" sz="3200" dirty="0">
                    <a:latin typeface="Arial" panose="020B0604020202020204" pitchFamily="34" charset="0"/>
                    <a:ea typeface="宋体" panose="02010600030101010101" pitchFamily="2" charset="-122"/>
                    <a:cs typeface="Arial" panose="020B0604020202020204" pitchFamily="34" charset="0"/>
                  </a:rPr>
                  <a:t>LFSR</a:t>
                </a:r>
                <a:r>
                  <a:rPr lang="zh-CN" altLang="en-US" sz="3200" dirty="0">
                    <a:latin typeface="宋体" panose="02010600030101010101" pitchFamily="2" charset="-122"/>
                    <a:ea typeface="宋体" panose="02010600030101010101" pitchFamily="2" charset="-122"/>
                  </a:rPr>
                  <a:t>的联结多项式</a:t>
                </a:r>
              </a:p>
            </p:txBody>
          </p:sp>
        </mc:Choice>
        <mc:Fallback xmlns="">
          <p:sp>
            <p:nvSpPr>
              <p:cNvPr id="2" name="文本框 1">
                <a:extLst>
                  <a:ext uri="{FF2B5EF4-FFF2-40B4-BE49-F238E27FC236}">
                    <a16:creationId xmlns:a16="http://schemas.microsoft.com/office/drawing/2014/main" id="{5E3330DE-30F5-42AB-8AFB-5DDCA0B89BB2}"/>
                  </a:ext>
                </a:extLst>
              </p:cNvPr>
              <p:cNvSpPr txBox="1">
                <a:spLocks noRot="1" noChangeAspect="1" noMove="1" noResize="1" noEditPoints="1" noAdjustHandles="1" noChangeArrowheads="1" noChangeShapeType="1" noTextEdit="1"/>
              </p:cNvSpPr>
              <p:nvPr/>
            </p:nvSpPr>
            <p:spPr>
              <a:xfrm>
                <a:off x="1493520" y="1189356"/>
                <a:ext cx="9204960" cy="4524315"/>
              </a:xfrm>
              <a:prstGeom prst="rect">
                <a:avLst/>
              </a:prstGeom>
              <a:blipFill>
                <a:blip r:embed="rId4"/>
                <a:stretch>
                  <a:fillRect l="-1457" t="-2156" r="-1391" b="-3639"/>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A5BBFEF1-5FA1-4D3E-B9B3-DEEAE82BB867}"/>
              </a:ext>
            </a:extLst>
          </p:cNvPr>
          <p:cNvSpPr txBox="1">
            <a:spLocks noChangeArrowheads="1"/>
          </p:cNvSpPr>
          <p:nvPr/>
        </p:nvSpPr>
        <p:spPr bwMode="auto">
          <a:xfrm>
            <a:off x="2209800" y="1295400"/>
            <a:ext cx="77724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4000" b="1" dirty="0">
                <a:latin typeface="Times New Roman" panose="02020603050405020304" pitchFamily="18" charset="0"/>
              </a:rPr>
              <a:t>注意：</a:t>
            </a:r>
          </a:p>
          <a:p>
            <a:pPr eaLnBrk="1" hangingPunct="1">
              <a:spcBef>
                <a:spcPct val="0"/>
              </a:spcBef>
            </a:pPr>
            <a:endParaRPr lang="zh-CN" altLang="en-US" sz="3200" b="1" dirty="0">
              <a:solidFill>
                <a:srgbClr val="CC0099"/>
              </a:solidFill>
              <a:latin typeface="Times New Roman" panose="02020603050405020304" pitchFamily="18" charset="0"/>
            </a:endParaRPr>
          </a:p>
          <a:p>
            <a:pPr eaLnBrk="1" hangingPunct="1">
              <a:spcBef>
                <a:spcPct val="0"/>
              </a:spcBef>
            </a:pPr>
            <a:r>
              <a:rPr lang="zh-CN" altLang="en-US" sz="3400" b="1" dirty="0">
                <a:solidFill>
                  <a:schemeClr val="accent2"/>
                </a:solidFill>
                <a:latin typeface="Times New Roman" panose="02020603050405020304" pitchFamily="18" charset="0"/>
              </a:rPr>
              <a:t>    </a:t>
            </a:r>
            <a:r>
              <a:rPr lang="en-US" altLang="zh-CN" sz="3400" b="1" dirty="0">
                <a:solidFill>
                  <a:schemeClr val="accent2"/>
                </a:solidFill>
                <a:cs typeface="Arial" panose="020B0604020202020204" pitchFamily="34" charset="0"/>
              </a:rPr>
              <a:t>LFSR</a:t>
            </a:r>
            <a:r>
              <a:rPr lang="zh-CN" altLang="en-US" sz="3400" b="1" dirty="0">
                <a:solidFill>
                  <a:schemeClr val="accent2"/>
                </a:solidFill>
                <a:latin typeface="Times New Roman" panose="02020603050405020304" pitchFamily="18" charset="0"/>
              </a:rPr>
              <a:t>与联结多项式是一一对应</a:t>
            </a:r>
            <a:r>
              <a:rPr lang="zh-CN" altLang="en-US" sz="3200" b="1" dirty="0">
                <a:latin typeface="Times New Roman" panose="02020603050405020304" pitchFamily="18" charset="0"/>
              </a:rPr>
              <a:t>的，如果知道了线性反馈移位寄存器的结构，可以写出它的联结多项式，同样可以根据联结多项式画出移位寄存器的结构。</a:t>
            </a:r>
          </a:p>
        </p:txBody>
      </p:sp>
      <p:sp>
        <p:nvSpPr>
          <p:cNvPr id="50179" name="灯片编号占位符 1">
            <a:extLst>
              <a:ext uri="{FF2B5EF4-FFF2-40B4-BE49-F238E27FC236}">
                <a16:creationId xmlns:a16="http://schemas.microsoft.com/office/drawing/2014/main" id="{24D8C2EB-A6A0-4D29-8CA1-910896A91A2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E06F900F-5D84-46A4-B89C-23AC665D0B63}" type="slidenum">
              <a:rPr lang="en-US" altLang="zh-CN" sz="1400"/>
              <a:pPr>
                <a:spcBef>
                  <a:spcPct val="0"/>
                </a:spcBef>
              </a:pPr>
              <a:t>17</a:t>
            </a:fld>
            <a:endParaRPr lang="en-US" altLang="zh-CN" sz="14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03" name="文本占位符 2">
                <a:extLst>
                  <a:ext uri="{FF2B5EF4-FFF2-40B4-BE49-F238E27FC236}">
                    <a16:creationId xmlns:a16="http://schemas.microsoft.com/office/drawing/2014/main" id="{E400E9B1-A63D-402F-BAAA-3FC91C17C6D6}"/>
                  </a:ext>
                </a:extLst>
              </p:cNvPr>
              <p:cNvSpPr>
                <a:spLocks noGrp="1" noChangeArrowheads="1"/>
              </p:cNvSpPr>
              <p:nvPr>
                <p:ph type="body" sz="half" idx="1"/>
              </p:nvPr>
            </p:nvSpPr>
            <p:spPr>
              <a:xfrm>
                <a:off x="723899" y="564038"/>
                <a:ext cx="10744200" cy="5729924"/>
              </a:xfrm>
            </p:spPr>
            <p:txBody>
              <a:bodyPr>
                <a:normAutofit fontScale="92500"/>
              </a:bodyPr>
              <a:lstStyle/>
              <a:p>
                <a:pPr>
                  <a:buClr>
                    <a:srgbClr val="00B0F0"/>
                  </a:buClr>
                  <a:buSzPct val="60000"/>
                  <a:buFont typeface="Wingdings" panose="05000000000000000000" pitchFamily="2" charset="2"/>
                  <a:buChar char="n"/>
                </a:pPr>
                <a:r>
                  <a:rPr lang="zh-CN" altLang="en-US" sz="3200" dirty="0">
                    <a:latin typeface="Times New Roman" panose="02020603050405020304" pitchFamily="18" charset="0"/>
                    <a:ea typeface="宋体" panose="02010600030101010101" pitchFamily="2" charset="-122"/>
                  </a:rPr>
                  <a:t>例</a:t>
                </a:r>
                <a:r>
                  <a:rPr lang="en-US" altLang="zh-CN" sz="3200" dirty="0">
                    <a:latin typeface="Times New Roman" panose="02020603050405020304" pitchFamily="18" charset="0"/>
                    <a:ea typeface="宋体" panose="02010600030101010101" pitchFamily="2" charset="-122"/>
                  </a:rPr>
                  <a:t>. </a:t>
                </a:r>
                <a:r>
                  <a:rPr lang="zh-CN" altLang="en-US" sz="3200" dirty="0">
                    <a:latin typeface="Times New Roman" panose="02020603050405020304" pitchFamily="18" charset="0"/>
                    <a:ea typeface="宋体" panose="02010600030101010101" pitchFamily="2" charset="-122"/>
                  </a:rPr>
                  <a:t>如图所示为一个</a:t>
                </a:r>
                <a:r>
                  <a:rPr lang="en-US" altLang="zh-CN" sz="3200" dirty="0">
                    <a:latin typeface="Arial" panose="020B0604020202020204" pitchFamily="34" charset="0"/>
                    <a:ea typeface="宋体" panose="02010600030101010101" pitchFamily="2" charset="-122"/>
                    <a:cs typeface="Arial" panose="020B0604020202020204" pitchFamily="34" charset="0"/>
                  </a:rPr>
                  <a:t>4</a:t>
                </a:r>
                <a:r>
                  <a:rPr lang="zh-CN" altLang="en-US" sz="3200" dirty="0">
                    <a:latin typeface="Times New Roman" panose="02020603050405020304" pitchFamily="18" charset="0"/>
                    <a:ea typeface="宋体" panose="02010600030101010101" pitchFamily="2" charset="-122"/>
                  </a:rPr>
                  <a:t>级线性反馈位寄存器，状态转移关系为：</a:t>
                </a: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zh-CN" sz="3200" dirty="0">
                  <a:latin typeface="Times New Roman" panose="02020603050405020304" pitchFamily="18" charset="0"/>
                  <a:ea typeface="宋体" panose="02010600030101010101" pitchFamily="2" charset="-122"/>
                </a:endParaRPr>
              </a:p>
              <a:p>
                <a:pPr>
                  <a:buClr>
                    <a:srgbClr val="00B0F0"/>
                  </a:buClr>
                  <a:buSzPct val="60000"/>
                  <a:buFont typeface="Wingdings" panose="05000000000000000000" pitchFamily="2" charset="2"/>
                  <a:buChar char="n"/>
                </a:pPr>
                <a:endParaRPr lang="en-US" altLang="en-US" sz="3200" dirty="0">
                  <a:latin typeface="Times New Roman" panose="02020603050405020304" pitchFamily="18" charset="0"/>
                  <a:ea typeface="宋体" panose="02010600030101010101" pitchFamily="2" charset="-122"/>
                </a:endParaRPr>
              </a:p>
              <a:p>
                <a:pPr marL="457200" lvl="1" indent="0">
                  <a:buClr>
                    <a:srgbClr val="00B0F0"/>
                  </a:buClr>
                  <a:buSzPct val="60000"/>
                  <a:buNone/>
                </a:pPr>
                <a:r>
                  <a:rPr lang="zh-CN" altLang="en-US" sz="3200" dirty="0">
                    <a:latin typeface="Times New Roman" panose="02020603050405020304" pitchFamily="18" charset="0"/>
                    <a:ea typeface="宋体" panose="02010600030101010101" pitchFamily="2" charset="-122"/>
                  </a:rPr>
                  <a:t>假设初始状态为</a:t>
                </a:r>
                <a14:m>
                  <m:oMath xmlns:m="http://schemas.openxmlformats.org/officeDocument/2006/math">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a</m:t>
                            </m:r>
                          </m:e>
                          <m:sub>
                            <m:r>
                              <a:rPr lang="en-US" altLang="zh-CN" sz="3200" b="0" smtClean="0">
                                <a:latin typeface="Cambria Math" panose="02040503050406030204" pitchFamily="18" charset="0"/>
                              </a:rPr>
                              <m:t>1</m:t>
                            </m:r>
                          </m:sub>
                        </m:sSub>
                        <m:r>
                          <a:rPr lang="en-US" altLang="zh-CN" sz="3200" b="0" smtClean="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a</m:t>
                            </m:r>
                          </m:e>
                          <m:sub>
                            <m:r>
                              <a:rPr lang="en-US" altLang="zh-CN" sz="3200" b="0" smtClean="0">
                                <a:latin typeface="Cambria Math" panose="02040503050406030204" pitchFamily="18" charset="0"/>
                              </a:rPr>
                              <m:t>2</m:t>
                            </m:r>
                          </m:sub>
                        </m:sSub>
                        <m:r>
                          <a:rPr lang="en-US" altLang="zh-CN" sz="3200" b="0" smtClean="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a</m:t>
                            </m:r>
                          </m:e>
                          <m:sub>
                            <m:r>
                              <a:rPr lang="en-US" altLang="zh-CN" sz="3200" b="0" smtClean="0">
                                <a:latin typeface="Cambria Math" panose="02040503050406030204" pitchFamily="18" charset="0"/>
                              </a:rPr>
                              <m:t>3</m:t>
                            </m:r>
                          </m:sub>
                        </m:sSub>
                        <m:r>
                          <a:rPr lang="en-US" altLang="zh-CN" sz="3200" b="0" smtClean="0">
                            <a:latin typeface="Cambria Math" panose="02040503050406030204" pitchFamily="18" charset="0"/>
                          </a:rPr>
                          <m:t>,</m:t>
                        </m:r>
                        <m:sSub>
                          <m:sSubPr>
                            <m:ctrlPr>
                              <a:rPr lang="en-US" altLang="zh-CN" sz="3200" i="1">
                                <a:latin typeface="Cambria Math" panose="02040503050406030204" pitchFamily="18" charset="0"/>
                              </a:rPr>
                            </m:ctrlPr>
                          </m:sSubPr>
                          <m:e>
                            <m:r>
                              <m:rPr>
                                <m:sty m:val="p"/>
                              </m:rPr>
                              <a:rPr lang="en-US" altLang="zh-CN" sz="3200" b="0" i="1" smtClean="0">
                                <a:latin typeface="Cambria Math" panose="02040503050406030204" pitchFamily="18" charset="0"/>
                              </a:rPr>
                              <m:t>a</m:t>
                            </m:r>
                          </m:e>
                          <m:sub>
                            <m:r>
                              <a:rPr lang="en-US" altLang="zh-CN" sz="3200" b="0" smtClean="0">
                                <a:latin typeface="Cambria Math" panose="02040503050406030204" pitchFamily="18" charset="0"/>
                              </a:rPr>
                              <m:t>4</m:t>
                            </m:r>
                          </m:sub>
                        </m:sSub>
                      </m:e>
                    </m:d>
                    <m:r>
                      <a:rPr lang="en-US" altLang="zh-CN" sz="3200" b="0" smtClean="0">
                        <a:latin typeface="Cambria Math" panose="02040503050406030204" pitchFamily="18" charset="0"/>
                      </a:rPr>
                      <m:t>=(0,1,1,0)</m:t>
                    </m:r>
                  </m:oMath>
                </a14:m>
                <a:endParaRPr lang="en-CA" altLang="en-US" sz="3200" dirty="0">
                  <a:latin typeface="Times New Roman" panose="02020603050405020304" pitchFamily="18" charset="0"/>
                  <a:ea typeface="宋体" panose="02010600030101010101" pitchFamily="2" charset="-122"/>
                </a:endParaRPr>
              </a:p>
              <a:p>
                <a:pPr marL="457200" lvl="1" indent="0">
                  <a:buClr>
                    <a:srgbClr val="00B0F0"/>
                  </a:buClr>
                  <a:buSzPct val="60000"/>
                  <a:buNone/>
                </a:pPr>
                <a:r>
                  <a:rPr lang="zh-CN" altLang="en-US" sz="3200" dirty="0">
                    <a:latin typeface="Times New Roman" panose="02020603050405020304" pitchFamily="18" charset="0"/>
                    <a:ea typeface="宋体" panose="02010600030101010101" pitchFamily="2" charset="-122"/>
                  </a:rPr>
                  <a:t>则可根据反馈函数计算出线性反馈位寄存器在各时刻的所有状态，如表所示</a:t>
                </a:r>
                <a:endParaRPr lang="en-CA" altLang="en-US" sz="3200" dirty="0">
                  <a:latin typeface="Times New Roman" panose="02020603050405020304" pitchFamily="18" charset="0"/>
                  <a:ea typeface="宋体" panose="02010600030101010101" pitchFamily="2" charset="-122"/>
                </a:endParaRPr>
              </a:p>
            </p:txBody>
          </p:sp>
        </mc:Choice>
        <mc:Fallback xmlns="">
          <p:sp>
            <p:nvSpPr>
              <p:cNvPr id="51203" name="文本占位符 2">
                <a:extLst>
                  <a:ext uri="{FF2B5EF4-FFF2-40B4-BE49-F238E27FC236}">
                    <a16:creationId xmlns:a16="http://schemas.microsoft.com/office/drawing/2014/main" id="{E400E9B1-A63D-402F-BAAA-3FC91C17C6D6}"/>
                  </a:ext>
                </a:extLst>
              </p:cNvPr>
              <p:cNvSpPr>
                <a:spLocks noGrp="1" noRot="1" noChangeAspect="1" noMove="1" noResize="1" noEditPoints="1" noAdjustHandles="1" noChangeArrowheads="1" noChangeShapeType="1" noTextEdit="1"/>
              </p:cNvSpPr>
              <p:nvPr>
                <p:ph type="body" sz="half" idx="1"/>
              </p:nvPr>
            </p:nvSpPr>
            <p:spPr>
              <a:xfrm>
                <a:off x="723899" y="564038"/>
                <a:ext cx="10744200" cy="5729924"/>
              </a:xfrm>
              <a:blipFill>
                <a:blip r:embed="rId2"/>
                <a:stretch>
                  <a:fillRect l="-397" t="-2449" r="-1305" b="-1384"/>
                </a:stretch>
              </a:blipFill>
            </p:spPr>
            <p:txBody>
              <a:bodyPr/>
              <a:lstStyle/>
              <a:p>
                <a:r>
                  <a:rPr lang="zh-CN" altLang="en-US">
                    <a:noFill/>
                  </a:rPr>
                  <a:t> </a:t>
                </a:r>
              </a:p>
            </p:txBody>
          </p:sp>
        </mc:Fallback>
      </mc:AlternateContent>
      <p:sp>
        <p:nvSpPr>
          <p:cNvPr id="51205" name="灯片编号占位符 4">
            <a:extLst>
              <a:ext uri="{FF2B5EF4-FFF2-40B4-BE49-F238E27FC236}">
                <a16:creationId xmlns:a16="http://schemas.microsoft.com/office/drawing/2014/main" id="{EDE3519D-6463-423E-9678-3993B9CDECD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CE1FC850-A356-4D09-8DF3-3A64070A0421}" type="slidenum">
              <a:rPr lang="en-US" altLang="zh-CN" sz="1400"/>
              <a:pPr>
                <a:spcBef>
                  <a:spcPct val="0"/>
                </a:spcBef>
              </a:pPr>
              <a:t>18</a:t>
            </a:fld>
            <a:endParaRPr lang="en-US" altLang="zh-CN" sz="1400"/>
          </a:p>
        </p:txBody>
      </p:sp>
      <p:pic>
        <p:nvPicPr>
          <p:cNvPr id="51206" name="图片 5">
            <a:extLst>
              <a:ext uri="{FF2B5EF4-FFF2-40B4-BE49-F238E27FC236}">
                <a16:creationId xmlns:a16="http://schemas.microsoft.com/office/drawing/2014/main" id="{71BEA1F4-73DF-435E-8DF2-95A5CB559F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40" t="27185" r="22337" b="23532"/>
          <a:stretch/>
        </p:blipFill>
        <p:spPr bwMode="auto">
          <a:xfrm>
            <a:off x="3802379" y="1264920"/>
            <a:ext cx="4587239"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2F7FE202-58C9-40AB-ADB1-B5A32568EA72}"/>
              </a:ext>
            </a:extLst>
          </p:cNvPr>
          <p:cNvSpPr>
            <a:spLocks noGrp="1" noChangeArrowheads="1"/>
          </p:cNvSpPr>
          <p:nvPr>
            <p:ph type="title"/>
          </p:nvPr>
        </p:nvSpPr>
        <p:spPr/>
        <p:txBody>
          <a:bodyPr/>
          <a:lstStyle/>
          <a:p>
            <a:r>
              <a:rPr lang="en-CA" altLang="en-US"/>
              <a:t> </a:t>
            </a:r>
          </a:p>
        </p:txBody>
      </p:sp>
      <mc:AlternateContent xmlns:mc="http://schemas.openxmlformats.org/markup-compatibility/2006" xmlns:a14="http://schemas.microsoft.com/office/drawing/2010/main">
        <mc:Choice Requires="a14">
          <p:sp>
            <p:nvSpPr>
              <p:cNvPr id="52227" name="内容占位符 2">
                <a:extLst>
                  <a:ext uri="{FF2B5EF4-FFF2-40B4-BE49-F238E27FC236}">
                    <a16:creationId xmlns:a16="http://schemas.microsoft.com/office/drawing/2014/main" id="{B0CDAD48-CF35-4B36-A107-164CABB74311}"/>
                  </a:ext>
                </a:extLst>
              </p:cNvPr>
              <p:cNvSpPr>
                <a:spLocks noGrp="1" noChangeArrowheads="1"/>
              </p:cNvSpPr>
              <p:nvPr>
                <p:ph idx="1"/>
              </p:nvPr>
            </p:nvSpPr>
            <p:spPr>
              <a:xfrm>
                <a:off x="685799" y="4099240"/>
                <a:ext cx="10820400" cy="2257110"/>
              </a:xfrm>
            </p:spPr>
            <p:txBody>
              <a:bodyPr>
                <a:normAutofit/>
              </a:bodyPr>
              <a:lstStyle/>
              <a:p>
                <a:pPr marL="0" indent="0">
                  <a:lnSpc>
                    <a:spcPct val="100000"/>
                  </a:lnSpc>
                  <a:buNone/>
                </a:pPr>
                <a:r>
                  <a:rPr lang="en-CA" altLang="en-US" dirty="0"/>
                  <a:t> </a:t>
                </a:r>
                <a:r>
                  <a:rPr lang="zh-CN" altLang="en-US" dirty="0">
                    <a:latin typeface="Times New Roman" panose="02020603050405020304" pitchFamily="18" charset="0"/>
                    <a:ea typeface="宋体" panose="02010600030101010101" pitchFamily="2" charset="-122"/>
                  </a:rPr>
                  <a:t>在</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𝑡</m:t>
                    </m:r>
                    <m:r>
                      <a:rPr lang="en-US" altLang="zh-CN" i="1" dirty="0" smtClean="0">
                        <a:latin typeface="Cambria Math" panose="02040503050406030204" pitchFamily="18" charset="0"/>
                        <a:ea typeface="宋体" panose="02010600030101010101" pitchFamily="2" charset="-122"/>
                      </a:rPr>
                      <m:t>=15</m:t>
                    </m:r>
                  </m:oMath>
                </a14:m>
                <a:r>
                  <a:rPr lang="zh-CN" altLang="en-US" dirty="0">
                    <a:latin typeface="Times New Roman" panose="02020603050405020304" pitchFamily="18" charset="0"/>
                    <a:ea typeface="宋体" panose="02010600030101010101" pitchFamily="2" charset="-122"/>
                  </a:rPr>
                  <a:t>时刻，该寄存器的状态恢复至</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𝑡</m:t>
                    </m:r>
                    <m:r>
                      <a:rPr lang="en-US" altLang="zh-CN" i="1" dirty="0" smtClean="0">
                        <a:latin typeface="Cambria Math" panose="02040503050406030204" pitchFamily="18" charset="0"/>
                        <a:ea typeface="宋体" panose="02010600030101010101" pitchFamily="2" charset="-122"/>
                      </a:rPr>
                      <m:t>=0</m:t>
                    </m:r>
                  </m:oMath>
                </a14:m>
                <a:r>
                  <a:rPr lang="zh-CN" altLang="en-US" dirty="0">
                    <a:latin typeface="Times New Roman" panose="02020603050405020304" pitchFamily="18" charset="0"/>
                    <a:ea typeface="宋体" panose="02010600030101010101" pitchFamily="2" charset="-122"/>
                  </a:rPr>
                  <a:t>时刻的状态，因此之后的状态将开始重复。移位寄存器的输出序列就是</a:t>
                </a:r>
                <a14:m>
                  <m:oMath xmlns:m="http://schemas.openxmlformats.org/officeDocument/2006/math">
                    <m:r>
                      <a:rPr lang="en-US" altLang="zh-CN" i="1" dirty="0" smtClean="0">
                        <a:latin typeface="Cambria Math" panose="02040503050406030204" pitchFamily="18" charset="0"/>
                        <a:ea typeface="宋体" panose="02010600030101010101" pitchFamily="2" charset="-122"/>
                      </a:rPr>
                      <m:t>011001000111101 011001000111101</m:t>
                    </m:r>
                    <m:r>
                      <a:rPr lang="en-US" altLang="zh-CN" i="1" dirty="0">
                        <a:latin typeface="Cambria Math" panose="02040503050406030204" pitchFamily="18" charset="0"/>
                        <a:ea typeface="宋体" panose="02010600030101010101" pitchFamily="2" charset="-122"/>
                      </a:rPr>
                      <m:t>……</m:t>
                    </m:r>
                  </m:oMath>
                </a14:m>
                <a:r>
                  <a:rPr lang="zh-CN" altLang="en-US" dirty="0">
                    <a:latin typeface="Times New Roman" panose="02020603050405020304" pitchFamily="18" charset="0"/>
                    <a:ea typeface="宋体" panose="02010600030101010101" pitchFamily="2" charset="-122"/>
                  </a:rPr>
                  <a:t>，序列的周期为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15</m:t>
                    </m:r>
                  </m:oMath>
                </a14:m>
                <a:r>
                  <a:rPr lang="zh-CN" altLang="en-US" dirty="0">
                    <a:latin typeface="Times New Roman" panose="02020603050405020304" pitchFamily="18" charset="0"/>
                    <a:ea typeface="宋体" panose="02010600030101010101" pitchFamily="2" charset="-122"/>
                  </a:rPr>
                  <a:t>，也称该移位寄存器的周期为</a:t>
                </a:r>
                <a14:m>
                  <m:oMath xmlns:m="http://schemas.openxmlformats.org/officeDocument/2006/math">
                    <m:r>
                      <m:rPr>
                        <m:nor/>
                      </m:rPr>
                      <a:rPr lang="en-US" altLang="zh-CN" dirty="0">
                        <a:latin typeface="Times New Roman" panose="02020603050405020304" pitchFamily="18" charset="0"/>
                        <a:ea typeface="宋体" panose="02010600030101010101" pitchFamily="2" charset="-122"/>
                      </a:rPr>
                      <m:t>15</m:t>
                    </m:r>
                    <m:r>
                      <a:rPr lang="en-US" altLang="zh-CN" i="1" dirty="0">
                        <a:latin typeface="Cambria Math" panose="02040503050406030204" pitchFamily="18" charset="0"/>
                        <a:ea typeface="宋体" panose="02010600030101010101" pitchFamily="2" charset="-122"/>
                      </a:rPr>
                      <m:t>(=</m:t>
                    </m:r>
                    <m:sSup>
                      <m:sSupPr>
                        <m:ctrlPr>
                          <a:rPr lang="en-US" altLang="zh-CN" i="1" dirty="0">
                            <a:latin typeface="Cambria Math" panose="02040503050406030204" pitchFamily="18" charset="0"/>
                            <a:ea typeface="宋体" panose="02010600030101010101" pitchFamily="2" charset="-122"/>
                          </a:rPr>
                        </m:ctrlPr>
                      </m:sSupPr>
                      <m:e>
                        <m:r>
                          <a:rPr lang="en-US" altLang="zh-CN" i="1" dirty="0">
                            <a:latin typeface="Cambria Math" panose="02040503050406030204" pitchFamily="18" charset="0"/>
                            <a:ea typeface="宋体" panose="02010600030101010101" pitchFamily="2" charset="-122"/>
                          </a:rPr>
                          <m:t>2</m:t>
                        </m:r>
                      </m:e>
                      <m:sup>
                        <m:r>
                          <a:rPr lang="en-US" altLang="zh-CN" i="1" dirty="0">
                            <a:latin typeface="Cambria Math" panose="02040503050406030204" pitchFamily="18" charset="0"/>
                            <a:ea typeface="宋体" panose="02010600030101010101" pitchFamily="2" charset="-122"/>
                          </a:rPr>
                          <m:t>4</m:t>
                        </m:r>
                      </m:sup>
                    </m:sSup>
                    <m:r>
                      <a:rPr lang="en-US" altLang="zh-CN" i="1" dirty="0">
                        <a:latin typeface="Cambria Math" panose="02040503050406030204" pitchFamily="18" charset="0"/>
                        <a:ea typeface="宋体" panose="02010600030101010101" pitchFamily="2" charset="-122"/>
                      </a:rPr>
                      <m:t>−1)</m:t>
                    </m:r>
                  </m:oMath>
                </a14:m>
                <a:r>
                  <a:rPr lang="zh-CN" altLang="en-US" dirty="0">
                    <a:latin typeface="Times New Roman" panose="02020603050405020304" pitchFamily="18" charset="0"/>
                    <a:ea typeface="宋体" panose="02010600030101010101" pitchFamily="2" charset="-122"/>
                  </a:rPr>
                  <a:t>。</a:t>
                </a:r>
                <a:endParaRPr lang="en-CA" altLang="en-US" dirty="0">
                  <a:latin typeface="Times New Roman" panose="02020603050405020304" pitchFamily="18" charset="0"/>
                  <a:ea typeface="宋体" panose="02010600030101010101" pitchFamily="2" charset="-122"/>
                </a:endParaRPr>
              </a:p>
            </p:txBody>
          </p:sp>
        </mc:Choice>
        <mc:Fallback xmlns="">
          <p:sp>
            <p:nvSpPr>
              <p:cNvPr id="52227" name="内容占位符 2">
                <a:extLst>
                  <a:ext uri="{FF2B5EF4-FFF2-40B4-BE49-F238E27FC236}">
                    <a16:creationId xmlns:a16="http://schemas.microsoft.com/office/drawing/2014/main" id="{B0CDAD48-CF35-4B36-A107-164CABB74311}"/>
                  </a:ext>
                </a:extLst>
              </p:cNvPr>
              <p:cNvSpPr>
                <a:spLocks noGrp="1" noRot="1" noChangeAspect="1" noMove="1" noResize="1" noEditPoints="1" noAdjustHandles="1" noChangeArrowheads="1" noChangeShapeType="1" noTextEdit="1"/>
              </p:cNvSpPr>
              <p:nvPr>
                <p:ph idx="1"/>
              </p:nvPr>
            </p:nvSpPr>
            <p:spPr>
              <a:xfrm>
                <a:off x="685799" y="4099240"/>
                <a:ext cx="10820400" cy="2257110"/>
              </a:xfrm>
              <a:blipFill>
                <a:blip r:embed="rId2"/>
                <a:stretch>
                  <a:fillRect l="-1127" t="-3774" r="-507"/>
                </a:stretch>
              </a:blipFill>
            </p:spPr>
            <p:txBody>
              <a:bodyPr/>
              <a:lstStyle/>
              <a:p>
                <a:r>
                  <a:rPr lang="zh-CN" altLang="en-US">
                    <a:noFill/>
                  </a:rPr>
                  <a:t> </a:t>
                </a:r>
              </a:p>
            </p:txBody>
          </p:sp>
        </mc:Fallback>
      </mc:AlternateContent>
      <p:sp>
        <p:nvSpPr>
          <p:cNvPr id="52228" name="灯片编号占位符 3">
            <a:extLst>
              <a:ext uri="{FF2B5EF4-FFF2-40B4-BE49-F238E27FC236}">
                <a16:creationId xmlns:a16="http://schemas.microsoft.com/office/drawing/2014/main" id="{59E5D2F0-FB8D-4548-BFFC-3B33C307706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EC40F3AE-EE3F-4ABB-9DFB-9074C46083A2}" type="slidenum">
              <a:rPr lang="en-US" altLang="zh-CN" sz="1400"/>
              <a:pPr>
                <a:spcBef>
                  <a:spcPct val="0"/>
                </a:spcBef>
              </a:pPr>
              <a:t>19</a:t>
            </a:fld>
            <a:endParaRPr lang="en-US" altLang="zh-CN" sz="1400"/>
          </a:p>
        </p:txBody>
      </p:sp>
      <p:pic>
        <p:nvPicPr>
          <p:cNvPr id="52229" name="图片 4">
            <a:extLst>
              <a:ext uri="{FF2B5EF4-FFF2-40B4-BE49-F238E27FC236}">
                <a16:creationId xmlns:a16="http://schemas.microsoft.com/office/drawing/2014/main" id="{C52E945F-2DB3-42E6-9532-23C0840369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392"/>
          <a:stretch/>
        </p:blipFill>
        <p:spPr bwMode="auto">
          <a:xfrm>
            <a:off x="1302543" y="222206"/>
            <a:ext cx="9586912" cy="387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9F18A87-A935-4DF3-8AE9-F40BCA89E6A9}"/>
              </a:ext>
            </a:extLst>
          </p:cNvPr>
          <p:cNvSpPr>
            <a:spLocks noGrp="1" noChangeArrowheads="1"/>
          </p:cNvSpPr>
          <p:nvPr>
            <p:ph type="title"/>
          </p:nvPr>
        </p:nvSpPr>
        <p:spPr/>
        <p:txBody>
          <a:bodyPr/>
          <a:lstStyle/>
          <a:p>
            <a:pPr algn="ctr" eaLnBrk="1" hangingPunct="1"/>
            <a:r>
              <a:rPr lang="zh-CN" altLang="en-US" dirty="0">
                <a:latin typeface="宋体" panose="02010600030101010101" pitchFamily="2" charset="-122"/>
                <a:ea typeface="宋体" panose="02010600030101010101" pitchFamily="2" charset="-122"/>
              </a:rPr>
              <a:t>主要内容</a:t>
            </a:r>
          </a:p>
        </p:txBody>
      </p:sp>
      <p:sp>
        <p:nvSpPr>
          <p:cNvPr id="33795" name="Rectangle 3">
            <a:extLst>
              <a:ext uri="{FF2B5EF4-FFF2-40B4-BE49-F238E27FC236}">
                <a16:creationId xmlns:a16="http://schemas.microsoft.com/office/drawing/2014/main" id="{A1255377-8B6A-4970-99ED-29E215AE1870}"/>
              </a:ext>
            </a:extLst>
          </p:cNvPr>
          <p:cNvSpPr>
            <a:spLocks noGrp="1" noChangeArrowheads="1"/>
          </p:cNvSpPr>
          <p:nvPr>
            <p:ph type="body" idx="1"/>
          </p:nvPr>
        </p:nvSpPr>
        <p:spPr>
          <a:xfrm>
            <a:off x="1790700" y="1847850"/>
            <a:ext cx="8610600" cy="4351338"/>
          </a:xfrm>
        </p:spPr>
        <p:txBody>
          <a:bodyPr/>
          <a:lstStyle/>
          <a:p>
            <a:pPr eaLnBrk="1" hangingPunct="1">
              <a:lnSpc>
                <a:spcPct val="100000"/>
              </a:lnSpc>
            </a:pPr>
            <a:r>
              <a:rPr lang="zh-CN" altLang="en-US" sz="3200" dirty="0">
                <a:latin typeface="宋体" panose="02010600030101010101" pitchFamily="2" charset="-122"/>
                <a:ea typeface="宋体" panose="02010600030101010101" pitchFamily="2" charset="-122"/>
              </a:rPr>
              <a:t>流密码</a:t>
            </a:r>
            <a:endParaRPr lang="en-CA" altLang="zh-CN" sz="3200" dirty="0">
              <a:latin typeface="宋体" panose="02010600030101010101" pitchFamily="2" charset="-122"/>
              <a:ea typeface="宋体" panose="02010600030101010101" pitchFamily="2" charset="-122"/>
            </a:endParaRPr>
          </a:p>
          <a:p>
            <a:pPr lvl="1" eaLnBrk="1" hangingPunct="1">
              <a:lnSpc>
                <a:spcPct val="100000"/>
              </a:lnSpc>
              <a:buFont typeface="宋体" panose="02010600030101010101" pitchFamily="2" charset="-122"/>
              <a:buChar char="-"/>
            </a:pPr>
            <a:r>
              <a:rPr lang="zh-CN" altLang="en-US" sz="2800" dirty="0">
                <a:latin typeface="宋体" panose="02010600030101010101" pitchFamily="2" charset="-122"/>
                <a:ea typeface="宋体" panose="02010600030101010101" pitchFamily="2" charset="-122"/>
              </a:rPr>
              <a:t>流密码概念</a:t>
            </a:r>
            <a:endParaRPr lang="en-CA" altLang="zh-CN" sz="2800" dirty="0">
              <a:latin typeface="宋体" panose="02010600030101010101" pitchFamily="2" charset="-122"/>
              <a:ea typeface="宋体" panose="02010600030101010101" pitchFamily="2" charset="-122"/>
            </a:endParaRPr>
          </a:p>
          <a:p>
            <a:pPr lvl="1" eaLnBrk="1" hangingPunct="1">
              <a:lnSpc>
                <a:spcPct val="100000"/>
              </a:lnSpc>
              <a:buFont typeface="宋体" panose="02010600030101010101" pitchFamily="2" charset="-122"/>
              <a:buChar char="-"/>
            </a:pPr>
            <a:r>
              <a:rPr lang="zh-CN" altLang="en-US" sz="2800" dirty="0">
                <a:latin typeface="宋体" panose="02010600030101010101" pitchFamily="2" charset="-122"/>
                <a:ea typeface="宋体" panose="02010600030101010101" pitchFamily="2" charset="-122"/>
              </a:rPr>
              <a:t>线性反馈移位寄存器</a:t>
            </a:r>
          </a:p>
          <a:p>
            <a:pPr eaLnBrk="1" hangingPunct="1">
              <a:lnSpc>
                <a:spcPct val="100000"/>
              </a:lnSpc>
            </a:pPr>
            <a:r>
              <a:rPr lang="zh-CN" altLang="en-US" sz="3200" dirty="0">
                <a:latin typeface="宋体" panose="02010600030101010101" pitchFamily="2" charset="-122"/>
                <a:ea typeface="宋体" panose="02010600030101010101" pitchFamily="2" charset="-122"/>
              </a:rPr>
              <a:t>分组密码概述</a:t>
            </a:r>
            <a:endParaRPr lang="en-CA" altLang="zh-CN" sz="3200" dirty="0">
              <a:latin typeface="宋体" panose="02010600030101010101" pitchFamily="2" charset="-122"/>
              <a:ea typeface="宋体" panose="02010600030101010101" pitchFamily="2" charset="-122"/>
            </a:endParaRPr>
          </a:p>
          <a:p>
            <a:pPr lvl="1">
              <a:lnSpc>
                <a:spcPct val="100000"/>
              </a:lnSpc>
              <a:buFont typeface="宋体" panose="02010600030101010101" pitchFamily="2" charset="-122"/>
              <a:buChar char="-"/>
            </a:pPr>
            <a:r>
              <a:rPr lang="zh-CN" altLang="en-US" sz="2800" dirty="0">
                <a:latin typeface="宋体" panose="02010600030101010101" pitchFamily="2" charset="-122"/>
                <a:ea typeface="宋体" panose="02010600030101010101" pitchFamily="2" charset="-122"/>
              </a:rPr>
              <a:t>分组密码概念</a:t>
            </a:r>
            <a:endParaRPr lang="en-US" altLang="zh-CN" sz="2800" dirty="0">
              <a:latin typeface="宋体" panose="02010600030101010101" pitchFamily="2" charset="-122"/>
              <a:ea typeface="宋体" panose="02010600030101010101" pitchFamily="2" charset="-122"/>
            </a:endParaRPr>
          </a:p>
          <a:p>
            <a:pPr lvl="1">
              <a:lnSpc>
                <a:spcPct val="100000"/>
              </a:lnSpc>
              <a:buFont typeface="宋体" panose="02010600030101010101" pitchFamily="2" charset="-122"/>
              <a:buChar char="-"/>
            </a:pPr>
            <a:r>
              <a:rPr lang="zh-CN" altLang="en-US" sz="2800" dirty="0">
                <a:latin typeface="宋体" panose="02010600030101010101" pitchFamily="2" charset="-122"/>
                <a:ea typeface="宋体" panose="02010600030101010101" pitchFamily="2" charset="-122"/>
              </a:rPr>
              <a:t>分组密码设计原则</a:t>
            </a:r>
            <a:endParaRPr lang="en-US" altLang="zh-CN" sz="2800" dirty="0">
              <a:latin typeface="宋体" panose="02010600030101010101" pitchFamily="2" charset="-122"/>
              <a:ea typeface="宋体" panose="02010600030101010101" pitchFamily="2" charset="-122"/>
            </a:endParaRPr>
          </a:p>
          <a:p>
            <a:pPr lvl="1">
              <a:lnSpc>
                <a:spcPct val="100000"/>
              </a:lnSpc>
              <a:buFont typeface="宋体" panose="02010600030101010101" pitchFamily="2" charset="-122"/>
              <a:buChar char="-"/>
            </a:pPr>
            <a:r>
              <a:rPr lang="zh-CN" altLang="en-US" sz="2800" dirty="0">
                <a:latin typeface="宋体" panose="02010600030101010101" pitchFamily="2" charset="-122"/>
                <a:ea typeface="宋体" panose="02010600030101010101" pitchFamily="2" charset="-122"/>
              </a:rPr>
              <a:t>分组密码运行模式</a:t>
            </a:r>
            <a:endParaRPr lang="en-CA" altLang="zh-CN" sz="2800" dirty="0">
              <a:latin typeface="宋体" panose="02010600030101010101" pitchFamily="2" charset="-122"/>
              <a:ea typeface="宋体" panose="02010600030101010101" pitchFamily="2" charset="-122"/>
            </a:endParaRPr>
          </a:p>
        </p:txBody>
      </p:sp>
      <p:sp>
        <p:nvSpPr>
          <p:cNvPr id="5" name="灯片编号占位符 1">
            <a:extLst>
              <a:ext uri="{FF2B5EF4-FFF2-40B4-BE49-F238E27FC236}">
                <a16:creationId xmlns:a16="http://schemas.microsoft.com/office/drawing/2014/main" id="{FCF40B38-7767-486C-A61C-463AEB99EB43}"/>
              </a:ext>
            </a:extLst>
          </p:cNvPr>
          <p:cNvSpPr>
            <a:spLocks noGrp="1" noChangeArrowheads="1"/>
          </p:cNvSpPr>
          <p:nvPr>
            <p:ph type="sldNum" sz="quarter" idx="12"/>
          </p:nvPr>
        </p:nvSpPr>
        <p:spPr>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699CA306-9508-47FB-B7CB-7EA68C35442C}" type="slidenum">
              <a:rPr lang="en-US" altLang="zh-CN" sz="1400"/>
              <a:pPr>
                <a:spcBef>
                  <a:spcPct val="0"/>
                </a:spcBef>
              </a:pPr>
              <a:t>2</a:t>
            </a:fld>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0A004800-995F-47DD-A935-62F476F6A477}"/>
              </a:ext>
            </a:extLst>
          </p:cNvPr>
          <p:cNvSpPr txBox="1">
            <a:spLocks noChangeArrowheads="1"/>
          </p:cNvSpPr>
          <p:nvPr/>
        </p:nvSpPr>
        <p:spPr bwMode="auto">
          <a:xfrm>
            <a:off x="2279651" y="1397001"/>
            <a:ext cx="824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b="1" dirty="0"/>
              <a:t>下图为一个</a:t>
            </a:r>
            <a:r>
              <a:rPr lang="en-US" altLang="zh-CN" b="1" dirty="0">
                <a:cs typeface="Arial" panose="020B0604020202020204" pitchFamily="34" charset="0"/>
              </a:rPr>
              <a:t>5</a:t>
            </a:r>
            <a:r>
              <a:rPr lang="zh-CN" altLang="en-US" b="1" dirty="0"/>
              <a:t>级线性反馈移位寄存器，其初始状态为</a:t>
            </a:r>
          </a:p>
        </p:txBody>
      </p:sp>
      <p:graphicFrame>
        <p:nvGraphicFramePr>
          <p:cNvPr id="53251" name="Object 3">
            <a:extLst>
              <a:ext uri="{FF2B5EF4-FFF2-40B4-BE49-F238E27FC236}">
                <a16:creationId xmlns:a16="http://schemas.microsoft.com/office/drawing/2014/main" id="{BE8A6F8E-A2C3-40BE-96E1-05CD3D89A97D}"/>
              </a:ext>
            </a:extLst>
          </p:cNvPr>
          <p:cNvGraphicFramePr>
            <a:graphicFrameLocks noChangeAspect="1"/>
          </p:cNvGraphicFramePr>
          <p:nvPr>
            <p:extLst>
              <p:ext uri="{D42A27DB-BD31-4B8C-83A1-F6EECF244321}">
                <p14:modId xmlns:p14="http://schemas.microsoft.com/office/powerpoint/2010/main" val="1541770143"/>
              </p:ext>
            </p:extLst>
          </p:nvPr>
        </p:nvGraphicFramePr>
        <p:xfrm>
          <a:off x="3733800" y="2014855"/>
          <a:ext cx="4724400" cy="509587"/>
        </p:xfrm>
        <a:graphic>
          <a:graphicData uri="http://schemas.openxmlformats.org/presentationml/2006/ole">
            <mc:AlternateContent xmlns:mc="http://schemas.openxmlformats.org/markup-compatibility/2006">
              <mc:Choice xmlns:v="urn:schemas-microsoft-com:vml" Requires="v">
                <p:oleObj name="公式" r:id="rId2" imgW="1739900" imgH="228600" progId="Equation.3">
                  <p:embed/>
                </p:oleObj>
              </mc:Choice>
              <mc:Fallback>
                <p:oleObj name="公式" r:id="rId2" imgW="1739900" imgH="228600" progId="Equation.3">
                  <p:embed/>
                  <p:pic>
                    <p:nvPicPr>
                      <p:cNvPr id="53251" name="Object 3">
                        <a:extLst>
                          <a:ext uri="{FF2B5EF4-FFF2-40B4-BE49-F238E27FC236}">
                            <a16:creationId xmlns:a16="http://schemas.microsoft.com/office/drawing/2014/main" id="{BE8A6F8E-A2C3-40BE-96E1-05CD3D89A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014855"/>
                        <a:ext cx="4724400" cy="5095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2" name="Text Box 4">
            <a:extLst>
              <a:ext uri="{FF2B5EF4-FFF2-40B4-BE49-F238E27FC236}">
                <a16:creationId xmlns:a16="http://schemas.microsoft.com/office/drawing/2014/main" id="{78048752-3D3E-4383-A96E-E5546D388A3D}"/>
              </a:ext>
            </a:extLst>
          </p:cNvPr>
          <p:cNvSpPr txBox="1">
            <a:spLocks noChangeArrowheads="1"/>
          </p:cNvSpPr>
          <p:nvPr/>
        </p:nvSpPr>
        <p:spPr bwMode="auto">
          <a:xfrm>
            <a:off x="3154363" y="5140959"/>
            <a:ext cx="59055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200" b="1" dirty="0">
                <a:solidFill>
                  <a:srgbClr val="CC0099"/>
                </a:solidFill>
                <a:latin typeface="Times New Roman" panose="02020603050405020304" pitchFamily="18" charset="0"/>
                <a:ea typeface="黑体" panose="02010609060101010101" pitchFamily="49" charset="-122"/>
              </a:rPr>
              <a:t>反馈多项式？则其输出序列为？</a:t>
            </a:r>
          </a:p>
        </p:txBody>
      </p:sp>
      <p:grpSp>
        <p:nvGrpSpPr>
          <p:cNvPr id="53253" name="Group 5">
            <a:extLst>
              <a:ext uri="{FF2B5EF4-FFF2-40B4-BE49-F238E27FC236}">
                <a16:creationId xmlns:a16="http://schemas.microsoft.com/office/drawing/2014/main" id="{C9BAABC3-4418-4D4E-9857-1B789C4E6B39}"/>
              </a:ext>
            </a:extLst>
          </p:cNvPr>
          <p:cNvGrpSpPr>
            <a:grpSpLocks/>
          </p:cNvGrpSpPr>
          <p:nvPr/>
        </p:nvGrpSpPr>
        <p:grpSpPr bwMode="auto">
          <a:xfrm>
            <a:off x="2125663" y="2427287"/>
            <a:ext cx="7962900" cy="2514600"/>
            <a:chOff x="744" y="1248"/>
            <a:chExt cx="5016" cy="1584"/>
          </a:xfrm>
        </p:grpSpPr>
        <p:sp>
          <p:nvSpPr>
            <p:cNvPr id="53257" name="Rectangle 6">
              <a:extLst>
                <a:ext uri="{FF2B5EF4-FFF2-40B4-BE49-F238E27FC236}">
                  <a16:creationId xmlns:a16="http://schemas.microsoft.com/office/drawing/2014/main" id="{F3DC96EB-0948-410F-B4C2-5C563C9800AE}"/>
                </a:ext>
              </a:extLst>
            </p:cNvPr>
            <p:cNvSpPr>
              <a:spLocks noChangeArrowheads="1"/>
            </p:cNvSpPr>
            <p:nvPr/>
          </p:nvSpPr>
          <p:spPr bwMode="auto">
            <a:xfrm>
              <a:off x="1080" y="1516"/>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3258" name="Object 7">
              <a:extLst>
                <a:ext uri="{FF2B5EF4-FFF2-40B4-BE49-F238E27FC236}">
                  <a16:creationId xmlns:a16="http://schemas.microsoft.com/office/drawing/2014/main" id="{9B69F3E7-B521-457A-980D-6D5E4C474ADC}"/>
                </a:ext>
              </a:extLst>
            </p:cNvPr>
            <p:cNvGraphicFramePr>
              <a:graphicFrameLocks noChangeAspect="1"/>
            </p:cNvGraphicFramePr>
            <p:nvPr/>
          </p:nvGraphicFramePr>
          <p:xfrm>
            <a:off x="1227" y="1564"/>
            <a:ext cx="228" cy="264"/>
          </p:xfrm>
          <a:graphic>
            <a:graphicData uri="http://schemas.openxmlformats.org/presentationml/2006/ole">
              <mc:AlternateContent xmlns:mc="http://schemas.openxmlformats.org/markup-compatibility/2006">
                <mc:Choice xmlns:v="urn:schemas-microsoft-com:vml" Requires="v">
                  <p:oleObj name="Equation" r:id="rId4" imgW="165028" imgH="228501" progId="Equation.3">
                    <p:embed/>
                  </p:oleObj>
                </mc:Choice>
                <mc:Fallback>
                  <p:oleObj name="Equation" r:id="rId4" imgW="165028" imgH="228501" progId="Equation.3">
                    <p:embed/>
                    <p:pic>
                      <p:nvPicPr>
                        <p:cNvPr id="53258" name="Object 7">
                          <a:extLst>
                            <a:ext uri="{FF2B5EF4-FFF2-40B4-BE49-F238E27FC236}">
                              <a16:creationId xmlns:a16="http://schemas.microsoft.com/office/drawing/2014/main" id="{9B69F3E7-B521-457A-980D-6D5E4C474A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7" y="1564"/>
                          <a:ext cx="228" cy="2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9" name="Rectangle 8">
              <a:extLst>
                <a:ext uri="{FF2B5EF4-FFF2-40B4-BE49-F238E27FC236}">
                  <a16:creationId xmlns:a16="http://schemas.microsoft.com/office/drawing/2014/main" id="{FA7FC152-56A2-4522-A7B6-0730DFEBA3FB}"/>
                </a:ext>
              </a:extLst>
            </p:cNvPr>
            <p:cNvSpPr>
              <a:spLocks noChangeArrowheads="1"/>
            </p:cNvSpPr>
            <p:nvPr/>
          </p:nvSpPr>
          <p:spPr bwMode="auto">
            <a:xfrm>
              <a:off x="1896" y="1516"/>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3260" name="Object 9">
              <a:extLst>
                <a:ext uri="{FF2B5EF4-FFF2-40B4-BE49-F238E27FC236}">
                  <a16:creationId xmlns:a16="http://schemas.microsoft.com/office/drawing/2014/main" id="{DAB146BB-9AB0-4EAF-94EF-94ED431DCFAE}"/>
                </a:ext>
              </a:extLst>
            </p:cNvPr>
            <p:cNvGraphicFramePr>
              <a:graphicFrameLocks noChangeAspect="1"/>
            </p:cNvGraphicFramePr>
            <p:nvPr/>
          </p:nvGraphicFramePr>
          <p:xfrm>
            <a:off x="2035" y="1571"/>
            <a:ext cx="245" cy="250"/>
          </p:xfrm>
          <a:graphic>
            <a:graphicData uri="http://schemas.openxmlformats.org/presentationml/2006/ole">
              <mc:AlternateContent xmlns:mc="http://schemas.openxmlformats.org/markup-compatibility/2006">
                <mc:Choice xmlns:v="urn:schemas-microsoft-com:vml" Requires="v">
                  <p:oleObj name="Equation" r:id="rId6" imgW="177569" imgH="215619" progId="Equation.3">
                    <p:embed/>
                  </p:oleObj>
                </mc:Choice>
                <mc:Fallback>
                  <p:oleObj name="Equation" r:id="rId6" imgW="177569" imgH="215619" progId="Equation.3">
                    <p:embed/>
                    <p:pic>
                      <p:nvPicPr>
                        <p:cNvPr id="53260" name="Object 9">
                          <a:extLst>
                            <a:ext uri="{FF2B5EF4-FFF2-40B4-BE49-F238E27FC236}">
                              <a16:creationId xmlns:a16="http://schemas.microsoft.com/office/drawing/2014/main" id="{DAB146BB-9AB0-4EAF-94EF-94ED431DCF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5" y="1571"/>
                          <a:ext cx="245" cy="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1" name="Rectangle 10">
              <a:extLst>
                <a:ext uri="{FF2B5EF4-FFF2-40B4-BE49-F238E27FC236}">
                  <a16:creationId xmlns:a16="http://schemas.microsoft.com/office/drawing/2014/main" id="{EA48A592-7EC8-46FD-B2BB-822768712844}"/>
                </a:ext>
              </a:extLst>
            </p:cNvPr>
            <p:cNvSpPr>
              <a:spLocks noChangeArrowheads="1"/>
            </p:cNvSpPr>
            <p:nvPr/>
          </p:nvSpPr>
          <p:spPr bwMode="auto">
            <a:xfrm>
              <a:off x="3408" y="1516"/>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3262" name="Object 11">
              <a:extLst>
                <a:ext uri="{FF2B5EF4-FFF2-40B4-BE49-F238E27FC236}">
                  <a16:creationId xmlns:a16="http://schemas.microsoft.com/office/drawing/2014/main" id="{11E2A9B9-C0FA-429D-A33F-B6538FD153C0}"/>
                </a:ext>
              </a:extLst>
            </p:cNvPr>
            <p:cNvGraphicFramePr>
              <a:graphicFrameLocks noChangeAspect="1"/>
            </p:cNvGraphicFramePr>
            <p:nvPr/>
          </p:nvGraphicFramePr>
          <p:xfrm>
            <a:off x="3547" y="1571"/>
            <a:ext cx="245" cy="249"/>
          </p:xfrm>
          <a:graphic>
            <a:graphicData uri="http://schemas.openxmlformats.org/presentationml/2006/ole">
              <mc:AlternateContent xmlns:mc="http://schemas.openxmlformats.org/markup-compatibility/2006">
                <mc:Choice xmlns:v="urn:schemas-microsoft-com:vml" Requires="v">
                  <p:oleObj name="Equation" r:id="rId8" imgW="177569" imgH="215619" progId="Equation.3">
                    <p:embed/>
                  </p:oleObj>
                </mc:Choice>
                <mc:Fallback>
                  <p:oleObj name="Equation" r:id="rId8" imgW="177569" imgH="215619" progId="Equation.3">
                    <p:embed/>
                    <p:pic>
                      <p:nvPicPr>
                        <p:cNvPr id="53262" name="Object 11">
                          <a:extLst>
                            <a:ext uri="{FF2B5EF4-FFF2-40B4-BE49-F238E27FC236}">
                              <a16:creationId xmlns:a16="http://schemas.microsoft.com/office/drawing/2014/main" id="{11E2A9B9-C0FA-429D-A33F-B6538FD153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 y="1571"/>
                          <a:ext cx="245"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3" name="Rectangle 12">
              <a:extLst>
                <a:ext uri="{FF2B5EF4-FFF2-40B4-BE49-F238E27FC236}">
                  <a16:creationId xmlns:a16="http://schemas.microsoft.com/office/drawing/2014/main" id="{78AC1C68-CA05-4CF3-A8FE-73BF0F544863}"/>
                </a:ext>
              </a:extLst>
            </p:cNvPr>
            <p:cNvSpPr>
              <a:spLocks noChangeArrowheads="1"/>
            </p:cNvSpPr>
            <p:nvPr/>
          </p:nvSpPr>
          <p:spPr bwMode="auto">
            <a:xfrm>
              <a:off x="4344" y="1516"/>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3264" name="Object 13">
              <a:extLst>
                <a:ext uri="{FF2B5EF4-FFF2-40B4-BE49-F238E27FC236}">
                  <a16:creationId xmlns:a16="http://schemas.microsoft.com/office/drawing/2014/main" id="{230CD5EE-A97C-46C4-BE0D-2DF2EC4DFCD3}"/>
                </a:ext>
              </a:extLst>
            </p:cNvPr>
            <p:cNvGraphicFramePr>
              <a:graphicFrameLocks noChangeAspect="1"/>
            </p:cNvGraphicFramePr>
            <p:nvPr/>
          </p:nvGraphicFramePr>
          <p:xfrm>
            <a:off x="4500" y="1571"/>
            <a:ext cx="210" cy="249"/>
          </p:xfrm>
          <a:graphic>
            <a:graphicData uri="http://schemas.openxmlformats.org/presentationml/2006/ole">
              <mc:AlternateContent xmlns:mc="http://schemas.openxmlformats.org/markup-compatibility/2006">
                <mc:Choice xmlns:v="urn:schemas-microsoft-com:vml" Requires="v">
                  <p:oleObj name="Equation" r:id="rId10" imgW="152268" imgH="215713" progId="Equation.3">
                    <p:embed/>
                  </p:oleObj>
                </mc:Choice>
                <mc:Fallback>
                  <p:oleObj name="Equation" r:id="rId10" imgW="152268" imgH="215713" progId="Equation.3">
                    <p:embed/>
                    <p:pic>
                      <p:nvPicPr>
                        <p:cNvPr id="53264" name="Object 13">
                          <a:extLst>
                            <a:ext uri="{FF2B5EF4-FFF2-40B4-BE49-F238E27FC236}">
                              <a16:creationId xmlns:a16="http://schemas.microsoft.com/office/drawing/2014/main" id="{230CD5EE-A97C-46C4-BE0D-2DF2EC4DFC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 y="1571"/>
                          <a:ext cx="210"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5" name="Line 14">
              <a:extLst>
                <a:ext uri="{FF2B5EF4-FFF2-40B4-BE49-F238E27FC236}">
                  <a16:creationId xmlns:a16="http://schemas.microsoft.com/office/drawing/2014/main" id="{8B86034B-A9AD-4812-A1BE-8D49EEB8BB07}"/>
                </a:ext>
              </a:extLst>
            </p:cNvPr>
            <p:cNvSpPr>
              <a:spLocks noChangeShapeType="1"/>
            </p:cNvSpPr>
            <p:nvPr/>
          </p:nvSpPr>
          <p:spPr bwMode="auto">
            <a:xfrm>
              <a:off x="1560" y="1708"/>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6" name="Line 15">
              <a:extLst>
                <a:ext uri="{FF2B5EF4-FFF2-40B4-BE49-F238E27FC236}">
                  <a16:creationId xmlns:a16="http://schemas.microsoft.com/office/drawing/2014/main" id="{1CDE255C-D378-4B75-A4ED-922A024E75B8}"/>
                </a:ext>
              </a:extLst>
            </p:cNvPr>
            <p:cNvSpPr>
              <a:spLocks noChangeShapeType="1"/>
            </p:cNvSpPr>
            <p:nvPr/>
          </p:nvSpPr>
          <p:spPr bwMode="auto">
            <a:xfrm>
              <a:off x="2376" y="1708"/>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7" name="Line 16">
              <a:extLst>
                <a:ext uri="{FF2B5EF4-FFF2-40B4-BE49-F238E27FC236}">
                  <a16:creationId xmlns:a16="http://schemas.microsoft.com/office/drawing/2014/main" id="{CBB1AA0C-B392-4660-94B9-27957EE00576}"/>
                </a:ext>
              </a:extLst>
            </p:cNvPr>
            <p:cNvSpPr>
              <a:spLocks noChangeShapeType="1"/>
            </p:cNvSpPr>
            <p:nvPr/>
          </p:nvSpPr>
          <p:spPr bwMode="auto">
            <a:xfrm>
              <a:off x="3888" y="1708"/>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8" name="Line 17">
              <a:extLst>
                <a:ext uri="{FF2B5EF4-FFF2-40B4-BE49-F238E27FC236}">
                  <a16:creationId xmlns:a16="http://schemas.microsoft.com/office/drawing/2014/main" id="{85226440-7CE7-41AF-8834-35E9DC9799B1}"/>
                </a:ext>
              </a:extLst>
            </p:cNvPr>
            <p:cNvSpPr>
              <a:spLocks noChangeShapeType="1"/>
            </p:cNvSpPr>
            <p:nvPr/>
          </p:nvSpPr>
          <p:spPr bwMode="auto">
            <a:xfrm>
              <a:off x="4992" y="1728"/>
              <a:ext cx="0" cy="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9" name="Line 18">
              <a:extLst>
                <a:ext uri="{FF2B5EF4-FFF2-40B4-BE49-F238E27FC236}">
                  <a16:creationId xmlns:a16="http://schemas.microsoft.com/office/drawing/2014/main" id="{65006717-7EC2-41C9-9E71-A2FFB6FAA705}"/>
                </a:ext>
              </a:extLst>
            </p:cNvPr>
            <p:cNvSpPr>
              <a:spLocks noChangeShapeType="1"/>
            </p:cNvSpPr>
            <p:nvPr/>
          </p:nvSpPr>
          <p:spPr bwMode="auto">
            <a:xfrm>
              <a:off x="2472" y="1708"/>
              <a:ext cx="0" cy="78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0" name="Oval 19">
              <a:extLst>
                <a:ext uri="{FF2B5EF4-FFF2-40B4-BE49-F238E27FC236}">
                  <a16:creationId xmlns:a16="http://schemas.microsoft.com/office/drawing/2014/main" id="{44F9C4F5-ED5E-448C-9B44-78D6F5C476BC}"/>
                </a:ext>
              </a:extLst>
            </p:cNvPr>
            <p:cNvSpPr>
              <a:spLocks noChangeArrowheads="1"/>
            </p:cNvSpPr>
            <p:nvPr/>
          </p:nvSpPr>
          <p:spPr bwMode="auto">
            <a:xfrm>
              <a:off x="2328" y="2572"/>
              <a:ext cx="288" cy="24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53271" name="Line 20">
              <a:extLst>
                <a:ext uri="{FF2B5EF4-FFF2-40B4-BE49-F238E27FC236}">
                  <a16:creationId xmlns:a16="http://schemas.microsoft.com/office/drawing/2014/main" id="{86B3DE47-4A3A-4B9E-85ED-117555DBBCAD}"/>
                </a:ext>
              </a:extLst>
            </p:cNvPr>
            <p:cNvSpPr>
              <a:spLocks noChangeShapeType="1"/>
            </p:cNvSpPr>
            <p:nvPr/>
          </p:nvSpPr>
          <p:spPr bwMode="auto">
            <a:xfrm>
              <a:off x="2328" y="2716"/>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2" name="Line 21">
              <a:extLst>
                <a:ext uri="{FF2B5EF4-FFF2-40B4-BE49-F238E27FC236}">
                  <a16:creationId xmlns:a16="http://schemas.microsoft.com/office/drawing/2014/main" id="{0D4E1669-6048-4AB1-9AF8-C9A6F29FFFE5}"/>
                </a:ext>
              </a:extLst>
            </p:cNvPr>
            <p:cNvSpPr>
              <a:spLocks noChangeShapeType="1"/>
            </p:cNvSpPr>
            <p:nvPr/>
          </p:nvSpPr>
          <p:spPr bwMode="auto">
            <a:xfrm>
              <a:off x="2472" y="2572"/>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3" name="Line 22">
              <a:extLst>
                <a:ext uri="{FF2B5EF4-FFF2-40B4-BE49-F238E27FC236}">
                  <a16:creationId xmlns:a16="http://schemas.microsoft.com/office/drawing/2014/main" id="{D5945805-00CE-472B-BDCF-1155A19872EA}"/>
                </a:ext>
              </a:extLst>
            </p:cNvPr>
            <p:cNvSpPr>
              <a:spLocks noChangeShapeType="1"/>
            </p:cNvSpPr>
            <p:nvPr/>
          </p:nvSpPr>
          <p:spPr bwMode="auto">
            <a:xfrm flipH="1">
              <a:off x="4224" y="2706"/>
              <a:ext cx="7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4" name="Line 23">
              <a:extLst>
                <a:ext uri="{FF2B5EF4-FFF2-40B4-BE49-F238E27FC236}">
                  <a16:creationId xmlns:a16="http://schemas.microsoft.com/office/drawing/2014/main" id="{E194EA8C-A9E0-4FAB-9548-8E1D5D67FCE9}"/>
                </a:ext>
              </a:extLst>
            </p:cNvPr>
            <p:cNvSpPr>
              <a:spLocks noChangeShapeType="1"/>
            </p:cNvSpPr>
            <p:nvPr/>
          </p:nvSpPr>
          <p:spPr bwMode="auto">
            <a:xfrm flipH="1">
              <a:off x="744" y="2736"/>
              <a:ext cx="15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5" name="Line 24">
              <a:extLst>
                <a:ext uri="{FF2B5EF4-FFF2-40B4-BE49-F238E27FC236}">
                  <a16:creationId xmlns:a16="http://schemas.microsoft.com/office/drawing/2014/main" id="{8F629F8D-65C9-44C2-AE25-D4501FF3B2BD}"/>
                </a:ext>
              </a:extLst>
            </p:cNvPr>
            <p:cNvSpPr>
              <a:spLocks noChangeShapeType="1"/>
            </p:cNvSpPr>
            <p:nvPr/>
          </p:nvSpPr>
          <p:spPr bwMode="auto">
            <a:xfrm flipV="1">
              <a:off x="744" y="1708"/>
              <a:ext cx="0" cy="10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6" name="Line 25">
              <a:extLst>
                <a:ext uri="{FF2B5EF4-FFF2-40B4-BE49-F238E27FC236}">
                  <a16:creationId xmlns:a16="http://schemas.microsoft.com/office/drawing/2014/main" id="{78135D92-4C3B-4570-B35F-9CDA94A41B0F}"/>
                </a:ext>
              </a:extLst>
            </p:cNvPr>
            <p:cNvSpPr>
              <a:spLocks noChangeShapeType="1"/>
            </p:cNvSpPr>
            <p:nvPr/>
          </p:nvSpPr>
          <p:spPr bwMode="auto">
            <a:xfrm>
              <a:off x="744" y="1708"/>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7" name="Text Box 26">
              <a:extLst>
                <a:ext uri="{FF2B5EF4-FFF2-40B4-BE49-F238E27FC236}">
                  <a16:creationId xmlns:a16="http://schemas.microsoft.com/office/drawing/2014/main" id="{207D13B3-0F0F-479E-A821-0FCED1070407}"/>
                </a:ext>
              </a:extLst>
            </p:cNvPr>
            <p:cNvSpPr txBox="1">
              <a:spLocks noChangeArrowheads="1"/>
            </p:cNvSpPr>
            <p:nvPr/>
          </p:nvSpPr>
          <p:spPr bwMode="auto">
            <a:xfrm>
              <a:off x="4866" y="1248"/>
              <a:ext cx="89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b="1" dirty="0">
                  <a:latin typeface="Times New Roman" panose="02020603050405020304" pitchFamily="18" charset="0"/>
                  <a:ea typeface="黑体" panose="02010609060101010101" pitchFamily="49" charset="-122"/>
                </a:rPr>
                <a:t>输出序列</a:t>
              </a:r>
            </a:p>
          </p:txBody>
        </p:sp>
        <p:sp>
          <p:nvSpPr>
            <p:cNvPr id="53278" name="Rectangle 27">
              <a:extLst>
                <a:ext uri="{FF2B5EF4-FFF2-40B4-BE49-F238E27FC236}">
                  <a16:creationId xmlns:a16="http://schemas.microsoft.com/office/drawing/2014/main" id="{FCBE2CED-28D2-40AB-BAF5-9523CEF55F36}"/>
                </a:ext>
              </a:extLst>
            </p:cNvPr>
            <p:cNvSpPr>
              <a:spLocks noChangeArrowheads="1"/>
            </p:cNvSpPr>
            <p:nvPr/>
          </p:nvSpPr>
          <p:spPr bwMode="auto">
            <a:xfrm>
              <a:off x="2664" y="1488"/>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3279" name="Object 28">
              <a:extLst>
                <a:ext uri="{FF2B5EF4-FFF2-40B4-BE49-F238E27FC236}">
                  <a16:creationId xmlns:a16="http://schemas.microsoft.com/office/drawing/2014/main" id="{F4F7F36F-765C-4515-A798-F32744D5A33B}"/>
                </a:ext>
              </a:extLst>
            </p:cNvPr>
            <p:cNvGraphicFramePr>
              <a:graphicFrameLocks noChangeAspect="1"/>
            </p:cNvGraphicFramePr>
            <p:nvPr/>
          </p:nvGraphicFramePr>
          <p:xfrm>
            <a:off x="2817" y="1577"/>
            <a:ext cx="227" cy="264"/>
          </p:xfrm>
          <a:graphic>
            <a:graphicData uri="http://schemas.openxmlformats.org/presentationml/2006/ole">
              <mc:AlternateContent xmlns:mc="http://schemas.openxmlformats.org/markup-compatibility/2006">
                <mc:Choice xmlns:v="urn:schemas-microsoft-com:vml" Requires="v">
                  <p:oleObj name="Equation" r:id="rId12" imgW="165028" imgH="228501" progId="Equation.3">
                    <p:embed/>
                  </p:oleObj>
                </mc:Choice>
                <mc:Fallback>
                  <p:oleObj name="Equation" r:id="rId12" imgW="165028" imgH="228501" progId="Equation.3">
                    <p:embed/>
                    <p:pic>
                      <p:nvPicPr>
                        <p:cNvPr id="53279" name="Object 28">
                          <a:extLst>
                            <a:ext uri="{FF2B5EF4-FFF2-40B4-BE49-F238E27FC236}">
                              <a16:creationId xmlns:a16="http://schemas.microsoft.com/office/drawing/2014/main" id="{F4F7F36F-765C-4515-A798-F32744D5A33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7" y="1577"/>
                          <a:ext cx="227" cy="2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0" name="Oval 29">
              <a:extLst>
                <a:ext uri="{FF2B5EF4-FFF2-40B4-BE49-F238E27FC236}">
                  <a16:creationId xmlns:a16="http://schemas.microsoft.com/office/drawing/2014/main" id="{BEE5A61F-1B13-4614-B93D-48A6A6703917}"/>
                </a:ext>
              </a:extLst>
            </p:cNvPr>
            <p:cNvSpPr>
              <a:spLocks noChangeArrowheads="1"/>
            </p:cNvSpPr>
            <p:nvPr/>
          </p:nvSpPr>
          <p:spPr bwMode="auto">
            <a:xfrm>
              <a:off x="3984" y="2592"/>
              <a:ext cx="288" cy="24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53281" name="Line 30">
              <a:extLst>
                <a:ext uri="{FF2B5EF4-FFF2-40B4-BE49-F238E27FC236}">
                  <a16:creationId xmlns:a16="http://schemas.microsoft.com/office/drawing/2014/main" id="{7E584DD4-9D64-435F-AF83-32B85D69C2CE}"/>
                </a:ext>
              </a:extLst>
            </p:cNvPr>
            <p:cNvSpPr>
              <a:spLocks noChangeShapeType="1"/>
            </p:cNvSpPr>
            <p:nvPr/>
          </p:nvSpPr>
          <p:spPr bwMode="auto">
            <a:xfrm>
              <a:off x="3984" y="2736"/>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2" name="Line 31">
              <a:extLst>
                <a:ext uri="{FF2B5EF4-FFF2-40B4-BE49-F238E27FC236}">
                  <a16:creationId xmlns:a16="http://schemas.microsoft.com/office/drawing/2014/main" id="{4211E6BA-E264-4CAE-9135-8F5E31633D83}"/>
                </a:ext>
              </a:extLst>
            </p:cNvPr>
            <p:cNvSpPr>
              <a:spLocks noChangeShapeType="1"/>
            </p:cNvSpPr>
            <p:nvPr/>
          </p:nvSpPr>
          <p:spPr bwMode="auto">
            <a:xfrm>
              <a:off x="4128" y="2592"/>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3" name="Line 32">
              <a:extLst>
                <a:ext uri="{FF2B5EF4-FFF2-40B4-BE49-F238E27FC236}">
                  <a16:creationId xmlns:a16="http://schemas.microsoft.com/office/drawing/2014/main" id="{7643257B-85B4-4160-8FC1-6FE56CF8CD03}"/>
                </a:ext>
              </a:extLst>
            </p:cNvPr>
            <p:cNvSpPr>
              <a:spLocks noChangeShapeType="1"/>
            </p:cNvSpPr>
            <p:nvPr/>
          </p:nvSpPr>
          <p:spPr bwMode="auto">
            <a:xfrm>
              <a:off x="4128" y="1728"/>
              <a:ext cx="0" cy="78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4" name="Line 33">
              <a:extLst>
                <a:ext uri="{FF2B5EF4-FFF2-40B4-BE49-F238E27FC236}">
                  <a16:creationId xmlns:a16="http://schemas.microsoft.com/office/drawing/2014/main" id="{F16B7DE9-F8BB-4E7C-B5B5-CA85AC477977}"/>
                </a:ext>
              </a:extLst>
            </p:cNvPr>
            <p:cNvSpPr>
              <a:spLocks noChangeShapeType="1"/>
            </p:cNvSpPr>
            <p:nvPr/>
          </p:nvSpPr>
          <p:spPr bwMode="auto">
            <a:xfrm flipH="1">
              <a:off x="2688" y="2736"/>
              <a:ext cx="12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5" name="Line 34">
              <a:extLst>
                <a:ext uri="{FF2B5EF4-FFF2-40B4-BE49-F238E27FC236}">
                  <a16:creationId xmlns:a16="http://schemas.microsoft.com/office/drawing/2014/main" id="{82D8E2ED-A2E9-4A0D-B521-FD704C1638CD}"/>
                </a:ext>
              </a:extLst>
            </p:cNvPr>
            <p:cNvSpPr>
              <a:spLocks noChangeShapeType="1"/>
            </p:cNvSpPr>
            <p:nvPr/>
          </p:nvSpPr>
          <p:spPr bwMode="auto">
            <a:xfrm>
              <a:off x="3168" y="1728"/>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6" name="Line 35">
              <a:extLst>
                <a:ext uri="{FF2B5EF4-FFF2-40B4-BE49-F238E27FC236}">
                  <a16:creationId xmlns:a16="http://schemas.microsoft.com/office/drawing/2014/main" id="{853A448F-F9BF-48DD-83FC-56BE67735110}"/>
                </a:ext>
              </a:extLst>
            </p:cNvPr>
            <p:cNvSpPr>
              <a:spLocks noChangeShapeType="1"/>
            </p:cNvSpPr>
            <p:nvPr/>
          </p:nvSpPr>
          <p:spPr bwMode="auto">
            <a:xfrm>
              <a:off x="4848" y="1728"/>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30" name="Rectangle 36">
            <a:extLst>
              <a:ext uri="{FF2B5EF4-FFF2-40B4-BE49-F238E27FC236}">
                <a16:creationId xmlns:a16="http://schemas.microsoft.com/office/drawing/2014/main" id="{150C0E07-E5E7-4168-BFB4-EC3AC0FF2FB9}"/>
              </a:ext>
            </a:extLst>
          </p:cNvPr>
          <p:cNvSpPr>
            <a:spLocks noChangeArrowheads="1"/>
          </p:cNvSpPr>
          <p:nvPr/>
        </p:nvSpPr>
        <p:spPr bwMode="auto">
          <a:xfrm>
            <a:off x="1992313" y="260350"/>
            <a:ext cx="8229600" cy="1143000"/>
          </a:xfrm>
          <a:prstGeom prst="rect">
            <a:avLst/>
          </a:prstGeom>
          <a:noFill/>
          <a:ln>
            <a:noFill/>
          </a:ln>
          <a:effectLst/>
        </p:spPr>
        <p:txBody>
          <a:bodyPr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en-US" altLang="zh-CN" sz="3600" dirty="0">
                <a:cs typeface="Arial" panose="020B0604020202020204" pitchFamily="34" charset="0"/>
              </a:rPr>
              <a:t>LFSR</a:t>
            </a:r>
            <a:r>
              <a:rPr lang="zh-CN" altLang="en-US" sz="3600" dirty="0">
                <a:latin typeface="宋体" panose="02010600030101010101" pitchFamily="2" charset="-122"/>
              </a:rPr>
              <a:t>举例</a:t>
            </a:r>
          </a:p>
        </p:txBody>
      </p:sp>
      <p:graphicFrame>
        <p:nvGraphicFramePr>
          <p:cNvPr id="474149" name="Object 37">
            <a:extLst>
              <a:ext uri="{FF2B5EF4-FFF2-40B4-BE49-F238E27FC236}">
                <a16:creationId xmlns:a16="http://schemas.microsoft.com/office/drawing/2014/main" id="{4EF8DF19-4FBB-451C-B614-91145A03517F}"/>
              </a:ext>
            </a:extLst>
          </p:cNvPr>
          <p:cNvGraphicFramePr>
            <a:graphicFrameLocks noChangeAspect="1"/>
          </p:cNvGraphicFramePr>
          <p:nvPr>
            <p:extLst>
              <p:ext uri="{D42A27DB-BD31-4B8C-83A1-F6EECF244321}">
                <p14:modId xmlns:p14="http://schemas.microsoft.com/office/powerpoint/2010/main" val="1318342813"/>
              </p:ext>
            </p:extLst>
          </p:nvPr>
        </p:nvGraphicFramePr>
        <p:xfrm>
          <a:off x="3687763" y="5871210"/>
          <a:ext cx="4819650" cy="549275"/>
        </p:xfrm>
        <a:graphic>
          <a:graphicData uri="http://schemas.openxmlformats.org/presentationml/2006/ole">
            <mc:AlternateContent xmlns:mc="http://schemas.openxmlformats.org/markup-compatibility/2006">
              <mc:Choice xmlns:v="urn:schemas-microsoft-com:vml" Requires="v">
                <p:oleObj name="Equation" r:id="rId14" imgW="2006600" imgH="228600" progId="Equation.DSMT4">
                  <p:embed/>
                </p:oleObj>
              </mc:Choice>
              <mc:Fallback>
                <p:oleObj name="Equation" r:id="rId14" imgW="2006600" imgH="228600" progId="Equation.DSMT4">
                  <p:embed/>
                  <p:pic>
                    <p:nvPicPr>
                      <p:cNvPr id="474149" name="Object 37">
                        <a:extLst>
                          <a:ext uri="{FF2B5EF4-FFF2-40B4-BE49-F238E27FC236}">
                            <a16:creationId xmlns:a16="http://schemas.microsoft.com/office/drawing/2014/main" id="{4EF8DF19-4FBB-451C-B614-91145A0351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87763" y="5871210"/>
                        <a:ext cx="48196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6" name="灯片编号占位符 1">
            <a:extLst>
              <a:ext uri="{FF2B5EF4-FFF2-40B4-BE49-F238E27FC236}">
                <a16:creationId xmlns:a16="http://schemas.microsoft.com/office/drawing/2014/main" id="{17366283-8DDF-4515-BD01-21F73E80411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2E056B0A-14DA-4BDF-9174-45E5C76C3090}" type="slidenum">
              <a:rPr lang="en-US" altLang="zh-CN" sz="1400"/>
              <a:pPr>
                <a:spcBef>
                  <a:spcPct val="0"/>
                </a:spcBef>
              </a:pPr>
              <a:t>20</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4149"/>
                                        </p:tgtEl>
                                        <p:attrNameLst>
                                          <p:attrName>style.visibility</p:attrName>
                                        </p:attrNameLst>
                                      </p:cBhvr>
                                      <p:to>
                                        <p:strVal val="visible"/>
                                      </p:to>
                                    </p:set>
                                    <p:anim calcmode="lin" valueType="num">
                                      <p:cBhvr additive="base">
                                        <p:cTn id="7" dur="500" fill="hold"/>
                                        <p:tgtEl>
                                          <p:spTgt spid="474149"/>
                                        </p:tgtEl>
                                        <p:attrNameLst>
                                          <p:attrName>ppt_x</p:attrName>
                                        </p:attrNameLst>
                                      </p:cBhvr>
                                      <p:tavLst>
                                        <p:tav tm="0">
                                          <p:val>
                                            <p:strVal val="#ppt_x"/>
                                          </p:val>
                                        </p:tav>
                                        <p:tav tm="100000">
                                          <p:val>
                                            <p:strVal val="#ppt_x"/>
                                          </p:val>
                                        </p:tav>
                                      </p:tavLst>
                                    </p:anim>
                                    <p:anim calcmode="lin" valueType="num">
                                      <p:cBhvr additive="base">
                                        <p:cTn id="8" dur="500" fill="hold"/>
                                        <p:tgtEl>
                                          <p:spTgt spid="4741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4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a:extLst>
              <a:ext uri="{FF2B5EF4-FFF2-40B4-BE49-F238E27FC236}">
                <a16:creationId xmlns:a16="http://schemas.microsoft.com/office/drawing/2014/main" id="{091406A7-B37E-4313-8657-D4228439792B}"/>
              </a:ext>
            </a:extLst>
          </p:cNvPr>
          <p:cNvSpPr txBox="1">
            <a:spLocks noChangeArrowheads="1"/>
          </p:cNvSpPr>
          <p:nvPr/>
        </p:nvSpPr>
        <p:spPr bwMode="auto">
          <a:xfrm>
            <a:off x="3648076" y="3716338"/>
            <a:ext cx="3865563"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200" b="1" dirty="0">
                <a:solidFill>
                  <a:srgbClr val="CC0099"/>
                </a:solidFill>
                <a:latin typeface="Times New Roman" panose="02020603050405020304" pitchFamily="18" charset="0"/>
                <a:ea typeface="黑体" panose="02010609060101010101" pitchFamily="49" charset="-122"/>
              </a:rPr>
              <a:t>则其联结多项式为？</a:t>
            </a:r>
          </a:p>
        </p:txBody>
      </p:sp>
      <p:sp>
        <p:nvSpPr>
          <p:cNvPr id="476163" name="Rectangle 3">
            <a:extLst>
              <a:ext uri="{FF2B5EF4-FFF2-40B4-BE49-F238E27FC236}">
                <a16:creationId xmlns:a16="http://schemas.microsoft.com/office/drawing/2014/main" id="{03FFA7E6-5549-48B2-A7D5-4591E0D6C11D}"/>
              </a:ext>
            </a:extLst>
          </p:cNvPr>
          <p:cNvSpPr>
            <a:spLocks noChangeArrowheads="1"/>
          </p:cNvSpPr>
          <p:nvPr/>
        </p:nvSpPr>
        <p:spPr bwMode="auto">
          <a:xfrm>
            <a:off x="2659064" y="1406525"/>
            <a:ext cx="750887"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76164" name="Object 4">
            <a:extLst>
              <a:ext uri="{FF2B5EF4-FFF2-40B4-BE49-F238E27FC236}">
                <a16:creationId xmlns:a16="http://schemas.microsoft.com/office/drawing/2014/main" id="{5D2F0332-C9C3-4871-B930-84F905AAD047}"/>
              </a:ext>
            </a:extLst>
          </p:cNvPr>
          <p:cNvGraphicFramePr>
            <a:graphicFrameLocks noChangeAspect="1"/>
          </p:cNvGraphicFramePr>
          <p:nvPr/>
        </p:nvGraphicFramePr>
        <p:xfrm>
          <a:off x="2889250" y="1482725"/>
          <a:ext cx="357188" cy="419100"/>
        </p:xfrm>
        <a:graphic>
          <a:graphicData uri="http://schemas.openxmlformats.org/presentationml/2006/ole">
            <mc:AlternateContent xmlns:mc="http://schemas.openxmlformats.org/markup-compatibility/2006">
              <mc:Choice xmlns:v="urn:schemas-microsoft-com:vml" Requires="v">
                <p:oleObj name="Equation" r:id="rId2" imgW="165028" imgH="228501" progId="Equation.3">
                  <p:embed/>
                </p:oleObj>
              </mc:Choice>
              <mc:Fallback>
                <p:oleObj name="Equation" r:id="rId2" imgW="165028" imgH="228501" progId="Equation.3">
                  <p:embed/>
                  <p:pic>
                    <p:nvPicPr>
                      <p:cNvPr id="476164" name="Object 4">
                        <a:extLst>
                          <a:ext uri="{FF2B5EF4-FFF2-40B4-BE49-F238E27FC236}">
                            <a16:creationId xmlns:a16="http://schemas.microsoft.com/office/drawing/2014/main" id="{5D2F0332-C9C3-4871-B930-84F905AAD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0" y="1482725"/>
                        <a:ext cx="357188" cy="419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65" name="Rectangle 5">
            <a:extLst>
              <a:ext uri="{FF2B5EF4-FFF2-40B4-BE49-F238E27FC236}">
                <a16:creationId xmlns:a16="http://schemas.microsoft.com/office/drawing/2014/main" id="{F92FEA57-00F1-47F1-8C87-0BF9D6CB86E3}"/>
              </a:ext>
            </a:extLst>
          </p:cNvPr>
          <p:cNvSpPr>
            <a:spLocks noChangeArrowheads="1"/>
          </p:cNvSpPr>
          <p:nvPr/>
        </p:nvSpPr>
        <p:spPr bwMode="auto">
          <a:xfrm>
            <a:off x="3937000" y="1406525"/>
            <a:ext cx="750888"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76166" name="Object 6">
            <a:extLst>
              <a:ext uri="{FF2B5EF4-FFF2-40B4-BE49-F238E27FC236}">
                <a16:creationId xmlns:a16="http://schemas.microsoft.com/office/drawing/2014/main" id="{7E7298AB-7EB0-4771-B40D-662EC2ED7A92}"/>
              </a:ext>
            </a:extLst>
          </p:cNvPr>
          <p:cNvGraphicFramePr>
            <a:graphicFrameLocks noChangeAspect="1"/>
          </p:cNvGraphicFramePr>
          <p:nvPr/>
        </p:nvGraphicFramePr>
        <p:xfrm>
          <a:off x="4154489" y="1493839"/>
          <a:ext cx="382587" cy="396875"/>
        </p:xfrm>
        <a:graphic>
          <a:graphicData uri="http://schemas.openxmlformats.org/presentationml/2006/ole">
            <mc:AlternateContent xmlns:mc="http://schemas.openxmlformats.org/markup-compatibility/2006">
              <mc:Choice xmlns:v="urn:schemas-microsoft-com:vml" Requires="v">
                <p:oleObj name="Equation" r:id="rId4" imgW="177569" imgH="215619" progId="Equation.3">
                  <p:embed/>
                </p:oleObj>
              </mc:Choice>
              <mc:Fallback>
                <p:oleObj name="Equation" r:id="rId4" imgW="177569" imgH="215619" progId="Equation.3">
                  <p:embed/>
                  <p:pic>
                    <p:nvPicPr>
                      <p:cNvPr id="476166" name="Object 6">
                        <a:extLst>
                          <a:ext uri="{FF2B5EF4-FFF2-40B4-BE49-F238E27FC236}">
                            <a16:creationId xmlns:a16="http://schemas.microsoft.com/office/drawing/2014/main" id="{7E7298AB-7EB0-4771-B40D-662EC2ED7A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489" y="1493839"/>
                        <a:ext cx="382587" cy="396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67" name="Rectangle 7">
            <a:extLst>
              <a:ext uri="{FF2B5EF4-FFF2-40B4-BE49-F238E27FC236}">
                <a16:creationId xmlns:a16="http://schemas.microsoft.com/office/drawing/2014/main" id="{2E4DFEB1-E31D-4E65-8AFF-3847F6E18048}"/>
              </a:ext>
            </a:extLst>
          </p:cNvPr>
          <p:cNvSpPr>
            <a:spLocks noChangeArrowheads="1"/>
          </p:cNvSpPr>
          <p:nvPr/>
        </p:nvSpPr>
        <p:spPr bwMode="auto">
          <a:xfrm>
            <a:off x="6302376" y="1406525"/>
            <a:ext cx="752475"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76168" name="Object 8">
            <a:extLst>
              <a:ext uri="{FF2B5EF4-FFF2-40B4-BE49-F238E27FC236}">
                <a16:creationId xmlns:a16="http://schemas.microsoft.com/office/drawing/2014/main" id="{18A2FD88-F23B-49EC-9965-D4F1897428B2}"/>
              </a:ext>
            </a:extLst>
          </p:cNvPr>
          <p:cNvGraphicFramePr>
            <a:graphicFrameLocks noChangeAspect="1"/>
          </p:cNvGraphicFramePr>
          <p:nvPr/>
        </p:nvGraphicFramePr>
        <p:xfrm>
          <a:off x="6519864" y="1493839"/>
          <a:ext cx="384175" cy="395287"/>
        </p:xfrm>
        <a:graphic>
          <a:graphicData uri="http://schemas.openxmlformats.org/presentationml/2006/ole">
            <mc:AlternateContent xmlns:mc="http://schemas.openxmlformats.org/markup-compatibility/2006">
              <mc:Choice xmlns:v="urn:schemas-microsoft-com:vml" Requires="v">
                <p:oleObj name="Equation" r:id="rId6" imgW="177569" imgH="215619" progId="Equation.3">
                  <p:embed/>
                </p:oleObj>
              </mc:Choice>
              <mc:Fallback>
                <p:oleObj name="Equation" r:id="rId6" imgW="177569" imgH="215619" progId="Equation.3">
                  <p:embed/>
                  <p:pic>
                    <p:nvPicPr>
                      <p:cNvPr id="476168" name="Object 8">
                        <a:extLst>
                          <a:ext uri="{FF2B5EF4-FFF2-40B4-BE49-F238E27FC236}">
                            <a16:creationId xmlns:a16="http://schemas.microsoft.com/office/drawing/2014/main" id="{18A2FD88-F23B-49EC-9965-D4F1897428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9864" y="1493839"/>
                        <a:ext cx="384175" cy="395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69" name="Rectangle 9">
            <a:extLst>
              <a:ext uri="{FF2B5EF4-FFF2-40B4-BE49-F238E27FC236}">
                <a16:creationId xmlns:a16="http://schemas.microsoft.com/office/drawing/2014/main" id="{DD592E5C-275A-4CF2-842C-3E5DA8A40032}"/>
              </a:ext>
            </a:extLst>
          </p:cNvPr>
          <p:cNvSpPr>
            <a:spLocks noChangeArrowheads="1"/>
          </p:cNvSpPr>
          <p:nvPr/>
        </p:nvSpPr>
        <p:spPr bwMode="auto">
          <a:xfrm>
            <a:off x="7767639" y="1406525"/>
            <a:ext cx="750887"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76170" name="Object 10">
            <a:extLst>
              <a:ext uri="{FF2B5EF4-FFF2-40B4-BE49-F238E27FC236}">
                <a16:creationId xmlns:a16="http://schemas.microsoft.com/office/drawing/2014/main" id="{F3CC1F30-4DA2-46C4-A308-38FEFDA29779}"/>
              </a:ext>
            </a:extLst>
          </p:cNvPr>
          <p:cNvGraphicFramePr>
            <a:graphicFrameLocks noChangeAspect="1"/>
          </p:cNvGraphicFramePr>
          <p:nvPr/>
        </p:nvGraphicFramePr>
        <p:xfrm>
          <a:off x="8012113" y="1493839"/>
          <a:ext cx="328612" cy="395287"/>
        </p:xfrm>
        <a:graphic>
          <a:graphicData uri="http://schemas.openxmlformats.org/presentationml/2006/ole">
            <mc:AlternateContent xmlns:mc="http://schemas.openxmlformats.org/markup-compatibility/2006">
              <mc:Choice xmlns:v="urn:schemas-microsoft-com:vml" Requires="v">
                <p:oleObj name="Equation" r:id="rId8" imgW="152268" imgH="215713" progId="Equation.3">
                  <p:embed/>
                </p:oleObj>
              </mc:Choice>
              <mc:Fallback>
                <p:oleObj name="Equation" r:id="rId8" imgW="152268" imgH="215713" progId="Equation.3">
                  <p:embed/>
                  <p:pic>
                    <p:nvPicPr>
                      <p:cNvPr id="476170" name="Object 10">
                        <a:extLst>
                          <a:ext uri="{FF2B5EF4-FFF2-40B4-BE49-F238E27FC236}">
                            <a16:creationId xmlns:a16="http://schemas.microsoft.com/office/drawing/2014/main" id="{F3CC1F30-4DA2-46C4-A308-38FEFDA297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2113" y="1493839"/>
                        <a:ext cx="328612" cy="395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71" name="Line 11">
            <a:extLst>
              <a:ext uri="{FF2B5EF4-FFF2-40B4-BE49-F238E27FC236}">
                <a16:creationId xmlns:a16="http://schemas.microsoft.com/office/drawing/2014/main" id="{AB1C7F06-CE74-4A16-B91E-6D6C38AFAAAA}"/>
              </a:ext>
            </a:extLst>
          </p:cNvPr>
          <p:cNvSpPr>
            <a:spLocks noChangeShapeType="1"/>
          </p:cNvSpPr>
          <p:nvPr/>
        </p:nvSpPr>
        <p:spPr bwMode="auto">
          <a:xfrm>
            <a:off x="3409950" y="1711325"/>
            <a:ext cx="5270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2" name="Line 12">
            <a:extLst>
              <a:ext uri="{FF2B5EF4-FFF2-40B4-BE49-F238E27FC236}">
                <a16:creationId xmlns:a16="http://schemas.microsoft.com/office/drawing/2014/main" id="{84BDF94B-0BDB-4E9D-8B0F-CA2294FD29D4}"/>
              </a:ext>
            </a:extLst>
          </p:cNvPr>
          <p:cNvSpPr>
            <a:spLocks noChangeShapeType="1"/>
          </p:cNvSpPr>
          <p:nvPr/>
        </p:nvSpPr>
        <p:spPr bwMode="auto">
          <a:xfrm>
            <a:off x="4687889" y="1711325"/>
            <a:ext cx="3762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3" name="Line 13">
            <a:extLst>
              <a:ext uri="{FF2B5EF4-FFF2-40B4-BE49-F238E27FC236}">
                <a16:creationId xmlns:a16="http://schemas.microsoft.com/office/drawing/2014/main" id="{C84C7760-20F6-48C4-B0B1-CC49252DF175}"/>
              </a:ext>
            </a:extLst>
          </p:cNvPr>
          <p:cNvSpPr>
            <a:spLocks noChangeShapeType="1"/>
          </p:cNvSpPr>
          <p:nvPr/>
        </p:nvSpPr>
        <p:spPr bwMode="auto">
          <a:xfrm>
            <a:off x="7054850" y="1711325"/>
            <a:ext cx="7508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4" name="Line 14">
            <a:extLst>
              <a:ext uri="{FF2B5EF4-FFF2-40B4-BE49-F238E27FC236}">
                <a16:creationId xmlns:a16="http://schemas.microsoft.com/office/drawing/2014/main" id="{5149EAA3-85D1-49F6-9450-C94C710F18D2}"/>
              </a:ext>
            </a:extLst>
          </p:cNvPr>
          <p:cNvSpPr>
            <a:spLocks noChangeShapeType="1"/>
          </p:cNvSpPr>
          <p:nvPr/>
        </p:nvSpPr>
        <p:spPr bwMode="auto">
          <a:xfrm>
            <a:off x="8782050" y="1743075"/>
            <a:ext cx="0" cy="15684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5" name="Line 15">
            <a:extLst>
              <a:ext uri="{FF2B5EF4-FFF2-40B4-BE49-F238E27FC236}">
                <a16:creationId xmlns:a16="http://schemas.microsoft.com/office/drawing/2014/main" id="{79FAF2AD-0391-44C0-8420-57AFB8C13731}"/>
              </a:ext>
            </a:extLst>
          </p:cNvPr>
          <p:cNvSpPr>
            <a:spLocks noChangeShapeType="1"/>
          </p:cNvSpPr>
          <p:nvPr/>
        </p:nvSpPr>
        <p:spPr bwMode="auto">
          <a:xfrm>
            <a:off x="4838700" y="1711325"/>
            <a:ext cx="0" cy="125095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6" name="Oval 16">
            <a:extLst>
              <a:ext uri="{FF2B5EF4-FFF2-40B4-BE49-F238E27FC236}">
                <a16:creationId xmlns:a16="http://schemas.microsoft.com/office/drawing/2014/main" id="{0D966D24-75BD-479C-B71D-E306B81858BB}"/>
              </a:ext>
            </a:extLst>
          </p:cNvPr>
          <p:cNvSpPr>
            <a:spLocks noChangeArrowheads="1"/>
          </p:cNvSpPr>
          <p:nvPr/>
        </p:nvSpPr>
        <p:spPr bwMode="auto">
          <a:xfrm>
            <a:off x="4613275" y="3082925"/>
            <a:ext cx="450850" cy="3810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76177" name="Line 17">
            <a:extLst>
              <a:ext uri="{FF2B5EF4-FFF2-40B4-BE49-F238E27FC236}">
                <a16:creationId xmlns:a16="http://schemas.microsoft.com/office/drawing/2014/main" id="{B5A46B84-D52A-46DA-B9A5-8D56210B0AD0}"/>
              </a:ext>
            </a:extLst>
          </p:cNvPr>
          <p:cNvSpPr>
            <a:spLocks noChangeShapeType="1"/>
          </p:cNvSpPr>
          <p:nvPr/>
        </p:nvSpPr>
        <p:spPr bwMode="auto">
          <a:xfrm>
            <a:off x="4613275" y="3311525"/>
            <a:ext cx="3746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8" name="Line 18">
            <a:extLst>
              <a:ext uri="{FF2B5EF4-FFF2-40B4-BE49-F238E27FC236}">
                <a16:creationId xmlns:a16="http://schemas.microsoft.com/office/drawing/2014/main" id="{A5AF6C6A-48E4-48DA-B7F6-C03D17F670B0}"/>
              </a:ext>
            </a:extLst>
          </p:cNvPr>
          <p:cNvSpPr>
            <a:spLocks noChangeShapeType="1"/>
          </p:cNvSpPr>
          <p:nvPr/>
        </p:nvSpPr>
        <p:spPr bwMode="auto">
          <a:xfrm>
            <a:off x="4838700" y="3082925"/>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79" name="Line 19">
            <a:extLst>
              <a:ext uri="{FF2B5EF4-FFF2-40B4-BE49-F238E27FC236}">
                <a16:creationId xmlns:a16="http://schemas.microsoft.com/office/drawing/2014/main" id="{25EC23A8-9A7E-4842-BBF4-A9346073A3E2}"/>
              </a:ext>
            </a:extLst>
          </p:cNvPr>
          <p:cNvSpPr>
            <a:spLocks noChangeShapeType="1"/>
          </p:cNvSpPr>
          <p:nvPr/>
        </p:nvSpPr>
        <p:spPr bwMode="auto">
          <a:xfrm flipH="1" flipV="1">
            <a:off x="7680326" y="3286126"/>
            <a:ext cx="1101725" cy="95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0" name="Line 20">
            <a:extLst>
              <a:ext uri="{FF2B5EF4-FFF2-40B4-BE49-F238E27FC236}">
                <a16:creationId xmlns:a16="http://schemas.microsoft.com/office/drawing/2014/main" id="{090AD8E7-688F-44D6-842B-3012E19EB08C}"/>
              </a:ext>
            </a:extLst>
          </p:cNvPr>
          <p:cNvSpPr>
            <a:spLocks noChangeShapeType="1"/>
          </p:cNvSpPr>
          <p:nvPr/>
        </p:nvSpPr>
        <p:spPr bwMode="auto">
          <a:xfrm flipH="1">
            <a:off x="2133601" y="3343275"/>
            <a:ext cx="24415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1" name="Line 21">
            <a:extLst>
              <a:ext uri="{FF2B5EF4-FFF2-40B4-BE49-F238E27FC236}">
                <a16:creationId xmlns:a16="http://schemas.microsoft.com/office/drawing/2014/main" id="{BA31764B-2169-4408-AA9E-0F366A697F0C}"/>
              </a:ext>
            </a:extLst>
          </p:cNvPr>
          <p:cNvSpPr>
            <a:spLocks noChangeShapeType="1"/>
          </p:cNvSpPr>
          <p:nvPr/>
        </p:nvSpPr>
        <p:spPr bwMode="auto">
          <a:xfrm flipV="1">
            <a:off x="2133600" y="1711325"/>
            <a:ext cx="0" cy="160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2" name="Line 22">
            <a:extLst>
              <a:ext uri="{FF2B5EF4-FFF2-40B4-BE49-F238E27FC236}">
                <a16:creationId xmlns:a16="http://schemas.microsoft.com/office/drawing/2014/main" id="{8A07FD21-2409-44BC-BE31-F7F382CAC7A9}"/>
              </a:ext>
            </a:extLst>
          </p:cNvPr>
          <p:cNvSpPr>
            <a:spLocks noChangeShapeType="1"/>
          </p:cNvSpPr>
          <p:nvPr/>
        </p:nvSpPr>
        <p:spPr bwMode="auto">
          <a:xfrm>
            <a:off x="2133601" y="1711325"/>
            <a:ext cx="5254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3" name="Text Box 23">
            <a:extLst>
              <a:ext uri="{FF2B5EF4-FFF2-40B4-BE49-F238E27FC236}">
                <a16:creationId xmlns:a16="http://schemas.microsoft.com/office/drawing/2014/main" id="{8F4506CA-0EBE-4F64-8DAC-ADDB6EDCFE2A}"/>
              </a:ext>
            </a:extLst>
          </p:cNvPr>
          <p:cNvSpPr txBox="1">
            <a:spLocks noChangeArrowheads="1"/>
          </p:cNvSpPr>
          <p:nvPr/>
        </p:nvSpPr>
        <p:spPr bwMode="auto">
          <a:xfrm>
            <a:off x="8904289" y="1916114"/>
            <a:ext cx="141922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b="1">
                <a:latin typeface="Times New Roman" panose="02020603050405020304" pitchFamily="18" charset="0"/>
                <a:ea typeface="黑体" panose="02010609060101010101" pitchFamily="49" charset="-122"/>
              </a:rPr>
              <a:t>输出序列</a:t>
            </a:r>
          </a:p>
        </p:txBody>
      </p:sp>
      <p:sp>
        <p:nvSpPr>
          <p:cNvPr id="476184" name="Rectangle 24">
            <a:extLst>
              <a:ext uri="{FF2B5EF4-FFF2-40B4-BE49-F238E27FC236}">
                <a16:creationId xmlns:a16="http://schemas.microsoft.com/office/drawing/2014/main" id="{AD9D2F00-0E3A-4FCB-8648-11EB98039AC5}"/>
              </a:ext>
            </a:extLst>
          </p:cNvPr>
          <p:cNvSpPr>
            <a:spLocks noChangeArrowheads="1"/>
          </p:cNvSpPr>
          <p:nvPr/>
        </p:nvSpPr>
        <p:spPr bwMode="auto">
          <a:xfrm>
            <a:off x="5138739" y="1362075"/>
            <a:ext cx="750887"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476185" name="Object 25">
            <a:extLst>
              <a:ext uri="{FF2B5EF4-FFF2-40B4-BE49-F238E27FC236}">
                <a16:creationId xmlns:a16="http://schemas.microsoft.com/office/drawing/2014/main" id="{16AF0525-8907-4EB6-AF20-B10ECC5DC993}"/>
              </a:ext>
            </a:extLst>
          </p:cNvPr>
          <p:cNvGraphicFramePr>
            <a:graphicFrameLocks noChangeAspect="1"/>
          </p:cNvGraphicFramePr>
          <p:nvPr/>
        </p:nvGraphicFramePr>
        <p:xfrm>
          <a:off x="5378450" y="1503363"/>
          <a:ext cx="355600" cy="419100"/>
        </p:xfrm>
        <a:graphic>
          <a:graphicData uri="http://schemas.openxmlformats.org/presentationml/2006/ole">
            <mc:AlternateContent xmlns:mc="http://schemas.openxmlformats.org/markup-compatibility/2006">
              <mc:Choice xmlns:v="urn:schemas-microsoft-com:vml" Requires="v">
                <p:oleObj name="Equation" r:id="rId10" imgW="165028" imgH="228501" progId="Equation.3">
                  <p:embed/>
                </p:oleObj>
              </mc:Choice>
              <mc:Fallback>
                <p:oleObj name="Equation" r:id="rId10" imgW="165028" imgH="228501" progId="Equation.3">
                  <p:embed/>
                  <p:pic>
                    <p:nvPicPr>
                      <p:cNvPr id="476185" name="Object 25">
                        <a:extLst>
                          <a:ext uri="{FF2B5EF4-FFF2-40B4-BE49-F238E27FC236}">
                            <a16:creationId xmlns:a16="http://schemas.microsoft.com/office/drawing/2014/main" id="{16AF0525-8907-4EB6-AF20-B10ECC5DC9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450" y="1503363"/>
                        <a:ext cx="355600" cy="419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86" name="Oval 26">
            <a:extLst>
              <a:ext uri="{FF2B5EF4-FFF2-40B4-BE49-F238E27FC236}">
                <a16:creationId xmlns:a16="http://schemas.microsoft.com/office/drawing/2014/main" id="{42B78DC7-5020-48B1-BABF-2CF02B8E666F}"/>
              </a:ext>
            </a:extLst>
          </p:cNvPr>
          <p:cNvSpPr>
            <a:spLocks noChangeArrowheads="1"/>
          </p:cNvSpPr>
          <p:nvPr/>
        </p:nvSpPr>
        <p:spPr bwMode="auto">
          <a:xfrm>
            <a:off x="7204075" y="3114675"/>
            <a:ext cx="450850" cy="3810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76187" name="Line 27">
            <a:extLst>
              <a:ext uri="{FF2B5EF4-FFF2-40B4-BE49-F238E27FC236}">
                <a16:creationId xmlns:a16="http://schemas.microsoft.com/office/drawing/2014/main" id="{B012BA0F-6D7D-4FE9-9340-96495A8F1DAD}"/>
              </a:ext>
            </a:extLst>
          </p:cNvPr>
          <p:cNvSpPr>
            <a:spLocks noChangeShapeType="1"/>
          </p:cNvSpPr>
          <p:nvPr/>
        </p:nvSpPr>
        <p:spPr bwMode="auto">
          <a:xfrm>
            <a:off x="7204075" y="3343275"/>
            <a:ext cx="3762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8" name="Line 28">
            <a:extLst>
              <a:ext uri="{FF2B5EF4-FFF2-40B4-BE49-F238E27FC236}">
                <a16:creationId xmlns:a16="http://schemas.microsoft.com/office/drawing/2014/main" id="{4786CAE4-3113-4DA8-8371-0AFD4ACCF535}"/>
              </a:ext>
            </a:extLst>
          </p:cNvPr>
          <p:cNvSpPr>
            <a:spLocks noChangeShapeType="1"/>
          </p:cNvSpPr>
          <p:nvPr/>
        </p:nvSpPr>
        <p:spPr bwMode="auto">
          <a:xfrm>
            <a:off x="7429500" y="3114675"/>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89" name="Line 29">
            <a:extLst>
              <a:ext uri="{FF2B5EF4-FFF2-40B4-BE49-F238E27FC236}">
                <a16:creationId xmlns:a16="http://schemas.microsoft.com/office/drawing/2014/main" id="{AF574A7A-F99D-45F8-87D1-957BA94ACB6F}"/>
              </a:ext>
            </a:extLst>
          </p:cNvPr>
          <p:cNvSpPr>
            <a:spLocks noChangeShapeType="1"/>
          </p:cNvSpPr>
          <p:nvPr/>
        </p:nvSpPr>
        <p:spPr bwMode="auto">
          <a:xfrm>
            <a:off x="7429500" y="1743075"/>
            <a:ext cx="0" cy="125095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90" name="Line 30">
            <a:extLst>
              <a:ext uri="{FF2B5EF4-FFF2-40B4-BE49-F238E27FC236}">
                <a16:creationId xmlns:a16="http://schemas.microsoft.com/office/drawing/2014/main" id="{7511A9A8-D636-466F-BD97-ECC4C1D9C352}"/>
              </a:ext>
            </a:extLst>
          </p:cNvPr>
          <p:cNvSpPr>
            <a:spLocks noChangeShapeType="1"/>
          </p:cNvSpPr>
          <p:nvPr/>
        </p:nvSpPr>
        <p:spPr bwMode="auto">
          <a:xfrm flipH="1">
            <a:off x="5176839" y="3343275"/>
            <a:ext cx="195262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91" name="Line 31">
            <a:extLst>
              <a:ext uri="{FF2B5EF4-FFF2-40B4-BE49-F238E27FC236}">
                <a16:creationId xmlns:a16="http://schemas.microsoft.com/office/drawing/2014/main" id="{B37EF643-5E58-42CD-A593-0BB882F5AA6E}"/>
              </a:ext>
            </a:extLst>
          </p:cNvPr>
          <p:cNvSpPr>
            <a:spLocks noChangeShapeType="1"/>
          </p:cNvSpPr>
          <p:nvPr/>
        </p:nvSpPr>
        <p:spPr bwMode="auto">
          <a:xfrm>
            <a:off x="5927725" y="1743075"/>
            <a:ext cx="3746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6192" name="Line 32">
            <a:extLst>
              <a:ext uri="{FF2B5EF4-FFF2-40B4-BE49-F238E27FC236}">
                <a16:creationId xmlns:a16="http://schemas.microsoft.com/office/drawing/2014/main" id="{52FAA569-BAF9-4CB8-B013-006ACBD865F4}"/>
              </a:ext>
            </a:extLst>
          </p:cNvPr>
          <p:cNvSpPr>
            <a:spLocks noChangeShapeType="1"/>
          </p:cNvSpPr>
          <p:nvPr/>
        </p:nvSpPr>
        <p:spPr bwMode="auto">
          <a:xfrm>
            <a:off x="8556625" y="1743075"/>
            <a:ext cx="7508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1" name="Rectangle 33">
            <a:extLst>
              <a:ext uri="{FF2B5EF4-FFF2-40B4-BE49-F238E27FC236}">
                <a16:creationId xmlns:a16="http://schemas.microsoft.com/office/drawing/2014/main" id="{988EFA77-C9A1-4CA0-A3E7-7CF86703DC9E}"/>
              </a:ext>
            </a:extLst>
          </p:cNvPr>
          <p:cNvSpPr>
            <a:spLocks noChangeArrowheads="1"/>
          </p:cNvSpPr>
          <p:nvPr/>
        </p:nvSpPr>
        <p:spPr bwMode="auto">
          <a:xfrm>
            <a:off x="1992313" y="260350"/>
            <a:ext cx="8229600" cy="1143000"/>
          </a:xfrm>
          <a:prstGeom prst="rect">
            <a:avLst/>
          </a:prstGeom>
          <a:noFill/>
          <a:ln>
            <a:noFill/>
          </a:ln>
          <a:effectLst/>
        </p:spPr>
        <p:txBody>
          <a:bodyPr anchor="ct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r>
              <a:rPr lang="en-US" altLang="zh-CN" sz="3600" dirty="0">
                <a:cs typeface="Arial" panose="020B0604020202020204" pitchFamily="34" charset="0"/>
              </a:rPr>
              <a:t>LFSR</a:t>
            </a:r>
            <a:r>
              <a:rPr lang="zh-CN" altLang="en-US" sz="3600" dirty="0">
                <a:latin typeface="Calibri" panose="020F0502020204030204" pitchFamily="34" charset="0"/>
                <a:cs typeface="Calibri" panose="020F0502020204030204" pitchFamily="34" charset="0"/>
              </a:rPr>
              <a:t>的形式化表示</a:t>
            </a:r>
          </a:p>
        </p:txBody>
      </p:sp>
      <p:graphicFrame>
        <p:nvGraphicFramePr>
          <p:cNvPr id="476194" name="Object 34">
            <a:extLst>
              <a:ext uri="{FF2B5EF4-FFF2-40B4-BE49-F238E27FC236}">
                <a16:creationId xmlns:a16="http://schemas.microsoft.com/office/drawing/2014/main" id="{41D3D064-5569-4B4A-BBE6-CABBD2010C81}"/>
              </a:ext>
            </a:extLst>
          </p:cNvPr>
          <p:cNvGraphicFramePr>
            <a:graphicFrameLocks noChangeAspect="1"/>
          </p:cNvGraphicFramePr>
          <p:nvPr/>
        </p:nvGraphicFramePr>
        <p:xfrm>
          <a:off x="3575050" y="4437063"/>
          <a:ext cx="4941888" cy="1739900"/>
        </p:xfrm>
        <a:graphic>
          <a:graphicData uri="http://schemas.openxmlformats.org/presentationml/2006/ole">
            <mc:AlternateContent xmlns:mc="http://schemas.openxmlformats.org/markup-compatibility/2006">
              <mc:Choice xmlns:v="urn:schemas-microsoft-com:vml" Requires="v">
                <p:oleObj name="Equation" r:id="rId12" imgW="2057400" imgH="723900" progId="Equation.DSMT4">
                  <p:embed/>
                </p:oleObj>
              </mc:Choice>
              <mc:Fallback>
                <p:oleObj name="Equation" r:id="rId12" imgW="2057400" imgH="723900" progId="Equation.DSMT4">
                  <p:embed/>
                  <p:pic>
                    <p:nvPicPr>
                      <p:cNvPr id="476194" name="Object 34">
                        <a:extLst>
                          <a:ext uri="{FF2B5EF4-FFF2-40B4-BE49-F238E27FC236}">
                            <a16:creationId xmlns:a16="http://schemas.microsoft.com/office/drawing/2014/main" id="{41D3D064-5569-4B4A-BBE6-CABBD2010C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5050" y="4437063"/>
                        <a:ext cx="4941888"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7" name="灯片编号占位符 1">
            <a:extLst>
              <a:ext uri="{FF2B5EF4-FFF2-40B4-BE49-F238E27FC236}">
                <a16:creationId xmlns:a16="http://schemas.microsoft.com/office/drawing/2014/main" id="{22BD6BF3-0BCB-495B-87A6-0E699DE4EE4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B5B8BFA2-4D26-43EC-AC8F-4066538FD5D7}" type="slidenum">
              <a:rPr lang="en-US" altLang="zh-CN" sz="1400"/>
              <a:pPr>
                <a:spcBef>
                  <a:spcPct val="0"/>
                </a:spcBef>
              </a:pPr>
              <a:t>21</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6163"/>
                                        </p:tgtEl>
                                        <p:attrNameLst>
                                          <p:attrName>style.visibility</p:attrName>
                                        </p:attrNameLst>
                                      </p:cBhvr>
                                      <p:to>
                                        <p:strVal val="visible"/>
                                      </p:to>
                                    </p:set>
                                    <p:anim calcmode="lin" valueType="num">
                                      <p:cBhvr additive="base">
                                        <p:cTn id="7" dur="500" fill="hold"/>
                                        <p:tgtEl>
                                          <p:spTgt spid="476163"/>
                                        </p:tgtEl>
                                        <p:attrNameLst>
                                          <p:attrName>ppt_x</p:attrName>
                                        </p:attrNameLst>
                                      </p:cBhvr>
                                      <p:tavLst>
                                        <p:tav tm="0">
                                          <p:val>
                                            <p:strVal val="#ppt_x"/>
                                          </p:val>
                                        </p:tav>
                                        <p:tav tm="100000">
                                          <p:val>
                                            <p:strVal val="#ppt_x"/>
                                          </p:val>
                                        </p:tav>
                                      </p:tavLst>
                                    </p:anim>
                                    <p:anim calcmode="lin" valueType="num">
                                      <p:cBhvr additive="base">
                                        <p:cTn id="8" dur="500" fill="hold"/>
                                        <p:tgtEl>
                                          <p:spTgt spid="4761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6164"/>
                                        </p:tgtEl>
                                        <p:attrNameLst>
                                          <p:attrName>style.visibility</p:attrName>
                                        </p:attrNameLst>
                                      </p:cBhvr>
                                      <p:to>
                                        <p:strVal val="visible"/>
                                      </p:to>
                                    </p:set>
                                    <p:anim calcmode="lin" valueType="num">
                                      <p:cBhvr additive="base">
                                        <p:cTn id="11" dur="500" fill="hold"/>
                                        <p:tgtEl>
                                          <p:spTgt spid="476164"/>
                                        </p:tgtEl>
                                        <p:attrNameLst>
                                          <p:attrName>ppt_x</p:attrName>
                                        </p:attrNameLst>
                                      </p:cBhvr>
                                      <p:tavLst>
                                        <p:tav tm="0">
                                          <p:val>
                                            <p:strVal val="#ppt_x"/>
                                          </p:val>
                                        </p:tav>
                                        <p:tav tm="100000">
                                          <p:val>
                                            <p:strVal val="#ppt_x"/>
                                          </p:val>
                                        </p:tav>
                                      </p:tavLst>
                                    </p:anim>
                                    <p:anim calcmode="lin" valueType="num">
                                      <p:cBhvr additive="base">
                                        <p:cTn id="12" dur="500" fill="hold"/>
                                        <p:tgtEl>
                                          <p:spTgt spid="4761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6165"/>
                                        </p:tgtEl>
                                        <p:attrNameLst>
                                          <p:attrName>style.visibility</p:attrName>
                                        </p:attrNameLst>
                                      </p:cBhvr>
                                      <p:to>
                                        <p:strVal val="visible"/>
                                      </p:to>
                                    </p:set>
                                    <p:anim calcmode="lin" valueType="num">
                                      <p:cBhvr additive="base">
                                        <p:cTn id="15" dur="500" fill="hold"/>
                                        <p:tgtEl>
                                          <p:spTgt spid="476165"/>
                                        </p:tgtEl>
                                        <p:attrNameLst>
                                          <p:attrName>ppt_x</p:attrName>
                                        </p:attrNameLst>
                                      </p:cBhvr>
                                      <p:tavLst>
                                        <p:tav tm="0">
                                          <p:val>
                                            <p:strVal val="#ppt_x"/>
                                          </p:val>
                                        </p:tav>
                                        <p:tav tm="100000">
                                          <p:val>
                                            <p:strVal val="#ppt_x"/>
                                          </p:val>
                                        </p:tav>
                                      </p:tavLst>
                                    </p:anim>
                                    <p:anim calcmode="lin" valueType="num">
                                      <p:cBhvr additive="base">
                                        <p:cTn id="16" dur="500" fill="hold"/>
                                        <p:tgtEl>
                                          <p:spTgt spid="47616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6166"/>
                                        </p:tgtEl>
                                        <p:attrNameLst>
                                          <p:attrName>style.visibility</p:attrName>
                                        </p:attrNameLst>
                                      </p:cBhvr>
                                      <p:to>
                                        <p:strVal val="visible"/>
                                      </p:to>
                                    </p:set>
                                    <p:anim calcmode="lin" valueType="num">
                                      <p:cBhvr additive="base">
                                        <p:cTn id="19" dur="500" fill="hold"/>
                                        <p:tgtEl>
                                          <p:spTgt spid="476166"/>
                                        </p:tgtEl>
                                        <p:attrNameLst>
                                          <p:attrName>ppt_x</p:attrName>
                                        </p:attrNameLst>
                                      </p:cBhvr>
                                      <p:tavLst>
                                        <p:tav tm="0">
                                          <p:val>
                                            <p:strVal val="#ppt_x"/>
                                          </p:val>
                                        </p:tav>
                                        <p:tav tm="100000">
                                          <p:val>
                                            <p:strVal val="#ppt_x"/>
                                          </p:val>
                                        </p:tav>
                                      </p:tavLst>
                                    </p:anim>
                                    <p:anim calcmode="lin" valueType="num">
                                      <p:cBhvr additive="base">
                                        <p:cTn id="20" dur="500" fill="hold"/>
                                        <p:tgtEl>
                                          <p:spTgt spid="47616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6167"/>
                                        </p:tgtEl>
                                        <p:attrNameLst>
                                          <p:attrName>style.visibility</p:attrName>
                                        </p:attrNameLst>
                                      </p:cBhvr>
                                      <p:to>
                                        <p:strVal val="visible"/>
                                      </p:to>
                                    </p:set>
                                    <p:anim calcmode="lin" valueType="num">
                                      <p:cBhvr additive="base">
                                        <p:cTn id="23" dur="500" fill="hold"/>
                                        <p:tgtEl>
                                          <p:spTgt spid="476167"/>
                                        </p:tgtEl>
                                        <p:attrNameLst>
                                          <p:attrName>ppt_x</p:attrName>
                                        </p:attrNameLst>
                                      </p:cBhvr>
                                      <p:tavLst>
                                        <p:tav tm="0">
                                          <p:val>
                                            <p:strVal val="#ppt_x"/>
                                          </p:val>
                                        </p:tav>
                                        <p:tav tm="100000">
                                          <p:val>
                                            <p:strVal val="#ppt_x"/>
                                          </p:val>
                                        </p:tav>
                                      </p:tavLst>
                                    </p:anim>
                                    <p:anim calcmode="lin" valueType="num">
                                      <p:cBhvr additive="base">
                                        <p:cTn id="24" dur="500" fill="hold"/>
                                        <p:tgtEl>
                                          <p:spTgt spid="47616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6168"/>
                                        </p:tgtEl>
                                        <p:attrNameLst>
                                          <p:attrName>style.visibility</p:attrName>
                                        </p:attrNameLst>
                                      </p:cBhvr>
                                      <p:to>
                                        <p:strVal val="visible"/>
                                      </p:to>
                                    </p:set>
                                    <p:anim calcmode="lin" valueType="num">
                                      <p:cBhvr additive="base">
                                        <p:cTn id="27" dur="500" fill="hold"/>
                                        <p:tgtEl>
                                          <p:spTgt spid="476168"/>
                                        </p:tgtEl>
                                        <p:attrNameLst>
                                          <p:attrName>ppt_x</p:attrName>
                                        </p:attrNameLst>
                                      </p:cBhvr>
                                      <p:tavLst>
                                        <p:tav tm="0">
                                          <p:val>
                                            <p:strVal val="#ppt_x"/>
                                          </p:val>
                                        </p:tav>
                                        <p:tav tm="100000">
                                          <p:val>
                                            <p:strVal val="#ppt_x"/>
                                          </p:val>
                                        </p:tav>
                                      </p:tavLst>
                                    </p:anim>
                                    <p:anim calcmode="lin" valueType="num">
                                      <p:cBhvr additive="base">
                                        <p:cTn id="28" dur="500" fill="hold"/>
                                        <p:tgtEl>
                                          <p:spTgt spid="4761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6169"/>
                                        </p:tgtEl>
                                        <p:attrNameLst>
                                          <p:attrName>style.visibility</p:attrName>
                                        </p:attrNameLst>
                                      </p:cBhvr>
                                      <p:to>
                                        <p:strVal val="visible"/>
                                      </p:to>
                                    </p:set>
                                    <p:anim calcmode="lin" valueType="num">
                                      <p:cBhvr additive="base">
                                        <p:cTn id="31" dur="500" fill="hold"/>
                                        <p:tgtEl>
                                          <p:spTgt spid="476169"/>
                                        </p:tgtEl>
                                        <p:attrNameLst>
                                          <p:attrName>ppt_x</p:attrName>
                                        </p:attrNameLst>
                                      </p:cBhvr>
                                      <p:tavLst>
                                        <p:tav tm="0">
                                          <p:val>
                                            <p:strVal val="#ppt_x"/>
                                          </p:val>
                                        </p:tav>
                                        <p:tav tm="100000">
                                          <p:val>
                                            <p:strVal val="#ppt_x"/>
                                          </p:val>
                                        </p:tav>
                                      </p:tavLst>
                                    </p:anim>
                                    <p:anim calcmode="lin" valueType="num">
                                      <p:cBhvr additive="base">
                                        <p:cTn id="32" dur="500" fill="hold"/>
                                        <p:tgtEl>
                                          <p:spTgt spid="47616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6170"/>
                                        </p:tgtEl>
                                        <p:attrNameLst>
                                          <p:attrName>style.visibility</p:attrName>
                                        </p:attrNameLst>
                                      </p:cBhvr>
                                      <p:to>
                                        <p:strVal val="visible"/>
                                      </p:to>
                                    </p:set>
                                    <p:anim calcmode="lin" valueType="num">
                                      <p:cBhvr additive="base">
                                        <p:cTn id="35" dur="500" fill="hold"/>
                                        <p:tgtEl>
                                          <p:spTgt spid="476170"/>
                                        </p:tgtEl>
                                        <p:attrNameLst>
                                          <p:attrName>ppt_x</p:attrName>
                                        </p:attrNameLst>
                                      </p:cBhvr>
                                      <p:tavLst>
                                        <p:tav tm="0">
                                          <p:val>
                                            <p:strVal val="#ppt_x"/>
                                          </p:val>
                                        </p:tav>
                                        <p:tav tm="100000">
                                          <p:val>
                                            <p:strVal val="#ppt_x"/>
                                          </p:val>
                                        </p:tav>
                                      </p:tavLst>
                                    </p:anim>
                                    <p:anim calcmode="lin" valueType="num">
                                      <p:cBhvr additive="base">
                                        <p:cTn id="36" dur="500" fill="hold"/>
                                        <p:tgtEl>
                                          <p:spTgt spid="47617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6171"/>
                                        </p:tgtEl>
                                        <p:attrNameLst>
                                          <p:attrName>style.visibility</p:attrName>
                                        </p:attrNameLst>
                                      </p:cBhvr>
                                      <p:to>
                                        <p:strVal val="visible"/>
                                      </p:to>
                                    </p:set>
                                    <p:anim calcmode="lin" valueType="num">
                                      <p:cBhvr additive="base">
                                        <p:cTn id="39" dur="500" fill="hold"/>
                                        <p:tgtEl>
                                          <p:spTgt spid="476171"/>
                                        </p:tgtEl>
                                        <p:attrNameLst>
                                          <p:attrName>ppt_x</p:attrName>
                                        </p:attrNameLst>
                                      </p:cBhvr>
                                      <p:tavLst>
                                        <p:tav tm="0">
                                          <p:val>
                                            <p:strVal val="#ppt_x"/>
                                          </p:val>
                                        </p:tav>
                                        <p:tav tm="100000">
                                          <p:val>
                                            <p:strVal val="#ppt_x"/>
                                          </p:val>
                                        </p:tav>
                                      </p:tavLst>
                                    </p:anim>
                                    <p:anim calcmode="lin" valueType="num">
                                      <p:cBhvr additive="base">
                                        <p:cTn id="40" dur="500" fill="hold"/>
                                        <p:tgtEl>
                                          <p:spTgt spid="47617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6172"/>
                                        </p:tgtEl>
                                        <p:attrNameLst>
                                          <p:attrName>style.visibility</p:attrName>
                                        </p:attrNameLst>
                                      </p:cBhvr>
                                      <p:to>
                                        <p:strVal val="visible"/>
                                      </p:to>
                                    </p:set>
                                    <p:anim calcmode="lin" valueType="num">
                                      <p:cBhvr additive="base">
                                        <p:cTn id="43" dur="500" fill="hold"/>
                                        <p:tgtEl>
                                          <p:spTgt spid="476172"/>
                                        </p:tgtEl>
                                        <p:attrNameLst>
                                          <p:attrName>ppt_x</p:attrName>
                                        </p:attrNameLst>
                                      </p:cBhvr>
                                      <p:tavLst>
                                        <p:tav tm="0">
                                          <p:val>
                                            <p:strVal val="#ppt_x"/>
                                          </p:val>
                                        </p:tav>
                                        <p:tav tm="100000">
                                          <p:val>
                                            <p:strVal val="#ppt_x"/>
                                          </p:val>
                                        </p:tav>
                                      </p:tavLst>
                                    </p:anim>
                                    <p:anim calcmode="lin" valueType="num">
                                      <p:cBhvr additive="base">
                                        <p:cTn id="44" dur="500" fill="hold"/>
                                        <p:tgtEl>
                                          <p:spTgt spid="4761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76173"/>
                                        </p:tgtEl>
                                        <p:attrNameLst>
                                          <p:attrName>style.visibility</p:attrName>
                                        </p:attrNameLst>
                                      </p:cBhvr>
                                      <p:to>
                                        <p:strVal val="visible"/>
                                      </p:to>
                                    </p:set>
                                    <p:anim calcmode="lin" valueType="num">
                                      <p:cBhvr additive="base">
                                        <p:cTn id="47" dur="500" fill="hold"/>
                                        <p:tgtEl>
                                          <p:spTgt spid="476173"/>
                                        </p:tgtEl>
                                        <p:attrNameLst>
                                          <p:attrName>ppt_x</p:attrName>
                                        </p:attrNameLst>
                                      </p:cBhvr>
                                      <p:tavLst>
                                        <p:tav tm="0">
                                          <p:val>
                                            <p:strVal val="#ppt_x"/>
                                          </p:val>
                                        </p:tav>
                                        <p:tav tm="100000">
                                          <p:val>
                                            <p:strVal val="#ppt_x"/>
                                          </p:val>
                                        </p:tav>
                                      </p:tavLst>
                                    </p:anim>
                                    <p:anim calcmode="lin" valueType="num">
                                      <p:cBhvr additive="base">
                                        <p:cTn id="48" dur="500" fill="hold"/>
                                        <p:tgtEl>
                                          <p:spTgt spid="47617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76174"/>
                                        </p:tgtEl>
                                        <p:attrNameLst>
                                          <p:attrName>style.visibility</p:attrName>
                                        </p:attrNameLst>
                                      </p:cBhvr>
                                      <p:to>
                                        <p:strVal val="visible"/>
                                      </p:to>
                                    </p:set>
                                    <p:anim calcmode="lin" valueType="num">
                                      <p:cBhvr additive="base">
                                        <p:cTn id="51" dur="500" fill="hold"/>
                                        <p:tgtEl>
                                          <p:spTgt spid="476174"/>
                                        </p:tgtEl>
                                        <p:attrNameLst>
                                          <p:attrName>ppt_x</p:attrName>
                                        </p:attrNameLst>
                                      </p:cBhvr>
                                      <p:tavLst>
                                        <p:tav tm="0">
                                          <p:val>
                                            <p:strVal val="#ppt_x"/>
                                          </p:val>
                                        </p:tav>
                                        <p:tav tm="100000">
                                          <p:val>
                                            <p:strVal val="#ppt_x"/>
                                          </p:val>
                                        </p:tav>
                                      </p:tavLst>
                                    </p:anim>
                                    <p:anim calcmode="lin" valueType="num">
                                      <p:cBhvr additive="base">
                                        <p:cTn id="52" dur="500" fill="hold"/>
                                        <p:tgtEl>
                                          <p:spTgt spid="47617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6175"/>
                                        </p:tgtEl>
                                        <p:attrNameLst>
                                          <p:attrName>style.visibility</p:attrName>
                                        </p:attrNameLst>
                                      </p:cBhvr>
                                      <p:to>
                                        <p:strVal val="visible"/>
                                      </p:to>
                                    </p:set>
                                    <p:anim calcmode="lin" valueType="num">
                                      <p:cBhvr additive="base">
                                        <p:cTn id="55" dur="500" fill="hold"/>
                                        <p:tgtEl>
                                          <p:spTgt spid="476175"/>
                                        </p:tgtEl>
                                        <p:attrNameLst>
                                          <p:attrName>ppt_x</p:attrName>
                                        </p:attrNameLst>
                                      </p:cBhvr>
                                      <p:tavLst>
                                        <p:tav tm="0">
                                          <p:val>
                                            <p:strVal val="#ppt_x"/>
                                          </p:val>
                                        </p:tav>
                                        <p:tav tm="100000">
                                          <p:val>
                                            <p:strVal val="#ppt_x"/>
                                          </p:val>
                                        </p:tav>
                                      </p:tavLst>
                                    </p:anim>
                                    <p:anim calcmode="lin" valueType="num">
                                      <p:cBhvr additive="base">
                                        <p:cTn id="56" dur="500" fill="hold"/>
                                        <p:tgtEl>
                                          <p:spTgt spid="4761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6176"/>
                                        </p:tgtEl>
                                        <p:attrNameLst>
                                          <p:attrName>style.visibility</p:attrName>
                                        </p:attrNameLst>
                                      </p:cBhvr>
                                      <p:to>
                                        <p:strVal val="visible"/>
                                      </p:to>
                                    </p:set>
                                    <p:anim calcmode="lin" valueType="num">
                                      <p:cBhvr additive="base">
                                        <p:cTn id="59" dur="500" fill="hold"/>
                                        <p:tgtEl>
                                          <p:spTgt spid="476176"/>
                                        </p:tgtEl>
                                        <p:attrNameLst>
                                          <p:attrName>ppt_x</p:attrName>
                                        </p:attrNameLst>
                                      </p:cBhvr>
                                      <p:tavLst>
                                        <p:tav tm="0">
                                          <p:val>
                                            <p:strVal val="#ppt_x"/>
                                          </p:val>
                                        </p:tav>
                                        <p:tav tm="100000">
                                          <p:val>
                                            <p:strVal val="#ppt_x"/>
                                          </p:val>
                                        </p:tav>
                                      </p:tavLst>
                                    </p:anim>
                                    <p:anim calcmode="lin" valueType="num">
                                      <p:cBhvr additive="base">
                                        <p:cTn id="60" dur="500" fill="hold"/>
                                        <p:tgtEl>
                                          <p:spTgt spid="47617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76177"/>
                                        </p:tgtEl>
                                        <p:attrNameLst>
                                          <p:attrName>style.visibility</p:attrName>
                                        </p:attrNameLst>
                                      </p:cBhvr>
                                      <p:to>
                                        <p:strVal val="visible"/>
                                      </p:to>
                                    </p:set>
                                    <p:anim calcmode="lin" valueType="num">
                                      <p:cBhvr additive="base">
                                        <p:cTn id="63" dur="500" fill="hold"/>
                                        <p:tgtEl>
                                          <p:spTgt spid="476177"/>
                                        </p:tgtEl>
                                        <p:attrNameLst>
                                          <p:attrName>ppt_x</p:attrName>
                                        </p:attrNameLst>
                                      </p:cBhvr>
                                      <p:tavLst>
                                        <p:tav tm="0">
                                          <p:val>
                                            <p:strVal val="#ppt_x"/>
                                          </p:val>
                                        </p:tav>
                                        <p:tav tm="100000">
                                          <p:val>
                                            <p:strVal val="#ppt_x"/>
                                          </p:val>
                                        </p:tav>
                                      </p:tavLst>
                                    </p:anim>
                                    <p:anim calcmode="lin" valueType="num">
                                      <p:cBhvr additive="base">
                                        <p:cTn id="64" dur="500" fill="hold"/>
                                        <p:tgtEl>
                                          <p:spTgt spid="47617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76178"/>
                                        </p:tgtEl>
                                        <p:attrNameLst>
                                          <p:attrName>style.visibility</p:attrName>
                                        </p:attrNameLst>
                                      </p:cBhvr>
                                      <p:to>
                                        <p:strVal val="visible"/>
                                      </p:to>
                                    </p:set>
                                    <p:anim calcmode="lin" valueType="num">
                                      <p:cBhvr additive="base">
                                        <p:cTn id="67" dur="500" fill="hold"/>
                                        <p:tgtEl>
                                          <p:spTgt spid="476178"/>
                                        </p:tgtEl>
                                        <p:attrNameLst>
                                          <p:attrName>ppt_x</p:attrName>
                                        </p:attrNameLst>
                                      </p:cBhvr>
                                      <p:tavLst>
                                        <p:tav tm="0">
                                          <p:val>
                                            <p:strVal val="#ppt_x"/>
                                          </p:val>
                                        </p:tav>
                                        <p:tav tm="100000">
                                          <p:val>
                                            <p:strVal val="#ppt_x"/>
                                          </p:val>
                                        </p:tav>
                                      </p:tavLst>
                                    </p:anim>
                                    <p:anim calcmode="lin" valueType="num">
                                      <p:cBhvr additive="base">
                                        <p:cTn id="68" dur="500" fill="hold"/>
                                        <p:tgtEl>
                                          <p:spTgt spid="47617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76179"/>
                                        </p:tgtEl>
                                        <p:attrNameLst>
                                          <p:attrName>style.visibility</p:attrName>
                                        </p:attrNameLst>
                                      </p:cBhvr>
                                      <p:to>
                                        <p:strVal val="visible"/>
                                      </p:to>
                                    </p:set>
                                    <p:anim calcmode="lin" valueType="num">
                                      <p:cBhvr additive="base">
                                        <p:cTn id="71" dur="500" fill="hold"/>
                                        <p:tgtEl>
                                          <p:spTgt spid="476179"/>
                                        </p:tgtEl>
                                        <p:attrNameLst>
                                          <p:attrName>ppt_x</p:attrName>
                                        </p:attrNameLst>
                                      </p:cBhvr>
                                      <p:tavLst>
                                        <p:tav tm="0">
                                          <p:val>
                                            <p:strVal val="#ppt_x"/>
                                          </p:val>
                                        </p:tav>
                                        <p:tav tm="100000">
                                          <p:val>
                                            <p:strVal val="#ppt_x"/>
                                          </p:val>
                                        </p:tav>
                                      </p:tavLst>
                                    </p:anim>
                                    <p:anim calcmode="lin" valueType="num">
                                      <p:cBhvr additive="base">
                                        <p:cTn id="72" dur="500" fill="hold"/>
                                        <p:tgtEl>
                                          <p:spTgt spid="47617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76180"/>
                                        </p:tgtEl>
                                        <p:attrNameLst>
                                          <p:attrName>style.visibility</p:attrName>
                                        </p:attrNameLst>
                                      </p:cBhvr>
                                      <p:to>
                                        <p:strVal val="visible"/>
                                      </p:to>
                                    </p:set>
                                    <p:anim calcmode="lin" valueType="num">
                                      <p:cBhvr additive="base">
                                        <p:cTn id="75" dur="500" fill="hold"/>
                                        <p:tgtEl>
                                          <p:spTgt spid="476180"/>
                                        </p:tgtEl>
                                        <p:attrNameLst>
                                          <p:attrName>ppt_x</p:attrName>
                                        </p:attrNameLst>
                                      </p:cBhvr>
                                      <p:tavLst>
                                        <p:tav tm="0">
                                          <p:val>
                                            <p:strVal val="#ppt_x"/>
                                          </p:val>
                                        </p:tav>
                                        <p:tav tm="100000">
                                          <p:val>
                                            <p:strVal val="#ppt_x"/>
                                          </p:val>
                                        </p:tav>
                                      </p:tavLst>
                                    </p:anim>
                                    <p:anim calcmode="lin" valueType="num">
                                      <p:cBhvr additive="base">
                                        <p:cTn id="76" dur="500" fill="hold"/>
                                        <p:tgtEl>
                                          <p:spTgt spid="47618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6181"/>
                                        </p:tgtEl>
                                        <p:attrNameLst>
                                          <p:attrName>style.visibility</p:attrName>
                                        </p:attrNameLst>
                                      </p:cBhvr>
                                      <p:to>
                                        <p:strVal val="visible"/>
                                      </p:to>
                                    </p:set>
                                    <p:anim calcmode="lin" valueType="num">
                                      <p:cBhvr additive="base">
                                        <p:cTn id="79" dur="500" fill="hold"/>
                                        <p:tgtEl>
                                          <p:spTgt spid="476181"/>
                                        </p:tgtEl>
                                        <p:attrNameLst>
                                          <p:attrName>ppt_x</p:attrName>
                                        </p:attrNameLst>
                                      </p:cBhvr>
                                      <p:tavLst>
                                        <p:tav tm="0">
                                          <p:val>
                                            <p:strVal val="#ppt_x"/>
                                          </p:val>
                                        </p:tav>
                                        <p:tav tm="100000">
                                          <p:val>
                                            <p:strVal val="#ppt_x"/>
                                          </p:val>
                                        </p:tav>
                                      </p:tavLst>
                                    </p:anim>
                                    <p:anim calcmode="lin" valueType="num">
                                      <p:cBhvr additive="base">
                                        <p:cTn id="80" dur="500" fill="hold"/>
                                        <p:tgtEl>
                                          <p:spTgt spid="47618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6182"/>
                                        </p:tgtEl>
                                        <p:attrNameLst>
                                          <p:attrName>style.visibility</p:attrName>
                                        </p:attrNameLst>
                                      </p:cBhvr>
                                      <p:to>
                                        <p:strVal val="visible"/>
                                      </p:to>
                                    </p:set>
                                    <p:anim calcmode="lin" valueType="num">
                                      <p:cBhvr additive="base">
                                        <p:cTn id="83" dur="500" fill="hold"/>
                                        <p:tgtEl>
                                          <p:spTgt spid="476182"/>
                                        </p:tgtEl>
                                        <p:attrNameLst>
                                          <p:attrName>ppt_x</p:attrName>
                                        </p:attrNameLst>
                                      </p:cBhvr>
                                      <p:tavLst>
                                        <p:tav tm="0">
                                          <p:val>
                                            <p:strVal val="#ppt_x"/>
                                          </p:val>
                                        </p:tav>
                                        <p:tav tm="100000">
                                          <p:val>
                                            <p:strVal val="#ppt_x"/>
                                          </p:val>
                                        </p:tav>
                                      </p:tavLst>
                                    </p:anim>
                                    <p:anim calcmode="lin" valueType="num">
                                      <p:cBhvr additive="base">
                                        <p:cTn id="84" dur="500" fill="hold"/>
                                        <p:tgtEl>
                                          <p:spTgt spid="4761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76183"/>
                                        </p:tgtEl>
                                        <p:attrNameLst>
                                          <p:attrName>style.visibility</p:attrName>
                                        </p:attrNameLst>
                                      </p:cBhvr>
                                      <p:to>
                                        <p:strVal val="visible"/>
                                      </p:to>
                                    </p:set>
                                    <p:anim calcmode="lin" valueType="num">
                                      <p:cBhvr additive="base">
                                        <p:cTn id="87" dur="500" fill="hold"/>
                                        <p:tgtEl>
                                          <p:spTgt spid="476183"/>
                                        </p:tgtEl>
                                        <p:attrNameLst>
                                          <p:attrName>ppt_x</p:attrName>
                                        </p:attrNameLst>
                                      </p:cBhvr>
                                      <p:tavLst>
                                        <p:tav tm="0">
                                          <p:val>
                                            <p:strVal val="#ppt_x"/>
                                          </p:val>
                                        </p:tav>
                                        <p:tav tm="100000">
                                          <p:val>
                                            <p:strVal val="#ppt_x"/>
                                          </p:val>
                                        </p:tav>
                                      </p:tavLst>
                                    </p:anim>
                                    <p:anim calcmode="lin" valueType="num">
                                      <p:cBhvr additive="base">
                                        <p:cTn id="88" dur="500" fill="hold"/>
                                        <p:tgtEl>
                                          <p:spTgt spid="4761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6184"/>
                                        </p:tgtEl>
                                        <p:attrNameLst>
                                          <p:attrName>style.visibility</p:attrName>
                                        </p:attrNameLst>
                                      </p:cBhvr>
                                      <p:to>
                                        <p:strVal val="visible"/>
                                      </p:to>
                                    </p:set>
                                    <p:anim calcmode="lin" valueType="num">
                                      <p:cBhvr additive="base">
                                        <p:cTn id="91" dur="500" fill="hold"/>
                                        <p:tgtEl>
                                          <p:spTgt spid="476184"/>
                                        </p:tgtEl>
                                        <p:attrNameLst>
                                          <p:attrName>ppt_x</p:attrName>
                                        </p:attrNameLst>
                                      </p:cBhvr>
                                      <p:tavLst>
                                        <p:tav tm="0">
                                          <p:val>
                                            <p:strVal val="#ppt_x"/>
                                          </p:val>
                                        </p:tav>
                                        <p:tav tm="100000">
                                          <p:val>
                                            <p:strVal val="#ppt_x"/>
                                          </p:val>
                                        </p:tav>
                                      </p:tavLst>
                                    </p:anim>
                                    <p:anim calcmode="lin" valueType="num">
                                      <p:cBhvr additive="base">
                                        <p:cTn id="92" dur="500" fill="hold"/>
                                        <p:tgtEl>
                                          <p:spTgt spid="47618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76185"/>
                                        </p:tgtEl>
                                        <p:attrNameLst>
                                          <p:attrName>style.visibility</p:attrName>
                                        </p:attrNameLst>
                                      </p:cBhvr>
                                      <p:to>
                                        <p:strVal val="visible"/>
                                      </p:to>
                                    </p:set>
                                    <p:anim calcmode="lin" valueType="num">
                                      <p:cBhvr additive="base">
                                        <p:cTn id="95" dur="500" fill="hold"/>
                                        <p:tgtEl>
                                          <p:spTgt spid="476185"/>
                                        </p:tgtEl>
                                        <p:attrNameLst>
                                          <p:attrName>ppt_x</p:attrName>
                                        </p:attrNameLst>
                                      </p:cBhvr>
                                      <p:tavLst>
                                        <p:tav tm="0">
                                          <p:val>
                                            <p:strVal val="#ppt_x"/>
                                          </p:val>
                                        </p:tav>
                                        <p:tav tm="100000">
                                          <p:val>
                                            <p:strVal val="#ppt_x"/>
                                          </p:val>
                                        </p:tav>
                                      </p:tavLst>
                                    </p:anim>
                                    <p:anim calcmode="lin" valueType="num">
                                      <p:cBhvr additive="base">
                                        <p:cTn id="96" dur="500" fill="hold"/>
                                        <p:tgtEl>
                                          <p:spTgt spid="4761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76186"/>
                                        </p:tgtEl>
                                        <p:attrNameLst>
                                          <p:attrName>style.visibility</p:attrName>
                                        </p:attrNameLst>
                                      </p:cBhvr>
                                      <p:to>
                                        <p:strVal val="visible"/>
                                      </p:to>
                                    </p:set>
                                    <p:anim calcmode="lin" valueType="num">
                                      <p:cBhvr additive="base">
                                        <p:cTn id="99" dur="500" fill="hold"/>
                                        <p:tgtEl>
                                          <p:spTgt spid="476186"/>
                                        </p:tgtEl>
                                        <p:attrNameLst>
                                          <p:attrName>ppt_x</p:attrName>
                                        </p:attrNameLst>
                                      </p:cBhvr>
                                      <p:tavLst>
                                        <p:tav tm="0">
                                          <p:val>
                                            <p:strVal val="#ppt_x"/>
                                          </p:val>
                                        </p:tav>
                                        <p:tav tm="100000">
                                          <p:val>
                                            <p:strVal val="#ppt_x"/>
                                          </p:val>
                                        </p:tav>
                                      </p:tavLst>
                                    </p:anim>
                                    <p:anim calcmode="lin" valueType="num">
                                      <p:cBhvr additive="base">
                                        <p:cTn id="100" dur="500" fill="hold"/>
                                        <p:tgtEl>
                                          <p:spTgt spid="47618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76187"/>
                                        </p:tgtEl>
                                        <p:attrNameLst>
                                          <p:attrName>style.visibility</p:attrName>
                                        </p:attrNameLst>
                                      </p:cBhvr>
                                      <p:to>
                                        <p:strVal val="visible"/>
                                      </p:to>
                                    </p:set>
                                    <p:anim calcmode="lin" valueType="num">
                                      <p:cBhvr additive="base">
                                        <p:cTn id="103" dur="500" fill="hold"/>
                                        <p:tgtEl>
                                          <p:spTgt spid="476187"/>
                                        </p:tgtEl>
                                        <p:attrNameLst>
                                          <p:attrName>ppt_x</p:attrName>
                                        </p:attrNameLst>
                                      </p:cBhvr>
                                      <p:tavLst>
                                        <p:tav tm="0">
                                          <p:val>
                                            <p:strVal val="#ppt_x"/>
                                          </p:val>
                                        </p:tav>
                                        <p:tav tm="100000">
                                          <p:val>
                                            <p:strVal val="#ppt_x"/>
                                          </p:val>
                                        </p:tav>
                                      </p:tavLst>
                                    </p:anim>
                                    <p:anim calcmode="lin" valueType="num">
                                      <p:cBhvr additive="base">
                                        <p:cTn id="104" dur="500" fill="hold"/>
                                        <p:tgtEl>
                                          <p:spTgt spid="47618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76188"/>
                                        </p:tgtEl>
                                        <p:attrNameLst>
                                          <p:attrName>style.visibility</p:attrName>
                                        </p:attrNameLst>
                                      </p:cBhvr>
                                      <p:to>
                                        <p:strVal val="visible"/>
                                      </p:to>
                                    </p:set>
                                    <p:anim calcmode="lin" valueType="num">
                                      <p:cBhvr additive="base">
                                        <p:cTn id="107" dur="500" fill="hold"/>
                                        <p:tgtEl>
                                          <p:spTgt spid="476188"/>
                                        </p:tgtEl>
                                        <p:attrNameLst>
                                          <p:attrName>ppt_x</p:attrName>
                                        </p:attrNameLst>
                                      </p:cBhvr>
                                      <p:tavLst>
                                        <p:tav tm="0">
                                          <p:val>
                                            <p:strVal val="#ppt_x"/>
                                          </p:val>
                                        </p:tav>
                                        <p:tav tm="100000">
                                          <p:val>
                                            <p:strVal val="#ppt_x"/>
                                          </p:val>
                                        </p:tav>
                                      </p:tavLst>
                                    </p:anim>
                                    <p:anim calcmode="lin" valueType="num">
                                      <p:cBhvr additive="base">
                                        <p:cTn id="108" dur="500" fill="hold"/>
                                        <p:tgtEl>
                                          <p:spTgt spid="476188"/>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6189"/>
                                        </p:tgtEl>
                                        <p:attrNameLst>
                                          <p:attrName>style.visibility</p:attrName>
                                        </p:attrNameLst>
                                      </p:cBhvr>
                                      <p:to>
                                        <p:strVal val="visible"/>
                                      </p:to>
                                    </p:set>
                                    <p:anim calcmode="lin" valueType="num">
                                      <p:cBhvr additive="base">
                                        <p:cTn id="111" dur="500" fill="hold"/>
                                        <p:tgtEl>
                                          <p:spTgt spid="476189"/>
                                        </p:tgtEl>
                                        <p:attrNameLst>
                                          <p:attrName>ppt_x</p:attrName>
                                        </p:attrNameLst>
                                      </p:cBhvr>
                                      <p:tavLst>
                                        <p:tav tm="0">
                                          <p:val>
                                            <p:strVal val="#ppt_x"/>
                                          </p:val>
                                        </p:tav>
                                        <p:tav tm="100000">
                                          <p:val>
                                            <p:strVal val="#ppt_x"/>
                                          </p:val>
                                        </p:tav>
                                      </p:tavLst>
                                    </p:anim>
                                    <p:anim calcmode="lin" valueType="num">
                                      <p:cBhvr additive="base">
                                        <p:cTn id="112" dur="500" fill="hold"/>
                                        <p:tgtEl>
                                          <p:spTgt spid="476189"/>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6190"/>
                                        </p:tgtEl>
                                        <p:attrNameLst>
                                          <p:attrName>style.visibility</p:attrName>
                                        </p:attrNameLst>
                                      </p:cBhvr>
                                      <p:to>
                                        <p:strVal val="visible"/>
                                      </p:to>
                                    </p:set>
                                    <p:anim calcmode="lin" valueType="num">
                                      <p:cBhvr additive="base">
                                        <p:cTn id="115" dur="500" fill="hold"/>
                                        <p:tgtEl>
                                          <p:spTgt spid="476190"/>
                                        </p:tgtEl>
                                        <p:attrNameLst>
                                          <p:attrName>ppt_x</p:attrName>
                                        </p:attrNameLst>
                                      </p:cBhvr>
                                      <p:tavLst>
                                        <p:tav tm="0">
                                          <p:val>
                                            <p:strVal val="#ppt_x"/>
                                          </p:val>
                                        </p:tav>
                                        <p:tav tm="100000">
                                          <p:val>
                                            <p:strVal val="#ppt_x"/>
                                          </p:val>
                                        </p:tav>
                                      </p:tavLst>
                                    </p:anim>
                                    <p:anim calcmode="lin" valueType="num">
                                      <p:cBhvr additive="base">
                                        <p:cTn id="116" dur="500" fill="hold"/>
                                        <p:tgtEl>
                                          <p:spTgt spid="476190"/>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476191"/>
                                        </p:tgtEl>
                                        <p:attrNameLst>
                                          <p:attrName>style.visibility</p:attrName>
                                        </p:attrNameLst>
                                      </p:cBhvr>
                                      <p:to>
                                        <p:strVal val="visible"/>
                                      </p:to>
                                    </p:set>
                                    <p:anim calcmode="lin" valueType="num">
                                      <p:cBhvr additive="base">
                                        <p:cTn id="119" dur="500" fill="hold"/>
                                        <p:tgtEl>
                                          <p:spTgt spid="476191"/>
                                        </p:tgtEl>
                                        <p:attrNameLst>
                                          <p:attrName>ppt_x</p:attrName>
                                        </p:attrNameLst>
                                      </p:cBhvr>
                                      <p:tavLst>
                                        <p:tav tm="0">
                                          <p:val>
                                            <p:strVal val="#ppt_x"/>
                                          </p:val>
                                        </p:tav>
                                        <p:tav tm="100000">
                                          <p:val>
                                            <p:strVal val="#ppt_x"/>
                                          </p:val>
                                        </p:tav>
                                      </p:tavLst>
                                    </p:anim>
                                    <p:anim calcmode="lin" valueType="num">
                                      <p:cBhvr additive="base">
                                        <p:cTn id="120" dur="500" fill="hold"/>
                                        <p:tgtEl>
                                          <p:spTgt spid="476191"/>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476192"/>
                                        </p:tgtEl>
                                        <p:attrNameLst>
                                          <p:attrName>style.visibility</p:attrName>
                                        </p:attrNameLst>
                                      </p:cBhvr>
                                      <p:to>
                                        <p:strVal val="visible"/>
                                      </p:to>
                                    </p:set>
                                    <p:anim calcmode="lin" valueType="num">
                                      <p:cBhvr additive="base">
                                        <p:cTn id="123" dur="500" fill="hold"/>
                                        <p:tgtEl>
                                          <p:spTgt spid="476192"/>
                                        </p:tgtEl>
                                        <p:attrNameLst>
                                          <p:attrName>ppt_x</p:attrName>
                                        </p:attrNameLst>
                                      </p:cBhvr>
                                      <p:tavLst>
                                        <p:tav tm="0">
                                          <p:val>
                                            <p:strVal val="#ppt_x"/>
                                          </p:val>
                                        </p:tav>
                                        <p:tav tm="100000">
                                          <p:val>
                                            <p:strVal val="#ppt_x"/>
                                          </p:val>
                                        </p:tav>
                                      </p:tavLst>
                                    </p:anim>
                                    <p:anim calcmode="lin" valueType="num">
                                      <p:cBhvr additive="base">
                                        <p:cTn id="124" dur="500" fill="hold"/>
                                        <p:tgtEl>
                                          <p:spTgt spid="476192"/>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476162"/>
                                        </p:tgtEl>
                                        <p:attrNameLst>
                                          <p:attrName>style.visibility</p:attrName>
                                        </p:attrNameLst>
                                      </p:cBhvr>
                                      <p:to>
                                        <p:strVal val="visible"/>
                                      </p:to>
                                    </p:set>
                                    <p:anim calcmode="lin" valueType="num">
                                      <p:cBhvr additive="base">
                                        <p:cTn id="129" dur="500" fill="hold"/>
                                        <p:tgtEl>
                                          <p:spTgt spid="476162"/>
                                        </p:tgtEl>
                                        <p:attrNameLst>
                                          <p:attrName>ppt_x</p:attrName>
                                        </p:attrNameLst>
                                      </p:cBhvr>
                                      <p:tavLst>
                                        <p:tav tm="0">
                                          <p:val>
                                            <p:strVal val="#ppt_x"/>
                                          </p:val>
                                        </p:tav>
                                        <p:tav tm="100000">
                                          <p:val>
                                            <p:strVal val="#ppt_x"/>
                                          </p:val>
                                        </p:tav>
                                      </p:tavLst>
                                    </p:anim>
                                    <p:anim calcmode="lin" valueType="num">
                                      <p:cBhvr additive="base">
                                        <p:cTn id="130" dur="500" fill="hold"/>
                                        <p:tgtEl>
                                          <p:spTgt spid="476162"/>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nodeType="clickEffect">
                                  <p:stCondLst>
                                    <p:cond delay="0"/>
                                  </p:stCondLst>
                                  <p:childTnLst>
                                    <p:set>
                                      <p:cBhvr>
                                        <p:cTn id="134" dur="1" fill="hold">
                                          <p:stCondLst>
                                            <p:cond delay="0"/>
                                          </p:stCondLst>
                                        </p:cTn>
                                        <p:tgtEl>
                                          <p:spTgt spid="476194"/>
                                        </p:tgtEl>
                                        <p:attrNameLst>
                                          <p:attrName>style.visibility</p:attrName>
                                        </p:attrNameLst>
                                      </p:cBhvr>
                                      <p:to>
                                        <p:strVal val="visible"/>
                                      </p:to>
                                    </p:set>
                                    <p:anim calcmode="lin" valueType="num">
                                      <p:cBhvr additive="base">
                                        <p:cTn id="135" dur="500" fill="hold"/>
                                        <p:tgtEl>
                                          <p:spTgt spid="476194"/>
                                        </p:tgtEl>
                                        <p:attrNameLst>
                                          <p:attrName>ppt_x</p:attrName>
                                        </p:attrNameLst>
                                      </p:cBhvr>
                                      <p:tavLst>
                                        <p:tav tm="0">
                                          <p:val>
                                            <p:strVal val="#ppt_x"/>
                                          </p:val>
                                        </p:tav>
                                        <p:tav tm="100000">
                                          <p:val>
                                            <p:strVal val="#ppt_x"/>
                                          </p:val>
                                        </p:tav>
                                      </p:tavLst>
                                    </p:anim>
                                    <p:anim calcmode="lin" valueType="num">
                                      <p:cBhvr additive="base">
                                        <p:cTn id="136" dur="500" fill="hold"/>
                                        <p:tgtEl>
                                          <p:spTgt spid="476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animBg="1"/>
      <p:bldP spid="476163" grpId="0" animBg="1"/>
      <p:bldP spid="476165" grpId="0" animBg="1"/>
      <p:bldP spid="476167" grpId="0" animBg="1"/>
      <p:bldP spid="476169" grpId="0" animBg="1"/>
      <p:bldP spid="476176" grpId="0" animBg="1"/>
      <p:bldP spid="476183" grpId="0" animBg="1"/>
      <p:bldP spid="476184" grpId="0" animBg="1"/>
      <p:bldP spid="4761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116CD34-BE35-4514-918D-E1B366425A00}"/>
              </a:ext>
            </a:extLst>
          </p:cNvPr>
          <p:cNvSpPr>
            <a:spLocks noGrp="1" noChangeArrowheads="1"/>
          </p:cNvSpPr>
          <p:nvPr>
            <p:ph type="title"/>
          </p:nvPr>
        </p:nvSpPr>
        <p:spPr>
          <a:xfrm>
            <a:off x="2085975" y="115888"/>
            <a:ext cx="8229600" cy="1143000"/>
          </a:xfrm>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例题</a:t>
            </a:r>
          </a:p>
        </p:txBody>
      </p:sp>
      <p:sp>
        <p:nvSpPr>
          <p:cNvPr id="55299" name="Rectangle 3">
            <a:extLst>
              <a:ext uri="{FF2B5EF4-FFF2-40B4-BE49-F238E27FC236}">
                <a16:creationId xmlns:a16="http://schemas.microsoft.com/office/drawing/2014/main" id="{DBAAC2ED-FBF2-4C82-9E6E-A818233B067C}"/>
              </a:ext>
            </a:extLst>
          </p:cNvPr>
          <p:cNvSpPr>
            <a:spLocks noGrp="1" noChangeArrowheads="1"/>
          </p:cNvSpPr>
          <p:nvPr>
            <p:ph type="body" sz="half" idx="1"/>
          </p:nvPr>
        </p:nvSpPr>
        <p:spPr>
          <a:xfrm>
            <a:off x="2228056" y="1485162"/>
            <a:ext cx="6059487" cy="2049462"/>
          </a:xfrm>
        </p:spPr>
        <p:txBody>
          <a:bodyPr/>
          <a:lstStyle/>
          <a:p>
            <a:pPr marL="0" indent="0">
              <a:buNone/>
            </a:pPr>
            <a:r>
              <a:rPr lang="zh-CN" altLang="en-US" dirty="0">
                <a:latin typeface="Calibri" panose="020F0502020204030204" pitchFamily="34" charset="0"/>
                <a:ea typeface="宋体" panose="02010600030101010101" pitchFamily="2" charset="-122"/>
                <a:cs typeface="Calibri" panose="020F0502020204030204" pitchFamily="34" charset="0"/>
              </a:rPr>
              <a:t>已知一个</a:t>
            </a:r>
            <a:r>
              <a:rPr lang="en-US" altLang="zh-CN" dirty="0">
                <a:latin typeface="Arial" panose="020B0604020202020204" pitchFamily="34" charset="0"/>
                <a:ea typeface="宋体" panose="02010600030101010101" pitchFamily="2" charset="-122"/>
                <a:cs typeface="Arial" panose="020B0604020202020204" pitchFamily="34" charset="0"/>
              </a:rPr>
              <a:t>4</a:t>
            </a:r>
            <a:r>
              <a:rPr lang="zh-CN" altLang="en-US" dirty="0">
                <a:latin typeface="Calibri" panose="020F0502020204030204" pitchFamily="34" charset="0"/>
                <a:ea typeface="宋体" panose="02010600030101010101" pitchFamily="2" charset="-122"/>
                <a:cs typeface="Calibri" panose="020F0502020204030204" pitchFamily="34" charset="0"/>
              </a:rPr>
              <a:t>级的</a:t>
            </a:r>
            <a:r>
              <a:rPr lang="en-US" altLang="zh-CN" dirty="0">
                <a:latin typeface="Arial" panose="020B0604020202020204" pitchFamily="34" charset="0"/>
                <a:ea typeface="宋体" panose="02010600030101010101" pitchFamily="2" charset="-122"/>
                <a:cs typeface="Arial" panose="020B0604020202020204" pitchFamily="34" charset="0"/>
              </a:rPr>
              <a:t>LFSR</a:t>
            </a:r>
            <a:r>
              <a:rPr lang="zh-CN" altLang="en-US" dirty="0">
                <a:latin typeface="Calibri" panose="020F0502020204030204" pitchFamily="34" charset="0"/>
                <a:ea typeface="宋体" panose="02010600030101010101" pitchFamily="2" charset="-122"/>
                <a:cs typeface="Calibri" panose="020F0502020204030204" pitchFamily="34" charset="0"/>
              </a:rPr>
              <a:t>的联结多项式为：</a:t>
            </a:r>
          </a:p>
        </p:txBody>
      </p:sp>
      <p:pic>
        <p:nvPicPr>
          <p:cNvPr id="478212" name="Picture 4">
            <a:extLst>
              <a:ext uri="{FF2B5EF4-FFF2-40B4-BE49-F238E27FC236}">
                <a16:creationId xmlns:a16="http://schemas.microsoft.com/office/drawing/2014/main" id="{4C9082CF-50C8-40E1-AEC8-7BE8B479B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827" y="3681450"/>
            <a:ext cx="49625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301" name="Group 5">
            <a:extLst>
              <a:ext uri="{FF2B5EF4-FFF2-40B4-BE49-F238E27FC236}">
                <a16:creationId xmlns:a16="http://schemas.microsoft.com/office/drawing/2014/main" id="{011314F4-3BCE-42E2-912B-15F29C06D14C}"/>
              </a:ext>
            </a:extLst>
          </p:cNvPr>
          <p:cNvGrpSpPr>
            <a:grpSpLocks/>
          </p:cNvGrpSpPr>
          <p:nvPr/>
        </p:nvGrpSpPr>
        <p:grpSpPr bwMode="auto">
          <a:xfrm>
            <a:off x="4812001" y="1789168"/>
            <a:ext cx="3660488" cy="743638"/>
            <a:chOff x="2553" y="1113"/>
            <a:chExt cx="2199" cy="357"/>
          </a:xfrm>
        </p:grpSpPr>
        <p:graphicFrame>
          <p:nvGraphicFramePr>
            <p:cNvPr id="55307" name="Object 6">
              <a:extLst>
                <a:ext uri="{FF2B5EF4-FFF2-40B4-BE49-F238E27FC236}">
                  <a16:creationId xmlns:a16="http://schemas.microsoft.com/office/drawing/2014/main" id="{51A60E53-A05F-424B-9EDF-592AF7A39085}"/>
                </a:ext>
              </a:extLst>
            </p:cNvPr>
            <p:cNvGraphicFramePr>
              <a:graphicFrameLocks noChangeAspect="1"/>
            </p:cNvGraphicFramePr>
            <p:nvPr>
              <p:extLst>
                <p:ext uri="{D42A27DB-BD31-4B8C-83A1-F6EECF244321}">
                  <p14:modId xmlns:p14="http://schemas.microsoft.com/office/powerpoint/2010/main" val="861597555"/>
                </p:ext>
              </p:extLst>
            </p:nvPr>
          </p:nvGraphicFramePr>
          <p:xfrm>
            <a:off x="2553" y="1113"/>
            <a:ext cx="1538" cy="346"/>
          </p:xfrm>
          <a:graphic>
            <a:graphicData uri="http://schemas.openxmlformats.org/presentationml/2006/ole">
              <mc:AlternateContent xmlns:mc="http://schemas.openxmlformats.org/markup-compatibility/2006">
                <mc:Choice xmlns:v="urn:schemas-microsoft-com:vml" Requires="v">
                  <p:oleObj name="Equation" r:id="rId3" imgW="1015920" imgH="228600" progId="Equation.DSMT4">
                    <p:embed/>
                  </p:oleObj>
                </mc:Choice>
                <mc:Fallback>
                  <p:oleObj name="Equation" r:id="rId3" imgW="1015920" imgH="228600" progId="Equation.DSMT4">
                    <p:embed/>
                    <p:pic>
                      <p:nvPicPr>
                        <p:cNvPr id="55307" name="Object 6">
                          <a:extLst>
                            <a:ext uri="{FF2B5EF4-FFF2-40B4-BE49-F238E27FC236}">
                              <a16:creationId xmlns:a16="http://schemas.microsoft.com/office/drawing/2014/main" id="{51A60E53-A05F-424B-9EDF-592AF7A39085}"/>
                            </a:ext>
                          </a:extLst>
                        </p:cNvPr>
                        <p:cNvPicPr>
                          <a:picLocks noChangeAspect="1" noChangeArrowheads="1"/>
                        </p:cNvPicPr>
                        <p:nvPr/>
                      </p:nvPicPr>
                      <p:blipFill>
                        <a:blip r:embed="rId4"/>
                        <a:srcRect/>
                        <a:stretch>
                          <a:fillRect/>
                        </a:stretch>
                      </p:blipFill>
                      <p:spPr bwMode="auto">
                        <a:xfrm>
                          <a:off x="2553" y="1113"/>
                          <a:ext cx="153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8" name="Text Box 7">
              <a:extLst>
                <a:ext uri="{FF2B5EF4-FFF2-40B4-BE49-F238E27FC236}">
                  <a16:creationId xmlns:a16="http://schemas.microsoft.com/office/drawing/2014/main" id="{D3ACC180-59E2-48C2-B7CC-807C2DFCB183}"/>
                </a:ext>
              </a:extLst>
            </p:cNvPr>
            <p:cNvSpPr txBox="1">
              <a:spLocks noChangeArrowheads="1"/>
            </p:cNvSpPr>
            <p:nvPr/>
          </p:nvSpPr>
          <p:spPr bwMode="auto">
            <a:xfrm>
              <a:off x="4128" y="1248"/>
              <a:ext cx="6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b="1"/>
            </a:p>
          </p:txBody>
        </p:sp>
      </p:grpSp>
      <p:sp>
        <p:nvSpPr>
          <p:cNvPr id="478216" name="Text Box 8">
            <a:extLst>
              <a:ext uri="{FF2B5EF4-FFF2-40B4-BE49-F238E27FC236}">
                <a16:creationId xmlns:a16="http://schemas.microsoft.com/office/drawing/2014/main" id="{B2615A99-4B81-4246-98EF-BC8384A0A64A}"/>
              </a:ext>
            </a:extLst>
          </p:cNvPr>
          <p:cNvSpPr txBox="1">
            <a:spLocks noChangeArrowheads="1"/>
          </p:cNvSpPr>
          <p:nvPr/>
        </p:nvSpPr>
        <p:spPr bwMode="auto">
          <a:xfrm>
            <a:off x="2228056" y="2527777"/>
            <a:ext cx="7945437"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200" b="1" dirty="0">
                <a:solidFill>
                  <a:srgbClr val="CC0099"/>
                </a:solidFill>
                <a:latin typeface="Times New Roman" panose="02020603050405020304" pitchFamily="18" charset="0"/>
                <a:ea typeface="黑体" panose="02010609060101010101" pitchFamily="49" charset="-122"/>
              </a:rPr>
              <a:t>则其级联多项式对应的线性反馈寄存器图？</a:t>
            </a:r>
          </a:p>
          <a:p>
            <a:pPr eaLnBrk="1" hangingPunct="1">
              <a:spcBef>
                <a:spcPct val="0"/>
              </a:spcBef>
            </a:pPr>
            <a:r>
              <a:rPr lang="zh-CN" altLang="en-US" sz="3200" b="1" dirty="0">
                <a:solidFill>
                  <a:srgbClr val="CC0099"/>
                </a:solidFill>
                <a:latin typeface="Times New Roman" panose="02020603050405020304" pitchFamily="18" charset="0"/>
                <a:ea typeface="黑体" panose="02010609060101010101" pitchFamily="49" charset="-122"/>
              </a:rPr>
              <a:t>和反馈函数？</a:t>
            </a:r>
          </a:p>
        </p:txBody>
      </p:sp>
      <p:grpSp>
        <p:nvGrpSpPr>
          <p:cNvPr id="478217" name="Group 9">
            <a:extLst>
              <a:ext uri="{FF2B5EF4-FFF2-40B4-BE49-F238E27FC236}">
                <a16:creationId xmlns:a16="http://schemas.microsoft.com/office/drawing/2014/main" id="{619DFEF3-195B-434C-BE6B-0C4EF8AC2FB4}"/>
              </a:ext>
            </a:extLst>
          </p:cNvPr>
          <p:cNvGrpSpPr>
            <a:grpSpLocks/>
          </p:cNvGrpSpPr>
          <p:nvPr/>
        </p:nvGrpSpPr>
        <p:grpSpPr bwMode="auto">
          <a:xfrm>
            <a:off x="4095750" y="5629276"/>
            <a:ext cx="5384800" cy="639763"/>
            <a:chOff x="1517" y="1228"/>
            <a:chExt cx="3235" cy="307"/>
          </a:xfrm>
        </p:grpSpPr>
        <p:graphicFrame>
          <p:nvGraphicFramePr>
            <p:cNvPr id="55305" name="Object 10">
              <a:extLst>
                <a:ext uri="{FF2B5EF4-FFF2-40B4-BE49-F238E27FC236}">
                  <a16:creationId xmlns:a16="http://schemas.microsoft.com/office/drawing/2014/main" id="{4E76F52B-D06C-4DF7-9494-6F5F45F7FB1C}"/>
                </a:ext>
              </a:extLst>
            </p:cNvPr>
            <p:cNvGraphicFramePr>
              <a:graphicFrameLocks noChangeAspect="1"/>
            </p:cNvGraphicFramePr>
            <p:nvPr/>
          </p:nvGraphicFramePr>
          <p:xfrm>
            <a:off x="1517" y="1228"/>
            <a:ext cx="2038" cy="307"/>
          </p:xfrm>
          <a:graphic>
            <a:graphicData uri="http://schemas.openxmlformats.org/presentationml/2006/ole">
              <mc:AlternateContent xmlns:mc="http://schemas.openxmlformats.org/markup-compatibility/2006">
                <mc:Choice xmlns:v="urn:schemas-microsoft-com:vml" Requires="v">
                  <p:oleObj name="Equation" r:id="rId5" imgW="1346200" imgH="203200" progId="Equation.DSMT4">
                    <p:embed/>
                  </p:oleObj>
                </mc:Choice>
                <mc:Fallback>
                  <p:oleObj name="Equation" r:id="rId5" imgW="1346200" imgH="203200" progId="Equation.DSMT4">
                    <p:embed/>
                    <p:pic>
                      <p:nvPicPr>
                        <p:cNvPr id="55305" name="Object 10">
                          <a:extLst>
                            <a:ext uri="{FF2B5EF4-FFF2-40B4-BE49-F238E27FC236}">
                              <a16:creationId xmlns:a16="http://schemas.microsoft.com/office/drawing/2014/main" id="{4E76F52B-D06C-4DF7-9494-6F5F45F7FB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 y="1228"/>
                          <a:ext cx="203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6" name="Text Box 11">
              <a:extLst>
                <a:ext uri="{FF2B5EF4-FFF2-40B4-BE49-F238E27FC236}">
                  <a16:creationId xmlns:a16="http://schemas.microsoft.com/office/drawing/2014/main" id="{CC1CF565-33A4-453F-8AEE-4BD2BF53829C}"/>
                </a:ext>
              </a:extLst>
            </p:cNvPr>
            <p:cNvSpPr txBox="1">
              <a:spLocks noChangeArrowheads="1"/>
            </p:cNvSpPr>
            <p:nvPr/>
          </p:nvSpPr>
          <p:spPr bwMode="auto">
            <a:xfrm>
              <a:off x="4128" y="1248"/>
              <a:ext cx="6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b="1"/>
            </a:p>
          </p:txBody>
        </p:sp>
      </p:grpSp>
      <p:sp>
        <p:nvSpPr>
          <p:cNvPr id="55304" name="灯片编号占位符 1">
            <a:extLst>
              <a:ext uri="{FF2B5EF4-FFF2-40B4-BE49-F238E27FC236}">
                <a16:creationId xmlns:a16="http://schemas.microsoft.com/office/drawing/2014/main" id="{8209C252-19F8-4A29-94F1-7BE01D6990C0}"/>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7941A5C7-D713-4497-B488-225F81700B4A}" type="slidenum">
              <a:rPr lang="en-US" altLang="zh-CN" sz="1400"/>
              <a:pPr>
                <a:spcBef>
                  <a:spcPct val="0"/>
                </a:spcBef>
              </a:pPr>
              <a:t>22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 calcmode="lin" valueType="num">
                                      <p:cBhvr additive="base">
                                        <p:cTn id="7" dur="500" fill="hold"/>
                                        <p:tgtEl>
                                          <p:spTgt spid="478216"/>
                                        </p:tgtEl>
                                        <p:attrNameLst>
                                          <p:attrName>ppt_x</p:attrName>
                                        </p:attrNameLst>
                                      </p:cBhvr>
                                      <p:tavLst>
                                        <p:tav tm="0">
                                          <p:val>
                                            <p:strVal val="#ppt_x"/>
                                          </p:val>
                                        </p:tav>
                                        <p:tav tm="100000">
                                          <p:val>
                                            <p:strVal val="#ppt_x"/>
                                          </p:val>
                                        </p:tav>
                                      </p:tavLst>
                                    </p:anim>
                                    <p:anim calcmode="lin" valueType="num">
                                      <p:cBhvr additive="base">
                                        <p:cTn id="8" dur="500" fill="hold"/>
                                        <p:tgtEl>
                                          <p:spTgt spid="4782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8212"/>
                                        </p:tgtEl>
                                        <p:attrNameLst>
                                          <p:attrName>style.visibility</p:attrName>
                                        </p:attrNameLst>
                                      </p:cBhvr>
                                      <p:to>
                                        <p:strVal val="visible"/>
                                      </p:to>
                                    </p:set>
                                    <p:anim calcmode="lin" valueType="num">
                                      <p:cBhvr additive="base">
                                        <p:cTn id="13" dur="500" fill="hold"/>
                                        <p:tgtEl>
                                          <p:spTgt spid="478212"/>
                                        </p:tgtEl>
                                        <p:attrNameLst>
                                          <p:attrName>ppt_x</p:attrName>
                                        </p:attrNameLst>
                                      </p:cBhvr>
                                      <p:tavLst>
                                        <p:tav tm="0">
                                          <p:val>
                                            <p:strVal val="#ppt_x"/>
                                          </p:val>
                                        </p:tav>
                                        <p:tav tm="100000">
                                          <p:val>
                                            <p:strVal val="#ppt_x"/>
                                          </p:val>
                                        </p:tav>
                                      </p:tavLst>
                                    </p:anim>
                                    <p:anim calcmode="lin" valueType="num">
                                      <p:cBhvr additive="base">
                                        <p:cTn id="14" dur="500" fill="hold"/>
                                        <p:tgtEl>
                                          <p:spTgt spid="4782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8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ECE7595-11AA-4645-BFCE-87FC47A0C90A}"/>
              </a:ext>
            </a:extLst>
          </p:cNvPr>
          <p:cNvSpPr>
            <a:spLocks noGrp="1" noChangeArrowheads="1"/>
          </p:cNvSpPr>
          <p:nvPr>
            <p:ph type="title"/>
          </p:nvPr>
        </p:nvSpPr>
        <p:spPr>
          <a:xfrm>
            <a:off x="1992313" y="260350"/>
            <a:ext cx="8229600" cy="1143000"/>
          </a:xfrm>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例题</a:t>
            </a:r>
          </a:p>
        </p:txBody>
      </p:sp>
      <p:sp>
        <p:nvSpPr>
          <p:cNvPr id="56323" name="Rectangle 3">
            <a:extLst>
              <a:ext uri="{FF2B5EF4-FFF2-40B4-BE49-F238E27FC236}">
                <a16:creationId xmlns:a16="http://schemas.microsoft.com/office/drawing/2014/main" id="{0994FC00-E5FE-4A95-A63F-5CB0833559E8}"/>
              </a:ext>
            </a:extLst>
          </p:cNvPr>
          <p:cNvSpPr>
            <a:spLocks noGrp="1" noChangeArrowheads="1"/>
          </p:cNvSpPr>
          <p:nvPr>
            <p:ph type="body" sz="half" idx="1"/>
          </p:nvPr>
        </p:nvSpPr>
        <p:spPr>
          <a:xfrm>
            <a:off x="2089150" y="1479551"/>
            <a:ext cx="6059487" cy="2049462"/>
          </a:xfrm>
        </p:spPr>
        <p:txBody>
          <a:bodyPr/>
          <a:lstStyle/>
          <a:p>
            <a:pPr marL="0" indent="0">
              <a:buNone/>
            </a:pPr>
            <a:r>
              <a:rPr lang="zh-CN" altLang="en-US" sz="2400" dirty="0">
                <a:latin typeface="宋体" panose="02010600030101010101" pitchFamily="2" charset="-122"/>
                <a:ea typeface="宋体" panose="02010600030101010101" pitchFamily="2" charset="-122"/>
              </a:rPr>
              <a:t>已知一个</a:t>
            </a:r>
            <a:r>
              <a:rPr lang="en-US" altLang="zh-CN" sz="3200" b="1" dirty="0">
                <a:solidFill>
                  <a:srgbClr val="CC0066"/>
                </a:solidFill>
                <a:latin typeface="Arial" panose="020B0604020202020204" pitchFamily="34" charset="0"/>
                <a:ea typeface="宋体" panose="02010600030101010101" pitchFamily="2" charset="-122"/>
                <a:cs typeface="Arial" panose="020B0604020202020204" pitchFamily="34" charset="0"/>
              </a:rPr>
              <a:t>5</a:t>
            </a:r>
            <a:r>
              <a:rPr lang="zh-CN" altLang="en-US" sz="3200" b="1" dirty="0">
                <a:solidFill>
                  <a:srgbClr val="CC0066"/>
                </a:solidFill>
                <a:latin typeface="宋体" panose="02010600030101010101" pitchFamily="2" charset="-122"/>
                <a:ea typeface="宋体" panose="02010600030101010101" pitchFamily="2" charset="-122"/>
              </a:rPr>
              <a:t>级</a:t>
            </a:r>
            <a:r>
              <a:rPr lang="zh-CN" altLang="en-US" sz="2400" dirty="0">
                <a:latin typeface="宋体" panose="02010600030101010101" pitchFamily="2" charset="-122"/>
                <a:ea typeface="宋体" panose="02010600030101010101" pitchFamily="2" charset="-122"/>
              </a:rPr>
              <a:t>的</a:t>
            </a:r>
            <a:r>
              <a:rPr lang="en-US" altLang="zh-CN" sz="2400" dirty="0">
                <a:latin typeface="Arial" panose="020B0604020202020204" pitchFamily="34" charset="0"/>
                <a:cs typeface="Arial" panose="020B0604020202020204" pitchFamily="34" charset="0"/>
              </a:rPr>
              <a:t>LFSR</a:t>
            </a:r>
            <a:r>
              <a:rPr lang="zh-CN" altLang="en-US" sz="2400" dirty="0">
                <a:latin typeface="宋体" panose="02010600030101010101" pitchFamily="2" charset="-122"/>
                <a:ea typeface="宋体" panose="02010600030101010101" pitchFamily="2" charset="-122"/>
              </a:rPr>
              <a:t>的联结多项式为：</a:t>
            </a:r>
          </a:p>
          <a:p>
            <a:pPr marL="533400" indent="-533400"/>
            <a:endParaRPr lang="zh-CN" altLang="en-US" sz="2400" dirty="0"/>
          </a:p>
          <a:p>
            <a:pPr marL="533400" indent="-533400"/>
            <a:endParaRPr lang="en-US" altLang="zh-CN" sz="2400" dirty="0"/>
          </a:p>
        </p:txBody>
      </p:sp>
      <p:grpSp>
        <p:nvGrpSpPr>
          <p:cNvPr id="56324" name="Group 4">
            <a:extLst>
              <a:ext uri="{FF2B5EF4-FFF2-40B4-BE49-F238E27FC236}">
                <a16:creationId xmlns:a16="http://schemas.microsoft.com/office/drawing/2014/main" id="{F8DA3448-227A-44DF-BA31-BC70158A4366}"/>
              </a:ext>
            </a:extLst>
          </p:cNvPr>
          <p:cNvGrpSpPr>
            <a:grpSpLocks/>
          </p:cNvGrpSpPr>
          <p:nvPr/>
        </p:nvGrpSpPr>
        <p:grpSpPr bwMode="auto">
          <a:xfrm>
            <a:off x="4879275" y="1933934"/>
            <a:ext cx="4745580" cy="681037"/>
            <a:chOff x="1901" y="1153"/>
            <a:chExt cx="2851" cy="327"/>
          </a:xfrm>
        </p:grpSpPr>
        <p:graphicFrame>
          <p:nvGraphicFramePr>
            <p:cNvPr id="56353" name="Object 5">
              <a:extLst>
                <a:ext uri="{FF2B5EF4-FFF2-40B4-BE49-F238E27FC236}">
                  <a16:creationId xmlns:a16="http://schemas.microsoft.com/office/drawing/2014/main" id="{35AD5C4D-6E9F-4D83-ACF0-D8C690CC5BB9}"/>
                </a:ext>
              </a:extLst>
            </p:cNvPr>
            <p:cNvGraphicFramePr>
              <a:graphicFrameLocks noChangeAspect="1"/>
            </p:cNvGraphicFramePr>
            <p:nvPr>
              <p:extLst>
                <p:ext uri="{D42A27DB-BD31-4B8C-83A1-F6EECF244321}">
                  <p14:modId xmlns:p14="http://schemas.microsoft.com/office/powerpoint/2010/main" val="2681116542"/>
                </p:ext>
              </p:extLst>
            </p:nvPr>
          </p:nvGraphicFramePr>
          <p:xfrm>
            <a:off x="1901" y="1153"/>
            <a:ext cx="1461" cy="327"/>
          </p:xfrm>
          <a:graphic>
            <a:graphicData uri="http://schemas.openxmlformats.org/presentationml/2006/ole">
              <mc:AlternateContent xmlns:mc="http://schemas.openxmlformats.org/markup-compatibility/2006">
                <mc:Choice xmlns:v="urn:schemas-microsoft-com:vml" Requires="v">
                  <p:oleObj name="Equation" r:id="rId2" imgW="964781" imgH="215806" progId="Equation.DSMT4">
                    <p:embed/>
                  </p:oleObj>
                </mc:Choice>
                <mc:Fallback>
                  <p:oleObj name="Equation" r:id="rId2" imgW="964781" imgH="215806" progId="Equation.DSMT4">
                    <p:embed/>
                    <p:pic>
                      <p:nvPicPr>
                        <p:cNvPr id="56353" name="Object 5">
                          <a:extLst>
                            <a:ext uri="{FF2B5EF4-FFF2-40B4-BE49-F238E27FC236}">
                              <a16:creationId xmlns:a16="http://schemas.microsoft.com/office/drawing/2014/main" id="{35AD5C4D-6E9F-4D83-ACF0-D8C690CC5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 y="1153"/>
                          <a:ext cx="146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54" name="Text Box 6">
              <a:extLst>
                <a:ext uri="{FF2B5EF4-FFF2-40B4-BE49-F238E27FC236}">
                  <a16:creationId xmlns:a16="http://schemas.microsoft.com/office/drawing/2014/main" id="{15D4F018-BDDF-47D4-AFDB-B4084A8AD034}"/>
                </a:ext>
              </a:extLst>
            </p:cNvPr>
            <p:cNvSpPr txBox="1">
              <a:spLocks noChangeArrowheads="1"/>
            </p:cNvSpPr>
            <p:nvPr/>
          </p:nvSpPr>
          <p:spPr bwMode="auto">
            <a:xfrm>
              <a:off x="4128" y="1248"/>
              <a:ext cx="6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2400" b="1"/>
            </a:p>
          </p:txBody>
        </p:sp>
      </p:grpSp>
      <p:sp>
        <p:nvSpPr>
          <p:cNvPr id="479239" name="Text Box 7">
            <a:extLst>
              <a:ext uri="{FF2B5EF4-FFF2-40B4-BE49-F238E27FC236}">
                <a16:creationId xmlns:a16="http://schemas.microsoft.com/office/drawing/2014/main" id="{CF247982-7BD6-4B11-A39D-D7BE7B77855A}"/>
              </a:ext>
            </a:extLst>
          </p:cNvPr>
          <p:cNvSpPr txBox="1">
            <a:spLocks noChangeArrowheads="1"/>
          </p:cNvSpPr>
          <p:nvPr/>
        </p:nvSpPr>
        <p:spPr bwMode="auto">
          <a:xfrm>
            <a:off x="2089150" y="2703594"/>
            <a:ext cx="8012130"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200" b="1" dirty="0">
                <a:solidFill>
                  <a:srgbClr val="CC0099"/>
                </a:solidFill>
                <a:latin typeface="Times New Roman" panose="02020603050405020304" pitchFamily="18" charset="0"/>
                <a:ea typeface="黑体" panose="02010609060101010101" pitchFamily="49" charset="-122"/>
              </a:rPr>
              <a:t>则其联结多项式对应的线性反馈寄存器图？</a:t>
            </a:r>
          </a:p>
        </p:txBody>
      </p:sp>
      <p:grpSp>
        <p:nvGrpSpPr>
          <p:cNvPr id="479240" name="Group 8">
            <a:extLst>
              <a:ext uri="{FF2B5EF4-FFF2-40B4-BE49-F238E27FC236}">
                <a16:creationId xmlns:a16="http://schemas.microsoft.com/office/drawing/2014/main" id="{8048F3EE-3E30-4155-9593-F88A8786CCE8}"/>
              </a:ext>
            </a:extLst>
          </p:cNvPr>
          <p:cNvGrpSpPr>
            <a:grpSpLocks/>
          </p:cNvGrpSpPr>
          <p:nvPr/>
        </p:nvGrpSpPr>
        <p:grpSpPr bwMode="auto">
          <a:xfrm>
            <a:off x="2089150" y="3511631"/>
            <a:ext cx="7956550" cy="2482850"/>
            <a:chOff x="612" y="2387"/>
            <a:chExt cx="5012" cy="1564"/>
          </a:xfrm>
        </p:grpSpPr>
        <p:sp>
          <p:nvSpPr>
            <p:cNvPr id="56328" name="Rectangle 9">
              <a:extLst>
                <a:ext uri="{FF2B5EF4-FFF2-40B4-BE49-F238E27FC236}">
                  <a16:creationId xmlns:a16="http://schemas.microsoft.com/office/drawing/2014/main" id="{97629EC5-5D36-4AC5-B58D-D7B167C9CA83}"/>
                </a:ext>
              </a:extLst>
            </p:cNvPr>
            <p:cNvSpPr>
              <a:spLocks noChangeArrowheads="1"/>
            </p:cNvSpPr>
            <p:nvPr/>
          </p:nvSpPr>
          <p:spPr bwMode="auto">
            <a:xfrm>
              <a:off x="948" y="2655"/>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6329" name="Object 10">
              <a:extLst>
                <a:ext uri="{FF2B5EF4-FFF2-40B4-BE49-F238E27FC236}">
                  <a16:creationId xmlns:a16="http://schemas.microsoft.com/office/drawing/2014/main" id="{519264A6-5D20-414B-8C5B-B08FE8925B2C}"/>
                </a:ext>
              </a:extLst>
            </p:cNvPr>
            <p:cNvGraphicFramePr>
              <a:graphicFrameLocks noChangeAspect="1"/>
            </p:cNvGraphicFramePr>
            <p:nvPr/>
          </p:nvGraphicFramePr>
          <p:xfrm>
            <a:off x="1095" y="2703"/>
            <a:ext cx="228" cy="264"/>
          </p:xfrm>
          <a:graphic>
            <a:graphicData uri="http://schemas.openxmlformats.org/presentationml/2006/ole">
              <mc:AlternateContent xmlns:mc="http://schemas.openxmlformats.org/markup-compatibility/2006">
                <mc:Choice xmlns:v="urn:schemas-microsoft-com:vml" Requires="v">
                  <p:oleObj name="Equation" r:id="rId4" imgW="165028" imgH="228501" progId="Equation.3">
                    <p:embed/>
                  </p:oleObj>
                </mc:Choice>
                <mc:Fallback>
                  <p:oleObj name="Equation" r:id="rId4" imgW="165028" imgH="228501" progId="Equation.3">
                    <p:embed/>
                    <p:pic>
                      <p:nvPicPr>
                        <p:cNvPr id="56329" name="Object 10">
                          <a:extLst>
                            <a:ext uri="{FF2B5EF4-FFF2-40B4-BE49-F238E27FC236}">
                              <a16:creationId xmlns:a16="http://schemas.microsoft.com/office/drawing/2014/main" id="{519264A6-5D20-414B-8C5B-B08FE8925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 y="2703"/>
                          <a:ext cx="228" cy="2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Rectangle 11">
              <a:extLst>
                <a:ext uri="{FF2B5EF4-FFF2-40B4-BE49-F238E27FC236}">
                  <a16:creationId xmlns:a16="http://schemas.microsoft.com/office/drawing/2014/main" id="{74DA1E26-F3E0-4014-A309-2642C22FE4CD}"/>
                </a:ext>
              </a:extLst>
            </p:cNvPr>
            <p:cNvSpPr>
              <a:spLocks noChangeArrowheads="1"/>
            </p:cNvSpPr>
            <p:nvPr/>
          </p:nvSpPr>
          <p:spPr bwMode="auto">
            <a:xfrm>
              <a:off x="1764" y="2655"/>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6331" name="Object 12">
              <a:extLst>
                <a:ext uri="{FF2B5EF4-FFF2-40B4-BE49-F238E27FC236}">
                  <a16:creationId xmlns:a16="http://schemas.microsoft.com/office/drawing/2014/main" id="{4190D5BF-D404-4C62-A04D-B57DE1B75C52}"/>
                </a:ext>
              </a:extLst>
            </p:cNvPr>
            <p:cNvGraphicFramePr>
              <a:graphicFrameLocks noChangeAspect="1"/>
            </p:cNvGraphicFramePr>
            <p:nvPr/>
          </p:nvGraphicFramePr>
          <p:xfrm>
            <a:off x="1903" y="2710"/>
            <a:ext cx="245" cy="250"/>
          </p:xfrm>
          <a:graphic>
            <a:graphicData uri="http://schemas.openxmlformats.org/presentationml/2006/ole">
              <mc:AlternateContent xmlns:mc="http://schemas.openxmlformats.org/markup-compatibility/2006">
                <mc:Choice xmlns:v="urn:schemas-microsoft-com:vml" Requires="v">
                  <p:oleObj name="Equation" r:id="rId6" imgW="177569" imgH="215619" progId="Equation.3">
                    <p:embed/>
                  </p:oleObj>
                </mc:Choice>
                <mc:Fallback>
                  <p:oleObj name="Equation" r:id="rId6" imgW="177569" imgH="215619" progId="Equation.3">
                    <p:embed/>
                    <p:pic>
                      <p:nvPicPr>
                        <p:cNvPr id="56331" name="Object 12">
                          <a:extLst>
                            <a:ext uri="{FF2B5EF4-FFF2-40B4-BE49-F238E27FC236}">
                              <a16:creationId xmlns:a16="http://schemas.microsoft.com/office/drawing/2014/main" id="{4190D5BF-D404-4C62-A04D-B57DE1B75C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 y="2710"/>
                          <a:ext cx="245" cy="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2" name="Rectangle 13">
              <a:extLst>
                <a:ext uri="{FF2B5EF4-FFF2-40B4-BE49-F238E27FC236}">
                  <a16:creationId xmlns:a16="http://schemas.microsoft.com/office/drawing/2014/main" id="{167C7E39-D23B-4269-84F6-DDB4DACF6D76}"/>
                </a:ext>
              </a:extLst>
            </p:cNvPr>
            <p:cNvSpPr>
              <a:spLocks noChangeArrowheads="1"/>
            </p:cNvSpPr>
            <p:nvPr/>
          </p:nvSpPr>
          <p:spPr bwMode="auto">
            <a:xfrm>
              <a:off x="3276" y="2655"/>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6333" name="Object 14">
              <a:extLst>
                <a:ext uri="{FF2B5EF4-FFF2-40B4-BE49-F238E27FC236}">
                  <a16:creationId xmlns:a16="http://schemas.microsoft.com/office/drawing/2014/main" id="{E10300A7-46C7-4927-9001-45A84D9D41DE}"/>
                </a:ext>
              </a:extLst>
            </p:cNvPr>
            <p:cNvGraphicFramePr>
              <a:graphicFrameLocks noChangeAspect="1"/>
            </p:cNvGraphicFramePr>
            <p:nvPr/>
          </p:nvGraphicFramePr>
          <p:xfrm>
            <a:off x="3415" y="2710"/>
            <a:ext cx="245" cy="249"/>
          </p:xfrm>
          <a:graphic>
            <a:graphicData uri="http://schemas.openxmlformats.org/presentationml/2006/ole">
              <mc:AlternateContent xmlns:mc="http://schemas.openxmlformats.org/markup-compatibility/2006">
                <mc:Choice xmlns:v="urn:schemas-microsoft-com:vml" Requires="v">
                  <p:oleObj name="Equation" r:id="rId8" imgW="177569" imgH="215619" progId="Equation.3">
                    <p:embed/>
                  </p:oleObj>
                </mc:Choice>
                <mc:Fallback>
                  <p:oleObj name="Equation" r:id="rId8" imgW="177569" imgH="215619" progId="Equation.3">
                    <p:embed/>
                    <p:pic>
                      <p:nvPicPr>
                        <p:cNvPr id="56333" name="Object 14">
                          <a:extLst>
                            <a:ext uri="{FF2B5EF4-FFF2-40B4-BE49-F238E27FC236}">
                              <a16:creationId xmlns:a16="http://schemas.microsoft.com/office/drawing/2014/main" id="{E10300A7-46C7-4927-9001-45A84D9D41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5" y="2710"/>
                          <a:ext cx="245"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4" name="Rectangle 15">
              <a:extLst>
                <a:ext uri="{FF2B5EF4-FFF2-40B4-BE49-F238E27FC236}">
                  <a16:creationId xmlns:a16="http://schemas.microsoft.com/office/drawing/2014/main" id="{E5869DCA-D6F9-4459-8413-04635B71FFDD}"/>
                </a:ext>
              </a:extLst>
            </p:cNvPr>
            <p:cNvSpPr>
              <a:spLocks noChangeArrowheads="1"/>
            </p:cNvSpPr>
            <p:nvPr/>
          </p:nvSpPr>
          <p:spPr bwMode="auto">
            <a:xfrm>
              <a:off x="4212" y="2655"/>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6335" name="Object 16">
              <a:extLst>
                <a:ext uri="{FF2B5EF4-FFF2-40B4-BE49-F238E27FC236}">
                  <a16:creationId xmlns:a16="http://schemas.microsoft.com/office/drawing/2014/main" id="{52D1FF53-8749-48B4-ABC3-76368A72D688}"/>
                </a:ext>
              </a:extLst>
            </p:cNvPr>
            <p:cNvGraphicFramePr>
              <a:graphicFrameLocks noChangeAspect="1"/>
            </p:cNvGraphicFramePr>
            <p:nvPr/>
          </p:nvGraphicFramePr>
          <p:xfrm>
            <a:off x="4368" y="2710"/>
            <a:ext cx="210" cy="249"/>
          </p:xfrm>
          <a:graphic>
            <a:graphicData uri="http://schemas.openxmlformats.org/presentationml/2006/ole">
              <mc:AlternateContent xmlns:mc="http://schemas.openxmlformats.org/markup-compatibility/2006">
                <mc:Choice xmlns:v="urn:schemas-microsoft-com:vml" Requires="v">
                  <p:oleObj name="Equation" r:id="rId10" imgW="152268" imgH="215713" progId="Equation.3">
                    <p:embed/>
                  </p:oleObj>
                </mc:Choice>
                <mc:Fallback>
                  <p:oleObj name="Equation" r:id="rId10" imgW="152268" imgH="215713" progId="Equation.3">
                    <p:embed/>
                    <p:pic>
                      <p:nvPicPr>
                        <p:cNvPr id="56335" name="Object 16">
                          <a:extLst>
                            <a:ext uri="{FF2B5EF4-FFF2-40B4-BE49-F238E27FC236}">
                              <a16:creationId xmlns:a16="http://schemas.microsoft.com/office/drawing/2014/main" id="{52D1FF53-8749-48B4-ABC3-76368A72D6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 y="2710"/>
                          <a:ext cx="210"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6" name="Line 17">
              <a:extLst>
                <a:ext uri="{FF2B5EF4-FFF2-40B4-BE49-F238E27FC236}">
                  <a16:creationId xmlns:a16="http://schemas.microsoft.com/office/drawing/2014/main" id="{4F65E347-DE0D-4B51-A3E7-496F6D402894}"/>
                </a:ext>
              </a:extLst>
            </p:cNvPr>
            <p:cNvSpPr>
              <a:spLocks noChangeShapeType="1"/>
            </p:cNvSpPr>
            <p:nvPr/>
          </p:nvSpPr>
          <p:spPr bwMode="auto">
            <a:xfrm>
              <a:off x="1428" y="2847"/>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Line 18">
              <a:extLst>
                <a:ext uri="{FF2B5EF4-FFF2-40B4-BE49-F238E27FC236}">
                  <a16:creationId xmlns:a16="http://schemas.microsoft.com/office/drawing/2014/main" id="{0413DD3E-CE09-4102-886E-C6655FF70BC8}"/>
                </a:ext>
              </a:extLst>
            </p:cNvPr>
            <p:cNvSpPr>
              <a:spLocks noChangeShapeType="1"/>
            </p:cNvSpPr>
            <p:nvPr/>
          </p:nvSpPr>
          <p:spPr bwMode="auto">
            <a:xfrm>
              <a:off x="2244" y="2847"/>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8" name="Line 19">
              <a:extLst>
                <a:ext uri="{FF2B5EF4-FFF2-40B4-BE49-F238E27FC236}">
                  <a16:creationId xmlns:a16="http://schemas.microsoft.com/office/drawing/2014/main" id="{2D0B796F-82D3-4734-826D-FD7905AAA892}"/>
                </a:ext>
              </a:extLst>
            </p:cNvPr>
            <p:cNvSpPr>
              <a:spLocks noChangeShapeType="1"/>
            </p:cNvSpPr>
            <p:nvPr/>
          </p:nvSpPr>
          <p:spPr bwMode="auto">
            <a:xfrm>
              <a:off x="3756" y="2847"/>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9" name="Line 20">
              <a:extLst>
                <a:ext uri="{FF2B5EF4-FFF2-40B4-BE49-F238E27FC236}">
                  <a16:creationId xmlns:a16="http://schemas.microsoft.com/office/drawing/2014/main" id="{31AC1C3C-E3D7-45A2-BAA0-8463377DA68B}"/>
                </a:ext>
              </a:extLst>
            </p:cNvPr>
            <p:cNvSpPr>
              <a:spLocks noChangeShapeType="1"/>
            </p:cNvSpPr>
            <p:nvPr/>
          </p:nvSpPr>
          <p:spPr bwMode="auto">
            <a:xfrm>
              <a:off x="4860" y="2867"/>
              <a:ext cx="16" cy="10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0" name="Line 21">
              <a:extLst>
                <a:ext uri="{FF2B5EF4-FFF2-40B4-BE49-F238E27FC236}">
                  <a16:creationId xmlns:a16="http://schemas.microsoft.com/office/drawing/2014/main" id="{F88A6598-4AB5-4D1D-92D6-1FB0D1DC9284}"/>
                </a:ext>
              </a:extLst>
            </p:cNvPr>
            <p:cNvSpPr>
              <a:spLocks noChangeShapeType="1"/>
            </p:cNvSpPr>
            <p:nvPr/>
          </p:nvSpPr>
          <p:spPr bwMode="auto">
            <a:xfrm>
              <a:off x="2340" y="2847"/>
              <a:ext cx="0" cy="788"/>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1" name="Oval 22">
              <a:extLst>
                <a:ext uri="{FF2B5EF4-FFF2-40B4-BE49-F238E27FC236}">
                  <a16:creationId xmlns:a16="http://schemas.microsoft.com/office/drawing/2014/main" id="{57D9F548-36CB-483A-A39A-D27B2104ECB7}"/>
                </a:ext>
              </a:extLst>
            </p:cNvPr>
            <p:cNvSpPr>
              <a:spLocks noChangeArrowheads="1"/>
            </p:cNvSpPr>
            <p:nvPr/>
          </p:nvSpPr>
          <p:spPr bwMode="auto">
            <a:xfrm>
              <a:off x="2196" y="3711"/>
              <a:ext cx="288" cy="24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56342" name="Line 23">
              <a:extLst>
                <a:ext uri="{FF2B5EF4-FFF2-40B4-BE49-F238E27FC236}">
                  <a16:creationId xmlns:a16="http://schemas.microsoft.com/office/drawing/2014/main" id="{7755754A-0BA7-4BB1-A8C4-54B7CC01C2DE}"/>
                </a:ext>
              </a:extLst>
            </p:cNvPr>
            <p:cNvSpPr>
              <a:spLocks noChangeShapeType="1"/>
            </p:cNvSpPr>
            <p:nvPr/>
          </p:nvSpPr>
          <p:spPr bwMode="auto">
            <a:xfrm>
              <a:off x="2196" y="3855"/>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3" name="Line 24">
              <a:extLst>
                <a:ext uri="{FF2B5EF4-FFF2-40B4-BE49-F238E27FC236}">
                  <a16:creationId xmlns:a16="http://schemas.microsoft.com/office/drawing/2014/main" id="{35178D1B-D588-44F2-A9DA-058A5632F789}"/>
                </a:ext>
              </a:extLst>
            </p:cNvPr>
            <p:cNvSpPr>
              <a:spLocks noChangeShapeType="1"/>
            </p:cNvSpPr>
            <p:nvPr/>
          </p:nvSpPr>
          <p:spPr bwMode="auto">
            <a:xfrm>
              <a:off x="2340" y="3711"/>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25">
              <a:extLst>
                <a:ext uri="{FF2B5EF4-FFF2-40B4-BE49-F238E27FC236}">
                  <a16:creationId xmlns:a16="http://schemas.microsoft.com/office/drawing/2014/main" id="{434DEA70-3B0B-4168-B860-3B9929EFD276}"/>
                </a:ext>
              </a:extLst>
            </p:cNvPr>
            <p:cNvSpPr>
              <a:spLocks noChangeShapeType="1"/>
            </p:cNvSpPr>
            <p:nvPr/>
          </p:nvSpPr>
          <p:spPr bwMode="auto">
            <a:xfrm flipH="1">
              <a:off x="612" y="3875"/>
              <a:ext cx="15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5" name="Line 26">
              <a:extLst>
                <a:ext uri="{FF2B5EF4-FFF2-40B4-BE49-F238E27FC236}">
                  <a16:creationId xmlns:a16="http://schemas.microsoft.com/office/drawing/2014/main" id="{C1F488B1-ADF2-402A-8799-2D03AA7F2A40}"/>
                </a:ext>
              </a:extLst>
            </p:cNvPr>
            <p:cNvSpPr>
              <a:spLocks noChangeShapeType="1"/>
            </p:cNvSpPr>
            <p:nvPr/>
          </p:nvSpPr>
          <p:spPr bwMode="auto">
            <a:xfrm flipV="1">
              <a:off x="612" y="2847"/>
              <a:ext cx="0" cy="10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6" name="Line 27">
              <a:extLst>
                <a:ext uri="{FF2B5EF4-FFF2-40B4-BE49-F238E27FC236}">
                  <a16:creationId xmlns:a16="http://schemas.microsoft.com/office/drawing/2014/main" id="{75B3FF84-D40F-45BB-B296-0065015F8503}"/>
                </a:ext>
              </a:extLst>
            </p:cNvPr>
            <p:cNvSpPr>
              <a:spLocks noChangeShapeType="1"/>
            </p:cNvSpPr>
            <p:nvPr/>
          </p:nvSpPr>
          <p:spPr bwMode="auto">
            <a:xfrm>
              <a:off x="612" y="2847"/>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7" name="Text Box 28">
              <a:extLst>
                <a:ext uri="{FF2B5EF4-FFF2-40B4-BE49-F238E27FC236}">
                  <a16:creationId xmlns:a16="http://schemas.microsoft.com/office/drawing/2014/main" id="{872B3068-8B52-4CE6-980C-7CCDE5CCACE9}"/>
                </a:ext>
              </a:extLst>
            </p:cNvPr>
            <p:cNvSpPr txBox="1">
              <a:spLocks noChangeArrowheads="1"/>
            </p:cNvSpPr>
            <p:nvPr/>
          </p:nvSpPr>
          <p:spPr bwMode="auto">
            <a:xfrm>
              <a:off x="4734" y="2387"/>
              <a:ext cx="89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b="1">
                  <a:latin typeface="Times New Roman" panose="02020603050405020304" pitchFamily="18" charset="0"/>
                  <a:ea typeface="黑体" panose="02010609060101010101" pitchFamily="49" charset="-122"/>
                </a:rPr>
                <a:t>输出序列</a:t>
              </a:r>
            </a:p>
          </p:txBody>
        </p:sp>
        <p:sp>
          <p:nvSpPr>
            <p:cNvPr id="56348" name="Rectangle 29">
              <a:extLst>
                <a:ext uri="{FF2B5EF4-FFF2-40B4-BE49-F238E27FC236}">
                  <a16:creationId xmlns:a16="http://schemas.microsoft.com/office/drawing/2014/main" id="{F2EFB815-4DA0-4D81-A3FB-F02089EA9667}"/>
                </a:ext>
              </a:extLst>
            </p:cNvPr>
            <p:cNvSpPr>
              <a:spLocks noChangeArrowheads="1"/>
            </p:cNvSpPr>
            <p:nvPr/>
          </p:nvSpPr>
          <p:spPr bwMode="auto">
            <a:xfrm>
              <a:off x="2532" y="2627"/>
              <a:ext cx="480"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graphicFrame>
          <p:nvGraphicFramePr>
            <p:cNvPr id="56349" name="Object 30">
              <a:extLst>
                <a:ext uri="{FF2B5EF4-FFF2-40B4-BE49-F238E27FC236}">
                  <a16:creationId xmlns:a16="http://schemas.microsoft.com/office/drawing/2014/main" id="{9F6C4746-76EF-44A4-975E-E90014AC4324}"/>
                </a:ext>
              </a:extLst>
            </p:cNvPr>
            <p:cNvGraphicFramePr>
              <a:graphicFrameLocks noChangeAspect="1"/>
            </p:cNvGraphicFramePr>
            <p:nvPr/>
          </p:nvGraphicFramePr>
          <p:xfrm>
            <a:off x="2685" y="2716"/>
            <a:ext cx="227" cy="264"/>
          </p:xfrm>
          <a:graphic>
            <a:graphicData uri="http://schemas.openxmlformats.org/presentationml/2006/ole">
              <mc:AlternateContent xmlns:mc="http://schemas.openxmlformats.org/markup-compatibility/2006">
                <mc:Choice xmlns:v="urn:schemas-microsoft-com:vml" Requires="v">
                  <p:oleObj name="Equation" r:id="rId12" imgW="165028" imgH="228501" progId="Equation.3">
                    <p:embed/>
                  </p:oleObj>
                </mc:Choice>
                <mc:Fallback>
                  <p:oleObj name="Equation" r:id="rId12" imgW="165028" imgH="228501" progId="Equation.3">
                    <p:embed/>
                    <p:pic>
                      <p:nvPicPr>
                        <p:cNvPr id="56349" name="Object 30">
                          <a:extLst>
                            <a:ext uri="{FF2B5EF4-FFF2-40B4-BE49-F238E27FC236}">
                              <a16:creationId xmlns:a16="http://schemas.microsoft.com/office/drawing/2014/main" id="{9F6C4746-76EF-44A4-975E-E90014AC43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5" y="2716"/>
                          <a:ext cx="227" cy="2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50" name="Line 31">
              <a:extLst>
                <a:ext uri="{FF2B5EF4-FFF2-40B4-BE49-F238E27FC236}">
                  <a16:creationId xmlns:a16="http://schemas.microsoft.com/office/drawing/2014/main" id="{FAC2D810-31B2-405E-A7CE-73D69EB7C5A5}"/>
                </a:ext>
              </a:extLst>
            </p:cNvPr>
            <p:cNvSpPr>
              <a:spLocks noChangeShapeType="1"/>
            </p:cNvSpPr>
            <p:nvPr/>
          </p:nvSpPr>
          <p:spPr bwMode="auto">
            <a:xfrm flipH="1" flipV="1">
              <a:off x="2556" y="3875"/>
              <a:ext cx="2320" cy="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1" name="Line 32">
              <a:extLst>
                <a:ext uri="{FF2B5EF4-FFF2-40B4-BE49-F238E27FC236}">
                  <a16:creationId xmlns:a16="http://schemas.microsoft.com/office/drawing/2014/main" id="{9C9F9423-FBB3-4153-81E6-6F8B2ED6933F}"/>
                </a:ext>
              </a:extLst>
            </p:cNvPr>
            <p:cNvSpPr>
              <a:spLocks noChangeShapeType="1"/>
            </p:cNvSpPr>
            <p:nvPr/>
          </p:nvSpPr>
          <p:spPr bwMode="auto">
            <a:xfrm>
              <a:off x="3036" y="2867"/>
              <a:ext cx="24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2" name="Line 33">
              <a:extLst>
                <a:ext uri="{FF2B5EF4-FFF2-40B4-BE49-F238E27FC236}">
                  <a16:creationId xmlns:a16="http://schemas.microsoft.com/office/drawing/2014/main" id="{AB8420EA-ABD3-4431-9507-D11E2A553A46}"/>
                </a:ext>
              </a:extLst>
            </p:cNvPr>
            <p:cNvSpPr>
              <a:spLocks noChangeShapeType="1"/>
            </p:cNvSpPr>
            <p:nvPr/>
          </p:nvSpPr>
          <p:spPr bwMode="auto">
            <a:xfrm>
              <a:off x="4716" y="2867"/>
              <a:ext cx="4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7" name="灯片编号占位符 1">
            <a:extLst>
              <a:ext uri="{FF2B5EF4-FFF2-40B4-BE49-F238E27FC236}">
                <a16:creationId xmlns:a16="http://schemas.microsoft.com/office/drawing/2014/main" id="{4886C044-37F7-4EBE-963C-F47B0D4697E1}"/>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DFA69A2B-97C0-4124-89BA-EF50EEFED95D}" type="slidenum">
              <a:rPr lang="en-US" altLang="zh-CN" sz="1400"/>
              <a:pPr>
                <a:spcBef>
                  <a:spcPct val="0"/>
                </a:spcBef>
              </a:pPr>
              <a:t>23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9239"/>
                                        </p:tgtEl>
                                        <p:attrNameLst>
                                          <p:attrName>style.visibility</p:attrName>
                                        </p:attrNameLst>
                                      </p:cBhvr>
                                      <p:to>
                                        <p:strVal val="visible"/>
                                      </p:to>
                                    </p:set>
                                    <p:anim calcmode="lin" valueType="num">
                                      <p:cBhvr additive="base">
                                        <p:cTn id="7" dur="500" fill="hold"/>
                                        <p:tgtEl>
                                          <p:spTgt spid="479239"/>
                                        </p:tgtEl>
                                        <p:attrNameLst>
                                          <p:attrName>ppt_x</p:attrName>
                                        </p:attrNameLst>
                                      </p:cBhvr>
                                      <p:tavLst>
                                        <p:tav tm="0">
                                          <p:val>
                                            <p:strVal val="#ppt_x"/>
                                          </p:val>
                                        </p:tav>
                                        <p:tav tm="100000">
                                          <p:val>
                                            <p:strVal val="#ppt_x"/>
                                          </p:val>
                                        </p:tav>
                                      </p:tavLst>
                                    </p:anim>
                                    <p:anim calcmode="lin" valueType="num">
                                      <p:cBhvr additive="base">
                                        <p:cTn id="8" dur="500" fill="hold"/>
                                        <p:tgtEl>
                                          <p:spTgt spid="4792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9240"/>
                                        </p:tgtEl>
                                        <p:attrNameLst>
                                          <p:attrName>style.visibility</p:attrName>
                                        </p:attrNameLst>
                                      </p:cBhvr>
                                      <p:to>
                                        <p:strVal val="visible"/>
                                      </p:to>
                                    </p:set>
                                    <p:anim calcmode="lin" valueType="num">
                                      <p:cBhvr additive="base">
                                        <p:cTn id="13" dur="500" fill="hold"/>
                                        <p:tgtEl>
                                          <p:spTgt spid="479240"/>
                                        </p:tgtEl>
                                        <p:attrNameLst>
                                          <p:attrName>ppt_x</p:attrName>
                                        </p:attrNameLst>
                                      </p:cBhvr>
                                      <p:tavLst>
                                        <p:tav tm="0">
                                          <p:val>
                                            <p:strVal val="#ppt_x"/>
                                          </p:val>
                                        </p:tav>
                                        <p:tav tm="100000">
                                          <p:val>
                                            <p:strVal val="#ppt_x"/>
                                          </p:val>
                                        </p:tav>
                                      </p:tavLst>
                                    </p:anim>
                                    <p:anim calcmode="lin" valueType="num">
                                      <p:cBhvr additive="base">
                                        <p:cTn id="14" dur="500" fill="hold"/>
                                        <p:tgtEl>
                                          <p:spTgt spid="479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668E1DD-BF43-4065-A9D9-90B815C3B204}"/>
              </a:ext>
            </a:extLst>
          </p:cNvPr>
          <p:cNvSpPr>
            <a:spLocks noGrp="1" noChangeArrowheads="1"/>
          </p:cNvSpPr>
          <p:nvPr>
            <p:ph type="title"/>
          </p:nvPr>
        </p:nvSpPr>
        <p:spPr/>
        <p:txBody>
          <a:bodyPr/>
          <a:lstStyle/>
          <a:p>
            <a:pPr algn="ctr" eaLnBrk="1" hangingPunct="1"/>
            <a:r>
              <a:rPr kumimoji="1" lang="en-US" altLang="zh-CN" dirty="0">
                <a:solidFill>
                  <a:schemeClr val="tx1"/>
                </a:solidFill>
                <a:latin typeface="Arial" panose="020B0604020202020204" pitchFamily="34" charset="0"/>
                <a:ea typeface="宋体" panose="02010600030101010101" pitchFamily="2" charset="-122"/>
                <a:cs typeface="Arial" panose="020B0604020202020204" pitchFamily="34" charset="0"/>
              </a:rPr>
              <a:t>LFSR</a:t>
            </a:r>
            <a:r>
              <a:rPr kumimoji="1" lang="zh-CN" altLang="en-US" dirty="0">
                <a:solidFill>
                  <a:schemeClr val="tx1"/>
                </a:solidFill>
                <a:latin typeface="宋体" panose="02010600030101010101" pitchFamily="2" charset="-122"/>
                <a:ea typeface="宋体" panose="02010600030101010101" pitchFamily="2" charset="-122"/>
              </a:rPr>
              <a:t>举例</a:t>
            </a:r>
          </a:p>
        </p:txBody>
      </p:sp>
      <mc:AlternateContent xmlns:mc="http://schemas.openxmlformats.org/markup-compatibility/2006" xmlns:a14="http://schemas.microsoft.com/office/drawing/2010/main">
        <mc:Choice Requires="a14">
          <p:sp>
            <p:nvSpPr>
              <p:cNvPr id="57347" name="Rectangle 3">
                <a:extLst>
                  <a:ext uri="{FF2B5EF4-FFF2-40B4-BE49-F238E27FC236}">
                    <a16:creationId xmlns:a16="http://schemas.microsoft.com/office/drawing/2014/main" id="{8993A9AF-8B64-43A4-BF54-B35AC61A8A6A}"/>
                  </a:ext>
                </a:extLst>
              </p:cNvPr>
              <p:cNvSpPr>
                <a:spLocks noGrp="1" noChangeArrowheads="1"/>
              </p:cNvSpPr>
              <p:nvPr>
                <p:ph type="body" idx="1"/>
              </p:nvPr>
            </p:nvSpPr>
            <p:spPr>
              <a:xfrm>
                <a:off x="1981200" y="1528762"/>
                <a:ext cx="8229600" cy="1900238"/>
              </a:xfrm>
            </p:spPr>
            <p:txBody>
              <a:bodyPr/>
              <a:lstStyle/>
              <a:p>
                <a:pPr marL="0" indent="0">
                  <a:buNone/>
                </a:pPr>
                <a:r>
                  <a:rPr lang="zh-CN" altLang="en-US" dirty="0">
                    <a:latin typeface="宋体" panose="02010600030101010101" pitchFamily="2" charset="-122"/>
                    <a:ea typeface="宋体" panose="02010600030101010101" pitchFamily="2" charset="-122"/>
                  </a:rPr>
                  <a:t>下图是一个</a:t>
                </a:r>
                <a:r>
                  <a:rPr lang="en-US" altLang="zh-CN" dirty="0">
                    <a:latin typeface="Arial" panose="020B0604020202020204" pitchFamily="34" charset="0"/>
                    <a:ea typeface="宋体" panose="02010600030101010101" pitchFamily="2" charset="-122"/>
                    <a:cs typeface="Arial" panose="020B0604020202020204" pitchFamily="34" charset="0"/>
                  </a:rPr>
                  <a:t>5</a:t>
                </a:r>
                <a:r>
                  <a:rPr lang="zh-CN" altLang="en-US" dirty="0">
                    <a:latin typeface="宋体" panose="02010600030101010101" pitchFamily="2" charset="-122"/>
                    <a:ea typeface="宋体" panose="02010600030101010101" pitchFamily="2" charset="-122"/>
                  </a:rPr>
                  <a:t>级线性反馈移位寄存器，其初始状态为</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𝑎</m:t>
                    </m:r>
                    <m:r>
                      <a:rPr lang="en-US" altLang="zh-CN" i="1" baseline="-25000" dirty="0">
                        <a:latin typeface="Cambria Math" panose="02040503050406030204" pitchFamily="18" charset="0"/>
                        <a:ea typeface="宋体" panose="02010600030101010101" pitchFamily="2" charset="-122"/>
                      </a:rPr>
                      <m:t>1</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𝑎</m:t>
                    </m:r>
                    <m:r>
                      <a:rPr lang="en-US" altLang="zh-CN" i="1" baseline="-25000" dirty="0">
                        <a:latin typeface="Cambria Math" panose="02040503050406030204" pitchFamily="18" charset="0"/>
                        <a:ea typeface="宋体" panose="02010600030101010101" pitchFamily="2" charset="-122"/>
                      </a:rPr>
                      <m:t>2</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𝑎</m:t>
                    </m:r>
                    <m:r>
                      <a:rPr lang="en-US" altLang="zh-CN" i="1" baseline="-25000" dirty="0">
                        <a:latin typeface="Cambria Math" panose="02040503050406030204" pitchFamily="18" charset="0"/>
                        <a:ea typeface="宋体" panose="02010600030101010101" pitchFamily="2" charset="-122"/>
                      </a:rPr>
                      <m:t>3</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𝑎</m:t>
                    </m:r>
                    <m:r>
                      <a:rPr lang="en-US" altLang="zh-CN" i="1" baseline="-25000" dirty="0">
                        <a:latin typeface="Cambria Math" panose="02040503050406030204" pitchFamily="18" charset="0"/>
                        <a:ea typeface="宋体" panose="02010600030101010101" pitchFamily="2" charset="-122"/>
                      </a:rPr>
                      <m:t>4</m:t>
                    </m:r>
                    <m:r>
                      <a:rPr lang="en-US" altLang="zh-CN" i="1" dirty="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𝑎</m:t>
                    </m:r>
                    <m:r>
                      <a:rPr lang="en-US" altLang="zh-CN" i="1" baseline="-25000" dirty="0">
                        <a:latin typeface="Cambria Math" panose="02040503050406030204" pitchFamily="18" charset="0"/>
                        <a:ea typeface="宋体" panose="02010600030101010101" pitchFamily="2" charset="-122"/>
                      </a:rPr>
                      <m:t>5</m:t>
                    </m:r>
                    <m:r>
                      <a:rPr lang="en-US" altLang="zh-CN" b="0" i="1" dirty="0" smtClean="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(1,0,0,1,1)</m:t>
                    </m:r>
                  </m:oMath>
                </a14:m>
                <a:r>
                  <a:rPr lang="zh-CN" altLang="en-US" dirty="0">
                    <a:latin typeface="宋体" panose="02010600030101010101" pitchFamily="2" charset="-122"/>
                    <a:ea typeface="宋体" panose="02010600030101010101" pitchFamily="2" charset="-122"/>
                  </a:rPr>
                  <a:t>，可求出输出序列为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1001101001000010101110110001111100110…</m:t>
                    </m:r>
                  </m:oMath>
                </a14:m>
                <a:r>
                  <a:rPr lang="zh-CN" altLang="en-US" dirty="0">
                    <a:latin typeface="宋体" panose="02010600030101010101" pitchFamily="2" charset="-122"/>
                    <a:ea typeface="宋体" panose="02010600030101010101" pitchFamily="2" charset="-122"/>
                  </a:rPr>
                  <a:t>，周期为</a:t>
                </a:r>
                <a:r>
                  <a:rPr lang="en-US" altLang="zh-CN" dirty="0">
                    <a:latin typeface="Arial" panose="020B0604020202020204" pitchFamily="34" charset="0"/>
                    <a:ea typeface="宋体" panose="02010600030101010101" pitchFamily="2" charset="-122"/>
                    <a:cs typeface="Arial" panose="020B0604020202020204" pitchFamily="34" charset="0"/>
                  </a:rPr>
                  <a:t>31</a:t>
                </a:r>
                <a:r>
                  <a:rPr lang="zh-CN" altLang="en-US" dirty="0">
                    <a:latin typeface="宋体" panose="02010600030101010101" pitchFamily="2" charset="-122"/>
                    <a:ea typeface="宋体" panose="02010600030101010101" pitchFamily="2" charset="-122"/>
                  </a:rPr>
                  <a:t>。</a:t>
                </a:r>
              </a:p>
            </p:txBody>
          </p:sp>
        </mc:Choice>
        <mc:Fallback xmlns="">
          <p:sp>
            <p:nvSpPr>
              <p:cNvPr id="57347" name="Rectangle 3">
                <a:extLst>
                  <a:ext uri="{FF2B5EF4-FFF2-40B4-BE49-F238E27FC236}">
                    <a16:creationId xmlns:a16="http://schemas.microsoft.com/office/drawing/2014/main" id="{8993A9AF-8B64-43A4-BF54-B35AC61A8A6A}"/>
                  </a:ext>
                </a:extLst>
              </p:cNvPr>
              <p:cNvSpPr>
                <a:spLocks noGrp="1" noRot="1" noChangeAspect="1" noMove="1" noResize="1" noEditPoints="1" noAdjustHandles="1" noChangeArrowheads="1" noChangeShapeType="1" noTextEdit="1"/>
              </p:cNvSpPr>
              <p:nvPr>
                <p:ph type="body" idx="1"/>
              </p:nvPr>
            </p:nvSpPr>
            <p:spPr>
              <a:xfrm>
                <a:off x="1981200" y="1528762"/>
                <a:ext cx="8229600" cy="1900238"/>
              </a:xfrm>
              <a:blipFill>
                <a:blip r:embed="rId2"/>
                <a:stretch>
                  <a:fillRect l="-1481" t="-6731" r="-815"/>
                </a:stretch>
              </a:blipFill>
            </p:spPr>
            <p:txBody>
              <a:bodyPr/>
              <a:lstStyle/>
              <a:p>
                <a:r>
                  <a:rPr lang="zh-CN" altLang="en-US">
                    <a:noFill/>
                  </a:rPr>
                  <a:t> </a:t>
                </a:r>
              </a:p>
            </p:txBody>
          </p:sp>
        </mc:Fallback>
      </mc:AlternateContent>
      <p:pic>
        <p:nvPicPr>
          <p:cNvPr id="57348" name="Picture 4" descr="xd15">
            <a:extLst>
              <a:ext uri="{FF2B5EF4-FFF2-40B4-BE49-F238E27FC236}">
                <a16:creationId xmlns:a16="http://schemas.microsoft.com/office/drawing/2014/main" id="{91AE5B47-9B27-42E1-860F-634AF1F3C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269" y="3352799"/>
            <a:ext cx="712946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灯片编号占位符 1">
            <a:extLst>
              <a:ext uri="{FF2B5EF4-FFF2-40B4-BE49-F238E27FC236}">
                <a16:creationId xmlns:a16="http://schemas.microsoft.com/office/drawing/2014/main" id="{12E179FA-722B-4CB2-9736-7F3DC87473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1AEEE0C6-A5B8-4F6C-888C-8002A5420B10}" type="slidenum">
              <a:rPr lang="en-US" altLang="zh-CN" sz="1400"/>
              <a:pPr>
                <a:spcBef>
                  <a:spcPct val="0"/>
                </a:spcBef>
              </a:pPr>
              <a:t>24</a:t>
            </a:fld>
            <a:endParaRPr lang="en-US" altLang="zh-CN"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0" name="Text Box 2">
                <a:extLst>
                  <a:ext uri="{FF2B5EF4-FFF2-40B4-BE49-F238E27FC236}">
                    <a16:creationId xmlns:a16="http://schemas.microsoft.com/office/drawing/2014/main" id="{CA261DBA-BD0C-41DF-9A43-9390EAF29E6E}"/>
                  </a:ext>
                </a:extLst>
              </p:cNvPr>
              <p:cNvSpPr txBox="1">
                <a:spLocks noChangeArrowheads="1"/>
              </p:cNvSpPr>
              <p:nvPr/>
            </p:nvSpPr>
            <p:spPr bwMode="auto">
              <a:xfrm>
                <a:off x="2062956" y="1012954"/>
                <a:ext cx="8066087" cy="3970318"/>
              </a:xfrm>
              <a:prstGeom prst="rect">
                <a:avLst/>
              </a:prstGeom>
              <a:noFill/>
              <a:ln>
                <a:noFill/>
              </a:ln>
              <a:effectLst/>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eaLnBrk="1" hangingPunct="1">
                  <a:spcBef>
                    <a:spcPct val="50000"/>
                  </a:spcBef>
                </a:pPr>
                <a:r>
                  <a:rPr lang="zh-CN" altLang="en-US" dirty="0">
                    <a:latin typeface="宋体" panose="02010600030101010101" pitchFamily="2" charset="-122"/>
                  </a:rPr>
                  <a:t>当一个无限序列</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𝑠</m:t>
                    </m:r>
                    <m:r>
                      <a:rPr lang="en-US" altLang="zh-CN" i="1" baseline="-30000" dirty="0" err="1">
                        <a:latin typeface="Cambria Math" panose="02040503050406030204" pitchFamily="18" charset="0"/>
                      </a:rPr>
                      <m:t>𝑖</m:t>
                    </m:r>
                    <m:r>
                      <a:rPr lang="en-US" altLang="zh-CN" i="1" dirty="0">
                        <a:latin typeface="Cambria Math" panose="02040503050406030204" pitchFamily="18" charset="0"/>
                      </a:rPr>
                      <m:t>}</m:t>
                    </m:r>
                  </m:oMath>
                </a14:m>
                <a:r>
                  <a:rPr lang="zh-CN" altLang="en-US" dirty="0">
                    <a:latin typeface="宋体" panose="02010600030101010101" pitchFamily="2" charset="-122"/>
                  </a:rPr>
                  <a:t>是由一个有限序列重复而成时，这个序列是有周期的。即存在一个正整数</a:t>
                </a:r>
                <a14:m>
                  <m:oMath xmlns:m="http://schemas.openxmlformats.org/officeDocument/2006/math">
                    <m:r>
                      <a:rPr lang="en-US" altLang="zh-CN" i="1" dirty="0" smtClean="0">
                        <a:latin typeface="Cambria Math" panose="02040503050406030204" pitchFamily="18" charset="0"/>
                      </a:rPr>
                      <m:t>𝑟</m:t>
                    </m:r>
                  </m:oMath>
                </a14:m>
                <a:r>
                  <a:rPr lang="zh-CN" altLang="en-US" dirty="0">
                    <a:latin typeface="宋体" panose="02010600030101010101" pitchFamily="2" charset="-122"/>
                  </a:rPr>
                  <a:t>，使得对所有的正整数</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宋体" panose="02010600030101010101" pitchFamily="2" charset="-122"/>
                  </a:rPr>
                  <a:t>，有：</a:t>
                </a:r>
                <a14:m>
                  <m:oMath xmlns:m="http://schemas.openxmlformats.org/officeDocument/2006/math">
                    <m:r>
                      <a:rPr lang="en-US" altLang="zh-CN" i="1" dirty="0" smtClean="0">
                        <a:latin typeface="Cambria Math" panose="02040503050406030204" pitchFamily="18" charset="0"/>
                      </a:rPr>
                      <m:t>𝑠</m:t>
                    </m:r>
                    <m:r>
                      <a:rPr lang="en-US" altLang="zh-CN" i="1" baseline="-30000" dirty="0" err="1">
                        <a:latin typeface="Cambria Math" panose="02040503050406030204" pitchFamily="18" charset="0"/>
                      </a:rPr>
                      <m:t>𝑘</m:t>
                    </m:r>
                    <m:r>
                      <a:rPr lang="zh-CN" altLang="en-US" i="1" baseline="-30000" dirty="0">
                        <a:latin typeface="Cambria Math" panose="02040503050406030204" pitchFamily="18" charset="0"/>
                      </a:rPr>
                      <m:t>＋</m:t>
                    </m:r>
                    <m:r>
                      <a:rPr lang="en-US" altLang="zh-CN" i="1" baseline="-30000" dirty="0">
                        <a:latin typeface="Cambria Math" panose="02040503050406030204" pitchFamily="18" charset="0"/>
                      </a:rPr>
                      <m:t>𝑟</m:t>
                    </m:r>
                    <m:r>
                      <a:rPr lang="en-US" altLang="zh-CN" i="1" dirty="0">
                        <a:latin typeface="Cambria Math" panose="02040503050406030204" pitchFamily="18" charset="0"/>
                      </a:rPr>
                      <m:t>= </m:t>
                    </m:r>
                    <m:r>
                      <a:rPr lang="en-US" altLang="zh-CN" i="1" dirty="0" err="1">
                        <a:latin typeface="Cambria Math" panose="02040503050406030204" pitchFamily="18" charset="0"/>
                      </a:rPr>
                      <m:t>𝑠</m:t>
                    </m:r>
                    <m:r>
                      <a:rPr lang="en-US" altLang="zh-CN" i="1" baseline="-30000" dirty="0" err="1">
                        <a:latin typeface="Cambria Math" panose="02040503050406030204" pitchFamily="18" charset="0"/>
                      </a:rPr>
                      <m:t>𝑘</m:t>
                    </m:r>
                  </m:oMath>
                </a14:m>
                <a:r>
                  <a:rPr lang="zh-CN" altLang="en-US" dirty="0">
                    <a:latin typeface="宋体" panose="02010600030101010101" pitchFamily="2" charset="-122"/>
                  </a:rPr>
                  <a:t>。</a:t>
                </a:r>
              </a:p>
              <a:p>
                <a:pPr indent="457200" algn="just" eaLnBrk="1" hangingPunct="1">
                  <a:spcBef>
                    <a:spcPct val="50000"/>
                  </a:spcBef>
                </a:pPr>
                <a:r>
                  <a:rPr lang="zh-CN" altLang="en-US" dirty="0">
                    <a:latin typeface="宋体" panose="02010600030101010101" pitchFamily="2" charset="-122"/>
                  </a:rPr>
                  <a:t>也可以说无限序列</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𝑠</m:t>
                    </m:r>
                    <m:r>
                      <a:rPr lang="en-US" altLang="zh-CN" i="1" baseline="-30000" dirty="0" err="1">
                        <a:latin typeface="Cambria Math" panose="02040503050406030204" pitchFamily="18" charset="0"/>
                      </a:rPr>
                      <m:t>𝑖</m:t>
                    </m:r>
                    <m:r>
                      <a:rPr lang="en-US" altLang="zh-CN" i="1" dirty="0">
                        <a:latin typeface="Cambria Math" panose="02040503050406030204" pitchFamily="18" charset="0"/>
                      </a:rPr>
                      <m:t>}</m:t>
                    </m:r>
                  </m:oMath>
                </a14:m>
                <a:r>
                  <a:rPr lang="zh-CN" altLang="en-US" dirty="0">
                    <a:latin typeface="宋体" panose="02010600030101010101" pitchFamily="2" charset="-122"/>
                  </a:rPr>
                  <a:t>具有如下结构：</a:t>
                </a:r>
                <a:endParaRPr lang="zh-CN" altLang="en-US" dirty="0">
                  <a:solidFill>
                    <a:srgbClr val="CC3300"/>
                  </a:solidFill>
                  <a:latin typeface="宋体" panose="02010600030101010101" pitchFamily="2" charset="-122"/>
                </a:endParaRPr>
              </a:p>
              <a:p>
                <a:pPr indent="457200" algn="ctr">
                  <a:spcBef>
                    <a:spcPct val="50000"/>
                  </a:spcBef>
                </a:pPr>
                <a14:m>
                  <m:oMathPara xmlns:m="http://schemas.openxmlformats.org/officeDocument/2006/math">
                    <m:oMathParaPr>
                      <m:jc m:val="centerGroup"/>
                    </m:oMathParaPr>
                    <m:oMath xmlns:m="http://schemas.openxmlformats.org/officeDocument/2006/math">
                      <m:sSub>
                        <m:sSubPr>
                          <m:ctrlPr>
                            <a:rPr lang="en-US" altLang="zh-CN" i="1" smtClean="0">
                              <a:solidFill>
                                <a:srgbClr val="CC3300"/>
                              </a:solidFill>
                              <a:latin typeface="Cambria Math" panose="02040503050406030204" pitchFamily="18" charset="0"/>
                            </a:rPr>
                          </m:ctrlPr>
                        </m:sSubPr>
                        <m:e>
                          <m:r>
                            <a:rPr lang="en-US" altLang="zh-CN" b="0" i="1" smtClean="0">
                              <a:solidFill>
                                <a:srgbClr val="CC3300"/>
                              </a:solidFill>
                              <a:latin typeface="Cambria Math" panose="02040503050406030204" pitchFamily="18" charset="0"/>
                            </a:rPr>
                            <m:t>𝑠</m:t>
                          </m:r>
                        </m:e>
                        <m:sub>
                          <m:r>
                            <a:rPr lang="en-US" altLang="zh-CN" b="0" i="1" smtClean="0">
                              <a:solidFill>
                                <a:srgbClr val="CC3300"/>
                              </a:solidFill>
                              <a:latin typeface="Cambria Math" panose="02040503050406030204" pitchFamily="18" charset="0"/>
                            </a:rPr>
                            <m:t>0</m:t>
                          </m:r>
                        </m:sub>
                      </m:sSub>
                      <m:sSub>
                        <m:sSubPr>
                          <m:ctrlPr>
                            <a:rPr lang="en-US" altLang="zh-CN" i="1">
                              <a:solidFill>
                                <a:srgbClr val="CC3300"/>
                              </a:solidFill>
                              <a:latin typeface="Cambria Math" panose="02040503050406030204" pitchFamily="18" charset="0"/>
                            </a:rPr>
                          </m:ctrlPr>
                        </m:sSubPr>
                        <m:e>
                          <m:r>
                            <a:rPr lang="en-US" altLang="zh-CN" b="0" i="1">
                              <a:solidFill>
                                <a:srgbClr val="CC3300"/>
                              </a:solidFill>
                              <a:latin typeface="Cambria Math" panose="02040503050406030204" pitchFamily="18" charset="0"/>
                            </a:rPr>
                            <m:t>𝑠</m:t>
                          </m:r>
                        </m:e>
                        <m:sub>
                          <m:r>
                            <a:rPr lang="en-US" altLang="zh-CN" b="0" i="1" smtClean="0">
                              <a:solidFill>
                                <a:srgbClr val="CC3300"/>
                              </a:solidFill>
                              <a:latin typeface="Cambria Math" panose="02040503050406030204" pitchFamily="18" charset="0"/>
                            </a:rPr>
                            <m:t>1</m:t>
                          </m:r>
                        </m:sub>
                      </m:sSub>
                      <m:sSub>
                        <m:sSubPr>
                          <m:ctrlPr>
                            <a:rPr lang="en-US" altLang="zh-CN" i="1">
                              <a:solidFill>
                                <a:srgbClr val="CC3300"/>
                              </a:solidFill>
                              <a:latin typeface="Cambria Math" panose="02040503050406030204" pitchFamily="18" charset="0"/>
                            </a:rPr>
                          </m:ctrlPr>
                        </m:sSubPr>
                        <m:e>
                          <m:r>
                            <a:rPr lang="en-US" altLang="zh-CN" b="0" i="1">
                              <a:solidFill>
                                <a:srgbClr val="CC3300"/>
                              </a:solidFill>
                              <a:latin typeface="Cambria Math" panose="02040503050406030204" pitchFamily="18" charset="0"/>
                            </a:rPr>
                            <m:t>𝑠</m:t>
                          </m:r>
                        </m:e>
                        <m:sub>
                          <m:r>
                            <a:rPr lang="en-US" altLang="zh-CN" b="0" i="1" smtClean="0">
                              <a:solidFill>
                                <a:srgbClr val="CC3300"/>
                              </a:solidFill>
                              <a:latin typeface="Cambria Math" panose="02040503050406030204" pitchFamily="18" charset="0"/>
                            </a:rPr>
                            <m:t>2</m:t>
                          </m:r>
                        </m:sub>
                      </m:sSub>
                      <m:r>
                        <a:rPr lang="en-US" altLang="zh-CN" b="0" i="1" smtClean="0">
                          <a:solidFill>
                            <a:srgbClr val="CC3300"/>
                          </a:solidFill>
                          <a:latin typeface="Cambria Math" panose="02040503050406030204" pitchFamily="18" charset="0"/>
                          <a:ea typeface="Cambria Math" panose="02040503050406030204" pitchFamily="18" charset="0"/>
                        </a:rPr>
                        <m:t>⋯</m:t>
                      </m:r>
                      <m:sSub>
                        <m:sSubPr>
                          <m:ctrlPr>
                            <a:rPr lang="en-US" altLang="zh-CN" i="1">
                              <a:solidFill>
                                <a:srgbClr val="CC3300"/>
                              </a:solidFill>
                              <a:latin typeface="Cambria Math" panose="02040503050406030204" pitchFamily="18" charset="0"/>
                            </a:rPr>
                          </m:ctrlPr>
                        </m:sSubPr>
                        <m:e>
                          <m:r>
                            <a:rPr lang="en-US" altLang="zh-CN" b="0" i="1">
                              <a:solidFill>
                                <a:srgbClr val="CC3300"/>
                              </a:solidFill>
                              <a:latin typeface="Cambria Math" panose="02040503050406030204" pitchFamily="18" charset="0"/>
                            </a:rPr>
                            <m:t>𝑠</m:t>
                          </m:r>
                        </m:e>
                        <m:sub>
                          <m:r>
                            <a:rPr lang="en-US" altLang="zh-CN" b="0" i="1" smtClean="0">
                              <a:solidFill>
                                <a:srgbClr val="CC3300"/>
                              </a:solidFill>
                              <a:latin typeface="Cambria Math" panose="02040503050406030204" pitchFamily="18" charset="0"/>
                            </a:rPr>
                            <m:t>𝑟</m:t>
                          </m:r>
                          <m:r>
                            <a:rPr lang="en-US" altLang="zh-CN" b="0" i="1" smtClean="0">
                              <a:solidFill>
                                <a:srgbClr val="CC3300"/>
                              </a:solidFill>
                              <a:latin typeface="Cambria Math" panose="02040503050406030204" pitchFamily="18" charset="0"/>
                            </a:rPr>
                            <m:t>−1</m:t>
                          </m:r>
                        </m:sub>
                      </m:sSub>
                      <m:sSub>
                        <m:sSubPr>
                          <m:ctrlPr>
                            <a:rPr lang="en-US" altLang="zh-CN" i="1" smtClean="0">
                              <a:solidFill>
                                <a:schemeClr val="accent1"/>
                              </a:solidFill>
                              <a:latin typeface="Cambria Math" panose="02040503050406030204" pitchFamily="18" charset="0"/>
                            </a:rPr>
                          </m:ctrlPr>
                        </m:sSubPr>
                        <m:e>
                          <m:r>
                            <a:rPr lang="en-US" altLang="zh-CN" b="0" i="1">
                              <a:solidFill>
                                <a:schemeClr val="accent1"/>
                              </a:solidFill>
                              <a:latin typeface="Cambria Math" panose="02040503050406030204" pitchFamily="18" charset="0"/>
                            </a:rPr>
                            <m:t>𝑠</m:t>
                          </m:r>
                        </m:e>
                        <m:sub>
                          <m:r>
                            <a:rPr lang="en-US" altLang="zh-CN" b="0" i="1">
                              <a:solidFill>
                                <a:schemeClr val="accent1"/>
                              </a:solidFill>
                              <a:latin typeface="Cambria Math" panose="02040503050406030204" pitchFamily="18" charset="0"/>
                            </a:rPr>
                            <m:t>0</m:t>
                          </m:r>
                        </m:sub>
                      </m:sSub>
                      <m:sSub>
                        <m:sSubPr>
                          <m:ctrlPr>
                            <a:rPr lang="en-US" altLang="zh-CN" i="1">
                              <a:solidFill>
                                <a:schemeClr val="accent1"/>
                              </a:solidFill>
                              <a:latin typeface="Cambria Math" panose="02040503050406030204" pitchFamily="18" charset="0"/>
                            </a:rPr>
                          </m:ctrlPr>
                        </m:sSubPr>
                        <m:e>
                          <m:r>
                            <a:rPr lang="en-US" altLang="zh-CN" b="0" i="1">
                              <a:solidFill>
                                <a:schemeClr val="accent1"/>
                              </a:solidFill>
                              <a:latin typeface="Cambria Math" panose="02040503050406030204" pitchFamily="18" charset="0"/>
                            </a:rPr>
                            <m:t>𝑠</m:t>
                          </m:r>
                        </m:e>
                        <m:sub>
                          <m:r>
                            <a:rPr lang="en-US" altLang="zh-CN" b="0" i="1" smtClean="0">
                              <a:solidFill>
                                <a:schemeClr val="accent1"/>
                              </a:solidFill>
                              <a:latin typeface="Cambria Math" panose="02040503050406030204" pitchFamily="18" charset="0"/>
                            </a:rPr>
                            <m:t>1</m:t>
                          </m:r>
                        </m:sub>
                      </m:sSub>
                      <m:sSub>
                        <m:sSubPr>
                          <m:ctrlPr>
                            <a:rPr lang="en-US" altLang="zh-CN" i="1">
                              <a:solidFill>
                                <a:schemeClr val="accent1"/>
                              </a:solidFill>
                              <a:latin typeface="Cambria Math" panose="02040503050406030204" pitchFamily="18" charset="0"/>
                            </a:rPr>
                          </m:ctrlPr>
                        </m:sSubPr>
                        <m:e>
                          <m:r>
                            <a:rPr lang="en-US" altLang="zh-CN" b="0" i="1">
                              <a:solidFill>
                                <a:schemeClr val="accent1"/>
                              </a:solidFill>
                              <a:latin typeface="Cambria Math" panose="02040503050406030204" pitchFamily="18" charset="0"/>
                            </a:rPr>
                            <m:t>𝑠</m:t>
                          </m:r>
                        </m:e>
                        <m:sub>
                          <m:r>
                            <a:rPr lang="en-US" altLang="zh-CN" b="0" i="1" smtClean="0">
                              <a:solidFill>
                                <a:schemeClr val="accent1"/>
                              </a:solidFill>
                              <a:latin typeface="Cambria Math" panose="02040503050406030204" pitchFamily="18" charset="0"/>
                            </a:rPr>
                            <m:t>2</m:t>
                          </m:r>
                        </m:sub>
                      </m:sSub>
                      <m:r>
                        <a:rPr lang="en-US" altLang="zh-CN" b="0" i="1" smtClean="0">
                          <a:solidFill>
                            <a:schemeClr val="accent1"/>
                          </a:solidFill>
                          <a:latin typeface="Cambria Math" panose="02040503050406030204" pitchFamily="18" charset="0"/>
                          <a:ea typeface="Cambria Math" panose="02040503050406030204" pitchFamily="18" charset="0"/>
                        </a:rPr>
                        <m:t>⋯</m:t>
                      </m:r>
                      <m:sSub>
                        <m:sSubPr>
                          <m:ctrlPr>
                            <a:rPr lang="en-US" altLang="zh-CN" i="1" smtClean="0">
                              <a:solidFill>
                                <a:schemeClr val="accent1"/>
                              </a:solidFill>
                              <a:latin typeface="Cambria Math" panose="02040503050406030204" pitchFamily="18" charset="0"/>
                            </a:rPr>
                          </m:ctrlPr>
                        </m:sSubPr>
                        <m:e>
                          <m:r>
                            <a:rPr lang="en-US" altLang="zh-CN" b="0" i="1">
                              <a:solidFill>
                                <a:schemeClr val="accent1"/>
                              </a:solidFill>
                              <a:latin typeface="Cambria Math" panose="02040503050406030204" pitchFamily="18" charset="0"/>
                            </a:rPr>
                            <m:t>𝑠</m:t>
                          </m:r>
                        </m:e>
                        <m:sub>
                          <m:r>
                            <a:rPr lang="en-US" altLang="zh-CN" b="0" i="1" smtClean="0">
                              <a:solidFill>
                                <a:schemeClr val="accent1"/>
                              </a:solidFill>
                              <a:latin typeface="Cambria Math" panose="02040503050406030204" pitchFamily="18" charset="0"/>
                            </a:rPr>
                            <m:t>𝑟</m:t>
                          </m:r>
                          <m:r>
                            <a:rPr lang="en-US" altLang="zh-CN" b="0" i="1" smtClean="0">
                              <a:solidFill>
                                <a:schemeClr val="accent1"/>
                              </a:solidFill>
                              <a:latin typeface="Cambria Math" panose="02040503050406030204" pitchFamily="18" charset="0"/>
                            </a:rPr>
                            <m:t>−1</m:t>
                          </m:r>
                        </m:sub>
                      </m:sSub>
                      <m:sSub>
                        <m:sSubPr>
                          <m:ctrlPr>
                            <a:rPr lang="en-US" altLang="zh-CN" i="1" smtClean="0">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a:solidFill>
                                <a:schemeClr val="tx1"/>
                              </a:solidFill>
                              <a:latin typeface="Cambria Math" panose="02040503050406030204" pitchFamily="18" charset="0"/>
                            </a:rPr>
                            <m:t>0</m:t>
                          </m:r>
                        </m:sub>
                      </m:sSub>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smtClean="0">
                              <a:solidFill>
                                <a:schemeClr val="tx1"/>
                              </a:solidFill>
                              <a:latin typeface="Cambria Math" panose="02040503050406030204" pitchFamily="18" charset="0"/>
                            </a:rPr>
                            <m:t>1</m:t>
                          </m:r>
                        </m:sub>
                      </m:sSub>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en-US" altLang="zh-CN" dirty="0">
                  <a:solidFill>
                    <a:schemeClr val="tx1"/>
                  </a:solidFill>
                  <a:latin typeface="宋体" panose="02010600030101010101" pitchFamily="2" charset="-122"/>
                </a:endParaRPr>
              </a:p>
              <a:p>
                <a:pPr indent="457200" algn="just">
                  <a:spcBef>
                    <a:spcPct val="50000"/>
                  </a:spcBef>
                </a:pPr>
                <a:r>
                  <a:rPr lang="zh-CN" altLang="en-US" dirty="0">
                    <a:latin typeface="宋体" panose="02010600030101010101" pitchFamily="2" charset="-122"/>
                  </a:rPr>
                  <a:t>所以具有此性质的最小正整数</a:t>
                </a:r>
                <a14:m>
                  <m:oMath xmlns:m="http://schemas.openxmlformats.org/officeDocument/2006/math">
                    <m:r>
                      <a:rPr lang="en-US" altLang="zh-CN" i="1" dirty="0" smtClean="0">
                        <a:latin typeface="Cambria Math" panose="02040503050406030204" pitchFamily="18" charset="0"/>
                      </a:rPr>
                      <m:t>𝑟</m:t>
                    </m:r>
                  </m:oMath>
                </a14:m>
                <a:r>
                  <a:rPr lang="zh-CN" altLang="en-US" dirty="0">
                    <a:latin typeface="宋体" panose="02010600030101010101" pitchFamily="2" charset="-122"/>
                  </a:rPr>
                  <a:t>，称为这个</a:t>
                </a:r>
                <a:r>
                  <a:rPr lang="zh-CN" altLang="en-US" dirty="0">
                    <a:solidFill>
                      <a:srgbClr val="0000FF"/>
                    </a:solidFill>
                    <a:latin typeface="宋体" panose="02010600030101010101" pitchFamily="2" charset="-122"/>
                  </a:rPr>
                  <a:t>序列的周期</a:t>
                </a:r>
                <a:r>
                  <a:rPr lang="zh-CN" altLang="en-US" dirty="0">
                    <a:latin typeface="宋体" panose="02010600030101010101" pitchFamily="2" charset="-122"/>
                  </a:rPr>
                  <a:t>。</a:t>
                </a:r>
                <a:r>
                  <a:rPr lang="en-US" altLang="zh-CN" b="1" dirty="0">
                    <a:solidFill>
                      <a:schemeClr val="accent1"/>
                    </a:solidFill>
                  </a:rPr>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a:solidFill>
                              <a:schemeClr val="tx1"/>
                            </a:solidFill>
                            <a:latin typeface="Cambria Math" panose="02040503050406030204" pitchFamily="18" charset="0"/>
                          </a:rPr>
                          <m:t>0</m:t>
                        </m:r>
                      </m:sub>
                    </m:sSub>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a:solidFill>
                              <a:schemeClr val="tx1"/>
                            </a:solidFill>
                            <a:latin typeface="Cambria Math" panose="02040503050406030204" pitchFamily="18" charset="0"/>
                          </a:rPr>
                          <m:t>1</m:t>
                        </m:r>
                      </m:sub>
                    </m:sSub>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a:solidFill>
                              <a:schemeClr val="tx1"/>
                            </a:solidFill>
                            <a:latin typeface="Cambria Math" panose="02040503050406030204" pitchFamily="18" charset="0"/>
                          </a:rPr>
                          <m:t>2</m:t>
                        </m:r>
                      </m:sub>
                    </m:sSub>
                    <m:r>
                      <a:rPr lang="en-US" altLang="zh-CN" b="0" i="1">
                        <a:solidFill>
                          <a:schemeClr val="tx1"/>
                        </a:solidFill>
                        <a:latin typeface="Cambria Math" panose="02040503050406030204" pitchFamily="18" charset="0"/>
                        <a:ea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𝑠</m:t>
                        </m:r>
                      </m:e>
                      <m:sub>
                        <m:r>
                          <a:rPr lang="en-US" altLang="zh-CN" b="0" i="1">
                            <a:solidFill>
                              <a:schemeClr val="tx1"/>
                            </a:solidFill>
                            <a:latin typeface="Cambria Math" panose="02040503050406030204" pitchFamily="18" charset="0"/>
                          </a:rPr>
                          <m:t>𝑟</m:t>
                        </m:r>
                        <m:r>
                          <a:rPr lang="en-US" altLang="zh-CN" b="0" i="1">
                            <a:solidFill>
                              <a:schemeClr val="tx1"/>
                            </a:solidFill>
                            <a:latin typeface="Cambria Math" panose="02040503050406030204" pitchFamily="18" charset="0"/>
                          </a:rPr>
                          <m:t>−1</m:t>
                        </m:r>
                      </m:sub>
                    </m:sSub>
                  </m:oMath>
                </a14:m>
                <a:r>
                  <a:rPr lang="zh-CN" altLang="en-US" dirty="0">
                    <a:latin typeface="宋体" panose="02010600030101010101" pitchFamily="2" charset="-122"/>
                  </a:rPr>
                  <a:t>称为这个周期序列的生成序列。</a:t>
                </a:r>
              </a:p>
            </p:txBody>
          </p:sp>
        </mc:Choice>
        <mc:Fallback xmlns="">
          <p:sp>
            <p:nvSpPr>
              <p:cNvPr id="32770" name="Text Box 2">
                <a:extLst>
                  <a:ext uri="{FF2B5EF4-FFF2-40B4-BE49-F238E27FC236}">
                    <a16:creationId xmlns:a16="http://schemas.microsoft.com/office/drawing/2014/main" id="{CA261DBA-BD0C-41DF-9A43-9390EAF29E6E}"/>
                  </a:ext>
                </a:extLst>
              </p:cNvPr>
              <p:cNvSpPr txBox="1">
                <a:spLocks noRot="1" noChangeAspect="1" noMove="1" noResize="1" noEditPoints="1" noAdjustHandles="1" noChangeArrowheads="1" noChangeShapeType="1" noTextEdit="1"/>
              </p:cNvSpPr>
              <p:nvPr/>
            </p:nvSpPr>
            <p:spPr bwMode="auto">
              <a:xfrm>
                <a:off x="2062956" y="1012954"/>
                <a:ext cx="8066087" cy="3970318"/>
              </a:xfrm>
              <a:prstGeom prst="rect">
                <a:avLst/>
              </a:prstGeom>
              <a:blipFill>
                <a:blip r:embed="rId2"/>
                <a:stretch>
                  <a:fillRect l="-1511" t="-1843" r="-1511" b="-3379"/>
                </a:stretch>
              </a:blipFill>
              <a:ln>
                <a:noFill/>
              </a:ln>
              <a:effectLst/>
            </p:spPr>
            <p:txBody>
              <a:bodyPr/>
              <a:lstStyle/>
              <a:p>
                <a:r>
                  <a:rPr lang="zh-CN" altLang="en-US">
                    <a:noFill/>
                  </a:rPr>
                  <a:t> </a:t>
                </a:r>
              </a:p>
            </p:txBody>
          </p:sp>
        </mc:Fallback>
      </mc:AlternateContent>
      <p:sp>
        <p:nvSpPr>
          <p:cNvPr id="32771" name="Rectangle 3">
            <a:extLst>
              <a:ext uri="{FF2B5EF4-FFF2-40B4-BE49-F238E27FC236}">
                <a16:creationId xmlns:a16="http://schemas.microsoft.com/office/drawing/2014/main" id="{824A1A9C-0477-4FE4-ADFC-027A9867E8FE}"/>
              </a:ext>
            </a:extLst>
          </p:cNvPr>
          <p:cNvSpPr>
            <a:spLocks noGrp="1" noChangeArrowheads="1"/>
          </p:cNvSpPr>
          <p:nvPr>
            <p:ph type="title" idx="4294967295"/>
          </p:nvPr>
        </p:nvSpPr>
        <p:spPr>
          <a:xfrm>
            <a:off x="3721100" y="352425"/>
            <a:ext cx="4749800" cy="587375"/>
          </a:xfrm>
        </p:spPr>
        <p:txBody>
          <a:bodyPr>
            <a:normAutofit fontScale="90000"/>
          </a:bodyPr>
          <a:lstStyle/>
          <a:p>
            <a:pPr algn="ctr" eaLnBrk="1" hangingPunct="1">
              <a:defRPr/>
            </a:pPr>
            <a:r>
              <a:rPr lang="zh-CN" altLang="en-US" dirty="0">
                <a:latin typeface="宋体" panose="02010600030101010101" pitchFamily="2" charset="-122"/>
                <a:ea typeface="宋体" panose="02010600030101010101" pitchFamily="2" charset="-122"/>
              </a:rPr>
              <a:t>序列的周期性</a:t>
            </a:r>
          </a:p>
        </p:txBody>
      </p:sp>
      <p:sp>
        <p:nvSpPr>
          <p:cNvPr id="58372" name="灯片编号占位符 1">
            <a:extLst>
              <a:ext uri="{FF2B5EF4-FFF2-40B4-BE49-F238E27FC236}">
                <a16:creationId xmlns:a16="http://schemas.microsoft.com/office/drawing/2014/main" id="{D96732A3-E0B0-481F-B813-53492A4B8B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27B6F287-3363-48F7-9987-33B756B991E8}" type="slidenum">
              <a:rPr lang="en-US" altLang="zh-CN" sz="1400"/>
              <a:pPr>
                <a:spcBef>
                  <a:spcPct val="0"/>
                </a:spcBef>
              </a:pPr>
              <a:t>25</a:t>
            </a:fld>
            <a:endParaRPr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D32378A-6AF6-4474-8091-5D8D628F5FDD}"/>
              </a:ext>
            </a:extLst>
          </p:cNvPr>
          <p:cNvSpPr>
            <a:spLocks noGrp="1" noChangeArrowheads="1"/>
          </p:cNvSpPr>
          <p:nvPr>
            <p:ph type="title"/>
          </p:nvPr>
        </p:nvSpPr>
        <p:spPr/>
        <p:txBody>
          <a:bodyPr/>
          <a:lstStyle/>
          <a:p>
            <a:pPr algn="ctr" eaLnBrk="1" hangingPunct="1"/>
            <a:r>
              <a:rPr kumimoji="1" lang="zh-CN" altLang="en-US" b="1" dirty="0">
                <a:solidFill>
                  <a:schemeClr val="tx1"/>
                </a:solidFill>
                <a:latin typeface="宋体" panose="02010600030101010101" pitchFamily="2" charset="-122"/>
                <a:ea typeface="宋体" panose="02010600030101010101" pitchFamily="2" charset="-122"/>
              </a:rPr>
              <a:t>基于移位寄存器的流密码算法</a:t>
            </a:r>
          </a:p>
        </p:txBody>
      </p:sp>
      <mc:AlternateContent xmlns:mc="http://schemas.openxmlformats.org/markup-compatibility/2006" xmlns:a14="http://schemas.microsoft.com/office/drawing/2010/main">
        <mc:Choice Requires="a14">
          <p:sp>
            <p:nvSpPr>
              <p:cNvPr id="446467" name="Rectangle 3">
                <a:extLst>
                  <a:ext uri="{FF2B5EF4-FFF2-40B4-BE49-F238E27FC236}">
                    <a16:creationId xmlns:a16="http://schemas.microsoft.com/office/drawing/2014/main" id="{C6ECA746-66DC-4ED5-9F2F-EC00DAABE63D}"/>
                  </a:ext>
                </a:extLst>
              </p:cNvPr>
              <p:cNvSpPr>
                <a:spLocks noGrp="1" noChangeArrowheads="1"/>
              </p:cNvSpPr>
              <p:nvPr>
                <p:ph type="body" idx="1"/>
              </p:nvPr>
            </p:nvSpPr>
            <p:spPr>
              <a:xfrm>
                <a:off x="838200" y="1551305"/>
                <a:ext cx="10515600" cy="4351338"/>
              </a:xfrm>
            </p:spPr>
            <p:txBody>
              <a:bodyPr/>
              <a:lstStyle/>
              <a:p>
                <a:pPr marL="0" indent="457200" eaLnBrk="1" hangingPunct="1">
                  <a:lnSpc>
                    <a:spcPct val="100000"/>
                  </a:lnSpc>
                  <a:buNone/>
                </a:pP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级</a:t>
                </a:r>
                <a:r>
                  <a:rPr lang="en-US" altLang="zh-CN" dirty="0">
                    <a:latin typeface="Arial" panose="020B0604020202020204" pitchFamily="34" charset="0"/>
                    <a:ea typeface="宋体" panose="02010600030101010101" pitchFamily="2" charset="-122"/>
                    <a:cs typeface="Arial" panose="020B0604020202020204" pitchFamily="34" charset="0"/>
                  </a:rPr>
                  <a:t>LFSR</a:t>
                </a:r>
                <a:r>
                  <a:rPr lang="zh-CN" altLang="en-US" dirty="0">
                    <a:latin typeface="宋体" panose="02010600030101010101" pitchFamily="2" charset="-122"/>
                    <a:ea typeface="宋体" panose="02010600030101010101" pitchFamily="2" charset="-122"/>
                  </a:rPr>
                  <a:t>输出的序列的最大周期是</a:t>
                </a:r>
                <a14:m>
                  <m:oMath xmlns:m="http://schemas.openxmlformats.org/officeDocument/2006/math">
                    <m:r>
                      <a:rPr lang="en-US" altLang="zh-CN" i="1" dirty="0" smtClean="0">
                        <a:latin typeface="Cambria Math" panose="02040503050406030204" pitchFamily="18" charset="0"/>
                      </a:rPr>
                      <m:t>2</m:t>
                    </m:r>
                    <m:r>
                      <a:rPr lang="en-US" altLang="zh-CN" i="1" baseline="30000" dirty="0" smtClean="0">
                        <a:latin typeface="Cambria Math" panose="02040503050406030204" pitchFamily="18" charset="0"/>
                      </a:rPr>
                      <m:t>𝑛</m:t>
                    </m:r>
                    <m:r>
                      <a:rPr lang="en-US" altLang="zh-CN" i="1" dirty="0" smtClean="0">
                        <a:latin typeface="Cambria Math" panose="02040503050406030204" pitchFamily="18" charset="0"/>
                      </a:rPr>
                      <m:t> </m:t>
                    </m:r>
                    <m:r>
                      <a:rPr lang="en-US" altLang="zh-CN"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rPr>
                      <m:t>1</m:t>
                    </m:r>
                  </m:oMath>
                </a14:m>
                <a:endParaRPr lang="en-US" altLang="zh-CN" dirty="0">
                  <a:latin typeface="宋体" panose="02010600030101010101" pitchFamily="2" charset="-122"/>
                  <a:ea typeface="宋体" panose="02010600030101010101" pitchFamily="2" charset="-122"/>
                </a:endParaRPr>
              </a:p>
              <a:p>
                <a:pPr marL="0" indent="457200" eaLnBrk="1" hangingPunct="1">
                  <a:lnSpc>
                    <a:spcPct val="100000"/>
                  </a:lnSpc>
                  <a:buNone/>
                </a:pPr>
                <a:r>
                  <a:rPr lang="en-US" altLang="zh-CN" dirty="0">
                    <a:latin typeface="宋体" panose="02010600030101010101" pitchFamily="2" charset="-122"/>
                    <a:ea typeface="宋体" panose="02010600030101010101" pitchFamily="2" charset="-122"/>
                  </a:rPr>
                  <a:t> </a:t>
                </a:r>
              </a:p>
              <a:p>
                <a:pPr marL="0" indent="457200" eaLnBrk="1" hangingPunct="1">
                  <a:lnSpc>
                    <a:spcPct val="100000"/>
                  </a:lnSpc>
                  <a:buNone/>
                </a:pPr>
                <a:r>
                  <a:rPr lang="en-US" altLang="zh-CN" dirty="0">
                    <a:latin typeface="Arial" panose="020B0604020202020204" pitchFamily="34" charset="0"/>
                    <a:ea typeface="宋体" panose="02010600030101010101" pitchFamily="2" charset="-122"/>
                    <a:cs typeface="Arial" panose="020B0604020202020204" pitchFamily="34" charset="0"/>
                  </a:rPr>
                  <a:t>LFSR</a:t>
                </a:r>
                <a:r>
                  <a:rPr lang="zh-CN" altLang="en-US" dirty="0">
                    <a:latin typeface="宋体" panose="02010600030101010101" pitchFamily="2" charset="-122"/>
                    <a:ea typeface="宋体" panose="02010600030101010101" pitchFamily="2" charset="-122"/>
                  </a:rPr>
                  <a:t>的寄存器状态最多可遍历</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baseline="30000" dirty="0" smtClean="0">
                        <a:latin typeface="Cambria Math" panose="02040503050406030204" pitchFamily="18" charset="0"/>
                        <a:ea typeface="宋体" panose="02010600030101010101" pitchFamily="2" charset="-122"/>
                      </a:rPr>
                      <m:t>𝑛</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个非零状态</a:t>
                </a:r>
              </a:p>
              <a:p>
                <a:pPr marL="0" indent="457200" eaLnBrk="1" hangingPunct="1">
                  <a:lnSpc>
                    <a:spcPct val="100000"/>
                  </a:lnSpc>
                  <a:buNone/>
                </a:pPr>
                <a:r>
                  <a:rPr lang="zh-CN" altLang="en-US" dirty="0">
                    <a:latin typeface="宋体" panose="02010600030101010101" pitchFamily="2" charset="-122"/>
                    <a:ea typeface="宋体" panose="02010600030101010101" pitchFamily="2" charset="-122"/>
                  </a:rPr>
                  <a:t>若初始状态为全零，则输出序列为</a:t>
                </a:r>
                <a:r>
                  <a:rPr lang="en-US" altLang="zh-CN" dirty="0">
                    <a:latin typeface="Arial" panose="020B0604020202020204" pitchFamily="34" charset="0"/>
                    <a:ea typeface="宋体" panose="02010600030101010101" pitchFamily="2" charset="-122"/>
                    <a:cs typeface="Arial" panose="020B0604020202020204" pitchFamily="34" charset="0"/>
                  </a:rPr>
                  <a:t>0</a:t>
                </a:r>
                <a:r>
                  <a:rPr lang="zh-CN" altLang="en-US" dirty="0">
                    <a:latin typeface="宋体" panose="02010600030101010101" pitchFamily="2" charset="-122"/>
                    <a:ea typeface="宋体" panose="02010600030101010101" pitchFamily="2" charset="-122"/>
                  </a:rPr>
                  <a:t>的循环</a:t>
                </a:r>
              </a:p>
              <a:p>
                <a:pPr marL="0" indent="457200" eaLnBrk="1" hangingPunct="1">
                  <a:lnSpc>
                    <a:spcPct val="100000"/>
                  </a:lnSpc>
                  <a:buNone/>
                </a:pPr>
                <a:endParaRPr lang="zh-CN" altLang="en-US" dirty="0">
                  <a:latin typeface="宋体" panose="02010600030101010101" pitchFamily="2" charset="-122"/>
                  <a:ea typeface="宋体" panose="02010600030101010101" pitchFamily="2" charset="-122"/>
                </a:endParaRPr>
              </a:p>
              <a:p>
                <a:pPr marL="0" indent="457200" eaLnBrk="1" hangingPunct="1">
                  <a:lnSpc>
                    <a:spcPct val="100000"/>
                  </a:lnSpc>
                  <a:buNone/>
                </a:pPr>
                <a:r>
                  <a:rPr lang="zh-CN" altLang="en-US" b="1" dirty="0">
                    <a:latin typeface="宋体" panose="02010600030101010101" pitchFamily="2" charset="-122"/>
                    <a:ea typeface="宋体" panose="02010600030101010101" pitchFamily="2" charset="-122"/>
                  </a:rPr>
                  <a:t>定义</a:t>
                </a:r>
                <a:r>
                  <a:rPr lang="zh-CN" altLang="en-US" dirty="0">
                    <a:latin typeface="宋体" panose="02010600030101010101" pitchFamily="2" charset="-122"/>
                    <a:ea typeface="宋体" panose="02010600030101010101" pitchFamily="2" charset="-122"/>
                  </a:rPr>
                  <a:t> 当</a:t>
                </a:r>
                <a:r>
                  <a:rPr lang="en-US" altLang="zh-CN" dirty="0">
                    <a:latin typeface="Arial" panose="020B0604020202020204" pitchFamily="34" charset="0"/>
                    <a:ea typeface="宋体" panose="02010600030101010101" pitchFamily="2" charset="-122"/>
                    <a:cs typeface="Arial" panose="020B0604020202020204" pitchFamily="34" charset="0"/>
                  </a:rPr>
                  <a:t>LFSR</a:t>
                </a:r>
                <a:r>
                  <a:rPr lang="zh-CN" altLang="en-US" dirty="0">
                    <a:latin typeface="宋体" panose="02010600030101010101" pitchFamily="2" charset="-122"/>
                    <a:ea typeface="宋体" panose="02010600030101010101" pitchFamily="2" charset="-122"/>
                  </a:rPr>
                  <a:t>的寄存器状态遍历</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baseline="30000" dirty="0" smtClean="0">
                        <a:latin typeface="Cambria Math" panose="02040503050406030204" pitchFamily="18" charset="0"/>
                        <a:ea typeface="宋体" panose="02010600030101010101" pitchFamily="2" charset="-122"/>
                      </a:rPr>
                      <m:t>𝑛</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个非零状态时，序列的周期达到最大，为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baseline="30000" dirty="0" smtClean="0">
                        <a:latin typeface="Cambria Math" panose="02040503050406030204" pitchFamily="18" charset="0"/>
                        <a:ea typeface="宋体" panose="02010600030101010101" pitchFamily="2" charset="-122"/>
                      </a:rPr>
                      <m:t>𝑛</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i="1"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，这种序列被称为</a:t>
                </a:r>
                <a:r>
                  <a:rPr lang="en-US" altLang="zh-CN" b="1" dirty="0">
                    <a:solidFill>
                      <a:srgbClr val="FF3300"/>
                    </a:solidFill>
                    <a:latin typeface="Arial" panose="020B0604020202020204" pitchFamily="34" charset="0"/>
                    <a:ea typeface="宋体" panose="02010600030101010101" pitchFamily="2" charset="-122"/>
                    <a:cs typeface="Arial" panose="020B0604020202020204" pitchFamily="34" charset="0"/>
                  </a:rPr>
                  <a:t>m</a:t>
                </a:r>
                <a:r>
                  <a:rPr lang="zh-CN" altLang="en-US" b="1" dirty="0">
                    <a:solidFill>
                      <a:srgbClr val="FF3300"/>
                    </a:solidFill>
                    <a:latin typeface="宋体" panose="02010600030101010101" pitchFamily="2" charset="-122"/>
                    <a:ea typeface="宋体" panose="02010600030101010101" pitchFamily="2" charset="-122"/>
                  </a:rPr>
                  <a:t>序列</a:t>
                </a:r>
                <a:r>
                  <a:rPr lang="zh-CN" altLang="en-US" dirty="0">
                    <a:latin typeface="宋体" panose="02010600030101010101" pitchFamily="2" charset="-122"/>
                    <a:ea typeface="宋体" panose="02010600030101010101" pitchFamily="2" charset="-122"/>
                  </a:rPr>
                  <a:t>。</a:t>
                </a:r>
                <a:endParaRPr lang="zh-CN" altLang="en-US" sz="2400" dirty="0">
                  <a:solidFill>
                    <a:schemeClr val="hlink"/>
                  </a:solidFill>
                  <a:latin typeface="宋体" panose="02010600030101010101" pitchFamily="2" charset="-122"/>
                </a:endParaRPr>
              </a:p>
              <a:p>
                <a:pPr marL="0" indent="0" eaLnBrk="1" hangingPunct="1">
                  <a:buNone/>
                </a:pPr>
                <a:endParaRPr lang="zh-CN" altLang="en-US" sz="1800" dirty="0">
                  <a:solidFill>
                    <a:srgbClr val="CC00CC"/>
                  </a:solidFill>
                  <a:latin typeface="宋体" panose="02010600030101010101" pitchFamily="2" charset="-122"/>
                </a:endParaRPr>
              </a:p>
              <a:p>
                <a:pPr eaLnBrk="1" hangingPunct="1"/>
                <a:endParaRPr lang="en-US" altLang="zh-CN" dirty="0"/>
              </a:p>
            </p:txBody>
          </p:sp>
        </mc:Choice>
        <mc:Fallback xmlns="">
          <p:sp>
            <p:nvSpPr>
              <p:cNvPr id="446467" name="Rectangle 3">
                <a:extLst>
                  <a:ext uri="{FF2B5EF4-FFF2-40B4-BE49-F238E27FC236}">
                    <a16:creationId xmlns:a16="http://schemas.microsoft.com/office/drawing/2014/main" id="{C6ECA746-66DC-4ED5-9F2F-EC00DAABE63D}"/>
                  </a:ext>
                </a:extLst>
              </p:cNvPr>
              <p:cNvSpPr>
                <a:spLocks noGrp="1" noRot="1" noChangeAspect="1" noMove="1" noResize="1" noEditPoints="1" noAdjustHandles="1" noChangeArrowheads="1" noChangeShapeType="1" noTextEdit="1"/>
              </p:cNvSpPr>
              <p:nvPr>
                <p:ph type="body" idx="1"/>
              </p:nvPr>
            </p:nvSpPr>
            <p:spPr>
              <a:xfrm>
                <a:off x="838200" y="1551305"/>
                <a:ext cx="10515600" cy="4351338"/>
              </a:xfrm>
              <a:blipFill>
                <a:blip r:embed="rId3"/>
                <a:stretch>
                  <a:fillRect l="-1217" t="-1821"/>
                </a:stretch>
              </a:blipFill>
            </p:spPr>
            <p:txBody>
              <a:bodyPr/>
              <a:lstStyle/>
              <a:p>
                <a:r>
                  <a:rPr lang="zh-CN" altLang="en-US">
                    <a:noFill/>
                  </a:rPr>
                  <a:t> </a:t>
                </a:r>
              </a:p>
            </p:txBody>
          </p:sp>
        </mc:Fallback>
      </mc:AlternateContent>
      <p:sp>
        <p:nvSpPr>
          <p:cNvPr id="446468" name="AutoShape 4">
            <a:extLst>
              <a:ext uri="{FF2B5EF4-FFF2-40B4-BE49-F238E27FC236}">
                <a16:creationId xmlns:a16="http://schemas.microsoft.com/office/drawing/2014/main" id="{12C40628-1D1E-4E4C-B5C3-1CD2F51E547C}"/>
              </a:ext>
            </a:extLst>
          </p:cNvPr>
          <p:cNvSpPr>
            <a:spLocks noChangeArrowheads="1"/>
          </p:cNvSpPr>
          <p:nvPr/>
        </p:nvSpPr>
        <p:spPr bwMode="auto">
          <a:xfrm>
            <a:off x="7772400" y="1889760"/>
            <a:ext cx="2209800" cy="9144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zh-CN" altLang="en-US" dirty="0">
                <a:latin typeface="Tahoma" panose="020B0604030504040204" pitchFamily="34" charset="0"/>
              </a:rPr>
              <a:t>为什么？</a:t>
            </a:r>
          </a:p>
        </p:txBody>
      </p:sp>
      <p:sp>
        <p:nvSpPr>
          <p:cNvPr id="59397" name="灯片编号占位符 1">
            <a:extLst>
              <a:ext uri="{FF2B5EF4-FFF2-40B4-BE49-F238E27FC236}">
                <a16:creationId xmlns:a16="http://schemas.microsoft.com/office/drawing/2014/main" id="{B0435B8E-558D-4DE9-B777-22ADD4C7F61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07F13650-9620-45FA-BAEE-324AEFBA462C}" type="slidenum">
              <a:rPr lang="en-US" altLang="zh-CN" sz="1400"/>
              <a:pPr>
                <a:spcBef>
                  <a:spcPct val="0"/>
                </a:spcBef>
              </a:pPr>
              <a:t>26</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4646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646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6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animBg="1"/>
      <p:bldP spid="44646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BA504F-F811-47A6-BC78-C3AD661EEAEA}"/>
              </a:ext>
            </a:extLst>
          </p:cNvPr>
          <p:cNvSpPr>
            <a:spLocks noGrp="1" noChangeArrowheads="1"/>
          </p:cNvSpPr>
          <p:nvPr>
            <p:ph type="title"/>
          </p:nvPr>
        </p:nvSpPr>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基于移位寄存器的流密码算法</a:t>
            </a:r>
          </a:p>
        </p:txBody>
      </p:sp>
      <mc:AlternateContent xmlns:mc="http://schemas.openxmlformats.org/markup-compatibility/2006" xmlns:a14="http://schemas.microsoft.com/office/drawing/2010/main">
        <mc:Choice Requires="a14">
          <p:sp>
            <p:nvSpPr>
              <p:cNvPr id="50179" name="Rectangle 3">
                <a:extLst>
                  <a:ext uri="{FF2B5EF4-FFF2-40B4-BE49-F238E27FC236}">
                    <a16:creationId xmlns:a16="http://schemas.microsoft.com/office/drawing/2014/main" id="{793567DD-7DBC-4EED-9F16-5C23893E917E}"/>
                  </a:ext>
                </a:extLst>
              </p:cNvPr>
              <p:cNvSpPr>
                <a:spLocks noGrp="1" noChangeArrowheads="1"/>
              </p:cNvSpPr>
              <p:nvPr>
                <p:ph type="body" idx="1"/>
              </p:nvPr>
            </p:nvSpPr>
            <p:spPr>
              <a:xfrm>
                <a:off x="1013460" y="1724977"/>
                <a:ext cx="10165080" cy="3898583"/>
              </a:xfrm>
            </p:spPr>
            <p:txBody>
              <a:bodyPr>
                <a:noAutofit/>
              </a:bodyPr>
              <a:lstStyle/>
              <a:p>
                <a:pPr marL="0" indent="457200" eaLnBrk="1" hangingPunct="1">
                  <a:lnSpc>
                    <a:spcPct val="100000"/>
                  </a:lnSpc>
                  <a:buNone/>
                </a:pPr>
                <a:r>
                  <a:rPr lang="zh-CN" altLang="en-US" sz="3200" b="1" dirty="0">
                    <a:latin typeface="宋体" panose="02010600030101010101" pitchFamily="2" charset="-122"/>
                    <a:ea typeface="宋体" panose="02010600030101010101" pitchFamily="2" charset="-122"/>
                  </a:rPr>
                  <a:t>线性反馈移位寄存器</a:t>
                </a:r>
                <a:r>
                  <a:rPr lang="en-US" altLang="zh-CN" sz="3200" b="1" dirty="0">
                    <a:latin typeface="Arial" panose="020B0604020202020204" pitchFamily="34" charset="0"/>
                    <a:ea typeface="宋体" panose="02010600030101010101" pitchFamily="2" charset="-122"/>
                    <a:cs typeface="Arial" panose="020B0604020202020204" pitchFamily="34" charset="0"/>
                  </a:rPr>
                  <a:t>LFSR(linear feedback shift register)</a:t>
                </a:r>
                <a:r>
                  <a:rPr lang="zh-CN" altLang="en-US" sz="3200" dirty="0">
                    <a:latin typeface="宋体" panose="02010600030101010101" pitchFamily="2" charset="-122"/>
                    <a:ea typeface="宋体" panose="02010600030101010101" pitchFamily="2" charset="-122"/>
                  </a:rPr>
                  <a:t>的反馈函数为线性函数 </a:t>
                </a:r>
              </a:p>
              <a:p>
                <a:pPr marL="0" indent="457200">
                  <a:lnSpc>
                    <a:spcPct val="100000"/>
                  </a:lnSpc>
                  <a:buNone/>
                </a:pPr>
                <a:r>
                  <a:rPr lang="zh-CN" altLang="en-US" sz="3200" dirty="0">
                    <a:latin typeface="宋体" panose="02010600030101010101" pitchFamily="2" charset="-122"/>
                    <a:ea typeface="宋体" panose="02010600030101010101" pitchFamily="2" charset="-122"/>
                  </a:rPr>
                  <a:t>作为密钥流的序列</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m:t>
                    </m:r>
                    <m:sSub>
                      <m:sSubPr>
                        <m:ctrlPr>
                          <a:rPr lang="en-US" altLang="zh-CN" sz="3200" i="1" dirty="0" smtClean="0">
                            <a:latin typeface="Cambria Math" panose="02040503050406030204" pitchFamily="18" charset="0"/>
                            <a:ea typeface="宋体" panose="02010600030101010101" pitchFamily="2" charset="-122"/>
                          </a:rPr>
                        </m:ctrlPr>
                      </m:sSubPr>
                      <m:e>
                        <m:r>
                          <a:rPr lang="en-US" altLang="zh-CN" sz="3200" b="0" i="1" dirty="0" smtClean="0">
                            <a:latin typeface="Cambria Math" panose="02040503050406030204" pitchFamily="18" charset="0"/>
                            <a:ea typeface="宋体" panose="02010600030101010101" pitchFamily="2" charset="-122"/>
                          </a:rPr>
                          <m:t>𝑎</m:t>
                        </m:r>
                      </m:e>
                      <m:sub>
                        <m:r>
                          <a:rPr lang="en-US" altLang="zh-CN" sz="3200" b="0" i="1" dirty="0" smtClean="0">
                            <a:latin typeface="Cambria Math" panose="02040503050406030204" pitchFamily="18" charset="0"/>
                            <a:ea typeface="宋体" panose="02010600030101010101" pitchFamily="2" charset="-122"/>
                          </a:rPr>
                          <m:t>𝑖</m:t>
                        </m:r>
                      </m:sub>
                    </m:sSub>
                    <m:r>
                      <a:rPr lang="en-US" altLang="zh-CN" sz="3200" i="1" dirty="0">
                        <a:latin typeface="Cambria Math" panose="02040503050406030204" pitchFamily="18" charset="0"/>
                        <a:ea typeface="宋体" panose="02010600030101010101" pitchFamily="2" charset="-122"/>
                      </a:rPr>
                      <m:t>}</m:t>
                    </m:r>
                  </m:oMath>
                </a14:m>
                <a:r>
                  <a:rPr lang="zh-CN" altLang="en-US" sz="3200" dirty="0">
                    <a:latin typeface="宋体" panose="02010600030101010101" pitchFamily="2" charset="-122"/>
                    <a:ea typeface="宋体" panose="02010600030101010101" pitchFamily="2" charset="-122"/>
                  </a:rPr>
                  <a:t>的周期一定要大，否则密钥流的空间太小，利用穷举搜索可以得到密钥流</a:t>
                </a:r>
                <a14:m>
                  <m:oMath xmlns:m="http://schemas.openxmlformats.org/officeDocument/2006/math">
                    <m:r>
                      <a:rPr lang="en-US" altLang="zh-CN" sz="3200" i="1" dirty="0">
                        <a:latin typeface="Cambria Math" panose="02040503050406030204" pitchFamily="18" charset="0"/>
                        <a:ea typeface="宋体" panose="02010600030101010101" pitchFamily="2" charset="-122"/>
                      </a:rPr>
                      <m:t>{</m:t>
                    </m:r>
                    <m:sSub>
                      <m:sSubPr>
                        <m:ctrlPr>
                          <a:rPr lang="en-US" altLang="zh-CN" sz="3200" i="1" dirty="0">
                            <a:latin typeface="Cambria Math" panose="02040503050406030204" pitchFamily="18" charset="0"/>
                            <a:ea typeface="宋体" panose="02010600030101010101" pitchFamily="2" charset="-122"/>
                          </a:rPr>
                        </m:ctrlPr>
                      </m:sSubPr>
                      <m:e>
                        <m:r>
                          <a:rPr lang="en-US" altLang="zh-CN" sz="3200" i="1" dirty="0">
                            <a:latin typeface="Cambria Math" panose="02040503050406030204" pitchFamily="18" charset="0"/>
                            <a:ea typeface="宋体" panose="02010600030101010101" pitchFamily="2" charset="-122"/>
                          </a:rPr>
                          <m:t>𝑎</m:t>
                        </m:r>
                      </m:e>
                      <m:sub>
                        <m:r>
                          <a:rPr lang="en-US" altLang="zh-CN" sz="3200" i="1" dirty="0">
                            <a:latin typeface="Cambria Math" panose="02040503050406030204" pitchFamily="18" charset="0"/>
                            <a:ea typeface="宋体" panose="02010600030101010101" pitchFamily="2" charset="-122"/>
                          </a:rPr>
                          <m:t>𝑖</m:t>
                        </m:r>
                      </m:sub>
                    </m:sSub>
                    <m:r>
                      <a:rPr lang="en-US" altLang="zh-CN" sz="3200" i="1" dirty="0">
                        <a:latin typeface="Cambria Math" panose="02040503050406030204" pitchFamily="18" charset="0"/>
                        <a:ea typeface="宋体" panose="02010600030101010101" pitchFamily="2" charset="-122"/>
                      </a:rPr>
                      <m:t>} </m:t>
                    </m:r>
                  </m:oMath>
                </a14:m>
                <a:endParaRPr lang="en-US" altLang="zh-CN" sz="3200" dirty="0">
                  <a:latin typeface="宋体" panose="02010600030101010101" pitchFamily="2" charset="-122"/>
                  <a:ea typeface="宋体" panose="02010600030101010101" pitchFamily="2" charset="-122"/>
                </a:endParaRPr>
              </a:p>
              <a:p>
                <a:pPr marL="0" indent="457200">
                  <a:lnSpc>
                    <a:spcPct val="100000"/>
                  </a:lnSpc>
                  <a:buNone/>
                </a:pPr>
                <a14:m>
                  <m:oMath xmlns:m="http://schemas.openxmlformats.org/officeDocument/2006/math">
                    <m:r>
                      <a:rPr lang="en-US" altLang="zh-CN" sz="3200" i="1" dirty="0" smtClean="0">
                        <a:latin typeface="Cambria Math" panose="02040503050406030204" pitchFamily="18" charset="0"/>
                        <a:ea typeface="宋体" panose="02010600030101010101" pitchFamily="2" charset="-122"/>
                        <a:cs typeface="Calibri" panose="020F0502020204030204" pitchFamily="34" charset="0"/>
                      </a:rPr>
                      <m:t>𝑛</m:t>
                    </m:r>
                  </m:oMath>
                </a14:m>
                <a:r>
                  <a:rPr lang="zh-CN" altLang="en-US" sz="3200" dirty="0">
                    <a:latin typeface="宋体" panose="02010600030101010101" pitchFamily="2" charset="-122"/>
                    <a:ea typeface="宋体" panose="02010600030101010101" pitchFamily="2" charset="-122"/>
                  </a:rPr>
                  <a:t>级</a:t>
                </a:r>
                <a:r>
                  <a:rPr lang="en-US" altLang="zh-CN" sz="3200" dirty="0">
                    <a:latin typeface="Arial" panose="020B0604020202020204" pitchFamily="34" charset="0"/>
                    <a:ea typeface="宋体" panose="02010600030101010101" pitchFamily="2" charset="-122"/>
                    <a:cs typeface="Arial" panose="020B0604020202020204" pitchFamily="34" charset="0"/>
                  </a:rPr>
                  <a:t>LFSR</a:t>
                </a:r>
                <a:r>
                  <a:rPr lang="zh-CN" altLang="en-US" sz="3200" dirty="0">
                    <a:latin typeface="宋体" panose="02010600030101010101" pitchFamily="2" charset="-122"/>
                    <a:ea typeface="宋体" panose="02010600030101010101" pitchFamily="2" charset="-122"/>
                  </a:rPr>
                  <a:t>输出的序列的周期</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𝑟</m:t>
                    </m:r>
                  </m:oMath>
                </a14:m>
                <a:r>
                  <a:rPr lang="zh-CN" altLang="en-US" sz="3200" dirty="0">
                    <a:latin typeface="宋体" panose="02010600030101010101" pitchFamily="2" charset="-122"/>
                    <a:ea typeface="宋体" panose="02010600030101010101" pitchFamily="2" charset="-122"/>
                  </a:rPr>
                  <a:t>不依赖于寄存器的初始值，而依赖于</a:t>
                </a:r>
                <a:r>
                  <a:rPr lang="zh-CN" altLang="en-US" sz="3200" dirty="0">
                    <a:solidFill>
                      <a:srgbClr val="FF0000"/>
                    </a:solidFill>
                    <a:latin typeface="宋体" panose="02010600030101010101" pitchFamily="2" charset="-122"/>
                    <a:ea typeface="宋体" panose="02010600030101010101" pitchFamily="2" charset="-122"/>
                  </a:rPr>
                  <a:t>联结多项式</a:t>
                </a:r>
                <a14:m>
                  <m:oMath xmlns:m="http://schemas.openxmlformats.org/officeDocument/2006/math">
                    <m:r>
                      <a:rPr lang="en-US" altLang="zh-CN" sz="3200" b="0" i="1" dirty="0" smtClean="0">
                        <a:solidFill>
                          <a:srgbClr val="FF0000"/>
                        </a:solidFill>
                        <a:latin typeface="Cambria Math" panose="02040503050406030204" pitchFamily="18" charset="0"/>
                        <a:ea typeface="宋体" panose="02010600030101010101" pitchFamily="2" charset="-122"/>
                      </a:rPr>
                      <m:t>𝑓</m:t>
                    </m:r>
                    <m:r>
                      <a:rPr lang="en-US" altLang="zh-CN" sz="3200" i="1" dirty="0" smtClean="0">
                        <a:solidFill>
                          <a:srgbClr val="FF0000"/>
                        </a:solidFill>
                        <a:latin typeface="Cambria Math" panose="02040503050406030204" pitchFamily="18" charset="0"/>
                        <a:ea typeface="宋体" panose="02010600030101010101" pitchFamily="2" charset="-122"/>
                      </a:rPr>
                      <m:t>(</m:t>
                    </m:r>
                    <m:r>
                      <a:rPr lang="en-US" altLang="zh-CN" sz="3200" i="1" dirty="0" smtClean="0">
                        <a:solidFill>
                          <a:srgbClr val="FF0000"/>
                        </a:solidFill>
                        <a:latin typeface="Cambria Math" panose="02040503050406030204" pitchFamily="18" charset="0"/>
                        <a:ea typeface="宋体" panose="02010600030101010101" pitchFamily="2" charset="-122"/>
                      </a:rPr>
                      <m:t>𝑥</m:t>
                    </m:r>
                    <m:r>
                      <a:rPr lang="en-US" altLang="zh-CN" sz="3200" i="1" dirty="0" smtClean="0">
                        <a:solidFill>
                          <a:srgbClr val="FF0000"/>
                        </a:solidFill>
                        <a:latin typeface="Cambria Math" panose="02040503050406030204" pitchFamily="18" charset="0"/>
                        <a:ea typeface="宋体" panose="02010600030101010101" pitchFamily="2" charset="-122"/>
                      </a:rPr>
                      <m:t>)</m:t>
                    </m:r>
                  </m:oMath>
                </a14:m>
                <a:endParaRPr lang="en-US" altLang="zh-CN" sz="3200" dirty="0">
                  <a:latin typeface="宋体" panose="02010600030101010101" pitchFamily="2" charset="-122"/>
                  <a:ea typeface="宋体" panose="02010600030101010101" pitchFamily="2" charset="-122"/>
                </a:endParaRPr>
              </a:p>
            </p:txBody>
          </p:sp>
        </mc:Choice>
        <mc:Fallback xmlns="">
          <p:sp>
            <p:nvSpPr>
              <p:cNvPr id="50179" name="Rectangle 3">
                <a:extLst>
                  <a:ext uri="{FF2B5EF4-FFF2-40B4-BE49-F238E27FC236}">
                    <a16:creationId xmlns:a16="http://schemas.microsoft.com/office/drawing/2014/main" id="{793567DD-7DBC-4EED-9F16-5C23893E917E}"/>
                  </a:ext>
                </a:extLst>
              </p:cNvPr>
              <p:cNvSpPr>
                <a:spLocks noGrp="1" noRot="1" noChangeAspect="1" noMove="1" noResize="1" noEditPoints="1" noAdjustHandles="1" noChangeArrowheads="1" noChangeShapeType="1" noTextEdit="1"/>
              </p:cNvSpPr>
              <p:nvPr>
                <p:ph type="body" idx="1"/>
              </p:nvPr>
            </p:nvSpPr>
            <p:spPr>
              <a:xfrm>
                <a:off x="1013460" y="1724977"/>
                <a:ext cx="10165080" cy="3898583"/>
              </a:xfrm>
              <a:blipFill>
                <a:blip r:embed="rId2"/>
                <a:stretch>
                  <a:fillRect l="-1499" t="-2500"/>
                </a:stretch>
              </a:blipFill>
            </p:spPr>
            <p:txBody>
              <a:bodyPr/>
              <a:lstStyle/>
              <a:p>
                <a:r>
                  <a:rPr lang="zh-CN" altLang="en-US">
                    <a:noFill/>
                  </a:rPr>
                  <a:t> </a:t>
                </a:r>
              </a:p>
            </p:txBody>
          </p:sp>
        </mc:Fallback>
      </mc:AlternateContent>
      <p:sp>
        <p:nvSpPr>
          <p:cNvPr id="61444" name="灯片编号占位符 1">
            <a:extLst>
              <a:ext uri="{FF2B5EF4-FFF2-40B4-BE49-F238E27FC236}">
                <a16:creationId xmlns:a16="http://schemas.microsoft.com/office/drawing/2014/main" id="{960E5A04-8FDE-4ED7-B4AF-E02D2CF877A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18094459-05F5-45F1-8BC3-ED9A18016412}" type="slidenum">
              <a:rPr lang="en-US" altLang="zh-CN" sz="1400"/>
              <a:pPr>
                <a:spcBef>
                  <a:spcPct val="0"/>
                </a:spcBef>
              </a:pPr>
              <a:t>27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838502C1-4071-4B19-9218-D3382964B3E7}"/>
              </a:ext>
            </a:extLst>
          </p:cNvPr>
          <p:cNvSpPr>
            <a:spLocks noGrp="1" noChangeArrowheads="1"/>
          </p:cNvSpPr>
          <p:nvPr>
            <p:ph type="title"/>
          </p:nvPr>
        </p:nvSpPr>
        <p:spPr>
          <a:xfrm>
            <a:off x="838200" y="0"/>
            <a:ext cx="10515600" cy="1325563"/>
          </a:xfrm>
        </p:spPr>
        <p:txBody>
          <a:bodyPr/>
          <a:lstStyle/>
          <a:p>
            <a:pPr algn="ctr"/>
            <a:r>
              <a:rPr lang="zh-CN" altLang="en-US" b="1" dirty="0">
                <a:latin typeface="华文行楷" panose="02010800040101010101" pitchFamily="2" charset="-122"/>
                <a:ea typeface="华文行楷" panose="02010800040101010101" pitchFamily="2" charset="-122"/>
              </a:rPr>
              <a:t>分组密码</a:t>
            </a:r>
          </a:p>
        </p:txBody>
      </p:sp>
      <mc:AlternateContent xmlns:mc="http://schemas.openxmlformats.org/markup-compatibility/2006" xmlns:a14="http://schemas.microsoft.com/office/drawing/2010/main">
        <mc:Choice Requires="a14">
          <p:sp>
            <p:nvSpPr>
              <p:cNvPr id="62468" name="Rectangle 3">
                <a:extLst>
                  <a:ext uri="{FF2B5EF4-FFF2-40B4-BE49-F238E27FC236}">
                    <a16:creationId xmlns:a16="http://schemas.microsoft.com/office/drawing/2014/main" id="{CB976DD6-1370-4BA8-982A-8F5FCA5BF3CF}"/>
                  </a:ext>
                </a:extLst>
              </p:cNvPr>
              <p:cNvSpPr>
                <a:spLocks noGrp="1" noChangeArrowheads="1"/>
              </p:cNvSpPr>
              <p:nvPr>
                <p:ph type="body" idx="1"/>
              </p:nvPr>
            </p:nvSpPr>
            <p:spPr>
              <a:xfrm>
                <a:off x="1567815" y="1325563"/>
                <a:ext cx="9056370" cy="4824412"/>
              </a:xfrm>
            </p:spPr>
            <p:txBody>
              <a:bodyPr>
                <a:normAutofit/>
              </a:bodyPr>
              <a:lstStyle/>
              <a:p>
                <a:pPr marL="0" indent="0">
                  <a:lnSpc>
                    <a:spcPct val="100000"/>
                  </a:lnSpc>
                  <a:buFont typeface="Wingdings" panose="05000000000000000000" pitchFamily="2" charset="2"/>
                  <a:buNone/>
                </a:pPr>
                <a:r>
                  <a:rPr lang="zh-CN" altLang="en-US" dirty="0">
                    <a:latin typeface="Calibri" panose="020F0502020204030204" pitchFamily="34" charset="0"/>
                    <a:ea typeface="宋体" panose="02010600030101010101" pitchFamily="2" charset="-122"/>
                    <a:cs typeface="Calibri" panose="020F0502020204030204" pitchFamily="34" charset="0"/>
                  </a:rPr>
                  <a:t>若明文流被分割成等长串，各串用相同的加密算法和相同的密钥进行加密，就是分组密码。即当</a:t>
                </a:r>
              </a:p>
              <a:p>
                <a:pPr marL="0">
                  <a:lnSpc>
                    <a:spcPct val="100000"/>
                  </a:lnSpc>
                  <a:buFont typeface="Wingdings" panose="05000000000000000000" pitchFamily="2" charset="2"/>
                  <a:buNone/>
                </a:pPr>
                <a:r>
                  <a:rPr lang="zh-CN" altLang="en-US" dirty="0">
                    <a:latin typeface="Calibri" panose="020F0502020204030204" pitchFamily="34" charset="0"/>
                    <a:ea typeface="宋体" panose="02010600030101010101" pitchFamily="2" charset="-122"/>
                    <a:cs typeface="Calibri" panose="020F0502020204030204" pitchFamily="34" charset="0"/>
                  </a:rPr>
                  <a:t>（</a:t>
                </a:r>
                <a:r>
                  <a:rPr lang="en-US" altLang="zh-CN" dirty="0">
                    <a:latin typeface="Calibri" panose="020F0502020204030204" pitchFamily="34" charset="0"/>
                    <a:ea typeface="宋体" panose="02010600030101010101" pitchFamily="2" charset="-122"/>
                    <a:cs typeface="Calibri" panose="020F0502020204030204" pitchFamily="34" charset="0"/>
                  </a:rPr>
                  <a:t>1</a:t>
                </a:r>
                <a:r>
                  <a:rPr lang="zh-CN" altLang="en-US" dirty="0">
                    <a:latin typeface="Calibri" panose="020F0502020204030204" pitchFamily="34" charset="0"/>
                    <a:ea typeface="宋体" panose="02010600030101010101" pitchFamily="2" charset="-122"/>
                    <a:cs typeface="Calibri" panose="020F0502020204030204" pitchFamily="34" charset="0"/>
                  </a:rPr>
                  <a:t>）明文和密文是固定长度为</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Calibri" panose="020F0502020204030204" pitchFamily="34" charset="0"/>
                      </a:rPr>
                      <m:t>𝑛</m:t>
                    </m:r>
                  </m:oMath>
                </a14:m>
                <a:r>
                  <a:rPr lang="zh-CN" altLang="en-US" dirty="0">
                    <a:latin typeface="Calibri" panose="020F0502020204030204" pitchFamily="34" charset="0"/>
                    <a:ea typeface="宋体" panose="02010600030101010101" pitchFamily="2" charset="-122"/>
                    <a:cs typeface="Calibri" panose="020F0502020204030204" pitchFamily="34" charset="0"/>
                  </a:rPr>
                  <a:t>的比特串</a:t>
                </a:r>
                <a:endParaRPr lang="en-US" altLang="zh-CN" dirty="0">
                  <a:latin typeface="Calibri" panose="020F0502020204030204" pitchFamily="34" charset="0"/>
                  <a:ea typeface="宋体" panose="02010600030101010101" pitchFamily="2" charset="-122"/>
                  <a:cs typeface="Calibri" panose="020F0502020204030204" pitchFamily="34" charset="0"/>
                </a:endParaRPr>
              </a:p>
              <a:p>
                <a:pPr marL="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Calibri" panose="020F0502020204030204" pitchFamily="34" charset="0"/>
                        </a:rPr>
                        <m:t>𝑚</m:t>
                      </m:r>
                      <m:r>
                        <a:rPr lang="en-US" altLang="zh-CN" b="0" i="1" smtClean="0">
                          <a:latin typeface="Cambria Math" panose="02040503050406030204" pitchFamily="18" charset="0"/>
                          <a:ea typeface="宋体" panose="02010600030101010101" pitchFamily="2" charset="-122"/>
                          <a:cs typeface="Calibri" panose="020F0502020204030204" pitchFamily="34" charset="0"/>
                        </a:rPr>
                        <m:t>=</m:t>
                      </m:r>
                      <m:sSub>
                        <m:sSubPr>
                          <m:ctrlPr>
                            <a:rPr lang="en-US" altLang="zh-CN" b="0" i="1" smtClean="0">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𝑚</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1</m:t>
                          </m:r>
                        </m:sub>
                      </m:sSub>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i="1">
                              <a:latin typeface="Cambria Math" panose="02040503050406030204" pitchFamily="18" charset="0"/>
                              <a:ea typeface="宋体" panose="02010600030101010101" pitchFamily="2" charset="-122"/>
                              <a:cs typeface="Calibri" panose="020F0502020204030204" pitchFamily="34" charset="0"/>
                            </a:rPr>
                            <m:t>𝑚</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2</m:t>
                          </m:r>
                        </m:sub>
                      </m:sSub>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i="1">
                              <a:latin typeface="Cambria Math" panose="02040503050406030204" pitchFamily="18" charset="0"/>
                              <a:ea typeface="宋体" panose="02010600030101010101" pitchFamily="2" charset="-122"/>
                              <a:cs typeface="Calibri" panose="020F0502020204030204" pitchFamily="34" charset="0"/>
                            </a:rPr>
                            <m:t>𝑚</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3</m:t>
                          </m:r>
                        </m:sub>
                      </m:sSub>
                      <m:r>
                        <a:rPr lang="en-US" altLang="zh-CN"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i="1">
                              <a:latin typeface="Cambria Math" panose="02040503050406030204" pitchFamily="18" charset="0"/>
                              <a:ea typeface="宋体" panose="02010600030101010101" pitchFamily="2" charset="-122"/>
                              <a:cs typeface="Calibri" panose="020F0502020204030204" pitchFamily="34" charset="0"/>
                            </a:rPr>
                            <m:t>𝑚</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𝑛</m:t>
                          </m:r>
                        </m:sub>
                      </m:sSub>
                      <m:r>
                        <a:rPr lang="zh-CN" altLang="en-US" i="1" smtClean="0">
                          <a:latin typeface="Cambria Math" panose="02040503050406030204" pitchFamily="18" charset="0"/>
                          <a:ea typeface="宋体" panose="02010600030101010101" pitchFamily="2" charset="-122"/>
                          <a:cs typeface="Calibri" panose="020F0502020204030204" pitchFamily="34" charset="0"/>
                        </a:rPr>
                        <m:t>，</m:t>
                      </m:r>
                      <m:r>
                        <a:rPr lang="en-US" altLang="zh-CN" b="0" i="1" smtClean="0">
                          <a:latin typeface="Cambria Math" panose="02040503050406030204" pitchFamily="18" charset="0"/>
                          <a:ea typeface="宋体" panose="02010600030101010101" pitchFamily="2" charset="-122"/>
                          <a:cs typeface="Calibri" panose="020F0502020204030204" pitchFamily="34" charset="0"/>
                        </a:rPr>
                        <m:t>𝑐</m:t>
                      </m:r>
                      <m:r>
                        <a:rPr lang="en-US" altLang="zh-CN" i="1">
                          <a:latin typeface="Cambria Math" panose="02040503050406030204" pitchFamily="18" charset="0"/>
                          <a:ea typeface="宋体" panose="02010600030101010101" pitchFamily="2" charset="-122"/>
                          <a:cs typeface="Calibri" panose="020F0502020204030204" pitchFamily="34" charset="0"/>
                        </a:rPr>
                        <m:t>=</m:t>
                      </m:r>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𝑐</m:t>
                          </m:r>
                        </m:e>
                        <m:sub>
                          <m:r>
                            <a:rPr lang="en-US" altLang="zh-CN" i="1">
                              <a:latin typeface="Cambria Math" panose="02040503050406030204" pitchFamily="18" charset="0"/>
                              <a:ea typeface="宋体" panose="02010600030101010101" pitchFamily="2" charset="-122"/>
                              <a:cs typeface="Calibri" panose="020F0502020204030204" pitchFamily="34" charset="0"/>
                            </a:rPr>
                            <m:t>1</m:t>
                          </m:r>
                        </m:sub>
                      </m:sSub>
                      <m:sSub>
                        <m:sSubPr>
                          <m:ctrlPr>
                            <a:rPr lang="en-US" altLang="zh-CN" i="1" smtClean="0">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𝑐</m:t>
                          </m:r>
                        </m:e>
                        <m:sub>
                          <m:r>
                            <a:rPr lang="en-US" altLang="zh-CN" i="1">
                              <a:latin typeface="Cambria Math" panose="02040503050406030204" pitchFamily="18" charset="0"/>
                              <a:ea typeface="宋体" panose="02010600030101010101" pitchFamily="2" charset="-122"/>
                              <a:cs typeface="Calibri" panose="020F0502020204030204" pitchFamily="34" charset="0"/>
                            </a:rPr>
                            <m:t>2</m:t>
                          </m:r>
                        </m:sub>
                      </m:sSub>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𝑐</m:t>
                          </m:r>
                        </m:e>
                        <m:sub>
                          <m:r>
                            <a:rPr lang="en-US" altLang="zh-CN" i="1">
                              <a:latin typeface="Cambria Math" panose="02040503050406030204" pitchFamily="18" charset="0"/>
                              <a:ea typeface="宋体" panose="02010600030101010101" pitchFamily="2" charset="-122"/>
                              <a:cs typeface="Calibri" panose="020F0502020204030204" pitchFamily="34" charset="0"/>
                            </a:rPr>
                            <m:t>3</m:t>
                          </m:r>
                        </m:sub>
                      </m:sSub>
                      <m:r>
                        <a:rPr lang="en-US" altLang="zh-CN" i="1">
                          <a:latin typeface="Cambria Math" panose="02040503050406030204" pitchFamily="18" charset="0"/>
                          <a:ea typeface="Cambria Math" panose="02040503050406030204" pitchFamily="18" charset="0"/>
                          <a:cs typeface="Calibri" panose="020F0502020204030204" pitchFamily="34" charset="0"/>
                        </a:rPr>
                        <m:t>⋯</m:t>
                      </m:r>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𝑐</m:t>
                          </m:r>
                        </m:e>
                        <m:sub>
                          <m:r>
                            <a:rPr lang="en-US" altLang="zh-CN" i="1">
                              <a:latin typeface="Cambria Math" panose="02040503050406030204" pitchFamily="18" charset="0"/>
                              <a:ea typeface="宋体" panose="02010600030101010101" pitchFamily="2" charset="-122"/>
                              <a:cs typeface="Calibri" panose="020F0502020204030204" pitchFamily="34" charset="0"/>
                            </a:rPr>
                            <m:t>𝑛</m:t>
                          </m:r>
                        </m:sub>
                      </m:sSub>
                      <m:r>
                        <a:rPr lang="zh-CN" altLang="en-US" i="1" smtClean="0">
                          <a:latin typeface="Cambria Math" panose="02040503050406030204" pitchFamily="18" charset="0"/>
                          <a:ea typeface="宋体" panose="02010600030101010101" pitchFamily="2" charset="-122"/>
                          <a:cs typeface="Calibri" panose="020F0502020204030204" pitchFamily="34" charset="0"/>
                        </a:rPr>
                        <m:t>，</m:t>
                      </m:r>
                    </m:oMath>
                  </m:oMathPara>
                </a14:m>
                <a:endParaRPr lang="zh-CN" altLang="en-US" dirty="0">
                  <a:latin typeface="Calibri" panose="020F0502020204030204" pitchFamily="34" charset="0"/>
                  <a:ea typeface="宋体" panose="02010600030101010101" pitchFamily="2" charset="-122"/>
                  <a:cs typeface="Calibri" panose="020F0502020204030204" pitchFamily="34" charset="0"/>
                </a:endParaRPr>
              </a:p>
              <a:p>
                <a:pPr marL="0">
                  <a:lnSpc>
                    <a:spcPct val="100000"/>
                  </a:lnSpc>
                  <a:buFont typeface="Wingdings" panose="05000000000000000000" pitchFamily="2" charset="2"/>
                  <a:buNone/>
                </a:pPr>
                <a:r>
                  <a:rPr lang="zh-CN" altLang="en-US" dirty="0">
                    <a:latin typeface="Calibri" panose="020F0502020204030204" pitchFamily="34" charset="0"/>
                    <a:ea typeface="宋体" panose="02010600030101010101" pitchFamily="2" charset="-122"/>
                    <a:cs typeface="Calibri" panose="020F0502020204030204" pitchFamily="34" charset="0"/>
                  </a:rPr>
                  <a:t>（</a:t>
                </a:r>
                <a:r>
                  <a:rPr lang="en-US" altLang="zh-CN" dirty="0">
                    <a:latin typeface="Calibri" panose="020F0502020204030204" pitchFamily="34" charset="0"/>
                    <a:ea typeface="宋体" panose="02010600030101010101" pitchFamily="2" charset="-122"/>
                    <a:cs typeface="Calibri" panose="020F0502020204030204" pitchFamily="34" charset="0"/>
                  </a:rPr>
                  <a:t>2</a:t>
                </a:r>
                <a:r>
                  <a:rPr lang="zh-CN" altLang="en-US" dirty="0">
                    <a:latin typeface="Calibri" panose="020F0502020204030204" pitchFamily="34" charset="0"/>
                    <a:ea typeface="宋体" panose="02010600030101010101" pitchFamily="2" charset="-122"/>
                    <a:cs typeface="Calibri" panose="020F0502020204030204" pitchFamily="34" charset="0"/>
                  </a:rPr>
                  <a:t>）加密密钥和解密密钥相等，是固定长度为</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Calibri" panose="020F0502020204030204" pitchFamily="34" charset="0"/>
                      </a:rPr>
                      <m:t>𝑗</m:t>
                    </m:r>
                  </m:oMath>
                </a14:m>
                <a:r>
                  <a:rPr lang="zh-CN" altLang="en-US" dirty="0">
                    <a:latin typeface="Calibri" panose="020F0502020204030204" pitchFamily="34" charset="0"/>
                    <a:ea typeface="宋体" panose="02010600030101010101" pitchFamily="2" charset="-122"/>
                    <a:cs typeface="Calibri" panose="020F0502020204030204" pitchFamily="34" charset="0"/>
                  </a:rPr>
                  <a:t>的比特串</a:t>
                </a:r>
              </a:p>
              <a:p>
                <a:pPr marL="0" algn="ctr">
                  <a:lnSpc>
                    <a:spcPct val="100000"/>
                  </a:lnSpc>
                  <a:buFont typeface="Wingdings" panose="05000000000000000000" pitchFamily="2" charset="2"/>
                  <a:buNone/>
                </a:pPr>
                <a14:m>
                  <m:oMath xmlns:m="http://schemas.openxmlformats.org/officeDocument/2006/math">
                    <m:r>
                      <a:rPr lang="en-US" altLang="zh-CN" b="0" i="1" smtClean="0">
                        <a:latin typeface="Cambria Math" panose="02040503050406030204" pitchFamily="18" charset="0"/>
                        <a:ea typeface="宋体" panose="02010600030101010101" pitchFamily="2" charset="-122"/>
                        <a:cs typeface="Calibri" panose="020F0502020204030204" pitchFamily="34" charset="0"/>
                      </a:rPr>
                      <m:t>𝑧</m:t>
                    </m:r>
                    <m:r>
                      <a:rPr lang="en-US" altLang="zh-CN" b="0" i="1" smtClean="0">
                        <a:latin typeface="Cambria Math" panose="02040503050406030204" pitchFamily="18" charset="0"/>
                        <a:ea typeface="宋体" panose="02010600030101010101" pitchFamily="2" charset="-122"/>
                        <a:cs typeface="Calibri" panose="020F0502020204030204" pitchFamily="34" charset="0"/>
                      </a:rPr>
                      <m:t>=</m:t>
                    </m:r>
                    <m:sSub>
                      <m:sSubPr>
                        <m:ctrlPr>
                          <a:rPr lang="en-US" altLang="zh-CN" b="0" i="1" smtClean="0">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𝑧</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1</m:t>
                        </m:r>
                      </m:sub>
                    </m:sSub>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𝑧</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2</m:t>
                        </m:r>
                      </m:sub>
                    </m:sSub>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𝑧</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3</m:t>
                        </m:r>
                      </m:sub>
                    </m:sSub>
                    <m:r>
                      <a:rPr lang="en-US" altLang="zh-CN"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altLang="zh-CN" i="1">
                            <a:latin typeface="Cambria Math" panose="02040503050406030204" pitchFamily="18" charset="0"/>
                            <a:ea typeface="宋体" panose="02010600030101010101" pitchFamily="2" charset="-122"/>
                            <a:cs typeface="Calibri" panose="020F0502020204030204" pitchFamily="34" charset="0"/>
                          </a:rPr>
                        </m:ctrlPr>
                      </m:sSubPr>
                      <m:e>
                        <m:r>
                          <a:rPr lang="en-US" altLang="zh-CN" b="0" i="1" smtClean="0">
                            <a:latin typeface="Cambria Math" panose="02040503050406030204" pitchFamily="18" charset="0"/>
                            <a:ea typeface="宋体" panose="02010600030101010101" pitchFamily="2" charset="-122"/>
                            <a:cs typeface="Calibri" panose="020F0502020204030204" pitchFamily="34" charset="0"/>
                          </a:rPr>
                          <m:t>𝑧</m:t>
                        </m:r>
                      </m:e>
                      <m:sub>
                        <m:r>
                          <a:rPr lang="en-US" altLang="zh-CN" b="0" i="1" smtClean="0">
                            <a:latin typeface="Cambria Math" panose="02040503050406030204" pitchFamily="18" charset="0"/>
                            <a:ea typeface="宋体" panose="02010600030101010101" pitchFamily="2" charset="-122"/>
                            <a:cs typeface="Calibri" panose="020F0502020204030204" pitchFamily="34" charset="0"/>
                          </a:rPr>
                          <m:t>𝑗</m:t>
                        </m:r>
                      </m:sub>
                    </m:sSub>
                    <m:r>
                      <a:rPr lang="en-US" altLang="zh-CN" b="0" i="1" smtClean="0">
                        <a:latin typeface="Cambria Math" panose="02040503050406030204" pitchFamily="18" charset="0"/>
                        <a:ea typeface="宋体" panose="02010600030101010101" pitchFamily="2" charset="-122"/>
                        <a:cs typeface="Calibri" panose="020F0502020204030204" pitchFamily="34" charset="0"/>
                      </a:rPr>
                      <m:t> </m:t>
                    </m:r>
                  </m:oMath>
                </a14:m>
                <a:r>
                  <a:rPr lang="zh-CN" altLang="en-US" dirty="0">
                    <a:latin typeface="Calibri" panose="020F0502020204030204" pitchFamily="34" charset="0"/>
                    <a:ea typeface="宋体" panose="02010600030101010101" pitchFamily="2" charset="-122"/>
                    <a:cs typeface="Calibri" panose="020F0502020204030204" pitchFamily="34" charset="0"/>
                  </a:rPr>
                  <a:t>，</a:t>
                </a:r>
              </a:p>
              <a:p>
                <a:pPr marL="0">
                  <a:lnSpc>
                    <a:spcPct val="100000"/>
                  </a:lnSpc>
                  <a:buFont typeface="Wingdings" panose="05000000000000000000" pitchFamily="2" charset="2"/>
                  <a:buNone/>
                </a:pPr>
                <a:r>
                  <a:rPr lang="zh-CN" altLang="en-US" dirty="0">
                    <a:latin typeface="Calibri" panose="020F0502020204030204" pitchFamily="34" charset="0"/>
                    <a:ea typeface="宋体" panose="02010600030101010101" pitchFamily="2" charset="-122"/>
                    <a:cs typeface="Calibri" panose="020F0502020204030204" pitchFamily="34" charset="0"/>
                  </a:rPr>
                  <a:t>（</a:t>
                </a:r>
                <a:r>
                  <a:rPr lang="en-US" altLang="zh-CN" dirty="0">
                    <a:latin typeface="Calibri" panose="020F0502020204030204" pitchFamily="34" charset="0"/>
                    <a:ea typeface="宋体" panose="02010600030101010101" pitchFamily="2" charset="-122"/>
                    <a:cs typeface="Calibri" panose="020F0502020204030204" pitchFamily="34" charset="0"/>
                  </a:rPr>
                  <a:t>3</a:t>
                </a:r>
                <a:r>
                  <a:rPr lang="zh-CN" altLang="en-US" dirty="0">
                    <a:latin typeface="Calibri" panose="020F0502020204030204" pitchFamily="34" charset="0"/>
                    <a:ea typeface="宋体" panose="02010600030101010101" pitchFamily="2" charset="-122"/>
                    <a:cs typeface="Calibri" panose="020F0502020204030204" pitchFamily="34" charset="0"/>
                  </a:rPr>
                  <a:t>）加密算法为</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Calibri" panose="020F0502020204030204" pitchFamily="34" charset="0"/>
                      </a:rPr>
                      <m:t>𝑐</m:t>
                    </m:r>
                    <m:r>
                      <a:rPr lang="en-US" altLang="zh-CN" b="0"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𝐸</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𝑚</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 </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𝑧</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oMath>
                </a14:m>
                <a:r>
                  <a:rPr lang="zh-CN" altLang="en-US" dirty="0">
                    <a:latin typeface="Calibri" panose="020F0502020204030204" pitchFamily="34" charset="0"/>
                    <a:ea typeface="宋体" panose="02010600030101010101" pitchFamily="2" charset="-122"/>
                    <a:cs typeface="Calibri" panose="020F0502020204030204" pitchFamily="34" charset="0"/>
                  </a:rPr>
                  <a:t>，</a:t>
                </a:r>
              </a:p>
              <a:p>
                <a:pPr marL="0">
                  <a:lnSpc>
                    <a:spcPct val="100000"/>
                  </a:lnSpc>
                  <a:buFont typeface="Wingdings" panose="05000000000000000000" pitchFamily="2" charset="2"/>
                  <a:buNone/>
                </a:pPr>
                <a:r>
                  <a:rPr lang="zh-CN" altLang="en-US" dirty="0">
                    <a:latin typeface="Calibri" panose="020F0502020204030204" pitchFamily="34" charset="0"/>
                    <a:ea typeface="宋体" panose="02010600030101010101" pitchFamily="2" charset="-122"/>
                    <a:cs typeface="Calibri" panose="020F0502020204030204" pitchFamily="34" charset="0"/>
                  </a:rPr>
                  <a:t>（</a:t>
                </a:r>
                <a:r>
                  <a:rPr lang="en-US" altLang="zh-CN" dirty="0">
                    <a:latin typeface="Calibri" panose="020F0502020204030204" pitchFamily="34" charset="0"/>
                    <a:ea typeface="宋体" panose="02010600030101010101" pitchFamily="2" charset="-122"/>
                    <a:cs typeface="Calibri" panose="020F0502020204030204" pitchFamily="34" charset="0"/>
                  </a:rPr>
                  <a:t>4</a:t>
                </a:r>
                <a:r>
                  <a:rPr lang="zh-CN" altLang="en-US" dirty="0">
                    <a:latin typeface="Calibri" panose="020F0502020204030204" pitchFamily="34" charset="0"/>
                    <a:ea typeface="宋体" panose="02010600030101010101" pitchFamily="2" charset="-122"/>
                    <a:cs typeface="Calibri" panose="020F0502020204030204" pitchFamily="34" charset="0"/>
                  </a:rPr>
                  <a:t>）解密算法为</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Calibri" panose="020F0502020204030204" pitchFamily="34" charset="0"/>
                      </a:rPr>
                      <m:t>𝑚</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𝐷</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𝑐</m:t>
                    </m:r>
                    <m:r>
                      <a:rPr lang="en-US" altLang="zh-CN" i="1" dirty="0">
                        <a:latin typeface="Cambria Math" panose="02040503050406030204" pitchFamily="18" charset="0"/>
                        <a:ea typeface="宋体" panose="02010600030101010101" pitchFamily="2" charset="-122"/>
                        <a:cs typeface="Calibri" panose="020F0502020204030204" pitchFamily="34" charset="0"/>
                      </a:rPr>
                      <m:t>, </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𝑧</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𝐷</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𝐸</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𝑚</m:t>
                    </m:r>
                    <m:r>
                      <a:rPr lang="en-US" altLang="zh-CN" i="1" dirty="0">
                        <a:latin typeface="Cambria Math" panose="02040503050406030204" pitchFamily="18" charset="0"/>
                        <a:ea typeface="宋体" panose="02010600030101010101" pitchFamily="2" charset="-122"/>
                        <a:cs typeface="Calibri" panose="020F0502020204030204" pitchFamily="34" charset="0"/>
                      </a:rPr>
                      <m:t>, </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𝑧</m:t>
                    </m:r>
                    <m:r>
                      <a:rPr lang="en-US" altLang="zh-CN" i="1" dirty="0">
                        <a:latin typeface="Cambria Math" panose="02040503050406030204" pitchFamily="18" charset="0"/>
                        <a:ea typeface="宋体" panose="02010600030101010101" pitchFamily="2" charset="-122"/>
                        <a:cs typeface="Calibri" panose="020F0502020204030204" pitchFamily="34" charset="0"/>
                      </a:rPr>
                      <m:t>), </m:t>
                    </m:r>
                    <m:r>
                      <a:rPr lang="en-US" altLang="zh-CN" i="1" dirty="0" smtClean="0">
                        <a:latin typeface="Cambria Math" panose="02040503050406030204" pitchFamily="18" charset="0"/>
                        <a:ea typeface="宋体" panose="02010600030101010101" pitchFamily="2" charset="-122"/>
                        <a:cs typeface="Calibri" panose="020F0502020204030204" pitchFamily="34" charset="0"/>
                      </a:rPr>
                      <m:t>𝑧</m:t>
                    </m:r>
                    <m:r>
                      <a:rPr lang="en-US" altLang="zh-CN" i="1" dirty="0">
                        <a:latin typeface="Cambria Math" panose="02040503050406030204" pitchFamily="18" charset="0"/>
                        <a:ea typeface="宋体" panose="02010600030101010101" pitchFamily="2" charset="-122"/>
                        <a:cs typeface="Calibri" panose="020F0502020204030204" pitchFamily="34" charset="0"/>
                      </a:rPr>
                      <m:t>)</m:t>
                    </m:r>
                  </m:oMath>
                </a14:m>
                <a:r>
                  <a:rPr lang="zh-CN" altLang="en-US" dirty="0">
                    <a:latin typeface="Calibri" panose="020F0502020204030204" pitchFamily="34" charset="0"/>
                    <a:ea typeface="宋体" panose="02010600030101010101" pitchFamily="2" charset="-122"/>
                    <a:cs typeface="Calibri" panose="020F0502020204030204" pitchFamily="34" charset="0"/>
                  </a:rPr>
                  <a:t>。</a:t>
                </a:r>
              </a:p>
              <a:p>
                <a:pPr marL="0">
                  <a:lnSpc>
                    <a:spcPct val="100000"/>
                  </a:lnSpc>
                  <a:buFont typeface="Wingdings" panose="05000000000000000000" pitchFamily="2" charset="2"/>
                  <a:buNone/>
                </a:pPr>
                <a:r>
                  <a:rPr lang="zh-CN" altLang="en-US" dirty="0">
                    <a:latin typeface="Calibri" panose="020F0502020204030204" pitchFamily="34" charset="0"/>
                    <a:ea typeface="宋体" panose="02010600030101010101" pitchFamily="2" charset="-122"/>
                    <a:cs typeface="Calibri" panose="020F0502020204030204" pitchFamily="34" charset="0"/>
                  </a:rPr>
                  <a:t>则称这样的加解密算法为</a:t>
                </a:r>
                <a:r>
                  <a:rPr lang="zh-CN" altLang="en-US" u="sng" dirty="0">
                    <a:latin typeface="Calibri" panose="020F0502020204030204" pitchFamily="34" charset="0"/>
                    <a:ea typeface="宋体" panose="02010600030101010101" pitchFamily="2" charset="-122"/>
                    <a:cs typeface="Calibri" panose="020F0502020204030204" pitchFamily="34" charset="0"/>
                  </a:rPr>
                  <a:t>分组密码</a:t>
                </a:r>
                <a:r>
                  <a:rPr lang="zh-CN" altLang="en-US" dirty="0">
                    <a:latin typeface="Calibri" panose="020F0502020204030204" pitchFamily="34" charset="0"/>
                    <a:ea typeface="宋体" panose="02010600030101010101" pitchFamily="2" charset="-122"/>
                    <a:cs typeface="Calibri" panose="020F0502020204030204" pitchFamily="34" charset="0"/>
                  </a:rPr>
                  <a:t>。</a:t>
                </a:r>
              </a:p>
            </p:txBody>
          </p:sp>
        </mc:Choice>
        <mc:Fallback xmlns="">
          <p:sp>
            <p:nvSpPr>
              <p:cNvPr id="62468" name="Rectangle 3">
                <a:extLst>
                  <a:ext uri="{FF2B5EF4-FFF2-40B4-BE49-F238E27FC236}">
                    <a16:creationId xmlns:a16="http://schemas.microsoft.com/office/drawing/2014/main" id="{CB976DD6-1370-4BA8-982A-8F5FCA5BF3CF}"/>
                  </a:ext>
                </a:extLst>
              </p:cNvPr>
              <p:cNvSpPr>
                <a:spLocks noGrp="1" noRot="1" noChangeAspect="1" noMove="1" noResize="1" noEditPoints="1" noAdjustHandles="1" noChangeArrowheads="1" noChangeShapeType="1" noTextEdit="1"/>
              </p:cNvSpPr>
              <p:nvPr>
                <p:ph type="body" idx="1"/>
              </p:nvPr>
            </p:nvSpPr>
            <p:spPr>
              <a:xfrm>
                <a:off x="1567815" y="1325563"/>
                <a:ext cx="9056370" cy="4824412"/>
              </a:xfrm>
              <a:blipFill>
                <a:blip r:embed="rId2"/>
                <a:stretch>
                  <a:fillRect l="-1346" t="-1263" r="-808" b="-884"/>
                </a:stretch>
              </a:blipFill>
            </p:spPr>
            <p:txBody>
              <a:bodyPr/>
              <a:lstStyle/>
              <a:p>
                <a:r>
                  <a:rPr lang="zh-CN" altLang="en-US">
                    <a:noFill/>
                  </a:rPr>
                  <a:t> </a:t>
                </a:r>
              </a:p>
            </p:txBody>
          </p:sp>
        </mc:Fallback>
      </mc:AlternateContent>
      <p:sp>
        <p:nvSpPr>
          <p:cNvPr id="7" name="灯片编号占位符 1">
            <a:extLst>
              <a:ext uri="{FF2B5EF4-FFF2-40B4-BE49-F238E27FC236}">
                <a16:creationId xmlns:a16="http://schemas.microsoft.com/office/drawing/2014/main" id="{93EB2526-7ECD-43C8-8711-580822670A5F}"/>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28</a:t>
            </a:fld>
            <a:endParaRPr lang="en-US" altLang="zh-CN" sz="14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7A0C8D7C-37F6-48EA-8A04-6C86ABCD6562}"/>
              </a:ext>
            </a:extLst>
          </p:cNvPr>
          <p:cNvSpPr>
            <a:spLocks noGrp="1" noChangeArrowheads="1"/>
          </p:cNvSpPr>
          <p:nvPr>
            <p:ph type="title"/>
          </p:nvPr>
        </p:nvSpPr>
        <p:spPr>
          <a:xfrm>
            <a:off x="838200" y="136525"/>
            <a:ext cx="10515600" cy="1325563"/>
          </a:xfrm>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mc:AlternateContent xmlns:mc="http://schemas.openxmlformats.org/markup-compatibility/2006" xmlns:a14="http://schemas.microsoft.com/office/drawing/2010/main">
        <mc:Choice Requires="a14">
          <p:sp>
            <p:nvSpPr>
              <p:cNvPr id="63492" name="Rectangle 3">
                <a:extLst>
                  <a:ext uri="{FF2B5EF4-FFF2-40B4-BE49-F238E27FC236}">
                    <a16:creationId xmlns:a16="http://schemas.microsoft.com/office/drawing/2014/main" id="{DEA2FE69-8FE9-4352-95DA-8E25B22D9F8B}"/>
                  </a:ext>
                </a:extLst>
              </p:cNvPr>
              <p:cNvSpPr>
                <a:spLocks noGrp="1" noChangeArrowheads="1"/>
              </p:cNvSpPr>
              <p:nvPr>
                <p:ph type="body" idx="1"/>
              </p:nvPr>
            </p:nvSpPr>
            <p:spPr>
              <a:xfrm>
                <a:off x="1980565" y="1582103"/>
                <a:ext cx="8230869" cy="4654232"/>
              </a:xfrm>
            </p:spPr>
            <p:txBody>
              <a:bodyPr>
                <a:normAutofit fontScale="85000" lnSpcReduction="10000"/>
              </a:bodyPr>
              <a:lstStyle/>
              <a:p>
                <a:pPr algn="ctr">
                  <a:lnSpc>
                    <a:spcPct val="100000"/>
                  </a:lnSpc>
                  <a:buFont typeface="Wingdings" panose="05000000000000000000" pitchFamily="2" charset="2"/>
                  <a:buNone/>
                </a:pPr>
                <a:r>
                  <a:rPr lang="zh-CN" altLang="en-US" sz="3600" b="1" dirty="0">
                    <a:latin typeface="Times New Roman" panose="02020603050405020304" pitchFamily="18" charset="0"/>
                    <a:ea typeface="黑体" panose="02010609060101010101" pitchFamily="49" charset="-122"/>
                  </a:rPr>
                  <a:t>分组密码所面对的主要威胁：</a:t>
                </a:r>
              </a:p>
              <a:p>
                <a:pPr algn="ctr">
                  <a:lnSpc>
                    <a:spcPct val="100000"/>
                  </a:lnSpc>
                  <a:buFont typeface="Wingdings" panose="05000000000000000000" pitchFamily="2" charset="2"/>
                  <a:buNone/>
                </a:pPr>
                <a:r>
                  <a:rPr lang="zh-CN" altLang="en-US" sz="3600" b="1" dirty="0">
                    <a:latin typeface="Times New Roman" panose="02020603050405020304" pitchFamily="18" charset="0"/>
                    <a:ea typeface="黑体" panose="02010609060101010101" pitchFamily="49" charset="-122"/>
                  </a:rPr>
                  <a:t>已知明文攻击</a:t>
                </a:r>
                <a:endParaRPr lang="zh-CN" altLang="en-US" dirty="0">
                  <a:latin typeface="Times New Roman" panose="02020603050405020304" pitchFamily="18" charset="0"/>
                </a:endParaRPr>
              </a:p>
              <a:p>
                <a:pPr marL="0" indent="684000">
                  <a:lnSpc>
                    <a:spcPct val="100000"/>
                  </a:lnSpc>
                  <a:buFont typeface="Wingdings" panose="05000000000000000000" pitchFamily="2" charset="2"/>
                  <a:buNone/>
                </a:pPr>
                <a:r>
                  <a:rPr lang="zh-CN" altLang="en-US" sz="3200" dirty="0">
                    <a:latin typeface="宋体" panose="02010600030101010101" pitchFamily="2" charset="-122"/>
                    <a:ea typeface="宋体" panose="02010600030101010101" pitchFamily="2" charset="-122"/>
                  </a:rPr>
                  <a:t>分组密码的密钥</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𝑧</m:t>
                    </m:r>
                  </m:oMath>
                </a14:m>
                <a:r>
                  <a:rPr lang="zh-CN" altLang="en-US" sz="3200" dirty="0">
                    <a:latin typeface="宋体" panose="02010600030101010101" pitchFamily="2" charset="-122"/>
                    <a:ea typeface="宋体" panose="02010600030101010101" pitchFamily="2" charset="-122"/>
                  </a:rPr>
                  <a:t>被重复使用，即多次一密。因此最主要的威胁就是已知明文攻击。</a:t>
                </a:r>
                <a:endParaRPr lang="en-US" altLang="zh-CN" sz="3200" dirty="0">
                  <a:latin typeface="宋体" panose="02010600030101010101" pitchFamily="2" charset="-122"/>
                  <a:ea typeface="宋体" panose="02010600030101010101" pitchFamily="2" charset="-122"/>
                </a:endParaRPr>
              </a:p>
              <a:p>
                <a:pPr marL="0" indent="684000">
                  <a:lnSpc>
                    <a:spcPct val="100000"/>
                  </a:lnSpc>
                  <a:buFont typeface="Wingdings" panose="05000000000000000000" pitchFamily="2" charset="2"/>
                  <a:buNone/>
                </a:pPr>
                <a:r>
                  <a:rPr lang="zh-CN" altLang="en-US" sz="3200" dirty="0">
                    <a:latin typeface="宋体" panose="02010600030101010101" pitchFamily="2" charset="-122"/>
                    <a:ea typeface="宋体" panose="02010600030101010101" pitchFamily="2" charset="-122"/>
                  </a:rPr>
                  <a:t>设攻击者</a:t>
                </a:r>
                <a:r>
                  <a:rPr lang="en-US" altLang="zh-CN" sz="3200" dirty="0">
                    <a:latin typeface="Arial" panose="020B0604020202020204" pitchFamily="34" charset="0"/>
                    <a:ea typeface="宋体" panose="02010600030101010101" pitchFamily="2" charset="-122"/>
                    <a:cs typeface="Arial" panose="020B0604020202020204" pitchFamily="34" charset="0"/>
                  </a:rPr>
                  <a:t>Eve</a:t>
                </a:r>
                <a:r>
                  <a:rPr lang="zh-CN" altLang="en-US" sz="3200" dirty="0">
                    <a:latin typeface="宋体" panose="02010600030101010101" pitchFamily="2" charset="-122"/>
                    <a:ea typeface="宋体" panose="02010600030101010101" pitchFamily="2" charset="-122"/>
                  </a:rPr>
                  <a:t>获得了一组明文</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密文对</a:t>
                </a:r>
                <a14:m>
                  <m:oMath xmlns:m="http://schemas.openxmlformats.org/officeDocument/2006/math">
                    <m:r>
                      <a:rPr lang="en-US" altLang="zh-CN" sz="3200" b="0" i="1" dirty="0" smtClean="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ea typeface="宋体" panose="02010600030101010101" pitchFamily="2" charset="-122"/>
                      </a:rPr>
                      <m:t>𝑚</m:t>
                    </m:r>
                    <m:r>
                      <a:rPr lang="en-US" altLang="zh-CN" sz="3200" b="0" i="1" dirty="0" smtClean="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ea typeface="宋体" panose="02010600030101010101" pitchFamily="2" charset="-122"/>
                      </a:rPr>
                      <m:t>𝑐</m:t>
                    </m:r>
                    <m:r>
                      <a:rPr lang="en-US" altLang="zh-CN" sz="3200" b="0" i="0" dirty="0" smtClean="0">
                        <a:latin typeface="Cambria Math" panose="02040503050406030204" pitchFamily="18" charset="0"/>
                        <a:ea typeface="宋体" panose="02010600030101010101" pitchFamily="2" charset="-122"/>
                      </a:rPr>
                      <m:t>)</m:t>
                    </m:r>
                  </m:oMath>
                </a14:m>
                <a:r>
                  <a:rPr lang="zh-CN" altLang="en-US" sz="3200" dirty="0">
                    <a:latin typeface="宋体" panose="02010600030101010101" pitchFamily="2" charset="-122"/>
                    <a:ea typeface="宋体" panose="02010600030101010101" pitchFamily="2" charset="-122"/>
                  </a:rPr>
                  <a:t>。他试图在加密方程</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𝑐</m:t>
                    </m:r>
                    <m:r>
                      <a:rPr lang="en-US" altLang="zh-CN" sz="3200" b="0" i="1" dirty="0" smtClean="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ea typeface="宋体" panose="02010600030101010101" pitchFamily="2" charset="-122"/>
                      </a:rPr>
                      <m:t>𝐸</m:t>
                    </m:r>
                    <m:r>
                      <a:rPr lang="en-US" altLang="zh-CN" sz="3200" i="1" dirty="0" smtClean="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ea typeface="宋体" panose="02010600030101010101" pitchFamily="2" charset="-122"/>
                      </a:rPr>
                      <m:t>𝑚</m:t>
                    </m:r>
                    <m:r>
                      <a:rPr lang="en-US" altLang="zh-CN" sz="3200" i="1" dirty="0">
                        <a:latin typeface="Cambria Math" panose="02040503050406030204" pitchFamily="18" charset="0"/>
                        <a:ea typeface="宋体" panose="02010600030101010101" pitchFamily="2" charset="-122"/>
                      </a:rPr>
                      <m:t>, </m:t>
                    </m:r>
                    <m:r>
                      <a:rPr lang="en-US" altLang="zh-CN" sz="3200" i="1" dirty="0" smtClean="0">
                        <a:latin typeface="Cambria Math" panose="02040503050406030204" pitchFamily="18" charset="0"/>
                        <a:ea typeface="宋体" panose="02010600030101010101" pitchFamily="2" charset="-122"/>
                      </a:rPr>
                      <m:t>𝑧</m:t>
                    </m:r>
                    <m:r>
                      <a:rPr lang="en-US" altLang="zh-CN" sz="3200" i="1" dirty="0">
                        <a:latin typeface="Cambria Math" panose="02040503050406030204" pitchFamily="18" charset="0"/>
                        <a:ea typeface="宋体" panose="02010600030101010101" pitchFamily="2" charset="-122"/>
                      </a:rPr>
                      <m:t>)</m:t>
                    </m:r>
                    <m:r>
                      <a:rPr lang="zh-CN" altLang="en-US" sz="3200" i="1" dirty="0">
                        <a:latin typeface="Cambria Math" panose="02040503050406030204" pitchFamily="18" charset="0"/>
                        <a:ea typeface="宋体" panose="02010600030101010101" pitchFamily="2" charset="-122"/>
                      </a:rPr>
                      <m:t> </m:t>
                    </m:r>
                  </m:oMath>
                </a14:m>
                <a:r>
                  <a:rPr lang="zh-CN" altLang="en-US" sz="3200" dirty="0">
                    <a:latin typeface="宋体" panose="02010600030101010101" pitchFamily="2" charset="-122"/>
                    <a:ea typeface="宋体" panose="02010600030101010101" pitchFamily="2" charset="-122"/>
                  </a:rPr>
                  <a:t>或解密方程</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𝑚</m:t>
                    </m:r>
                    <m:r>
                      <a:rPr lang="en-US" altLang="zh-CN" sz="3200" i="1" dirty="0" smtClean="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ea typeface="宋体" panose="02010600030101010101" pitchFamily="2" charset="-122"/>
                      </a:rPr>
                      <m:t>𝐷</m:t>
                    </m:r>
                    <m:r>
                      <a:rPr lang="en-US" altLang="zh-CN" sz="3200" i="1" dirty="0" smtClean="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ea typeface="宋体" panose="02010600030101010101" pitchFamily="2" charset="-122"/>
                      </a:rPr>
                      <m:t>𝑐</m:t>
                    </m:r>
                    <m:r>
                      <a:rPr lang="en-US" altLang="zh-CN" sz="3200" i="1" dirty="0">
                        <a:latin typeface="Cambria Math" panose="02040503050406030204" pitchFamily="18" charset="0"/>
                        <a:ea typeface="宋体" panose="02010600030101010101" pitchFamily="2" charset="-122"/>
                      </a:rPr>
                      <m:t>, </m:t>
                    </m:r>
                    <m:r>
                      <a:rPr lang="en-US" altLang="zh-CN" sz="3200" i="1" dirty="0" smtClean="0">
                        <a:latin typeface="Cambria Math" panose="02040503050406030204" pitchFamily="18" charset="0"/>
                        <a:ea typeface="宋体" panose="02010600030101010101" pitchFamily="2" charset="-122"/>
                      </a:rPr>
                      <m:t>𝑧</m:t>
                    </m:r>
                    <m:r>
                      <a:rPr lang="en-US" altLang="zh-CN" sz="3200" i="1" dirty="0">
                        <a:latin typeface="Cambria Math" panose="02040503050406030204" pitchFamily="18" charset="0"/>
                        <a:ea typeface="宋体" panose="02010600030101010101" pitchFamily="2" charset="-122"/>
                      </a:rPr>
                      <m:t>)</m:t>
                    </m:r>
                  </m:oMath>
                </a14:m>
                <a:r>
                  <a:rPr lang="zh-CN" altLang="en-US" sz="3200" dirty="0">
                    <a:latin typeface="宋体" panose="02010600030101010101" pitchFamily="2" charset="-122"/>
                    <a:ea typeface="宋体" panose="02010600030101010101" pitchFamily="2" charset="-122"/>
                  </a:rPr>
                  <a:t>中求出密钥</a:t>
                </a:r>
                <a14:m>
                  <m:oMath xmlns:m="http://schemas.openxmlformats.org/officeDocument/2006/math">
                    <m:r>
                      <a:rPr lang="en-US" altLang="zh-CN" sz="3200" i="1" dirty="0" smtClean="0">
                        <a:latin typeface="Cambria Math" panose="02040503050406030204" pitchFamily="18" charset="0"/>
                        <a:ea typeface="宋体" panose="02010600030101010101" pitchFamily="2" charset="-122"/>
                      </a:rPr>
                      <m:t>𝑧</m:t>
                    </m:r>
                    <m:r>
                      <a:rPr lang="zh-CN" altLang="en-US" sz="3200" i="1" dirty="0">
                        <a:latin typeface="Cambria Math" panose="02040503050406030204" pitchFamily="18" charset="0"/>
                        <a:ea typeface="宋体" panose="02010600030101010101" pitchFamily="2" charset="-122"/>
                      </a:rPr>
                      <m:t>。</m:t>
                    </m:r>
                  </m:oMath>
                </a14:m>
                <a:endParaRPr lang="zh-CN" altLang="en-US" sz="3200" dirty="0">
                  <a:latin typeface="宋体" panose="02010600030101010101" pitchFamily="2" charset="-122"/>
                  <a:ea typeface="宋体" panose="02010600030101010101" pitchFamily="2" charset="-122"/>
                </a:endParaRPr>
              </a:p>
            </p:txBody>
          </p:sp>
        </mc:Choice>
        <mc:Fallback xmlns="">
          <p:sp>
            <p:nvSpPr>
              <p:cNvPr id="63492" name="Rectangle 3">
                <a:extLst>
                  <a:ext uri="{FF2B5EF4-FFF2-40B4-BE49-F238E27FC236}">
                    <a16:creationId xmlns:a16="http://schemas.microsoft.com/office/drawing/2014/main" id="{DEA2FE69-8FE9-4352-95DA-8E25B22D9F8B}"/>
                  </a:ext>
                </a:extLst>
              </p:cNvPr>
              <p:cNvSpPr>
                <a:spLocks noGrp="1" noRot="1" noChangeAspect="1" noMove="1" noResize="1" noEditPoints="1" noAdjustHandles="1" noChangeArrowheads="1" noChangeShapeType="1" noTextEdit="1"/>
              </p:cNvSpPr>
              <p:nvPr>
                <p:ph type="body" idx="1"/>
              </p:nvPr>
            </p:nvSpPr>
            <p:spPr>
              <a:xfrm>
                <a:off x="1980565" y="1582103"/>
                <a:ext cx="8230869" cy="4654232"/>
              </a:xfrm>
              <a:blipFill>
                <a:blip r:embed="rId2"/>
                <a:stretch>
                  <a:fillRect l="-1407" t="-3277" r="-444"/>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12A05CFB-E10C-47E4-9F19-34C4D4D40533}"/>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3415FB8-F9AC-4074-B48C-48DC68449F3A}"/>
              </a:ext>
            </a:extLst>
          </p:cNvPr>
          <p:cNvSpPr>
            <a:spLocks noGrp="1" noChangeArrowheads="1"/>
          </p:cNvSpPr>
          <p:nvPr>
            <p:ph type="title"/>
          </p:nvPr>
        </p:nvSpPr>
        <p:spPr>
          <a:xfrm>
            <a:off x="3924300" y="471488"/>
            <a:ext cx="4343400" cy="533400"/>
          </a:xfrm>
        </p:spPr>
        <p:txBody>
          <a:bodyPr>
            <a:noAutofit/>
          </a:bodyPr>
          <a:lstStyle/>
          <a:p>
            <a:pPr algn="ctr" eaLnBrk="1" hangingPunct="1"/>
            <a:r>
              <a:rPr kumimoji="1" lang="zh-CN" altLang="en-US" sz="3600" dirty="0">
                <a:solidFill>
                  <a:schemeClr val="tx1"/>
                </a:solidFill>
                <a:latin typeface="宋体" panose="02010600030101010101" pitchFamily="2" charset="-122"/>
                <a:ea typeface="宋体" panose="02010600030101010101" pitchFamily="2" charset="-122"/>
              </a:rPr>
              <a:t>一次一密举例</a:t>
            </a:r>
          </a:p>
        </p:txBody>
      </p:sp>
      <mc:AlternateContent xmlns:mc="http://schemas.openxmlformats.org/markup-compatibility/2006" xmlns:a14="http://schemas.microsoft.com/office/drawing/2010/main">
        <mc:Choice Requires="a14">
          <p:sp>
            <p:nvSpPr>
              <p:cNvPr id="34819" name="Rectangle 3">
                <a:extLst>
                  <a:ext uri="{FF2B5EF4-FFF2-40B4-BE49-F238E27FC236}">
                    <a16:creationId xmlns:a16="http://schemas.microsoft.com/office/drawing/2014/main" id="{F5F3F422-521D-43BF-ADEB-1B8F7D58E9C6}"/>
                  </a:ext>
                </a:extLst>
              </p:cNvPr>
              <p:cNvSpPr>
                <a:spLocks noGrp="1" noChangeArrowheads="1"/>
              </p:cNvSpPr>
              <p:nvPr>
                <p:ph type="body" idx="1"/>
              </p:nvPr>
            </p:nvSpPr>
            <p:spPr>
              <a:xfrm>
                <a:off x="833950" y="1322948"/>
                <a:ext cx="10524099" cy="4902200"/>
              </a:xfrm>
              <a:noFill/>
            </p:spPr>
            <p:txBody>
              <a:bodyPr>
                <a:normAutofit/>
              </a:bodyPr>
              <a:lstStyle/>
              <a:p>
                <a:pPr marL="0" indent="457200" algn="just">
                  <a:lnSpc>
                    <a:spcPct val="110000"/>
                  </a:lnSpc>
                  <a:buNone/>
                </a:pPr>
                <a:r>
                  <a:rPr lang="zh-CN" altLang="en-US" dirty="0">
                    <a:latin typeface="宋体" panose="02010600030101010101" pitchFamily="2" charset="-122"/>
                    <a:ea typeface="宋体" panose="02010600030101010101" pitchFamily="2" charset="-122"/>
                  </a:rPr>
                  <a:t>定义加密变换为：</a:t>
                </a:r>
              </a:p>
              <a:p>
                <a:pPr marL="0" indent="457200" algn="just">
                  <a:lnSpc>
                    <a:spcPct val="11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𝑐</m:t>
                      </m:r>
                      <m:r>
                        <a:rPr lang="en-US" altLang="zh-CN" i="1" dirty="0">
                          <a:latin typeface="Cambria Math" panose="02040503050406030204" pitchFamily="18" charset="0"/>
                        </a:rPr>
                        <m:t>=</m:t>
                      </m:r>
                      <m:r>
                        <a:rPr lang="en-US" altLang="zh-CN" i="1" dirty="0" err="1" smtClean="0">
                          <a:latin typeface="Cambria Math" panose="02040503050406030204" pitchFamily="18" charset="0"/>
                        </a:rPr>
                        <m:t>𝐸</m:t>
                      </m:r>
                      <m:r>
                        <a:rPr lang="en-US" altLang="zh-CN" i="1" baseline="-30000" dirty="0" err="1"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dirty="0" smtClean="0">
                          <a:latin typeface="Cambria Math" panose="02040503050406030204" pitchFamily="18" charset="0"/>
                          <a:ea typeface="隶书" pitchFamily="49" charset="-122"/>
                        </a:rPr>
                        <m:t>⊕</m:t>
                      </m:r>
                      <m:r>
                        <a:rPr lang="en-US" altLang="zh-CN" i="1" dirty="0" smtClean="0">
                          <a:latin typeface="Cambria Math" panose="02040503050406030204" pitchFamily="18" charset="0"/>
                        </a:rPr>
                        <m:t>𝑘</m:t>
                      </m:r>
                    </m:oMath>
                  </m:oMathPara>
                </a14:m>
                <a:endParaRPr lang="en-US" altLang="zh-CN" dirty="0"/>
              </a:p>
              <a:p>
                <a:pPr marL="0" indent="457200" algn="just">
                  <a:lnSpc>
                    <a:spcPct val="110000"/>
                  </a:lnSpc>
                  <a:buNone/>
                </a:pPr>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en-US" altLang="zh-CN" i="1" dirty="0" smtClean="0">
                        <a:latin typeface="Cambria Math" panose="02040503050406030204" pitchFamily="18" charset="0"/>
                      </a:rPr>
                      <m:t>𝑚</m:t>
                    </m:r>
                    <m:r>
                      <a:rPr lang="en-US" altLang="zh-CN" i="1" dirty="0" err="1" smtClean="0">
                        <a:latin typeface="Cambria Math" panose="02040503050406030204" pitchFamily="18" charset="0"/>
                        <a:ea typeface="隶书" pitchFamily="49" charset="-122"/>
                      </a:rPr>
                      <m:t>⊕</m:t>
                    </m:r>
                    <m:r>
                      <a:rPr lang="en-US" altLang="zh-CN" i="1" dirty="0" err="1" smtClean="0">
                        <a:latin typeface="Cambria Math" panose="02040503050406030204" pitchFamily="18" charset="0"/>
                      </a:rPr>
                      <m:t>𝑘</m:t>
                    </m:r>
                  </m:oMath>
                </a14:m>
                <a:r>
                  <a:rPr lang="zh-CN" altLang="en-US" dirty="0">
                    <a:latin typeface="宋体" panose="02010600030101010101" pitchFamily="2" charset="-122"/>
                    <a:ea typeface="宋体" panose="02010600030101010101" pitchFamily="2" charset="-122"/>
                  </a:rPr>
                  <a:t>表示明文</a:t>
                </a:r>
                <a14:m>
                  <m:oMath xmlns:m="http://schemas.openxmlformats.org/officeDocument/2006/math">
                    <m:r>
                      <a:rPr lang="en-US" altLang="zh-CN" i="1" dirty="0" smtClean="0">
                        <a:latin typeface="Cambria Math" panose="02040503050406030204" pitchFamily="18" charset="0"/>
                      </a:rPr>
                      <m:t>𝑚</m:t>
                    </m:r>
                  </m:oMath>
                </a14:m>
                <a:r>
                  <a:rPr lang="zh-CN" altLang="en-US" dirty="0">
                    <a:latin typeface="宋体" panose="02010600030101010101" pitchFamily="2" charset="-122"/>
                    <a:ea typeface="宋体" panose="02010600030101010101" pitchFamily="2" charset="-122"/>
                  </a:rPr>
                  <a:t>与密钥</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宋体" panose="02010600030101010101" pitchFamily="2" charset="-122"/>
                    <a:ea typeface="宋体" panose="02010600030101010101" pitchFamily="2" charset="-122"/>
                  </a:rPr>
                  <a:t>按位模</a:t>
                </a:r>
                <a:r>
                  <a:rPr lang="en-US" altLang="zh-CN" dirty="0">
                    <a:latin typeface="Arial" panose="020B0604020202020204" pitchFamily="34" charset="0"/>
                    <a:ea typeface="宋体" panose="02010600030101010101" pitchFamily="2" charset="-122"/>
                    <a:cs typeface="Arial" panose="020B0604020202020204" pitchFamily="34" charset="0"/>
                  </a:rPr>
                  <a:t>2</a:t>
                </a:r>
                <a:r>
                  <a:rPr lang="zh-CN" altLang="en-US" dirty="0">
                    <a:latin typeface="宋体" panose="02010600030101010101" pitchFamily="2" charset="-122"/>
                    <a:ea typeface="宋体" panose="02010600030101010101" pitchFamily="2" charset="-122"/>
                  </a:rPr>
                  <a:t>加（按位异或）</a:t>
                </a:r>
              </a:p>
              <a:p>
                <a:pPr marL="0" indent="457200" algn="just">
                  <a:lnSpc>
                    <a:spcPct val="110000"/>
                  </a:lnSpc>
                  <a:buNone/>
                </a:pPr>
                <a:endParaRPr lang="zh-CN" altLang="en-US" dirty="0"/>
              </a:p>
              <a:p>
                <a:pPr marL="0" indent="457200" algn="just">
                  <a:lnSpc>
                    <a:spcPct val="110000"/>
                  </a:lnSpc>
                  <a:buNone/>
                </a:pPr>
                <a:r>
                  <a:rPr lang="zh-CN" altLang="en-US" dirty="0">
                    <a:latin typeface="宋体" panose="02010600030101010101" pitchFamily="2" charset="-122"/>
                    <a:ea typeface="宋体" panose="02010600030101010101" pitchFamily="2" charset="-122"/>
                  </a:rPr>
                  <a:t>解密变换为：</a:t>
                </a:r>
              </a:p>
              <a:p>
                <a:pPr marL="0" indent="457200" algn="just">
                  <a:lnSpc>
                    <a:spcPct val="11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𝐷</m:t>
                      </m:r>
                      <m:r>
                        <a:rPr lang="en-US" altLang="zh-CN" i="1" baseline="-30000"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ea typeface="隶书" pitchFamily="49" charset="-122"/>
                        </a:rPr>
                        <m:t>⊕</m:t>
                      </m:r>
                      <m:r>
                        <a:rPr lang="en-US" altLang="zh-CN" i="1" dirty="0" smtClean="0">
                          <a:latin typeface="Cambria Math" panose="02040503050406030204" pitchFamily="18" charset="0"/>
                        </a:rPr>
                        <m:t>𝑘</m:t>
                      </m:r>
                    </m:oMath>
                  </m:oMathPara>
                </a14:m>
                <a:endParaRPr lang="en-US" altLang="zh-CN" dirty="0"/>
              </a:p>
              <a:p>
                <a:pPr marL="0" indent="457200" algn="just">
                  <a:lnSpc>
                    <a:spcPct val="110000"/>
                  </a:lnSpc>
                  <a:buNone/>
                </a:pPr>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en-US" altLang="zh-CN" i="1" dirty="0" smtClean="0">
                        <a:latin typeface="Cambria Math" panose="02040503050406030204" pitchFamily="18" charset="0"/>
                      </a:rPr>
                      <m:t>𝑐</m:t>
                    </m:r>
                    <m:r>
                      <a:rPr lang="en-US" altLang="zh-CN" i="1" dirty="0" err="1" smtClean="0">
                        <a:latin typeface="Cambria Math" panose="02040503050406030204" pitchFamily="18" charset="0"/>
                        <a:ea typeface="隶书" pitchFamily="49" charset="-122"/>
                      </a:rPr>
                      <m:t>⊕</m:t>
                    </m:r>
                    <m:r>
                      <a:rPr lang="en-US" altLang="zh-CN" i="1" dirty="0" err="1" smtClean="0">
                        <a:latin typeface="Cambria Math" panose="02040503050406030204" pitchFamily="18" charset="0"/>
                      </a:rPr>
                      <m:t>𝑘</m:t>
                    </m:r>
                  </m:oMath>
                </a14:m>
                <a:r>
                  <a:rPr lang="zh-CN" altLang="en-US" dirty="0">
                    <a:latin typeface="宋体" panose="02010600030101010101" pitchFamily="2" charset="-122"/>
                    <a:ea typeface="宋体" panose="02010600030101010101" pitchFamily="2" charset="-122"/>
                  </a:rPr>
                  <a:t>表示密文</a:t>
                </a:r>
                <a14:m>
                  <m:oMath xmlns:m="http://schemas.openxmlformats.org/officeDocument/2006/math">
                    <m:r>
                      <a:rPr lang="en-US" altLang="zh-CN" i="1" dirty="0" smtClean="0">
                        <a:latin typeface="Cambria Math" panose="02040503050406030204" pitchFamily="18" charset="0"/>
                      </a:rPr>
                      <m:t>𝑐</m:t>
                    </m:r>
                  </m:oMath>
                </a14:m>
                <a:r>
                  <a:rPr lang="zh-CN" altLang="en-US" dirty="0">
                    <a:latin typeface="宋体" panose="02010600030101010101" pitchFamily="2" charset="-122"/>
                    <a:ea typeface="宋体" panose="02010600030101010101" pitchFamily="2" charset="-122"/>
                  </a:rPr>
                  <a:t>与密钥</a:t>
                </a:r>
                <a14:m>
                  <m:oMath xmlns:m="http://schemas.openxmlformats.org/officeDocument/2006/math">
                    <m:r>
                      <a:rPr lang="en-US" altLang="zh-CN" i="1" dirty="0" smtClean="0">
                        <a:latin typeface="Cambria Math" panose="02040503050406030204" pitchFamily="18" charset="0"/>
                      </a:rPr>
                      <m:t>𝑘</m:t>
                    </m:r>
                  </m:oMath>
                </a14:m>
                <a:r>
                  <a:rPr lang="zh-CN" altLang="en-US" dirty="0">
                    <a:latin typeface="宋体" panose="02010600030101010101" pitchFamily="2" charset="-122"/>
                    <a:ea typeface="宋体" panose="02010600030101010101" pitchFamily="2" charset="-122"/>
                  </a:rPr>
                  <a:t>按位模</a:t>
                </a:r>
                <a:r>
                  <a:rPr lang="en-US" altLang="zh-CN" dirty="0">
                    <a:latin typeface="Arial" panose="020B0604020202020204" pitchFamily="34" charset="0"/>
                    <a:ea typeface="宋体" panose="02010600030101010101" pitchFamily="2" charset="-122"/>
                    <a:cs typeface="Arial" panose="020B0604020202020204" pitchFamily="34" charset="0"/>
                  </a:rPr>
                  <a:t>2</a:t>
                </a:r>
                <a:r>
                  <a:rPr lang="zh-CN" altLang="en-US" dirty="0">
                    <a:latin typeface="宋体" panose="02010600030101010101" pitchFamily="2" charset="-122"/>
                    <a:ea typeface="宋体" panose="02010600030101010101" pitchFamily="2" charset="-122"/>
                  </a:rPr>
                  <a:t>加（按位异或）。</a:t>
                </a:r>
              </a:p>
            </p:txBody>
          </p:sp>
        </mc:Choice>
        <mc:Fallback xmlns="">
          <p:sp>
            <p:nvSpPr>
              <p:cNvPr id="34819" name="Rectangle 3">
                <a:extLst>
                  <a:ext uri="{FF2B5EF4-FFF2-40B4-BE49-F238E27FC236}">
                    <a16:creationId xmlns:a16="http://schemas.microsoft.com/office/drawing/2014/main" id="{F5F3F422-521D-43BF-ADEB-1B8F7D58E9C6}"/>
                  </a:ext>
                </a:extLst>
              </p:cNvPr>
              <p:cNvSpPr>
                <a:spLocks noGrp="1" noRot="1" noChangeAspect="1" noMove="1" noResize="1" noEditPoints="1" noAdjustHandles="1" noChangeArrowheads="1" noChangeShapeType="1" noTextEdit="1"/>
              </p:cNvSpPr>
              <p:nvPr>
                <p:ph type="body" idx="1"/>
              </p:nvPr>
            </p:nvSpPr>
            <p:spPr>
              <a:xfrm>
                <a:off x="833950" y="1322948"/>
                <a:ext cx="10524099" cy="4902200"/>
              </a:xfrm>
              <a:blipFill>
                <a:blip r:embed="rId2"/>
                <a:stretch>
                  <a:fillRect t="-1493"/>
                </a:stretch>
              </a:blipFill>
            </p:spPr>
            <p:txBody>
              <a:bodyPr/>
              <a:lstStyle/>
              <a:p>
                <a:r>
                  <a:rPr lang="zh-CN" altLang="en-US">
                    <a:noFill/>
                  </a:rPr>
                  <a:t> </a:t>
                </a:r>
              </a:p>
            </p:txBody>
          </p:sp>
        </mc:Fallback>
      </mc:AlternateContent>
      <p:sp>
        <p:nvSpPr>
          <p:cNvPr id="34820" name="灯片编号占位符 1">
            <a:extLst>
              <a:ext uri="{FF2B5EF4-FFF2-40B4-BE49-F238E27FC236}">
                <a16:creationId xmlns:a16="http://schemas.microsoft.com/office/drawing/2014/main" id="{144F483C-6E74-4083-9F34-83CD721F31C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699CA306-9508-47FB-B7CB-7EA68C35442C}" type="slidenum">
              <a:rPr lang="en-US" altLang="zh-CN" sz="1400"/>
              <a:pPr>
                <a:spcBef>
                  <a:spcPct val="0"/>
                </a:spcBef>
              </a:pPr>
              <a:t>3</a:t>
            </a:fld>
            <a:endParaRPr lang="en-US" altLang="zh-CN"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9A65DC29-7C12-4273-B4F7-B2A8C6FAF737}"/>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mc:AlternateContent xmlns:mc="http://schemas.openxmlformats.org/markup-compatibility/2006" xmlns:a14="http://schemas.microsoft.com/office/drawing/2010/main">
        <mc:Choice Requires="a14">
          <p:sp>
            <p:nvSpPr>
              <p:cNvPr id="64516" name="Rectangle 3">
                <a:extLst>
                  <a:ext uri="{FF2B5EF4-FFF2-40B4-BE49-F238E27FC236}">
                    <a16:creationId xmlns:a16="http://schemas.microsoft.com/office/drawing/2014/main" id="{130646E5-FEEE-4166-9046-5F625AFD23AE}"/>
                  </a:ext>
                </a:extLst>
              </p:cNvPr>
              <p:cNvSpPr>
                <a:spLocks noGrp="1" noChangeArrowheads="1"/>
              </p:cNvSpPr>
              <p:nvPr>
                <p:ph type="body" idx="1"/>
              </p:nvPr>
            </p:nvSpPr>
            <p:spPr>
              <a:xfrm>
                <a:off x="2028031" y="1735931"/>
                <a:ext cx="8135937" cy="4464050"/>
              </a:xfrm>
            </p:spPr>
            <p:txBody>
              <a:bodyPr/>
              <a:lstStyle/>
              <a:p>
                <a:pPr>
                  <a:lnSpc>
                    <a:spcPct val="100000"/>
                  </a:lnSpc>
                  <a:buClr>
                    <a:schemeClr val="accent1"/>
                  </a:buClr>
                  <a:buFont typeface="Wingdings" panose="05000000000000000000" pitchFamily="2" charset="2"/>
                  <a:buChar char="Ø"/>
                </a:pPr>
                <a:r>
                  <a:rPr lang="en-US" altLang="zh-CN" dirty="0">
                    <a:latin typeface="Arial" panose="020B0604020202020204" pitchFamily="34" charset="0"/>
                    <a:ea typeface="宋体" panose="02010600030101010101" pitchFamily="2" charset="-122"/>
                    <a:cs typeface="Arial" panose="020B0604020202020204" pitchFamily="34" charset="0"/>
                  </a:rPr>
                  <a:t>Eve</a:t>
                </a:r>
                <a:r>
                  <a:rPr lang="zh-CN" altLang="en-US" dirty="0">
                    <a:latin typeface="宋体" panose="02010600030101010101" pitchFamily="2" charset="-122"/>
                    <a:ea typeface="宋体" panose="02010600030101010101" pitchFamily="2" charset="-122"/>
                  </a:rPr>
                  <a:t>的一种办法是</a:t>
                </a:r>
                <a:r>
                  <a:rPr lang="zh-CN" altLang="en-US" u="sng" dirty="0">
                    <a:latin typeface="宋体" panose="02010600030101010101" pitchFamily="2" charset="-122"/>
                    <a:ea typeface="宋体" panose="02010600030101010101" pitchFamily="2" charset="-122"/>
                  </a:rPr>
                  <a:t>穷举搜索</a:t>
                </a:r>
                <a:r>
                  <a:rPr lang="zh-CN" altLang="en-US" dirty="0">
                    <a:latin typeface="宋体" panose="02010600030101010101" pitchFamily="2" charset="-122"/>
                    <a:ea typeface="宋体" panose="02010600030101010101" pitchFamily="2" charset="-122"/>
                  </a:rPr>
                  <a:t>密钥的所有可能值。（密钥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长度为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，共有</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baseline="30000" dirty="0"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个可能值）为了抵抗穷举搜索，密钥的长度</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zh-CN" altLang="en-US" dirty="0">
                    <a:latin typeface="宋体" panose="02010600030101010101" pitchFamily="2" charset="-122"/>
                    <a:ea typeface="宋体" panose="02010600030101010101" pitchFamily="2" charset="-122"/>
                  </a:rPr>
                  <a:t>不能太小。当然密钥长度也不能太大，否则加解密的计算量就会很大。当前常用的密钥长度为</a:t>
                </a:r>
                <a:r>
                  <a:rPr lang="en-US" altLang="zh-CN" dirty="0">
                    <a:latin typeface="Arial" panose="020B0604020202020204" pitchFamily="34" charset="0"/>
                    <a:ea typeface="宋体" panose="02010600030101010101" pitchFamily="2" charset="-122"/>
                    <a:cs typeface="Arial" panose="020B0604020202020204" pitchFamily="34" charset="0"/>
                  </a:rPr>
                  <a:t>128</a:t>
                </a:r>
                <a:r>
                  <a:rPr lang="zh-CN" altLang="en-US" dirty="0">
                    <a:latin typeface="宋体" panose="02010600030101010101" pitchFamily="2" charset="-122"/>
                    <a:ea typeface="宋体" panose="02010600030101010101" pitchFamily="2" charset="-122"/>
                  </a:rPr>
                  <a:t>或</a:t>
                </a:r>
                <a:r>
                  <a:rPr lang="en-US" altLang="zh-CN" dirty="0">
                    <a:latin typeface="Arial" panose="020B0604020202020204" pitchFamily="34" charset="0"/>
                    <a:ea typeface="宋体" panose="02010600030101010101" pitchFamily="2" charset="-122"/>
                    <a:cs typeface="Arial" panose="020B0604020202020204" pitchFamily="34" charset="0"/>
                  </a:rPr>
                  <a:t>256</a:t>
                </a:r>
                <a:r>
                  <a:rPr lang="zh-CN" altLang="en-US" dirty="0">
                    <a:latin typeface="宋体" panose="02010600030101010101" pitchFamily="2" charset="-122"/>
                    <a:ea typeface="宋体" panose="02010600030101010101" pitchFamily="2" charset="-122"/>
                  </a:rPr>
                  <a:t>。</a:t>
                </a:r>
              </a:p>
              <a:p>
                <a:pPr>
                  <a:lnSpc>
                    <a:spcPct val="100000"/>
                  </a:lnSpc>
                  <a:buClr>
                    <a:schemeClr val="accent1"/>
                  </a:buClr>
                  <a:buFont typeface="Wingdings" panose="05000000000000000000" pitchFamily="2" charset="2"/>
                  <a:buChar char="Ø"/>
                </a:pPr>
                <a:r>
                  <a:rPr lang="en-US" altLang="zh-CN" dirty="0">
                    <a:latin typeface="Arial" panose="020B0604020202020204" pitchFamily="34" charset="0"/>
                    <a:ea typeface="宋体" panose="02010600030101010101" pitchFamily="2" charset="-122"/>
                    <a:cs typeface="Arial" panose="020B0604020202020204" pitchFamily="34" charset="0"/>
                  </a:rPr>
                  <a:t>Eve</a:t>
                </a:r>
                <a:r>
                  <a:rPr lang="zh-CN" altLang="en-US" dirty="0">
                    <a:latin typeface="宋体" panose="02010600030101010101" pitchFamily="2" charset="-122"/>
                    <a:ea typeface="宋体" panose="02010600030101010101" pitchFamily="2" charset="-122"/>
                  </a:rPr>
                  <a:t>的另一种办法是充分利用加解密算法</a:t>
                </a:r>
                <a14:m>
                  <m:oMath xmlns:m="http://schemas.openxmlformats.org/officeDocument/2006/math">
                    <m:r>
                      <a:rPr lang="en-US" altLang="zh-CN" i="1" dirty="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𝐸</m:t>
                    </m:r>
                    <m:r>
                      <a:rPr lang="en-US" altLang="zh-CN" b="0"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𝐷</m:t>
                    </m:r>
                    <m:r>
                      <a:rPr lang="en-US" altLang="zh-CN" b="0"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的弱点。如果某一组明文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a:t>
                </a:r>
                <a14:m>
                  <m:oMath xmlns:m="http://schemas.openxmlformats.org/officeDocument/2006/math">
                    <m:r>
                      <a:rPr lang="en-US" altLang="zh-CN" b="0" i="0"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𝑚</m:t>
                    </m:r>
                    <m:r>
                      <a:rPr lang="en-US" altLang="zh-CN" b="0"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𝑐</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使得方程</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𝐷</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𝑐</m:t>
                    </m:r>
                    <m:r>
                      <a:rPr lang="en-US" altLang="zh-CN" i="1" dirty="0" smtClean="0">
                        <a:latin typeface="Cambria Math" panose="02040503050406030204" pitchFamily="18" charset="0"/>
                        <a:ea typeface="宋体" panose="02010600030101010101" pitchFamily="2" charset="-122"/>
                      </a:rPr>
                      <m:t>, </m:t>
                    </m:r>
                    <m:r>
                      <a:rPr lang="en-US" altLang="zh-CN" i="1" dirty="0" smtClean="0">
                        <a:latin typeface="Cambria Math" panose="02040503050406030204" pitchFamily="18" charset="0"/>
                        <a:ea typeface="宋体" panose="02010600030101010101" pitchFamily="2" charset="-122"/>
                      </a:rPr>
                      <m:t>𝑧</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特别容易解出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r>
                      <a:rPr lang="zh-CN" altLang="en-US"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就称为一个</a:t>
                </a:r>
                <a:r>
                  <a:rPr lang="zh-CN" altLang="en-US" u="sng" dirty="0">
                    <a:latin typeface="宋体" panose="02010600030101010101" pitchFamily="2" charset="-122"/>
                    <a:ea typeface="宋体" panose="02010600030101010101" pitchFamily="2" charset="-122"/>
                  </a:rPr>
                  <a:t>弱明文</a:t>
                </a:r>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𝑧</m:t>
                    </m:r>
                  </m:oMath>
                </a14:m>
                <a:r>
                  <a:rPr lang="zh-CN" altLang="en-US" dirty="0">
                    <a:latin typeface="宋体" panose="02010600030101010101" pitchFamily="2" charset="-122"/>
                    <a:ea typeface="宋体" panose="02010600030101010101" pitchFamily="2" charset="-122"/>
                  </a:rPr>
                  <a:t>就称为一个</a:t>
                </a:r>
                <a:r>
                  <a:rPr lang="zh-CN" altLang="en-US" u="sng" dirty="0">
                    <a:latin typeface="宋体" panose="02010600030101010101" pitchFamily="2" charset="-122"/>
                    <a:ea typeface="宋体" panose="02010600030101010101" pitchFamily="2" charset="-122"/>
                  </a:rPr>
                  <a:t>弱密钥</a:t>
                </a:r>
                <a:r>
                  <a:rPr lang="zh-CN" altLang="en-US" dirty="0">
                    <a:latin typeface="宋体" panose="02010600030101010101" pitchFamily="2" charset="-122"/>
                    <a:ea typeface="宋体" panose="02010600030101010101" pitchFamily="2" charset="-122"/>
                  </a:rPr>
                  <a:t>。</a:t>
                </a:r>
              </a:p>
            </p:txBody>
          </p:sp>
        </mc:Choice>
        <mc:Fallback xmlns="">
          <p:sp>
            <p:nvSpPr>
              <p:cNvPr id="64516" name="Rectangle 3">
                <a:extLst>
                  <a:ext uri="{FF2B5EF4-FFF2-40B4-BE49-F238E27FC236}">
                    <a16:creationId xmlns:a16="http://schemas.microsoft.com/office/drawing/2014/main" id="{130646E5-FEEE-4166-9046-5F625AFD23AE}"/>
                  </a:ext>
                </a:extLst>
              </p:cNvPr>
              <p:cNvSpPr>
                <a:spLocks noGrp="1" noRot="1" noChangeAspect="1" noMove="1" noResize="1" noEditPoints="1" noAdjustHandles="1" noChangeArrowheads="1" noChangeShapeType="1" noTextEdit="1"/>
              </p:cNvSpPr>
              <p:nvPr>
                <p:ph type="body" idx="1"/>
              </p:nvPr>
            </p:nvSpPr>
            <p:spPr>
              <a:xfrm>
                <a:off x="2028031" y="1735931"/>
                <a:ext cx="8135937" cy="4464050"/>
              </a:xfrm>
              <a:blipFill>
                <a:blip r:embed="rId2"/>
                <a:stretch>
                  <a:fillRect l="-1349" t="-1913" r="-5922"/>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B75364AD-EDC7-4337-911E-504C1B758A9E}"/>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30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xEl>
                                              <p:pRg st="1" end="1"/>
                                            </p:txEl>
                                          </p:spTgt>
                                        </p:tgtEl>
                                        <p:attrNameLst>
                                          <p:attrName>style.visibility</p:attrName>
                                        </p:attrNameLst>
                                      </p:cBhvr>
                                      <p:to>
                                        <p:strVal val="visible"/>
                                      </p:to>
                                    </p:set>
                                    <p:anim calcmode="lin" valueType="num">
                                      <p:cBhvr additive="base">
                                        <p:cTn id="13" dur="500" fill="hold"/>
                                        <p:tgtEl>
                                          <p:spTgt spid="645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6FA54D0C-81DC-4C9F-9588-E269F25C65EA}"/>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mc:AlternateContent xmlns:mc="http://schemas.openxmlformats.org/markup-compatibility/2006" xmlns:a14="http://schemas.microsoft.com/office/drawing/2010/main">
        <mc:Choice Requires="a14">
          <p:sp>
            <p:nvSpPr>
              <p:cNvPr id="65540" name="Rectangle 3">
                <a:extLst>
                  <a:ext uri="{FF2B5EF4-FFF2-40B4-BE49-F238E27FC236}">
                    <a16:creationId xmlns:a16="http://schemas.microsoft.com/office/drawing/2014/main" id="{3B2AE5CD-CC68-4A51-A93D-D2D4A1B2EE0D}"/>
                  </a:ext>
                </a:extLst>
              </p:cNvPr>
              <p:cNvSpPr>
                <a:spLocks noGrp="1" noChangeArrowheads="1"/>
              </p:cNvSpPr>
              <p:nvPr>
                <p:ph type="body" idx="1"/>
              </p:nvPr>
            </p:nvSpPr>
            <p:spPr>
              <a:xfrm>
                <a:off x="1889760" y="1517333"/>
                <a:ext cx="8412479" cy="4545012"/>
              </a:xfrm>
            </p:spPr>
            <p:txBody>
              <a:bodyPr>
                <a:noAutofit/>
              </a:bodyPr>
              <a:lstStyle/>
              <a:p>
                <a:pPr>
                  <a:lnSpc>
                    <a:spcPct val="100000"/>
                  </a:lnSpc>
                  <a:buClr>
                    <a:schemeClr val="accent1"/>
                  </a:buClr>
                  <a:buFont typeface="Wingdings" panose="05000000000000000000" pitchFamily="2" charset="2"/>
                  <a:buChar char="Ø"/>
                </a:pPr>
                <a:r>
                  <a:rPr lang="en-US" altLang="zh-CN" dirty="0">
                    <a:latin typeface="Arial" panose="020B0604020202020204" pitchFamily="34" charset="0"/>
                    <a:ea typeface="宋体" panose="02010600030101010101" pitchFamily="2" charset="-122"/>
                    <a:cs typeface="Arial" panose="020B0604020202020204" pitchFamily="34" charset="0"/>
                  </a:rPr>
                  <a:t>Eve</a:t>
                </a:r>
                <a:r>
                  <a:rPr lang="zh-CN" altLang="en-US" dirty="0">
                    <a:latin typeface="宋体" panose="02010600030101010101" pitchFamily="2" charset="-122"/>
                    <a:ea typeface="宋体" panose="02010600030101010101" pitchFamily="2" charset="-122"/>
                  </a:rPr>
                  <a:t>时刻都在对加解密算法</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𝐸</m:t>
                    </m:r>
                    <m:r>
                      <a:rPr lang="en-US" altLang="zh-CN" b="0" i="1" dirty="0" smtClean="0">
                        <a:latin typeface="Cambria Math" panose="02040503050406030204" pitchFamily="18" charset="0"/>
                        <a:ea typeface="宋体" panose="02010600030101010101" pitchFamily="2" charset="-122"/>
                      </a:rPr>
                      <m:t>,</m:t>
                    </m:r>
                    <m:r>
                      <a:rPr lang="en-US" altLang="zh-CN" i="1" dirty="0">
                        <a:latin typeface="Cambria Math" panose="02040503050406030204" pitchFamily="18" charset="0"/>
                        <a:ea typeface="宋体" panose="02010600030101010101" pitchFamily="2" charset="-122"/>
                      </a:rPr>
                      <m:t>𝐷</m:t>
                    </m:r>
                    <m:r>
                      <a:rPr lang="en-US" altLang="zh-CN" b="0"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进行研究，以便找  到弱明文和弱密钥。</a:t>
                </a:r>
              </a:p>
              <a:p>
                <a:pPr marL="457200" lvl="1" indent="0">
                  <a:lnSpc>
                    <a:spcPct val="100000"/>
                  </a:lnSpc>
                  <a:buClr>
                    <a:schemeClr val="accent1"/>
                  </a:buClr>
                  <a:buNone/>
                </a:pPr>
                <a:r>
                  <a:rPr lang="en-US" altLang="zh-CN" sz="2800" dirty="0">
                    <a:latin typeface="Calibri" panose="020F0502020204030204" pitchFamily="34" charset="0"/>
                    <a:ea typeface="宋体" panose="02010600030101010101" pitchFamily="2" charset="-122"/>
                    <a:cs typeface="Calibri" panose="020F0502020204030204" pitchFamily="34" charset="0"/>
                  </a:rPr>
                  <a:t>(</a:t>
                </a:r>
                <a:r>
                  <a:rPr lang="zh-CN" altLang="en-US" sz="2800" dirty="0">
                    <a:latin typeface="Calibri" panose="020F0502020204030204" pitchFamily="34" charset="0"/>
                    <a:ea typeface="宋体" panose="02010600030101010101" pitchFamily="2" charset="-122"/>
                    <a:cs typeface="Calibri" panose="020F0502020204030204" pitchFamily="34" charset="0"/>
                  </a:rPr>
                  <a:t>当然，即使</a:t>
                </a:r>
                <a:r>
                  <a:rPr lang="en-US" altLang="zh-CN" sz="2800" dirty="0">
                    <a:latin typeface="Arial" panose="020B0604020202020204" pitchFamily="34" charset="0"/>
                    <a:ea typeface="宋体" panose="02010600030101010101" pitchFamily="2" charset="-122"/>
                    <a:cs typeface="Arial" panose="020B0604020202020204" pitchFamily="34" charset="0"/>
                  </a:rPr>
                  <a:t>Eve</a:t>
                </a:r>
                <a:r>
                  <a:rPr lang="zh-CN" altLang="en-US" sz="2800" dirty="0">
                    <a:latin typeface="Calibri" panose="020F0502020204030204" pitchFamily="34" charset="0"/>
                    <a:ea typeface="宋体" panose="02010600030101010101" pitchFamily="2" charset="-122"/>
                    <a:cs typeface="Calibri" panose="020F0502020204030204" pitchFamily="34" charset="0"/>
                  </a:rPr>
                  <a:t>通过研究找到了弱明文</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cs typeface="Calibri" panose="020F0502020204030204" pitchFamily="34" charset="0"/>
                      </a:rPr>
                      <m:t>𝑚</m:t>
                    </m:r>
                  </m:oMath>
                </a14:m>
                <a:r>
                  <a:rPr lang="zh-CN" altLang="en-US" sz="2800" dirty="0">
                    <a:latin typeface="Calibri" panose="020F0502020204030204" pitchFamily="34" charset="0"/>
                    <a:ea typeface="宋体" panose="02010600030101010101" pitchFamily="2" charset="-122"/>
                    <a:cs typeface="Calibri" panose="020F0502020204030204" pitchFamily="34" charset="0"/>
                  </a:rPr>
                  <a:t>和弱密钥</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cs typeface="Calibri" panose="020F0502020204030204" pitchFamily="34" charset="0"/>
                      </a:rPr>
                      <m:t>𝑧</m:t>
                    </m:r>
                  </m:oMath>
                </a14:m>
                <a:r>
                  <a:rPr lang="zh-CN" altLang="en-US" sz="2800" dirty="0">
                    <a:latin typeface="Calibri" panose="020F0502020204030204" pitchFamily="34" charset="0"/>
                    <a:ea typeface="宋体" panose="02010600030101010101" pitchFamily="2" charset="-122"/>
                    <a:cs typeface="Calibri" panose="020F0502020204030204" pitchFamily="34" charset="0"/>
                  </a:rPr>
                  <a:t>，也不见得能够在实际中碰到这样的</a:t>
                </a:r>
                <a14:m>
                  <m:oMath xmlns:m="http://schemas.openxmlformats.org/officeDocument/2006/math">
                    <m:r>
                      <a:rPr lang="en-US" altLang="zh-CN" sz="2800" i="1" dirty="0" smtClean="0">
                        <a:latin typeface="Cambria Math" panose="02040503050406030204" pitchFamily="18" charset="0"/>
                        <a:ea typeface="宋体" panose="02010600030101010101" pitchFamily="2" charset="-122"/>
                        <a:cs typeface="Calibri" panose="020F0502020204030204" pitchFamily="34" charset="0"/>
                      </a:rPr>
                      <m:t>𝑚</m:t>
                    </m:r>
                  </m:oMath>
                </a14:m>
                <a:r>
                  <a:rPr lang="en-US" altLang="zh-CN" sz="2800" dirty="0">
                    <a:latin typeface="Calibri" panose="020F0502020204030204" pitchFamily="34" charset="0"/>
                    <a:ea typeface="宋体" panose="02010600030101010101" pitchFamily="2" charset="-122"/>
                    <a:cs typeface="Calibri" panose="020F0502020204030204" pitchFamily="34" charset="0"/>
                  </a:rPr>
                  <a:t>)</a:t>
                </a:r>
              </a:p>
              <a:p>
                <a:pPr>
                  <a:lnSpc>
                    <a:spcPct val="100000"/>
                  </a:lnSpc>
                  <a:buClr>
                    <a:schemeClr val="accent1"/>
                  </a:buClr>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Arial" panose="020B0604020202020204" pitchFamily="34" charset="0"/>
                  </a:rPr>
                  <a:t>如果给</a:t>
                </a:r>
                <a:r>
                  <a:rPr lang="en-US" altLang="zh-CN" dirty="0">
                    <a:latin typeface="Arial" panose="020B0604020202020204" pitchFamily="34" charset="0"/>
                    <a:ea typeface="宋体" panose="02010600030101010101" pitchFamily="2" charset="-122"/>
                    <a:cs typeface="Arial" panose="020B0604020202020204" pitchFamily="34" charset="0"/>
                  </a:rPr>
                  <a:t>Eve</a:t>
                </a:r>
                <a:r>
                  <a:rPr lang="zh-CN" altLang="en-US" dirty="0">
                    <a:latin typeface="Arial" panose="020B0604020202020204" pitchFamily="34" charset="0"/>
                    <a:ea typeface="宋体" panose="02010600030101010101" pitchFamily="2" charset="-122"/>
                    <a:cs typeface="Arial" panose="020B0604020202020204" pitchFamily="34" charset="0"/>
                  </a:rPr>
                  <a:t>更加优越的条件，让他能够故意“碰到”弱明文</a:t>
                </a:r>
                <a14:m>
                  <m:oMath xmlns:m="http://schemas.openxmlformats.org/officeDocument/2006/math">
                    <m:r>
                      <a:rPr lang="en-US" altLang="zh-CN" dirty="0">
                        <a:latin typeface="Cambria Math" panose="02040503050406030204" pitchFamily="18" charset="0"/>
                        <a:ea typeface="宋体" panose="02010600030101010101" pitchFamily="2" charset="-122"/>
                        <a:cs typeface="Arial" panose="020B0604020202020204" pitchFamily="34" charset="0"/>
                      </a:rPr>
                      <m:t>𝑚</m:t>
                    </m:r>
                  </m:oMath>
                </a14:m>
                <a:r>
                  <a:rPr lang="zh-CN" altLang="en-US" dirty="0">
                    <a:latin typeface="Arial" panose="020B0604020202020204" pitchFamily="34" charset="0"/>
                    <a:ea typeface="宋体" panose="02010600030101010101" pitchFamily="2" charset="-122"/>
                    <a:cs typeface="Arial" panose="020B0604020202020204" pitchFamily="34" charset="0"/>
                  </a:rPr>
                  <a:t>。这就是说，让</a:t>
                </a:r>
                <a:r>
                  <a:rPr lang="en-US" altLang="zh-CN" dirty="0">
                    <a:latin typeface="Arial" panose="020B0604020202020204" pitchFamily="34" charset="0"/>
                    <a:ea typeface="宋体" panose="02010600030101010101" pitchFamily="2" charset="-122"/>
                    <a:cs typeface="Arial" panose="020B0604020202020204" pitchFamily="34" charset="0"/>
                  </a:rPr>
                  <a:t>Eve</a:t>
                </a:r>
                <a:r>
                  <a:rPr lang="zh-CN" altLang="en-US" dirty="0">
                    <a:latin typeface="Arial" panose="020B0604020202020204" pitchFamily="34" charset="0"/>
                    <a:ea typeface="宋体" panose="02010600030101010101" pitchFamily="2" charset="-122"/>
                    <a:cs typeface="Arial" panose="020B0604020202020204" pitchFamily="34" charset="0"/>
                  </a:rPr>
                  <a:t>获得一个正在使用的加密黑盒，可以随意地输入明文，输出密文。这样的攻击是已知明文攻击的强化型，称为选择明文攻击。</a:t>
                </a:r>
              </a:p>
            </p:txBody>
          </p:sp>
        </mc:Choice>
        <mc:Fallback xmlns="">
          <p:sp>
            <p:nvSpPr>
              <p:cNvPr id="65540" name="Rectangle 3">
                <a:extLst>
                  <a:ext uri="{FF2B5EF4-FFF2-40B4-BE49-F238E27FC236}">
                    <a16:creationId xmlns:a16="http://schemas.microsoft.com/office/drawing/2014/main" id="{3B2AE5CD-CC68-4A51-A93D-D2D4A1B2EE0D}"/>
                  </a:ext>
                </a:extLst>
              </p:cNvPr>
              <p:cNvSpPr>
                <a:spLocks noGrp="1" noRot="1" noChangeAspect="1" noMove="1" noResize="1" noEditPoints="1" noAdjustHandles="1" noChangeArrowheads="1" noChangeShapeType="1" noTextEdit="1"/>
              </p:cNvSpPr>
              <p:nvPr>
                <p:ph type="body" idx="1"/>
              </p:nvPr>
            </p:nvSpPr>
            <p:spPr>
              <a:xfrm>
                <a:off x="1889760" y="1517333"/>
                <a:ext cx="8412479" cy="4545012"/>
              </a:xfrm>
              <a:blipFill>
                <a:blip r:embed="rId2"/>
                <a:stretch>
                  <a:fillRect l="-1232" t="-1879" r="-3043"/>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48665C1D-15FC-413A-BD28-9C9C481B5C15}"/>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31</a:t>
            </a:fld>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83D3AF1-E6D1-40FA-88EA-4F17A5B8BB11}"/>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p:sp>
        <p:nvSpPr>
          <p:cNvPr id="66563" name="Rectangle 3">
            <a:extLst>
              <a:ext uri="{FF2B5EF4-FFF2-40B4-BE49-F238E27FC236}">
                <a16:creationId xmlns:a16="http://schemas.microsoft.com/office/drawing/2014/main" id="{87FCB472-CFD6-4530-A33F-7D5B8F709236}"/>
              </a:ext>
            </a:extLst>
          </p:cNvPr>
          <p:cNvSpPr>
            <a:spLocks noGrp="1" noChangeArrowheads="1"/>
          </p:cNvSpPr>
          <p:nvPr>
            <p:ph type="body" idx="1"/>
          </p:nvPr>
        </p:nvSpPr>
        <p:spPr>
          <a:xfrm>
            <a:off x="2279650" y="1916113"/>
            <a:ext cx="8199438" cy="3341687"/>
          </a:xfrm>
        </p:spPr>
        <p:txBody>
          <a:bodyPr/>
          <a:lstStyle/>
          <a:p>
            <a:pPr marL="0" indent="0">
              <a:lnSpc>
                <a:spcPct val="100000"/>
              </a:lnSpc>
              <a:buClr>
                <a:schemeClr val="tx1"/>
              </a:buClr>
              <a:buFont typeface="Wingdings" panose="05000000000000000000" pitchFamily="2" charset="2"/>
              <a:buNone/>
            </a:pPr>
            <a:r>
              <a:rPr lang="zh-CN" altLang="en-US" b="1" dirty="0">
                <a:solidFill>
                  <a:srgbClr val="008000"/>
                </a:solidFill>
                <a:latin typeface="Times New Roman" panose="02020603050405020304" pitchFamily="18" charset="0"/>
                <a:ea typeface="黑体" panose="02010609060101010101" pitchFamily="49" charset="-122"/>
              </a:rPr>
              <a:t>为了抵抗已知明文攻击（甚至选择明文攻击），分组密码应该满足的性质</a:t>
            </a:r>
            <a:r>
              <a:rPr lang="en-US" altLang="zh-CN" b="1" dirty="0">
                <a:solidFill>
                  <a:srgbClr val="008000"/>
                </a:solidFill>
                <a:latin typeface="Times New Roman" panose="02020603050405020304" pitchFamily="18" charset="0"/>
                <a:ea typeface="黑体" panose="02010609060101010101" pitchFamily="49" charset="-122"/>
              </a:rPr>
              <a:t>:</a:t>
            </a:r>
            <a:endParaRPr lang="zh-CN" altLang="en-US" dirty="0">
              <a:solidFill>
                <a:srgbClr val="008000"/>
              </a:solidFill>
              <a:latin typeface="Times New Roman" panose="02020603050405020304" pitchFamily="18" charset="0"/>
            </a:endParaRPr>
          </a:p>
          <a:p>
            <a:pPr>
              <a:lnSpc>
                <a:spcPct val="105000"/>
              </a:lnSpc>
              <a:buClr>
                <a:schemeClr val="tx1"/>
              </a:buClr>
              <a:buFont typeface="Wingdings" panose="05000000000000000000" pitchFamily="2" charset="2"/>
              <a:buNone/>
            </a:pPr>
            <a:endParaRPr lang="zh-CN" altLang="en-US" sz="2400" dirty="0">
              <a:latin typeface="Times New Roman" panose="02020603050405020304" pitchFamily="18" charset="0"/>
            </a:endParaRPr>
          </a:p>
          <a:p>
            <a:pPr indent="0">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混淆性：所设计的密码应使得明文、密文、密钥之间的依赖关系相当复杂，以至于这种依赖关系对密码分析者来说是无法利用的。</a:t>
            </a:r>
          </a:p>
        </p:txBody>
      </p:sp>
      <p:sp>
        <p:nvSpPr>
          <p:cNvPr id="66564" name="灯片编号占位符 1">
            <a:extLst>
              <a:ext uri="{FF2B5EF4-FFF2-40B4-BE49-F238E27FC236}">
                <a16:creationId xmlns:a16="http://schemas.microsoft.com/office/drawing/2014/main" id="{CC6D7D02-B57C-4297-B3F4-DBAF25A73A3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85DF533E-2048-4307-9C5A-EB3DE3AAA99C}" type="slidenum">
              <a:rPr lang="en-US" altLang="zh-CN" sz="1400"/>
              <a:pPr>
                <a:spcBef>
                  <a:spcPct val="0"/>
                </a:spcBef>
              </a:pPr>
              <a:t>32</a:t>
            </a:fld>
            <a:endParaRPr lang="en-US" altLang="zh-CN"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E40EED0B-E796-4F89-A96C-D64CB1D76FD1}"/>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p:sp>
        <p:nvSpPr>
          <p:cNvPr id="67588" name="Rectangle 3">
            <a:extLst>
              <a:ext uri="{FF2B5EF4-FFF2-40B4-BE49-F238E27FC236}">
                <a16:creationId xmlns:a16="http://schemas.microsoft.com/office/drawing/2014/main" id="{78E2B8A8-ED86-412D-9D1A-683B161E84D7}"/>
              </a:ext>
            </a:extLst>
          </p:cNvPr>
          <p:cNvSpPr>
            <a:spLocks noGrp="1" noChangeArrowheads="1"/>
          </p:cNvSpPr>
          <p:nvPr>
            <p:ph type="body" idx="1"/>
          </p:nvPr>
        </p:nvSpPr>
        <p:spPr>
          <a:xfrm>
            <a:off x="685800" y="1598296"/>
            <a:ext cx="10942321" cy="4537075"/>
          </a:xfrm>
        </p:spPr>
        <p:txBody>
          <a:bodyPr>
            <a:noAutofit/>
          </a:bodyPr>
          <a:lstStyle/>
          <a:p>
            <a:pPr marL="0" indent="457200">
              <a:lnSpc>
                <a:spcPct val="10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扩散性：所设计的密码应使得</a:t>
            </a:r>
          </a:p>
          <a:p>
            <a:pPr marL="0" indent="457200">
              <a:lnSpc>
                <a:spcPct val="10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）密钥的每一个比特影响密文的每一个比特，以防止对密钥进行逐段破译；</a:t>
            </a:r>
          </a:p>
          <a:p>
            <a:pPr marL="0" indent="457200">
              <a:lnSpc>
                <a:spcPct val="100000"/>
              </a:lnSpc>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）明文的每一个比特影响密文的每一个比特，以便最充分地隐蔽明文。</a:t>
            </a:r>
          </a:p>
          <a:p>
            <a:pPr marL="0" indent="457200">
              <a:lnSpc>
                <a:spcPct val="100000"/>
              </a:lnSpc>
              <a:buFont typeface="Wingdings" panose="05000000000000000000" pitchFamily="2" charset="2"/>
              <a:buNone/>
            </a:pPr>
            <a:r>
              <a:rPr lang="zh-CN" altLang="en-US" sz="2400" dirty="0">
                <a:solidFill>
                  <a:srgbClr val="92D050"/>
                </a:solidFill>
                <a:latin typeface="宋体" panose="02010600030101010101" pitchFamily="2" charset="-122"/>
                <a:ea typeface="宋体" panose="02010600030101010101" pitchFamily="2" charset="-122"/>
              </a:rPr>
              <a:t>对扩散性可以有多种理解，比如</a:t>
            </a:r>
          </a:p>
          <a:p>
            <a:pPr marL="0" indent="457200">
              <a:lnSpc>
                <a:spcPct val="100000"/>
              </a:lnSpc>
              <a:buFont typeface="Wingdings" panose="05000000000000000000" pitchFamily="2" charset="2"/>
              <a:buNone/>
            </a:pPr>
            <a:r>
              <a:rPr lang="zh-CN" altLang="en-US" sz="2400" dirty="0">
                <a:solidFill>
                  <a:srgbClr val="92D050"/>
                </a:solidFill>
                <a:latin typeface="宋体" panose="02010600030101010101" pitchFamily="2" charset="-122"/>
                <a:ea typeface="宋体" panose="02010600030101010101" pitchFamily="2" charset="-122"/>
              </a:rPr>
              <a:t>“粘连性”指的是明文、密文、密钥的每一位都相互依赖；</a:t>
            </a:r>
          </a:p>
          <a:p>
            <a:pPr marL="0" indent="457200">
              <a:lnSpc>
                <a:spcPct val="100000"/>
              </a:lnSpc>
              <a:buFont typeface="Wingdings" panose="05000000000000000000" pitchFamily="2" charset="2"/>
              <a:buNone/>
            </a:pPr>
            <a:r>
              <a:rPr lang="zh-CN" altLang="en-US" sz="2400" dirty="0">
                <a:solidFill>
                  <a:srgbClr val="92D050"/>
                </a:solidFill>
                <a:latin typeface="宋体" panose="02010600030101010101" pitchFamily="2" charset="-122"/>
                <a:ea typeface="宋体" panose="02010600030101010101" pitchFamily="2" charset="-122"/>
              </a:rPr>
              <a:t>“不连续性”或“雪崩性” 指的是当改变明文的任何一个比特时，对应密文改变的比特的个数是一个随机变量；</a:t>
            </a:r>
          </a:p>
          <a:p>
            <a:pPr marL="0" indent="457200">
              <a:lnSpc>
                <a:spcPct val="100000"/>
              </a:lnSpc>
              <a:buFont typeface="Wingdings" panose="05000000000000000000" pitchFamily="2" charset="2"/>
              <a:buNone/>
            </a:pPr>
            <a:r>
              <a:rPr lang="zh-CN" altLang="en-US" sz="2400" dirty="0">
                <a:solidFill>
                  <a:srgbClr val="92D050"/>
                </a:solidFill>
                <a:latin typeface="宋体" panose="02010600030101010101" pitchFamily="2" charset="-122"/>
                <a:ea typeface="宋体" panose="02010600030101010101" pitchFamily="2" charset="-122"/>
              </a:rPr>
              <a:t>“不可部分破译性”指的是分组密码不能分解成若干子密码。这就是说，对分组密码的攻击要么彻底破译，要么一无所获。</a:t>
            </a:r>
            <a:r>
              <a:rPr lang="zh-CN" altLang="en-US" sz="2400" dirty="0">
                <a:solidFill>
                  <a:srgbClr val="92D050"/>
                </a:solidFill>
                <a:latin typeface="Arial" panose="020B0604020202020204" pitchFamily="34" charset="0"/>
                <a:ea typeface="宋体" panose="02010600030101010101" pitchFamily="2" charset="-122"/>
                <a:cs typeface="Arial" panose="020B0604020202020204" pitchFamily="34" charset="0"/>
              </a:rPr>
              <a:t>（</a:t>
            </a:r>
            <a:r>
              <a:rPr lang="en-US" altLang="zh-CN" sz="2400" dirty="0">
                <a:solidFill>
                  <a:srgbClr val="92D050"/>
                </a:solidFill>
                <a:latin typeface="Arial" panose="020B0604020202020204" pitchFamily="34" charset="0"/>
                <a:ea typeface="宋体" panose="02010600030101010101" pitchFamily="2" charset="-122"/>
                <a:cs typeface="Arial" panose="020B0604020202020204" pitchFamily="34" charset="0"/>
              </a:rPr>
              <a:t>everything or nothing</a:t>
            </a:r>
            <a:r>
              <a:rPr lang="zh-CN" altLang="en-US" sz="2400" dirty="0">
                <a:solidFill>
                  <a:srgbClr val="92D050"/>
                </a:solidFill>
                <a:latin typeface="Arial" panose="020B0604020202020204" pitchFamily="34" charset="0"/>
                <a:ea typeface="宋体" panose="02010600030101010101" pitchFamily="2" charset="-122"/>
                <a:cs typeface="Arial" panose="020B0604020202020204" pitchFamily="34" charset="0"/>
              </a:rPr>
              <a:t>）</a:t>
            </a:r>
          </a:p>
        </p:txBody>
      </p:sp>
      <p:sp>
        <p:nvSpPr>
          <p:cNvPr id="5" name="灯片编号占位符 1">
            <a:extLst>
              <a:ext uri="{FF2B5EF4-FFF2-40B4-BE49-F238E27FC236}">
                <a16:creationId xmlns:a16="http://schemas.microsoft.com/office/drawing/2014/main" id="{2481AD88-F87C-4895-871A-BEF0811BF08D}"/>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33</a:t>
            </a:fld>
            <a:endParaRPr lang="en-US" altLang="zh-CN"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C3536EB5-A357-4FF5-9A1D-7F9D055D1CAC}"/>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mc:AlternateContent xmlns:mc="http://schemas.openxmlformats.org/markup-compatibility/2006" xmlns:a14="http://schemas.microsoft.com/office/drawing/2010/main">
        <mc:Choice Requires="a14">
          <p:sp>
            <p:nvSpPr>
              <p:cNvPr id="68612" name="Rectangle 3">
                <a:extLst>
                  <a:ext uri="{FF2B5EF4-FFF2-40B4-BE49-F238E27FC236}">
                    <a16:creationId xmlns:a16="http://schemas.microsoft.com/office/drawing/2014/main" id="{245B7984-2032-4F10-A10D-04F47FBC9373}"/>
                  </a:ext>
                </a:extLst>
              </p:cNvPr>
              <p:cNvSpPr>
                <a:spLocks noGrp="1" noChangeArrowheads="1"/>
              </p:cNvSpPr>
              <p:nvPr>
                <p:ph type="body" idx="1"/>
              </p:nvPr>
            </p:nvSpPr>
            <p:spPr>
              <a:xfrm>
                <a:off x="1816100" y="1690688"/>
                <a:ext cx="8559800" cy="3575367"/>
              </a:xfrm>
            </p:spPr>
            <p:txBody>
              <a:bodyPr>
                <a:normAutofit fontScale="92500"/>
              </a:bodyPr>
              <a:lstStyle/>
              <a:p>
                <a:pPr>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非线性度：这一项属于混淆性。</a:t>
                </a:r>
                <a:endParaRPr lang="en-US" altLang="zh-CN"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基本数学原理：</a:t>
                </a:r>
              </a:p>
              <a:p>
                <a:pPr>
                  <a:lnSpc>
                    <a:spcPct val="100000"/>
                  </a:lnSpc>
                </a:pPr>
                <a:r>
                  <a:rPr lang="zh-CN" altLang="en-US" dirty="0">
                    <a:latin typeface="宋体" panose="02010600030101010101" pitchFamily="2" charset="-122"/>
                    <a:ea typeface="宋体" panose="02010600030101010101" pitchFamily="2" charset="-122"/>
                  </a:rPr>
                  <a:t>如果明文与密文的关系是</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维线性关系，系数是密钥，则</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密文对（而不是</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baseline="30000"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个）就可破解密钥；</a:t>
                </a:r>
              </a:p>
              <a:p>
                <a:pPr>
                  <a:lnSpc>
                    <a:spcPct val="100000"/>
                  </a:lnSpc>
                </a:pPr>
                <a:r>
                  <a:rPr lang="zh-CN" altLang="en-US" dirty="0">
                    <a:latin typeface="宋体" panose="02010600030101010101" pitchFamily="2" charset="-122"/>
                    <a:ea typeface="宋体" panose="02010600030101010101" pitchFamily="2" charset="-122"/>
                  </a:rPr>
                  <a:t>如果明文与密文的关系是</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维</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𝑟</m:t>
                    </m:r>
                  </m:oMath>
                </a14:m>
                <a:r>
                  <a:rPr lang="zh-CN" altLang="en-US" dirty="0">
                    <a:latin typeface="宋体" panose="02010600030101010101" pitchFamily="2" charset="-122"/>
                    <a:ea typeface="宋体" panose="02010600030101010101" pitchFamily="2" charset="-122"/>
                  </a:rPr>
                  <a:t>次函数关系，且系数是密钥，则</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r>
                      <a:rPr lang="en-US" altLang="zh-CN" i="1" baseline="30000" dirty="0" smtClean="0">
                        <a:latin typeface="Cambria Math" panose="02040503050406030204" pitchFamily="18" charset="0"/>
                        <a:ea typeface="宋体" panose="02010600030101010101" pitchFamily="2" charset="-122"/>
                      </a:rPr>
                      <m:t>𝑟</m:t>
                    </m:r>
                  </m:oMath>
                </a14:m>
                <a:r>
                  <a:rPr lang="zh-CN" altLang="en-US" dirty="0">
                    <a:latin typeface="宋体" panose="02010600030101010101" pitchFamily="2" charset="-122"/>
                    <a:ea typeface="宋体" panose="02010600030101010101" pitchFamily="2" charset="-122"/>
                  </a:rPr>
                  <a:t>个明文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密文对就可破解密钥。</a:t>
                </a:r>
              </a:p>
            </p:txBody>
          </p:sp>
        </mc:Choice>
        <mc:Fallback xmlns="">
          <p:sp>
            <p:nvSpPr>
              <p:cNvPr id="68612" name="Rectangle 3">
                <a:extLst>
                  <a:ext uri="{FF2B5EF4-FFF2-40B4-BE49-F238E27FC236}">
                    <a16:creationId xmlns:a16="http://schemas.microsoft.com/office/drawing/2014/main" id="{245B7984-2032-4F10-A10D-04F47FBC9373}"/>
                  </a:ext>
                </a:extLst>
              </p:cNvPr>
              <p:cNvSpPr>
                <a:spLocks noGrp="1" noRot="1" noChangeAspect="1" noMove="1" noResize="1" noEditPoints="1" noAdjustHandles="1" noChangeArrowheads="1" noChangeShapeType="1" noTextEdit="1"/>
              </p:cNvSpPr>
              <p:nvPr>
                <p:ph type="body" idx="1"/>
              </p:nvPr>
            </p:nvSpPr>
            <p:spPr>
              <a:xfrm>
                <a:off x="1816100" y="1690688"/>
                <a:ext cx="8559800" cy="3575367"/>
              </a:xfrm>
              <a:blipFill>
                <a:blip r:embed="rId2"/>
                <a:stretch>
                  <a:fillRect l="-1282" t="-1363" r="-712"/>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9807986A-7919-455F-8050-2D3BC2F2A88A}"/>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34</a:t>
            </a:fld>
            <a:endParaRPr lang="en-US" altLang="zh-CN"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AAFCF051-E93A-4FC8-A31C-96B7A1A01E9F}"/>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mc:AlternateContent xmlns:mc="http://schemas.openxmlformats.org/markup-compatibility/2006" xmlns:a14="http://schemas.microsoft.com/office/drawing/2010/main">
        <mc:Choice Requires="a14">
          <p:sp>
            <p:nvSpPr>
              <p:cNvPr id="69636" name="Rectangle 3">
                <a:extLst>
                  <a:ext uri="{FF2B5EF4-FFF2-40B4-BE49-F238E27FC236}">
                    <a16:creationId xmlns:a16="http://schemas.microsoft.com/office/drawing/2014/main" id="{EDDA7D38-8616-4569-B850-F5D0764472C3}"/>
                  </a:ext>
                </a:extLst>
              </p:cNvPr>
              <p:cNvSpPr>
                <a:spLocks noGrp="1" noChangeArrowheads="1"/>
              </p:cNvSpPr>
              <p:nvPr>
                <p:ph type="body" idx="1"/>
              </p:nvPr>
            </p:nvSpPr>
            <p:spPr>
              <a:xfrm>
                <a:off x="1841024" y="1804353"/>
                <a:ext cx="8509952" cy="4114800"/>
              </a:xfrm>
            </p:spPr>
            <p:txBody>
              <a:bodyPr>
                <a:normAutofit/>
              </a:bodyPr>
              <a:lstStyle/>
              <a:p>
                <a:pPr marL="0" indent="457200" algn="just">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安全强度的稳定性：指的是当部分密钥被破译后，分组密码仍有一定的抗攻击能力。</a:t>
                </a:r>
              </a:p>
              <a:p>
                <a:pPr marL="0" indent="457200" algn="just">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以下举一个简单的例子来说明安全强度的稳定性。</a:t>
                </a:r>
              </a:p>
              <a:p>
                <a:pPr marL="0" indent="457200" algn="just">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设明文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𝑥</m:t>
                    </m:r>
                  </m:oMath>
                </a14:m>
                <a:r>
                  <a:rPr lang="zh-CN" altLang="en-US" dirty="0">
                    <a:latin typeface="宋体" panose="02010600030101010101" pitchFamily="2" charset="-122"/>
                    <a:ea typeface="宋体" panose="02010600030101010101" pitchFamily="2" charset="-122"/>
                  </a:rPr>
                  <a:t>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比特长；两个</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比特长的密钥</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2</m:t>
                    </m:r>
                  </m:oMath>
                </a14:m>
                <a:r>
                  <a:rPr lang="zh-CN" altLang="en-US" dirty="0">
                    <a:latin typeface="宋体" panose="02010600030101010101" pitchFamily="2" charset="-122"/>
                    <a:ea typeface="宋体" panose="02010600030101010101" pitchFamily="2" charset="-122"/>
                  </a:rPr>
                  <a:t>；密文</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𝑦</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𝑥</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1</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2</m:t>
                    </m:r>
                  </m:oMath>
                </a14:m>
                <a:r>
                  <a:rPr lang="zh-CN" altLang="en-US" dirty="0">
                    <a:latin typeface="宋体" panose="02010600030101010101" pitchFamily="2" charset="-122"/>
                    <a:ea typeface="宋体" panose="02010600030101010101" pitchFamily="2" charset="-122"/>
                  </a:rPr>
                  <a:t>，其中</a:t>
                </a:r>
                <a14:m>
                  <m:oMath xmlns:m="http://schemas.openxmlformats.org/officeDocument/2006/math">
                    <m:r>
                      <a:rPr lang="zh-CN" altLang="en-US" i="1" dirty="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m:t>
                    </m:r>
                    <m:r>
                      <a:rPr lang="zh-CN" altLang="en-US" i="1" dirty="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为逐比特异或。这个加密算法所使用的密钥长度为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a:t>
                </a:r>
              </a:p>
            </p:txBody>
          </p:sp>
        </mc:Choice>
        <mc:Fallback xmlns="">
          <p:sp>
            <p:nvSpPr>
              <p:cNvPr id="69636" name="Rectangle 3">
                <a:extLst>
                  <a:ext uri="{FF2B5EF4-FFF2-40B4-BE49-F238E27FC236}">
                    <a16:creationId xmlns:a16="http://schemas.microsoft.com/office/drawing/2014/main" id="{EDDA7D38-8616-4569-B850-F5D0764472C3}"/>
                  </a:ext>
                </a:extLst>
              </p:cNvPr>
              <p:cNvSpPr>
                <a:spLocks noGrp="1" noRot="1" noChangeAspect="1" noMove="1" noResize="1" noEditPoints="1" noAdjustHandles="1" noChangeArrowheads="1" noChangeShapeType="1" noTextEdit="1"/>
              </p:cNvSpPr>
              <p:nvPr>
                <p:ph type="body" idx="1"/>
              </p:nvPr>
            </p:nvSpPr>
            <p:spPr>
              <a:xfrm>
                <a:off x="1841024" y="1804353"/>
                <a:ext cx="8509952" cy="4114800"/>
              </a:xfrm>
              <a:blipFill>
                <a:blip r:embed="rId2"/>
                <a:stretch>
                  <a:fillRect l="-1433" t="-1630" r="-1504"/>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95337CD1-3497-4BA7-98A5-610395E6E702}"/>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35</a:t>
            </a:fld>
            <a:endParaRPr lang="en-US" altLang="zh-CN"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049296C3-7A17-480D-B743-E9120A9D778D}"/>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分组密码的基本概念</a:t>
            </a:r>
          </a:p>
        </p:txBody>
      </p:sp>
      <mc:AlternateContent xmlns:mc="http://schemas.openxmlformats.org/markup-compatibility/2006" xmlns:a14="http://schemas.microsoft.com/office/drawing/2010/main">
        <mc:Choice Requires="a14">
          <p:sp>
            <p:nvSpPr>
              <p:cNvPr id="70660" name="Rectangle 3">
                <a:extLst>
                  <a:ext uri="{FF2B5EF4-FFF2-40B4-BE49-F238E27FC236}">
                    <a16:creationId xmlns:a16="http://schemas.microsoft.com/office/drawing/2014/main" id="{A948E87D-FAAC-4255-A18C-FCC39F79D9FC}"/>
                  </a:ext>
                </a:extLst>
              </p:cNvPr>
              <p:cNvSpPr>
                <a:spLocks noGrp="1" noChangeArrowheads="1"/>
              </p:cNvSpPr>
              <p:nvPr>
                <p:ph type="body" idx="1"/>
              </p:nvPr>
            </p:nvSpPr>
            <p:spPr>
              <a:xfrm>
                <a:off x="1981201" y="1371600"/>
                <a:ext cx="8291513" cy="4760913"/>
              </a:xfrm>
            </p:spPr>
            <p:txBody>
              <a:bodyPr/>
              <a:lstStyle/>
              <a:p>
                <a:pPr marL="0" indent="457200">
                  <a:lnSpc>
                    <a:spcPct val="100000"/>
                  </a:lnSpc>
                  <a:buNone/>
                </a:pPr>
                <a:r>
                  <a:rPr lang="zh-CN" altLang="en-US" dirty="0">
                    <a:latin typeface="宋体" panose="02010600030101010101" pitchFamily="2" charset="-122"/>
                    <a:ea typeface="宋体" panose="02010600030101010101" pitchFamily="2" charset="-122"/>
                  </a:rPr>
                  <a:t>假设攻击者已经获得了</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2</m:t>
                    </m:r>
                  </m:oMath>
                </a14:m>
                <a:r>
                  <a:rPr lang="zh-CN" altLang="en-US" dirty="0">
                    <a:latin typeface="宋体" panose="02010600030101010101" pitchFamily="2" charset="-122"/>
                    <a:ea typeface="宋体" panose="02010600030101010101" pitchFamily="2" charset="-122"/>
                  </a:rPr>
                  <a:t>的低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比特。根据</a:t>
                </a:r>
                <a14:m>
                  <m:oMath xmlns:m="http://schemas.openxmlformats.org/officeDocument/2006/math">
                    <m:r>
                      <a:rPr lang="zh-CN" altLang="en-US"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的进位规则，只需要一对明文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密文对就可立即推算出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1</m:t>
                    </m:r>
                  </m:oMath>
                </a14:m>
                <a:r>
                  <a:rPr lang="zh-CN" altLang="en-US" dirty="0">
                    <a:latin typeface="宋体" panose="02010600030101010101" pitchFamily="2" charset="-122"/>
                    <a:ea typeface="宋体" panose="02010600030101010101" pitchFamily="2" charset="-122"/>
                  </a:rPr>
                  <a:t>的低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比特；因此对未来任意的密文，可立即得到其对应明文的低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比特。这就是说，</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长的密钥的各比特对安全性的贡献是极不平均的，在截获一对明文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密文对的前提下，安全性完全依赖于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2</m:t>
                    </m:r>
                  </m:oMath>
                </a14:m>
                <a:r>
                  <a:rPr lang="zh-CN" altLang="en-US" dirty="0">
                    <a:latin typeface="宋体" panose="02010600030101010101" pitchFamily="2" charset="-122"/>
                    <a:ea typeface="宋体" panose="02010600030101010101" pitchFamily="2" charset="-122"/>
                  </a:rPr>
                  <a:t>的低位的保密性。在</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𝑘</m:t>
                    </m:r>
                    <m:r>
                      <a:rPr lang="en-US" altLang="zh-CN" i="1" baseline="-25000" dirty="0" smtClean="0">
                        <a:latin typeface="Cambria Math" panose="02040503050406030204" pitchFamily="18" charset="0"/>
                        <a:ea typeface="宋体" panose="02010600030101010101" pitchFamily="2" charset="-122"/>
                      </a:rPr>
                      <m:t>2</m:t>
                    </m:r>
                  </m:oMath>
                </a14:m>
                <a:r>
                  <a:rPr lang="zh-CN" altLang="en-US" dirty="0">
                    <a:latin typeface="宋体" panose="02010600030101010101" pitchFamily="2" charset="-122"/>
                    <a:ea typeface="宋体" panose="02010600030101010101" pitchFamily="2" charset="-122"/>
                  </a:rPr>
                  <a:t>的低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比特已知并且截获一对明文</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密文对的前提下，</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dirty="0" smtClean="0">
                        <a:latin typeface="Cambria Math" panose="02040503050406030204" pitchFamily="18" charset="0"/>
                        <a:ea typeface="宋体" panose="02010600030101010101" pitchFamily="2" charset="-122"/>
                      </a:rPr>
                      <m:t>𝑛</m:t>
                    </m:r>
                    <m:r>
                      <a:rPr lang="en-US" altLang="zh-CN" i="1" dirty="0" smtClean="0">
                        <a:latin typeface="Cambria Math" panose="02040503050406030204" pitchFamily="18" charset="0"/>
                        <a:ea typeface="宋体" panose="02010600030101010101" pitchFamily="2" charset="-122"/>
                      </a:rPr>
                      <m:t>−</m:t>
                    </m:r>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长的剩余密钥等效于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2</m:t>
                    </m:r>
                    <m:r>
                      <a:rPr lang="en-US" altLang="zh-CN" i="1" dirty="0" smtClean="0">
                        <a:latin typeface="Cambria Math" panose="02040503050406030204" pitchFamily="18" charset="0"/>
                        <a:ea typeface="宋体" panose="02010600030101010101" pitchFamily="2" charset="-122"/>
                      </a:rPr>
                      <m:t>𝑛</m:t>
                    </m:r>
                    <m:r>
                      <a:rPr lang="en-US" altLang="zh-CN" i="1" dirty="0" smtClean="0">
                        <a:latin typeface="Cambria Math" panose="02040503050406030204" pitchFamily="18" charset="0"/>
                        <a:ea typeface="宋体" panose="02010600030101010101" pitchFamily="2" charset="-122"/>
                      </a:rPr>
                      <m:t>−2</m:t>
                    </m:r>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长的密钥。</a:t>
                </a:r>
              </a:p>
              <a:p>
                <a:pPr marL="0" indent="457200" algn="just">
                  <a:lnSpc>
                    <a:spcPct val="100000"/>
                  </a:lnSpc>
                  <a:buNone/>
                </a:pPr>
                <a:r>
                  <a:rPr lang="zh-CN" altLang="en-US" dirty="0">
                    <a:latin typeface="宋体" panose="02010600030101010101" pitchFamily="2" charset="-122"/>
                    <a:ea typeface="宋体" panose="02010600030101010101" pitchFamily="2" charset="-122"/>
                  </a:rPr>
                  <a:t>这个加密算法就是极不稳定的。</a:t>
                </a:r>
              </a:p>
            </p:txBody>
          </p:sp>
        </mc:Choice>
        <mc:Fallback xmlns="">
          <p:sp>
            <p:nvSpPr>
              <p:cNvPr id="70660" name="Rectangle 3">
                <a:extLst>
                  <a:ext uri="{FF2B5EF4-FFF2-40B4-BE49-F238E27FC236}">
                    <a16:creationId xmlns:a16="http://schemas.microsoft.com/office/drawing/2014/main" id="{A948E87D-FAAC-4255-A18C-FCC39F79D9FC}"/>
                  </a:ext>
                </a:extLst>
              </p:cNvPr>
              <p:cNvSpPr>
                <a:spLocks noGrp="1" noRot="1" noChangeAspect="1" noMove="1" noResize="1" noEditPoints="1" noAdjustHandles="1" noChangeArrowheads="1" noChangeShapeType="1" noTextEdit="1"/>
              </p:cNvSpPr>
              <p:nvPr>
                <p:ph type="body" idx="1"/>
              </p:nvPr>
            </p:nvSpPr>
            <p:spPr>
              <a:xfrm>
                <a:off x="1981201" y="1371600"/>
                <a:ext cx="8291513" cy="4760913"/>
              </a:xfrm>
              <a:blipFill>
                <a:blip r:embed="rId2"/>
                <a:stretch>
                  <a:fillRect l="-1471" t="-1536" r="-1029"/>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123C534A-9D04-4390-8455-B3D33A13C251}"/>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pPr>
            <a:fld id="{18094459-05F5-45F1-8BC3-ED9A18016412}" type="slidenum">
              <a:rPr lang="en-US" altLang="zh-CN" sz="1400" smtClean="0"/>
              <a:pPr>
                <a:spcBef>
                  <a:spcPct val="0"/>
                </a:spcBef>
              </a:pPr>
              <a:t>36</a:t>
            </a:fld>
            <a:endParaRPr lang="en-US" altLang="zh-CN"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D341A79A-5F51-4628-8304-16DB3E0244C7}"/>
              </a:ext>
            </a:extLst>
          </p:cNvPr>
          <p:cNvSpPr>
            <a:spLocks noGrp="1" noChangeArrowheads="1"/>
          </p:cNvSpPr>
          <p:nvPr>
            <p:ph type="title"/>
          </p:nvPr>
        </p:nvSpPr>
        <p:spPr>
          <a:xfrm>
            <a:off x="1981200" y="44450"/>
            <a:ext cx="8229600" cy="457200"/>
          </a:xfrm>
        </p:spPr>
        <p:txBody>
          <a:bodyPr>
            <a:normAutofit fontScale="90000"/>
          </a:bodyPr>
          <a:lstStyle/>
          <a:p>
            <a:pPr algn="ctr"/>
            <a:r>
              <a:rPr lang="zh-CN" altLang="en-US" dirty="0">
                <a:latin typeface="华文行楷" panose="02010800040101010101" pitchFamily="2" charset="-122"/>
                <a:ea typeface="华文行楷" panose="02010800040101010101" pitchFamily="2" charset="-122"/>
              </a:rPr>
              <a:t>分组密码构造原则</a:t>
            </a:r>
            <a:endParaRPr lang="en-CA" altLang="zh-CN" dirty="0">
              <a:latin typeface="华文行楷" panose="02010800040101010101" pitchFamily="2" charset="-122"/>
              <a:ea typeface="华文行楷" panose="02010800040101010101" pitchFamily="2" charset="-122"/>
            </a:endParaRPr>
          </a:p>
        </p:txBody>
      </p:sp>
      <p:sp>
        <p:nvSpPr>
          <p:cNvPr id="71683" name="内容占位符 2">
            <a:extLst>
              <a:ext uri="{FF2B5EF4-FFF2-40B4-BE49-F238E27FC236}">
                <a16:creationId xmlns:a16="http://schemas.microsoft.com/office/drawing/2014/main" id="{CB8577A8-3C9F-43E7-9BB8-AC2494CDF5B4}"/>
              </a:ext>
            </a:extLst>
          </p:cNvPr>
          <p:cNvSpPr>
            <a:spLocks noGrp="1" noChangeArrowheads="1"/>
          </p:cNvSpPr>
          <p:nvPr>
            <p:ph idx="1"/>
          </p:nvPr>
        </p:nvSpPr>
        <p:spPr>
          <a:xfrm>
            <a:off x="541020" y="501650"/>
            <a:ext cx="11109960" cy="6311900"/>
          </a:xfrm>
        </p:spPr>
        <p:txBody>
          <a:bodyPr>
            <a:noAutofit/>
          </a:bodyPr>
          <a:lstStyle/>
          <a:p>
            <a:pPr marL="0" indent="0">
              <a:buNone/>
            </a:pPr>
            <a:r>
              <a:rPr lang="zh-CN" altLang="en-US" dirty="0">
                <a:latin typeface="宋体" panose="02010600030101010101" pitchFamily="2" charset="-122"/>
                <a:ea typeface="宋体" panose="02010600030101010101" pitchFamily="2" charset="-122"/>
              </a:rPr>
              <a:t>分组密码的构造都遵循下列几个原则：</a:t>
            </a:r>
            <a:endParaRPr lang="en-US" altLang="zh-CN" dirty="0">
              <a:latin typeface="宋体" panose="02010600030101010101" pitchFamily="2" charset="-122"/>
              <a:ea typeface="宋体" panose="02010600030101010101" pitchFamily="2" charset="-122"/>
            </a:endParaRPr>
          </a:p>
          <a:p>
            <a:pPr marL="514350" indent="-514350">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要有足够大的分组长度（保证足够大的明文空间，避免给攻击者提供太多的明文统计特征信息）</a:t>
            </a:r>
            <a:endParaRPr lang="en-US" altLang="zh-CN" dirty="0">
              <a:latin typeface="宋体" panose="02010600030101010101" pitchFamily="2" charset="-122"/>
              <a:ea typeface="宋体" panose="02010600030101010101" pitchFamily="2" charset="-122"/>
            </a:endParaRPr>
          </a:p>
          <a:p>
            <a:pPr marL="514350" indent="-514350">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密钥空间要尽量大（防止穷举密钥）</a:t>
            </a:r>
            <a:endParaRPr lang="en-US" altLang="zh-CN" dirty="0">
              <a:latin typeface="宋体" panose="02010600030101010101" pitchFamily="2" charset="-122"/>
              <a:ea typeface="宋体" panose="02010600030101010101" pitchFamily="2" charset="-122"/>
            </a:endParaRPr>
          </a:p>
          <a:p>
            <a:pPr marL="514350" indent="-514350">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保证足够强的密码算法复杂度以加强分组密码算法自身的安全性</a:t>
            </a:r>
            <a:endParaRPr lang="en-US" altLang="zh-CN" dirty="0">
              <a:latin typeface="宋体" panose="02010600030101010101" pitchFamily="2" charset="-122"/>
              <a:ea typeface="宋体" panose="02010600030101010101" pitchFamily="2" charset="-122"/>
            </a:endParaRPr>
          </a:p>
          <a:p>
            <a:pPr marL="457200" lvl="1" indent="0">
              <a:buSzPct val="60000"/>
              <a:buNone/>
            </a:pPr>
            <a:r>
              <a:rPr lang="zh-CN" altLang="en-US" dirty="0">
                <a:latin typeface="宋体" panose="02010600030101010101" pitchFamily="2" charset="-122"/>
                <a:ea typeface="宋体" panose="02010600030101010101" pitchFamily="2" charset="-122"/>
              </a:rPr>
              <a:t>方法：</a:t>
            </a:r>
            <a:endParaRPr lang="en-US" altLang="zh-CN" dirty="0">
              <a:latin typeface="宋体" panose="02010600030101010101" pitchFamily="2" charset="-122"/>
              <a:ea typeface="宋体" panose="02010600030101010101" pitchFamily="2" charset="-122"/>
            </a:endParaRPr>
          </a:p>
          <a:p>
            <a:pPr lvl="1">
              <a:buClr>
                <a:schemeClr val="accent1"/>
              </a:buClr>
              <a:buSzPct val="6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先将一个明文划分为若干个子组进行处理，然后合并起来再做一些适当的变换，以增大密码算法强度，采取这样的措施也便于密码算法的实际分析和测评；</a:t>
            </a:r>
            <a:endParaRPr lang="en-US" altLang="zh-CN" dirty="0">
              <a:latin typeface="宋体" panose="02010600030101010101" pitchFamily="2" charset="-122"/>
              <a:ea typeface="宋体" panose="02010600030101010101" pitchFamily="2" charset="-122"/>
            </a:endParaRPr>
          </a:p>
          <a:p>
            <a:pPr lvl="1">
              <a:buClr>
                <a:schemeClr val="accent1"/>
              </a:buClr>
              <a:buSzPct val="6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采用</a:t>
            </a:r>
            <a:r>
              <a:rPr lang="zh-CN" altLang="en-US" dirty="0">
                <a:solidFill>
                  <a:srgbClr val="0070C0"/>
                </a:solidFill>
                <a:latin typeface="宋体" panose="02010600030101010101" pitchFamily="2" charset="-122"/>
                <a:ea typeface="宋体" panose="02010600030101010101" pitchFamily="2" charset="-122"/>
              </a:rPr>
              <a:t>乘积密码</a:t>
            </a:r>
            <a:r>
              <a:rPr lang="zh-CN" altLang="en-US" dirty="0">
                <a:latin typeface="宋体" panose="02010600030101010101" pitchFamily="2" charset="-122"/>
                <a:ea typeface="宋体" panose="02010600030101010101" pitchFamily="2" charset="-122"/>
              </a:rPr>
              <a:t>的思想，通过两种或两种以上简单密码的逐次应用，构成强度比其中任何一个更强的加密结果，有效克服单一密码变换的弱点。</a:t>
            </a:r>
            <a:endParaRPr lang="en-CA" altLang="zh-CN" dirty="0">
              <a:latin typeface="宋体" panose="02010600030101010101" pitchFamily="2" charset="-122"/>
              <a:ea typeface="宋体" panose="02010600030101010101" pitchFamily="2" charset="-122"/>
            </a:endParaRPr>
          </a:p>
          <a:p>
            <a:pPr marL="457200" indent="-457200">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软件实现尽量采用子块和简单运算采用加法、乘法、异或和移位等指令，易于标准处理器完成运算</a:t>
            </a:r>
            <a:endParaRPr lang="en-US" altLang="zh-CN" dirty="0">
              <a:latin typeface="宋体" panose="02010600030101010101" pitchFamily="2" charset="-122"/>
              <a:ea typeface="宋体" panose="02010600030101010101" pitchFamily="2" charset="-122"/>
            </a:endParaRPr>
          </a:p>
          <a:p>
            <a:pPr marL="457200" indent="-457200">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加解密硬件结构最好一致，这样便于应用超大规模集成芯片实现，以简化系统整体结构的复杂性</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 calcmode="lin" valueType="num">
                                      <p:cBhvr additive="base">
                                        <p:cTn id="13"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anim calcmode="lin" valueType="num">
                                      <p:cBhvr additive="base">
                                        <p:cTn id="19"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 calcmode="lin" valueType="num">
                                      <p:cBhvr additive="base">
                                        <p:cTn id="23"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6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anim calcmode="lin" valueType="num">
                                      <p:cBhvr additive="base">
                                        <p:cTn id="27"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6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 calcmode="lin" valueType="num">
                                      <p:cBhvr additive="base">
                                        <p:cTn id="31"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683">
                                            <p:txEl>
                                              <p:pRg st="7" end="7"/>
                                            </p:txEl>
                                          </p:spTgt>
                                        </p:tgtEl>
                                        <p:attrNameLst>
                                          <p:attrName>style.visibility</p:attrName>
                                        </p:attrNameLst>
                                      </p:cBhvr>
                                      <p:to>
                                        <p:strVal val="visible"/>
                                      </p:to>
                                    </p:set>
                                    <p:anim calcmode="lin" valueType="num">
                                      <p:cBhvr additive="base">
                                        <p:cTn id="37"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683">
                                            <p:txEl>
                                              <p:pRg st="8" end="8"/>
                                            </p:txEl>
                                          </p:spTgt>
                                        </p:tgtEl>
                                        <p:attrNameLst>
                                          <p:attrName>style.visibility</p:attrName>
                                        </p:attrNameLst>
                                      </p:cBhvr>
                                      <p:to>
                                        <p:strVal val="visible"/>
                                      </p:to>
                                    </p:set>
                                    <p:anim calcmode="lin" valueType="num">
                                      <p:cBhvr additive="base">
                                        <p:cTn id="43" dur="500" fill="hold"/>
                                        <p:tgtEl>
                                          <p:spTgt spid="716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D7D2C9E4-71A9-4EA8-BCCD-CF7CA8B7F664}"/>
              </a:ext>
            </a:extLst>
          </p:cNvPr>
          <p:cNvSpPr>
            <a:spLocks noGrp="1" noChangeArrowheads="1"/>
          </p:cNvSpPr>
          <p:nvPr>
            <p:ph type="title"/>
          </p:nvPr>
        </p:nvSpPr>
        <p:spPr/>
        <p:txBody>
          <a:bodyPr/>
          <a:lstStyle/>
          <a:p>
            <a:pPr algn="ctr"/>
            <a:r>
              <a:rPr lang="zh-CN" altLang="en-US" dirty="0">
                <a:latin typeface="华文行楷" panose="02010800040101010101" pitchFamily="2" charset="-122"/>
                <a:ea typeface="华文行楷" panose="02010800040101010101" pitchFamily="2" charset="-122"/>
              </a:rPr>
              <a:t>增强密码算法复杂度的方法</a:t>
            </a:r>
            <a:endParaRPr lang="en-CA" altLang="zh-CN"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72707" name="内容占位符 2">
                <a:extLst>
                  <a:ext uri="{FF2B5EF4-FFF2-40B4-BE49-F238E27FC236}">
                    <a16:creationId xmlns:a16="http://schemas.microsoft.com/office/drawing/2014/main" id="{7BA752B4-9A79-4337-9B7B-BFD9AC805C79}"/>
                  </a:ext>
                </a:extLst>
              </p:cNvPr>
              <p:cNvSpPr>
                <a:spLocks noGrp="1" noChangeArrowheads="1"/>
              </p:cNvSpPr>
              <p:nvPr>
                <p:ph idx="1"/>
              </p:nvPr>
            </p:nvSpPr>
            <p:spPr/>
            <p:txBody>
              <a:bodyPr/>
              <a:lstStyle/>
              <a:p>
                <a:pPr marL="0" indent="0">
                  <a:lnSpc>
                    <a:spcPct val="100000"/>
                  </a:lnSpc>
                  <a:buNone/>
                </a:pPr>
                <a:r>
                  <a:rPr lang="zh-CN" altLang="en-US" dirty="0">
                    <a:latin typeface="宋体" panose="02010600030101010101" pitchFamily="2" charset="-122"/>
                    <a:ea typeface="宋体" panose="02010600030101010101" pitchFamily="2" charset="-122"/>
                  </a:rPr>
                  <a:t>在分组密码算法的安全策略中，用的最多的就是采用代换</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置换</a:t>
                </a:r>
                <a:r>
                  <a:rPr lang="en-CA"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网络</a:t>
                </a:r>
                <a:r>
                  <a:rPr lang="en-US" altLang="zh-CN" dirty="0">
                    <a:latin typeface="Arial" panose="020B0604020202020204" pitchFamily="34" charset="0"/>
                    <a:ea typeface="宋体" panose="02010600030101010101" pitchFamily="2" charset="-122"/>
                    <a:cs typeface="Arial" panose="020B0604020202020204" pitchFamily="34" charset="0"/>
                  </a:rPr>
                  <a:t>(Substitution-Permutation Network)</a:t>
                </a:r>
                <a:r>
                  <a:rPr lang="zh-CN" altLang="en-US" dirty="0">
                    <a:latin typeface="宋体" panose="02010600030101010101" pitchFamily="2" charset="-122"/>
                    <a:ea typeface="宋体" panose="02010600030101010101" pitchFamily="2" charset="-122"/>
                  </a:rPr>
                  <a:t>，简称</a:t>
                </a:r>
                <a:r>
                  <a:rPr lang="en-US" altLang="zh-CN" dirty="0">
                    <a:latin typeface="Arial" panose="020B0604020202020204" pitchFamily="34" charset="0"/>
                    <a:ea typeface="宋体" panose="02010600030101010101" pitchFamily="2" charset="-122"/>
                    <a:cs typeface="Arial" panose="020B0604020202020204" pitchFamily="34" charset="0"/>
                  </a:rPr>
                  <a:t>SP</a:t>
                </a:r>
                <a:r>
                  <a:rPr lang="zh-CN" altLang="en-US" dirty="0">
                    <a:latin typeface="宋体" panose="02010600030101010101" pitchFamily="2" charset="-122"/>
                    <a:ea typeface="宋体" panose="02010600030101010101" pitchFamily="2" charset="-122"/>
                  </a:rPr>
                  <a:t>网络：</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en-CA" altLang="zh-CN" dirty="0">
                    <a:latin typeface="Arial" panose="020B0604020202020204" pitchFamily="34" charset="0"/>
                    <a:ea typeface="宋体" panose="02010600030101010101" pitchFamily="2" charset="-122"/>
                    <a:cs typeface="Arial" panose="020B0604020202020204" pitchFamily="34" charset="0"/>
                  </a:rPr>
                  <a:t>S</a:t>
                </a:r>
                <a:r>
                  <a:rPr lang="zh-CN" altLang="en-US" dirty="0">
                    <a:latin typeface="宋体" panose="02010600030101010101" pitchFamily="2" charset="-122"/>
                    <a:ea typeface="宋体" panose="02010600030101010101" pitchFamily="2" charset="-122"/>
                  </a:rPr>
                  <a:t>变换：把输入的一个</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宋体" panose="02010600030101010101" pitchFamily="2" charset="-122"/>
                    <a:ea typeface="宋体" panose="02010600030101010101" pitchFamily="2" charset="-122"/>
                  </a:rPr>
                  <a:t>长的比特串转化为另一个</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𝑚</m:t>
                    </m:r>
                  </m:oMath>
                </a14:m>
                <a:r>
                  <a:rPr lang="zh-CN" altLang="en-US" dirty="0">
                    <a:latin typeface="宋体" panose="02010600030101010101" pitchFamily="2" charset="-122"/>
                    <a:ea typeface="宋体" panose="02010600030101010101" pitchFamily="2" charset="-122"/>
                  </a:rPr>
                  <a:t>长的比特串输出（起到混乱的效果）</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en-US" altLang="zh-CN" dirty="0">
                    <a:latin typeface="Arial" panose="020B0604020202020204" pitchFamily="34" charset="0"/>
                    <a:ea typeface="宋体" panose="02010600030101010101" pitchFamily="2" charset="-122"/>
                    <a:cs typeface="Arial" panose="020B0604020202020204" pitchFamily="34" charset="0"/>
                  </a:rPr>
                  <a:t>P</a:t>
                </a:r>
                <a:r>
                  <a:rPr lang="zh-CN" altLang="en-US" dirty="0">
                    <a:latin typeface="宋体" panose="02010600030101010101" pitchFamily="2" charset="-122"/>
                    <a:ea typeface="宋体" panose="02010600030101010101" pitchFamily="2" charset="-122"/>
                  </a:rPr>
                  <a:t>盒变换：通过把一个比特串中各比特的位置次序重新排列而得到新的比特串的变换（起到扩散的效果）</a:t>
                </a:r>
                <a:endParaRPr lang="en-CA" altLang="zh-CN" dirty="0">
                  <a:latin typeface="宋体" panose="02010600030101010101" pitchFamily="2" charset="-122"/>
                  <a:ea typeface="宋体" panose="02010600030101010101" pitchFamily="2" charset="-122"/>
                </a:endParaRPr>
              </a:p>
            </p:txBody>
          </p:sp>
        </mc:Choice>
        <mc:Fallback xmlns="">
          <p:sp>
            <p:nvSpPr>
              <p:cNvPr id="72707" name="内容占位符 2">
                <a:extLst>
                  <a:ext uri="{FF2B5EF4-FFF2-40B4-BE49-F238E27FC236}">
                    <a16:creationId xmlns:a16="http://schemas.microsoft.com/office/drawing/2014/main" id="{7BA752B4-9A79-4337-9B7B-BFD9AC805C79}"/>
                  </a:ext>
                </a:extLst>
              </p:cNvPr>
              <p:cNvSpPr>
                <a:spLocks noGrp="1" noRot="1" noChangeAspect="1" noMove="1" noResize="1" noEditPoints="1" noAdjustHandles="1" noChangeArrowheads="1" noChangeShapeType="1" noTextEdit="1"/>
              </p:cNvSpPr>
              <p:nvPr>
                <p:ph idx="1"/>
              </p:nvPr>
            </p:nvSpPr>
            <p:spPr>
              <a:blipFill>
                <a:blip r:embed="rId2"/>
                <a:stretch>
                  <a:fillRect l="-1217" t="-1401"/>
                </a:stretch>
              </a:blipFill>
            </p:spPr>
            <p:txBody>
              <a:bodyPr/>
              <a:lstStyle/>
              <a:p>
                <a:r>
                  <a:rPr lang="zh-CN" altLang="en-US">
                    <a:noFill/>
                  </a:rPr>
                  <a:t> </a:t>
                </a:r>
              </a:p>
            </p:txBody>
          </p:sp>
        </mc:Fallback>
      </mc:AlternateContent>
      <p:sp>
        <p:nvSpPr>
          <p:cNvPr id="72708" name="灯片编号占位符 3">
            <a:extLst>
              <a:ext uri="{FF2B5EF4-FFF2-40B4-BE49-F238E27FC236}">
                <a16:creationId xmlns:a16="http://schemas.microsoft.com/office/drawing/2014/main" id="{985F9838-A746-4457-94CF-ADE163A497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C407155-20EF-4DFC-940F-D047EBDE329F}" type="slidenum">
              <a:rPr kumimoji="0" lang="en-US" altLang="zh-CN" sz="1400">
                <a:latin typeface="Arial" panose="020B0604020202020204" pitchFamily="34" charset="0"/>
              </a:rPr>
              <a:pPr/>
              <a:t>38</a:t>
            </a:fld>
            <a:endParaRPr kumimoji="0" lang="en-US" altLang="zh-CN" sz="14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EF5B3056-9E05-4D03-AF73-4755F11C916A}"/>
              </a:ext>
            </a:extLst>
          </p:cNvPr>
          <p:cNvSpPr>
            <a:spLocks noGrp="1" noChangeArrowheads="1"/>
          </p:cNvSpPr>
          <p:nvPr>
            <p:ph type="title"/>
          </p:nvPr>
        </p:nvSpPr>
        <p:spPr>
          <a:xfrm>
            <a:off x="1981200" y="274639"/>
            <a:ext cx="8229600" cy="561975"/>
          </a:xfrm>
        </p:spPr>
        <p:txBody>
          <a:bodyPr>
            <a:normAutofit fontScale="90000"/>
          </a:bodyPr>
          <a:lstStyle/>
          <a:p>
            <a:pPr algn="ctr"/>
            <a:r>
              <a:rPr lang="zh-CN" altLang="en-US" dirty="0">
                <a:latin typeface="华文行楷" panose="02010800040101010101" pitchFamily="2" charset="-122"/>
                <a:ea typeface="华文行楷" panose="02010800040101010101" pitchFamily="2" charset="-122"/>
              </a:rPr>
              <a:t>分组密码加密原理</a:t>
            </a:r>
            <a:endParaRPr lang="en-CA" altLang="zh-CN" dirty="0">
              <a:latin typeface="华文行楷" panose="02010800040101010101" pitchFamily="2" charset="-122"/>
              <a:ea typeface="华文行楷" panose="02010800040101010101" pitchFamily="2" charset="-122"/>
            </a:endParaRPr>
          </a:p>
        </p:txBody>
      </p:sp>
      <p:sp>
        <p:nvSpPr>
          <p:cNvPr id="73731" name="内容占位符 2">
            <a:extLst>
              <a:ext uri="{FF2B5EF4-FFF2-40B4-BE49-F238E27FC236}">
                <a16:creationId xmlns:a16="http://schemas.microsoft.com/office/drawing/2014/main" id="{6B281A4F-00D3-445C-B936-60AB9AF50273}"/>
              </a:ext>
            </a:extLst>
          </p:cNvPr>
          <p:cNvSpPr>
            <a:spLocks noGrp="1" noChangeArrowheads="1"/>
          </p:cNvSpPr>
          <p:nvPr>
            <p:ph idx="1"/>
          </p:nvPr>
        </p:nvSpPr>
        <p:spPr>
          <a:xfrm>
            <a:off x="838200" y="1051560"/>
            <a:ext cx="10515600" cy="5125403"/>
          </a:xfrm>
        </p:spPr>
        <p:txBody>
          <a:bodyPr>
            <a:normAutofit/>
          </a:bodyPr>
          <a:lstStyle/>
          <a:p>
            <a:pPr marL="0" indent="0">
              <a:buNone/>
            </a:pPr>
            <a:r>
              <a:rPr lang="zh-CN" altLang="en-US" dirty="0">
                <a:latin typeface="宋体" panose="02010600030101010101" pitchFamily="2" charset="-122"/>
                <a:ea typeface="宋体" panose="02010600030101010101" pitchFamily="2" charset="-122"/>
              </a:rPr>
              <a:t>分组密码一般都采用代换置换网络的结构，这种结构的一个典型代表是</a:t>
            </a:r>
            <a:r>
              <a:rPr lang="en-US" altLang="zh-CN" dirty="0">
                <a:latin typeface="Arial" panose="020B0604020202020204" pitchFamily="34" charset="0"/>
                <a:ea typeface="宋体" panose="02010600030101010101" pitchFamily="2" charset="-122"/>
                <a:cs typeface="Arial" panose="020B0604020202020204" pitchFamily="34" charset="0"/>
              </a:rPr>
              <a:t>Feistel</a:t>
            </a:r>
            <a:r>
              <a:rPr lang="zh-CN" altLang="en-US" dirty="0">
                <a:latin typeface="宋体" panose="02010600030101010101" pitchFamily="2" charset="-122"/>
                <a:ea typeface="宋体" panose="02010600030101010101" pitchFamily="2" charset="-122"/>
              </a:rPr>
              <a:t>密码结构。</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基本思路是采用“扩散与混淆”两个主要思想：</a:t>
            </a:r>
            <a:endParaRPr lang="en-US" altLang="zh-CN" dirty="0">
              <a:latin typeface="宋体" panose="02010600030101010101" pitchFamily="2" charset="-122"/>
              <a:ea typeface="宋体" panose="02010600030101010101" pitchFamily="2" charset="-122"/>
            </a:endParaRPr>
          </a:p>
          <a:p>
            <a:pPr marL="514350" indent="-514350">
              <a:buClr>
                <a:schemeClr val="accent1"/>
              </a:buClr>
              <a:buSzPct val="80000"/>
              <a:buFont typeface="+mj-ea"/>
              <a:buAutoNum type="circleNumDbPlain"/>
            </a:pPr>
            <a:r>
              <a:rPr lang="zh-CN" altLang="en-US" dirty="0">
                <a:solidFill>
                  <a:srgbClr val="0070C0"/>
                </a:solidFill>
                <a:latin typeface="宋体" panose="02010600030101010101" pitchFamily="2" charset="-122"/>
                <a:ea typeface="宋体" panose="02010600030101010101" pitchFamily="2" charset="-122"/>
              </a:rPr>
              <a:t>混乱：</a:t>
            </a:r>
            <a:r>
              <a:rPr lang="zh-CN" altLang="en-US" dirty="0">
                <a:latin typeface="宋体" panose="02010600030101010101" pitchFamily="2" charset="-122"/>
                <a:ea typeface="宋体" panose="02010600030101010101" pitchFamily="2" charset="-122"/>
              </a:rPr>
              <a:t>是指明文与密钥、以及密文之间的统计关系尽可能复杂化，使破译者无法理出相互间的依赖关系，从而加强隐蔽性，采用复杂的非线性代替变化（比如</a:t>
            </a:r>
            <a:r>
              <a:rPr lang="en-US" altLang="zh-CN" dirty="0">
                <a:latin typeface="Arial" panose="020B0604020202020204" pitchFamily="34" charset="0"/>
                <a:ea typeface="宋体" panose="02010600030101010101" pitchFamily="2" charset="-122"/>
                <a:cs typeface="Arial" panose="020B0604020202020204" pitchFamily="34" charset="0"/>
              </a:rPr>
              <a:t>S</a:t>
            </a:r>
            <a:r>
              <a:rPr lang="zh-CN" altLang="en-US" dirty="0">
                <a:latin typeface="宋体" panose="02010600030101010101" pitchFamily="2" charset="-122"/>
                <a:ea typeface="宋体" panose="02010600030101010101" pitchFamily="2" charset="-122"/>
              </a:rPr>
              <a:t>盒单元）就可达到比较好的混乱效果。</a:t>
            </a:r>
            <a:endParaRPr lang="en-US" altLang="zh-CN" dirty="0">
              <a:latin typeface="宋体" panose="02010600030101010101" pitchFamily="2" charset="-122"/>
              <a:ea typeface="宋体" panose="02010600030101010101" pitchFamily="2" charset="-122"/>
            </a:endParaRPr>
          </a:p>
          <a:p>
            <a:pPr marL="514350" indent="-514350">
              <a:buClr>
                <a:schemeClr val="accent1"/>
              </a:buClr>
              <a:buSzPct val="80000"/>
              <a:buFont typeface="+mj-ea"/>
              <a:buAutoNum type="circleNumDbPlain"/>
            </a:pPr>
            <a:r>
              <a:rPr lang="zh-CN" altLang="en-US" dirty="0">
                <a:solidFill>
                  <a:srgbClr val="0070C0"/>
                </a:solidFill>
                <a:latin typeface="宋体" panose="02010600030101010101" pitchFamily="2" charset="-122"/>
                <a:ea typeface="宋体" panose="02010600030101010101" pitchFamily="2" charset="-122"/>
              </a:rPr>
              <a:t>扩散：</a:t>
            </a:r>
            <a:r>
              <a:rPr lang="zh-CN" altLang="en-US" dirty="0">
                <a:latin typeface="宋体" panose="02010600030101010101" pitchFamily="2" charset="-122"/>
                <a:ea typeface="宋体" panose="02010600030101010101" pitchFamily="2" charset="-122"/>
              </a:rPr>
              <a:t>是指让明文中的每一位（包括密钥的每一位）直接或间接影响输出密文中的许多位，或者让密文中的每一位受制于输入明文以及密钥中的若干位，经过多轮变换后将导致输出发生多位变化，即明文的每位比特变化将引起密文许多比特位迅速发生改变。</a:t>
            </a:r>
            <a:endParaRPr lang="en-CA" altLang="zh-CN" dirty="0">
              <a:latin typeface="宋体" panose="02010600030101010101" pitchFamily="2" charset="-122"/>
              <a:ea typeface="宋体" panose="02010600030101010101" pitchFamily="2" charset="-122"/>
            </a:endParaRPr>
          </a:p>
        </p:txBody>
      </p:sp>
      <p:sp>
        <p:nvSpPr>
          <p:cNvPr id="73732" name="灯片编号占位符 3">
            <a:extLst>
              <a:ext uri="{FF2B5EF4-FFF2-40B4-BE49-F238E27FC236}">
                <a16:creationId xmlns:a16="http://schemas.microsoft.com/office/drawing/2014/main" id="{0C8070F7-4BF4-40A8-8A63-CD7E7BFD969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C5525D5-DAFF-4112-998A-5F3B9D112498}" type="slidenum">
              <a:rPr kumimoji="0" lang="en-US" altLang="zh-CN" sz="1400">
                <a:latin typeface="Arial" panose="020B0604020202020204" pitchFamily="34" charset="0"/>
              </a:rPr>
              <a:pPr/>
              <a:t>39</a:t>
            </a:fld>
            <a:endParaRPr kumimoji="0" lang="en-US" altLang="zh-CN"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A273152-ED74-478F-915A-6D630435DE22}"/>
              </a:ext>
            </a:extLst>
          </p:cNvPr>
          <p:cNvSpPr>
            <a:spLocks noGrp="1" noChangeArrowheads="1"/>
          </p:cNvSpPr>
          <p:nvPr>
            <p:ph type="title"/>
          </p:nvPr>
        </p:nvSpPr>
        <p:spPr>
          <a:xfrm>
            <a:off x="838200" y="320675"/>
            <a:ext cx="10515600" cy="1325563"/>
          </a:xfrm>
        </p:spPr>
        <p:txBody>
          <a:bodyPr/>
          <a:lstStyle/>
          <a:p>
            <a:pPr algn="ctr" eaLnBrk="1" hangingPunct="1"/>
            <a:r>
              <a:rPr kumimoji="1" lang="zh-CN" altLang="en-US" sz="3600" dirty="0">
                <a:latin typeface="宋体" panose="02010600030101010101" pitchFamily="2" charset="-122"/>
                <a:ea typeface="宋体" panose="02010600030101010101" pitchFamily="2" charset="-122"/>
              </a:rPr>
              <a:t>流密码的思想起源</a:t>
            </a:r>
          </a:p>
        </p:txBody>
      </p:sp>
      <mc:AlternateContent xmlns:mc="http://schemas.openxmlformats.org/markup-compatibility/2006">
        <mc:Choice xmlns:a14="http://schemas.microsoft.com/office/drawing/2010/main" Requires="a14">
          <p:sp>
            <p:nvSpPr>
              <p:cNvPr id="35843" name="Rectangle 3">
                <a:extLst>
                  <a:ext uri="{FF2B5EF4-FFF2-40B4-BE49-F238E27FC236}">
                    <a16:creationId xmlns:a16="http://schemas.microsoft.com/office/drawing/2014/main" id="{31593462-C69E-41D1-B9F0-BD781D8FF46F}"/>
                  </a:ext>
                </a:extLst>
              </p:cNvPr>
              <p:cNvSpPr>
                <a:spLocks noGrp="1" noChangeArrowheads="1"/>
              </p:cNvSpPr>
              <p:nvPr>
                <p:ph type="body" idx="1"/>
              </p:nvPr>
            </p:nvSpPr>
            <p:spPr/>
            <p:txBody>
              <a:bodyPr/>
              <a:lstStyle/>
              <a:p>
                <a:pPr eaLnBrk="1" hangingPunct="1">
                  <a:lnSpc>
                    <a:spcPct val="145000"/>
                  </a:lnSpc>
                </a:pPr>
                <a:r>
                  <a:rPr lang="zh-CN" altLang="en-US" dirty="0">
                    <a:latin typeface="宋体" panose="02010600030101010101" pitchFamily="2" charset="-122"/>
                    <a:ea typeface="宋体" panose="02010600030101010101" pitchFamily="2" charset="-122"/>
                  </a:rPr>
                  <a:t>设明文为</a:t>
                </a:r>
                <a14:m>
                  <m:oMath xmlns:m="http://schemas.openxmlformats.org/officeDocument/2006/math">
                    <m:r>
                      <a:rPr lang="en-US" altLang="zh-CN" i="1" dirty="0" smtClean="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baseline="-25000" dirty="0" smtClean="0">
                        <a:latin typeface="Cambria Math" panose="02040503050406030204" pitchFamily="18" charset="0"/>
                      </a:rPr>
                      <m:t>1</m:t>
                    </m:r>
                    <m:r>
                      <a:rPr lang="en-US" altLang="zh-CN" i="1" dirty="0" smtClean="0">
                        <a:latin typeface="Cambria Math" panose="02040503050406030204" pitchFamily="18" charset="0"/>
                      </a:rPr>
                      <m:t>𝑚</m:t>
                    </m:r>
                    <m:r>
                      <a:rPr lang="en-US" altLang="zh-CN" i="1" baseline="-25000" dirty="0" smtClean="0">
                        <a:latin typeface="Cambria Math" panose="02040503050406030204" pitchFamily="18" charset="0"/>
                      </a:rPr>
                      <m:t>2</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𝑚</m:t>
                    </m:r>
                    <m:r>
                      <a:rPr lang="en-US" altLang="zh-CN" i="1" baseline="-25000" dirty="0" err="1" smtClean="0">
                        <a:latin typeface="Cambria Math" panose="02040503050406030204" pitchFamily="18" charset="0"/>
                      </a:rPr>
                      <m:t>𝑖</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𝐺𝐹</m:t>
                    </m:r>
                    <m:r>
                      <a:rPr lang="en-US" altLang="zh-CN" i="1" dirty="0" smtClean="0">
                        <a:latin typeface="Cambria Math" panose="02040503050406030204" pitchFamily="18" charset="0"/>
                      </a:rPr>
                      <m:t>(2),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&gt;0</m:t>
                    </m:r>
                  </m:oMath>
                </a14:m>
                <a:endParaRPr lang="en-US" altLang="zh-CN" dirty="0"/>
              </a:p>
              <a:p>
                <a:pPr eaLnBrk="1" hangingPunct="1">
                  <a:lnSpc>
                    <a:spcPct val="145000"/>
                  </a:lnSpc>
                </a:pPr>
                <a:r>
                  <a:rPr lang="zh-CN" altLang="en-US" dirty="0">
                    <a:latin typeface="宋体" panose="02010600030101010101" pitchFamily="2" charset="-122"/>
                    <a:ea typeface="宋体" panose="02010600030101010101" pitchFamily="2" charset="-122"/>
                  </a:rPr>
                  <a:t>设密钥为</a:t>
                </a:r>
                <a14:m>
                  <m:oMath xmlns:m="http://schemas.openxmlformats.org/officeDocument/2006/math">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baseline="-25000" dirty="0" smtClean="0">
                        <a:latin typeface="Cambria Math" panose="02040503050406030204" pitchFamily="18" charset="0"/>
                      </a:rPr>
                      <m:t>1</m:t>
                    </m:r>
                    <m:r>
                      <a:rPr lang="en-US" altLang="zh-CN" i="1" dirty="0" smtClean="0">
                        <a:latin typeface="Cambria Math" panose="02040503050406030204" pitchFamily="18" charset="0"/>
                      </a:rPr>
                      <m:t>𝑘</m:t>
                    </m:r>
                    <m:r>
                      <a:rPr lang="en-US" altLang="zh-CN" i="1" baseline="-25000" dirty="0" smtClean="0">
                        <a:latin typeface="Cambria Math" panose="02040503050406030204" pitchFamily="18" charset="0"/>
                      </a:rPr>
                      <m:t>2</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𝑘</m:t>
                    </m:r>
                    <m:r>
                      <a:rPr lang="en-US" altLang="zh-CN" i="1" baseline="-25000" dirty="0" err="1" smtClean="0">
                        <a:latin typeface="Cambria Math" panose="02040503050406030204" pitchFamily="18" charset="0"/>
                      </a:rPr>
                      <m:t>𝑖</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𝐺𝐹</m:t>
                    </m:r>
                    <m:r>
                      <a:rPr lang="en-US" altLang="zh-CN" i="1" dirty="0" smtClean="0">
                        <a:latin typeface="Cambria Math" panose="02040503050406030204" pitchFamily="18" charset="0"/>
                      </a:rPr>
                      <m:t>(2),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&gt;0</m:t>
                    </m:r>
                  </m:oMath>
                </a14:m>
                <a:endParaRPr lang="en-US" altLang="zh-CN" dirty="0"/>
              </a:p>
              <a:p>
                <a:pPr eaLnBrk="1" hangingPunct="1">
                  <a:lnSpc>
                    <a:spcPct val="145000"/>
                  </a:lnSpc>
                </a:pPr>
                <a:r>
                  <a:rPr lang="zh-CN" altLang="en-US" dirty="0">
                    <a:latin typeface="宋体" panose="02010600030101010101" pitchFamily="2" charset="-122"/>
                    <a:ea typeface="宋体" panose="02010600030101010101" pitchFamily="2" charset="-122"/>
                  </a:rPr>
                  <a:t>设密文为</a:t>
                </a:r>
                <a14:m>
                  <m:oMath xmlns:m="http://schemas.openxmlformats.org/officeDocument/2006/math">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baseline="-25000" dirty="0" smtClean="0">
                        <a:latin typeface="Cambria Math" panose="02040503050406030204" pitchFamily="18" charset="0"/>
                      </a:rPr>
                      <m:t>1</m:t>
                    </m:r>
                    <m:r>
                      <a:rPr lang="en-US" altLang="zh-CN" i="1" dirty="0" smtClean="0">
                        <a:latin typeface="Cambria Math" panose="02040503050406030204" pitchFamily="18" charset="0"/>
                      </a:rPr>
                      <m:t>𝑐</m:t>
                    </m:r>
                    <m:r>
                      <a:rPr lang="en-US" altLang="zh-CN" i="1" baseline="-25000" dirty="0" smtClean="0">
                        <a:latin typeface="Cambria Math" panose="02040503050406030204" pitchFamily="18" charset="0"/>
                      </a:rPr>
                      <m:t>2</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𝑐</m:t>
                    </m:r>
                    <m:r>
                      <a:rPr lang="en-US" altLang="zh-CN" i="1" baseline="-25000" dirty="0" err="1" smtClean="0">
                        <a:latin typeface="Cambria Math" panose="02040503050406030204" pitchFamily="18" charset="0"/>
                      </a:rPr>
                      <m:t>𝑖</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𝐺𝐹</m:t>
                    </m:r>
                    <m:r>
                      <a:rPr lang="en-US" altLang="zh-CN" i="1" dirty="0" smtClean="0">
                        <a:latin typeface="Cambria Math" panose="02040503050406030204" pitchFamily="18" charset="0"/>
                      </a:rPr>
                      <m:t>(2),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&gt;0</m:t>
                    </m:r>
                  </m:oMath>
                </a14:m>
                <a:endParaRPr lang="en-US" altLang="zh-CN" dirty="0"/>
              </a:p>
              <a:p>
                <a:pPr eaLnBrk="1" hangingPunct="1">
                  <a:lnSpc>
                    <a:spcPct val="145000"/>
                  </a:lnSpc>
                </a:pPr>
                <a:r>
                  <a:rPr lang="zh-CN" altLang="en-US" dirty="0">
                    <a:latin typeface="宋体" panose="02010600030101010101" pitchFamily="2" charset="-122"/>
                    <a:ea typeface="宋体" panose="02010600030101010101" pitchFamily="2" charset="-122"/>
                  </a:rPr>
                  <a:t>则加密变换为</a:t>
                </a:r>
                <a14:m>
                  <m:oMath xmlns:m="http://schemas.openxmlformats.org/officeDocument/2006/math">
                    <m:r>
                      <a:rPr lang="en-US" altLang="zh-CN" i="1" dirty="0" smtClean="0">
                        <a:latin typeface="Cambria Math" panose="02040503050406030204" pitchFamily="18" charset="0"/>
                      </a:rPr>
                      <m:t>𝑐</m:t>
                    </m:r>
                    <m:r>
                      <a:rPr lang="en-US" altLang="zh-CN" i="1" baseline="-25000" dirty="0" smtClean="0">
                        <a:latin typeface="Cambria Math" panose="02040503050406030204" pitchFamily="18" charset="0"/>
                      </a:rPr>
                      <m:t>𝑖</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𝑚</m:t>
                    </m:r>
                    <m:r>
                      <a:rPr lang="en-US" altLang="zh-CN" i="1" baseline="-25000" dirty="0" smtClean="0">
                        <a:latin typeface="Cambria Math" panose="02040503050406030204" pitchFamily="18" charset="0"/>
                      </a:rPr>
                      <m:t>𝑖</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𝑘</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2</m:t>
                        </m:r>
                      </m:e>
                    </m:d>
                    <m:r>
                      <a:rPr lang="en-US" altLang="zh-CN" b="0" i="1" dirty="0"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&gt;0</m:t>
                    </m:r>
                  </m:oMath>
                </a14:m>
                <a:endParaRPr lang="en-US" altLang="zh-CN" dirty="0"/>
              </a:p>
              <a:p>
                <a:pPr eaLnBrk="1" hangingPunct="1">
                  <a:lnSpc>
                    <a:spcPct val="145000"/>
                  </a:lnSpc>
                </a:pPr>
                <a:r>
                  <a:rPr lang="zh-CN" altLang="en-US" dirty="0">
                    <a:latin typeface="宋体" panose="02010600030101010101" pitchFamily="2" charset="-122"/>
                    <a:ea typeface="宋体" panose="02010600030101010101" pitchFamily="2" charset="-122"/>
                  </a:rPr>
                  <a:t>则解密变换为</a:t>
                </a:r>
                <a14:m>
                  <m:oMath xmlns:m="http://schemas.openxmlformats.org/officeDocument/2006/math">
                    <m:r>
                      <a:rPr lang="en-US" altLang="zh-CN" i="1" dirty="0" smtClean="0">
                        <a:latin typeface="Cambria Math" panose="02040503050406030204" pitchFamily="18" charset="0"/>
                      </a:rPr>
                      <m:t>𝑚</m:t>
                    </m:r>
                    <m:r>
                      <a:rPr lang="en-US" altLang="zh-CN" i="1" baseline="-25000" dirty="0" smtClean="0">
                        <a:latin typeface="Cambria Math" panose="02040503050406030204" pitchFamily="18" charset="0"/>
                      </a:rPr>
                      <m:t>𝑖</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baseline="-25000" dirty="0" smtClean="0">
                        <a:latin typeface="Cambria Math" panose="02040503050406030204" pitchFamily="18" charset="0"/>
                      </a:rPr>
                      <m:t>𝑖</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𝑘</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2</m:t>
                        </m:r>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r>
                      <a:rPr lang="en-US" altLang="zh-CN" b="0" i="1" dirty="0" smtClean="0">
                        <a:latin typeface="Cambria Math" panose="02040503050406030204" pitchFamily="18" charset="0"/>
                      </a:rPr>
                      <m:t> </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&gt;0</m:t>
                    </m:r>
                  </m:oMath>
                </a14:m>
                <a:endParaRPr lang="en-US" altLang="zh-CN" sz="1800" dirty="0"/>
              </a:p>
            </p:txBody>
          </p:sp>
        </mc:Choice>
        <mc:Fallback>
          <p:sp>
            <p:nvSpPr>
              <p:cNvPr id="35843" name="Rectangle 3">
                <a:extLst>
                  <a:ext uri="{FF2B5EF4-FFF2-40B4-BE49-F238E27FC236}">
                    <a16:creationId xmlns:a16="http://schemas.microsoft.com/office/drawing/2014/main" id="{31593462-C69E-41D1-B9F0-BD781D8FF46F}"/>
                  </a:ext>
                </a:extLst>
              </p:cNvPr>
              <p:cNvSpPr>
                <a:spLocks noGrp="1" noRot="1" noChangeAspect="1" noMove="1" noResize="1" noEditPoints="1" noAdjustHandles="1" noChangeArrowheads="1" noChangeShapeType="1" noTextEdit="1"/>
              </p:cNvSpPr>
              <p:nvPr>
                <p:ph type="body" idx="1"/>
              </p:nvPr>
            </p:nvSpPr>
            <p:spPr>
              <a:blipFill>
                <a:blip r:embed="rId3"/>
                <a:stretch>
                  <a:fillRect l="-1043"/>
                </a:stretch>
              </a:blipFill>
            </p:spPr>
            <p:txBody>
              <a:bodyPr/>
              <a:lstStyle/>
              <a:p>
                <a:r>
                  <a:rPr lang="zh-CN" altLang="en-US">
                    <a:noFill/>
                  </a:rPr>
                  <a:t> </a:t>
                </a:r>
              </a:p>
            </p:txBody>
          </p:sp>
        </mc:Fallback>
      </mc:AlternateContent>
      <p:sp>
        <p:nvSpPr>
          <p:cNvPr id="5" name="灯片编号占位符 1">
            <a:extLst>
              <a:ext uri="{FF2B5EF4-FFF2-40B4-BE49-F238E27FC236}">
                <a16:creationId xmlns:a16="http://schemas.microsoft.com/office/drawing/2014/main" id="{30BB3915-7601-4FF3-9427-0C50DF8612CC}"/>
              </a:ext>
            </a:extLst>
          </p:cNvPr>
          <p:cNvSpPr>
            <a:spLocks noGrp="1" noChangeArrowheads="1"/>
          </p:cNvSpPr>
          <p:nvPr>
            <p:ph type="sldNum" sz="quarter" idx="12"/>
          </p:nvPr>
        </p:nvSpPr>
        <p:spPr>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699CA306-9508-47FB-B7CB-7EA68C35442C}" type="slidenum">
              <a:rPr lang="en-US" altLang="zh-CN" sz="1400"/>
              <a:pPr>
                <a:spcBef>
                  <a:spcPct val="0"/>
                </a:spcBef>
              </a:pPr>
              <a:t>4</a:t>
            </a:fld>
            <a:endParaRPr lang="en-US" altLang="zh-CN" sz="1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AB84CD0F-872D-4DEB-8212-4E849351D42E}"/>
              </a:ext>
            </a:extLst>
          </p:cNvPr>
          <p:cNvSpPr>
            <a:spLocks noGrp="1" noChangeArrowheads="1"/>
          </p:cNvSpPr>
          <p:nvPr>
            <p:ph type="title"/>
          </p:nvPr>
        </p:nvSpPr>
        <p:spPr/>
        <p:txBody>
          <a:bodyPr/>
          <a:lstStyle/>
          <a:p>
            <a:pPr algn="ctr"/>
            <a:r>
              <a:rPr lang="zh-CN" altLang="en-US" dirty="0">
                <a:latin typeface="华文行楷" panose="02010800040101010101" pitchFamily="2" charset="-122"/>
                <a:ea typeface="华文行楷" panose="02010800040101010101" pitchFamily="2" charset="-122"/>
              </a:rPr>
              <a:t>分组密码设计准则</a:t>
            </a:r>
            <a:endParaRPr lang="en-CA" altLang="zh-CN" dirty="0">
              <a:latin typeface="华文行楷" panose="02010800040101010101" pitchFamily="2" charset="-122"/>
              <a:ea typeface="华文行楷" panose="02010800040101010101" pitchFamily="2" charset="-122"/>
            </a:endParaRPr>
          </a:p>
        </p:txBody>
      </p:sp>
      <p:sp>
        <p:nvSpPr>
          <p:cNvPr id="74755" name="内容占位符 2">
            <a:extLst>
              <a:ext uri="{FF2B5EF4-FFF2-40B4-BE49-F238E27FC236}">
                <a16:creationId xmlns:a16="http://schemas.microsoft.com/office/drawing/2014/main" id="{026793D1-1C02-4C6F-8A01-08B04103EA8B}"/>
              </a:ext>
            </a:extLst>
          </p:cNvPr>
          <p:cNvSpPr>
            <a:spLocks noGrp="1" noChangeArrowheads="1"/>
          </p:cNvSpPr>
          <p:nvPr>
            <p:ph idx="1"/>
          </p:nvPr>
        </p:nvSpPr>
        <p:spPr>
          <a:xfrm>
            <a:off x="1722120" y="1847850"/>
            <a:ext cx="8747760" cy="4351338"/>
          </a:xfrm>
        </p:spPr>
        <p:txBody>
          <a:bodyPr/>
          <a:lstStyle/>
          <a:p>
            <a:pPr marL="0" indent="0">
              <a:lnSpc>
                <a:spcPct val="100000"/>
              </a:lnSpc>
              <a:buNone/>
            </a:pPr>
            <a:r>
              <a:rPr lang="zh-CN" altLang="en-US" dirty="0">
                <a:latin typeface="宋体" panose="02010600030101010101" pitchFamily="2" charset="-122"/>
                <a:ea typeface="宋体" panose="02010600030101010101" pitchFamily="2" charset="-122"/>
              </a:rPr>
              <a:t>需要重点考虑：</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en-US" altLang="zh-CN" dirty="0">
                <a:latin typeface="Arial" panose="020B0604020202020204" pitchFamily="34" charset="0"/>
                <a:ea typeface="宋体" panose="02010600030101010101" pitchFamily="2" charset="-122"/>
                <a:cs typeface="Arial" panose="020B0604020202020204" pitchFamily="34" charset="0"/>
              </a:rPr>
              <a:t>S</a:t>
            </a:r>
            <a:r>
              <a:rPr lang="zh-CN" altLang="en-US" dirty="0">
                <a:latin typeface="宋体" panose="02010600030101010101" pitchFamily="2" charset="-122"/>
                <a:ea typeface="宋体" panose="02010600030101010101" pitchFamily="2" charset="-122"/>
              </a:rPr>
              <a:t>盒的设计</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en-US" altLang="zh-CN" dirty="0">
                <a:latin typeface="Arial" panose="020B0604020202020204" pitchFamily="34" charset="0"/>
                <a:ea typeface="宋体" panose="02010600030101010101" pitchFamily="2" charset="-122"/>
                <a:cs typeface="Arial" panose="020B0604020202020204" pitchFamily="34" charset="0"/>
              </a:rPr>
              <a:t>P</a:t>
            </a:r>
            <a:r>
              <a:rPr lang="zh-CN" altLang="en-US" dirty="0">
                <a:latin typeface="宋体" panose="02010600030101010101" pitchFamily="2" charset="-122"/>
                <a:ea typeface="宋体" panose="02010600030101010101" pitchFamily="2" charset="-122"/>
              </a:rPr>
              <a:t>盒的设计</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轮函数</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的设计</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迭代轮数</a:t>
            </a:r>
            <a:endParaRPr lang="en-US" altLang="zh-CN" dirty="0">
              <a:latin typeface="宋体" panose="02010600030101010101" pitchFamily="2" charset="-122"/>
              <a:ea typeface="宋体" panose="02010600030101010101" pitchFamily="2" charset="-122"/>
            </a:endParaRPr>
          </a:p>
          <a:p>
            <a:pPr marL="514350" indent="-514350">
              <a:lnSpc>
                <a:spcPct val="100000"/>
              </a:lnSpc>
              <a:buClr>
                <a:schemeClr val="accent1"/>
              </a:buClr>
              <a:buSzPct val="80000"/>
              <a:buFont typeface="+mj-ea"/>
              <a:buAutoNum type="circleNumDbPlain"/>
            </a:pPr>
            <a:r>
              <a:rPr lang="zh-CN" altLang="en-US" dirty="0">
                <a:latin typeface="宋体" panose="02010600030101010101" pitchFamily="2" charset="-122"/>
                <a:ea typeface="宋体" panose="02010600030101010101" pitchFamily="2" charset="-122"/>
              </a:rPr>
              <a:t>密钥扩展算法</a:t>
            </a:r>
            <a:endParaRPr lang="en-CA" altLang="zh-CN" dirty="0">
              <a:latin typeface="宋体" panose="02010600030101010101" pitchFamily="2" charset="-122"/>
              <a:ea typeface="宋体" panose="02010600030101010101" pitchFamily="2" charset="-122"/>
            </a:endParaRPr>
          </a:p>
        </p:txBody>
      </p:sp>
      <p:sp>
        <p:nvSpPr>
          <p:cNvPr id="74756" name="灯片编号占位符 3">
            <a:extLst>
              <a:ext uri="{FF2B5EF4-FFF2-40B4-BE49-F238E27FC236}">
                <a16:creationId xmlns:a16="http://schemas.microsoft.com/office/drawing/2014/main" id="{9BAAB99A-3B57-48B3-8353-94FAA13F2FB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32686E3-6B18-4B05-8D06-DCEDDEA0C58E}" type="slidenum">
              <a:rPr kumimoji="0" lang="en-US" altLang="zh-CN" sz="1400">
                <a:latin typeface="Arial" panose="020B0604020202020204" pitchFamily="34" charset="0"/>
              </a:rPr>
              <a:pPr/>
              <a:t>40</a:t>
            </a:fld>
            <a:endParaRPr kumimoji="0" lang="en-US" altLang="zh-CN" sz="140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DD4D66A5-6768-46ED-9AD7-35559805BC82}"/>
              </a:ext>
            </a:extLst>
          </p:cNvPr>
          <p:cNvSpPr>
            <a:spLocks noGrp="1" noChangeArrowheads="1"/>
          </p:cNvSpPr>
          <p:nvPr>
            <p:ph type="title"/>
          </p:nvPr>
        </p:nvSpPr>
        <p:spPr>
          <a:xfrm>
            <a:off x="1981200" y="115888"/>
            <a:ext cx="8229600" cy="457200"/>
          </a:xfrm>
        </p:spPr>
        <p:txBody>
          <a:bodyPr>
            <a:normAutofit fontScale="90000"/>
          </a:bodyPr>
          <a:lstStyle/>
          <a:p>
            <a:pPr algn="ctr"/>
            <a:r>
              <a:rPr lang="en-US" altLang="zh-CN" dirty="0">
                <a:latin typeface="Arial" panose="020B0604020202020204" pitchFamily="34" charset="0"/>
                <a:ea typeface="华文行楷" panose="02010800040101010101" pitchFamily="2" charset="-122"/>
                <a:cs typeface="Arial" panose="020B0604020202020204" pitchFamily="34" charset="0"/>
              </a:rPr>
              <a:t>S</a:t>
            </a:r>
            <a:r>
              <a:rPr lang="zh-CN" altLang="en-US" dirty="0">
                <a:latin typeface="华文行楷" panose="02010800040101010101" pitchFamily="2" charset="-122"/>
                <a:ea typeface="华文行楷" panose="02010800040101010101" pitchFamily="2" charset="-122"/>
              </a:rPr>
              <a:t>盒和</a:t>
            </a:r>
            <a:r>
              <a:rPr lang="en-US" altLang="zh-CN" dirty="0">
                <a:latin typeface="Arial" panose="020B0604020202020204" pitchFamily="34" charset="0"/>
                <a:ea typeface="华文行楷" panose="02010800040101010101" pitchFamily="2" charset="-122"/>
                <a:cs typeface="Arial" panose="020B0604020202020204" pitchFamily="34" charset="0"/>
              </a:rPr>
              <a:t>P</a:t>
            </a:r>
            <a:r>
              <a:rPr lang="zh-CN" altLang="en-US" dirty="0">
                <a:latin typeface="华文行楷" panose="02010800040101010101" pitchFamily="2" charset="-122"/>
                <a:ea typeface="华文行楷" panose="02010800040101010101" pitchFamily="2" charset="-122"/>
              </a:rPr>
              <a:t>盒的设计准则</a:t>
            </a:r>
            <a:endParaRPr lang="en-CA" altLang="zh-CN"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75779" name="内容占位符 2">
                <a:extLst>
                  <a:ext uri="{FF2B5EF4-FFF2-40B4-BE49-F238E27FC236}">
                    <a16:creationId xmlns:a16="http://schemas.microsoft.com/office/drawing/2014/main" id="{BADDD589-A7D0-4E56-99C3-926C0D33F389}"/>
                  </a:ext>
                </a:extLst>
              </p:cNvPr>
              <p:cNvSpPr>
                <a:spLocks noGrp="1" noChangeArrowheads="1"/>
              </p:cNvSpPr>
              <p:nvPr>
                <p:ph idx="1"/>
              </p:nvPr>
            </p:nvSpPr>
            <p:spPr>
              <a:xfrm>
                <a:off x="495300" y="685800"/>
                <a:ext cx="11201400" cy="6056312"/>
              </a:xfrm>
            </p:spPr>
            <p:txBody>
              <a:bodyPr>
                <a:normAutofit fontScale="85000" lnSpcReduction="10000"/>
              </a:bodyPr>
              <a:lstStyle/>
              <a:p>
                <a:pPr marL="0" indent="0">
                  <a:lnSpc>
                    <a:spcPct val="110000"/>
                  </a:lnSpc>
                  <a:buNone/>
                </a:pPr>
                <a:r>
                  <a:rPr lang="zh-CN" altLang="en-US" sz="3000" dirty="0">
                    <a:latin typeface="宋体" panose="02010600030101010101" pitchFamily="2" charset="-122"/>
                    <a:ea typeface="宋体" panose="02010600030101010101" pitchFamily="2" charset="-122"/>
                  </a:rPr>
                  <a:t>分组密码中的</a:t>
                </a:r>
                <a:r>
                  <a:rPr lang="en-US" altLang="zh-CN" sz="3000" dirty="0">
                    <a:latin typeface="Arial" panose="020B0604020202020204" pitchFamily="34" charset="0"/>
                    <a:ea typeface="宋体" panose="02010600030101010101" pitchFamily="2" charset="-122"/>
                    <a:cs typeface="Arial" panose="020B0604020202020204" pitchFamily="34" charset="0"/>
                  </a:rPr>
                  <a:t>S-P</a:t>
                </a:r>
                <a:r>
                  <a:rPr lang="zh-CN" altLang="en-US" sz="3000" dirty="0">
                    <a:latin typeface="宋体" panose="02010600030101010101" pitchFamily="2" charset="-122"/>
                    <a:ea typeface="宋体" panose="02010600030101010101" pitchFamily="2" charset="-122"/>
                  </a:rPr>
                  <a:t>网络，是一个集掩蔽、混淆、扩散于一体的综合性部件，目的是实现高度的非线性化和良好的雪崩效应。</a:t>
                </a:r>
                <a:endParaRPr lang="en-US" altLang="zh-CN" sz="3000" dirty="0">
                  <a:latin typeface="宋体" panose="02010600030101010101" pitchFamily="2" charset="-122"/>
                  <a:ea typeface="宋体" panose="02010600030101010101" pitchFamily="2" charset="-122"/>
                </a:endParaRPr>
              </a:p>
              <a:p>
                <a:pPr marL="514350" indent="-514350">
                  <a:lnSpc>
                    <a:spcPct val="110000"/>
                  </a:lnSpc>
                  <a:buClr>
                    <a:schemeClr val="accent1"/>
                  </a:buClr>
                  <a:buSzPct val="80000"/>
                  <a:buFont typeface="+mj-ea"/>
                  <a:buAutoNum type="circleNumDbPlain"/>
                </a:pPr>
                <a:r>
                  <a:rPr lang="en-CA" altLang="zh-CN" sz="3000" dirty="0">
                    <a:solidFill>
                      <a:srgbClr val="0070C0"/>
                    </a:solidFill>
                    <a:latin typeface="Arial" panose="020B0604020202020204" pitchFamily="34" charset="0"/>
                    <a:ea typeface="宋体" panose="02010600030101010101" pitchFamily="2" charset="-122"/>
                    <a:cs typeface="Arial" panose="020B0604020202020204" pitchFamily="34" charset="0"/>
                  </a:rPr>
                  <a:t>S</a:t>
                </a:r>
                <a:r>
                  <a:rPr lang="zh-CN" altLang="en-US" sz="3000" dirty="0">
                    <a:solidFill>
                      <a:srgbClr val="0070C0"/>
                    </a:solidFill>
                    <a:latin typeface="宋体" panose="02010600030101010101" pitchFamily="2" charset="-122"/>
                    <a:ea typeface="宋体" panose="02010600030101010101" pitchFamily="2" charset="-122"/>
                  </a:rPr>
                  <a:t>盒：</a:t>
                </a:r>
                <a:r>
                  <a:rPr lang="zh-CN" altLang="en-US" sz="3000" dirty="0">
                    <a:latin typeface="宋体" panose="02010600030101010101" pitchFamily="2" charset="-122"/>
                    <a:ea typeface="宋体" panose="02010600030101010101" pitchFamily="2" charset="-122"/>
                  </a:rPr>
                  <a:t>分组密码的非线性部分的核心部件，起着加密算法的混淆作用，直接影响整个分组密码算法的安全强度。</a:t>
                </a:r>
                <a:endParaRPr lang="en-US" altLang="zh-CN" sz="3000" dirty="0">
                  <a:latin typeface="宋体" panose="02010600030101010101" pitchFamily="2" charset="-122"/>
                  <a:ea typeface="宋体" panose="02010600030101010101" pitchFamily="2" charset="-122"/>
                </a:endParaRPr>
              </a:p>
              <a:p>
                <a:pPr lvl="1">
                  <a:lnSpc>
                    <a:spcPct val="110000"/>
                  </a:lnSpc>
                  <a:buClr>
                    <a:schemeClr val="accent1"/>
                  </a:buClr>
                  <a:buSzPct val="80000"/>
                  <a:buFont typeface="Wingdings" panose="05000000000000000000" pitchFamily="2" charset="2"/>
                  <a:buChar char="l"/>
                </a:pPr>
                <a:r>
                  <a:rPr lang="zh-CN" altLang="en-US" sz="2800" dirty="0">
                    <a:solidFill>
                      <a:srgbClr val="0070C0"/>
                    </a:solidFill>
                    <a:latin typeface="宋体" panose="02010600030101010101" pitchFamily="2" charset="-122"/>
                    <a:ea typeface="宋体" panose="02010600030101010101" pitchFamily="2" charset="-122"/>
                  </a:rPr>
                  <a:t>非线性度，</a:t>
                </a:r>
                <a:r>
                  <a:rPr lang="zh-CN" altLang="en-US" sz="2800" dirty="0">
                    <a:latin typeface="宋体" panose="02010600030101010101" pitchFamily="2" charset="-122"/>
                    <a:ea typeface="宋体" panose="02010600030101010101" pitchFamily="2" charset="-122"/>
                  </a:rPr>
                  <a:t>目前有的采用群加密运算乘法 </a:t>
                </a:r>
                <a14:m>
                  <m:oMath xmlns:m="http://schemas.openxmlformats.org/officeDocument/2006/math">
                    <m:r>
                      <a:rPr lang="en-US" altLang="zh-CN" sz="2800" i="1" dirty="0" smtClean="0">
                        <a:latin typeface="Cambria Math" panose="02040503050406030204" pitchFamily="18" charset="0"/>
                      </a:rPr>
                      <m:t>𝑚𝑜𝑑</m:t>
                    </m:r>
                    <m:r>
                      <a:rPr lang="en-US" altLang="zh-CN" sz="2800" b="0" i="1" dirty="0" smtClean="0">
                        <a:latin typeface="Cambria Math" panose="02040503050406030204" pitchFamily="18" charset="0"/>
                      </a:rPr>
                      <m:t> </m:t>
                    </m:r>
                    <m:sSup>
                      <m:sSupPr>
                        <m:ctrlPr>
                          <a:rPr lang="en-US" altLang="zh-CN" sz="2800" b="0" i="1" dirty="0" smtClean="0">
                            <a:latin typeface="Cambria Math" panose="02040503050406030204" pitchFamily="18" charset="0"/>
                          </a:rPr>
                        </m:ctrlPr>
                      </m:sSupPr>
                      <m:e>
                        <m:r>
                          <a:rPr lang="en-US" altLang="zh-CN" sz="2800" b="0" i="1" dirty="0" smtClean="0">
                            <a:latin typeface="Cambria Math" panose="02040503050406030204" pitchFamily="18" charset="0"/>
                          </a:rPr>
                          <m:t>2</m:t>
                        </m:r>
                      </m:e>
                      <m:sup>
                        <m:r>
                          <a:rPr lang="en-US" altLang="zh-CN" sz="2800" b="0" i="1" dirty="0" smtClean="0">
                            <a:latin typeface="Cambria Math" panose="02040503050406030204" pitchFamily="18" charset="0"/>
                          </a:rPr>
                          <m:t>𝑛</m:t>
                        </m:r>
                      </m:sup>
                    </m:sSup>
                    <m:r>
                      <a:rPr lang="en-US" altLang="zh-CN" sz="2800" b="0" i="1" dirty="0" smtClean="0">
                        <a:latin typeface="Cambria Math" panose="02040503050406030204" pitchFamily="18" charset="0"/>
                      </a:rPr>
                      <m:t>+1</m:t>
                    </m:r>
                  </m:oMath>
                </a14:m>
                <a:r>
                  <a:rPr lang="zh-CN" altLang="en-US" sz="2800" dirty="0">
                    <a:latin typeface="宋体" panose="02010600030101010101" pitchFamily="2" charset="-122"/>
                    <a:ea typeface="宋体" panose="02010600030101010101" pitchFamily="2" charset="-122"/>
                  </a:rPr>
                  <a:t>（如</a:t>
                </a:r>
                <a:r>
                  <a:rPr lang="en-US" altLang="zh-CN" sz="2800" dirty="0">
                    <a:latin typeface="Arial" panose="020B0604020202020204" pitchFamily="34" charset="0"/>
                    <a:ea typeface="宋体" panose="02010600030101010101" pitchFamily="2" charset="-122"/>
                    <a:cs typeface="Arial" panose="020B0604020202020204" pitchFamily="34" charset="0"/>
                  </a:rPr>
                  <a:t>IDEA</a:t>
                </a:r>
                <a:r>
                  <a:rPr lang="zh-CN" altLang="en-US" sz="2800" dirty="0">
                    <a:latin typeface="宋体" panose="02010600030101010101" pitchFamily="2" charset="-122"/>
                    <a:ea typeface="宋体" panose="02010600030101010101" pitchFamily="2" charset="-122"/>
                  </a:rPr>
                  <a:t>）或利用非素数域</a:t>
                </a:r>
                <a14:m>
                  <m:oMath xmlns:m="http://schemas.openxmlformats.org/officeDocument/2006/math">
                    <m:r>
                      <a:rPr lang="en-US" altLang="zh-CN" sz="2800" i="1" dirty="0" smtClean="0">
                        <a:latin typeface="Cambria Math" panose="02040503050406030204" pitchFamily="18" charset="0"/>
                      </a:rPr>
                      <m:t>𝐺𝐹</m:t>
                    </m:r>
                    <m:r>
                      <a:rPr lang="en-US" altLang="zh-CN" sz="2800" i="1" dirty="0" smtClean="0">
                        <a:latin typeface="Cambria Math" panose="02040503050406030204" pitchFamily="18" charset="0"/>
                      </a:rPr>
                      <m:t>(</m:t>
                    </m:r>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2</m:t>
                        </m:r>
                      </m:e>
                      <m:sup>
                        <m:r>
                          <a:rPr lang="en-US" altLang="zh-CN" sz="2800" b="0" i="1" dirty="0" smtClean="0">
                            <a:latin typeface="Cambria Math" panose="02040503050406030204" pitchFamily="18" charset="0"/>
                          </a:rPr>
                          <m:t>𝑛</m:t>
                        </m:r>
                      </m:sup>
                    </m:sSup>
                    <m:r>
                      <a:rPr lang="en-US" altLang="zh-CN" sz="2800" i="1" dirty="0" smtClean="0">
                        <a:latin typeface="Cambria Math" panose="02040503050406030204" pitchFamily="18" charset="0"/>
                      </a:rPr>
                      <m:t>)</m:t>
                    </m:r>
                  </m:oMath>
                </a14:m>
                <a:r>
                  <a:rPr lang="zh-CN" altLang="en-US" sz="2800" dirty="0">
                    <a:latin typeface="宋体" panose="02010600030101010101" pitchFamily="2" charset="-122"/>
                    <a:ea typeface="宋体" panose="02010600030101010101" pitchFamily="2" charset="-122"/>
                  </a:rPr>
                  <a:t>上的幂函数（如</a:t>
                </a:r>
                <a:r>
                  <a:rPr lang="en-US" altLang="zh-CN" sz="2800" dirty="0">
                    <a:latin typeface="Arial" panose="020B0604020202020204" pitchFamily="34" charset="0"/>
                    <a:ea typeface="宋体" panose="02010600030101010101" pitchFamily="2" charset="-122"/>
                    <a:cs typeface="Arial" panose="020B0604020202020204" pitchFamily="34" charset="0"/>
                  </a:rPr>
                  <a:t>AES</a:t>
                </a:r>
                <a:r>
                  <a:rPr lang="zh-CN" altLang="en-US" sz="2800" dirty="0">
                    <a:latin typeface="宋体" panose="02010600030101010101" pitchFamily="2" charset="-122"/>
                    <a:ea typeface="宋体" panose="02010600030101010101" pitchFamily="2" charset="-122"/>
                  </a:rPr>
                  <a:t>）来构造</a:t>
                </a:r>
                <a:r>
                  <a:rPr lang="en-US" altLang="zh-CN" sz="2800" dirty="0">
                    <a:latin typeface="Arial" panose="020B0604020202020204" pitchFamily="34" charset="0"/>
                    <a:ea typeface="宋体" panose="02010600030101010101" pitchFamily="2" charset="-122"/>
                    <a:cs typeface="Arial" panose="020B0604020202020204" pitchFamily="34" charset="0"/>
                  </a:rPr>
                  <a:t>S</a:t>
                </a:r>
                <a:r>
                  <a:rPr lang="zh-CN" altLang="en-US" sz="2800" dirty="0">
                    <a:latin typeface="宋体" panose="02010600030101010101" pitchFamily="2" charset="-122"/>
                    <a:ea typeface="宋体" panose="02010600030101010101" pitchFamily="2" charset="-122"/>
                  </a:rPr>
                  <a:t>盒，以增强高度非线性度变换；</a:t>
                </a:r>
                <a:endParaRPr lang="en-US" altLang="zh-CN" sz="2800" dirty="0">
                  <a:latin typeface="宋体" panose="02010600030101010101" pitchFamily="2" charset="-122"/>
                  <a:ea typeface="宋体" panose="02010600030101010101" pitchFamily="2" charset="-122"/>
                </a:endParaRPr>
              </a:p>
              <a:p>
                <a:pPr lvl="1">
                  <a:lnSpc>
                    <a:spcPct val="110000"/>
                  </a:lnSpc>
                  <a:buClr>
                    <a:schemeClr val="accent1"/>
                  </a:buClr>
                  <a:buSzPct val="80000"/>
                  <a:buFont typeface="Wingdings" panose="05000000000000000000" pitchFamily="2" charset="2"/>
                  <a:buChar char="l"/>
                </a:pPr>
                <a:r>
                  <a:rPr lang="zh-CN" altLang="en-US" sz="2800" dirty="0">
                    <a:solidFill>
                      <a:srgbClr val="0070C0"/>
                    </a:solidFill>
                    <a:latin typeface="宋体" panose="02010600030101010101" pitchFamily="2" charset="-122"/>
                    <a:ea typeface="宋体" panose="02010600030101010101" pitchFamily="2" charset="-122"/>
                  </a:rPr>
                  <a:t>非均匀性，</a:t>
                </a:r>
                <a:r>
                  <a:rPr lang="zh-CN" altLang="en-US" sz="2800" dirty="0">
                    <a:latin typeface="宋体" panose="02010600030101010101" pitchFamily="2" charset="-122"/>
                    <a:ea typeface="宋体" panose="02010600030101010101" pitchFamily="2" charset="-122"/>
                  </a:rPr>
                  <a:t>抵抗差分密码分析的能力要求；</a:t>
                </a:r>
                <a:endParaRPr lang="en-US" altLang="zh-CN" sz="2800" dirty="0">
                  <a:latin typeface="宋体" panose="02010600030101010101" pitchFamily="2" charset="-122"/>
                  <a:ea typeface="宋体" panose="02010600030101010101" pitchFamily="2" charset="-122"/>
                </a:endParaRPr>
              </a:p>
              <a:p>
                <a:pPr lvl="1">
                  <a:lnSpc>
                    <a:spcPct val="110000"/>
                  </a:lnSpc>
                  <a:buClr>
                    <a:schemeClr val="accent1"/>
                  </a:buClr>
                  <a:buSzPct val="80000"/>
                  <a:buFont typeface="Wingdings" panose="05000000000000000000" pitchFamily="2" charset="2"/>
                  <a:buChar char="l"/>
                </a:pPr>
                <a:r>
                  <a:rPr lang="zh-CN" altLang="en-US" sz="2800" dirty="0">
                    <a:solidFill>
                      <a:srgbClr val="0070C0"/>
                    </a:solidFill>
                    <a:latin typeface="宋体" panose="02010600030101010101" pitchFamily="2" charset="-122"/>
                    <a:ea typeface="宋体" panose="02010600030101010101" pitchFamily="2" charset="-122"/>
                  </a:rPr>
                  <a:t>雪崩效应，</a:t>
                </a:r>
                <a:r>
                  <a:rPr lang="zh-CN" altLang="en-US" sz="2800" dirty="0">
                    <a:latin typeface="宋体" panose="02010600030101010101" pitchFamily="2" charset="-122"/>
                    <a:ea typeface="宋体" panose="02010600030101010101" pitchFamily="2" charset="-122"/>
                  </a:rPr>
                  <a:t>这与</a:t>
                </a:r>
                <a:r>
                  <a:rPr lang="en-US" altLang="zh-CN" sz="2800" dirty="0">
                    <a:latin typeface="Arial" panose="020B0604020202020204" pitchFamily="34" charset="0"/>
                    <a:ea typeface="宋体" panose="02010600030101010101" pitchFamily="2" charset="-122"/>
                    <a:cs typeface="Arial" panose="020B0604020202020204" pitchFamily="34" charset="0"/>
                  </a:rPr>
                  <a:t>P</a:t>
                </a:r>
                <a:r>
                  <a:rPr lang="zh-CN" altLang="en-US" sz="2800" dirty="0">
                    <a:latin typeface="宋体" panose="02010600030101010101" pitchFamily="2" charset="-122"/>
                    <a:ea typeface="宋体" panose="02010600030101010101" pitchFamily="2" charset="-122"/>
                  </a:rPr>
                  <a:t>盒的功能有关，是混淆</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扩散特性的进一步反映，要求有良好的雪崩效果，即要求当输入有一比特发生变化时，将导致输出有一半的比特位发生变化；</a:t>
                </a:r>
                <a:endParaRPr lang="en-US" altLang="zh-CN" sz="2800" dirty="0">
                  <a:latin typeface="宋体" panose="02010600030101010101" pitchFamily="2" charset="-122"/>
                  <a:ea typeface="宋体" panose="02010600030101010101" pitchFamily="2" charset="-122"/>
                </a:endParaRPr>
              </a:p>
              <a:p>
                <a:pPr lvl="1">
                  <a:lnSpc>
                    <a:spcPct val="110000"/>
                  </a:lnSpc>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可逆性完整、没有“陷门”</a:t>
                </a:r>
                <a:r>
                  <a:rPr lang="en-US" altLang="zh-CN" sz="2800" dirty="0">
                    <a:latin typeface="宋体" panose="02010600030101010101" pitchFamily="2" charset="-122"/>
                    <a:ea typeface="宋体" panose="02010600030101010101" pitchFamily="2" charset="-122"/>
                  </a:rPr>
                  <a:t>.</a:t>
                </a:r>
                <a:endParaRPr lang="en-CA" altLang="zh-CN" sz="2800" dirty="0">
                  <a:latin typeface="宋体" panose="02010600030101010101" pitchFamily="2" charset="-122"/>
                  <a:ea typeface="宋体" panose="02010600030101010101" pitchFamily="2" charset="-122"/>
                </a:endParaRPr>
              </a:p>
              <a:p>
                <a:pPr marL="514350" indent="-514350">
                  <a:lnSpc>
                    <a:spcPct val="110000"/>
                  </a:lnSpc>
                  <a:buClr>
                    <a:schemeClr val="accent1"/>
                  </a:buClr>
                  <a:buSzPct val="80000"/>
                  <a:buFont typeface="+mj-ea"/>
                  <a:buAutoNum type="circleNumDbPlain"/>
                </a:pPr>
                <a:r>
                  <a:rPr lang="en-US" altLang="zh-CN" sz="3000" dirty="0">
                    <a:solidFill>
                      <a:srgbClr val="0070C0"/>
                    </a:solidFill>
                    <a:latin typeface="Arial" panose="020B0604020202020204" pitchFamily="34" charset="0"/>
                    <a:ea typeface="宋体" panose="02010600030101010101" pitchFamily="2" charset="-122"/>
                    <a:cs typeface="Arial" panose="020B0604020202020204" pitchFamily="34" charset="0"/>
                  </a:rPr>
                  <a:t>P</a:t>
                </a:r>
                <a:r>
                  <a:rPr lang="zh-CN" altLang="en-US" sz="3000" dirty="0">
                    <a:solidFill>
                      <a:srgbClr val="0070C0"/>
                    </a:solidFill>
                    <a:latin typeface="宋体" panose="02010600030101010101" pitchFamily="2" charset="-122"/>
                    <a:ea typeface="宋体" panose="02010600030101010101" pitchFamily="2" charset="-122"/>
                  </a:rPr>
                  <a:t>盒：</a:t>
                </a:r>
                <a:r>
                  <a:rPr lang="zh-CN" altLang="en-US" sz="3000" dirty="0">
                    <a:latin typeface="宋体" panose="02010600030101010101" pitchFamily="2" charset="-122"/>
                    <a:ea typeface="宋体" panose="02010600030101010101" pitchFamily="2" charset="-122"/>
                  </a:rPr>
                  <a:t>由于</a:t>
                </a:r>
                <a:r>
                  <a:rPr lang="en-US" altLang="zh-CN" sz="3000" dirty="0">
                    <a:latin typeface="Arial" panose="020B0604020202020204" pitchFamily="34" charset="0"/>
                    <a:ea typeface="宋体" panose="02010600030101010101" pitchFamily="2" charset="-122"/>
                    <a:cs typeface="Arial" panose="020B0604020202020204" pitchFamily="34" charset="0"/>
                  </a:rPr>
                  <a:t>P</a:t>
                </a:r>
                <a:r>
                  <a:rPr lang="zh-CN" altLang="en-US" sz="3000" dirty="0">
                    <a:latin typeface="宋体" panose="02010600030101010101" pitchFamily="2" charset="-122"/>
                    <a:ea typeface="宋体" panose="02010600030101010101" pitchFamily="2" charset="-122"/>
                  </a:rPr>
                  <a:t>盒多半是继若干个</a:t>
                </a:r>
                <a:r>
                  <a:rPr lang="en-US" altLang="zh-CN" sz="3000" dirty="0">
                    <a:latin typeface="Arial" panose="020B0604020202020204" pitchFamily="34" charset="0"/>
                    <a:ea typeface="宋体" panose="02010600030101010101" pitchFamily="2" charset="-122"/>
                    <a:cs typeface="Arial" panose="020B0604020202020204" pitchFamily="34" charset="0"/>
                  </a:rPr>
                  <a:t>S</a:t>
                </a:r>
                <a:r>
                  <a:rPr lang="zh-CN" altLang="en-US" sz="3000" dirty="0">
                    <a:latin typeface="宋体" panose="02010600030101010101" pitchFamily="2" charset="-122"/>
                    <a:ea typeface="宋体" panose="02010600030101010101" pitchFamily="2" charset="-122"/>
                  </a:rPr>
                  <a:t>盒部件之后，因此，</a:t>
                </a:r>
                <a:r>
                  <a:rPr lang="en-US" altLang="zh-CN" sz="3000" dirty="0">
                    <a:latin typeface="Arial" panose="020B0604020202020204" pitchFamily="34" charset="0"/>
                    <a:ea typeface="宋体" panose="02010600030101010101" pitchFamily="2" charset="-122"/>
                    <a:cs typeface="Arial" panose="020B0604020202020204" pitchFamily="34" charset="0"/>
                  </a:rPr>
                  <a:t>P</a:t>
                </a:r>
                <a:r>
                  <a:rPr lang="zh-CN" altLang="en-US" sz="3000" dirty="0">
                    <a:latin typeface="宋体" panose="02010600030101010101" pitchFamily="2" charset="-122"/>
                    <a:ea typeface="宋体" panose="02010600030101010101" pitchFamily="2" charset="-122"/>
                  </a:rPr>
                  <a:t>盒的设计准则就是要实现良好的雪崩效应，进一步增加扩散程度，比如</a:t>
                </a:r>
                <a:r>
                  <a:rPr lang="en-US" altLang="zh-CN" sz="3000" dirty="0">
                    <a:latin typeface="Arial" panose="020B0604020202020204" pitchFamily="34" charset="0"/>
                    <a:ea typeface="宋体" panose="02010600030101010101" pitchFamily="2" charset="-122"/>
                    <a:cs typeface="Arial" panose="020B0604020202020204" pitchFamily="34" charset="0"/>
                  </a:rPr>
                  <a:t>DES</a:t>
                </a:r>
                <a:r>
                  <a:rPr lang="zh-CN" altLang="en-US" sz="3000" dirty="0">
                    <a:latin typeface="宋体" panose="02010600030101010101" pitchFamily="2" charset="-122"/>
                    <a:ea typeface="宋体" panose="02010600030101010101" pitchFamily="2" charset="-122"/>
                  </a:rPr>
                  <a:t>中要求</a:t>
                </a:r>
                <a:r>
                  <a:rPr lang="en-US" altLang="zh-CN" sz="3000" dirty="0">
                    <a:latin typeface="Arial" panose="020B0604020202020204" pitchFamily="34" charset="0"/>
                    <a:ea typeface="宋体" panose="02010600030101010101" pitchFamily="2" charset="-122"/>
                    <a:cs typeface="Arial" panose="020B0604020202020204" pitchFamily="34" charset="0"/>
                  </a:rPr>
                  <a:t>1</a:t>
                </a:r>
                <a:r>
                  <a:rPr lang="zh-CN" altLang="en-US" sz="3000" dirty="0">
                    <a:latin typeface="宋体" panose="02010600030101010101" pitchFamily="2" charset="-122"/>
                    <a:ea typeface="宋体" panose="02010600030101010101" pitchFamily="2" charset="-122"/>
                  </a:rPr>
                  <a:t>比特输入希望能引起大约一半输出位的快速变化响应；</a:t>
                </a:r>
                <a:endParaRPr lang="en-US" altLang="zh-CN" sz="3000" dirty="0">
                  <a:latin typeface="宋体" panose="02010600030101010101" pitchFamily="2" charset="-122"/>
                  <a:ea typeface="宋体" panose="02010600030101010101" pitchFamily="2" charset="-122"/>
                </a:endParaRPr>
              </a:p>
            </p:txBody>
          </p:sp>
        </mc:Choice>
        <mc:Fallback xmlns="">
          <p:sp>
            <p:nvSpPr>
              <p:cNvPr id="75779" name="内容占位符 2">
                <a:extLst>
                  <a:ext uri="{FF2B5EF4-FFF2-40B4-BE49-F238E27FC236}">
                    <a16:creationId xmlns:a16="http://schemas.microsoft.com/office/drawing/2014/main" id="{BADDD589-A7D0-4E56-99C3-926C0D33F389}"/>
                  </a:ext>
                </a:extLst>
              </p:cNvPr>
              <p:cNvSpPr>
                <a:spLocks noGrp="1" noRot="1" noChangeAspect="1" noMove="1" noResize="1" noEditPoints="1" noAdjustHandles="1" noChangeArrowheads="1" noChangeShapeType="1" noTextEdit="1"/>
              </p:cNvSpPr>
              <p:nvPr>
                <p:ph idx="1"/>
              </p:nvPr>
            </p:nvSpPr>
            <p:spPr>
              <a:xfrm>
                <a:off x="495300" y="685800"/>
                <a:ext cx="11201400" cy="6056312"/>
              </a:xfrm>
              <a:blipFill>
                <a:blip r:embed="rId2"/>
                <a:stretch>
                  <a:fillRect l="-979" t="-1208" r="-707" b="-604"/>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AD4116DB-E63C-4BE9-B754-B0DFC14B6E7A}"/>
              </a:ext>
            </a:extLst>
          </p:cNvPr>
          <p:cNvSpPr>
            <a:spLocks noGrp="1" noChangeArrowheads="1"/>
          </p:cNvSpPr>
          <p:nvPr>
            <p:ph type="title"/>
          </p:nvPr>
        </p:nvSpPr>
        <p:spPr/>
        <p:txBody>
          <a:bodyPr/>
          <a:lstStyle/>
          <a:p>
            <a:pPr algn="ctr"/>
            <a:r>
              <a:rPr lang="zh-CN" altLang="en-US" dirty="0">
                <a:latin typeface="华文行楷" panose="02010800040101010101" pitchFamily="2" charset="-122"/>
                <a:ea typeface="华文行楷" panose="02010800040101010101" pitchFamily="2" charset="-122"/>
              </a:rPr>
              <a:t>轮函数</a:t>
            </a:r>
            <a:r>
              <a:rPr lang="en-US" altLang="zh-CN" dirty="0">
                <a:latin typeface="Arial" panose="020B0604020202020204" pitchFamily="34" charset="0"/>
                <a:ea typeface="华文行楷" panose="02010800040101010101" pitchFamily="2" charset="-122"/>
                <a:cs typeface="Arial" panose="020B0604020202020204" pitchFamily="34" charset="0"/>
              </a:rPr>
              <a:t>F</a:t>
            </a:r>
            <a:r>
              <a:rPr lang="zh-CN" altLang="en-US" dirty="0">
                <a:latin typeface="华文行楷" panose="02010800040101010101" pitchFamily="2" charset="-122"/>
                <a:ea typeface="华文行楷" panose="02010800040101010101" pitchFamily="2" charset="-122"/>
              </a:rPr>
              <a:t>的设计准则</a:t>
            </a:r>
            <a:endParaRPr lang="en-CA" altLang="zh-CN" dirty="0">
              <a:latin typeface="华文行楷" panose="02010800040101010101" pitchFamily="2" charset="-122"/>
              <a:ea typeface="华文行楷" panose="02010800040101010101" pitchFamily="2" charset="-122"/>
            </a:endParaRPr>
          </a:p>
        </p:txBody>
      </p:sp>
      <p:sp>
        <p:nvSpPr>
          <p:cNvPr id="76803" name="内容占位符 2">
            <a:extLst>
              <a:ext uri="{FF2B5EF4-FFF2-40B4-BE49-F238E27FC236}">
                <a16:creationId xmlns:a16="http://schemas.microsoft.com/office/drawing/2014/main" id="{DD403ED6-DC2C-455A-A2A8-7E38D451A9A6}"/>
              </a:ext>
            </a:extLst>
          </p:cNvPr>
          <p:cNvSpPr>
            <a:spLocks noGrp="1" noChangeArrowheads="1"/>
          </p:cNvSpPr>
          <p:nvPr>
            <p:ph idx="1"/>
          </p:nvPr>
        </p:nvSpPr>
        <p:spPr/>
        <p:txBody>
          <a:bodyPr>
            <a:normAutofit/>
          </a:bodyPr>
          <a:lstStyle/>
          <a:p>
            <a:pPr marL="0" indent="0">
              <a:lnSpc>
                <a:spcPct val="100000"/>
              </a:lnSpc>
              <a:buNone/>
            </a:pPr>
            <a:r>
              <a:rPr lang="zh-CN" altLang="en-US" dirty="0">
                <a:latin typeface="宋体" panose="02010600030101010101" pitchFamily="2" charset="-122"/>
                <a:ea typeface="宋体" panose="02010600030101010101" pitchFamily="2" charset="-122"/>
              </a:rPr>
              <a:t>轮函数</a:t>
            </a:r>
            <a:r>
              <a:rPr lang="en-US" altLang="zh-CN" dirty="0">
                <a:latin typeface="Arial" panose="020B0604020202020204" pitchFamily="34" charset="0"/>
                <a:ea typeface="宋体" panose="02010600030101010101" pitchFamily="2" charset="-122"/>
                <a:cs typeface="Arial" panose="020B0604020202020204" pitchFamily="34" charset="0"/>
              </a:rPr>
              <a:t>F</a:t>
            </a:r>
            <a:r>
              <a:rPr lang="zh-CN" altLang="en-US" dirty="0">
                <a:latin typeface="宋体" panose="02010600030101010101" pitchFamily="2" charset="-122"/>
                <a:ea typeface="宋体" panose="02010600030101010101" pitchFamily="2" charset="-122"/>
              </a:rPr>
              <a:t>通常是指迭代分组密码中单轮加密算法的非线性函数。</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其设计准则就是保证非线性度要强，具体通过位独立和雪崩效应来实现更加混乱。</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zh-CN" altLang="en-US" dirty="0">
                <a:latin typeface="宋体" panose="02010600030101010101" pitchFamily="2" charset="-122"/>
                <a:ea typeface="宋体" panose="02010600030101010101" pitchFamily="2" charset="-122"/>
              </a:rPr>
              <a:t>指标：</a:t>
            </a:r>
            <a:endParaRPr lang="en-US" altLang="zh-CN" dirty="0">
              <a:latin typeface="宋体" panose="02010600030101010101" pitchFamily="2" charset="-122"/>
              <a:ea typeface="宋体" panose="02010600030101010101" pitchFamily="2" charset="-122"/>
            </a:endParaRPr>
          </a:p>
          <a:p>
            <a:pPr lvl="1">
              <a:lnSpc>
                <a:spcPct val="100000"/>
              </a:lnSpc>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安全性：轮函数</a:t>
            </a:r>
            <a:r>
              <a:rPr lang="en-US" altLang="zh-CN" sz="2800" dirty="0">
                <a:latin typeface="Arial" panose="020B0604020202020204" pitchFamily="34" charset="0"/>
                <a:ea typeface="宋体" panose="02010600030101010101" pitchFamily="2" charset="-122"/>
                <a:cs typeface="Arial" panose="020B0604020202020204" pitchFamily="34" charset="0"/>
              </a:rPr>
              <a:t>F</a:t>
            </a:r>
            <a:r>
              <a:rPr lang="zh-CN" altLang="en-US" sz="2800" dirty="0">
                <a:latin typeface="宋体" panose="02010600030101010101" pitchFamily="2" charset="-122"/>
                <a:ea typeface="宋体" panose="02010600030101010101" pitchFamily="2" charset="-122"/>
              </a:rPr>
              <a:t>必须能抵抗所有已知的密码攻击方法，尤其是抵抗差分密码分析和线性密码分析；</a:t>
            </a:r>
            <a:endParaRPr lang="en-US" altLang="zh-CN" sz="2800" dirty="0">
              <a:latin typeface="宋体" panose="02010600030101010101" pitchFamily="2" charset="-122"/>
              <a:ea typeface="宋体" panose="02010600030101010101" pitchFamily="2" charset="-122"/>
            </a:endParaRPr>
          </a:p>
          <a:p>
            <a:pPr lvl="1">
              <a:lnSpc>
                <a:spcPct val="100000"/>
              </a:lnSpc>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速度：</a:t>
            </a:r>
            <a:endParaRPr lang="en-US" altLang="zh-CN" sz="2800" dirty="0">
              <a:latin typeface="宋体" panose="02010600030101010101" pitchFamily="2" charset="-122"/>
              <a:ea typeface="宋体" panose="02010600030101010101" pitchFamily="2" charset="-122"/>
            </a:endParaRPr>
          </a:p>
          <a:p>
            <a:pPr lvl="1">
              <a:lnSpc>
                <a:spcPct val="100000"/>
              </a:lnSpc>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灵活性：支持密码算法能在多平台和多处理器上实现。</a:t>
            </a:r>
            <a:endParaRPr lang="en-US" altLang="zh-CN" sz="2800" dirty="0">
              <a:latin typeface="宋体" panose="02010600030101010101" pitchFamily="2" charset="-122"/>
              <a:ea typeface="宋体" panose="02010600030101010101" pitchFamily="2" charset="-122"/>
            </a:endParaRPr>
          </a:p>
        </p:txBody>
      </p:sp>
      <p:sp>
        <p:nvSpPr>
          <p:cNvPr id="76804" name="灯片编号占位符 3">
            <a:extLst>
              <a:ext uri="{FF2B5EF4-FFF2-40B4-BE49-F238E27FC236}">
                <a16:creationId xmlns:a16="http://schemas.microsoft.com/office/drawing/2014/main" id="{0856BA3B-DCC2-4763-9230-FBC94B26FAA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C6F1F9E-8785-4AE2-B613-5AF6DFE2D37C}" type="slidenum">
              <a:rPr kumimoji="0" lang="en-US" altLang="zh-CN" sz="1400">
                <a:latin typeface="Arial" panose="020B0604020202020204" pitchFamily="34" charset="0"/>
              </a:rPr>
              <a:pPr/>
              <a:t>42</a:t>
            </a:fld>
            <a:endParaRPr kumimoji="0" lang="en-US" altLang="zh-CN" sz="14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C7D85068-9B7A-414D-8546-38546CF93635}"/>
              </a:ext>
            </a:extLst>
          </p:cNvPr>
          <p:cNvSpPr>
            <a:spLocks noGrp="1" noChangeArrowheads="1"/>
          </p:cNvSpPr>
          <p:nvPr>
            <p:ph type="title"/>
          </p:nvPr>
        </p:nvSpPr>
        <p:spPr/>
        <p:txBody>
          <a:bodyPr/>
          <a:lstStyle/>
          <a:p>
            <a:pPr algn="ctr"/>
            <a:r>
              <a:rPr lang="zh-CN" altLang="en-US" dirty="0">
                <a:latin typeface="华文行楷" panose="02010800040101010101" pitchFamily="2" charset="-122"/>
                <a:ea typeface="华文行楷" panose="02010800040101010101" pitchFamily="2" charset="-122"/>
              </a:rPr>
              <a:t>迭代轮数的考虑</a:t>
            </a:r>
            <a:endParaRPr lang="en-CA" altLang="zh-CN"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77827" name="内容占位符 2">
                <a:extLst>
                  <a:ext uri="{FF2B5EF4-FFF2-40B4-BE49-F238E27FC236}">
                    <a16:creationId xmlns:a16="http://schemas.microsoft.com/office/drawing/2014/main" id="{99EE3CBC-903E-43F1-BF91-0BB152EC4F87}"/>
                  </a:ext>
                </a:extLst>
              </p:cNvPr>
              <p:cNvSpPr>
                <a:spLocks noGrp="1" noChangeArrowheads="1"/>
              </p:cNvSpPr>
              <p:nvPr>
                <p:ph idx="1"/>
              </p:nvPr>
            </p:nvSpPr>
            <p:spPr>
              <a:xfrm>
                <a:off x="838200" y="2190750"/>
                <a:ext cx="10515600" cy="3066415"/>
              </a:xfrm>
            </p:spPr>
            <p:txBody>
              <a:bodyPr/>
              <a:lstStyle/>
              <a:p>
                <a:pPr>
                  <a:lnSpc>
                    <a:spcPct val="100000"/>
                  </a:lnSpc>
                  <a:buClr>
                    <a:schemeClr val="accent1"/>
                  </a:buClr>
                  <a:buSzPct val="8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一般来说，分组密码迭代轮数越多，密码分析越困难</a:t>
                </a:r>
                <a:endParaRPr lang="en-US" altLang="zh-CN" dirty="0">
                  <a:latin typeface="宋体" panose="02010600030101010101" pitchFamily="2" charset="-122"/>
                  <a:ea typeface="宋体" panose="02010600030101010101" pitchFamily="2" charset="-122"/>
                </a:endParaRPr>
              </a:p>
              <a:p>
                <a:pPr>
                  <a:lnSpc>
                    <a:spcPct val="100000"/>
                  </a:lnSpc>
                  <a:buClr>
                    <a:schemeClr val="accent1"/>
                  </a:buClr>
                  <a:buSzPct val="8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但也不是追求迭代轮数越多越好，多会使结构复杂化，分组密码迭代轮数一般采用</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=8,10,12,16,20</m:t>
                    </m:r>
                  </m:oMath>
                </a14:m>
                <a:r>
                  <a:rPr lang="zh-CN" altLang="en-US" dirty="0">
                    <a:latin typeface="宋体" panose="02010600030101010101" pitchFamily="2" charset="-122"/>
                    <a:ea typeface="宋体" panose="02010600030101010101" pitchFamily="2" charset="-122"/>
                  </a:rPr>
                  <a:t>的居多</a:t>
                </a:r>
                <a:endParaRPr lang="en-US" altLang="zh-CN" dirty="0">
                  <a:latin typeface="宋体" panose="02010600030101010101" pitchFamily="2" charset="-122"/>
                  <a:ea typeface="宋体" panose="02010600030101010101" pitchFamily="2" charset="-122"/>
                </a:endParaRPr>
              </a:p>
              <a:p>
                <a:pPr>
                  <a:lnSpc>
                    <a:spcPct val="100000"/>
                  </a:lnSpc>
                  <a:buClr>
                    <a:schemeClr val="accent1"/>
                  </a:buClr>
                  <a:buSzPct val="8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设计迭代轮数的准则是：使密码分析的难度大于简单穷举攻击的难度</a:t>
                </a:r>
                <a:endParaRPr lang="en-CA" altLang="zh-CN" dirty="0">
                  <a:latin typeface="宋体" panose="02010600030101010101" pitchFamily="2" charset="-122"/>
                  <a:ea typeface="宋体" panose="02010600030101010101" pitchFamily="2" charset="-122"/>
                </a:endParaRPr>
              </a:p>
            </p:txBody>
          </p:sp>
        </mc:Choice>
        <mc:Fallback xmlns="">
          <p:sp>
            <p:nvSpPr>
              <p:cNvPr id="77827" name="内容占位符 2">
                <a:extLst>
                  <a:ext uri="{FF2B5EF4-FFF2-40B4-BE49-F238E27FC236}">
                    <a16:creationId xmlns:a16="http://schemas.microsoft.com/office/drawing/2014/main" id="{99EE3CBC-903E-43F1-BF91-0BB152EC4F87}"/>
                  </a:ext>
                </a:extLst>
              </p:cNvPr>
              <p:cNvSpPr>
                <a:spLocks noGrp="1" noRot="1" noChangeAspect="1" noMove="1" noResize="1" noEditPoints="1" noAdjustHandles="1" noChangeArrowheads="1" noChangeShapeType="1" noTextEdit="1"/>
              </p:cNvSpPr>
              <p:nvPr>
                <p:ph idx="1"/>
              </p:nvPr>
            </p:nvSpPr>
            <p:spPr>
              <a:xfrm>
                <a:off x="838200" y="2190750"/>
                <a:ext cx="10515600" cy="3066415"/>
              </a:xfrm>
              <a:blipFill>
                <a:blip r:embed="rId2"/>
                <a:stretch>
                  <a:fillRect l="-696" t="-1988"/>
                </a:stretch>
              </a:blipFill>
            </p:spPr>
            <p:txBody>
              <a:bodyPr/>
              <a:lstStyle/>
              <a:p>
                <a:r>
                  <a:rPr lang="zh-CN" altLang="en-US">
                    <a:noFill/>
                  </a:rPr>
                  <a:t> </a:t>
                </a:r>
              </a:p>
            </p:txBody>
          </p:sp>
        </mc:Fallback>
      </mc:AlternateContent>
      <p:sp>
        <p:nvSpPr>
          <p:cNvPr id="77828" name="灯片编号占位符 3">
            <a:extLst>
              <a:ext uri="{FF2B5EF4-FFF2-40B4-BE49-F238E27FC236}">
                <a16:creationId xmlns:a16="http://schemas.microsoft.com/office/drawing/2014/main" id="{9298EE8A-5609-4361-88BF-80A7B4A0076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FEDBE89-B2AD-4B4F-A87C-130A3718300E}" type="slidenum">
              <a:rPr kumimoji="0" lang="en-US" altLang="zh-CN" sz="1400">
                <a:latin typeface="Arial" panose="020B0604020202020204" pitchFamily="34" charset="0"/>
              </a:rPr>
              <a:pPr/>
              <a:t>43</a:t>
            </a:fld>
            <a:endParaRPr kumimoji="0" lang="en-US" altLang="zh-CN" sz="14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8DAE813-B365-4B4B-9AD8-E609DDDB6462}"/>
              </a:ext>
            </a:extLst>
          </p:cNvPr>
          <p:cNvSpPr>
            <a:spLocks noGrp="1" noChangeArrowheads="1"/>
          </p:cNvSpPr>
          <p:nvPr>
            <p:ph type="title"/>
          </p:nvPr>
        </p:nvSpPr>
        <p:spPr>
          <a:xfrm>
            <a:off x="1981200" y="44450"/>
            <a:ext cx="8229600" cy="706438"/>
          </a:xfrm>
        </p:spPr>
        <p:txBody>
          <a:bodyPr>
            <a:normAutofit fontScale="90000"/>
          </a:bodyPr>
          <a:lstStyle/>
          <a:p>
            <a:pPr algn="ctr"/>
            <a:r>
              <a:rPr lang="zh-CN" altLang="en-US" dirty="0">
                <a:latin typeface="华文行楷" panose="02010800040101010101" pitchFamily="2" charset="-122"/>
                <a:ea typeface="华文行楷" panose="02010800040101010101" pitchFamily="2" charset="-122"/>
              </a:rPr>
              <a:t>密钥扩展算法的设计</a:t>
            </a:r>
            <a:endParaRPr lang="en-CA" altLang="zh-CN" dirty="0">
              <a:latin typeface="华文行楷" panose="02010800040101010101" pitchFamily="2" charset="-122"/>
              <a:ea typeface="华文行楷" panose="02010800040101010101" pitchFamily="2" charset="-122"/>
            </a:endParaRPr>
          </a:p>
        </p:txBody>
      </p:sp>
      <p:sp>
        <p:nvSpPr>
          <p:cNvPr id="78851" name="内容占位符 2">
            <a:extLst>
              <a:ext uri="{FF2B5EF4-FFF2-40B4-BE49-F238E27FC236}">
                <a16:creationId xmlns:a16="http://schemas.microsoft.com/office/drawing/2014/main" id="{2B33DE93-7CFB-4923-8069-1AC22C0F441D}"/>
              </a:ext>
            </a:extLst>
          </p:cNvPr>
          <p:cNvSpPr>
            <a:spLocks noGrp="1" noChangeArrowheads="1"/>
          </p:cNvSpPr>
          <p:nvPr>
            <p:ph idx="1"/>
          </p:nvPr>
        </p:nvSpPr>
        <p:spPr>
          <a:xfrm>
            <a:off x="838200" y="883920"/>
            <a:ext cx="10515600" cy="5472430"/>
          </a:xfrm>
        </p:spPr>
        <p:txBody>
          <a:bodyPr>
            <a:normAutofit/>
          </a:bodyPr>
          <a:lstStyle/>
          <a:p>
            <a:pPr marL="0" indent="0">
              <a:buNone/>
            </a:pPr>
            <a:r>
              <a:rPr lang="zh-CN" altLang="en-US" dirty="0">
                <a:latin typeface="宋体" panose="02010600030101010101" pitchFamily="2" charset="-122"/>
                <a:ea typeface="宋体" panose="02010600030101010101" pitchFamily="2" charset="-122"/>
              </a:rPr>
              <a:t>密码扩展是迭代分组密码算法的一个重要组成部分，是从初始（种子）密钥产生各轮迭代要使用的子密钥的算法。</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评价指标：</a:t>
            </a:r>
            <a:endParaRPr lang="en-US" altLang="zh-CN" dirty="0">
              <a:latin typeface="宋体" panose="02010600030101010101" pitchFamily="2" charset="-122"/>
              <a:ea typeface="宋体" panose="02010600030101010101" pitchFamily="2" charset="-122"/>
            </a:endParaRPr>
          </a:p>
          <a:p>
            <a:pPr lvl="1">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结构尽量简单，便于软硬件实现；</a:t>
            </a:r>
            <a:endParaRPr lang="en-US" altLang="zh-CN" sz="2800" dirty="0">
              <a:latin typeface="宋体" panose="02010600030101010101" pitchFamily="2" charset="-122"/>
              <a:ea typeface="宋体" panose="02010600030101010101" pitchFamily="2" charset="-122"/>
            </a:endParaRPr>
          </a:p>
          <a:p>
            <a:pPr lvl="1">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密钥扩展算法至少应保证密钥和密文符合位独立准则和严格的雪崩效应准则；</a:t>
            </a:r>
            <a:endParaRPr lang="en-US" altLang="zh-CN" sz="2800" dirty="0">
              <a:latin typeface="宋体" panose="02010600030101010101" pitchFamily="2" charset="-122"/>
              <a:ea typeface="宋体" panose="02010600030101010101" pitchFamily="2" charset="-122"/>
            </a:endParaRPr>
          </a:p>
          <a:p>
            <a:pPr lvl="1">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不存在简单数学关系，获取前后的位比特联系在计算上是困难的；</a:t>
            </a:r>
            <a:endParaRPr lang="en-US" altLang="zh-CN" sz="2800" dirty="0">
              <a:latin typeface="宋体" panose="02010600030101010101" pitchFamily="2" charset="-122"/>
              <a:ea typeface="宋体" panose="02010600030101010101" pitchFamily="2" charset="-122"/>
            </a:endParaRPr>
          </a:p>
          <a:p>
            <a:pPr lvl="1">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没有弱密钥，弱密钥通常是指因设计不当或不可避免存在的会明显降低密码算法安全性的一类密钥；</a:t>
            </a:r>
            <a:endParaRPr lang="en-US" altLang="zh-CN" sz="2800" dirty="0">
              <a:latin typeface="宋体" panose="02010600030101010101" pitchFamily="2" charset="-122"/>
              <a:ea typeface="宋体" panose="02010600030101010101" pitchFamily="2" charset="-122"/>
            </a:endParaRPr>
          </a:p>
          <a:p>
            <a:pPr lvl="1">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保证种子密钥的各比特对每个子密钥比特影响的均衡性；</a:t>
            </a:r>
            <a:endParaRPr lang="en-US" altLang="zh-CN" sz="2800" dirty="0">
              <a:latin typeface="宋体" panose="02010600030101010101" pitchFamily="2" charset="-122"/>
              <a:ea typeface="宋体" panose="02010600030101010101" pitchFamily="2" charset="-122"/>
            </a:endParaRPr>
          </a:p>
          <a:p>
            <a:pPr lvl="1">
              <a:buClr>
                <a:schemeClr val="accent1"/>
              </a:buClr>
              <a:buSzPct val="80000"/>
              <a:buFont typeface="Wingdings" panose="05000000000000000000" pitchFamily="2" charset="2"/>
              <a:buChar char="l"/>
            </a:pPr>
            <a:r>
              <a:rPr lang="zh-CN" altLang="en-US" sz="2800" dirty="0">
                <a:latin typeface="宋体" panose="02010600030101010101" pitchFamily="2" charset="-122"/>
                <a:ea typeface="宋体" panose="02010600030101010101" pitchFamily="2" charset="-122"/>
              </a:rPr>
              <a:t>速度也是衡量子密钥扩展的一个重要指标。</a:t>
            </a:r>
            <a:r>
              <a:rPr lang="en-CA" altLang="zh-CN" sz="2800" dirty="0">
                <a:latin typeface="宋体" panose="02010600030101010101" pitchFamily="2" charset="-122"/>
                <a:ea typeface="宋体" panose="02010600030101010101" pitchFamily="2" charset="-122"/>
              </a:rPr>
              <a:t> </a:t>
            </a:r>
          </a:p>
        </p:txBody>
      </p:sp>
      <p:sp>
        <p:nvSpPr>
          <p:cNvPr id="78852" name="灯片编号占位符 3">
            <a:extLst>
              <a:ext uri="{FF2B5EF4-FFF2-40B4-BE49-F238E27FC236}">
                <a16:creationId xmlns:a16="http://schemas.microsoft.com/office/drawing/2014/main" id="{A07AC7BF-A510-4307-A0DB-BF07EA5816E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038E7C0-1EB6-4CB4-A955-6E9846A0931A}" type="slidenum">
              <a:rPr kumimoji="0" lang="en-US" altLang="zh-CN" sz="1400">
                <a:latin typeface="Arial" panose="020B0604020202020204" pitchFamily="34" charset="0"/>
              </a:rPr>
              <a:pPr/>
              <a:t>44</a:t>
            </a:fld>
            <a:endParaRPr kumimoji="0" lang="en-US" altLang="zh-CN" sz="140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BD65C963-EEBE-4638-9B94-37446FAE0E08}"/>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分组密码的工作模式</a:t>
            </a:r>
          </a:p>
        </p:txBody>
      </p:sp>
      <mc:AlternateContent xmlns:mc="http://schemas.openxmlformats.org/markup-compatibility/2006" xmlns:a14="http://schemas.microsoft.com/office/drawing/2010/main">
        <mc:Choice Requires="a14">
          <p:sp>
            <p:nvSpPr>
              <p:cNvPr id="79876" name="Rectangle 3">
                <a:extLst>
                  <a:ext uri="{FF2B5EF4-FFF2-40B4-BE49-F238E27FC236}">
                    <a16:creationId xmlns:a16="http://schemas.microsoft.com/office/drawing/2014/main" id="{73182488-E7CE-4A5C-AB79-514A25BCF8E3}"/>
                  </a:ext>
                </a:extLst>
              </p:cNvPr>
              <p:cNvSpPr>
                <a:spLocks noGrp="1" noChangeArrowheads="1"/>
              </p:cNvSpPr>
              <p:nvPr>
                <p:ph type="body" idx="1"/>
              </p:nvPr>
            </p:nvSpPr>
            <p:spPr>
              <a:xfrm>
                <a:off x="1636554" y="1414780"/>
                <a:ext cx="9107646" cy="5078095"/>
              </a:xfrm>
            </p:spPr>
            <p:txBody>
              <a:bodyPr>
                <a:normAutofit/>
              </a:bodyPr>
              <a:lstStyle/>
              <a:p>
                <a:pPr marL="0" indent="0">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分组密码算法本身具有缺点：相同的密文分组一定对应相同的明文分组。</a:t>
                </a:r>
                <a:endParaRPr lang="en-US" altLang="zh-CN" dirty="0">
                  <a:latin typeface="宋体" panose="02010600030101010101" pitchFamily="2" charset="-122"/>
                  <a:ea typeface="宋体" panose="02010600030101010101" pitchFamily="2" charset="-122"/>
                </a:endParaRPr>
              </a:p>
              <a:p>
                <a:pPr marL="0" indent="0">
                  <a:lnSpc>
                    <a:spcPct val="10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分组密码的工作模式就是以该分组密码算法为基础构造的密码系统，意在增加密文分组的相互依赖性，克服分组密码算法的缺点。以下简记分组密码的加密算法为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𝐸</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，解密算法为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𝐷</m:t>
                    </m:r>
                    <m:r>
                      <a:rPr lang="en-US" altLang="zh-CN" i="1" dirty="0"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。一个分组密码的各种工作模式有：</a:t>
                </a:r>
              </a:p>
              <a:p>
                <a:pPr marL="457200" lvl="1" indent="0">
                  <a:lnSpc>
                    <a:spcPct val="100000"/>
                  </a:lnSpc>
                </a:pPr>
                <a:r>
                  <a:rPr lang="zh-CN" altLang="en-US" sz="2800" dirty="0">
                    <a:solidFill>
                      <a:srgbClr val="FF0000"/>
                    </a:solidFill>
                    <a:latin typeface="宋体" panose="02010600030101010101" pitchFamily="2" charset="-122"/>
                    <a:ea typeface="宋体" panose="02010600030101010101" pitchFamily="2" charset="-122"/>
                  </a:rPr>
                  <a:t>电码本模式</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Electric Code Book</a:t>
                </a:r>
                <a:r>
                  <a:rPr lang="zh-CN" altLang="en-US" sz="2800" dirty="0">
                    <a:solidFill>
                      <a:srgbClr val="FF0000"/>
                    </a:solidFill>
                    <a:latin typeface="宋体" panose="02010600030101010101" pitchFamily="2" charset="-122"/>
                    <a:ea typeface="宋体" panose="02010600030101010101" pitchFamily="2" charset="-122"/>
                  </a:rPr>
                  <a:t>或</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ECB</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 </a:t>
                </a:r>
              </a:p>
              <a:p>
                <a:pPr marL="457200" lvl="1" indent="0">
                  <a:lnSpc>
                    <a:spcPct val="100000"/>
                  </a:lnSpc>
                </a:pPr>
                <a:r>
                  <a:rPr lang="zh-CN" altLang="en-US" sz="2800" dirty="0">
                    <a:solidFill>
                      <a:srgbClr val="FF0000"/>
                    </a:solidFill>
                    <a:latin typeface="宋体" panose="02010600030101010101" pitchFamily="2" charset="-122"/>
                    <a:ea typeface="宋体" panose="02010600030101010101" pitchFamily="2" charset="-122"/>
                  </a:rPr>
                  <a:t>码分组链接模式</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Code Block Chaining</a:t>
                </a:r>
                <a:r>
                  <a:rPr lang="zh-CN" altLang="en-US" sz="2800" dirty="0">
                    <a:solidFill>
                      <a:srgbClr val="FF0000"/>
                    </a:solidFill>
                    <a:latin typeface="宋体" panose="02010600030101010101" pitchFamily="2" charset="-122"/>
                    <a:ea typeface="宋体" panose="02010600030101010101" pitchFamily="2" charset="-122"/>
                  </a:rPr>
                  <a:t>或</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CBC</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a:t>
                </a:r>
                <a:r>
                  <a:rPr lang="zh-CN" altLang="en-US" sz="2800" dirty="0">
                    <a:solidFill>
                      <a:srgbClr val="FF0000"/>
                    </a:solidFill>
                    <a:latin typeface="宋体" panose="02010600030101010101" pitchFamily="2" charset="-122"/>
                    <a:ea typeface="宋体" panose="02010600030101010101" pitchFamily="2" charset="-122"/>
                  </a:rPr>
                  <a:t> </a:t>
                </a:r>
              </a:p>
              <a:p>
                <a:pPr marL="457200" lvl="1" indent="0">
                  <a:lnSpc>
                    <a:spcPct val="100000"/>
                  </a:lnSpc>
                </a:pPr>
                <a:r>
                  <a:rPr lang="zh-CN" altLang="en-US" sz="2800" dirty="0">
                    <a:solidFill>
                      <a:srgbClr val="FF0000"/>
                    </a:solidFill>
                    <a:latin typeface="宋体" panose="02010600030101010101" pitchFamily="2" charset="-122"/>
                    <a:ea typeface="宋体" panose="02010600030101010101" pitchFamily="2" charset="-122"/>
                  </a:rPr>
                  <a:t>码反馈模式</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Code Feed Back</a:t>
                </a:r>
                <a:r>
                  <a:rPr lang="zh-CN" altLang="en-US" sz="2800" dirty="0">
                    <a:solidFill>
                      <a:srgbClr val="FF0000"/>
                    </a:solidFill>
                    <a:latin typeface="宋体" panose="02010600030101010101" pitchFamily="2" charset="-122"/>
                    <a:ea typeface="宋体" panose="02010600030101010101" pitchFamily="2" charset="-122"/>
                  </a:rPr>
                  <a:t>或</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CFB</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a:t>
                </a:r>
                <a:r>
                  <a:rPr lang="zh-CN" altLang="en-US" sz="2800" dirty="0">
                    <a:solidFill>
                      <a:srgbClr val="FF0000"/>
                    </a:solidFill>
                    <a:latin typeface="宋体" panose="02010600030101010101" pitchFamily="2" charset="-122"/>
                    <a:ea typeface="宋体" panose="02010600030101010101" pitchFamily="2" charset="-122"/>
                  </a:rPr>
                  <a:t> </a:t>
                </a:r>
              </a:p>
              <a:p>
                <a:pPr marL="457200" lvl="1" indent="0">
                  <a:lnSpc>
                    <a:spcPct val="100000"/>
                  </a:lnSpc>
                </a:pPr>
                <a:r>
                  <a:rPr lang="zh-CN" altLang="en-US" sz="2800" dirty="0">
                    <a:solidFill>
                      <a:srgbClr val="FF0000"/>
                    </a:solidFill>
                    <a:latin typeface="宋体" panose="02010600030101010101" pitchFamily="2" charset="-122"/>
                    <a:ea typeface="宋体" panose="02010600030101010101" pitchFamily="2" charset="-122"/>
                  </a:rPr>
                  <a:t>输出反馈模式</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Output Feed Back</a:t>
                </a:r>
                <a:r>
                  <a:rPr lang="zh-CN" altLang="en-US" sz="2800" dirty="0">
                    <a:solidFill>
                      <a:srgbClr val="FF0000"/>
                    </a:solidFill>
                    <a:latin typeface="宋体" panose="02010600030101010101" pitchFamily="2" charset="-122"/>
                    <a:ea typeface="宋体" panose="02010600030101010101" pitchFamily="2" charset="-122"/>
                  </a:rPr>
                  <a:t>或</a:t>
                </a: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OFB</a:t>
                </a:r>
                <a:r>
                  <a:rPr lang="zh-CN" altLang="en-US" sz="2800" dirty="0">
                    <a:solidFill>
                      <a:srgbClr val="FF0000"/>
                    </a:solidFill>
                    <a:latin typeface="Arial" panose="020B0604020202020204" pitchFamily="34" charset="0"/>
                    <a:ea typeface="宋体" panose="02010600030101010101" pitchFamily="2" charset="-122"/>
                    <a:cs typeface="Arial" panose="020B0604020202020204" pitchFamily="34" charset="0"/>
                  </a:rPr>
                  <a:t>） </a:t>
                </a:r>
              </a:p>
            </p:txBody>
          </p:sp>
        </mc:Choice>
        <mc:Fallback xmlns="">
          <p:sp>
            <p:nvSpPr>
              <p:cNvPr id="79876" name="Rectangle 3">
                <a:extLst>
                  <a:ext uri="{FF2B5EF4-FFF2-40B4-BE49-F238E27FC236}">
                    <a16:creationId xmlns:a16="http://schemas.microsoft.com/office/drawing/2014/main" id="{73182488-E7CE-4A5C-AB79-514A25BCF8E3}"/>
                  </a:ext>
                </a:extLst>
              </p:cNvPr>
              <p:cNvSpPr>
                <a:spLocks noGrp="1" noRot="1" noChangeAspect="1" noMove="1" noResize="1" noEditPoints="1" noAdjustHandles="1" noChangeArrowheads="1" noChangeShapeType="1" noTextEdit="1"/>
              </p:cNvSpPr>
              <p:nvPr>
                <p:ph type="body" idx="1"/>
              </p:nvPr>
            </p:nvSpPr>
            <p:spPr>
              <a:xfrm>
                <a:off x="1636554" y="1414780"/>
                <a:ext cx="9107646" cy="5078095"/>
              </a:xfrm>
              <a:blipFill>
                <a:blip r:embed="rId2"/>
                <a:stretch>
                  <a:fillRect l="-1338" t="-1200" r="-602"/>
                </a:stretch>
              </a:blipFill>
            </p:spPr>
            <p:txBody>
              <a:bodyPr/>
              <a:lstStyle/>
              <a:p>
                <a:r>
                  <a:rPr lang="zh-CN" altLang="en-US">
                    <a:noFill/>
                  </a:rPr>
                  <a:t> </a:t>
                </a:r>
              </a:p>
            </p:txBody>
          </p:sp>
        </mc:Fallback>
      </mc:AlternateContent>
      <p:sp>
        <p:nvSpPr>
          <p:cNvPr id="5" name="灯片编号占位符 3">
            <a:extLst>
              <a:ext uri="{FF2B5EF4-FFF2-40B4-BE49-F238E27FC236}">
                <a16:creationId xmlns:a16="http://schemas.microsoft.com/office/drawing/2014/main" id="{488BAF81-5CDF-4B49-8054-845328E91816}"/>
              </a:ext>
            </a:extLst>
          </p:cNvPr>
          <p:cNvSpPr>
            <a:spLocks noGrp="1" noChangeArrowheads="1"/>
          </p:cNvSpPr>
          <p:nvPr>
            <p:ph type="sldNum" sz="quarter" idx="12"/>
          </p:nvPr>
        </p:nvSpPr>
        <p:spPr>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038E7C0-1EB6-4CB4-A955-6E9846A0931A}" type="slidenum">
              <a:rPr kumimoji="0" lang="en-US" altLang="zh-CN" sz="1400">
                <a:latin typeface="Arial" panose="020B0604020202020204" pitchFamily="34" charset="0"/>
              </a:rPr>
              <a:pPr/>
              <a:t>45</a:t>
            </a:fld>
            <a:endParaRPr kumimoji="0" lang="en-US" altLang="zh-CN" sz="140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CDAD8FA0-D89B-4EA3-A599-E9A5AB5FAEC8}"/>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分组密码的工作模式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B04AC1-4854-4816-A066-CD6AD2252133}"/>
                  </a:ext>
                </a:extLst>
              </p:cNvPr>
              <p:cNvSpPr>
                <a:spLocks noGrp="1"/>
              </p:cNvSpPr>
              <p:nvPr>
                <p:ph idx="1"/>
              </p:nvPr>
            </p:nvSpPr>
            <p:spPr>
              <a:xfrm>
                <a:off x="838200" y="1432560"/>
                <a:ext cx="10515600" cy="4754879"/>
              </a:xfrm>
            </p:spPr>
            <p:txBody>
              <a:bodyPr>
                <a:normAutofit fontScale="92500"/>
              </a:bodyPr>
              <a:lstStyle/>
              <a:p>
                <a:pPr marL="0" indent="457200">
                  <a:lnSpc>
                    <a:spcPct val="100000"/>
                  </a:lnSpc>
                  <a:buNone/>
                </a:pPr>
                <a:r>
                  <a:rPr lang="zh-CN" altLang="en-US" dirty="0">
                    <a:latin typeface="宋体" panose="02010600030101010101" pitchFamily="2" charset="-122"/>
                    <a:ea typeface="宋体" panose="02010600030101010101" pitchFamily="2" charset="-122"/>
                  </a:rPr>
                  <a:t>电码本模式</a:t>
                </a:r>
                <a:r>
                  <a:rPr lang="en-US" altLang="zh-CN" dirty="0">
                    <a:latin typeface="Arial" panose="020B0604020202020204" pitchFamily="34" charset="0"/>
                    <a:ea typeface="宋体" panose="02010600030101010101" pitchFamily="2" charset="-122"/>
                    <a:cs typeface="Arial" panose="020B0604020202020204" pitchFamily="34" charset="0"/>
                  </a:rPr>
                  <a:t>(ECB)</a:t>
                </a:r>
                <a:r>
                  <a:rPr lang="zh-CN" altLang="en-US" dirty="0">
                    <a:latin typeface="宋体" panose="02010600030101010101" pitchFamily="2" charset="-122"/>
                    <a:ea typeface="宋体" panose="02010600030101010101" pitchFamily="2" charset="-122"/>
                  </a:rPr>
                  <a:t>：直接使用分组密码算法来进行消息加密和解密。给定一个明文分组序列</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𝑀</m:t>
                        </m:r>
                      </m:e>
                      <m:sub>
                        <m:r>
                          <a:rPr lang="en-US" altLang="zh-CN">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𝑀</m:t>
                        </m:r>
                      </m:e>
                      <m:sub>
                        <m:r>
                          <a:rPr lang="en-US" altLang="zh-CN">
                            <a:latin typeface="Cambria Math" panose="02040503050406030204" pitchFamily="18" charset="0"/>
                            <a:ea typeface="宋体" panose="02010600030101010101" pitchFamily="2" charset="-122"/>
                          </a:rPr>
                          <m:t>2</m:t>
                        </m:r>
                      </m:sub>
                    </m:sSub>
                    <m:r>
                      <a:rPr lang="en-US" altLang="zh-CN">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，每个都用同一个密钥</a:t>
                </a:r>
                <a14:m>
                  <m:oMath xmlns:m="http://schemas.openxmlformats.org/officeDocument/2006/math">
                    <m:r>
                      <a:rPr lang="en-US" altLang="zh-CN" dirty="0">
                        <a:latin typeface="Cambria Math" panose="02040503050406030204" pitchFamily="18" charset="0"/>
                        <a:ea typeface="宋体" panose="02010600030101010101" pitchFamily="2" charset="-122"/>
                      </a:rPr>
                      <m:t>𝐾</m:t>
                    </m:r>
                  </m:oMath>
                </a14:m>
                <a:r>
                  <a:rPr lang="zh-CN" altLang="en-US" dirty="0">
                    <a:latin typeface="宋体" panose="02010600030101010101" pitchFamily="2" charset="-122"/>
                    <a:ea typeface="宋体" panose="02010600030101010101" pitchFamily="2" charset="-122"/>
                  </a:rPr>
                  <a:t>加密，产生密文分组序列</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𝐶</m:t>
                        </m:r>
                      </m:e>
                      <m:sub>
                        <m:r>
                          <a:rPr lang="en-US" altLang="zh-CN">
                            <a:latin typeface="Cambria Math" panose="02040503050406030204" pitchFamily="18" charset="0"/>
                            <a:ea typeface="宋体" panose="02010600030101010101" pitchFamily="2" charset="-122"/>
                          </a:rPr>
                          <m:t>1</m:t>
                        </m:r>
                      </m:sub>
                    </m:sSub>
                    <m:sSub>
                      <m:sSubPr>
                        <m:ctrlPr>
                          <a:rPr lang="en-US"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𝐶</m:t>
                        </m:r>
                      </m:e>
                      <m:sub>
                        <m:r>
                          <a:rPr lang="en-US" altLang="zh-CN">
                            <a:latin typeface="Cambria Math" panose="02040503050406030204" pitchFamily="18" charset="0"/>
                            <a:ea typeface="宋体" panose="02010600030101010101" pitchFamily="2" charset="-122"/>
                          </a:rPr>
                          <m:t>2</m:t>
                        </m:r>
                      </m:sub>
                    </m:sSub>
                    <m:r>
                      <a:rPr lang="en-US" altLang="zh-CN">
                        <a:latin typeface="Cambria Math" panose="02040503050406030204" pitchFamily="18" charset="0"/>
                        <a:ea typeface="宋体" panose="02010600030101010101" pitchFamily="2" charset="-122"/>
                      </a:rPr>
                      <m:t>⋯</m:t>
                    </m:r>
                  </m:oMath>
                </a14:m>
                <a:endParaRPr lang="en-US" altLang="zh-CN" dirty="0">
                  <a:latin typeface="宋体" panose="02010600030101010101" pitchFamily="2" charset="-122"/>
                  <a:ea typeface="宋体" panose="02010600030101010101" pitchFamily="2" charset="-122"/>
                </a:endParaRPr>
              </a:p>
              <a:p>
                <a:pPr marL="0" indent="457200">
                  <a:lnSpc>
                    <a:spcPct val="100000"/>
                  </a:lnSpc>
                  <a:buNone/>
                </a:pPr>
                <a:r>
                  <a:rPr lang="zh-CN" altLang="en-US" dirty="0">
                    <a:latin typeface="宋体" panose="02010600030101010101" pitchFamily="2" charset="-122"/>
                    <a:ea typeface="宋体" panose="02010600030101010101" pitchFamily="2" charset="-122"/>
                  </a:rPr>
                  <a:t>缺点：相同的明文分组总是对应着完全相同的密文分组，容易暴露明文的数据格式，以及它的某些统计特性。</a:t>
                </a:r>
              </a:p>
            </p:txBody>
          </p:sp>
        </mc:Choice>
        <mc:Fallback xmlns="">
          <p:sp>
            <p:nvSpPr>
              <p:cNvPr id="3" name="内容占位符 2">
                <a:extLst>
                  <a:ext uri="{FF2B5EF4-FFF2-40B4-BE49-F238E27FC236}">
                    <a16:creationId xmlns:a16="http://schemas.microsoft.com/office/drawing/2014/main" id="{EDB04AC1-4854-4816-A066-CD6AD2252133}"/>
                  </a:ext>
                </a:extLst>
              </p:cNvPr>
              <p:cNvSpPr>
                <a:spLocks noGrp="1" noRot="1" noChangeAspect="1" noMove="1" noResize="1" noEditPoints="1" noAdjustHandles="1" noChangeArrowheads="1" noChangeShapeType="1" noTextEdit="1"/>
              </p:cNvSpPr>
              <p:nvPr>
                <p:ph idx="1"/>
              </p:nvPr>
            </p:nvSpPr>
            <p:spPr>
              <a:xfrm>
                <a:off x="838200" y="1432560"/>
                <a:ext cx="10515600" cy="4754879"/>
              </a:xfrm>
              <a:blipFill>
                <a:blip r:embed="rId2"/>
                <a:stretch>
                  <a:fillRect l="-1043" t="-1410" r="-464"/>
                </a:stretch>
              </a:blipFill>
            </p:spPr>
            <p:txBody>
              <a:bodyPr/>
              <a:lstStyle/>
              <a:p>
                <a:r>
                  <a:rPr lang="zh-CN" altLang="en-US">
                    <a:noFill/>
                  </a:rPr>
                  <a:t> </a:t>
                </a:r>
              </a:p>
            </p:txBody>
          </p:sp>
        </mc:Fallback>
      </mc:AlternateContent>
      <p:sp>
        <p:nvSpPr>
          <p:cNvPr id="7" name="灯片编号占位符 3">
            <a:extLst>
              <a:ext uri="{FF2B5EF4-FFF2-40B4-BE49-F238E27FC236}">
                <a16:creationId xmlns:a16="http://schemas.microsoft.com/office/drawing/2014/main" id="{716705B9-BE7B-4A62-9DA8-5EB80AA5CD1F}"/>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038E7C0-1EB6-4CB4-A955-6E9846A0931A}" type="slidenum">
              <a:rPr kumimoji="0" lang="en-US" altLang="zh-CN" sz="1400" smtClean="0">
                <a:latin typeface="Arial" panose="020B0604020202020204" pitchFamily="34" charset="0"/>
              </a:rPr>
              <a:pPr/>
              <a:t>46</a:t>
            </a:fld>
            <a:endParaRPr kumimoji="0" lang="en-US" altLang="zh-CN" sz="1400">
              <a:latin typeface="Arial" panose="020B0604020202020204" pitchFamily="34" charset="0"/>
            </a:endParaRPr>
          </a:p>
        </p:txBody>
      </p:sp>
      <p:pic>
        <p:nvPicPr>
          <p:cNvPr id="5" name="图片 4">
            <a:extLst>
              <a:ext uri="{FF2B5EF4-FFF2-40B4-BE49-F238E27FC236}">
                <a16:creationId xmlns:a16="http://schemas.microsoft.com/office/drawing/2014/main" id="{9FB564CB-7DEB-4003-B4B0-DA613C2F6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0" y="3853020"/>
            <a:ext cx="6400800" cy="2613660"/>
          </a:xfrm>
          <a:prstGeom prst="rect">
            <a:avLst/>
          </a:prstGeom>
        </p:spPr>
      </p:pic>
      <p:pic>
        <p:nvPicPr>
          <p:cNvPr id="8" name="图片 7">
            <a:extLst>
              <a:ext uri="{FF2B5EF4-FFF2-40B4-BE49-F238E27FC236}">
                <a16:creationId xmlns:a16="http://schemas.microsoft.com/office/drawing/2014/main" id="{CD2753BE-A020-409D-A95D-22591538F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433" y="3853020"/>
            <a:ext cx="6480000" cy="2440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3FA238FF-1743-45A4-865D-2E74165945EB}"/>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分组密码的工作模式</a:t>
            </a:r>
          </a:p>
        </p:txBody>
      </p:sp>
      <p:pic>
        <p:nvPicPr>
          <p:cNvPr id="81925" name="图片 1">
            <a:extLst>
              <a:ext uri="{FF2B5EF4-FFF2-40B4-BE49-F238E27FC236}">
                <a16:creationId xmlns:a16="http://schemas.microsoft.com/office/drawing/2014/main" id="{291E8234-13E4-4833-8DF2-D5CB05BB8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512" y="3192462"/>
            <a:ext cx="67849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AD1352-9BB8-4881-B277-EE51C4489C52}"/>
                  </a:ext>
                </a:extLst>
              </p:cNvPr>
              <p:cNvSpPr>
                <a:spLocks noGrp="1"/>
              </p:cNvSpPr>
              <p:nvPr>
                <p:ph idx="1"/>
              </p:nvPr>
            </p:nvSpPr>
            <p:spPr/>
            <p:txBody>
              <a:bodyPr>
                <a:normAutofit fontScale="92500"/>
              </a:bodyPr>
              <a:lstStyle/>
              <a:p>
                <a:pPr marL="0" indent="457200">
                  <a:lnSpc>
                    <a:spcPct val="100000"/>
                  </a:lnSpc>
                  <a:buNone/>
                </a:pPr>
                <a:r>
                  <a:rPr lang="zh-CN" altLang="en-US" dirty="0">
                    <a:latin typeface="宋体" panose="02010600030101010101" pitchFamily="2" charset="-122"/>
                    <a:ea typeface="宋体" panose="02010600030101010101" pitchFamily="2" charset="-122"/>
                  </a:rPr>
                  <a:t>码分组链接模式</a:t>
                </a:r>
                <a:r>
                  <a:rPr lang="en-US" altLang="zh-CN" dirty="0">
                    <a:latin typeface="Arial" panose="020B0604020202020204" pitchFamily="34" charset="0"/>
                    <a:ea typeface="宋体" panose="02010600030101010101" pitchFamily="2" charset="-122"/>
                    <a:cs typeface="Arial" panose="020B0604020202020204" pitchFamily="34" charset="0"/>
                  </a:rPr>
                  <a:t>(CBC)</a:t>
                </a:r>
                <a:r>
                  <a:rPr lang="zh-CN" altLang="en-US" dirty="0">
                    <a:latin typeface="宋体" panose="02010600030101010101" pitchFamily="2" charset="-122"/>
                    <a:ea typeface="宋体" panose="02010600030101010101" pitchFamily="2" charset="-122"/>
                  </a:rPr>
                  <a:t>：每一个明文分组</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𝑀</m:t>
                        </m:r>
                      </m:e>
                      <m:sub>
                        <m:r>
                          <a:rPr lang="en-US" altLang="zh-CN" b="0" i="1" smtClean="0">
                            <a:latin typeface="Cambria Math" panose="02040503050406030204" pitchFamily="18" charset="0"/>
                          </a:rPr>
                          <m:t>𝑖</m:t>
                        </m:r>
                      </m:sub>
                    </m:sSub>
                  </m:oMath>
                </a14:m>
                <a:r>
                  <a:rPr lang="zh-CN" altLang="en-US" dirty="0">
                    <a:latin typeface="宋体" panose="02010600030101010101" pitchFamily="2" charset="-122"/>
                    <a:ea typeface="宋体" panose="02010600030101010101" pitchFamily="2" charset="-122"/>
                  </a:rPr>
                  <a:t>在用密钥</a:t>
                </a:r>
                <a14:m>
                  <m:oMath xmlns:m="http://schemas.openxmlformats.org/officeDocument/2006/math">
                    <m:r>
                      <a:rPr lang="en-US" altLang="zh-CN" i="1" dirty="0" smtClean="0">
                        <a:latin typeface="Cambria Math" panose="02040503050406030204" pitchFamily="18" charset="0"/>
                      </a:rPr>
                      <m:t>𝐾</m:t>
                    </m:r>
                  </m:oMath>
                </a14:m>
                <a:r>
                  <a:rPr lang="zh-CN" altLang="en-US" dirty="0">
                    <a:latin typeface="宋体" panose="02010600030101010101" pitchFamily="2" charset="-122"/>
                    <a:ea typeface="宋体" panose="02010600030101010101" pitchFamily="2" charset="-122"/>
                  </a:rPr>
                  <a:t>加密之前，都要先跟上一个密文分组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latin typeface="宋体" panose="02010600030101010101" pitchFamily="2" charset="-122"/>
                    <a:ea typeface="宋体" panose="02010600030101010101" pitchFamily="2" charset="-122"/>
                  </a:rPr>
                  <a:t>异或，即：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𝐸𝑛𝑐</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smtClean="0">
                            <a:latin typeface="Cambria Math" panose="02040503050406030204" pitchFamily="18" charset="0"/>
                          </a:rPr>
                          <m:t>0</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𝐼𝑉</m:t>
                    </m:r>
                  </m:oMath>
                </a14:m>
                <a:r>
                  <a:rPr lang="zh-CN" altLang="en-US" dirty="0">
                    <a:latin typeface="宋体" panose="02010600030101010101" pitchFamily="2" charset="-122"/>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8DAD1352-9BB8-4881-B277-EE51C4489C52}"/>
                  </a:ext>
                </a:extLst>
              </p:cNvPr>
              <p:cNvSpPr>
                <a:spLocks noGrp="1" noRot="1" noChangeAspect="1" noMove="1" noResize="1" noEditPoints="1" noAdjustHandles="1" noChangeArrowheads="1" noChangeShapeType="1" noTextEdit="1"/>
              </p:cNvSpPr>
              <p:nvPr>
                <p:ph idx="1"/>
              </p:nvPr>
            </p:nvSpPr>
            <p:spPr>
              <a:blipFill>
                <a:blip r:embed="rId4"/>
                <a:stretch>
                  <a:fillRect l="-1043" t="-1541"/>
                </a:stretch>
              </a:blipFill>
            </p:spPr>
            <p:txBody>
              <a:bodyPr/>
              <a:lstStyle/>
              <a:p>
                <a:r>
                  <a:rPr lang="zh-CN" altLang="en-US">
                    <a:noFill/>
                  </a:rPr>
                  <a:t> </a:t>
                </a:r>
              </a:p>
            </p:txBody>
          </p:sp>
        </mc:Fallback>
      </mc:AlternateContent>
      <p:sp>
        <p:nvSpPr>
          <p:cNvPr id="8" name="灯片编号占位符 3">
            <a:extLst>
              <a:ext uri="{FF2B5EF4-FFF2-40B4-BE49-F238E27FC236}">
                <a16:creationId xmlns:a16="http://schemas.microsoft.com/office/drawing/2014/main" id="{F2D85FE5-2042-46B3-9323-840522212929}"/>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038E7C0-1EB6-4CB4-A955-6E9846A0931A}" type="slidenum">
              <a:rPr kumimoji="0" lang="en-US" altLang="zh-CN" sz="1400" smtClean="0">
                <a:latin typeface="Arial" panose="020B0604020202020204" pitchFamily="34" charset="0"/>
              </a:rPr>
              <a:pPr/>
              <a:t>47</a:t>
            </a:fld>
            <a:endParaRPr kumimoji="0" lang="en-US" altLang="zh-CN" sz="1400">
              <a:latin typeface="Arial" panose="020B0604020202020204" pitchFamily="34" charset="0"/>
            </a:endParaRPr>
          </a:p>
        </p:txBody>
      </p:sp>
      <p:pic>
        <p:nvPicPr>
          <p:cNvPr id="5" name="图片 4">
            <a:extLst>
              <a:ext uri="{FF2B5EF4-FFF2-40B4-BE49-F238E27FC236}">
                <a16:creationId xmlns:a16="http://schemas.microsoft.com/office/drawing/2014/main" id="{29E9C0DD-9B34-474A-8E79-5CFE1DEC2E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02578"/>
            <a:ext cx="6015364" cy="2436222"/>
          </a:xfrm>
          <a:prstGeom prst="rect">
            <a:avLst/>
          </a:prstGeom>
        </p:spPr>
      </p:pic>
      <p:pic>
        <p:nvPicPr>
          <p:cNvPr id="7" name="图片 6">
            <a:extLst>
              <a:ext uri="{FF2B5EF4-FFF2-40B4-BE49-F238E27FC236}">
                <a16:creationId xmlns:a16="http://schemas.microsoft.com/office/drawing/2014/main" id="{034D77B8-3D57-49D1-AB24-B62090453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5364" y="3272953"/>
            <a:ext cx="6176636" cy="22853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3A68230E-9814-49D8-A02F-5E8964774ACF}"/>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分组密码的工作模式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C87B2A-E181-4891-A757-E52A89862955}"/>
                  </a:ext>
                </a:extLst>
              </p:cNvPr>
              <p:cNvSpPr>
                <a:spLocks noGrp="1"/>
              </p:cNvSpPr>
              <p:nvPr>
                <p:ph idx="1"/>
              </p:nvPr>
            </p:nvSpPr>
            <p:spPr>
              <a:xfrm>
                <a:off x="838200" y="1432560"/>
                <a:ext cx="10515600" cy="4812665"/>
              </a:xfrm>
            </p:spPr>
            <p:txBody>
              <a:bodyPr>
                <a:normAutofit fontScale="92500"/>
              </a:bodyPr>
              <a:lstStyle/>
              <a:p>
                <a:pPr marL="0" indent="457200">
                  <a:lnSpc>
                    <a:spcPct val="100000"/>
                  </a:lnSpc>
                  <a:buNone/>
                </a:pPr>
                <a:r>
                  <a:rPr lang="zh-CN" altLang="en-US" dirty="0">
                    <a:latin typeface="宋体" panose="02010600030101010101" pitchFamily="2" charset="-122"/>
                    <a:ea typeface="宋体" panose="02010600030101010101" pitchFamily="2" charset="-122"/>
                  </a:rPr>
                  <a:t>码反馈模式</a:t>
                </a:r>
                <a:r>
                  <a:rPr lang="en-US" altLang="zh-CN" dirty="0">
                    <a:latin typeface="Arial" panose="020B0604020202020204" pitchFamily="34" charset="0"/>
                    <a:ea typeface="宋体" panose="02010600030101010101" pitchFamily="2" charset="-122"/>
                    <a:cs typeface="Arial" panose="020B0604020202020204" pitchFamily="34" charset="0"/>
                  </a:rPr>
                  <a:t>(CFB)</a:t>
                </a:r>
                <a:r>
                  <a:rPr lang="zh-CN" altLang="en-US" dirty="0">
                    <a:latin typeface="宋体" panose="02010600030101010101" pitchFamily="2" charset="-122"/>
                    <a:ea typeface="宋体" panose="02010600030101010101" pitchFamily="2" charset="-122"/>
                  </a:rPr>
                  <a:t>：通过加密以前的密文分组来产生一个密钥流，然后将其与明文异或。即：</a:t>
                </a:r>
                <a:endParaRPr lang="en-US" altLang="zh-CN" dirty="0">
                  <a:latin typeface="宋体" panose="02010600030101010101" pitchFamily="2" charset="-122"/>
                  <a:ea typeface="宋体" panose="02010600030101010101" pitchFamily="2" charset="-122"/>
                </a:endParaRPr>
              </a:p>
              <a:p>
                <a:pPr marL="0" indent="457200" algn="ctr">
                  <a:lnSpc>
                    <a:spcPct val="100000"/>
                  </a:lnSpc>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𝐸𝑛𝑐</m:t>
                        </m:r>
                      </m:e>
                      <m:sub>
                        <m:r>
                          <a:rPr lang="en-US" altLang="zh-CN" b="0" i="1" smtClean="0">
                            <a:latin typeface="Cambria Math" panose="02040503050406030204" pitchFamily="18" charset="0"/>
                          </a:rPr>
                          <m:t>𝐾</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𝐾</m:t>
                        </m:r>
                      </m:e>
                      <m:sub>
                        <m:r>
                          <a:rPr lang="en-US" altLang="zh-CN" b="0" i="1" smtClean="0">
                            <a:latin typeface="Cambria Math" panose="02040503050406030204" pitchFamily="18" charset="0"/>
                            <a:ea typeface="Cambria Math" panose="02040503050406030204" pitchFamily="18" charset="0"/>
                          </a:rPr>
                          <m:t>𝑖</m:t>
                        </m:r>
                      </m:sub>
                    </m:sSub>
                    <m:r>
                      <a:rPr lang="zh-CN" altLang="en-US" i="1">
                        <a:latin typeface="Cambria Math" panose="02040503050406030204" pitchFamily="18" charset="0"/>
                        <a:ea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𝐼𝑉</m:t>
                    </m:r>
                  </m:oMath>
                </a14:m>
                <a:endParaRPr lang="zh-CN" altLang="en-US" dirty="0"/>
              </a:p>
            </p:txBody>
          </p:sp>
        </mc:Choice>
        <mc:Fallback xmlns="">
          <p:sp>
            <p:nvSpPr>
              <p:cNvPr id="3" name="内容占位符 2">
                <a:extLst>
                  <a:ext uri="{FF2B5EF4-FFF2-40B4-BE49-F238E27FC236}">
                    <a16:creationId xmlns:a16="http://schemas.microsoft.com/office/drawing/2014/main" id="{64C87B2A-E181-4891-A757-E52A89862955}"/>
                  </a:ext>
                </a:extLst>
              </p:cNvPr>
              <p:cNvSpPr>
                <a:spLocks noGrp="1" noRot="1" noChangeAspect="1" noMove="1" noResize="1" noEditPoints="1" noAdjustHandles="1" noChangeArrowheads="1" noChangeShapeType="1" noTextEdit="1"/>
              </p:cNvSpPr>
              <p:nvPr>
                <p:ph idx="1"/>
              </p:nvPr>
            </p:nvSpPr>
            <p:spPr>
              <a:xfrm>
                <a:off x="838200" y="1432560"/>
                <a:ext cx="10515600" cy="4812665"/>
              </a:xfrm>
              <a:blipFill>
                <a:blip r:embed="rId3"/>
                <a:stretch>
                  <a:fillRect l="-1043" t="-1394"/>
                </a:stretch>
              </a:blipFill>
            </p:spPr>
            <p:txBody>
              <a:bodyPr/>
              <a:lstStyle/>
              <a:p>
                <a:r>
                  <a:rPr lang="zh-CN" altLang="en-US">
                    <a:noFill/>
                  </a:rPr>
                  <a:t> </a:t>
                </a:r>
              </a:p>
            </p:txBody>
          </p:sp>
        </mc:Fallback>
      </mc:AlternateContent>
      <p:sp>
        <p:nvSpPr>
          <p:cNvPr id="8" name="灯片编号占位符 3">
            <a:extLst>
              <a:ext uri="{FF2B5EF4-FFF2-40B4-BE49-F238E27FC236}">
                <a16:creationId xmlns:a16="http://schemas.microsoft.com/office/drawing/2014/main" id="{99C1FB52-82D1-491E-B5C7-232991E73FBD}"/>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038E7C0-1EB6-4CB4-A955-6E9846A0931A}" type="slidenum">
              <a:rPr kumimoji="0" lang="en-US" altLang="zh-CN" sz="1400" smtClean="0">
                <a:latin typeface="Arial" panose="020B0604020202020204" pitchFamily="34" charset="0"/>
              </a:rPr>
              <a:pPr/>
              <a:t>48</a:t>
            </a:fld>
            <a:endParaRPr kumimoji="0" lang="en-US" altLang="zh-CN" sz="1400">
              <a:latin typeface="Arial" panose="020B0604020202020204" pitchFamily="34" charset="0"/>
            </a:endParaRPr>
          </a:p>
        </p:txBody>
      </p:sp>
      <p:pic>
        <p:nvPicPr>
          <p:cNvPr id="5" name="图片 4">
            <a:extLst>
              <a:ext uri="{FF2B5EF4-FFF2-40B4-BE49-F238E27FC236}">
                <a16:creationId xmlns:a16="http://schemas.microsoft.com/office/drawing/2014/main" id="{D07BCEB1-E3C4-4C5E-926D-CDBC147905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526" y="3251786"/>
            <a:ext cx="6005080" cy="2862422"/>
          </a:xfrm>
          <a:prstGeom prst="rect">
            <a:avLst/>
          </a:prstGeom>
        </p:spPr>
      </p:pic>
      <p:pic>
        <p:nvPicPr>
          <p:cNvPr id="7" name="图片 6">
            <a:extLst>
              <a:ext uri="{FF2B5EF4-FFF2-40B4-BE49-F238E27FC236}">
                <a16:creationId xmlns:a16="http://schemas.microsoft.com/office/drawing/2014/main" id="{6588F4B8-425F-4B5C-8671-9A9E95FCB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3470051"/>
            <a:ext cx="6248400" cy="274929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10287B0E-76A2-48F5-A307-8FB8BF5CA289}"/>
              </a:ext>
            </a:extLst>
          </p:cNvPr>
          <p:cNvSpPr>
            <a:spLocks noGrp="1" noChangeArrowheads="1"/>
          </p:cNvSpPr>
          <p:nvPr>
            <p:ph type="title"/>
          </p:nvPr>
        </p:nvSpPr>
        <p:spPr/>
        <p:txBody>
          <a:bodyPr/>
          <a:lstStyle/>
          <a:p>
            <a:pPr algn="ctr"/>
            <a:r>
              <a:rPr lang="zh-CN" altLang="en-US" b="1" dirty="0">
                <a:latin typeface="华文行楷" panose="02010800040101010101" pitchFamily="2" charset="-122"/>
                <a:ea typeface="华文行楷" panose="02010800040101010101" pitchFamily="2" charset="-122"/>
              </a:rPr>
              <a:t>分组密码的工作模式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4ECBC9E-0235-467A-A9FB-3C20A1F4BF9D}"/>
                  </a:ext>
                </a:extLst>
              </p:cNvPr>
              <p:cNvSpPr>
                <a:spLocks noGrp="1"/>
              </p:cNvSpPr>
              <p:nvPr>
                <p:ph idx="1"/>
              </p:nvPr>
            </p:nvSpPr>
            <p:spPr>
              <a:xfrm>
                <a:off x="838200" y="1493520"/>
                <a:ext cx="10515600" cy="4683443"/>
              </a:xfrm>
            </p:spPr>
            <p:txBody>
              <a:bodyPr/>
              <a:lstStyle/>
              <a:p>
                <a:pPr marL="0" indent="457200">
                  <a:lnSpc>
                    <a:spcPct val="100000"/>
                  </a:lnSpc>
                  <a:buNone/>
                </a:pPr>
                <a:r>
                  <a:rPr lang="zh-CN" altLang="en-US" dirty="0">
                    <a:latin typeface="宋体" panose="02010600030101010101" pitchFamily="2" charset="-122"/>
                    <a:ea typeface="宋体" panose="02010600030101010101" pitchFamily="2" charset="-122"/>
                  </a:rPr>
                  <a:t>输出反馈模式</a:t>
                </a:r>
                <a:r>
                  <a:rPr lang="en-US" altLang="zh-CN" dirty="0">
                    <a:latin typeface="Arial" panose="020B0604020202020204" pitchFamily="34" charset="0"/>
                    <a:ea typeface="宋体" panose="02010600030101010101" pitchFamily="2" charset="-122"/>
                    <a:cs typeface="Arial" panose="020B0604020202020204" pitchFamily="34" charset="0"/>
                  </a:rPr>
                  <a:t>(OFB)</a:t>
                </a:r>
                <a:r>
                  <a:rPr lang="zh-CN" altLang="en-US" dirty="0">
                    <a:latin typeface="宋体" panose="02010600030101010101" pitchFamily="2" charset="-122"/>
                    <a:ea typeface="宋体" panose="02010600030101010101" pitchFamily="2" charset="-122"/>
                  </a:rPr>
                  <a:t>：通过加密之前的密钥来产生一个密钥流，然后将其与明文异或。即：</a:t>
                </a:r>
                <a:endParaRPr lang="en-US" altLang="zh-CN" dirty="0">
                  <a:latin typeface="宋体" panose="02010600030101010101" pitchFamily="2" charset="-122"/>
                  <a:ea typeface="宋体" panose="02010600030101010101" pitchFamily="2" charset="-122"/>
                </a:endParaRPr>
              </a:p>
              <a:p>
                <a:pPr marL="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𝐸𝑛𝑐</m:t>
                        </m:r>
                      </m:e>
                      <m:sub>
                        <m:r>
                          <a:rPr lang="en-US" altLang="zh-CN" b="0" i="1" smtClean="0">
                            <a:latin typeface="Cambria Math" panose="02040503050406030204" pitchFamily="18" charset="0"/>
                          </a:rPr>
                          <m:t>𝐾</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𝐾</m:t>
                        </m:r>
                      </m:e>
                      <m:sub>
                        <m:r>
                          <a:rPr lang="en-US" altLang="zh-CN" b="0" i="1" smtClean="0">
                            <a:latin typeface="Cambria Math" panose="02040503050406030204" pitchFamily="18" charset="0"/>
                            <a:ea typeface="Cambria Math" panose="02040503050406030204" pitchFamily="18" charset="0"/>
                          </a:rPr>
                          <m:t>𝑖</m:t>
                        </m:r>
                      </m:sub>
                    </m:sSub>
                    <m:r>
                      <a:rPr lang="zh-CN" altLang="en-US" i="1">
                        <a:latin typeface="Cambria Math" panose="02040503050406030204" pitchFamily="18" charset="0"/>
                        <a:ea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𝐼𝑉</m:t>
                    </m:r>
                  </m:oMath>
                </a14:m>
                <a:endParaRPr lang="zh-CN" altLang="en-US" dirty="0"/>
              </a:p>
            </p:txBody>
          </p:sp>
        </mc:Choice>
        <mc:Fallback xmlns="">
          <p:sp>
            <p:nvSpPr>
              <p:cNvPr id="3" name="内容占位符 2">
                <a:extLst>
                  <a:ext uri="{FF2B5EF4-FFF2-40B4-BE49-F238E27FC236}">
                    <a16:creationId xmlns:a16="http://schemas.microsoft.com/office/drawing/2014/main" id="{24ECBC9E-0235-467A-A9FB-3C20A1F4BF9D}"/>
                  </a:ext>
                </a:extLst>
              </p:cNvPr>
              <p:cNvSpPr>
                <a:spLocks noGrp="1" noRot="1" noChangeAspect="1" noMove="1" noResize="1" noEditPoints="1" noAdjustHandles="1" noChangeArrowheads="1" noChangeShapeType="1" noTextEdit="1"/>
              </p:cNvSpPr>
              <p:nvPr>
                <p:ph idx="1"/>
              </p:nvPr>
            </p:nvSpPr>
            <p:spPr>
              <a:xfrm>
                <a:off x="838200" y="1493520"/>
                <a:ext cx="10515600" cy="4683443"/>
              </a:xfrm>
              <a:blipFill>
                <a:blip r:embed="rId2"/>
                <a:stretch>
                  <a:fillRect l="-1217" t="-1693" r="-696"/>
                </a:stretch>
              </a:blipFill>
            </p:spPr>
            <p:txBody>
              <a:bodyPr/>
              <a:lstStyle/>
              <a:p>
                <a:r>
                  <a:rPr lang="zh-CN" altLang="en-US">
                    <a:noFill/>
                  </a:rPr>
                  <a:t> </a:t>
                </a:r>
              </a:p>
            </p:txBody>
          </p:sp>
        </mc:Fallback>
      </mc:AlternateContent>
      <p:sp>
        <p:nvSpPr>
          <p:cNvPr id="7" name="灯片编号占位符 3">
            <a:extLst>
              <a:ext uri="{FF2B5EF4-FFF2-40B4-BE49-F238E27FC236}">
                <a16:creationId xmlns:a16="http://schemas.microsoft.com/office/drawing/2014/main" id="{2A5EB3E4-F763-4747-AE0C-D3768DBB0EBC}"/>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038E7C0-1EB6-4CB4-A955-6E9846A0931A}" type="slidenum">
              <a:rPr kumimoji="0" lang="en-US" altLang="zh-CN" sz="1400" smtClean="0">
                <a:latin typeface="Arial" panose="020B0604020202020204" pitchFamily="34" charset="0"/>
              </a:rPr>
              <a:pPr/>
              <a:t>49</a:t>
            </a:fld>
            <a:endParaRPr kumimoji="0" lang="en-US" altLang="zh-CN" sz="1400">
              <a:latin typeface="Arial" panose="020B0604020202020204" pitchFamily="34" charset="0"/>
            </a:endParaRPr>
          </a:p>
        </p:txBody>
      </p:sp>
      <p:pic>
        <p:nvPicPr>
          <p:cNvPr id="5" name="图片 4">
            <a:extLst>
              <a:ext uri="{FF2B5EF4-FFF2-40B4-BE49-F238E27FC236}">
                <a16:creationId xmlns:a16="http://schemas.microsoft.com/office/drawing/2014/main" id="{4828480D-AADA-4597-9A6E-E356C27BB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69918"/>
            <a:ext cx="6096000" cy="2905760"/>
          </a:xfrm>
          <a:prstGeom prst="rect">
            <a:avLst/>
          </a:prstGeom>
        </p:spPr>
      </p:pic>
      <p:pic>
        <p:nvPicPr>
          <p:cNvPr id="9" name="图片 8">
            <a:extLst>
              <a:ext uri="{FF2B5EF4-FFF2-40B4-BE49-F238E27FC236}">
                <a16:creationId xmlns:a16="http://schemas.microsoft.com/office/drawing/2014/main" id="{00378E5C-60B9-42E2-9F89-81C59C1FB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3169919"/>
            <a:ext cx="6096000" cy="2905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F28F5C-6376-4C66-BAD9-39AADBBED7EF}"/>
              </a:ext>
            </a:extLst>
          </p:cNvPr>
          <p:cNvSpPr>
            <a:spLocks noGrp="1" noChangeArrowheads="1"/>
          </p:cNvSpPr>
          <p:nvPr>
            <p:ph type="title"/>
          </p:nvPr>
        </p:nvSpPr>
        <p:spPr/>
        <p:txBody>
          <a:bodyPr/>
          <a:lstStyle/>
          <a:p>
            <a:pPr algn="ctr" eaLnBrk="1" hangingPunct="1"/>
            <a:r>
              <a:rPr kumimoji="1" lang="zh-CN" altLang="en-US" sz="3600" dirty="0">
                <a:latin typeface="宋体" panose="02010600030101010101" pitchFamily="2" charset="-122"/>
                <a:ea typeface="宋体" panose="02010600030101010101" pitchFamily="2" charset="-122"/>
              </a:rPr>
              <a:t>流密码的思想起源</a:t>
            </a:r>
          </a:p>
        </p:txBody>
      </p:sp>
      <p:sp>
        <p:nvSpPr>
          <p:cNvPr id="429059" name="Rectangle 3">
            <a:extLst>
              <a:ext uri="{FF2B5EF4-FFF2-40B4-BE49-F238E27FC236}">
                <a16:creationId xmlns:a16="http://schemas.microsoft.com/office/drawing/2014/main" id="{0D8B39A4-775E-4EF1-8B0B-AFF0621542DF}"/>
              </a:ext>
            </a:extLst>
          </p:cNvPr>
          <p:cNvSpPr>
            <a:spLocks noChangeArrowheads="1"/>
          </p:cNvSpPr>
          <p:nvPr/>
        </p:nvSpPr>
        <p:spPr bwMode="auto">
          <a:xfrm>
            <a:off x="2571751" y="2698751"/>
            <a:ext cx="2663825" cy="504825"/>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t>密钥流生成器</a:t>
            </a:r>
          </a:p>
        </p:txBody>
      </p:sp>
      <p:sp>
        <p:nvSpPr>
          <p:cNvPr id="429060" name="Line 4">
            <a:extLst>
              <a:ext uri="{FF2B5EF4-FFF2-40B4-BE49-F238E27FC236}">
                <a16:creationId xmlns:a16="http://schemas.microsoft.com/office/drawing/2014/main" id="{7D750D51-428F-45F7-9E72-BE802DE1E883}"/>
              </a:ext>
            </a:extLst>
          </p:cNvPr>
          <p:cNvSpPr>
            <a:spLocks noChangeShapeType="1"/>
          </p:cNvSpPr>
          <p:nvPr/>
        </p:nvSpPr>
        <p:spPr bwMode="auto">
          <a:xfrm>
            <a:off x="5019675" y="45720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61" name="Line 5">
            <a:extLst>
              <a:ext uri="{FF2B5EF4-FFF2-40B4-BE49-F238E27FC236}">
                <a16:creationId xmlns:a16="http://schemas.microsoft.com/office/drawing/2014/main" id="{C7D028C3-5985-4896-BC69-2F5E67A6F001}"/>
              </a:ext>
            </a:extLst>
          </p:cNvPr>
          <p:cNvSpPr>
            <a:spLocks noChangeShapeType="1"/>
          </p:cNvSpPr>
          <p:nvPr/>
        </p:nvSpPr>
        <p:spPr bwMode="auto">
          <a:xfrm>
            <a:off x="4011613" y="226695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62" name="Oval 6">
            <a:extLst>
              <a:ext uri="{FF2B5EF4-FFF2-40B4-BE49-F238E27FC236}">
                <a16:creationId xmlns:a16="http://schemas.microsoft.com/office/drawing/2014/main" id="{D123BD2A-C9D6-4F35-B40E-218DA0017EC5}"/>
              </a:ext>
            </a:extLst>
          </p:cNvPr>
          <p:cNvSpPr>
            <a:spLocks noChangeArrowheads="1"/>
          </p:cNvSpPr>
          <p:nvPr/>
        </p:nvSpPr>
        <p:spPr bwMode="auto">
          <a:xfrm>
            <a:off x="3076576" y="1690688"/>
            <a:ext cx="1871663" cy="576262"/>
          </a:xfrm>
          <a:prstGeom prst="ellipse">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t>种子密钥</a:t>
            </a:r>
          </a:p>
        </p:txBody>
      </p:sp>
      <p:sp>
        <p:nvSpPr>
          <p:cNvPr id="429063" name="Rectangle 7">
            <a:extLst>
              <a:ext uri="{FF2B5EF4-FFF2-40B4-BE49-F238E27FC236}">
                <a16:creationId xmlns:a16="http://schemas.microsoft.com/office/drawing/2014/main" id="{AE19EB24-0E3E-4337-9314-205C45B8E0A1}"/>
              </a:ext>
            </a:extLst>
          </p:cNvPr>
          <p:cNvSpPr>
            <a:spLocks noGrp="1" noChangeArrowheads="1"/>
          </p:cNvSpPr>
          <p:nvPr>
            <p:ph type="body" idx="1"/>
          </p:nvPr>
        </p:nvSpPr>
        <p:spPr>
          <a:xfrm>
            <a:off x="7277100" y="3348039"/>
            <a:ext cx="539750" cy="611187"/>
          </a:xfrm>
          <a:prstGeom prst="ellipse">
            <a:avLst/>
          </a:prstGeom>
          <a:solidFill>
            <a:schemeClr val="accent1">
              <a:lumMod val="40000"/>
              <a:lumOff val="60000"/>
            </a:schemeClr>
          </a:solidFill>
          <a:ln>
            <a:solidFill>
              <a:schemeClr val="tx1"/>
            </a:solidFill>
            <a:round/>
            <a:headEnd/>
            <a:tailEnd/>
          </a:ln>
        </p:spPr>
        <p:txBody>
          <a:bodyPr/>
          <a:lstStyle/>
          <a:p>
            <a:pPr marL="457200" lvl="1" indent="0">
              <a:buNone/>
            </a:pPr>
            <a:r>
              <a:rPr lang="en-CA" altLang="zh-CN" dirty="0"/>
              <a:t> </a:t>
            </a:r>
            <a:endParaRPr lang="zh-CN" altLang="zh-CN" dirty="0"/>
          </a:p>
        </p:txBody>
      </p:sp>
      <p:sp>
        <p:nvSpPr>
          <p:cNvPr id="429064" name="Oval 8">
            <a:extLst>
              <a:ext uri="{FF2B5EF4-FFF2-40B4-BE49-F238E27FC236}">
                <a16:creationId xmlns:a16="http://schemas.microsoft.com/office/drawing/2014/main" id="{1BE01F53-6AEF-41B2-805D-1F8086F65A26}"/>
              </a:ext>
            </a:extLst>
          </p:cNvPr>
          <p:cNvSpPr>
            <a:spLocks noChangeArrowheads="1"/>
          </p:cNvSpPr>
          <p:nvPr/>
        </p:nvSpPr>
        <p:spPr bwMode="auto">
          <a:xfrm>
            <a:off x="2355851" y="4283076"/>
            <a:ext cx="2663825" cy="5762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t>明文</a:t>
            </a:r>
          </a:p>
        </p:txBody>
      </p:sp>
      <p:sp>
        <p:nvSpPr>
          <p:cNvPr id="429065" name="Rectangle 9">
            <a:extLst>
              <a:ext uri="{FF2B5EF4-FFF2-40B4-BE49-F238E27FC236}">
                <a16:creationId xmlns:a16="http://schemas.microsoft.com/office/drawing/2014/main" id="{49543A64-D25D-43F3-82F5-E4824F535694}"/>
              </a:ext>
            </a:extLst>
          </p:cNvPr>
          <p:cNvSpPr>
            <a:spLocks noChangeArrowheads="1"/>
          </p:cNvSpPr>
          <p:nvPr/>
        </p:nvSpPr>
        <p:spPr bwMode="auto">
          <a:xfrm>
            <a:off x="6316663" y="43561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m1</a:t>
            </a:r>
          </a:p>
        </p:txBody>
      </p:sp>
      <p:sp>
        <p:nvSpPr>
          <p:cNvPr id="429066" name="Line 10">
            <a:extLst>
              <a:ext uri="{FF2B5EF4-FFF2-40B4-BE49-F238E27FC236}">
                <a16:creationId xmlns:a16="http://schemas.microsoft.com/office/drawing/2014/main" id="{3F5AEA32-52A8-4F60-8957-838863B207AF}"/>
              </a:ext>
            </a:extLst>
          </p:cNvPr>
          <p:cNvSpPr>
            <a:spLocks noChangeShapeType="1"/>
          </p:cNvSpPr>
          <p:nvPr/>
        </p:nvSpPr>
        <p:spPr bwMode="auto">
          <a:xfrm>
            <a:off x="5235576" y="2914650"/>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67" name="Rectangle 11">
            <a:extLst>
              <a:ext uri="{FF2B5EF4-FFF2-40B4-BE49-F238E27FC236}">
                <a16:creationId xmlns:a16="http://schemas.microsoft.com/office/drawing/2014/main" id="{8EA22D88-BA7F-4F7E-A483-9135282DE785}"/>
              </a:ext>
            </a:extLst>
          </p:cNvPr>
          <p:cNvSpPr>
            <a:spLocks noChangeArrowheads="1"/>
          </p:cNvSpPr>
          <p:nvPr/>
        </p:nvSpPr>
        <p:spPr bwMode="auto">
          <a:xfrm>
            <a:off x="6461125" y="2698750"/>
            <a:ext cx="431800" cy="4318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a:t>k1</a:t>
            </a:r>
          </a:p>
        </p:txBody>
      </p:sp>
      <p:sp>
        <p:nvSpPr>
          <p:cNvPr id="429068" name="Line 12">
            <a:extLst>
              <a:ext uri="{FF2B5EF4-FFF2-40B4-BE49-F238E27FC236}">
                <a16:creationId xmlns:a16="http://schemas.microsoft.com/office/drawing/2014/main" id="{51702B6D-3C70-4B9B-8D8A-38513F936301}"/>
              </a:ext>
            </a:extLst>
          </p:cNvPr>
          <p:cNvSpPr>
            <a:spLocks noChangeShapeType="1"/>
          </p:cNvSpPr>
          <p:nvPr/>
        </p:nvSpPr>
        <p:spPr bwMode="auto">
          <a:xfrm>
            <a:off x="6964363" y="2914650"/>
            <a:ext cx="576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69" name="Line 13">
            <a:extLst>
              <a:ext uri="{FF2B5EF4-FFF2-40B4-BE49-F238E27FC236}">
                <a16:creationId xmlns:a16="http://schemas.microsoft.com/office/drawing/2014/main" id="{93CD96C0-2EC2-4178-9410-0292346DE264}"/>
              </a:ext>
            </a:extLst>
          </p:cNvPr>
          <p:cNvSpPr>
            <a:spLocks noChangeShapeType="1"/>
          </p:cNvSpPr>
          <p:nvPr/>
        </p:nvSpPr>
        <p:spPr bwMode="auto">
          <a:xfrm>
            <a:off x="6748463" y="4572000"/>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0" name="Line 14">
            <a:extLst>
              <a:ext uri="{FF2B5EF4-FFF2-40B4-BE49-F238E27FC236}">
                <a16:creationId xmlns:a16="http://schemas.microsoft.com/office/drawing/2014/main" id="{E2717955-4EA7-4B67-96E5-0B7C06BE74C4}"/>
              </a:ext>
            </a:extLst>
          </p:cNvPr>
          <p:cNvSpPr>
            <a:spLocks noChangeShapeType="1"/>
          </p:cNvSpPr>
          <p:nvPr/>
        </p:nvSpPr>
        <p:spPr bwMode="auto">
          <a:xfrm flipV="1">
            <a:off x="7540625" y="39957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1" name="Line 15">
            <a:extLst>
              <a:ext uri="{FF2B5EF4-FFF2-40B4-BE49-F238E27FC236}">
                <a16:creationId xmlns:a16="http://schemas.microsoft.com/office/drawing/2014/main" id="{99A252EB-1B13-438C-A282-731FBBFF317C}"/>
              </a:ext>
            </a:extLst>
          </p:cNvPr>
          <p:cNvSpPr>
            <a:spLocks noChangeShapeType="1"/>
          </p:cNvSpPr>
          <p:nvPr/>
        </p:nvSpPr>
        <p:spPr bwMode="auto">
          <a:xfrm>
            <a:off x="7540625" y="2914651"/>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2" name="Line 16">
            <a:extLst>
              <a:ext uri="{FF2B5EF4-FFF2-40B4-BE49-F238E27FC236}">
                <a16:creationId xmlns:a16="http://schemas.microsoft.com/office/drawing/2014/main" id="{0519BBDF-6B2E-4B04-BF74-CEE09833B250}"/>
              </a:ext>
            </a:extLst>
          </p:cNvPr>
          <p:cNvSpPr>
            <a:spLocks noChangeShapeType="1"/>
          </p:cNvSpPr>
          <p:nvPr/>
        </p:nvSpPr>
        <p:spPr bwMode="auto">
          <a:xfrm>
            <a:off x="7324726" y="3779838"/>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3" name="Line 17">
            <a:extLst>
              <a:ext uri="{FF2B5EF4-FFF2-40B4-BE49-F238E27FC236}">
                <a16:creationId xmlns:a16="http://schemas.microsoft.com/office/drawing/2014/main" id="{7F35FDD0-619C-4523-B66D-BD489B319FB1}"/>
              </a:ext>
            </a:extLst>
          </p:cNvPr>
          <p:cNvSpPr>
            <a:spLocks noChangeShapeType="1"/>
          </p:cNvSpPr>
          <p:nvPr/>
        </p:nvSpPr>
        <p:spPr bwMode="auto">
          <a:xfrm>
            <a:off x="7540625" y="3490914"/>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4" name="Line 18">
            <a:extLst>
              <a:ext uri="{FF2B5EF4-FFF2-40B4-BE49-F238E27FC236}">
                <a16:creationId xmlns:a16="http://schemas.microsoft.com/office/drawing/2014/main" id="{42D733CD-7840-4947-BAB4-C6EB8FB5B95D}"/>
              </a:ext>
            </a:extLst>
          </p:cNvPr>
          <p:cNvSpPr>
            <a:spLocks noChangeShapeType="1"/>
          </p:cNvSpPr>
          <p:nvPr/>
        </p:nvSpPr>
        <p:spPr bwMode="auto">
          <a:xfrm>
            <a:off x="7900988" y="3779838"/>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9075" name="Rectangle 19">
            <a:extLst>
              <a:ext uri="{FF2B5EF4-FFF2-40B4-BE49-F238E27FC236}">
                <a16:creationId xmlns:a16="http://schemas.microsoft.com/office/drawing/2014/main" id="{0C20EA05-F70D-4920-8DF8-7AF05950E320}"/>
              </a:ext>
            </a:extLst>
          </p:cNvPr>
          <p:cNvSpPr>
            <a:spLocks noChangeArrowheads="1"/>
          </p:cNvSpPr>
          <p:nvPr/>
        </p:nvSpPr>
        <p:spPr bwMode="auto">
          <a:xfrm>
            <a:off x="9196388" y="3563939"/>
            <a:ext cx="431800" cy="358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c1</a:t>
            </a:r>
          </a:p>
        </p:txBody>
      </p:sp>
      <p:sp>
        <p:nvSpPr>
          <p:cNvPr id="429076" name="Rectangle 20">
            <a:extLst>
              <a:ext uri="{FF2B5EF4-FFF2-40B4-BE49-F238E27FC236}">
                <a16:creationId xmlns:a16="http://schemas.microsoft.com/office/drawing/2014/main" id="{A766162F-47FC-4477-927A-B2B5F5C1B0EB}"/>
              </a:ext>
            </a:extLst>
          </p:cNvPr>
          <p:cNvSpPr>
            <a:spLocks noChangeArrowheads="1"/>
          </p:cNvSpPr>
          <p:nvPr/>
        </p:nvSpPr>
        <p:spPr bwMode="auto">
          <a:xfrm>
            <a:off x="6316663" y="43561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dirty="0"/>
              <a:t>m2</a:t>
            </a:r>
          </a:p>
        </p:txBody>
      </p:sp>
      <p:sp>
        <p:nvSpPr>
          <p:cNvPr id="429077" name="Rectangle 21">
            <a:extLst>
              <a:ext uri="{FF2B5EF4-FFF2-40B4-BE49-F238E27FC236}">
                <a16:creationId xmlns:a16="http://schemas.microsoft.com/office/drawing/2014/main" id="{A221C6FB-3CC7-4EDE-BF41-D2E171DC4D99}"/>
              </a:ext>
            </a:extLst>
          </p:cNvPr>
          <p:cNvSpPr>
            <a:spLocks noChangeArrowheads="1"/>
          </p:cNvSpPr>
          <p:nvPr/>
        </p:nvSpPr>
        <p:spPr bwMode="auto">
          <a:xfrm>
            <a:off x="6461125" y="2698750"/>
            <a:ext cx="431800" cy="4318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dirty="0"/>
              <a:t>k2</a:t>
            </a:r>
          </a:p>
        </p:txBody>
      </p:sp>
      <p:sp>
        <p:nvSpPr>
          <p:cNvPr id="429078" name="Rectangle 22">
            <a:extLst>
              <a:ext uri="{FF2B5EF4-FFF2-40B4-BE49-F238E27FC236}">
                <a16:creationId xmlns:a16="http://schemas.microsoft.com/office/drawing/2014/main" id="{9767C05C-4C79-4829-A785-8952A4955EAF}"/>
              </a:ext>
            </a:extLst>
          </p:cNvPr>
          <p:cNvSpPr>
            <a:spLocks noChangeArrowheads="1"/>
          </p:cNvSpPr>
          <p:nvPr/>
        </p:nvSpPr>
        <p:spPr bwMode="auto">
          <a:xfrm>
            <a:off x="9196388" y="3563939"/>
            <a:ext cx="431800" cy="358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dirty="0"/>
              <a:t>c2</a:t>
            </a:r>
          </a:p>
        </p:txBody>
      </p:sp>
      <p:sp>
        <p:nvSpPr>
          <p:cNvPr id="36887" name="AutoShape 23">
            <a:extLst>
              <a:ext uri="{FF2B5EF4-FFF2-40B4-BE49-F238E27FC236}">
                <a16:creationId xmlns:a16="http://schemas.microsoft.com/office/drawing/2014/main" id="{AA751F56-2209-48B5-B5F4-6912ED43EC18}"/>
              </a:ext>
            </a:extLst>
          </p:cNvPr>
          <p:cNvSpPr>
            <a:spLocks noChangeArrowheads="1"/>
          </p:cNvSpPr>
          <p:nvPr/>
        </p:nvSpPr>
        <p:spPr bwMode="auto">
          <a:xfrm>
            <a:off x="2355850" y="5291139"/>
            <a:ext cx="7924800" cy="809625"/>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latin typeface="宋体" panose="02010600030101010101" pitchFamily="2" charset="-122"/>
              </a:rPr>
              <a:t>加密过程</a:t>
            </a:r>
          </a:p>
        </p:txBody>
      </p:sp>
      <p:sp>
        <p:nvSpPr>
          <p:cNvPr id="25" name="灯片编号占位符 1">
            <a:extLst>
              <a:ext uri="{FF2B5EF4-FFF2-40B4-BE49-F238E27FC236}">
                <a16:creationId xmlns:a16="http://schemas.microsoft.com/office/drawing/2014/main" id="{8650A92E-C5BA-4E0A-914A-80BF809964A0}"/>
              </a:ext>
            </a:extLst>
          </p:cNvPr>
          <p:cNvSpPr>
            <a:spLocks noGrp="1" noChangeArrowheads="1"/>
          </p:cNvSpPr>
          <p:nvPr>
            <p:ph type="sldNum" sz="quarter" idx="12"/>
          </p:nvPr>
        </p:nvSpPr>
        <p:spPr>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699CA306-9508-47FB-B7CB-7EA68C35442C}" type="slidenum">
              <a:rPr lang="en-US" altLang="zh-CN" sz="1400"/>
              <a:pPr>
                <a:spcBef>
                  <a:spcPct val="0"/>
                </a:spcBef>
              </a:pPr>
              <a:t>5</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90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29061"/>
                                        </p:tgtEl>
                                        <p:attrNameLst>
                                          <p:attrName>style.visibility</p:attrName>
                                        </p:attrNameLst>
                                      </p:cBhvr>
                                      <p:to>
                                        <p:strVal val="visible"/>
                                      </p:to>
                                    </p:set>
                                    <p:animEffect transition="in" filter="dissolve">
                                      <p:cBhvr>
                                        <p:cTn id="23" dur="500"/>
                                        <p:tgtEl>
                                          <p:spTgt spid="4290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905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29066"/>
                                        </p:tgtEl>
                                        <p:attrNameLst>
                                          <p:attrName>style.visibility</p:attrName>
                                        </p:attrNameLst>
                                      </p:cBhvr>
                                      <p:to>
                                        <p:strVal val="visible"/>
                                      </p:to>
                                    </p:set>
                                    <p:animEffect transition="in" filter="dissolve">
                                      <p:cBhvr>
                                        <p:cTn id="32" dur="500"/>
                                        <p:tgtEl>
                                          <p:spTgt spid="4290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906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429069"/>
                                        </p:tgtEl>
                                        <p:attrNameLst>
                                          <p:attrName>style.visibility</p:attrName>
                                        </p:attrNameLst>
                                      </p:cBhvr>
                                      <p:to>
                                        <p:strVal val="visible"/>
                                      </p:to>
                                    </p:set>
                                    <p:animEffect transition="in" filter="dissolve">
                                      <p:cBhvr>
                                        <p:cTn id="41" dur="500"/>
                                        <p:tgtEl>
                                          <p:spTgt spid="429069"/>
                                        </p:tgtEl>
                                      </p:cBhvr>
                                    </p:animEffect>
                                  </p:childTnLst>
                                </p:cTn>
                              </p:par>
                              <p:par>
                                <p:cTn id="42" presetID="9" presetClass="entr" presetSubtype="0" fill="hold" nodeType="withEffect">
                                  <p:stCondLst>
                                    <p:cond delay="0"/>
                                  </p:stCondLst>
                                  <p:childTnLst>
                                    <p:set>
                                      <p:cBhvr>
                                        <p:cTn id="43" dur="1" fill="hold">
                                          <p:stCondLst>
                                            <p:cond delay="0"/>
                                          </p:stCondLst>
                                        </p:cTn>
                                        <p:tgtEl>
                                          <p:spTgt spid="429070"/>
                                        </p:tgtEl>
                                        <p:attrNameLst>
                                          <p:attrName>style.visibility</p:attrName>
                                        </p:attrNameLst>
                                      </p:cBhvr>
                                      <p:to>
                                        <p:strVal val="visible"/>
                                      </p:to>
                                    </p:set>
                                    <p:animEffect transition="in" filter="dissolve">
                                      <p:cBhvr>
                                        <p:cTn id="44" dur="500"/>
                                        <p:tgtEl>
                                          <p:spTgt spid="429070"/>
                                        </p:tgtEl>
                                      </p:cBhvr>
                                    </p:animEffect>
                                  </p:childTnLst>
                                </p:cTn>
                              </p:par>
                              <p:par>
                                <p:cTn id="45" presetID="9" presetClass="entr" presetSubtype="0" fill="hold" nodeType="withEffect">
                                  <p:stCondLst>
                                    <p:cond delay="0"/>
                                  </p:stCondLst>
                                  <p:childTnLst>
                                    <p:set>
                                      <p:cBhvr>
                                        <p:cTn id="46" dur="1" fill="hold">
                                          <p:stCondLst>
                                            <p:cond delay="0"/>
                                          </p:stCondLst>
                                        </p:cTn>
                                        <p:tgtEl>
                                          <p:spTgt spid="429068"/>
                                        </p:tgtEl>
                                        <p:attrNameLst>
                                          <p:attrName>style.visibility</p:attrName>
                                        </p:attrNameLst>
                                      </p:cBhvr>
                                      <p:to>
                                        <p:strVal val="visible"/>
                                      </p:to>
                                    </p:set>
                                    <p:animEffect transition="in" filter="dissolve">
                                      <p:cBhvr>
                                        <p:cTn id="47" dur="500"/>
                                        <p:tgtEl>
                                          <p:spTgt spid="429068"/>
                                        </p:tgtEl>
                                      </p:cBhvr>
                                    </p:animEffect>
                                  </p:childTnLst>
                                </p:cTn>
                              </p:par>
                              <p:par>
                                <p:cTn id="48" presetID="9" presetClass="entr" presetSubtype="0" fill="hold" nodeType="withEffect">
                                  <p:stCondLst>
                                    <p:cond delay="0"/>
                                  </p:stCondLst>
                                  <p:childTnLst>
                                    <p:set>
                                      <p:cBhvr>
                                        <p:cTn id="49" dur="1" fill="hold">
                                          <p:stCondLst>
                                            <p:cond delay="0"/>
                                          </p:stCondLst>
                                        </p:cTn>
                                        <p:tgtEl>
                                          <p:spTgt spid="429071"/>
                                        </p:tgtEl>
                                        <p:attrNameLst>
                                          <p:attrName>style.visibility</p:attrName>
                                        </p:attrNameLst>
                                      </p:cBhvr>
                                      <p:to>
                                        <p:strVal val="visible"/>
                                      </p:to>
                                    </p:set>
                                    <p:animEffect transition="in" filter="dissolve">
                                      <p:cBhvr>
                                        <p:cTn id="50" dur="500"/>
                                        <p:tgtEl>
                                          <p:spTgt spid="4290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9063">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9063">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90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907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429074"/>
                                        </p:tgtEl>
                                        <p:attrNameLst>
                                          <p:attrName>style.visibility</p:attrName>
                                        </p:attrNameLst>
                                      </p:cBhvr>
                                      <p:to>
                                        <p:strVal val="visible"/>
                                      </p:to>
                                    </p:set>
                                    <p:animEffect transition="in" filter="dissolve">
                                      <p:cBhvr>
                                        <p:cTn id="65" dur="500"/>
                                        <p:tgtEl>
                                          <p:spTgt spid="4290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2907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nodeType="clickEffect">
                                  <p:stCondLst>
                                    <p:cond delay="0"/>
                                  </p:stCondLst>
                                  <p:childTnLst>
                                    <p:set>
                                      <p:cBhvr>
                                        <p:cTn id="73" dur="1" fill="hold">
                                          <p:stCondLst>
                                            <p:cond delay="0"/>
                                          </p:stCondLst>
                                        </p:cTn>
                                        <p:tgtEl>
                                          <p:spTgt spid="429060"/>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429063">
                                            <p:txEl>
                                              <p:pRg st="0" end="0"/>
                                            </p:txEl>
                                          </p:spTgt>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29063">
                                            <p:bg/>
                                          </p:spTgt>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42906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29066"/>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429067"/>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29068"/>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2906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29070"/>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2907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42907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429073"/>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429074"/>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429075"/>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29060"/>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29076"/>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429076"/>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0"/>
                                          </p:stCondLst>
                                        </p:cTn>
                                        <p:tgtEl>
                                          <p:spTgt spid="429066"/>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29077"/>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nodeType="clickEffect">
                                  <p:stCondLst>
                                    <p:cond delay="0"/>
                                  </p:stCondLst>
                                  <p:childTnLst>
                                    <p:set>
                                      <p:cBhvr>
                                        <p:cTn id="125" dur="1" fill="hold">
                                          <p:stCondLst>
                                            <p:cond delay="0"/>
                                          </p:stCondLst>
                                        </p:cTn>
                                        <p:tgtEl>
                                          <p:spTgt spid="429068"/>
                                        </p:tgtEl>
                                        <p:attrNameLst>
                                          <p:attrName>style.visibility</p:attrName>
                                        </p:attrNameLst>
                                      </p:cBhvr>
                                      <p:to>
                                        <p:strVal val="visible"/>
                                      </p:to>
                                    </p:set>
                                    <p:animEffect transition="in" filter="dissolve">
                                      <p:cBhvr>
                                        <p:cTn id="126" dur="500"/>
                                        <p:tgtEl>
                                          <p:spTgt spid="429068"/>
                                        </p:tgtEl>
                                      </p:cBhvr>
                                    </p:animEffect>
                                  </p:childTnLst>
                                </p:cTn>
                              </p:par>
                              <p:par>
                                <p:cTn id="127" presetID="9" presetClass="entr" presetSubtype="0" fill="hold" nodeType="withEffect">
                                  <p:stCondLst>
                                    <p:cond delay="0"/>
                                  </p:stCondLst>
                                  <p:childTnLst>
                                    <p:set>
                                      <p:cBhvr>
                                        <p:cTn id="128" dur="1" fill="hold">
                                          <p:stCondLst>
                                            <p:cond delay="0"/>
                                          </p:stCondLst>
                                        </p:cTn>
                                        <p:tgtEl>
                                          <p:spTgt spid="429071"/>
                                        </p:tgtEl>
                                        <p:attrNameLst>
                                          <p:attrName>style.visibility</p:attrName>
                                        </p:attrNameLst>
                                      </p:cBhvr>
                                      <p:to>
                                        <p:strVal val="visible"/>
                                      </p:to>
                                    </p:set>
                                    <p:animEffect transition="in" filter="dissolve">
                                      <p:cBhvr>
                                        <p:cTn id="129" dur="500"/>
                                        <p:tgtEl>
                                          <p:spTgt spid="429071"/>
                                        </p:tgtEl>
                                      </p:cBhvr>
                                    </p:animEffect>
                                  </p:childTnLst>
                                </p:cTn>
                              </p:par>
                              <p:par>
                                <p:cTn id="130" presetID="9" presetClass="entr" presetSubtype="0" fill="hold" nodeType="withEffect">
                                  <p:stCondLst>
                                    <p:cond delay="0"/>
                                  </p:stCondLst>
                                  <p:childTnLst>
                                    <p:set>
                                      <p:cBhvr>
                                        <p:cTn id="131" dur="1" fill="hold">
                                          <p:stCondLst>
                                            <p:cond delay="0"/>
                                          </p:stCondLst>
                                        </p:cTn>
                                        <p:tgtEl>
                                          <p:spTgt spid="429070"/>
                                        </p:tgtEl>
                                        <p:attrNameLst>
                                          <p:attrName>style.visibility</p:attrName>
                                        </p:attrNameLst>
                                      </p:cBhvr>
                                      <p:to>
                                        <p:strVal val="visible"/>
                                      </p:to>
                                    </p:set>
                                    <p:animEffect transition="in" filter="dissolve">
                                      <p:cBhvr>
                                        <p:cTn id="132" dur="500"/>
                                        <p:tgtEl>
                                          <p:spTgt spid="429070"/>
                                        </p:tgtEl>
                                      </p:cBhvr>
                                    </p:animEffect>
                                  </p:childTnLst>
                                </p:cTn>
                              </p:par>
                              <p:par>
                                <p:cTn id="133" presetID="9" presetClass="entr" presetSubtype="0" fill="hold" nodeType="withEffect">
                                  <p:stCondLst>
                                    <p:cond delay="0"/>
                                  </p:stCondLst>
                                  <p:childTnLst>
                                    <p:set>
                                      <p:cBhvr>
                                        <p:cTn id="134" dur="1" fill="hold">
                                          <p:stCondLst>
                                            <p:cond delay="0"/>
                                          </p:stCondLst>
                                        </p:cTn>
                                        <p:tgtEl>
                                          <p:spTgt spid="429069"/>
                                        </p:tgtEl>
                                        <p:attrNameLst>
                                          <p:attrName>style.visibility</p:attrName>
                                        </p:attrNameLst>
                                      </p:cBhvr>
                                      <p:to>
                                        <p:strVal val="visible"/>
                                      </p:to>
                                    </p:set>
                                    <p:animEffect transition="in" filter="dissolve">
                                      <p:cBhvr>
                                        <p:cTn id="135" dur="500"/>
                                        <p:tgtEl>
                                          <p:spTgt spid="42906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2" nodeType="clickEffect">
                                  <p:stCondLst>
                                    <p:cond delay="0"/>
                                  </p:stCondLst>
                                  <p:childTnLst>
                                    <p:set>
                                      <p:cBhvr>
                                        <p:cTn id="139" dur="1" fill="hold">
                                          <p:stCondLst>
                                            <p:cond delay="0"/>
                                          </p:stCondLst>
                                        </p:cTn>
                                        <p:tgtEl>
                                          <p:spTgt spid="429063">
                                            <p:bg/>
                                          </p:spTgt>
                                        </p:tgtEl>
                                        <p:attrNameLst>
                                          <p:attrName>style.visibility</p:attrName>
                                        </p:attrNameLst>
                                      </p:cBhvr>
                                      <p:to>
                                        <p:strVal val="visible"/>
                                      </p:to>
                                    </p:set>
                                  </p:childTnLst>
                                </p:cTn>
                              </p:par>
                              <p:par>
                                <p:cTn id="140" presetID="1" presetClass="entr" presetSubtype="0" fill="hold" grpId="2" nodeType="withEffect">
                                  <p:stCondLst>
                                    <p:cond delay="0"/>
                                  </p:stCondLst>
                                  <p:childTnLst>
                                    <p:set>
                                      <p:cBhvr>
                                        <p:cTn id="141" dur="1" fill="hold">
                                          <p:stCondLst>
                                            <p:cond delay="0"/>
                                          </p:stCondLst>
                                        </p:cTn>
                                        <p:tgtEl>
                                          <p:spTgt spid="429063">
                                            <p:txEl>
                                              <p:pRg st="0" end="0"/>
                                            </p:txEl>
                                          </p:spTgt>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429072"/>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429073"/>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429074"/>
                                        </p:tgtEl>
                                        <p:attrNameLst>
                                          <p:attrName>style.visibility</p:attrName>
                                        </p:attrNameLst>
                                      </p:cBhvr>
                                      <p:to>
                                        <p:strVal val="visible"/>
                                      </p:to>
                                    </p:set>
                                    <p:animEffect transition="in" filter="dissolve">
                                      <p:cBhvr>
                                        <p:cTn id="150" dur="500"/>
                                        <p:tgtEl>
                                          <p:spTgt spid="429074"/>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29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nimBg="1"/>
      <p:bldP spid="429062" grpId="0" animBg="1"/>
      <p:bldP spid="429063" grpId="0" build="p" animBg="1"/>
      <p:bldP spid="429063" grpId="1" build="p" animBg="1"/>
      <p:bldP spid="429063" grpId="2" build="p" animBg="1"/>
      <p:bldP spid="429064" grpId="0" animBg="1"/>
      <p:bldP spid="429065" grpId="0" animBg="1"/>
      <p:bldP spid="429065" grpId="1" animBg="1"/>
      <p:bldP spid="429067" grpId="0" animBg="1"/>
      <p:bldP spid="429067" grpId="1" animBg="1"/>
      <p:bldP spid="429075" grpId="0" animBg="1"/>
      <p:bldP spid="429075" grpId="1" animBg="1"/>
      <p:bldP spid="429076" grpId="0" animBg="1"/>
      <p:bldP spid="429076" grpId="1" animBg="1"/>
      <p:bldP spid="429077" grpId="0" animBg="1"/>
      <p:bldP spid="42907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AEA16D38-F550-4233-A1BE-984D55A9C6C0}"/>
              </a:ext>
            </a:extLst>
          </p:cNvPr>
          <p:cNvSpPr>
            <a:spLocks noGrp="1" noChangeArrowheads="1"/>
          </p:cNvSpPr>
          <p:nvPr>
            <p:ph type="title"/>
          </p:nvPr>
        </p:nvSpPr>
        <p:spPr/>
        <p:txBody>
          <a:bodyPr/>
          <a:lstStyle/>
          <a:p>
            <a:pPr algn="ctr"/>
            <a:r>
              <a:rPr lang="zh-CN" altLang="en-US" dirty="0">
                <a:latin typeface="华文行楷" panose="02010800040101010101" pitchFamily="2" charset="-122"/>
                <a:ea typeface="华文行楷" panose="02010800040101010101" pitchFamily="2" charset="-122"/>
              </a:rPr>
              <a:t>四种工作模式优缺点</a:t>
            </a:r>
            <a:endParaRPr lang="en-CA" altLang="en-US"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F263D359-C6BD-43A0-B5B6-8C1EF38FDBCE}"/>
                  </a:ext>
                </a:extLst>
              </p:cNvPr>
              <p:cNvSpPr>
                <a:spLocks noGrp="1"/>
              </p:cNvSpPr>
              <p:nvPr>
                <p:ph idx="1"/>
              </p:nvPr>
            </p:nvSpPr>
            <p:spPr>
              <a:xfrm>
                <a:off x="1059180" y="1690688"/>
                <a:ext cx="10073640" cy="4351338"/>
              </a:xfrm>
            </p:spPr>
            <p:txBody>
              <a:bodyPr>
                <a:normAutofit/>
              </a:bodyPr>
              <a:lstStyle/>
              <a:p>
                <a:pPr>
                  <a:lnSpc>
                    <a:spcPct val="100000"/>
                  </a:lnSpc>
                  <a:buClr>
                    <a:schemeClr val="accent1"/>
                  </a:buClr>
                  <a:buSzPct val="60000"/>
                  <a:buFont typeface="Wingdings" panose="05000000000000000000" pitchFamily="2" charset="2"/>
                  <a:buChar char="n"/>
                </a:pPr>
                <a:r>
                  <a:rPr lang="en-US" altLang="zh-CN" dirty="0">
                    <a:latin typeface="Arial" panose="020B0604020202020204" pitchFamily="34" charset="0"/>
                    <a:ea typeface="宋体" panose="02010600030101010101" pitchFamily="2" charset="-122"/>
                    <a:cs typeface="Arial" panose="020B0604020202020204" pitchFamily="34" charset="0"/>
                  </a:rPr>
                  <a:t>ECB</a:t>
                </a:r>
                <a:r>
                  <a:rPr lang="zh-CN" altLang="en-US" dirty="0">
                    <a:latin typeface="宋体" panose="02010600030101010101" pitchFamily="2" charset="-122"/>
                    <a:ea typeface="宋体" panose="02010600030101010101" pitchFamily="2" charset="-122"/>
                  </a:rPr>
                  <a:t>模式缺点：加密相同的明文分组将产生相同的密文组。</a:t>
                </a:r>
                <a:endParaRPr lang="en-US" altLang="zh-CN" dirty="0">
                  <a:latin typeface="宋体" panose="02010600030101010101" pitchFamily="2" charset="-122"/>
                  <a:ea typeface="宋体" panose="02010600030101010101" pitchFamily="2" charset="-122"/>
                </a:endParaRPr>
              </a:p>
              <a:p>
                <a:pPr>
                  <a:lnSpc>
                    <a:spcPct val="100000"/>
                  </a:lnSpc>
                  <a:buClr>
                    <a:schemeClr val="accent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在</a:t>
                </a:r>
                <a:r>
                  <a:rPr lang="en-US" altLang="zh-CN" dirty="0">
                    <a:latin typeface="Arial" panose="020B0604020202020204" pitchFamily="34" charset="0"/>
                    <a:ea typeface="宋体" panose="02010600030101010101" pitchFamily="2" charset="-122"/>
                    <a:cs typeface="Arial" panose="020B0604020202020204" pitchFamily="34" charset="0"/>
                  </a:rPr>
                  <a:t>ECB</a:t>
                </a:r>
                <a:r>
                  <a:rPr lang="zh-CN" altLang="en-US" dirty="0">
                    <a:latin typeface="宋体" panose="02010600030101010101" pitchFamily="2" charset="-122"/>
                    <a:ea typeface="宋体" panose="02010600030101010101" pitchFamily="2" charset="-122"/>
                  </a:rPr>
                  <a:t>和</a:t>
                </a:r>
                <a:r>
                  <a:rPr lang="en-US" altLang="zh-CN" dirty="0">
                    <a:latin typeface="Arial" panose="020B0604020202020204" pitchFamily="34" charset="0"/>
                    <a:ea typeface="宋体" panose="02010600030101010101" pitchFamily="2" charset="-122"/>
                    <a:cs typeface="Arial" panose="020B0604020202020204" pitchFamily="34" charset="0"/>
                  </a:rPr>
                  <a:t>OFB</a:t>
                </a:r>
                <a:r>
                  <a:rPr lang="zh-CN" altLang="en-US" dirty="0">
                    <a:latin typeface="宋体" panose="02010600030101010101" pitchFamily="2" charset="-122"/>
                    <a:ea typeface="宋体" panose="02010600030101010101" pitchFamily="2" charset="-122"/>
                  </a:rPr>
                  <a:t>模式中，改变一个明文分组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oMath>
                </a14:m>
                <a:r>
                  <a:rPr lang="zh-CN" altLang="en-US" dirty="0">
                    <a:latin typeface="宋体" panose="02010600030101010101" pitchFamily="2" charset="-122"/>
                    <a:ea typeface="宋体" panose="02010600030101010101" pitchFamily="2" charset="-122"/>
                  </a:rPr>
                  <a:t>仅仅引起相应的密文分组</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𝑖</m:t>
                        </m:r>
                      </m:sub>
                    </m:sSub>
                  </m:oMath>
                </a14:m>
                <a:r>
                  <a:rPr lang="zh-CN" altLang="en-US" dirty="0">
                    <a:latin typeface="宋体" panose="02010600030101010101" pitchFamily="2" charset="-122"/>
                    <a:ea typeface="宋体" panose="02010600030101010101" pitchFamily="2" charset="-122"/>
                  </a:rPr>
                  <a:t>的改变，而其他密文分组不受影响。有些环境下，这是一个被期待的性质，例如，通信信道不十分安全的环境，</a:t>
                </a:r>
                <a:r>
                  <a:rPr lang="en-US" altLang="zh-CN" dirty="0" err="1">
                    <a:latin typeface="Arial" panose="020B0604020202020204" pitchFamily="34" charset="0"/>
                    <a:ea typeface="宋体" panose="02010600030101010101" pitchFamily="2" charset="-122"/>
                    <a:cs typeface="Arial" panose="020B0604020202020204" pitchFamily="34" charset="0"/>
                  </a:rPr>
                  <a:t>e.g.,OFB</a:t>
                </a:r>
                <a:r>
                  <a:rPr lang="zh-CN" altLang="en-US" dirty="0">
                    <a:latin typeface="宋体" panose="02010600030101010101" pitchFamily="2" charset="-122"/>
                    <a:ea typeface="宋体" panose="02010600030101010101" pitchFamily="2" charset="-122"/>
                  </a:rPr>
                  <a:t>模式常常用来加密卫星通信。</a:t>
                </a:r>
                <a:endParaRPr lang="en-US" altLang="zh-CN" dirty="0">
                  <a:latin typeface="宋体" panose="02010600030101010101" pitchFamily="2" charset="-122"/>
                  <a:ea typeface="宋体" panose="02010600030101010101" pitchFamily="2" charset="-122"/>
                </a:endParaRPr>
              </a:p>
              <a:p>
                <a:pPr>
                  <a:lnSpc>
                    <a:spcPct val="100000"/>
                  </a:lnSpc>
                  <a:buClr>
                    <a:schemeClr val="accent1"/>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在</a:t>
                </a:r>
                <a:r>
                  <a:rPr lang="en-US" altLang="zh-CN" dirty="0">
                    <a:latin typeface="Arial" panose="020B0604020202020204" pitchFamily="34" charset="0"/>
                    <a:ea typeface="宋体" panose="02010600030101010101" pitchFamily="2" charset="-122"/>
                    <a:cs typeface="Arial" panose="020B0604020202020204" pitchFamily="34" charset="0"/>
                  </a:rPr>
                  <a:t>CBC</a:t>
                </a:r>
                <a:r>
                  <a:rPr lang="zh-CN" altLang="en-US" dirty="0">
                    <a:latin typeface="宋体" panose="02010600030101010101" pitchFamily="2" charset="-122"/>
                    <a:ea typeface="宋体" panose="02010600030101010101" pitchFamily="2" charset="-122"/>
                  </a:rPr>
                  <a:t>和</a:t>
                </a:r>
                <a:r>
                  <a:rPr lang="en-US" altLang="zh-CN" dirty="0">
                    <a:latin typeface="Arial" panose="020B0604020202020204" pitchFamily="34" charset="0"/>
                    <a:ea typeface="宋体" panose="02010600030101010101" pitchFamily="2" charset="-122"/>
                    <a:cs typeface="Arial" panose="020B0604020202020204" pitchFamily="34" charset="0"/>
                  </a:rPr>
                  <a:t>CFB</a:t>
                </a:r>
                <a:r>
                  <a:rPr lang="zh-CN" altLang="en-US" dirty="0">
                    <a:latin typeface="宋体" panose="02010600030101010101" pitchFamily="2" charset="-122"/>
                    <a:ea typeface="宋体" panose="02010600030101010101" pitchFamily="2" charset="-122"/>
                  </a:rPr>
                  <a:t>模式中，改变一个明文分组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，其后所有密文分组都会受影响。这一性质使得</a:t>
                </a:r>
                <a:r>
                  <a:rPr lang="en-US" altLang="zh-CN" dirty="0">
                    <a:latin typeface="Arial" panose="020B0604020202020204" pitchFamily="34" charset="0"/>
                    <a:ea typeface="宋体" panose="02010600030101010101" pitchFamily="2" charset="-122"/>
                    <a:cs typeface="Arial" panose="020B0604020202020204" pitchFamily="34" charset="0"/>
                  </a:rPr>
                  <a:t>CBC</a:t>
                </a:r>
                <a:r>
                  <a:rPr lang="zh-CN" altLang="en-US" dirty="0">
                    <a:latin typeface="宋体" panose="02010600030101010101" pitchFamily="2" charset="-122"/>
                    <a:ea typeface="宋体" panose="02010600030101010101" pitchFamily="2" charset="-122"/>
                  </a:rPr>
                  <a:t>和</a:t>
                </a:r>
                <a:r>
                  <a:rPr lang="en-US" altLang="zh-CN" dirty="0">
                    <a:latin typeface="Arial" panose="020B0604020202020204" pitchFamily="34" charset="0"/>
                    <a:ea typeface="宋体" panose="02010600030101010101" pitchFamily="2" charset="-122"/>
                    <a:cs typeface="Arial" panose="020B0604020202020204" pitchFamily="34" charset="0"/>
                  </a:rPr>
                  <a:t>CFB</a:t>
                </a:r>
                <a:r>
                  <a:rPr lang="zh-CN" altLang="en-US" dirty="0">
                    <a:latin typeface="宋体" panose="02010600030101010101" pitchFamily="2" charset="-122"/>
                    <a:ea typeface="宋体" panose="02010600030101010101" pitchFamily="2" charset="-122"/>
                  </a:rPr>
                  <a:t>模式对于认证是有用的。</a:t>
                </a:r>
                <a:endParaRPr lang="en-US" altLang="zh-CN" dirty="0">
                  <a:latin typeface="宋体" panose="02010600030101010101" pitchFamily="2" charset="-122"/>
                  <a:ea typeface="宋体" panose="02010600030101010101" pitchFamily="2" charset="-122"/>
                </a:endParaRPr>
              </a:p>
            </p:txBody>
          </p:sp>
        </mc:Choice>
        <mc:Fallback xmlns="">
          <p:sp>
            <p:nvSpPr>
              <p:cNvPr id="4" name="内容占位符 3">
                <a:extLst>
                  <a:ext uri="{FF2B5EF4-FFF2-40B4-BE49-F238E27FC236}">
                    <a16:creationId xmlns:a16="http://schemas.microsoft.com/office/drawing/2014/main" id="{F263D359-C6BD-43A0-B5B6-8C1EF38FDBCE}"/>
                  </a:ext>
                </a:extLst>
              </p:cNvPr>
              <p:cNvSpPr>
                <a:spLocks noGrp="1" noRot="1" noChangeAspect="1" noMove="1" noResize="1" noEditPoints="1" noAdjustHandles="1" noChangeArrowheads="1" noChangeShapeType="1" noTextEdit="1"/>
              </p:cNvSpPr>
              <p:nvPr>
                <p:ph idx="1"/>
              </p:nvPr>
            </p:nvSpPr>
            <p:spPr>
              <a:xfrm>
                <a:off x="1059180" y="1690688"/>
                <a:ext cx="10073640" cy="4351338"/>
              </a:xfrm>
              <a:blipFill>
                <a:blip r:embed="rId2"/>
                <a:stretch>
                  <a:fillRect l="-303" t="-1821" r="-787"/>
                </a:stretch>
              </a:blipFill>
            </p:spPr>
            <p:txBody>
              <a:bodyPr/>
              <a:lstStyle/>
              <a:p>
                <a:r>
                  <a:rPr lang="zh-CN" altLang="en-US">
                    <a:noFill/>
                  </a:rPr>
                  <a:t> </a:t>
                </a:r>
              </a:p>
            </p:txBody>
          </p:sp>
        </mc:Fallback>
      </mc:AlternateContent>
      <p:sp>
        <p:nvSpPr>
          <p:cNvPr id="7" name="灯片编号占位符 3">
            <a:extLst>
              <a:ext uri="{FF2B5EF4-FFF2-40B4-BE49-F238E27FC236}">
                <a16:creationId xmlns:a16="http://schemas.microsoft.com/office/drawing/2014/main" id="{76F83EA9-74E2-479A-85A6-38D34D517A1F}"/>
              </a:ext>
            </a:extLst>
          </p:cNvPr>
          <p:cNvSpPr txBox="1">
            <a:spLocks noChangeArrowheads="1"/>
          </p:cNvSpPr>
          <p:nvPr/>
        </p:nvSpPr>
        <p:spPr>
          <a:xfrm>
            <a:off x="8610600" y="6356350"/>
            <a:ext cx="2743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038E7C0-1EB6-4CB4-A955-6E9846A0931A}" type="slidenum">
              <a:rPr kumimoji="0" lang="en-US" altLang="zh-CN" sz="1400" smtClean="0">
                <a:latin typeface="Arial" panose="020B0604020202020204" pitchFamily="34" charset="0"/>
              </a:rPr>
              <a:pPr/>
              <a:t>50</a:t>
            </a:fld>
            <a:endParaRPr kumimoji="0" lang="en-US" altLang="zh-CN" sz="14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4ADC75-2AEC-419A-BD30-4E59AFE4E2DE}"/>
              </a:ext>
            </a:extLst>
          </p:cNvPr>
          <p:cNvSpPr>
            <a:spLocks noGrp="1" noChangeArrowheads="1"/>
          </p:cNvSpPr>
          <p:nvPr>
            <p:ph type="title"/>
          </p:nvPr>
        </p:nvSpPr>
        <p:spPr/>
        <p:txBody>
          <a:bodyPr/>
          <a:lstStyle/>
          <a:p>
            <a:pPr algn="ctr" eaLnBrk="1" hangingPunct="1"/>
            <a:r>
              <a:rPr kumimoji="1" lang="zh-CN" altLang="en-US" sz="3600" dirty="0">
                <a:latin typeface="宋体" panose="02010600030101010101" pitchFamily="2" charset="-122"/>
                <a:ea typeface="宋体" panose="02010600030101010101" pitchFamily="2" charset="-122"/>
              </a:rPr>
              <a:t>流密码的思想起源</a:t>
            </a:r>
          </a:p>
        </p:txBody>
      </p:sp>
      <p:sp>
        <p:nvSpPr>
          <p:cNvPr id="430083" name="Rectangle 3">
            <a:extLst>
              <a:ext uri="{FF2B5EF4-FFF2-40B4-BE49-F238E27FC236}">
                <a16:creationId xmlns:a16="http://schemas.microsoft.com/office/drawing/2014/main" id="{5B0579B1-FFC4-4F0B-9EC3-6DB51AC15295}"/>
              </a:ext>
            </a:extLst>
          </p:cNvPr>
          <p:cNvSpPr>
            <a:spLocks noChangeArrowheads="1"/>
          </p:cNvSpPr>
          <p:nvPr/>
        </p:nvSpPr>
        <p:spPr bwMode="auto">
          <a:xfrm>
            <a:off x="2600644" y="2907507"/>
            <a:ext cx="2663825" cy="504825"/>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t>密钥流生成器</a:t>
            </a:r>
          </a:p>
        </p:txBody>
      </p:sp>
      <p:sp>
        <p:nvSpPr>
          <p:cNvPr id="430084" name="Line 4">
            <a:extLst>
              <a:ext uri="{FF2B5EF4-FFF2-40B4-BE49-F238E27FC236}">
                <a16:creationId xmlns:a16="http://schemas.microsoft.com/office/drawing/2014/main" id="{F69C1B16-7ECB-45BC-94C1-05B2A3BBED63}"/>
              </a:ext>
            </a:extLst>
          </p:cNvPr>
          <p:cNvSpPr>
            <a:spLocks noChangeShapeType="1"/>
          </p:cNvSpPr>
          <p:nvPr/>
        </p:nvSpPr>
        <p:spPr bwMode="auto">
          <a:xfrm>
            <a:off x="5048568" y="4780756"/>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85" name="Line 5">
            <a:extLst>
              <a:ext uri="{FF2B5EF4-FFF2-40B4-BE49-F238E27FC236}">
                <a16:creationId xmlns:a16="http://schemas.microsoft.com/office/drawing/2014/main" id="{F8712FFC-0A52-42A7-BE30-8A87D42F3AED}"/>
              </a:ext>
            </a:extLst>
          </p:cNvPr>
          <p:cNvSpPr>
            <a:spLocks noChangeShapeType="1"/>
          </p:cNvSpPr>
          <p:nvPr/>
        </p:nvSpPr>
        <p:spPr bwMode="auto">
          <a:xfrm>
            <a:off x="4040505" y="2475706"/>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86" name="Oval 6">
            <a:extLst>
              <a:ext uri="{FF2B5EF4-FFF2-40B4-BE49-F238E27FC236}">
                <a16:creationId xmlns:a16="http://schemas.microsoft.com/office/drawing/2014/main" id="{70F44583-65A6-426B-A045-B8F31DD925CC}"/>
              </a:ext>
            </a:extLst>
          </p:cNvPr>
          <p:cNvSpPr>
            <a:spLocks noChangeArrowheads="1"/>
          </p:cNvSpPr>
          <p:nvPr/>
        </p:nvSpPr>
        <p:spPr bwMode="auto">
          <a:xfrm>
            <a:off x="3105468" y="1899444"/>
            <a:ext cx="1871662" cy="576263"/>
          </a:xfrm>
          <a:prstGeom prst="ellipse">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t>种子密钥</a:t>
            </a:r>
          </a:p>
        </p:txBody>
      </p:sp>
      <p:sp>
        <p:nvSpPr>
          <p:cNvPr id="430087" name="Rectangle 7">
            <a:extLst>
              <a:ext uri="{FF2B5EF4-FFF2-40B4-BE49-F238E27FC236}">
                <a16:creationId xmlns:a16="http://schemas.microsoft.com/office/drawing/2014/main" id="{BF4CCF31-E2EF-4130-B2B4-8296EE467D3E}"/>
              </a:ext>
            </a:extLst>
          </p:cNvPr>
          <p:cNvSpPr>
            <a:spLocks noGrp="1" noChangeArrowheads="1"/>
          </p:cNvSpPr>
          <p:nvPr>
            <p:ph type="body" idx="1"/>
          </p:nvPr>
        </p:nvSpPr>
        <p:spPr>
          <a:xfrm>
            <a:off x="7305993" y="3556793"/>
            <a:ext cx="539750" cy="611188"/>
          </a:xfrm>
          <a:prstGeom prst="ellipse">
            <a:avLst/>
          </a:prstGeom>
          <a:solidFill>
            <a:schemeClr val="accent1">
              <a:lumMod val="40000"/>
              <a:lumOff val="60000"/>
            </a:schemeClr>
          </a:solidFill>
          <a:ln>
            <a:solidFill>
              <a:schemeClr val="tx1"/>
            </a:solidFill>
            <a:round/>
            <a:headEnd/>
            <a:tailEnd/>
          </a:ln>
        </p:spPr>
        <p:txBody>
          <a:bodyPr/>
          <a:lstStyle/>
          <a:p>
            <a:pPr marL="457200" lvl="1" indent="0">
              <a:buNone/>
            </a:pPr>
            <a:r>
              <a:rPr lang="en-CA" altLang="zh-CN" dirty="0"/>
              <a:t>  </a:t>
            </a:r>
            <a:endParaRPr lang="zh-CN" altLang="zh-CN" dirty="0"/>
          </a:p>
        </p:txBody>
      </p:sp>
      <p:sp>
        <p:nvSpPr>
          <p:cNvPr id="430088" name="Oval 8">
            <a:extLst>
              <a:ext uri="{FF2B5EF4-FFF2-40B4-BE49-F238E27FC236}">
                <a16:creationId xmlns:a16="http://schemas.microsoft.com/office/drawing/2014/main" id="{E3FCA606-D065-49C2-9319-80E741D3D4E6}"/>
              </a:ext>
            </a:extLst>
          </p:cNvPr>
          <p:cNvSpPr>
            <a:spLocks noChangeArrowheads="1"/>
          </p:cNvSpPr>
          <p:nvPr/>
        </p:nvSpPr>
        <p:spPr bwMode="auto">
          <a:xfrm>
            <a:off x="2384744" y="4491831"/>
            <a:ext cx="2663825"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t>密文</a:t>
            </a:r>
          </a:p>
        </p:txBody>
      </p:sp>
      <p:sp>
        <p:nvSpPr>
          <p:cNvPr id="430089" name="Rectangle 9">
            <a:extLst>
              <a:ext uri="{FF2B5EF4-FFF2-40B4-BE49-F238E27FC236}">
                <a16:creationId xmlns:a16="http://schemas.microsoft.com/office/drawing/2014/main" id="{EC63908D-87CF-4802-A6B9-6DCD65379C2C}"/>
              </a:ext>
            </a:extLst>
          </p:cNvPr>
          <p:cNvSpPr>
            <a:spLocks noChangeArrowheads="1"/>
          </p:cNvSpPr>
          <p:nvPr/>
        </p:nvSpPr>
        <p:spPr bwMode="auto">
          <a:xfrm>
            <a:off x="6345555" y="4564856"/>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c1</a:t>
            </a:r>
          </a:p>
        </p:txBody>
      </p:sp>
      <p:sp>
        <p:nvSpPr>
          <p:cNvPr id="430090" name="Line 10">
            <a:extLst>
              <a:ext uri="{FF2B5EF4-FFF2-40B4-BE49-F238E27FC236}">
                <a16:creationId xmlns:a16="http://schemas.microsoft.com/office/drawing/2014/main" id="{478F79F2-3160-4F82-9B33-C2D02EDCAD51}"/>
              </a:ext>
            </a:extLst>
          </p:cNvPr>
          <p:cNvSpPr>
            <a:spLocks noChangeShapeType="1"/>
          </p:cNvSpPr>
          <p:nvPr/>
        </p:nvSpPr>
        <p:spPr bwMode="auto">
          <a:xfrm>
            <a:off x="5264468" y="3123406"/>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1" name="Rectangle 11">
            <a:extLst>
              <a:ext uri="{FF2B5EF4-FFF2-40B4-BE49-F238E27FC236}">
                <a16:creationId xmlns:a16="http://schemas.microsoft.com/office/drawing/2014/main" id="{B6470CE9-4A7B-48E5-A661-A5EF5DDF7C57}"/>
              </a:ext>
            </a:extLst>
          </p:cNvPr>
          <p:cNvSpPr>
            <a:spLocks noChangeArrowheads="1"/>
          </p:cNvSpPr>
          <p:nvPr/>
        </p:nvSpPr>
        <p:spPr bwMode="auto">
          <a:xfrm>
            <a:off x="6490018" y="2907506"/>
            <a:ext cx="431800" cy="4318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a:t>k1</a:t>
            </a:r>
          </a:p>
        </p:txBody>
      </p:sp>
      <p:sp>
        <p:nvSpPr>
          <p:cNvPr id="430092" name="Line 12">
            <a:extLst>
              <a:ext uri="{FF2B5EF4-FFF2-40B4-BE49-F238E27FC236}">
                <a16:creationId xmlns:a16="http://schemas.microsoft.com/office/drawing/2014/main" id="{D6B0D6D0-4C5C-4BCF-97F3-51DF548932B9}"/>
              </a:ext>
            </a:extLst>
          </p:cNvPr>
          <p:cNvSpPr>
            <a:spLocks noChangeShapeType="1"/>
          </p:cNvSpPr>
          <p:nvPr/>
        </p:nvSpPr>
        <p:spPr bwMode="auto">
          <a:xfrm>
            <a:off x="6993256" y="3123406"/>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3" name="Line 13">
            <a:extLst>
              <a:ext uri="{FF2B5EF4-FFF2-40B4-BE49-F238E27FC236}">
                <a16:creationId xmlns:a16="http://schemas.microsoft.com/office/drawing/2014/main" id="{621071F8-3847-4969-AD73-0B5032BF9A39}"/>
              </a:ext>
            </a:extLst>
          </p:cNvPr>
          <p:cNvSpPr>
            <a:spLocks noChangeShapeType="1"/>
          </p:cNvSpPr>
          <p:nvPr/>
        </p:nvSpPr>
        <p:spPr bwMode="auto">
          <a:xfrm>
            <a:off x="6777356" y="4780756"/>
            <a:ext cx="7921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4" name="Line 14">
            <a:extLst>
              <a:ext uri="{FF2B5EF4-FFF2-40B4-BE49-F238E27FC236}">
                <a16:creationId xmlns:a16="http://schemas.microsoft.com/office/drawing/2014/main" id="{DAB98886-BDD6-47AE-828B-5E69C48690B0}"/>
              </a:ext>
            </a:extLst>
          </p:cNvPr>
          <p:cNvSpPr>
            <a:spLocks noChangeShapeType="1"/>
          </p:cNvSpPr>
          <p:nvPr/>
        </p:nvSpPr>
        <p:spPr bwMode="auto">
          <a:xfrm flipV="1">
            <a:off x="7569518" y="4204494"/>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5" name="Line 15">
            <a:extLst>
              <a:ext uri="{FF2B5EF4-FFF2-40B4-BE49-F238E27FC236}">
                <a16:creationId xmlns:a16="http://schemas.microsoft.com/office/drawing/2014/main" id="{07E8A479-6AB7-4408-B6F3-719CEE295242}"/>
              </a:ext>
            </a:extLst>
          </p:cNvPr>
          <p:cNvSpPr>
            <a:spLocks noChangeShapeType="1"/>
          </p:cNvSpPr>
          <p:nvPr/>
        </p:nvSpPr>
        <p:spPr bwMode="auto">
          <a:xfrm>
            <a:off x="7569518" y="3123406"/>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6" name="Line 16">
            <a:extLst>
              <a:ext uri="{FF2B5EF4-FFF2-40B4-BE49-F238E27FC236}">
                <a16:creationId xmlns:a16="http://schemas.microsoft.com/office/drawing/2014/main" id="{74FC4911-6DEA-45A9-83A4-44A6A6D43AE5}"/>
              </a:ext>
            </a:extLst>
          </p:cNvPr>
          <p:cNvSpPr>
            <a:spLocks noChangeShapeType="1"/>
          </p:cNvSpPr>
          <p:nvPr/>
        </p:nvSpPr>
        <p:spPr bwMode="auto">
          <a:xfrm>
            <a:off x="7280594" y="3915568"/>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7" name="Line 17">
            <a:extLst>
              <a:ext uri="{FF2B5EF4-FFF2-40B4-BE49-F238E27FC236}">
                <a16:creationId xmlns:a16="http://schemas.microsoft.com/office/drawing/2014/main" id="{2AA0380F-0C4F-4197-B6B9-D15C0DFBB45F}"/>
              </a:ext>
            </a:extLst>
          </p:cNvPr>
          <p:cNvSpPr>
            <a:spLocks noChangeShapeType="1"/>
          </p:cNvSpPr>
          <p:nvPr/>
        </p:nvSpPr>
        <p:spPr bwMode="auto">
          <a:xfrm>
            <a:off x="7569518" y="3699669"/>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8" name="Line 18">
            <a:extLst>
              <a:ext uri="{FF2B5EF4-FFF2-40B4-BE49-F238E27FC236}">
                <a16:creationId xmlns:a16="http://schemas.microsoft.com/office/drawing/2014/main" id="{3CC03AF0-11BD-441C-B178-311D71CB64A5}"/>
              </a:ext>
            </a:extLst>
          </p:cNvPr>
          <p:cNvSpPr>
            <a:spLocks noChangeShapeType="1"/>
          </p:cNvSpPr>
          <p:nvPr/>
        </p:nvSpPr>
        <p:spPr bwMode="auto">
          <a:xfrm>
            <a:off x="7929880" y="3988593"/>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099" name="Rectangle 19">
            <a:extLst>
              <a:ext uri="{FF2B5EF4-FFF2-40B4-BE49-F238E27FC236}">
                <a16:creationId xmlns:a16="http://schemas.microsoft.com/office/drawing/2014/main" id="{D3B75CA2-F6EE-4FE2-B6E0-0078E273E390}"/>
              </a:ext>
            </a:extLst>
          </p:cNvPr>
          <p:cNvSpPr>
            <a:spLocks noChangeArrowheads="1"/>
          </p:cNvSpPr>
          <p:nvPr/>
        </p:nvSpPr>
        <p:spPr bwMode="auto">
          <a:xfrm>
            <a:off x="9225280" y="3772694"/>
            <a:ext cx="431800" cy="358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m1</a:t>
            </a:r>
          </a:p>
        </p:txBody>
      </p:sp>
      <p:sp>
        <p:nvSpPr>
          <p:cNvPr id="430100" name="Rectangle 20">
            <a:extLst>
              <a:ext uri="{FF2B5EF4-FFF2-40B4-BE49-F238E27FC236}">
                <a16:creationId xmlns:a16="http://schemas.microsoft.com/office/drawing/2014/main" id="{E6BD4606-294A-4151-A8EA-69614ED18833}"/>
              </a:ext>
            </a:extLst>
          </p:cNvPr>
          <p:cNvSpPr>
            <a:spLocks noChangeArrowheads="1"/>
          </p:cNvSpPr>
          <p:nvPr/>
        </p:nvSpPr>
        <p:spPr bwMode="auto">
          <a:xfrm>
            <a:off x="6345555" y="4564856"/>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c2</a:t>
            </a:r>
          </a:p>
        </p:txBody>
      </p:sp>
      <p:sp>
        <p:nvSpPr>
          <p:cNvPr id="430101" name="Rectangle 21">
            <a:extLst>
              <a:ext uri="{FF2B5EF4-FFF2-40B4-BE49-F238E27FC236}">
                <a16:creationId xmlns:a16="http://schemas.microsoft.com/office/drawing/2014/main" id="{CC2B722E-DFB1-4919-BBE4-53A0B5E1783F}"/>
              </a:ext>
            </a:extLst>
          </p:cNvPr>
          <p:cNvSpPr>
            <a:spLocks noChangeArrowheads="1"/>
          </p:cNvSpPr>
          <p:nvPr/>
        </p:nvSpPr>
        <p:spPr bwMode="auto">
          <a:xfrm>
            <a:off x="6490018" y="2907506"/>
            <a:ext cx="431800" cy="4318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dirty="0"/>
              <a:t>k2</a:t>
            </a:r>
          </a:p>
        </p:txBody>
      </p:sp>
      <p:sp>
        <p:nvSpPr>
          <p:cNvPr id="430102" name="Rectangle 22">
            <a:extLst>
              <a:ext uri="{FF2B5EF4-FFF2-40B4-BE49-F238E27FC236}">
                <a16:creationId xmlns:a16="http://schemas.microsoft.com/office/drawing/2014/main" id="{28741E9D-65E2-43A3-B42B-DCFBFE93F172}"/>
              </a:ext>
            </a:extLst>
          </p:cNvPr>
          <p:cNvSpPr>
            <a:spLocks noChangeArrowheads="1"/>
          </p:cNvSpPr>
          <p:nvPr/>
        </p:nvSpPr>
        <p:spPr bwMode="auto">
          <a:xfrm>
            <a:off x="9225280" y="3772694"/>
            <a:ext cx="431800" cy="358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m2</a:t>
            </a:r>
          </a:p>
        </p:txBody>
      </p:sp>
      <p:sp>
        <p:nvSpPr>
          <p:cNvPr id="37911" name="AutoShape 23">
            <a:extLst>
              <a:ext uri="{FF2B5EF4-FFF2-40B4-BE49-F238E27FC236}">
                <a16:creationId xmlns:a16="http://schemas.microsoft.com/office/drawing/2014/main" id="{27B2A03D-99DE-43AA-972C-4FDAC62FAFEE}"/>
              </a:ext>
            </a:extLst>
          </p:cNvPr>
          <p:cNvSpPr>
            <a:spLocks noChangeArrowheads="1"/>
          </p:cNvSpPr>
          <p:nvPr/>
        </p:nvSpPr>
        <p:spPr bwMode="auto">
          <a:xfrm>
            <a:off x="2240280" y="5337969"/>
            <a:ext cx="7924800" cy="809625"/>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latin typeface="宋体" panose="02010600030101010101" pitchFamily="2" charset="-122"/>
              </a:rPr>
              <a:t>解密过程</a:t>
            </a:r>
          </a:p>
        </p:txBody>
      </p:sp>
      <p:sp>
        <p:nvSpPr>
          <p:cNvPr id="25" name="灯片编号占位符 1">
            <a:extLst>
              <a:ext uri="{FF2B5EF4-FFF2-40B4-BE49-F238E27FC236}">
                <a16:creationId xmlns:a16="http://schemas.microsoft.com/office/drawing/2014/main" id="{4789A88D-70EE-488C-BE3D-3BD79EFE9A93}"/>
              </a:ext>
            </a:extLst>
          </p:cNvPr>
          <p:cNvSpPr>
            <a:spLocks noGrp="1" noChangeArrowheads="1"/>
          </p:cNvSpPr>
          <p:nvPr>
            <p:ph type="sldNum" sz="quarter" idx="12"/>
          </p:nvPr>
        </p:nvSpPr>
        <p:spPr>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699CA306-9508-47FB-B7CB-7EA68C35442C}" type="slidenum">
              <a:rPr lang="en-US" altLang="zh-CN" sz="1400"/>
              <a:pPr>
                <a:spcBef>
                  <a:spcPct val="0"/>
                </a:spcBef>
              </a:pPr>
              <a:t>6</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0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0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30085"/>
                                        </p:tgtEl>
                                        <p:attrNameLst>
                                          <p:attrName>style.visibility</p:attrName>
                                        </p:attrNameLst>
                                      </p:cBhvr>
                                      <p:to>
                                        <p:strVal val="visible"/>
                                      </p:to>
                                    </p:set>
                                    <p:animEffect transition="in" filter="dissolve">
                                      <p:cBhvr>
                                        <p:cTn id="23" dur="500"/>
                                        <p:tgtEl>
                                          <p:spTgt spid="4300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008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30090"/>
                                        </p:tgtEl>
                                        <p:attrNameLst>
                                          <p:attrName>style.visibility</p:attrName>
                                        </p:attrNameLst>
                                      </p:cBhvr>
                                      <p:to>
                                        <p:strVal val="visible"/>
                                      </p:to>
                                    </p:set>
                                    <p:animEffect transition="in" filter="dissolve">
                                      <p:cBhvr>
                                        <p:cTn id="32" dur="500"/>
                                        <p:tgtEl>
                                          <p:spTgt spid="430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09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430093"/>
                                        </p:tgtEl>
                                        <p:attrNameLst>
                                          <p:attrName>style.visibility</p:attrName>
                                        </p:attrNameLst>
                                      </p:cBhvr>
                                      <p:to>
                                        <p:strVal val="visible"/>
                                      </p:to>
                                    </p:set>
                                    <p:animEffect transition="in" filter="dissolve">
                                      <p:cBhvr>
                                        <p:cTn id="41" dur="500"/>
                                        <p:tgtEl>
                                          <p:spTgt spid="430093"/>
                                        </p:tgtEl>
                                      </p:cBhvr>
                                    </p:animEffect>
                                  </p:childTnLst>
                                </p:cTn>
                              </p:par>
                              <p:par>
                                <p:cTn id="42" presetID="9" presetClass="entr" presetSubtype="0" fill="hold" nodeType="withEffect">
                                  <p:stCondLst>
                                    <p:cond delay="0"/>
                                  </p:stCondLst>
                                  <p:childTnLst>
                                    <p:set>
                                      <p:cBhvr>
                                        <p:cTn id="43" dur="1" fill="hold">
                                          <p:stCondLst>
                                            <p:cond delay="0"/>
                                          </p:stCondLst>
                                        </p:cTn>
                                        <p:tgtEl>
                                          <p:spTgt spid="430094"/>
                                        </p:tgtEl>
                                        <p:attrNameLst>
                                          <p:attrName>style.visibility</p:attrName>
                                        </p:attrNameLst>
                                      </p:cBhvr>
                                      <p:to>
                                        <p:strVal val="visible"/>
                                      </p:to>
                                    </p:set>
                                    <p:animEffect transition="in" filter="dissolve">
                                      <p:cBhvr>
                                        <p:cTn id="44" dur="500"/>
                                        <p:tgtEl>
                                          <p:spTgt spid="430094"/>
                                        </p:tgtEl>
                                      </p:cBhvr>
                                    </p:animEffect>
                                  </p:childTnLst>
                                </p:cTn>
                              </p:par>
                              <p:par>
                                <p:cTn id="45" presetID="9" presetClass="entr" presetSubtype="0" fill="hold" nodeType="withEffect">
                                  <p:stCondLst>
                                    <p:cond delay="0"/>
                                  </p:stCondLst>
                                  <p:childTnLst>
                                    <p:set>
                                      <p:cBhvr>
                                        <p:cTn id="46" dur="1" fill="hold">
                                          <p:stCondLst>
                                            <p:cond delay="0"/>
                                          </p:stCondLst>
                                        </p:cTn>
                                        <p:tgtEl>
                                          <p:spTgt spid="430092"/>
                                        </p:tgtEl>
                                        <p:attrNameLst>
                                          <p:attrName>style.visibility</p:attrName>
                                        </p:attrNameLst>
                                      </p:cBhvr>
                                      <p:to>
                                        <p:strVal val="visible"/>
                                      </p:to>
                                    </p:set>
                                    <p:animEffect transition="in" filter="dissolve">
                                      <p:cBhvr>
                                        <p:cTn id="47" dur="500"/>
                                        <p:tgtEl>
                                          <p:spTgt spid="430092"/>
                                        </p:tgtEl>
                                      </p:cBhvr>
                                    </p:animEffect>
                                  </p:childTnLst>
                                </p:cTn>
                              </p:par>
                              <p:par>
                                <p:cTn id="48" presetID="9" presetClass="entr" presetSubtype="0" fill="hold" nodeType="withEffect">
                                  <p:stCondLst>
                                    <p:cond delay="0"/>
                                  </p:stCondLst>
                                  <p:childTnLst>
                                    <p:set>
                                      <p:cBhvr>
                                        <p:cTn id="49" dur="1" fill="hold">
                                          <p:stCondLst>
                                            <p:cond delay="0"/>
                                          </p:stCondLst>
                                        </p:cTn>
                                        <p:tgtEl>
                                          <p:spTgt spid="430095"/>
                                        </p:tgtEl>
                                        <p:attrNameLst>
                                          <p:attrName>style.visibility</p:attrName>
                                        </p:attrNameLst>
                                      </p:cBhvr>
                                      <p:to>
                                        <p:strVal val="visible"/>
                                      </p:to>
                                    </p:set>
                                    <p:animEffect transition="in" filter="dissolve">
                                      <p:cBhvr>
                                        <p:cTn id="50" dur="500"/>
                                        <p:tgtEl>
                                          <p:spTgt spid="4300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0087">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08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009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009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430098"/>
                                        </p:tgtEl>
                                        <p:attrNameLst>
                                          <p:attrName>style.visibility</p:attrName>
                                        </p:attrNameLst>
                                      </p:cBhvr>
                                      <p:to>
                                        <p:strVal val="visible"/>
                                      </p:to>
                                    </p:set>
                                    <p:animEffect transition="in" filter="dissolve">
                                      <p:cBhvr>
                                        <p:cTn id="65" dur="500"/>
                                        <p:tgtEl>
                                          <p:spTgt spid="43009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3009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nodeType="clickEffect">
                                  <p:stCondLst>
                                    <p:cond delay="0"/>
                                  </p:stCondLst>
                                  <p:childTnLst>
                                    <p:set>
                                      <p:cBhvr>
                                        <p:cTn id="73" dur="1" fill="hold">
                                          <p:stCondLst>
                                            <p:cond delay="0"/>
                                          </p:stCondLst>
                                        </p:cTn>
                                        <p:tgtEl>
                                          <p:spTgt spid="430084"/>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430087">
                                            <p:txEl>
                                              <p:pRg st="0" end="0"/>
                                            </p:txEl>
                                          </p:spTgt>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30087">
                                            <p:bg/>
                                          </p:spTgt>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430089"/>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30090"/>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430091"/>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3009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0093"/>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430094"/>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30095"/>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430096"/>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430097"/>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430098"/>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430099"/>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3008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30100"/>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430100"/>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0"/>
                                          </p:stCondLst>
                                        </p:cTn>
                                        <p:tgtEl>
                                          <p:spTgt spid="430090"/>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30101"/>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nodeType="clickEffect">
                                  <p:stCondLst>
                                    <p:cond delay="0"/>
                                  </p:stCondLst>
                                  <p:childTnLst>
                                    <p:set>
                                      <p:cBhvr>
                                        <p:cTn id="125" dur="1" fill="hold">
                                          <p:stCondLst>
                                            <p:cond delay="0"/>
                                          </p:stCondLst>
                                        </p:cTn>
                                        <p:tgtEl>
                                          <p:spTgt spid="430092"/>
                                        </p:tgtEl>
                                        <p:attrNameLst>
                                          <p:attrName>style.visibility</p:attrName>
                                        </p:attrNameLst>
                                      </p:cBhvr>
                                      <p:to>
                                        <p:strVal val="visible"/>
                                      </p:to>
                                    </p:set>
                                    <p:animEffect transition="in" filter="dissolve">
                                      <p:cBhvr>
                                        <p:cTn id="126" dur="500"/>
                                        <p:tgtEl>
                                          <p:spTgt spid="430092"/>
                                        </p:tgtEl>
                                      </p:cBhvr>
                                    </p:animEffect>
                                  </p:childTnLst>
                                </p:cTn>
                              </p:par>
                              <p:par>
                                <p:cTn id="127" presetID="9" presetClass="entr" presetSubtype="0" fill="hold" nodeType="withEffect">
                                  <p:stCondLst>
                                    <p:cond delay="0"/>
                                  </p:stCondLst>
                                  <p:childTnLst>
                                    <p:set>
                                      <p:cBhvr>
                                        <p:cTn id="128" dur="1" fill="hold">
                                          <p:stCondLst>
                                            <p:cond delay="0"/>
                                          </p:stCondLst>
                                        </p:cTn>
                                        <p:tgtEl>
                                          <p:spTgt spid="430095"/>
                                        </p:tgtEl>
                                        <p:attrNameLst>
                                          <p:attrName>style.visibility</p:attrName>
                                        </p:attrNameLst>
                                      </p:cBhvr>
                                      <p:to>
                                        <p:strVal val="visible"/>
                                      </p:to>
                                    </p:set>
                                    <p:animEffect transition="in" filter="dissolve">
                                      <p:cBhvr>
                                        <p:cTn id="129" dur="500"/>
                                        <p:tgtEl>
                                          <p:spTgt spid="430095"/>
                                        </p:tgtEl>
                                      </p:cBhvr>
                                    </p:animEffect>
                                  </p:childTnLst>
                                </p:cTn>
                              </p:par>
                              <p:par>
                                <p:cTn id="130" presetID="9" presetClass="entr" presetSubtype="0" fill="hold" nodeType="withEffect">
                                  <p:stCondLst>
                                    <p:cond delay="0"/>
                                  </p:stCondLst>
                                  <p:childTnLst>
                                    <p:set>
                                      <p:cBhvr>
                                        <p:cTn id="131" dur="1" fill="hold">
                                          <p:stCondLst>
                                            <p:cond delay="0"/>
                                          </p:stCondLst>
                                        </p:cTn>
                                        <p:tgtEl>
                                          <p:spTgt spid="430094"/>
                                        </p:tgtEl>
                                        <p:attrNameLst>
                                          <p:attrName>style.visibility</p:attrName>
                                        </p:attrNameLst>
                                      </p:cBhvr>
                                      <p:to>
                                        <p:strVal val="visible"/>
                                      </p:to>
                                    </p:set>
                                    <p:animEffect transition="in" filter="dissolve">
                                      <p:cBhvr>
                                        <p:cTn id="132" dur="500"/>
                                        <p:tgtEl>
                                          <p:spTgt spid="430094"/>
                                        </p:tgtEl>
                                      </p:cBhvr>
                                    </p:animEffect>
                                  </p:childTnLst>
                                </p:cTn>
                              </p:par>
                              <p:par>
                                <p:cTn id="133" presetID="9" presetClass="entr" presetSubtype="0" fill="hold" nodeType="withEffect">
                                  <p:stCondLst>
                                    <p:cond delay="0"/>
                                  </p:stCondLst>
                                  <p:childTnLst>
                                    <p:set>
                                      <p:cBhvr>
                                        <p:cTn id="134" dur="1" fill="hold">
                                          <p:stCondLst>
                                            <p:cond delay="0"/>
                                          </p:stCondLst>
                                        </p:cTn>
                                        <p:tgtEl>
                                          <p:spTgt spid="430093"/>
                                        </p:tgtEl>
                                        <p:attrNameLst>
                                          <p:attrName>style.visibility</p:attrName>
                                        </p:attrNameLst>
                                      </p:cBhvr>
                                      <p:to>
                                        <p:strVal val="visible"/>
                                      </p:to>
                                    </p:set>
                                    <p:animEffect transition="in" filter="dissolve">
                                      <p:cBhvr>
                                        <p:cTn id="135" dur="500"/>
                                        <p:tgtEl>
                                          <p:spTgt spid="43009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2" nodeType="clickEffect">
                                  <p:stCondLst>
                                    <p:cond delay="0"/>
                                  </p:stCondLst>
                                  <p:childTnLst>
                                    <p:set>
                                      <p:cBhvr>
                                        <p:cTn id="139" dur="1" fill="hold">
                                          <p:stCondLst>
                                            <p:cond delay="0"/>
                                          </p:stCondLst>
                                        </p:cTn>
                                        <p:tgtEl>
                                          <p:spTgt spid="430087">
                                            <p:bg/>
                                          </p:spTgt>
                                        </p:tgtEl>
                                        <p:attrNameLst>
                                          <p:attrName>style.visibility</p:attrName>
                                        </p:attrNameLst>
                                      </p:cBhvr>
                                      <p:to>
                                        <p:strVal val="visible"/>
                                      </p:to>
                                    </p:set>
                                  </p:childTnLst>
                                </p:cTn>
                              </p:par>
                              <p:par>
                                <p:cTn id="140" presetID="1" presetClass="entr" presetSubtype="0" fill="hold" grpId="2" nodeType="withEffect">
                                  <p:stCondLst>
                                    <p:cond delay="0"/>
                                  </p:stCondLst>
                                  <p:childTnLst>
                                    <p:set>
                                      <p:cBhvr>
                                        <p:cTn id="141" dur="1" fill="hold">
                                          <p:stCondLst>
                                            <p:cond delay="0"/>
                                          </p:stCondLst>
                                        </p:cTn>
                                        <p:tgtEl>
                                          <p:spTgt spid="430087">
                                            <p:txEl>
                                              <p:pRg st="0" end="0"/>
                                            </p:txEl>
                                          </p:spTgt>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430096"/>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430097"/>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430098"/>
                                        </p:tgtEl>
                                        <p:attrNameLst>
                                          <p:attrName>style.visibility</p:attrName>
                                        </p:attrNameLst>
                                      </p:cBhvr>
                                      <p:to>
                                        <p:strVal val="visible"/>
                                      </p:to>
                                    </p:set>
                                    <p:animEffect transition="in" filter="dissolve">
                                      <p:cBhvr>
                                        <p:cTn id="150" dur="500"/>
                                        <p:tgtEl>
                                          <p:spTgt spid="430098"/>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30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animBg="1"/>
      <p:bldP spid="430086" grpId="0" animBg="1"/>
      <p:bldP spid="430087" grpId="0" build="p" animBg="1"/>
      <p:bldP spid="430087" grpId="1" build="p" animBg="1"/>
      <p:bldP spid="430087" grpId="2" build="p" animBg="1"/>
      <p:bldP spid="430088" grpId="0" animBg="1"/>
      <p:bldP spid="430089" grpId="0" animBg="1"/>
      <p:bldP spid="430089" grpId="1" animBg="1"/>
      <p:bldP spid="430091" grpId="0" animBg="1"/>
      <p:bldP spid="430091" grpId="1" animBg="1"/>
      <p:bldP spid="430099" grpId="0" animBg="1"/>
      <p:bldP spid="430099" grpId="1" animBg="1"/>
      <p:bldP spid="430100" grpId="0" animBg="1"/>
      <p:bldP spid="430100" grpId="1" animBg="1"/>
      <p:bldP spid="430101" grpId="0" animBg="1"/>
      <p:bldP spid="430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8F5B53F-7616-4E5A-A7EE-67FBBF51DB9B}"/>
              </a:ext>
            </a:extLst>
          </p:cNvPr>
          <p:cNvSpPr>
            <a:spLocks noChangeArrowheads="1"/>
          </p:cNvSpPr>
          <p:nvPr/>
        </p:nvSpPr>
        <p:spPr bwMode="auto">
          <a:xfrm>
            <a:off x="4475956" y="521970"/>
            <a:ext cx="3240087" cy="641350"/>
          </a:xfrm>
          <a:prstGeom prst="rect">
            <a:avLst/>
          </a:prstGeom>
          <a:noFill/>
          <a:ln>
            <a:noFill/>
          </a:ln>
          <a:effectLst/>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zh-CN" altLang="en-US" sz="3600" dirty="0">
                <a:latin typeface="宋体" panose="02010600030101010101" pitchFamily="2" charset="-122"/>
              </a:rPr>
              <a:t>流密码</a:t>
            </a:r>
          </a:p>
        </p:txBody>
      </p:sp>
      <p:sp>
        <p:nvSpPr>
          <p:cNvPr id="38915" name="灯片编号占位符 1">
            <a:extLst>
              <a:ext uri="{FF2B5EF4-FFF2-40B4-BE49-F238E27FC236}">
                <a16:creationId xmlns:a16="http://schemas.microsoft.com/office/drawing/2014/main" id="{F35F4DA2-27DE-494E-B4A0-C5F2B33E15B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70A16F93-8E2E-4F60-9297-76E7105648EB}" type="slidenum">
              <a:rPr lang="en-US" altLang="zh-CN" sz="1400"/>
              <a:pPr>
                <a:spcBef>
                  <a:spcPct val="0"/>
                </a:spcBef>
              </a:pPr>
              <a:t>7</a:t>
            </a:fld>
            <a:endParaRPr lang="en-US" altLang="zh-CN" sz="1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2D4336E-ED5D-49BB-A694-A71F154C62E5}"/>
                  </a:ext>
                </a:extLst>
              </p:cNvPr>
              <p:cNvSpPr txBox="1"/>
              <p:nvPr/>
            </p:nvSpPr>
            <p:spPr>
              <a:xfrm>
                <a:off x="1684020" y="1676400"/>
                <a:ext cx="8823960"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流密码，也称序列密码，将被加密的消息</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𝑚</m:t>
                    </m:r>
                  </m:oMath>
                </a14:m>
                <a:r>
                  <a:rPr lang="zh-CN" altLang="en-US" sz="2400" dirty="0">
                    <a:latin typeface="宋体" panose="02010600030101010101" pitchFamily="2" charset="-122"/>
                    <a:ea typeface="宋体" panose="02010600030101010101" pitchFamily="2" charset="-122"/>
                  </a:rPr>
                  <a:t>分成连续的符号（一般为比特串），</a:t>
                </a:r>
                <a:r>
                  <a:rPr lang="en-US" altLang="zh-CN" sz="2400" dirty="0">
                    <a:latin typeface="宋体" panose="02010600030101010101" pitchFamily="2" charset="-122"/>
                    <a:ea typeface="宋体" panose="02010600030101010101" pitchFamily="2" charset="-122"/>
                  </a:rPr>
                  <a:t> </a:t>
                </a:r>
                <a14:m>
                  <m:oMath xmlns:m="http://schemas.openxmlformats.org/officeDocument/2006/math">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𝑚</m:t>
                    </m:r>
                    <m:r>
                      <a:rPr lang="en-US" altLang="zh-CN" sz="2400" i="1" baseline="-25000" dirty="0" smtClean="0">
                        <a:latin typeface="Cambria Math" panose="02040503050406030204" pitchFamily="18" charset="0"/>
                      </a:rPr>
                      <m:t>1</m:t>
                    </m:r>
                    <m:r>
                      <a:rPr lang="en-US" altLang="zh-CN" sz="2400" i="1" dirty="0" smtClean="0">
                        <a:latin typeface="Cambria Math" panose="02040503050406030204" pitchFamily="18" charset="0"/>
                      </a:rPr>
                      <m:t>𝑚</m:t>
                    </m:r>
                    <m:r>
                      <a:rPr lang="en-US" altLang="zh-CN" sz="2400" i="1" baseline="-25000" dirty="0" smtClean="0">
                        <a:latin typeface="Cambria Math" panose="02040503050406030204" pitchFamily="18" charset="0"/>
                      </a:rPr>
                      <m:t>2</m:t>
                    </m:r>
                    <m:r>
                      <a:rPr lang="en-US" altLang="zh-CN" sz="2400" i="1" dirty="0"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；然后使用密钥流</a:t>
                </a:r>
                <a14:m>
                  <m:oMath xmlns:m="http://schemas.openxmlformats.org/officeDocument/2006/math">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𝑘</m:t>
                    </m:r>
                    <m:r>
                      <a:rPr lang="en-US" altLang="zh-CN" sz="2400" i="1" baseline="-25000" dirty="0" smtClean="0">
                        <a:latin typeface="Cambria Math" panose="02040503050406030204" pitchFamily="18" charset="0"/>
                      </a:rPr>
                      <m:t>1</m:t>
                    </m:r>
                    <m:r>
                      <a:rPr lang="en-US" altLang="zh-CN" sz="2400" i="1" dirty="0" smtClean="0">
                        <a:latin typeface="Cambria Math" panose="02040503050406030204" pitchFamily="18" charset="0"/>
                      </a:rPr>
                      <m:t>𝑘</m:t>
                    </m:r>
                    <m:r>
                      <a:rPr lang="en-US" altLang="zh-CN" sz="2400" i="1" baseline="-25000" dirty="0" smtClean="0">
                        <a:latin typeface="Cambria Math" panose="02040503050406030204" pitchFamily="18" charset="0"/>
                      </a:rPr>
                      <m:t>2</m:t>
                    </m:r>
                    <m:r>
                      <a:rPr lang="en-US" altLang="zh-CN" sz="2400" i="1" dirty="0"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中的第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个元素</a:t>
                </a:r>
                <a14:m>
                  <m:oMath xmlns:m="http://schemas.openxmlformats.org/officeDocument/2006/math">
                    <m:r>
                      <a:rPr lang="en-US" altLang="zh-CN" sz="2400" i="1" dirty="0" smtClean="0">
                        <a:latin typeface="Cambria Math" panose="02040503050406030204" pitchFamily="18" charset="0"/>
                      </a:rPr>
                      <m:t>𝑘</m:t>
                    </m:r>
                    <m:r>
                      <a:rPr lang="en-US" altLang="zh-CN" sz="2400" i="1" baseline="-25000" dirty="0" err="1" smtClean="0">
                        <a:latin typeface="Cambria Math" panose="02040503050406030204" pitchFamily="18" charset="0"/>
                      </a:rPr>
                      <m:t>𝑖</m:t>
                    </m:r>
                  </m:oMath>
                </a14:m>
                <a:r>
                  <a:rPr lang="zh-CN" altLang="en-US" sz="2400" dirty="0">
                    <a:latin typeface="宋体" panose="02010600030101010101" pitchFamily="2" charset="-122"/>
                    <a:ea typeface="宋体" panose="02010600030101010101" pitchFamily="2" charset="-122"/>
                  </a:rPr>
                  <a:t>对</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𝑚</m:t>
                    </m:r>
                  </m:oMath>
                </a14:m>
                <a:r>
                  <a:rPr lang="zh-CN" altLang="en-US" sz="2400" dirty="0">
                    <a:latin typeface="宋体" panose="02010600030101010101" pitchFamily="2" charset="-122"/>
                    <a:ea typeface="宋体" panose="02010600030101010101" pitchFamily="2" charset="-122"/>
                  </a:rPr>
                  <a:t>的第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个元素</a:t>
                </a:r>
                <a14:m>
                  <m:oMath xmlns:m="http://schemas.openxmlformats.org/officeDocument/2006/math">
                    <m:r>
                      <a:rPr lang="en-US" altLang="zh-CN" sz="2400" i="1" dirty="0" smtClean="0">
                        <a:latin typeface="Cambria Math" panose="02040503050406030204" pitchFamily="18" charset="0"/>
                      </a:rPr>
                      <m:t>𝑚</m:t>
                    </m:r>
                    <m:r>
                      <a:rPr lang="en-US" altLang="zh-CN" sz="2400" i="1" baseline="-25000" dirty="0" err="1" smtClean="0">
                        <a:latin typeface="Cambria Math" panose="02040503050406030204" pitchFamily="18" charset="0"/>
                      </a:rPr>
                      <m:t>𝑖</m:t>
                    </m:r>
                  </m:oMath>
                </a14:m>
                <a:r>
                  <a:rPr lang="zh-CN" altLang="en-US" sz="2400" dirty="0">
                    <a:latin typeface="宋体" panose="02010600030101010101" pitchFamily="2" charset="-122"/>
                    <a:ea typeface="宋体" panose="02010600030101010101" pitchFamily="2" charset="-122"/>
                  </a:rPr>
                  <a:t>执行加密变换，</a:t>
                </a:r>
                <a:r>
                  <a:rPr lang="en-US" altLang="zh-CN" sz="2400" dirty="0">
                    <a:ea typeface="宋体" panose="02010600030101010101" pitchFamily="2" charset="-122"/>
                  </a:rPr>
                  <a:t>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=1,2,</m:t>
                    </m:r>
                    <m:r>
                      <a:rPr lang="en-US" altLang="zh-CN" sz="2400" b="0" i="1" dirty="0" smtClean="0">
                        <a:latin typeface="Cambria Math" panose="02040503050406030204" pitchFamily="18" charset="0"/>
                        <a:ea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；所有的加密输出连接在一起就构成了对</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𝑚</m:t>
                    </m:r>
                  </m:oMath>
                </a14:m>
                <a:r>
                  <a:rPr lang="zh-CN" altLang="en-US" sz="2400" dirty="0">
                    <a:latin typeface="宋体" panose="02010600030101010101" pitchFamily="2" charset="-122"/>
                    <a:ea typeface="宋体" panose="02010600030101010101" pitchFamily="2" charset="-122"/>
                  </a:rPr>
                  <a:t>执行加密后的密文。</a:t>
                </a:r>
              </a:p>
            </p:txBody>
          </p:sp>
        </mc:Choice>
        <mc:Fallback xmlns="">
          <p:sp>
            <p:nvSpPr>
              <p:cNvPr id="2" name="文本框 1">
                <a:extLst>
                  <a:ext uri="{FF2B5EF4-FFF2-40B4-BE49-F238E27FC236}">
                    <a16:creationId xmlns:a16="http://schemas.microsoft.com/office/drawing/2014/main" id="{B2D4336E-ED5D-49BB-A694-A71F154C62E5}"/>
                  </a:ext>
                </a:extLst>
              </p:cNvPr>
              <p:cNvSpPr txBox="1">
                <a:spLocks noRot="1" noChangeAspect="1" noMove="1" noResize="1" noEditPoints="1" noAdjustHandles="1" noChangeArrowheads="1" noChangeShapeType="1" noTextEdit="1"/>
              </p:cNvSpPr>
              <p:nvPr/>
            </p:nvSpPr>
            <p:spPr>
              <a:xfrm>
                <a:off x="1684020" y="1676400"/>
                <a:ext cx="8823960" cy="1569660"/>
              </a:xfrm>
              <a:prstGeom prst="rect">
                <a:avLst/>
              </a:prstGeom>
              <a:blipFill>
                <a:blip r:embed="rId2"/>
                <a:stretch>
                  <a:fillRect l="-1036" t="-4280" b="-7004"/>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a:extLst>
              <a:ext uri="{FF2B5EF4-FFF2-40B4-BE49-F238E27FC236}">
                <a16:creationId xmlns:a16="http://schemas.microsoft.com/office/drawing/2014/main" id="{1CD150E7-C042-4DC0-A835-80A8131914B9}"/>
              </a:ext>
            </a:extLst>
          </p:cNvPr>
          <p:cNvSpPr>
            <a:spLocks noGrp="1" noChangeArrowheads="1"/>
          </p:cNvSpPr>
          <p:nvPr>
            <p:ph idx="1"/>
          </p:nvPr>
        </p:nvSpPr>
        <p:spPr>
          <a:xfrm>
            <a:off x="685800" y="243840"/>
            <a:ext cx="10668000" cy="5933123"/>
          </a:xfrm>
        </p:spPr>
        <p:txBody>
          <a:bodyPr/>
          <a:lstStyle/>
          <a:p>
            <a:pPr>
              <a:lnSpc>
                <a:spcPct val="100000"/>
              </a:lnSpc>
              <a:buClr>
                <a:srgbClr val="00B0F0"/>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如何生成一个可以作为密钥流的“随机”比特序列，要求易于使用，但又不能太短以至于不安全</a:t>
            </a:r>
            <a:endParaRPr lang="en-US" altLang="zh-CN" dirty="0">
              <a:latin typeface="宋体" panose="02010600030101010101" pitchFamily="2" charset="-122"/>
              <a:ea typeface="宋体" panose="02010600030101010101" pitchFamily="2" charset="-122"/>
            </a:endParaRPr>
          </a:p>
          <a:p>
            <a:pPr>
              <a:lnSpc>
                <a:spcPct val="100000"/>
              </a:lnSpc>
              <a:buClr>
                <a:srgbClr val="00B0F0"/>
              </a:buClr>
              <a:buSzPct val="6000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通常加、解密所需要的这种序列是由一个确定性</a:t>
            </a:r>
            <a:r>
              <a:rPr lang="en-US" altLang="zh-CN" dirty="0">
                <a:latin typeface="Arial" panose="020B0604020202020204" pitchFamily="34" charset="0"/>
                <a:ea typeface="宋体" panose="02010600030101010101" pitchFamily="2" charset="-122"/>
                <a:cs typeface="Arial" panose="020B0604020202020204" pitchFamily="34" charset="0"/>
              </a:rPr>
              <a:t>(deterministic)</a:t>
            </a:r>
            <a:r>
              <a:rPr lang="zh-CN" altLang="en-US" dirty="0">
                <a:latin typeface="宋体" panose="02010600030101010101" pitchFamily="2" charset="-122"/>
                <a:ea typeface="宋体" panose="02010600030101010101" pitchFamily="2" charset="-122"/>
              </a:rPr>
              <a:t>的密钥流生成器</a:t>
            </a:r>
            <a:r>
              <a:rPr lang="en-US" altLang="zh-CN" dirty="0">
                <a:latin typeface="Arial" panose="020B0604020202020204" pitchFamily="34" charset="0"/>
                <a:ea typeface="宋体" panose="02010600030101010101" pitchFamily="2" charset="-122"/>
                <a:cs typeface="Arial" panose="020B0604020202020204" pitchFamily="34" charset="0"/>
              </a:rPr>
              <a:t>(key generator)</a:t>
            </a:r>
            <a:r>
              <a:rPr lang="zh-CN" altLang="en-US" dirty="0">
                <a:latin typeface="宋体" panose="02010600030101010101" pitchFamily="2" charset="-122"/>
                <a:ea typeface="宋体" panose="02010600030101010101" pitchFamily="2" charset="-122"/>
              </a:rPr>
              <a:t>产生的，该生成器的输入是一个容易记住的密钥，称之为密钥流生成器的初始密钥或种子</a:t>
            </a:r>
            <a:r>
              <a:rPr lang="en-US" altLang="zh-CN" dirty="0">
                <a:latin typeface="Arial" panose="020B0604020202020204" pitchFamily="34" charset="0"/>
                <a:ea typeface="宋体" panose="02010600030101010101" pitchFamily="2" charset="-122"/>
                <a:cs typeface="Arial" panose="020B0604020202020204" pitchFamily="34" charset="0"/>
              </a:rPr>
              <a:t>(seed)</a:t>
            </a:r>
            <a:r>
              <a:rPr lang="zh-CN" altLang="en-US" dirty="0">
                <a:latin typeface="宋体" panose="02010600030101010101" pitchFamily="2" charset="-122"/>
                <a:ea typeface="宋体" panose="02010600030101010101" pitchFamily="2" charset="-122"/>
              </a:rPr>
              <a:t>密钥</a:t>
            </a:r>
            <a:endParaRPr lang="en-CA" altLang="en-US" dirty="0">
              <a:latin typeface="宋体" panose="02010600030101010101" pitchFamily="2" charset="-122"/>
              <a:ea typeface="宋体" panose="02010600030101010101" pitchFamily="2" charset="-122"/>
            </a:endParaRPr>
          </a:p>
        </p:txBody>
      </p:sp>
      <p:sp>
        <p:nvSpPr>
          <p:cNvPr id="39940" name="灯片编号占位符 3">
            <a:extLst>
              <a:ext uri="{FF2B5EF4-FFF2-40B4-BE49-F238E27FC236}">
                <a16:creationId xmlns:a16="http://schemas.microsoft.com/office/drawing/2014/main" id="{DD78D05C-E48E-44EA-BB7D-BE5571C1749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715DFB6A-1E91-4ED7-938A-1DD7E5C88F2D}" type="slidenum">
              <a:rPr lang="en-US" altLang="zh-CN" sz="1400"/>
              <a:pPr>
                <a:spcBef>
                  <a:spcPct val="0"/>
                </a:spcBef>
              </a:pPr>
              <a:t>8</a:t>
            </a:fld>
            <a:endParaRPr lang="en-US" altLang="zh-CN" sz="1400"/>
          </a:p>
        </p:txBody>
      </p:sp>
      <p:pic>
        <p:nvPicPr>
          <p:cNvPr id="39941" name="图片 4">
            <a:extLst>
              <a:ext uri="{FF2B5EF4-FFF2-40B4-BE49-F238E27FC236}">
                <a16:creationId xmlns:a16="http://schemas.microsoft.com/office/drawing/2014/main" id="{07E0684F-659D-4C67-AD2D-1FE2421F33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057" b="15298"/>
          <a:stretch/>
        </p:blipFill>
        <p:spPr bwMode="auto">
          <a:xfrm>
            <a:off x="1762125" y="2807336"/>
            <a:ext cx="8667750" cy="298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D276CEBB-9BD9-46A3-B002-F36FAD65F796}"/>
              </a:ext>
            </a:extLst>
          </p:cNvPr>
          <p:cNvSpPr txBox="1"/>
          <p:nvPr/>
        </p:nvSpPr>
        <p:spPr>
          <a:xfrm>
            <a:off x="4724400" y="5915353"/>
            <a:ext cx="2743200"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流密码完整结构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7633B4-70B8-4119-AEB7-16B4E221442D}"/>
              </a:ext>
            </a:extLst>
          </p:cNvPr>
          <p:cNvSpPr>
            <a:spLocks noGrp="1" noChangeArrowheads="1"/>
          </p:cNvSpPr>
          <p:nvPr>
            <p:ph type="title"/>
          </p:nvPr>
        </p:nvSpPr>
        <p:spPr/>
        <p:txBody>
          <a:bodyPr/>
          <a:lstStyle/>
          <a:p>
            <a:pPr algn="ctr" eaLnBrk="1" hangingPunct="1"/>
            <a:r>
              <a:rPr kumimoji="1" lang="zh-CN" altLang="en-US" dirty="0">
                <a:solidFill>
                  <a:schemeClr val="tx1"/>
                </a:solidFill>
                <a:latin typeface="宋体" panose="02010600030101010101" pitchFamily="2" charset="-122"/>
                <a:ea typeface="宋体" panose="02010600030101010101" pitchFamily="2" charset="-122"/>
              </a:rPr>
              <a:t>流密码技术的发展及分类</a:t>
            </a:r>
          </a:p>
        </p:txBody>
      </p:sp>
      <p:sp>
        <p:nvSpPr>
          <p:cNvPr id="40964" name="Rectangle 4">
            <a:extLst>
              <a:ext uri="{FF2B5EF4-FFF2-40B4-BE49-F238E27FC236}">
                <a16:creationId xmlns:a16="http://schemas.microsoft.com/office/drawing/2014/main" id="{B5572DDF-EBAE-4EC2-9581-4CBBBF106F33}"/>
              </a:ext>
            </a:extLst>
          </p:cNvPr>
          <p:cNvSpPr>
            <a:spLocks noGrp="1" noChangeArrowheads="1"/>
          </p:cNvSpPr>
          <p:nvPr>
            <p:ph type="body" sz="half" idx="2"/>
          </p:nvPr>
        </p:nvSpPr>
        <p:spPr>
          <a:xfrm>
            <a:off x="1389618" y="4045744"/>
            <a:ext cx="9412764" cy="2708274"/>
          </a:xfrm>
        </p:spPr>
        <p:txBody>
          <a:bodyPr>
            <a:normAutofit lnSpcReduction="10000"/>
          </a:bodyPr>
          <a:lstStyle/>
          <a:p>
            <a:pPr marL="0" indent="457200" eaLnBrk="1" hangingPunct="1">
              <a:lnSpc>
                <a:spcPct val="110000"/>
              </a:lnSpc>
              <a:buNone/>
            </a:pPr>
            <a:r>
              <a:rPr lang="zh-CN" altLang="en-US" sz="2400" dirty="0">
                <a:latin typeface="宋体" panose="02010600030101010101" pitchFamily="2" charset="-122"/>
                <a:ea typeface="宋体" panose="02010600030101010101" pitchFamily="2" charset="-122"/>
              </a:rPr>
              <a:t>在同步流密码</a:t>
            </a:r>
            <a:r>
              <a:rPr lang="en-US" altLang="zh-CN" sz="2400" dirty="0">
                <a:latin typeface="Arial" panose="020B0604020202020204" pitchFamily="34" charset="0"/>
                <a:ea typeface="宋体" panose="02010600030101010101" pitchFamily="2" charset="-122"/>
                <a:cs typeface="Arial" panose="020B0604020202020204" pitchFamily="34" charset="0"/>
              </a:rPr>
              <a:t>SSC(Synchronous Stream Cipher)</a:t>
            </a:r>
            <a:r>
              <a:rPr lang="zh-CN" altLang="en-US" sz="2400" dirty="0">
                <a:latin typeface="宋体" panose="02010600030101010101" pitchFamily="2" charset="-122"/>
                <a:ea typeface="宋体" panose="02010600030101010101" pitchFamily="2" charset="-122"/>
              </a:rPr>
              <a:t>中，密（明）文符号是独立的，密钥流的生成独立明文消息和密文。</a:t>
            </a:r>
          </a:p>
          <a:p>
            <a:pPr marL="0" indent="457200" eaLnBrk="1" hangingPunct="1">
              <a:lnSpc>
                <a:spcPct val="110000"/>
              </a:lnSpc>
              <a:buNone/>
            </a:pPr>
            <a:r>
              <a:rPr lang="zh-CN" altLang="en-US" sz="2400" dirty="0">
                <a:latin typeface="宋体" panose="02010600030101010101" pitchFamily="2" charset="-122"/>
                <a:ea typeface="宋体" panose="02010600030101010101" pitchFamily="2" charset="-122"/>
              </a:rPr>
              <a:t>优点</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无错误传播，即一个错误传输只会影响一个符号，不影响后面的符号。</a:t>
            </a:r>
          </a:p>
          <a:p>
            <a:pPr marL="0" indent="457200" eaLnBrk="1" hangingPunct="1">
              <a:lnSpc>
                <a:spcPct val="110000"/>
              </a:lnSpc>
              <a:buNone/>
            </a:pPr>
            <a:r>
              <a:rPr lang="zh-CN" altLang="en-US" sz="2400" dirty="0">
                <a:latin typeface="宋体" panose="02010600030101010101" pitchFamily="2" charset="-122"/>
                <a:ea typeface="宋体" panose="02010600030101010101" pitchFamily="2" charset="-122"/>
              </a:rPr>
              <a:t>缺点：一旦接收端和发送端的种子密钥和内部状态不同步，解密就会失败，两者必须立即借助外界手段重新建立同步。 </a:t>
            </a:r>
          </a:p>
        </p:txBody>
      </p:sp>
      <p:grpSp>
        <p:nvGrpSpPr>
          <p:cNvPr id="40965" name="Group 5">
            <a:extLst>
              <a:ext uri="{FF2B5EF4-FFF2-40B4-BE49-F238E27FC236}">
                <a16:creationId xmlns:a16="http://schemas.microsoft.com/office/drawing/2014/main" id="{6E5DC11E-F03E-4D58-A049-80307E4BCB69}"/>
              </a:ext>
            </a:extLst>
          </p:cNvPr>
          <p:cNvGrpSpPr>
            <a:grpSpLocks/>
          </p:cNvGrpSpPr>
          <p:nvPr/>
        </p:nvGrpSpPr>
        <p:grpSpPr bwMode="auto">
          <a:xfrm>
            <a:off x="2640013" y="1245791"/>
            <a:ext cx="6400800" cy="2971800"/>
            <a:chOff x="1965" y="5808"/>
            <a:chExt cx="6592" cy="2592"/>
          </a:xfrm>
        </p:grpSpPr>
        <p:sp>
          <p:nvSpPr>
            <p:cNvPr id="40967" name="Rectangle 6">
              <a:extLst>
                <a:ext uri="{FF2B5EF4-FFF2-40B4-BE49-F238E27FC236}">
                  <a16:creationId xmlns:a16="http://schemas.microsoft.com/office/drawing/2014/main" id="{64F4387A-2FF6-4C5A-8144-F3FEEC7CCDD0}"/>
                </a:ext>
              </a:extLst>
            </p:cNvPr>
            <p:cNvSpPr>
              <a:spLocks noChangeArrowheads="1"/>
            </p:cNvSpPr>
            <p:nvPr/>
          </p:nvSpPr>
          <p:spPr bwMode="auto">
            <a:xfrm>
              <a:off x="2520" y="6447"/>
              <a:ext cx="1800" cy="76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0968" name="Line 7">
              <a:extLst>
                <a:ext uri="{FF2B5EF4-FFF2-40B4-BE49-F238E27FC236}">
                  <a16:creationId xmlns:a16="http://schemas.microsoft.com/office/drawing/2014/main" id="{88E184CF-86BD-4571-8014-95773FCA6BC9}"/>
                </a:ext>
              </a:extLst>
            </p:cNvPr>
            <p:cNvSpPr>
              <a:spLocks noChangeShapeType="1"/>
            </p:cNvSpPr>
            <p:nvPr/>
          </p:nvSpPr>
          <p:spPr bwMode="auto">
            <a:xfrm>
              <a:off x="3420" y="5808"/>
              <a:ext cx="0" cy="6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434184" name="Text Box 8">
                  <a:extLst>
                    <a:ext uri="{FF2B5EF4-FFF2-40B4-BE49-F238E27FC236}">
                      <a16:creationId xmlns:a16="http://schemas.microsoft.com/office/drawing/2014/main" id="{0C7DE4FE-8A7E-4559-A0F8-1A0A9A5795CD}"/>
                    </a:ext>
                  </a:extLst>
                </p:cNvPr>
                <p:cNvSpPr txBox="1">
                  <a:spLocks noChangeArrowheads="1"/>
                </p:cNvSpPr>
                <p:nvPr/>
              </p:nvSpPr>
              <p:spPr bwMode="auto">
                <a:xfrm>
                  <a:off x="3420" y="5808"/>
                  <a:ext cx="540"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𝑘</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184" name="Text Box 8">
                  <a:extLst>
                    <a:ext uri="{FF2B5EF4-FFF2-40B4-BE49-F238E27FC236}">
                      <a16:creationId xmlns:a16="http://schemas.microsoft.com/office/drawing/2014/main" id="{0C7DE4FE-8A7E-4559-A0F8-1A0A9A5795CD}"/>
                    </a:ext>
                  </a:extLst>
                </p:cNvPr>
                <p:cNvSpPr txBox="1">
                  <a:spLocks noRot="1" noChangeAspect="1" noMove="1" noResize="1" noEditPoints="1" noAdjustHandles="1" noChangeArrowheads="1" noChangeShapeType="1" noTextEdit="1"/>
                </p:cNvSpPr>
                <p:nvPr/>
              </p:nvSpPr>
              <p:spPr bwMode="auto">
                <a:xfrm>
                  <a:off x="3420" y="5808"/>
                  <a:ext cx="540" cy="468"/>
                </a:xfrm>
                <a:prstGeom prst="rect">
                  <a:avLst/>
                </a:prstGeom>
                <a:blipFill>
                  <a:blip r:embed="rId2"/>
                  <a:stretch>
                    <a:fillRect/>
                  </a:stretch>
                </a:blipFill>
                <a:ln>
                  <a:noFill/>
                </a:ln>
              </p:spPr>
              <p:txBody>
                <a:bodyPr/>
                <a:lstStyle/>
                <a:p>
                  <a:r>
                    <a:rPr lang="zh-CN" altLang="en-US">
                      <a:noFill/>
                    </a:rPr>
                    <a:t> </a:t>
                  </a:r>
                </a:p>
              </p:txBody>
            </p:sp>
          </mc:Fallback>
        </mc:AlternateContent>
        <p:sp>
          <p:nvSpPr>
            <p:cNvPr id="40970" name="Line 9">
              <a:extLst>
                <a:ext uri="{FF2B5EF4-FFF2-40B4-BE49-F238E27FC236}">
                  <a16:creationId xmlns:a16="http://schemas.microsoft.com/office/drawing/2014/main" id="{5D4A7BE8-F1DA-4D01-B89B-C55C652F9ECF}"/>
                </a:ext>
              </a:extLst>
            </p:cNvPr>
            <p:cNvSpPr>
              <a:spLocks noChangeShapeType="1"/>
            </p:cNvSpPr>
            <p:nvPr/>
          </p:nvSpPr>
          <p:spPr bwMode="auto">
            <a:xfrm>
              <a:off x="7650" y="7911"/>
              <a:ext cx="9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434186" name="Text Box 10">
                  <a:extLst>
                    <a:ext uri="{FF2B5EF4-FFF2-40B4-BE49-F238E27FC236}">
                      <a16:creationId xmlns:a16="http://schemas.microsoft.com/office/drawing/2014/main" id="{FB982AF1-6761-4206-B474-763CA33C5C61}"/>
                    </a:ext>
                  </a:extLst>
                </p:cNvPr>
                <p:cNvSpPr txBox="1">
                  <a:spLocks noChangeArrowheads="1"/>
                </p:cNvSpPr>
                <p:nvPr/>
              </p:nvSpPr>
              <p:spPr bwMode="auto">
                <a:xfrm>
                  <a:off x="5886" y="7603"/>
                  <a:ext cx="541"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𝑐</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186" name="Text Box 10">
                  <a:extLst>
                    <a:ext uri="{FF2B5EF4-FFF2-40B4-BE49-F238E27FC236}">
                      <a16:creationId xmlns:a16="http://schemas.microsoft.com/office/drawing/2014/main" id="{FB982AF1-6761-4206-B474-763CA33C5C61}"/>
                    </a:ext>
                  </a:extLst>
                </p:cNvPr>
                <p:cNvSpPr txBox="1">
                  <a:spLocks noRot="1" noChangeAspect="1" noMove="1" noResize="1" noEditPoints="1" noAdjustHandles="1" noChangeArrowheads="1" noChangeShapeType="1" noTextEdit="1"/>
                </p:cNvSpPr>
                <p:nvPr/>
              </p:nvSpPr>
              <p:spPr bwMode="auto">
                <a:xfrm>
                  <a:off x="5886" y="7603"/>
                  <a:ext cx="541" cy="468"/>
                </a:xfrm>
                <a:prstGeom prst="rect">
                  <a:avLst/>
                </a:prstGeom>
                <a:blipFill>
                  <a:blip r:embed="rId3"/>
                  <a:stretch>
                    <a:fillRect/>
                  </a:stretch>
                </a:blipFill>
                <a:ln>
                  <a:noFill/>
                </a:ln>
              </p:spPr>
              <p:txBody>
                <a:bodyPr/>
                <a:lstStyle/>
                <a:p>
                  <a:r>
                    <a:rPr lang="zh-CN" altLang="en-US">
                      <a:noFill/>
                    </a:rPr>
                    <a:t> </a:t>
                  </a:r>
                </a:p>
              </p:txBody>
            </p:sp>
          </mc:Fallback>
        </mc:AlternateContent>
        <p:sp>
          <p:nvSpPr>
            <p:cNvPr id="40972" name="Line 11">
              <a:extLst>
                <a:ext uri="{FF2B5EF4-FFF2-40B4-BE49-F238E27FC236}">
                  <a16:creationId xmlns:a16="http://schemas.microsoft.com/office/drawing/2014/main" id="{D6AA3199-E3ED-4F7E-9120-AA0B4A12E3F9}"/>
                </a:ext>
              </a:extLst>
            </p:cNvPr>
            <p:cNvSpPr>
              <a:spLocks noChangeShapeType="1"/>
            </p:cNvSpPr>
            <p:nvPr/>
          </p:nvSpPr>
          <p:spPr bwMode="auto">
            <a:xfrm>
              <a:off x="7065" y="5808"/>
              <a:ext cx="0" cy="62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434188" name="Text Box 12">
                  <a:extLst>
                    <a:ext uri="{FF2B5EF4-FFF2-40B4-BE49-F238E27FC236}">
                      <a16:creationId xmlns:a16="http://schemas.microsoft.com/office/drawing/2014/main" id="{0CDE6DBE-477E-434E-81CD-D5A367F6F6E2}"/>
                    </a:ext>
                  </a:extLst>
                </p:cNvPr>
                <p:cNvSpPr txBox="1">
                  <a:spLocks noChangeArrowheads="1"/>
                </p:cNvSpPr>
                <p:nvPr/>
              </p:nvSpPr>
              <p:spPr bwMode="auto">
                <a:xfrm>
                  <a:off x="7020" y="5808"/>
                  <a:ext cx="540"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𝑘</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188" name="Text Box 12">
                  <a:extLst>
                    <a:ext uri="{FF2B5EF4-FFF2-40B4-BE49-F238E27FC236}">
                      <a16:creationId xmlns:a16="http://schemas.microsoft.com/office/drawing/2014/main" id="{0CDE6DBE-477E-434E-81CD-D5A367F6F6E2}"/>
                    </a:ext>
                  </a:extLst>
                </p:cNvPr>
                <p:cNvSpPr txBox="1">
                  <a:spLocks noRot="1" noChangeAspect="1" noMove="1" noResize="1" noEditPoints="1" noAdjustHandles="1" noChangeArrowheads="1" noChangeShapeType="1" noTextEdit="1"/>
                </p:cNvSpPr>
                <p:nvPr/>
              </p:nvSpPr>
              <p:spPr bwMode="auto">
                <a:xfrm>
                  <a:off x="7020" y="5808"/>
                  <a:ext cx="540" cy="468"/>
                </a:xfrm>
                <a:prstGeom prst="rect">
                  <a:avLst/>
                </a:prstGeom>
                <a:blipFill>
                  <a:blip r:embed="rId4"/>
                  <a:stretch>
                    <a:fillRect/>
                  </a:stretch>
                </a:blipFill>
                <a:ln>
                  <a:noFill/>
                </a:ln>
              </p:spPr>
              <p:txBody>
                <a:bodyPr/>
                <a:lstStyle/>
                <a:p>
                  <a:r>
                    <a:rPr lang="zh-CN" altLang="en-US">
                      <a:noFill/>
                    </a:rPr>
                    <a:t> </a:t>
                  </a:r>
                </a:p>
              </p:txBody>
            </p:sp>
          </mc:Fallback>
        </mc:AlternateContent>
        <p:sp>
          <p:nvSpPr>
            <p:cNvPr id="40974" name="Rectangle 13">
              <a:extLst>
                <a:ext uri="{FF2B5EF4-FFF2-40B4-BE49-F238E27FC236}">
                  <a16:creationId xmlns:a16="http://schemas.microsoft.com/office/drawing/2014/main" id="{1C9D05AE-F693-407A-8786-938AAF4FF730}"/>
                </a:ext>
              </a:extLst>
            </p:cNvPr>
            <p:cNvSpPr>
              <a:spLocks noChangeArrowheads="1"/>
            </p:cNvSpPr>
            <p:nvPr/>
          </p:nvSpPr>
          <p:spPr bwMode="auto">
            <a:xfrm>
              <a:off x="6180" y="6432"/>
              <a:ext cx="1800" cy="78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endParaRPr lang="zh-CN" altLang="en-US" sz="2400">
                <a:latin typeface="Times New Roman" panose="02020603050405020304" pitchFamily="18" charset="0"/>
              </a:endParaRPr>
            </a:p>
          </p:txBody>
        </p:sp>
        <p:sp>
          <p:nvSpPr>
            <p:cNvPr id="434190" name="Text Box 14">
              <a:extLst>
                <a:ext uri="{FF2B5EF4-FFF2-40B4-BE49-F238E27FC236}">
                  <a16:creationId xmlns:a16="http://schemas.microsoft.com/office/drawing/2014/main" id="{70D60848-79C9-4A45-8B02-945F07BE12DE}"/>
                </a:ext>
              </a:extLst>
            </p:cNvPr>
            <p:cNvSpPr txBox="1">
              <a:spLocks noChangeArrowheads="1"/>
            </p:cNvSpPr>
            <p:nvPr/>
          </p:nvSpPr>
          <p:spPr bwMode="auto">
            <a:xfrm>
              <a:off x="6165" y="6432"/>
              <a:ext cx="1800" cy="564"/>
            </a:xfrm>
            <a:prstGeom prst="rect">
              <a:avLst/>
            </a:prstGeom>
            <a:noFill/>
            <a:ln>
              <a:noFill/>
            </a:ln>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密钥流</a:t>
              </a:r>
            </a:p>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生成器</a:t>
              </a:r>
              <a:endParaRPr lang="zh-CN" altLang="en-US" sz="1800" dirty="0">
                <a:effectLst>
                  <a:outerShdw blurRad="38100" dist="38100" dir="2700000" algn="tl">
                    <a:srgbClr val="C0C0C0"/>
                  </a:outerShdw>
                </a:effectLst>
                <a:latin typeface="Tahoma" panose="020B0604030504040204" pitchFamily="34" charset="0"/>
              </a:endParaRPr>
            </a:p>
          </p:txBody>
        </p:sp>
        <p:sp>
          <p:nvSpPr>
            <p:cNvPr id="434191" name="Text Box 15">
              <a:extLst>
                <a:ext uri="{FF2B5EF4-FFF2-40B4-BE49-F238E27FC236}">
                  <a16:creationId xmlns:a16="http://schemas.microsoft.com/office/drawing/2014/main" id="{97D8DBB3-D211-4B89-8F8A-F718DE77A194}"/>
                </a:ext>
              </a:extLst>
            </p:cNvPr>
            <p:cNvSpPr txBox="1">
              <a:spLocks noChangeArrowheads="1"/>
            </p:cNvSpPr>
            <p:nvPr/>
          </p:nvSpPr>
          <p:spPr bwMode="auto">
            <a:xfrm>
              <a:off x="2519" y="6432"/>
              <a:ext cx="1800" cy="564"/>
            </a:xfrm>
            <a:prstGeom prst="rect">
              <a:avLst/>
            </a:prstGeom>
            <a:noFill/>
            <a:ln>
              <a:noFill/>
            </a:ln>
          </p:spPr>
          <p:txBody>
            <a:bodyPr>
              <a:spAutoFit/>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密钥流</a:t>
              </a:r>
            </a:p>
            <a:p>
              <a:pPr algn="ctr" eaLnBrk="1" hangingPunct="1">
                <a:spcBef>
                  <a:spcPct val="0"/>
                </a:spcBef>
              </a:pPr>
              <a:r>
                <a:rPr lang="zh-CN" altLang="en-US" sz="1800" dirty="0">
                  <a:effectLst>
                    <a:outerShdw blurRad="38100" dist="38100" dir="2700000" algn="tl">
                      <a:srgbClr val="C0C0C0"/>
                    </a:outerShdw>
                  </a:effectLst>
                  <a:latin typeface="Times New Roman" panose="02020603050405020304" pitchFamily="18" charset="0"/>
                </a:rPr>
                <a:t>生成器</a:t>
              </a:r>
              <a:endParaRPr lang="zh-CN" altLang="en-US" sz="1800" dirty="0">
                <a:effectLst>
                  <a:outerShdw blurRad="38100" dist="38100" dir="2700000" algn="tl">
                    <a:srgbClr val="C0C0C0"/>
                  </a:outerShdw>
                </a:effectLst>
                <a:latin typeface="Tahoma" panose="020B0604030504040204" pitchFamily="34" charset="0"/>
              </a:endParaRPr>
            </a:p>
          </p:txBody>
        </p:sp>
        <p:sp>
          <p:nvSpPr>
            <p:cNvPr id="40977" name="Line 16">
              <a:extLst>
                <a:ext uri="{FF2B5EF4-FFF2-40B4-BE49-F238E27FC236}">
                  <a16:creationId xmlns:a16="http://schemas.microsoft.com/office/drawing/2014/main" id="{A1FCA454-C6B3-410E-B958-8C71169996FB}"/>
                </a:ext>
              </a:extLst>
            </p:cNvPr>
            <p:cNvSpPr>
              <a:spLocks noChangeShapeType="1"/>
            </p:cNvSpPr>
            <p:nvPr/>
          </p:nvSpPr>
          <p:spPr bwMode="auto">
            <a:xfrm>
              <a:off x="3420" y="7224"/>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78" name="Line 17">
              <a:extLst>
                <a:ext uri="{FF2B5EF4-FFF2-40B4-BE49-F238E27FC236}">
                  <a16:creationId xmlns:a16="http://schemas.microsoft.com/office/drawing/2014/main" id="{5C23A707-82A5-4F5A-B3B8-662581F8E8C5}"/>
                </a:ext>
              </a:extLst>
            </p:cNvPr>
            <p:cNvSpPr>
              <a:spLocks noChangeShapeType="1"/>
            </p:cNvSpPr>
            <p:nvPr/>
          </p:nvSpPr>
          <p:spPr bwMode="auto">
            <a:xfrm>
              <a:off x="1965" y="7917"/>
              <a:ext cx="90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79" name="Line 18">
              <a:extLst>
                <a:ext uri="{FF2B5EF4-FFF2-40B4-BE49-F238E27FC236}">
                  <a16:creationId xmlns:a16="http://schemas.microsoft.com/office/drawing/2014/main" id="{BD6773DD-7215-44B2-9FCC-EECAD18E1A9E}"/>
                </a:ext>
              </a:extLst>
            </p:cNvPr>
            <p:cNvSpPr>
              <a:spLocks noChangeShapeType="1"/>
            </p:cNvSpPr>
            <p:nvPr/>
          </p:nvSpPr>
          <p:spPr bwMode="auto">
            <a:xfrm flipV="1">
              <a:off x="3960" y="7887"/>
              <a:ext cx="828" cy="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4195" name="Text Box 19">
              <a:extLst>
                <a:ext uri="{FF2B5EF4-FFF2-40B4-BE49-F238E27FC236}">
                  <a16:creationId xmlns:a16="http://schemas.microsoft.com/office/drawing/2014/main" id="{20433B1D-FD71-4F5E-830D-CCCED2A25B32}"/>
                </a:ext>
              </a:extLst>
            </p:cNvPr>
            <p:cNvSpPr txBox="1">
              <a:spLocks noChangeArrowheads="1"/>
            </p:cNvSpPr>
            <p:nvPr/>
          </p:nvSpPr>
          <p:spPr bwMode="auto">
            <a:xfrm>
              <a:off x="4739" y="7636"/>
              <a:ext cx="1020" cy="468"/>
            </a:xfrm>
            <a:prstGeom prst="rect">
              <a:avLst/>
            </a:prstGeom>
            <a:solidFill>
              <a:srgbClr val="FFFFFF"/>
            </a:solidFill>
            <a:ln w="9525" algn="ctr">
              <a:solidFill>
                <a:srgbClr val="000000"/>
              </a:solidFill>
              <a:miter lim="800000"/>
              <a:headEnd/>
              <a:tailEnd/>
            </a:ln>
            <a:effectLst/>
          </p:spPr>
          <p:txBody>
            <a:bodyPr/>
            <a:lstStyle/>
            <a:p>
              <a:pPr algn="ctr" eaLnBrk="1" hangingPunct="1">
                <a:defRPr/>
              </a:pPr>
              <a:r>
                <a:rPr lang="zh-CN" altLang="en-US" dirty="0">
                  <a:effectLst>
                    <a:outerShdw blurRad="38100" dist="38100" dir="2700000" algn="tl">
                      <a:srgbClr val="C0C0C0"/>
                    </a:outerShdw>
                  </a:effectLst>
                  <a:latin typeface="宋体" panose="02010600030101010101" pitchFamily="2" charset="-122"/>
                  <a:ea typeface="宋体" panose="02010600030101010101" pitchFamily="2" charset="-122"/>
                </a:rPr>
                <a:t>信道</a:t>
              </a:r>
            </a:p>
          </p:txBody>
        </p:sp>
        <p:sp>
          <p:nvSpPr>
            <p:cNvPr id="40981" name="Line 20">
              <a:extLst>
                <a:ext uri="{FF2B5EF4-FFF2-40B4-BE49-F238E27FC236}">
                  <a16:creationId xmlns:a16="http://schemas.microsoft.com/office/drawing/2014/main" id="{13F3019F-6E19-4DF8-9DA3-C28B1009D2E5}"/>
                </a:ext>
              </a:extLst>
            </p:cNvPr>
            <p:cNvSpPr>
              <a:spLocks noChangeShapeType="1"/>
            </p:cNvSpPr>
            <p:nvPr/>
          </p:nvSpPr>
          <p:spPr bwMode="auto">
            <a:xfrm>
              <a:off x="5760" y="7932"/>
              <a:ext cx="82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82" name="Line 21">
              <a:extLst>
                <a:ext uri="{FF2B5EF4-FFF2-40B4-BE49-F238E27FC236}">
                  <a16:creationId xmlns:a16="http://schemas.microsoft.com/office/drawing/2014/main" id="{C6FD02B3-FB2C-42FE-91BA-E48E89D2DBE5}"/>
                </a:ext>
              </a:extLst>
            </p:cNvPr>
            <p:cNvSpPr>
              <a:spLocks noChangeShapeType="1"/>
            </p:cNvSpPr>
            <p:nvPr/>
          </p:nvSpPr>
          <p:spPr bwMode="auto">
            <a:xfrm>
              <a:off x="7080" y="7203"/>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434198" name="Text Box 22">
                  <a:extLst>
                    <a:ext uri="{FF2B5EF4-FFF2-40B4-BE49-F238E27FC236}">
                      <a16:creationId xmlns:a16="http://schemas.microsoft.com/office/drawing/2014/main" id="{776EA142-902B-47CD-A67A-8100D370D898}"/>
                    </a:ext>
                  </a:extLst>
                </p:cNvPr>
                <p:cNvSpPr txBox="1">
                  <a:spLocks noChangeArrowheads="1"/>
                </p:cNvSpPr>
                <p:nvPr/>
              </p:nvSpPr>
              <p:spPr bwMode="auto">
                <a:xfrm>
                  <a:off x="4072" y="7565"/>
                  <a:ext cx="540"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𝑐</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198" name="Text Box 22">
                  <a:extLst>
                    <a:ext uri="{FF2B5EF4-FFF2-40B4-BE49-F238E27FC236}">
                      <a16:creationId xmlns:a16="http://schemas.microsoft.com/office/drawing/2014/main" id="{776EA142-902B-47CD-A67A-8100D370D898}"/>
                    </a:ext>
                  </a:extLst>
                </p:cNvPr>
                <p:cNvSpPr txBox="1">
                  <a:spLocks noRot="1" noChangeAspect="1" noMove="1" noResize="1" noEditPoints="1" noAdjustHandles="1" noChangeArrowheads="1" noChangeShapeType="1" noTextEdit="1"/>
                </p:cNvSpPr>
                <p:nvPr/>
              </p:nvSpPr>
              <p:spPr bwMode="auto">
                <a:xfrm>
                  <a:off x="4072" y="7565"/>
                  <a:ext cx="540" cy="468"/>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4199" name="Text Box 23">
                  <a:extLst>
                    <a:ext uri="{FF2B5EF4-FFF2-40B4-BE49-F238E27FC236}">
                      <a16:creationId xmlns:a16="http://schemas.microsoft.com/office/drawing/2014/main" id="{056D308D-F0D9-48A9-B7FB-0EE329A4CE1E}"/>
                    </a:ext>
                  </a:extLst>
                </p:cNvPr>
                <p:cNvSpPr txBox="1">
                  <a:spLocks noChangeArrowheads="1"/>
                </p:cNvSpPr>
                <p:nvPr/>
              </p:nvSpPr>
              <p:spPr bwMode="auto">
                <a:xfrm>
                  <a:off x="2993" y="7236"/>
                  <a:ext cx="540"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𝑧</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199" name="Text Box 23">
                  <a:extLst>
                    <a:ext uri="{FF2B5EF4-FFF2-40B4-BE49-F238E27FC236}">
                      <a16:creationId xmlns:a16="http://schemas.microsoft.com/office/drawing/2014/main" id="{056D308D-F0D9-48A9-B7FB-0EE329A4CE1E}"/>
                    </a:ext>
                  </a:extLst>
                </p:cNvPr>
                <p:cNvSpPr txBox="1">
                  <a:spLocks noRot="1" noChangeAspect="1" noMove="1" noResize="1" noEditPoints="1" noAdjustHandles="1" noChangeArrowheads="1" noChangeShapeType="1" noTextEdit="1"/>
                </p:cNvSpPr>
                <p:nvPr/>
              </p:nvSpPr>
              <p:spPr bwMode="auto">
                <a:xfrm>
                  <a:off x="2993" y="7236"/>
                  <a:ext cx="540" cy="468"/>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4200" name="Text Box 24">
                  <a:extLst>
                    <a:ext uri="{FF2B5EF4-FFF2-40B4-BE49-F238E27FC236}">
                      <a16:creationId xmlns:a16="http://schemas.microsoft.com/office/drawing/2014/main" id="{8F1AC04C-93E6-4B29-B787-5DF3E2354773}"/>
                    </a:ext>
                  </a:extLst>
                </p:cNvPr>
                <p:cNvSpPr txBox="1">
                  <a:spLocks noChangeArrowheads="1"/>
                </p:cNvSpPr>
                <p:nvPr/>
              </p:nvSpPr>
              <p:spPr bwMode="auto">
                <a:xfrm>
                  <a:off x="2339" y="7932"/>
                  <a:ext cx="541"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𝑚</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200" name="Text Box 24">
                  <a:extLst>
                    <a:ext uri="{FF2B5EF4-FFF2-40B4-BE49-F238E27FC236}">
                      <a16:creationId xmlns:a16="http://schemas.microsoft.com/office/drawing/2014/main" id="{8F1AC04C-93E6-4B29-B787-5DF3E2354773}"/>
                    </a:ext>
                  </a:extLst>
                </p:cNvPr>
                <p:cNvSpPr txBox="1">
                  <a:spLocks noRot="1" noChangeAspect="1" noMove="1" noResize="1" noEditPoints="1" noAdjustHandles="1" noChangeArrowheads="1" noChangeShapeType="1" noTextEdit="1"/>
                </p:cNvSpPr>
                <p:nvPr/>
              </p:nvSpPr>
              <p:spPr bwMode="auto">
                <a:xfrm>
                  <a:off x="2339" y="7932"/>
                  <a:ext cx="541" cy="468"/>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4201" name="Text Box 25">
                  <a:extLst>
                    <a:ext uri="{FF2B5EF4-FFF2-40B4-BE49-F238E27FC236}">
                      <a16:creationId xmlns:a16="http://schemas.microsoft.com/office/drawing/2014/main" id="{134E90E4-52B0-4FD9-AC90-2F367BE21B14}"/>
                    </a:ext>
                  </a:extLst>
                </p:cNvPr>
                <p:cNvSpPr txBox="1">
                  <a:spLocks noChangeArrowheads="1"/>
                </p:cNvSpPr>
                <p:nvPr/>
              </p:nvSpPr>
              <p:spPr bwMode="auto">
                <a:xfrm>
                  <a:off x="7024" y="7232"/>
                  <a:ext cx="540"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𝑧</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201" name="Text Box 25">
                  <a:extLst>
                    <a:ext uri="{FF2B5EF4-FFF2-40B4-BE49-F238E27FC236}">
                      <a16:creationId xmlns:a16="http://schemas.microsoft.com/office/drawing/2014/main" id="{134E90E4-52B0-4FD9-AC90-2F367BE21B14}"/>
                    </a:ext>
                  </a:extLst>
                </p:cNvPr>
                <p:cNvSpPr txBox="1">
                  <a:spLocks noRot="1" noChangeAspect="1" noMove="1" noResize="1" noEditPoints="1" noAdjustHandles="1" noChangeArrowheads="1" noChangeShapeType="1" noTextEdit="1"/>
                </p:cNvSpPr>
                <p:nvPr/>
              </p:nvSpPr>
              <p:spPr bwMode="auto">
                <a:xfrm>
                  <a:off x="7024" y="7232"/>
                  <a:ext cx="540" cy="468"/>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4202" name="Text Box 26">
                  <a:extLst>
                    <a:ext uri="{FF2B5EF4-FFF2-40B4-BE49-F238E27FC236}">
                      <a16:creationId xmlns:a16="http://schemas.microsoft.com/office/drawing/2014/main" id="{1C87FF40-1ED3-4ABC-AD0D-7EB45B8216F6}"/>
                    </a:ext>
                  </a:extLst>
                </p:cNvPr>
                <p:cNvSpPr txBox="1">
                  <a:spLocks noChangeArrowheads="1"/>
                </p:cNvSpPr>
                <p:nvPr/>
              </p:nvSpPr>
              <p:spPr bwMode="auto">
                <a:xfrm>
                  <a:off x="7965" y="7842"/>
                  <a:ext cx="540" cy="468"/>
                </a:xfrm>
                <a:prstGeom prst="rect">
                  <a:avLst/>
                </a:prstGeom>
                <a:noFill/>
                <a:ln>
                  <a:noFill/>
                </a:ln>
              </p:spPr>
              <p:txBody>
                <a:bodyPr/>
                <a:lstStyle/>
                <a:p>
                  <a:pPr algn="just"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𝑚</m:t>
                        </m:r>
                        <m:r>
                          <a:rPr lang="en-US" altLang="zh-CN" i="1" baseline="-25000" dirty="0">
                            <a:effectLst>
                              <a:outerShdw blurRad="38100" dist="38100" dir="2700000" algn="tl">
                                <a:srgbClr val="C0C0C0"/>
                              </a:outerShdw>
                            </a:effectLst>
                            <a:latin typeface="Cambria Math" panose="02040503050406030204" pitchFamily="18" charset="0"/>
                          </a:rPr>
                          <m:t>𝑖</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202" name="Text Box 26">
                  <a:extLst>
                    <a:ext uri="{FF2B5EF4-FFF2-40B4-BE49-F238E27FC236}">
                      <a16:creationId xmlns:a16="http://schemas.microsoft.com/office/drawing/2014/main" id="{1C87FF40-1ED3-4ABC-AD0D-7EB45B8216F6}"/>
                    </a:ext>
                  </a:extLst>
                </p:cNvPr>
                <p:cNvSpPr txBox="1">
                  <a:spLocks noRot="1" noChangeAspect="1" noMove="1" noResize="1" noEditPoints="1" noAdjustHandles="1" noChangeArrowheads="1" noChangeShapeType="1" noTextEdit="1"/>
                </p:cNvSpPr>
                <p:nvPr/>
              </p:nvSpPr>
              <p:spPr bwMode="auto">
                <a:xfrm>
                  <a:off x="7965" y="7842"/>
                  <a:ext cx="540" cy="468"/>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4203" name="Text Box 27">
                  <a:extLst>
                    <a:ext uri="{FF2B5EF4-FFF2-40B4-BE49-F238E27FC236}">
                      <a16:creationId xmlns:a16="http://schemas.microsoft.com/office/drawing/2014/main" id="{AFC4C166-FAFC-48C0-98E1-FFC5E6FA2E7F}"/>
                    </a:ext>
                  </a:extLst>
                </p:cNvPr>
                <p:cNvSpPr txBox="1">
                  <a:spLocks noChangeArrowheads="1"/>
                </p:cNvSpPr>
                <p:nvPr/>
              </p:nvSpPr>
              <p:spPr bwMode="auto">
                <a:xfrm>
                  <a:off x="2864" y="7680"/>
                  <a:ext cx="1081" cy="328"/>
                </a:xfrm>
                <a:prstGeom prst="rect">
                  <a:avLst/>
                </a:prstGeom>
                <a:solidFill>
                  <a:srgbClr val="FFFFFF"/>
                </a:solidFill>
                <a:ln w="9525" algn="ctr">
                  <a:solidFill>
                    <a:srgbClr val="000000"/>
                  </a:solidFill>
                  <a:miter lim="800000"/>
                  <a:headEnd/>
                  <a:tailEnd/>
                </a:ln>
                <a:effectLst/>
              </p:spPr>
              <p:txBody>
                <a:bodyPr>
                  <a:spAutoFit/>
                </a:bodyPr>
                <a:lstStyle/>
                <a:p>
                  <a:pPr algn="ctr" eaLnBrk="1" hangingPunct="1">
                    <a:defRPr/>
                  </a:pPr>
                  <a14:m>
                    <m:oMathPara xmlns:m="http://schemas.openxmlformats.org/officeDocument/2006/math">
                      <m:oMathParaPr>
                        <m:jc m:val="centerGroup"/>
                      </m:oMathParaPr>
                      <m:oMath xmlns:m="http://schemas.openxmlformats.org/officeDocument/2006/math">
                        <m:r>
                          <a:rPr lang="en-US" altLang="zh-CN" i="1" dirty="0" smtClean="0">
                            <a:effectLst>
                              <a:outerShdw blurRad="38100" dist="38100" dir="2700000" algn="tl">
                                <a:srgbClr val="C0C0C0"/>
                              </a:outerShdw>
                            </a:effectLst>
                            <a:latin typeface="Cambria Math" panose="02040503050406030204" pitchFamily="18" charset="0"/>
                          </a:rPr>
                          <m:t>𝐸</m:t>
                        </m:r>
                        <m:r>
                          <a:rPr lang="en-US" altLang="zh-CN" i="1" dirty="0" smtClean="0">
                            <a:effectLst>
                              <a:outerShdw blurRad="38100" dist="38100" dir="2700000" algn="tl">
                                <a:srgbClr val="C0C0C0"/>
                              </a:outerShdw>
                            </a:effectLst>
                            <a:latin typeface="Cambria Math" panose="02040503050406030204" pitchFamily="18" charset="0"/>
                          </a:rPr>
                          <m:t>(</m:t>
                        </m:r>
                        <m:r>
                          <a:rPr lang="en-US" altLang="zh-CN" i="1" dirty="0" err="1">
                            <a:effectLst>
                              <a:outerShdw blurRad="38100" dist="38100" dir="2700000" algn="tl">
                                <a:srgbClr val="C0C0C0"/>
                              </a:outerShdw>
                            </a:effectLst>
                            <a:latin typeface="Cambria Math" panose="02040503050406030204" pitchFamily="18" charset="0"/>
                          </a:rPr>
                          <m:t>𝑧</m:t>
                        </m:r>
                        <m:r>
                          <a:rPr lang="en-US" altLang="zh-CN" i="1" baseline="-25000" dirty="0" err="1">
                            <a:effectLst>
                              <a:outerShdw blurRad="38100" dist="38100" dir="2700000" algn="tl">
                                <a:srgbClr val="C0C0C0"/>
                              </a:outerShdw>
                            </a:effectLst>
                            <a:latin typeface="Cambria Math" panose="02040503050406030204" pitchFamily="18" charset="0"/>
                          </a:rPr>
                          <m:t>𝑖</m:t>
                        </m:r>
                        <m:r>
                          <a:rPr lang="en-US" altLang="zh-CN" i="1" dirty="0" err="1">
                            <a:effectLst>
                              <a:outerShdw blurRad="38100" dist="38100" dir="2700000" algn="tl">
                                <a:srgbClr val="C0C0C0"/>
                              </a:outerShdw>
                            </a:effectLst>
                            <a:latin typeface="Cambria Math" panose="02040503050406030204" pitchFamily="18" charset="0"/>
                          </a:rPr>
                          <m:t>,</m:t>
                        </m:r>
                        <m:sSub>
                          <m:sSubPr>
                            <m:ctrlPr>
                              <a:rPr lang="en-US" altLang="zh-CN" i="1" dirty="0" smtClean="0">
                                <a:effectLst>
                                  <a:outerShdw blurRad="38100" dist="38100" dir="2700000" algn="tl">
                                    <a:srgbClr val="C0C0C0"/>
                                  </a:outerShdw>
                                </a:effectLst>
                                <a:latin typeface="Cambria Math" panose="02040503050406030204" pitchFamily="18" charset="0"/>
                              </a:rPr>
                            </m:ctrlPr>
                          </m:sSubPr>
                          <m:e>
                            <m:r>
                              <a:rPr lang="en-US" altLang="zh-CN" b="0" i="1" dirty="0" smtClean="0">
                                <a:effectLst>
                                  <a:outerShdw blurRad="38100" dist="38100" dir="2700000" algn="tl">
                                    <a:srgbClr val="C0C0C0"/>
                                  </a:outerShdw>
                                </a:effectLst>
                                <a:latin typeface="Cambria Math" panose="02040503050406030204" pitchFamily="18" charset="0"/>
                              </a:rPr>
                              <m:t>𝑚</m:t>
                            </m:r>
                          </m:e>
                          <m:sub>
                            <m:r>
                              <a:rPr lang="en-US" altLang="zh-CN" b="0" i="1" dirty="0" smtClean="0">
                                <a:effectLst>
                                  <a:outerShdw blurRad="38100" dist="38100" dir="2700000" algn="tl">
                                    <a:srgbClr val="C0C0C0"/>
                                  </a:outerShdw>
                                </a:effectLst>
                                <a:latin typeface="Cambria Math" panose="02040503050406030204" pitchFamily="18" charset="0"/>
                              </a:rPr>
                              <m:t>𝑖</m:t>
                            </m:r>
                          </m:sub>
                        </m:sSub>
                        <m:r>
                          <a:rPr lang="en-US" altLang="zh-CN" i="1" dirty="0">
                            <a:effectLst>
                              <a:outerShdw blurRad="38100" dist="38100" dir="2700000" algn="tl">
                                <a:srgbClr val="C0C0C0"/>
                              </a:outerShdw>
                            </a:effectLst>
                            <a:latin typeface="Cambria Math" panose="02040503050406030204" pitchFamily="18" charset="0"/>
                          </a:rPr>
                          <m:t>)</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203" name="Text Box 27">
                  <a:extLst>
                    <a:ext uri="{FF2B5EF4-FFF2-40B4-BE49-F238E27FC236}">
                      <a16:creationId xmlns:a16="http://schemas.microsoft.com/office/drawing/2014/main" id="{AFC4C166-FAFC-48C0-98E1-FFC5E6FA2E7F}"/>
                    </a:ext>
                  </a:extLst>
                </p:cNvPr>
                <p:cNvSpPr txBox="1">
                  <a:spLocks noRot="1" noChangeAspect="1" noMove="1" noResize="1" noEditPoints="1" noAdjustHandles="1" noChangeArrowheads="1" noChangeShapeType="1" noTextEdit="1"/>
                </p:cNvSpPr>
                <p:nvPr/>
              </p:nvSpPr>
              <p:spPr bwMode="auto">
                <a:xfrm>
                  <a:off x="2864" y="7680"/>
                  <a:ext cx="1081" cy="328"/>
                </a:xfrm>
                <a:prstGeom prst="rect">
                  <a:avLst/>
                </a:prstGeom>
                <a:blipFill>
                  <a:blip r:embed="rId10"/>
                  <a:stretch>
                    <a:fillRect l="-2299" r="-1149" b="-18750"/>
                  </a:stretch>
                </a:blipFill>
                <a:ln w="9525" algn="ctr">
                  <a:solidFill>
                    <a:srgbClr val="000000"/>
                  </a:solid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4204" name="Text Box 28">
                  <a:extLst>
                    <a:ext uri="{FF2B5EF4-FFF2-40B4-BE49-F238E27FC236}">
                      <a16:creationId xmlns:a16="http://schemas.microsoft.com/office/drawing/2014/main" id="{035712EA-C0D8-4B1D-B344-6CED24A94E35}"/>
                    </a:ext>
                  </a:extLst>
                </p:cNvPr>
                <p:cNvSpPr txBox="1">
                  <a:spLocks noChangeArrowheads="1"/>
                </p:cNvSpPr>
                <p:nvPr/>
              </p:nvSpPr>
              <p:spPr bwMode="auto">
                <a:xfrm>
                  <a:off x="6554" y="7650"/>
                  <a:ext cx="1081" cy="322"/>
                </a:xfrm>
                <a:prstGeom prst="rect">
                  <a:avLst/>
                </a:prstGeom>
                <a:solidFill>
                  <a:srgbClr val="FFFFFF"/>
                </a:solidFill>
                <a:ln w="9525" algn="ctr">
                  <a:solidFill>
                    <a:srgbClr val="000000"/>
                  </a:solidFill>
                  <a:miter lim="800000"/>
                  <a:headEnd/>
                  <a:tailEnd/>
                </a:ln>
                <a:effectLst/>
              </p:spPr>
              <p:txBody>
                <a:bodyPr>
                  <a:spAutoFit/>
                </a:bodyPr>
                <a:lstStyle/>
                <a:p>
                  <a:pPr algn="ctr">
                    <a:defRPr/>
                  </a:pPr>
                  <a14:m>
                    <m:oMathPara xmlns:m="http://schemas.openxmlformats.org/officeDocument/2006/math">
                      <m:oMathParaPr>
                        <m:jc m:val="centerGroup"/>
                      </m:oMathParaPr>
                      <m:oMath xmlns:m="http://schemas.openxmlformats.org/officeDocument/2006/math">
                        <m:r>
                          <a:rPr lang="en-US" altLang="zh-CN" b="0" i="1" dirty="0" smtClean="0">
                            <a:effectLst>
                              <a:outerShdw blurRad="38100" dist="38100" dir="2700000" algn="tl">
                                <a:srgbClr val="C0C0C0"/>
                              </a:outerShdw>
                            </a:effectLst>
                            <a:latin typeface="Cambria Math" panose="02040503050406030204" pitchFamily="18" charset="0"/>
                          </a:rPr>
                          <m:t>𝐷</m:t>
                        </m:r>
                        <m:r>
                          <a:rPr lang="en-US" altLang="zh-CN" i="1" dirty="0" smtClean="0">
                            <a:effectLst>
                              <a:outerShdw blurRad="38100" dist="38100" dir="2700000" algn="tl">
                                <a:srgbClr val="C0C0C0"/>
                              </a:outerShdw>
                            </a:effectLst>
                            <a:latin typeface="Cambria Math" panose="02040503050406030204" pitchFamily="18" charset="0"/>
                          </a:rPr>
                          <m:t>(</m:t>
                        </m:r>
                        <m:r>
                          <a:rPr lang="en-US" altLang="zh-CN" i="1" dirty="0" err="1">
                            <a:effectLst>
                              <a:outerShdw blurRad="38100" dist="38100" dir="2700000" algn="tl">
                                <a:srgbClr val="C0C0C0"/>
                              </a:outerShdw>
                            </a:effectLst>
                            <a:latin typeface="Cambria Math" panose="02040503050406030204" pitchFamily="18" charset="0"/>
                          </a:rPr>
                          <m:t>𝑧</m:t>
                        </m:r>
                        <m:r>
                          <a:rPr lang="en-US" altLang="zh-CN" i="1" baseline="-25000" dirty="0" err="1">
                            <a:effectLst>
                              <a:outerShdw blurRad="38100" dist="38100" dir="2700000" algn="tl">
                                <a:srgbClr val="C0C0C0"/>
                              </a:outerShdw>
                            </a:effectLst>
                            <a:latin typeface="Cambria Math" panose="02040503050406030204" pitchFamily="18" charset="0"/>
                          </a:rPr>
                          <m:t>𝑖</m:t>
                        </m:r>
                        <m:r>
                          <a:rPr lang="en-US" altLang="zh-CN" i="1" dirty="0" err="1">
                            <a:effectLst>
                              <a:outerShdw blurRad="38100" dist="38100" dir="2700000" algn="tl">
                                <a:srgbClr val="C0C0C0"/>
                              </a:outerShdw>
                            </a:effectLst>
                            <a:latin typeface="Cambria Math" panose="02040503050406030204" pitchFamily="18" charset="0"/>
                          </a:rPr>
                          <m:t>,</m:t>
                        </m:r>
                        <m:sSub>
                          <m:sSubPr>
                            <m:ctrlPr>
                              <a:rPr lang="en-US" altLang="zh-CN" i="1" dirty="0">
                                <a:effectLst>
                                  <a:outerShdw blurRad="38100" dist="38100" dir="2700000" algn="tl">
                                    <a:srgbClr val="C0C0C0"/>
                                  </a:outerShdw>
                                </a:effectLst>
                                <a:latin typeface="Cambria Math" panose="02040503050406030204" pitchFamily="18" charset="0"/>
                              </a:rPr>
                            </m:ctrlPr>
                          </m:sSubPr>
                          <m:e>
                            <m:r>
                              <a:rPr lang="en-US" altLang="zh-CN" i="1" dirty="0">
                                <a:effectLst>
                                  <a:outerShdw blurRad="38100" dist="38100" dir="2700000" algn="tl">
                                    <a:srgbClr val="C0C0C0"/>
                                  </a:outerShdw>
                                </a:effectLst>
                                <a:latin typeface="Cambria Math" panose="02040503050406030204" pitchFamily="18" charset="0"/>
                              </a:rPr>
                              <m:t>𝑚</m:t>
                            </m:r>
                          </m:e>
                          <m:sub>
                            <m:r>
                              <a:rPr lang="en-US" altLang="zh-CN" i="1" dirty="0">
                                <a:effectLst>
                                  <a:outerShdw blurRad="38100" dist="38100" dir="2700000" algn="tl">
                                    <a:srgbClr val="C0C0C0"/>
                                  </a:outerShdw>
                                </a:effectLst>
                                <a:latin typeface="Cambria Math" panose="02040503050406030204" pitchFamily="18" charset="0"/>
                              </a:rPr>
                              <m:t>𝑖</m:t>
                            </m:r>
                          </m:sub>
                        </m:sSub>
                        <m:r>
                          <a:rPr lang="en-US" altLang="zh-CN" i="1" dirty="0">
                            <a:effectLst>
                              <a:outerShdw blurRad="38100" dist="38100" dir="2700000" algn="tl">
                                <a:srgbClr val="C0C0C0"/>
                              </a:outerShdw>
                            </a:effectLst>
                            <a:latin typeface="Cambria Math" panose="02040503050406030204" pitchFamily="18" charset="0"/>
                          </a:rPr>
                          <m:t>)</m:t>
                        </m:r>
                      </m:oMath>
                    </m:oMathPara>
                  </a14:m>
                  <a:endParaRPr lang="en-US" altLang="zh-CN" dirty="0">
                    <a:effectLst>
                      <a:outerShdw blurRad="38100" dist="38100" dir="2700000" algn="tl">
                        <a:srgbClr val="C0C0C0"/>
                      </a:outerShdw>
                    </a:effectLst>
                    <a:latin typeface="Tahoma" pitchFamily="34" charset="0"/>
                  </a:endParaRPr>
                </a:p>
              </p:txBody>
            </p:sp>
          </mc:Choice>
          <mc:Fallback xmlns="">
            <p:sp>
              <p:nvSpPr>
                <p:cNvPr id="434204" name="Text Box 28">
                  <a:extLst>
                    <a:ext uri="{FF2B5EF4-FFF2-40B4-BE49-F238E27FC236}">
                      <a16:creationId xmlns:a16="http://schemas.microsoft.com/office/drawing/2014/main" id="{035712EA-C0D8-4B1D-B344-6CED24A94E35}"/>
                    </a:ext>
                  </a:extLst>
                </p:cNvPr>
                <p:cNvSpPr txBox="1">
                  <a:spLocks noRot="1" noChangeAspect="1" noMove="1" noResize="1" noEditPoints="1" noAdjustHandles="1" noChangeArrowheads="1" noChangeShapeType="1" noTextEdit="1"/>
                </p:cNvSpPr>
                <p:nvPr/>
              </p:nvSpPr>
              <p:spPr bwMode="auto">
                <a:xfrm>
                  <a:off x="6554" y="7650"/>
                  <a:ext cx="1081" cy="322"/>
                </a:xfrm>
                <a:prstGeom prst="rect">
                  <a:avLst/>
                </a:prstGeom>
                <a:blipFill>
                  <a:blip r:embed="rId11"/>
                  <a:stretch>
                    <a:fillRect l="-2874" r="-1149" b="-22581"/>
                  </a:stretch>
                </a:blipFill>
                <a:ln w="9525" algn="ctr">
                  <a:solidFill>
                    <a:srgbClr val="000000"/>
                  </a:solidFill>
                  <a:miter lim="800000"/>
                  <a:headEnd/>
                  <a:tailEnd/>
                </a:ln>
                <a:effectLst/>
              </p:spPr>
              <p:txBody>
                <a:bodyPr/>
                <a:lstStyle/>
                <a:p>
                  <a:r>
                    <a:rPr lang="zh-CN" altLang="en-US">
                      <a:noFill/>
                    </a:rPr>
                    <a:t> </a:t>
                  </a:r>
                </a:p>
              </p:txBody>
            </p:sp>
          </mc:Fallback>
        </mc:AlternateContent>
      </p:grpSp>
      <p:sp>
        <p:nvSpPr>
          <p:cNvPr id="40966" name="灯片编号占位符 1">
            <a:extLst>
              <a:ext uri="{FF2B5EF4-FFF2-40B4-BE49-F238E27FC236}">
                <a16:creationId xmlns:a16="http://schemas.microsoft.com/office/drawing/2014/main" id="{F3E1F4FD-8C3E-4BA8-B132-1785410D09D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fld id="{53F41243-E40B-4253-8E19-D63DE37B1DC2}" type="slidenum">
              <a:rPr lang="en-US" altLang="zh-CN" sz="1400"/>
              <a:pPr>
                <a:spcBef>
                  <a:spcPct val="0"/>
                </a:spcBef>
              </a:pPr>
              <a:t>9</a:t>
            </a:fld>
            <a:endParaRPr lang="en-US" altLang="zh-CN" sz="1400"/>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TotalTime>
  <Words>4355</Words>
  <Application>Microsoft Office PowerPoint</Application>
  <PresentationFormat>宽屏</PresentationFormat>
  <Paragraphs>407</Paragraphs>
  <Slides>50</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3" baseType="lpstr">
      <vt:lpstr>等线</vt:lpstr>
      <vt:lpstr>等线 Light</vt:lpstr>
      <vt:lpstr>华文行楷</vt:lpstr>
      <vt:lpstr>宋体</vt:lpstr>
      <vt:lpstr>Arial</vt:lpstr>
      <vt:lpstr>Calibri</vt:lpstr>
      <vt:lpstr>Cambria Math</vt:lpstr>
      <vt:lpstr>Tahoma</vt:lpstr>
      <vt:lpstr>Times New Roman</vt:lpstr>
      <vt:lpstr>Wingdings</vt:lpstr>
      <vt:lpstr>Office 主题​​</vt:lpstr>
      <vt:lpstr>Equation</vt:lpstr>
      <vt:lpstr>公式</vt:lpstr>
      <vt:lpstr>第二章 对称密码 2.1 流密码及分组密码概述</vt:lpstr>
      <vt:lpstr>主要内容</vt:lpstr>
      <vt:lpstr>一次一密举例</vt:lpstr>
      <vt:lpstr>流密码的思想起源</vt:lpstr>
      <vt:lpstr>流密码的思想起源</vt:lpstr>
      <vt:lpstr>流密码的思想起源</vt:lpstr>
      <vt:lpstr>PowerPoint 演示文稿</vt:lpstr>
      <vt:lpstr>PowerPoint 演示文稿</vt:lpstr>
      <vt:lpstr>流密码技术的发展及分类</vt:lpstr>
      <vt:lpstr>流密码技术的发展及分类</vt:lpstr>
      <vt:lpstr>密钥流序列的性质</vt:lpstr>
      <vt:lpstr>密钥流的生成方法</vt:lpstr>
      <vt:lpstr>反馈移位寄存器</vt:lpstr>
      <vt:lpstr>反馈移位寄存器</vt:lpstr>
      <vt:lpstr>线性反馈移位寄存器</vt:lpstr>
      <vt:lpstr>线性反馈移位寄存器</vt:lpstr>
      <vt:lpstr>PowerPoint 演示文稿</vt:lpstr>
      <vt:lpstr>PowerPoint 演示文稿</vt:lpstr>
      <vt:lpstr> </vt:lpstr>
      <vt:lpstr>PowerPoint 演示文稿</vt:lpstr>
      <vt:lpstr>PowerPoint 演示文稿</vt:lpstr>
      <vt:lpstr>例题</vt:lpstr>
      <vt:lpstr>例题</vt:lpstr>
      <vt:lpstr>LFSR举例</vt:lpstr>
      <vt:lpstr>序列的周期性</vt:lpstr>
      <vt:lpstr>基于移位寄存器的流密码算法</vt:lpstr>
      <vt:lpstr>基于移位寄存器的流密码算法</vt:lpstr>
      <vt:lpstr>分组密码</vt:lpstr>
      <vt:lpstr>分组密码的基本概念</vt:lpstr>
      <vt:lpstr>分组密码的基本概念</vt:lpstr>
      <vt:lpstr>分组密码的基本概念</vt:lpstr>
      <vt:lpstr>分组密码的基本概念</vt:lpstr>
      <vt:lpstr>分组密码的基本概念</vt:lpstr>
      <vt:lpstr>分组密码的基本概念</vt:lpstr>
      <vt:lpstr>分组密码的基本概念</vt:lpstr>
      <vt:lpstr>分组密码的基本概念</vt:lpstr>
      <vt:lpstr>分组密码构造原则</vt:lpstr>
      <vt:lpstr>增强密码算法复杂度的方法</vt:lpstr>
      <vt:lpstr>分组密码加密原理</vt:lpstr>
      <vt:lpstr>分组密码设计准则</vt:lpstr>
      <vt:lpstr>S盒和P盒的设计准则</vt:lpstr>
      <vt:lpstr>轮函数F的设计准则</vt:lpstr>
      <vt:lpstr>迭代轮数的考虑</vt:lpstr>
      <vt:lpstr>密钥扩展算法的设计</vt:lpstr>
      <vt:lpstr>分组密码的工作模式</vt:lpstr>
      <vt:lpstr>分组密码的工作模式</vt:lpstr>
      <vt:lpstr>分组密码的工作模式</vt:lpstr>
      <vt:lpstr>分组密码的工作模式</vt:lpstr>
      <vt:lpstr>分组密码的工作模式</vt:lpstr>
      <vt:lpstr>四种工作模式优缺点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对称密码 2.1 流密码及分组密码概述</dc:title>
  <dc:creator>H Z</dc:creator>
  <cp:lastModifiedBy>Eric Yang</cp:lastModifiedBy>
  <cp:revision>13</cp:revision>
  <dcterms:created xsi:type="dcterms:W3CDTF">2021-09-20T07:21:24Z</dcterms:created>
  <dcterms:modified xsi:type="dcterms:W3CDTF">2021-09-25T01:10:21Z</dcterms:modified>
</cp:coreProperties>
</file>