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9" r:id="rId1"/>
    <p:sldMasterId id="2147483685" r:id="rId2"/>
  </p:sldMasterIdLst>
  <p:notesMasterIdLst>
    <p:notesMasterId r:id="rId32"/>
  </p:notesMasterIdLst>
  <p:sldIdLst>
    <p:sldId id="256" r:id="rId3"/>
    <p:sldId id="316" r:id="rId4"/>
    <p:sldId id="317" r:id="rId5"/>
    <p:sldId id="318" r:id="rId6"/>
    <p:sldId id="308" r:id="rId7"/>
    <p:sldId id="313" r:id="rId8"/>
    <p:sldId id="319" r:id="rId9"/>
    <p:sldId id="320" r:id="rId10"/>
    <p:sldId id="321" r:id="rId11"/>
    <p:sldId id="586" r:id="rId12"/>
    <p:sldId id="587" r:id="rId13"/>
    <p:sldId id="588" r:id="rId14"/>
    <p:sldId id="285" r:id="rId15"/>
    <p:sldId id="280" r:id="rId16"/>
    <p:sldId id="281" r:id="rId17"/>
    <p:sldId id="283" r:id="rId18"/>
    <p:sldId id="284" r:id="rId19"/>
    <p:sldId id="301" r:id="rId20"/>
    <p:sldId id="300" r:id="rId21"/>
    <p:sldId id="302" r:id="rId22"/>
    <p:sldId id="303" r:id="rId23"/>
    <p:sldId id="288" r:id="rId24"/>
    <p:sldId id="289" r:id="rId25"/>
    <p:sldId id="290" r:id="rId26"/>
    <p:sldId id="305" r:id="rId27"/>
    <p:sldId id="294" r:id="rId28"/>
    <p:sldId id="315" r:id="rId29"/>
    <p:sldId id="295" r:id="rId30"/>
    <p:sldId id="296" r:id="rId3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00CC"/>
    <a:srgbClr val="18B0B4"/>
    <a:srgbClr val="CCFFCC"/>
    <a:srgbClr val="FFCCCC"/>
    <a:srgbClr val="0099FF"/>
    <a:srgbClr val="80808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43" autoAdjust="0"/>
    <p:restoredTop sz="76978" autoAdjust="0"/>
  </p:normalViewPr>
  <p:slideViewPr>
    <p:cSldViewPr>
      <p:cViewPr>
        <p:scale>
          <a:sx n="75" d="100"/>
          <a:sy n="75" d="100"/>
        </p:scale>
        <p:origin x="1435" y="-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1A66F0FB-333A-46BE-A13C-0617EB2D7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06807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8B04B1A-7728-419F-88A8-BB32B6CF7987}" type="slidenum">
              <a:rPr lang="en-US" altLang="zh-CN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52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797F0B5-FC77-43D2-99E1-0D28E2AA435E}" type="slidenum">
              <a:rPr lang="en-US" altLang="zh-CN"/>
              <a:pPr>
                <a:spcBef>
                  <a:spcPct val="0"/>
                </a:spcBef>
              </a:pPr>
              <a:t>17</a:t>
            </a:fld>
            <a:endParaRPr lang="en-US" altLang="zh-CN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029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4C200D6-E843-43D7-BCB7-57FC7DD5460F}" type="slidenum">
              <a:rPr lang="en-US" altLang="zh-CN"/>
              <a:pPr>
                <a:spcBef>
                  <a:spcPct val="0"/>
                </a:spcBef>
              </a:pPr>
              <a:t>18</a:t>
            </a:fld>
            <a:endParaRPr lang="en-US" altLang="zh-CN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/>
              <a:t>35^-1mod3=2</a:t>
            </a:r>
          </a:p>
          <a:p>
            <a:pPr eaLnBrk="1" hangingPunct="1"/>
            <a:r>
              <a:rPr lang="en-US" altLang="zh-CN" dirty="0"/>
              <a:t>21^-1mod5=1</a:t>
            </a:r>
          </a:p>
          <a:p>
            <a:pPr eaLnBrk="1" hangingPunct="1"/>
            <a:r>
              <a:rPr lang="en-US" altLang="zh-CN" dirty="0"/>
              <a:t>15^-1mod7=1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811058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22391F5-7B40-4D03-AC24-6D7C879C83FF}" type="slidenum">
              <a:rPr lang="en-US" altLang="zh-CN"/>
              <a:pPr>
                <a:spcBef>
                  <a:spcPct val="0"/>
                </a:spcBef>
              </a:pPr>
              <a:t>19</a:t>
            </a:fld>
            <a:endParaRPr lang="en-US" altLang="zh-CN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0810773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865F21A-516E-4842-A83E-A9951D81DB10}" type="slidenum">
              <a:rPr lang="en-US" altLang="zh-CN"/>
              <a:pPr>
                <a:spcBef>
                  <a:spcPct val="0"/>
                </a:spcBef>
              </a:pPr>
              <a:t>20</a:t>
            </a:fld>
            <a:endParaRPr lang="en-US" altLang="zh-CN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71450" indent="-171450" eaLnBrk="1" hangingPunct="1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213980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7912744-5B28-4308-B190-15EE3902B6A0}" type="slidenum">
              <a:rPr lang="en-US" altLang="zh-CN"/>
              <a:pPr>
                <a:spcBef>
                  <a:spcPct val="0"/>
                </a:spcBef>
              </a:pPr>
              <a:t>21</a:t>
            </a:fld>
            <a:endParaRPr lang="en-US" altLang="zh-CN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333179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5D0ECEA-D93B-438B-B64C-22006BE5BFF7}" type="slidenum">
              <a:rPr lang="en-US" altLang="zh-CN"/>
              <a:pPr>
                <a:spcBef>
                  <a:spcPct val="0"/>
                </a:spcBef>
              </a:pPr>
              <a:t>22</a:t>
            </a:fld>
            <a:endParaRPr lang="en-US" altLang="zh-CN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/>
              <a:t>本源根：每个小于</a:t>
            </a:r>
            <a:r>
              <a:rPr lang="en-US" altLang="zh-CN" dirty="0"/>
              <a:t>m</a:t>
            </a:r>
            <a:r>
              <a:rPr lang="zh-CN" altLang="en-US" dirty="0"/>
              <a:t>且与</a:t>
            </a:r>
            <a:r>
              <a:rPr lang="en-US" altLang="zh-CN" dirty="0"/>
              <a:t>m</a:t>
            </a:r>
            <a:r>
              <a:rPr lang="zh-CN" altLang="en-US" dirty="0"/>
              <a:t>互素的数都可以由</a:t>
            </a:r>
            <a:r>
              <a:rPr lang="en-US" altLang="zh-CN" dirty="0"/>
              <a:t>a</a:t>
            </a:r>
            <a:r>
              <a:rPr lang="en-US" altLang="zh-CN" baseline="30000" dirty="0"/>
              <a:t>n</a:t>
            </a:r>
            <a:r>
              <a:rPr lang="en-US" altLang="zh-CN" dirty="0"/>
              <a:t>≡1 (mod m)</a:t>
            </a:r>
            <a:r>
              <a:rPr lang="zh-CN" altLang="en-US" dirty="0"/>
              <a:t>表示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3045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8438BE8-B1F6-43F5-BA54-284FA9850074}" type="slidenum">
              <a:rPr lang="en-US" altLang="zh-CN"/>
              <a:pPr>
                <a:spcBef>
                  <a:spcPct val="0"/>
                </a:spcBef>
              </a:pPr>
              <a:t>23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/>
              <a:t>取</a:t>
            </a:r>
            <a:r>
              <a:rPr lang="en-US" altLang="zh-CN" dirty="0"/>
              <a:t>m=13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8231183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29C060D-50C4-48FA-BB15-1F92BCD5CB54}" type="slidenum">
              <a:rPr lang="en-US" altLang="zh-CN"/>
              <a:pPr>
                <a:spcBef>
                  <a:spcPct val="0"/>
                </a:spcBef>
              </a:pPr>
              <a:t>24</a:t>
            </a:fld>
            <a:endParaRPr lang="en-US" altLang="zh-CN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本源根可以作为乘法群的生成元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764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3872D67-B2A4-458A-8E1B-A6EB6A65D430}" type="slidenum">
              <a:rPr lang="en-US" altLang="zh-CN"/>
              <a:pPr>
                <a:spcBef>
                  <a:spcPct val="0"/>
                </a:spcBef>
              </a:pPr>
              <a:t>25</a:t>
            </a:fld>
            <a:endParaRPr lang="en-US" altLang="zh-CN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Arial" panose="020B0604020202020204" pitchFamily="34" charset="0"/>
              </a:rPr>
              <a:t>本源根可以作为乘法群的生成元</a:t>
            </a:r>
            <a:endParaRPr lang="zh-CN" altLang="zh-CN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baseline="0" dirty="0"/>
              <a:t>Z</a:t>
            </a:r>
            <a:r>
              <a:rPr lang="zh-CN" altLang="en-US" baseline="0" dirty="0"/>
              <a:t>*</a:t>
            </a:r>
            <a:r>
              <a:rPr lang="en-US" altLang="zh-CN" baseline="0" dirty="0"/>
              <a:t>_p</a:t>
            </a:r>
            <a:r>
              <a:rPr lang="zh-CN" altLang="en-US" baseline="0" dirty="0"/>
              <a:t>中有</a:t>
            </a:r>
            <a:r>
              <a:rPr lang="en-US" altLang="zh-CN" baseline="0" dirty="0" err="1"/>
              <a:t>Φ</a:t>
            </a:r>
            <a:r>
              <a:rPr lang="en-US" altLang="zh-CN" baseline="0" dirty="0"/>
              <a:t>(p-1)</a:t>
            </a:r>
            <a:r>
              <a:rPr lang="zh-CN" altLang="en-US" baseline="0" dirty="0"/>
              <a:t>个生成元</a:t>
            </a:r>
            <a:endParaRPr lang="en-US" altLang="zh-CN" baseline="0" dirty="0"/>
          </a:p>
        </p:txBody>
      </p:sp>
    </p:spTree>
    <p:extLst>
      <p:ext uri="{BB962C8B-B14F-4D97-AF65-F5344CB8AC3E}">
        <p14:creationId xmlns:p14="http://schemas.microsoft.com/office/powerpoint/2010/main" val="6739842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9C9E614-ABEC-4FAD-8FA6-E92079284015}" type="slidenum">
              <a:rPr lang="en-US" altLang="zh-CN"/>
              <a:pPr>
                <a:spcBef>
                  <a:spcPct val="0"/>
                </a:spcBef>
              </a:pPr>
              <a:t>26</a:t>
            </a:fld>
            <a:endParaRPr lang="en-US" altLang="zh-CN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0183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A66F0FB-333A-46BE-A13C-0617EB2D7829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9573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C76ECDF-0858-417C-A904-19D888213BA3}" type="slidenum">
              <a:rPr lang="en-US" altLang="zh-CN"/>
              <a:pPr>
                <a:spcBef>
                  <a:spcPct val="0"/>
                </a:spcBef>
              </a:pPr>
              <a:t>28</a:t>
            </a:fld>
            <a:endParaRPr lang="en-US" altLang="zh-CN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离散对数问题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4867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AA6BFB3-C9F5-46E0-B34C-4088EBC3EFC9}" type="slidenum">
              <a:rPr lang="en-US" altLang="zh-CN"/>
              <a:pPr>
                <a:spcBef>
                  <a:spcPct val="0"/>
                </a:spcBef>
              </a:pPr>
              <a:t>29</a:t>
            </a:fld>
            <a:endParaRPr lang="en-US" altLang="zh-CN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利用欧拉定理直接计算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初始值为</a:t>
            </a:r>
            <a:r>
              <a:rPr lang="en-US" altLang="zh-CN" dirty="0">
                <a:latin typeface="Arial" panose="020B0604020202020204" pitchFamily="34" charset="0"/>
              </a:rPr>
              <a:t>1</a:t>
            </a:r>
            <a:r>
              <a:rPr lang="zh-CN" altLang="en-US" dirty="0">
                <a:latin typeface="Arial" panose="020B0604020202020204" pitchFamily="34" charset="0"/>
              </a:rPr>
              <a:t>（周期函数初始项位）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1" hangingPunct="1"/>
            <a:r>
              <a:rPr lang="zh-CN" altLang="zh-CN" dirty="0">
                <a:latin typeface="Arial" panose="020B0604020202020204" pitchFamily="34" charset="0"/>
              </a:rPr>
              <a:t>1</a:t>
            </a:r>
            <a:r>
              <a:rPr lang="en-US" altLang="zh-CN">
                <a:latin typeface="Arial" panose="020B0604020202020204" pitchFamily="34" charset="0"/>
              </a:rPr>
              <a:t>+4mod7=5</a:t>
            </a:r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12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A66F0FB-333A-46BE-A13C-0617EB2D7829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9005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0B18E52-7C9D-4FAB-B817-EAE0FEEE300B}" type="slidenum">
              <a:rPr lang="en-US" altLang="zh-CN"/>
              <a:pPr>
                <a:spcBef>
                  <a:spcPct val="0"/>
                </a:spcBef>
              </a:pPr>
              <a:t>5</a:t>
            </a:fld>
            <a:endParaRPr lang="en-US" altLang="zh-CN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哥德巴赫猜想</a:t>
            </a:r>
          </a:p>
        </p:txBody>
      </p:sp>
    </p:spTree>
    <p:extLst>
      <p:ext uri="{BB962C8B-B14F-4D97-AF65-F5344CB8AC3E}">
        <p14:creationId xmlns:p14="http://schemas.microsoft.com/office/powerpoint/2010/main" val="4221435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C8FD05E-84B3-4EE9-83C9-85F6355062D9}" type="slidenum">
              <a:rPr lang="en-US" altLang="zh-CN"/>
              <a:pPr>
                <a:spcBef>
                  <a:spcPct val="0"/>
                </a:spcBef>
              </a:pPr>
              <a:t>6</a:t>
            </a:fld>
            <a:endParaRPr lang="en-US" altLang="zh-CN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/>
              <a:t>反证法</a:t>
            </a:r>
          </a:p>
        </p:txBody>
      </p:sp>
    </p:spTree>
    <p:extLst>
      <p:ext uri="{BB962C8B-B14F-4D97-AF65-F5344CB8AC3E}">
        <p14:creationId xmlns:p14="http://schemas.microsoft.com/office/powerpoint/2010/main" val="50797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372037E-6A2B-4F27-8A71-22A96ACD0D6C}" type="slidenum">
              <a:rPr lang="en-US" altLang="zh-CN"/>
              <a:pPr>
                <a:spcBef>
                  <a:spcPct val="0"/>
                </a:spcBef>
              </a:pPr>
              <a:t>13</a:t>
            </a:fld>
            <a:endParaRPr lang="en-US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/>
              <a:t>费马小定理</a:t>
            </a:r>
            <a:endParaRPr lang="en-US" altLang="zh-CN" dirty="0"/>
          </a:p>
          <a:p>
            <a:pPr eaLnBrk="1" hangingPunct="1"/>
            <a:r>
              <a:rPr lang="zh-CN" altLang="en-US" dirty="0"/>
              <a:t>费马小定理的欧拉扩展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244757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FB937E0-4E76-4993-8797-4F243AFFF094}" type="slidenum">
              <a:rPr lang="en-US" altLang="zh-CN"/>
              <a:pPr>
                <a:spcBef>
                  <a:spcPct val="0"/>
                </a:spcBef>
              </a:pPr>
              <a:t>14</a:t>
            </a:fld>
            <a:endParaRPr lang="en-US" altLang="zh-CN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35</a:t>
            </a:r>
            <a:r>
              <a:rPr lang="zh-CN" altLang="en-US" dirty="0">
                <a:latin typeface="Arial" panose="020B0604020202020204" pitchFamily="34" charset="0"/>
              </a:rPr>
              <a:t>的因子</a:t>
            </a:r>
            <a:r>
              <a:rPr lang="en-US" altLang="zh-CN" dirty="0">
                <a:latin typeface="Arial" panose="020B0604020202020204" pitchFamily="34" charset="0"/>
              </a:rPr>
              <a:t>5</a:t>
            </a:r>
            <a:r>
              <a:rPr lang="zh-CN" altLang="en-US" dirty="0">
                <a:latin typeface="Arial" panose="020B0604020202020204" pitchFamily="34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</a:rPr>
              <a:t>7</a:t>
            </a: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小于</a:t>
            </a:r>
            <a:r>
              <a:rPr lang="en-US" altLang="zh-CN" dirty="0">
                <a:latin typeface="Arial" panose="020B0604020202020204" pitchFamily="34" charset="0"/>
              </a:rPr>
              <a:t>35</a:t>
            </a:r>
            <a:r>
              <a:rPr lang="zh-CN" altLang="en-US" dirty="0">
                <a:latin typeface="Arial" panose="020B0604020202020204" pitchFamily="34" charset="0"/>
              </a:rPr>
              <a:t>的</a:t>
            </a:r>
            <a:r>
              <a:rPr lang="en-US" altLang="zh-CN" dirty="0">
                <a:latin typeface="Arial" panose="020B0604020202020204" pitchFamily="34" charset="0"/>
              </a:rPr>
              <a:t>5</a:t>
            </a:r>
            <a:r>
              <a:rPr lang="zh-CN" altLang="en-US" dirty="0">
                <a:latin typeface="Arial" panose="020B0604020202020204" pitchFamily="34" charset="0"/>
              </a:rPr>
              <a:t>的倍数</a:t>
            </a:r>
            <a:r>
              <a:rPr lang="en-US" altLang="zh-CN" dirty="0">
                <a:latin typeface="Arial" panose="020B0604020202020204" pitchFamily="34" charset="0"/>
              </a:rPr>
              <a:t>6</a:t>
            </a:r>
            <a:r>
              <a:rPr lang="zh-CN" altLang="en-US" dirty="0">
                <a:latin typeface="Arial" panose="020B0604020202020204" pitchFamily="34" charset="0"/>
              </a:rPr>
              <a:t>个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小于</a:t>
            </a:r>
            <a:r>
              <a:rPr lang="en-US" altLang="zh-CN" dirty="0">
                <a:latin typeface="Arial" panose="020B0604020202020204" pitchFamily="34" charset="0"/>
              </a:rPr>
              <a:t>35</a:t>
            </a:r>
            <a:r>
              <a:rPr lang="zh-CN" altLang="en-US" dirty="0">
                <a:latin typeface="Arial" panose="020B0604020202020204" pitchFamily="34" charset="0"/>
              </a:rPr>
              <a:t>的</a:t>
            </a:r>
            <a:r>
              <a:rPr lang="en-US" altLang="zh-CN" dirty="0">
                <a:latin typeface="Arial" panose="020B0604020202020204" pitchFamily="34" charset="0"/>
              </a:rPr>
              <a:t>7</a:t>
            </a:r>
            <a:r>
              <a:rPr lang="zh-CN" altLang="en-US" dirty="0">
                <a:latin typeface="Arial" panose="020B0604020202020204" pitchFamily="34" charset="0"/>
              </a:rPr>
              <a:t>的倍数</a:t>
            </a:r>
            <a:r>
              <a:rPr lang="en-US" altLang="zh-CN" dirty="0">
                <a:latin typeface="Arial" panose="020B0604020202020204" pitchFamily="34" charset="0"/>
              </a:rPr>
              <a:t>4</a:t>
            </a:r>
            <a:r>
              <a:rPr lang="zh-CN" altLang="en-US" dirty="0">
                <a:latin typeface="Arial" panose="020B0604020202020204" pitchFamily="34" charset="0"/>
              </a:rPr>
              <a:t>个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共有</a:t>
            </a:r>
            <a:r>
              <a:rPr lang="en-US" altLang="zh-CN" dirty="0">
                <a:latin typeface="Arial" panose="020B0604020202020204" pitchFamily="34" charset="0"/>
              </a:rPr>
              <a:t>10</a:t>
            </a:r>
            <a:r>
              <a:rPr lang="zh-CN" altLang="en-US" dirty="0">
                <a:latin typeface="Arial" panose="020B0604020202020204" pitchFamily="34" charset="0"/>
              </a:rPr>
              <a:t>个数不互素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611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9C4A36F-DB95-4494-9284-5D5B16D80FAC}" type="slidenum">
              <a:rPr lang="en-US" altLang="zh-CN"/>
              <a:pPr>
                <a:spcBef>
                  <a:spcPct val="0"/>
                </a:spcBef>
              </a:pPr>
              <a:t>15</a:t>
            </a:fld>
            <a:endParaRPr lang="en-US" altLang="zh-CN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6352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2256AFA-2B60-46A0-9DED-BF53E989877C}" type="slidenum">
              <a:rPr lang="en-US" altLang="zh-CN"/>
              <a:pPr>
                <a:spcBef>
                  <a:spcPct val="0"/>
                </a:spcBef>
              </a:pPr>
              <a:t>16</a:t>
            </a:fld>
            <a:endParaRPr lang="en-US" altLang="zh-CN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5354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gradFill rotWithShape="0">
          <a:gsLst>
            <a:gs pos="0">
              <a:srgbClr val="DDDDDD"/>
            </a:gs>
            <a:gs pos="100000">
              <a:srgbClr val="FCFCFC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gray">
          <a:xfrm>
            <a:off x="685800" y="1098550"/>
            <a:ext cx="8458200" cy="954088"/>
          </a:xfrm>
          <a:prstGeom prst="rect">
            <a:avLst/>
          </a:prstGeom>
          <a:gradFill rotWithShape="1">
            <a:gsLst>
              <a:gs pos="0">
                <a:srgbClr val="438EFF">
                  <a:alpha val="0"/>
                </a:srgbClr>
              </a:gs>
              <a:gs pos="100000">
                <a:srgbClr val="0066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406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436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0513" y="68263"/>
            <a:ext cx="2078037" cy="57864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6400" y="68263"/>
            <a:ext cx="6081713" cy="57864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1839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3C832-E826-A04C-90E9-34BA7F6E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82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3C832-E826-A04C-90E9-34BA7F6E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73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3C832-E826-A04C-90E9-34BA7F6E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4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3C832-E826-A04C-90E9-34BA7F6E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43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3C832-E826-A04C-90E9-34BA7F6E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562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3C832-E826-A04C-90E9-34BA7F6E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52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3C832-E826-A04C-90E9-34BA7F6E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099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3C832-E826-A04C-90E9-34BA7F6E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8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60720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3C832-E826-A04C-90E9-34BA7F6E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737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3C832-E826-A04C-90E9-34BA7F6E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886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3C832-E826-A04C-90E9-34BA7F6E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488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bg bwMode="gray">
      <p:bgPr>
        <a:gradFill rotWithShape="0">
          <a:gsLst>
            <a:gs pos="0">
              <a:srgbClr val="DDDDDD"/>
            </a:gs>
            <a:gs pos="100000">
              <a:srgbClr val="FCFCFC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4406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9492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287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287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7514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96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5389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3457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5711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2615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gray">
          <a:xfrm>
            <a:off x="0" y="-26988"/>
            <a:ext cx="9144000" cy="1419226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chemeClr val="bg1">
                  <a:alpha val="96001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endParaRPr lang="zh-CN" altLang="en-US"/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auto">
          <a:xfrm flipV="1">
            <a:off x="468313" y="952500"/>
            <a:ext cx="8229600" cy="20638"/>
          </a:xfrm>
          <a:prstGeom prst="line">
            <a:avLst/>
          </a:prstGeom>
          <a:noFill/>
          <a:ln w="34925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80322" dir="9693903" algn="ctr" rotWithShape="0">
                    <a:schemeClr val="bg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28738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gray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zh-CN" sz="1400" b="0"/>
          </a:p>
        </p:txBody>
      </p:sp>
      <p:sp>
        <p:nvSpPr>
          <p:cNvPr id="1030" name="Rectangle 11"/>
          <p:cNvSpPr>
            <a:spLocks noChangeArrowheads="1"/>
          </p:cNvSpPr>
          <p:nvPr/>
        </p:nvSpPr>
        <p:spPr bwMode="gray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endParaRPr lang="zh-CN" altLang="zh-CN" sz="1400" b="0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2" name="Rectangle 14"/>
          <p:cNvSpPr>
            <a:spLocks noChangeArrowheads="1"/>
          </p:cNvSpPr>
          <p:nvPr/>
        </p:nvSpPr>
        <p:spPr bwMode="gray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en-US" altLang="zh-CN" sz="1400" b="0"/>
          </a:p>
        </p:txBody>
      </p:sp>
      <p:sp>
        <p:nvSpPr>
          <p:cNvPr id="6159" name="Rectangle 15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60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68263"/>
            <a:ext cx="8312150" cy="94138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C0C0C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FFFFFF"/>
          </a:solidFill>
          <a:effectDag name="">
            <a:cont type="tree" name="">
              <a:effect ref="fillLine"/>
              <a:outerShdw dist="38100" dir="13500000" algn="br">
                <a:srgbClr val="FFFFFF"/>
              </a:outerShdw>
            </a:cont>
            <a:cont type="tree" name="">
              <a:effect ref="fillLine"/>
              <a:outerShdw dist="38100" dir="2700000" algn="tl">
                <a:srgbClr val="999999"/>
              </a:outerShdw>
            </a:cont>
            <a:effect ref="fillLine"/>
          </a:effectDag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FFFFFF"/>
          </a:solidFill>
          <a:effectDag name="">
            <a:cont type="tree" name="">
              <a:effect ref="fillLine"/>
              <a:outerShdw dist="38100" dir="13500000" algn="br">
                <a:srgbClr val="FFFFFF"/>
              </a:outerShdw>
            </a:cont>
            <a:cont type="tree" name="">
              <a:effect ref="fillLine"/>
              <a:outerShdw dist="38100" dir="2700000" algn="tl">
                <a:srgbClr val="999999"/>
              </a:outerShdw>
            </a:cont>
            <a:effect ref="fillLine"/>
          </a:effectDag>
          <a:latin typeface="华文中宋" pitchFamily="2" charset="-122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FFFFFF"/>
          </a:solidFill>
          <a:effectDag name="">
            <a:cont type="tree" name="">
              <a:effect ref="fillLine"/>
              <a:outerShdw dist="38100" dir="13500000" algn="br">
                <a:srgbClr val="FFFFFF"/>
              </a:outerShdw>
            </a:cont>
            <a:cont type="tree" name="">
              <a:effect ref="fillLine"/>
              <a:outerShdw dist="38100" dir="2700000" algn="tl">
                <a:srgbClr val="999999"/>
              </a:outerShdw>
            </a:cont>
            <a:effect ref="fillLine"/>
          </a:effectDag>
          <a:latin typeface="华文中宋" pitchFamily="2" charset="-122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FFFFFF"/>
          </a:solidFill>
          <a:effectDag name="">
            <a:cont type="tree" name="">
              <a:effect ref="fillLine"/>
              <a:outerShdw dist="38100" dir="13500000" algn="br">
                <a:srgbClr val="FFFFFF"/>
              </a:outerShdw>
            </a:cont>
            <a:cont type="tree" name="">
              <a:effect ref="fillLine"/>
              <a:outerShdw dist="38100" dir="2700000" algn="tl">
                <a:srgbClr val="999999"/>
              </a:outerShdw>
            </a:cont>
            <a:effect ref="fillLine"/>
          </a:effectDag>
          <a:latin typeface="华文中宋" pitchFamily="2" charset="-122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FFFFFF"/>
          </a:solidFill>
          <a:effectDag name="">
            <a:cont type="tree" name="">
              <a:effect ref="fillLine"/>
              <a:outerShdw dist="38100" dir="13500000" algn="br">
                <a:srgbClr val="FFFFFF"/>
              </a:outerShdw>
            </a:cont>
            <a:cont type="tree" name="">
              <a:effect ref="fillLine"/>
              <a:outerShdw dist="38100" dir="2700000" algn="tl">
                <a:srgbClr val="999999"/>
              </a:outerShdw>
            </a:cont>
            <a:effect ref="fillLine"/>
          </a:effectDag>
          <a:latin typeface="华文中宋" pitchFamily="2" charset="-122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300" b="1">
          <a:solidFill>
            <a:srgbClr val="FFFFFF"/>
          </a:solidFill>
          <a:effectDag name="">
            <a:cont type="tree" name="">
              <a:effect ref="fillLine"/>
              <a:outerShdw dist="38100" dir="13500000" algn="br">
                <a:srgbClr val="FFFFFF"/>
              </a:outerShdw>
            </a:cont>
            <a:cont type="tree" name="">
              <a:effect ref="fillLine"/>
              <a:outerShdw dist="38100" dir="2700000" algn="tl">
                <a:srgbClr val="999999"/>
              </a:outerShdw>
            </a:cont>
            <a:effect ref="fillLine"/>
          </a:effectDag>
          <a:latin typeface="华文中宋" pitchFamily="2" charset="-122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300" b="1">
          <a:solidFill>
            <a:srgbClr val="FFFFFF"/>
          </a:solidFill>
          <a:effectDag name="">
            <a:cont type="tree" name="">
              <a:effect ref="fillLine"/>
              <a:outerShdw dist="38100" dir="13500000" algn="br">
                <a:srgbClr val="FFFFFF"/>
              </a:outerShdw>
            </a:cont>
            <a:cont type="tree" name="">
              <a:effect ref="fillLine"/>
              <a:outerShdw dist="38100" dir="2700000" algn="tl">
                <a:srgbClr val="999999"/>
              </a:outerShdw>
            </a:cont>
            <a:effect ref="fillLine"/>
          </a:effectDag>
          <a:latin typeface="华文中宋" pitchFamily="2" charset="-122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300" b="1">
          <a:solidFill>
            <a:srgbClr val="FFFFFF"/>
          </a:solidFill>
          <a:effectDag name="">
            <a:cont type="tree" name="">
              <a:effect ref="fillLine"/>
              <a:outerShdw dist="38100" dir="13500000" algn="br">
                <a:srgbClr val="FFFFFF"/>
              </a:outerShdw>
            </a:cont>
            <a:cont type="tree" name="">
              <a:effect ref="fillLine"/>
              <a:outerShdw dist="38100" dir="2700000" algn="tl">
                <a:srgbClr val="999999"/>
              </a:outerShdw>
            </a:cont>
            <a:effect ref="fillLine"/>
          </a:effectDag>
          <a:latin typeface="华文中宋" pitchFamily="2" charset="-122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300" b="1">
          <a:solidFill>
            <a:srgbClr val="FFFFFF"/>
          </a:solidFill>
          <a:effectDag name="">
            <a:cont type="tree" name="">
              <a:effect ref="fillLine"/>
              <a:outerShdw dist="38100" dir="13500000" algn="br">
                <a:srgbClr val="FFFFFF"/>
              </a:outerShdw>
            </a:cont>
            <a:cont type="tree" name="">
              <a:effect ref="fillLine"/>
              <a:outerShdw dist="38100" dir="2700000" algn="tl">
                <a:srgbClr val="999999"/>
              </a:outerShdw>
            </a:cont>
            <a:effect ref="fillLine"/>
          </a:effectDag>
          <a:latin typeface="华文中宋" pitchFamily="2" charset="-122"/>
          <a:ea typeface="华文中宋" pitchFamily="2" charset="-122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u"/>
        <a:defRPr sz="3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u"/>
        <a:defRPr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u"/>
        <a:defRPr sz="24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u"/>
        <a:defRPr sz="20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u"/>
        <a:defRPr sz="20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5pPr>
      <a:lvl6pPr marL="2514600" indent="-228600" algn="l" rtl="0" fontAlgn="base">
        <a:lnSpc>
          <a:spcPct val="11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itchFamily="2" charset="2"/>
        <a:buChar char="u"/>
        <a:defRPr sz="20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lnSpc>
          <a:spcPct val="11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itchFamily="2" charset="2"/>
        <a:buChar char="u"/>
        <a:defRPr sz="20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lnSpc>
          <a:spcPct val="11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itchFamily="2" charset="2"/>
        <a:buChar char="u"/>
        <a:defRPr sz="20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lnSpc>
          <a:spcPct val="11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itchFamily="2" charset="2"/>
        <a:buChar char="u"/>
        <a:defRPr sz="20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3C832-E826-A04C-90E9-34BA7F6E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2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tmp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ctrTitle"/>
          </p:nvPr>
        </p:nvSpPr>
        <p:spPr>
          <a:solidFill>
            <a:srgbClr val="FFFFFF"/>
          </a:solidFill>
          <a:ln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4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zh-CN" altLang="en-US" sz="4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章  公钥加密</a:t>
            </a:r>
            <a:br>
              <a:rPr lang="en-CA" altLang="zh-CN" sz="4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CA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4.1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数论</a:t>
            </a:r>
            <a:endParaRPr lang="zh-CN" altLang="en-US" sz="44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E3859258-7CA3-4EA6-A009-FC87F55CC8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502CAF5E-6BE7-4F6F-A4E8-BED6B968A4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157163"/>
            <a:ext cx="7793038" cy="7667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+mj-ea"/>
              </a:rPr>
              <a:t>逆元 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DD5CF8A8-D365-4FB6-8A7E-5C29E27D37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559800" cy="4864100"/>
          </a:xfrm>
        </p:spPr>
        <p:txBody>
          <a:bodyPr/>
          <a:lstStyle/>
          <a:p>
            <a:pPr eaLnBrk="1" hangingPunct="1"/>
            <a:r>
              <a:rPr lang="zh-CN" altLang="en-US"/>
              <a:t>设</a:t>
            </a:r>
            <a:r>
              <a:rPr lang="en-US" altLang="zh-CN"/>
              <a:t>m</a:t>
            </a:r>
            <a:r>
              <a:rPr lang="zh-CN" altLang="en-US"/>
              <a:t>是正整数，</a:t>
            </a:r>
            <a:r>
              <a:rPr lang="en-US" altLang="zh-CN"/>
              <a:t>a</a:t>
            </a:r>
            <a:r>
              <a:rPr lang="zh-CN" altLang="en-US"/>
              <a:t>是整数，如果存在</a:t>
            </a:r>
            <a:r>
              <a:rPr lang="en-US" altLang="zh-CN"/>
              <a:t>a’, </a:t>
            </a:r>
            <a:r>
              <a:rPr lang="zh-CN" altLang="en-US"/>
              <a:t>使得</a:t>
            </a:r>
            <a:r>
              <a:rPr lang="en-US" altLang="zh-CN"/>
              <a:t>a×a’ ≡1(mod m)</a:t>
            </a:r>
            <a:r>
              <a:rPr lang="zh-CN" altLang="en-US"/>
              <a:t>成立，则</a:t>
            </a:r>
            <a:r>
              <a:rPr lang="en-US" altLang="zh-CN"/>
              <a:t>a</a:t>
            </a:r>
            <a:r>
              <a:rPr lang="zh-CN" altLang="en-US"/>
              <a:t>叫模</a:t>
            </a:r>
            <a:r>
              <a:rPr lang="en-US" altLang="zh-CN"/>
              <a:t>m</a:t>
            </a:r>
            <a:r>
              <a:rPr lang="zh-CN" altLang="en-US"/>
              <a:t>的可逆元，</a:t>
            </a:r>
            <a:r>
              <a:rPr lang="en-US" altLang="zh-CN"/>
              <a:t>a’ </a:t>
            </a:r>
            <a:r>
              <a:rPr lang="zh-CN" altLang="en-US"/>
              <a:t>叫</a:t>
            </a:r>
            <a:r>
              <a:rPr lang="en-US" altLang="zh-CN"/>
              <a:t>a</a:t>
            </a:r>
            <a:r>
              <a:rPr lang="zh-CN" altLang="en-US"/>
              <a:t>模</a:t>
            </a:r>
            <a:r>
              <a:rPr lang="en-US" altLang="zh-CN"/>
              <a:t>m</a:t>
            </a:r>
            <a:r>
              <a:rPr lang="zh-CN" altLang="en-US"/>
              <a:t>的逆元。</a:t>
            </a:r>
          </a:p>
          <a:p>
            <a:pPr eaLnBrk="1" hangingPunct="1"/>
            <a:r>
              <a:rPr lang="zh-CN" altLang="en-US"/>
              <a:t>例如，设</a:t>
            </a:r>
            <a:r>
              <a:rPr lang="en-US" altLang="zh-CN"/>
              <a:t>m</a:t>
            </a:r>
            <a:r>
              <a:rPr lang="zh-CN" altLang="en-US"/>
              <a:t>为</a:t>
            </a:r>
            <a:r>
              <a:rPr lang="en-US" altLang="zh-CN"/>
              <a:t>11</a:t>
            </a:r>
            <a:r>
              <a:rPr lang="zh-CN" altLang="en-US"/>
              <a:t>，则</a:t>
            </a:r>
            <a:r>
              <a:rPr lang="en-US" altLang="zh-CN"/>
              <a:t>8</a:t>
            </a:r>
            <a:r>
              <a:rPr lang="zh-CN" altLang="en-US"/>
              <a:t>模</a:t>
            </a:r>
            <a:r>
              <a:rPr lang="en-US" altLang="zh-CN"/>
              <a:t>11</a:t>
            </a:r>
            <a:r>
              <a:rPr lang="zh-CN" altLang="en-US"/>
              <a:t>的逆元为</a:t>
            </a:r>
            <a:r>
              <a:rPr lang="en-US" altLang="zh-CN"/>
              <a:t>7</a:t>
            </a:r>
            <a:r>
              <a:rPr lang="zh-CN" altLang="en-US"/>
              <a:t>，因为</a:t>
            </a:r>
            <a:r>
              <a:rPr lang="en-US" altLang="zh-CN"/>
              <a:t>8×7≡1(mod11)</a:t>
            </a:r>
          </a:p>
          <a:p>
            <a:pPr eaLnBrk="1" hangingPunct="1"/>
            <a:r>
              <a:rPr lang="zh-CN" altLang="en-US"/>
              <a:t>当</a:t>
            </a:r>
            <a:r>
              <a:rPr lang="en-US" altLang="zh-CN"/>
              <a:t>a</a:t>
            </a:r>
            <a:r>
              <a:rPr lang="zh-CN" altLang="en-US"/>
              <a:t>和</a:t>
            </a:r>
            <a:r>
              <a:rPr lang="en-US" altLang="zh-CN"/>
              <a:t>m</a:t>
            </a:r>
            <a:r>
              <a:rPr lang="zh-CN" altLang="en-US"/>
              <a:t>互素的情况下，即（</a:t>
            </a:r>
            <a:r>
              <a:rPr lang="en-US" altLang="zh-CN"/>
              <a:t>a,m</a:t>
            </a:r>
            <a:r>
              <a:rPr lang="zh-CN" altLang="en-US"/>
              <a:t>）</a:t>
            </a:r>
            <a:r>
              <a:rPr lang="en-US" altLang="zh-CN"/>
              <a:t>=1,</a:t>
            </a:r>
            <a:r>
              <a:rPr lang="zh-CN" altLang="en-US"/>
              <a:t>则</a:t>
            </a:r>
            <a:r>
              <a:rPr lang="en-US" altLang="zh-CN"/>
              <a:t>a</a:t>
            </a:r>
            <a:r>
              <a:rPr lang="zh-CN" altLang="en-US"/>
              <a:t>的模</a:t>
            </a:r>
            <a:r>
              <a:rPr lang="en-US" altLang="zh-CN"/>
              <a:t>m</a:t>
            </a:r>
            <a:r>
              <a:rPr lang="zh-CN" altLang="en-US"/>
              <a:t>的逆元总是存在的，且可以用上面的辗转相除法求得。</a:t>
            </a:r>
          </a:p>
        </p:txBody>
      </p:sp>
      <p:sp>
        <p:nvSpPr>
          <p:cNvPr id="36868" name="灯片编号占位符 1">
            <a:extLst>
              <a:ext uri="{FF2B5EF4-FFF2-40B4-BE49-F238E27FC236}">
                <a16:creationId xmlns:a16="http://schemas.microsoft.com/office/drawing/2014/main" id="{CFC9B129-04F5-496A-A72A-F2D9F7ECE1B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DA0CDBB-2148-4E00-A301-2B240592F3D1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D626D4CA-B124-4BFF-91FE-E62EFA867A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0"/>
            <a:ext cx="7793037" cy="9096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+mj-ea"/>
              </a:rPr>
              <a:t>求逆元举例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E3C78C12-BA71-47C9-90B1-0736E3FF6D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268413"/>
            <a:ext cx="8229600" cy="55895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/>
              <a:t>例如，我们知道</a:t>
            </a:r>
            <a:r>
              <a:rPr lang="en-US" altLang="zh-CN"/>
              <a:t>89</a:t>
            </a:r>
            <a:r>
              <a:rPr lang="zh-CN" altLang="en-US"/>
              <a:t>是素数，求</a:t>
            </a:r>
            <a:r>
              <a:rPr lang="en-US" altLang="zh-CN"/>
              <a:t>60</a:t>
            </a:r>
            <a:r>
              <a:rPr lang="zh-CN" altLang="en-US"/>
              <a:t>模</a:t>
            </a:r>
            <a:r>
              <a:rPr lang="en-US" altLang="zh-CN"/>
              <a:t>89</a:t>
            </a:r>
            <a:r>
              <a:rPr lang="zh-CN" altLang="en-US"/>
              <a:t>的逆元，可以用下面方法。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/>
              <a:t>89=1×60+29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/>
              <a:t>60=2×29+2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/>
              <a:t>29=14×2+1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/>
              <a:t>则</a:t>
            </a:r>
            <a:r>
              <a:rPr lang="en-US" altLang="zh-CN" sz="2800"/>
              <a:t>1=29-14×2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/>
              <a:t>=29-14×(60-2×29)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/>
              <a:t>=29×29-14×60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/>
              <a:t>=(89-60) ×29-14×60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/>
              <a:t>=89×29-60×43</a:t>
            </a:r>
          </a:p>
        </p:txBody>
      </p:sp>
      <p:sp>
        <p:nvSpPr>
          <p:cNvPr id="37892" name="灯片编号占位符 1">
            <a:extLst>
              <a:ext uri="{FF2B5EF4-FFF2-40B4-BE49-F238E27FC236}">
                <a16:creationId xmlns:a16="http://schemas.microsoft.com/office/drawing/2014/main" id="{AC522CE1-571D-4F06-BE47-09274C6A39E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EBE984A-FCD9-4132-A26E-C185D89127C8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2F29CC1C-A89C-43CC-8F33-3ADBCEFB78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157163"/>
            <a:ext cx="7793038" cy="7667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+mj-ea"/>
              </a:rPr>
              <a:t>求逆元举例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662FB00E-52E1-4551-A2CC-105850DAD0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559800" cy="4864100"/>
          </a:xfrm>
        </p:spPr>
        <p:txBody>
          <a:bodyPr/>
          <a:lstStyle/>
          <a:p>
            <a:pPr eaLnBrk="1" hangingPunct="1"/>
            <a:r>
              <a:rPr lang="zh-CN" altLang="en-US"/>
              <a:t>等式两端同时</a:t>
            </a:r>
            <a:r>
              <a:rPr lang="en-US" altLang="zh-CN"/>
              <a:t>mod89</a:t>
            </a:r>
            <a:r>
              <a:rPr lang="zh-CN" altLang="en-US"/>
              <a:t>得：</a:t>
            </a:r>
            <a:r>
              <a:rPr lang="en-US" altLang="zh-CN"/>
              <a:t>60×(-43) ≡1mod89</a:t>
            </a:r>
          </a:p>
          <a:p>
            <a:pPr eaLnBrk="1" hangingPunct="1"/>
            <a:r>
              <a:rPr lang="zh-CN" altLang="en-US"/>
              <a:t>故</a:t>
            </a:r>
            <a:r>
              <a:rPr lang="en-US" altLang="zh-CN"/>
              <a:t>60</a:t>
            </a:r>
            <a:r>
              <a:rPr lang="zh-CN" altLang="en-US"/>
              <a:t>模</a:t>
            </a:r>
            <a:r>
              <a:rPr lang="en-US" altLang="zh-CN"/>
              <a:t>89</a:t>
            </a:r>
            <a:r>
              <a:rPr lang="zh-CN" altLang="en-US"/>
              <a:t>的逆元为</a:t>
            </a:r>
            <a:r>
              <a:rPr lang="en-US" altLang="zh-CN"/>
              <a:t>-43</a:t>
            </a:r>
            <a:r>
              <a:rPr lang="zh-CN" altLang="en-US"/>
              <a:t>，为方便记为最小非负数，因为</a:t>
            </a:r>
            <a:r>
              <a:rPr lang="en-US" altLang="zh-CN"/>
              <a:t>-43≡46 mod89</a:t>
            </a:r>
            <a:r>
              <a:rPr lang="zh-CN" altLang="en-US"/>
              <a:t>，故一般说</a:t>
            </a:r>
            <a:r>
              <a:rPr lang="en-US" altLang="zh-CN"/>
              <a:t>60</a:t>
            </a:r>
            <a:r>
              <a:rPr lang="zh-CN" altLang="en-US"/>
              <a:t>模</a:t>
            </a:r>
            <a:r>
              <a:rPr lang="en-US" altLang="zh-CN"/>
              <a:t>89</a:t>
            </a:r>
            <a:r>
              <a:rPr lang="zh-CN" altLang="en-US"/>
              <a:t>的逆元为</a:t>
            </a:r>
            <a:r>
              <a:rPr lang="en-US" altLang="zh-CN"/>
              <a:t>46. </a:t>
            </a:r>
          </a:p>
        </p:txBody>
      </p:sp>
      <p:sp>
        <p:nvSpPr>
          <p:cNvPr id="38916" name="灯片编号占位符 1">
            <a:extLst>
              <a:ext uri="{FF2B5EF4-FFF2-40B4-BE49-F238E27FC236}">
                <a16:creationId xmlns:a16="http://schemas.microsoft.com/office/drawing/2014/main" id="{7571F46C-3998-4531-9FEA-886903E77BD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7954C4C-976C-4A0B-9C4B-6FBA00C74851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4620" y="728662"/>
            <a:ext cx="8964612" cy="5400675"/>
          </a:xfrm>
        </p:spPr>
        <p:txBody>
          <a:bodyPr vert="horz">
            <a:noAutofit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Fermat</a:t>
            </a:r>
            <a:r>
              <a:rPr lang="zh-CN" altLang="en-US" b="1" dirty="0">
                <a:solidFill>
                  <a:schemeClr val="tx1"/>
                </a:solidFill>
              </a:rPr>
              <a:t>定理</a:t>
            </a:r>
            <a:endParaRPr lang="zh-CN" altLang="en-US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chemeClr val="tx1"/>
                </a:solidFill>
              </a:rPr>
              <a:t>若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zh-CN" altLang="en-US" dirty="0">
                <a:solidFill>
                  <a:schemeClr val="tx1"/>
                </a:solidFill>
              </a:rPr>
              <a:t>是素数，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为任意正整数，若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与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zh-CN" altLang="en-US" dirty="0">
                <a:solidFill>
                  <a:schemeClr val="tx1"/>
                </a:solidFill>
              </a:rPr>
              <a:t>互素，则</a:t>
            </a:r>
            <a:endParaRPr lang="en-CA" altLang="zh-CN" dirty="0">
              <a:solidFill>
                <a:schemeClr val="tx1"/>
              </a:solidFill>
            </a:endParaRPr>
          </a:p>
          <a:p>
            <a:pPr algn="ctr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i="1" dirty="0">
                <a:solidFill>
                  <a:schemeClr val="tx1"/>
                </a:solidFill>
              </a:rPr>
              <a:t>a</a:t>
            </a:r>
            <a:r>
              <a:rPr lang="en-US" altLang="zh-CN" i="1" baseline="30000" dirty="0">
                <a:solidFill>
                  <a:schemeClr val="tx1"/>
                </a:solidFill>
              </a:rPr>
              <a:t>p-1</a:t>
            </a:r>
            <a:r>
              <a:rPr lang="en-US" altLang="zh-CN" i="1" dirty="0">
                <a:solidFill>
                  <a:schemeClr val="tx1"/>
                </a:solidFill>
              </a:rPr>
              <a:t>mod</a:t>
            </a:r>
            <a:r>
              <a:rPr lang="zh-CN" altLang="en-US" i="1" dirty="0">
                <a:solidFill>
                  <a:schemeClr val="tx1"/>
                </a:solidFill>
              </a:rPr>
              <a:t> </a:t>
            </a:r>
            <a:r>
              <a:rPr lang="en-US" altLang="zh-CN" i="1" dirty="0">
                <a:solidFill>
                  <a:schemeClr val="tx1"/>
                </a:solidFill>
              </a:rPr>
              <a:t>p=1</a:t>
            </a:r>
            <a:endParaRPr lang="en-US" altLang="zh-CN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/>
                </a:solidFill>
              </a:rPr>
              <a:t>例：计算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baseline="30000" dirty="0">
                <a:solidFill>
                  <a:schemeClr val="tx1"/>
                </a:solidFill>
              </a:rPr>
              <a:t>43210</a:t>
            </a:r>
            <a:r>
              <a:rPr lang="en-US" altLang="zh-CN" dirty="0">
                <a:solidFill>
                  <a:schemeClr val="tx1"/>
                </a:solidFill>
              </a:rPr>
              <a:t> (mod 101)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/>
                </a:solidFill>
              </a:rPr>
              <a:t>因为 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baseline="30000" dirty="0">
                <a:solidFill>
                  <a:schemeClr val="tx1"/>
                </a:solidFill>
              </a:rPr>
              <a:t>100 </a:t>
            </a:r>
            <a:r>
              <a:rPr lang="en-US" altLang="zh-CN" dirty="0">
                <a:solidFill>
                  <a:schemeClr val="tx1"/>
                </a:solidFill>
              </a:rPr>
              <a:t>≡1(mod 101)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所以</a:t>
            </a:r>
            <a:r>
              <a:rPr lang="en-US" altLang="zh-CN" dirty="0"/>
              <a:t>2</a:t>
            </a:r>
            <a:r>
              <a:rPr lang="en-US" altLang="zh-CN" baseline="30000" dirty="0"/>
              <a:t>43210</a:t>
            </a:r>
            <a:r>
              <a:rPr lang="en-US" altLang="zh-CN" dirty="0"/>
              <a:t> (mod 101)=</a:t>
            </a:r>
            <a:r>
              <a:rPr lang="en-US" altLang="zh-CN" dirty="0">
                <a:solidFill>
                  <a:schemeClr val="tx1"/>
                </a:solidFill>
              </a:rPr>
              <a:t> (2</a:t>
            </a:r>
            <a:r>
              <a:rPr lang="en-US" altLang="zh-CN" baseline="30000" dirty="0">
                <a:solidFill>
                  <a:schemeClr val="tx1"/>
                </a:solidFill>
              </a:rPr>
              <a:t>100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en-US" altLang="zh-CN" baseline="30000" dirty="0">
                <a:solidFill>
                  <a:schemeClr val="tx1"/>
                </a:solidFill>
              </a:rPr>
              <a:t>432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baseline="30000" dirty="0">
                <a:solidFill>
                  <a:schemeClr val="tx1"/>
                </a:solidFill>
              </a:rPr>
              <a:t>10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baseline="30000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≡1</a:t>
            </a:r>
            <a:r>
              <a:rPr lang="en-US" altLang="zh-CN" baseline="30000" dirty="0">
                <a:solidFill>
                  <a:schemeClr val="tx1"/>
                </a:solidFill>
              </a:rPr>
              <a:t>432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baseline="30000" dirty="0">
                <a:solidFill>
                  <a:schemeClr val="tx1"/>
                </a:solidFill>
              </a:rPr>
              <a:t>10 </a:t>
            </a:r>
            <a:r>
              <a:rPr lang="en-US" altLang="zh-CN" dirty="0">
                <a:solidFill>
                  <a:schemeClr val="tx1"/>
                </a:solidFill>
              </a:rPr>
              <a:t>≡1024 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</a:rPr>
              <a:t>≡14(mod 101)</a:t>
            </a:r>
          </a:p>
        </p:txBody>
      </p:sp>
      <p:sp>
        <p:nvSpPr>
          <p:cNvPr id="202755" name="Rectangle 3"/>
          <p:cNvSpPr>
            <a:spLocks noChangeArrowheads="1"/>
          </p:cNvSpPr>
          <p:nvPr/>
        </p:nvSpPr>
        <p:spPr bwMode="auto">
          <a:xfrm>
            <a:off x="323528" y="260648"/>
            <a:ext cx="8312150" cy="72008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C0C0C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>
              <a:defRPr sz="3300" b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华文中宋" pitchFamily="2" charset="-122"/>
                <a:ea typeface="华文中宋" pitchFamily="2" charset="-122"/>
              </a:defRPr>
            </a:lvl1pPr>
            <a:lvl2pPr algn="l">
              <a:defRPr sz="3300" b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华文中宋" pitchFamily="2" charset="-122"/>
                <a:ea typeface="华文中宋" pitchFamily="2" charset="-122"/>
              </a:defRPr>
            </a:lvl2pPr>
            <a:lvl3pPr algn="l">
              <a:defRPr sz="3300" b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华文中宋" pitchFamily="2" charset="-122"/>
                <a:ea typeface="华文中宋" pitchFamily="2" charset="-122"/>
              </a:defRPr>
            </a:lvl3pPr>
            <a:lvl4pPr algn="l">
              <a:defRPr sz="3300" b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华文中宋" pitchFamily="2" charset="-122"/>
                <a:ea typeface="华文中宋" pitchFamily="2" charset="-122"/>
              </a:defRPr>
            </a:lvl4pPr>
            <a:lvl5pPr algn="l">
              <a:defRPr sz="3300" b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华文中宋" pitchFamily="2" charset="-122"/>
                <a:ea typeface="华文中宋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华文中宋" pitchFamily="2" charset="-122"/>
                <a:ea typeface="华文中宋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华文中宋" pitchFamily="2" charset="-122"/>
                <a:ea typeface="华文中宋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华文中宋" pitchFamily="2" charset="-122"/>
                <a:ea typeface="华文中宋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华文中宋" pitchFamily="2" charset="-122"/>
                <a:ea typeface="华文中宋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dirty="0">
                <a:solidFill>
                  <a:srgbClr val="1C1C1C"/>
                </a:solidFill>
              </a:rPr>
              <a:t>Fermat</a:t>
            </a:r>
            <a:r>
              <a:rPr lang="zh-CN" altLang="en-US" dirty="0">
                <a:solidFill>
                  <a:srgbClr val="1C1C1C"/>
                </a:solidFill>
              </a:rPr>
              <a:t>定理和</a:t>
            </a:r>
            <a:r>
              <a:rPr lang="en-US" altLang="zh-CN" dirty="0">
                <a:solidFill>
                  <a:srgbClr val="1C1C1C"/>
                </a:solidFill>
              </a:rPr>
              <a:t>Euler</a:t>
            </a:r>
            <a:r>
              <a:rPr lang="zh-CN" altLang="en-US" dirty="0">
                <a:solidFill>
                  <a:srgbClr val="1C1C1C"/>
                </a:solidFill>
              </a:rPr>
              <a:t>定理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95375"/>
            <a:ext cx="9144000" cy="5762625"/>
          </a:xfrm>
        </p:spPr>
        <p:txBody>
          <a:bodyPr/>
          <a:lstStyle/>
          <a:p>
            <a:pPr eaLnBrk="1" hangingPunct="1">
              <a:buNone/>
              <a:defRPr/>
            </a:pPr>
            <a:r>
              <a:rPr lang="en-US" altLang="zh-CN" sz="2800" b="1" dirty="0"/>
              <a:t>Euler</a:t>
            </a:r>
            <a:r>
              <a:rPr lang="zh-CN" altLang="en-US" sz="2800" b="1" dirty="0"/>
              <a:t>函数 ：</a:t>
            </a:r>
            <a:r>
              <a:rPr lang="zh-CN" altLang="en-US" sz="2800" dirty="0"/>
              <a:t>小于</a:t>
            </a:r>
            <a:r>
              <a:rPr lang="en-US" altLang="zh-CN" sz="2800" dirty="0"/>
              <a:t>m</a:t>
            </a:r>
            <a:r>
              <a:rPr lang="zh-CN" altLang="en-US" sz="2800" dirty="0"/>
              <a:t>且与</a:t>
            </a:r>
            <a:r>
              <a:rPr lang="en-US" altLang="zh-CN" sz="2800" dirty="0"/>
              <a:t>m</a:t>
            </a:r>
            <a:r>
              <a:rPr lang="zh-CN" altLang="en-US" sz="2800" dirty="0"/>
              <a:t>互素的正整数的个数称为</a:t>
            </a:r>
            <a:r>
              <a:rPr lang="en-US" altLang="zh-CN" sz="2800" dirty="0"/>
              <a:t>m</a:t>
            </a:r>
            <a:r>
              <a:rPr lang="zh-CN" altLang="en-US" sz="2800" dirty="0"/>
              <a:t>的</a:t>
            </a:r>
            <a:r>
              <a:rPr lang="en-US" altLang="zh-CN" sz="2800" dirty="0"/>
              <a:t>Euler</a:t>
            </a:r>
            <a:r>
              <a:rPr lang="zh-CN" altLang="en-US" sz="2800" dirty="0"/>
              <a:t>函数，记为</a:t>
            </a:r>
            <a:r>
              <a:rPr lang="el-GR" altLang="zh-CN" dirty="0"/>
              <a:t>Φ</a:t>
            </a:r>
            <a:r>
              <a:rPr lang="en-US" altLang="zh-CN" dirty="0"/>
              <a:t> </a:t>
            </a:r>
            <a:r>
              <a:rPr lang="en-US" altLang="zh-CN" sz="2800" dirty="0"/>
              <a:t>(m),</a:t>
            </a:r>
            <a:r>
              <a:rPr lang="el-GR" altLang="zh-CN" sz="2800" dirty="0"/>
              <a:t> </a:t>
            </a:r>
            <a:r>
              <a:rPr lang="zh-CN" altLang="en-US" sz="2800" dirty="0"/>
              <a:t>习惯上</a:t>
            </a:r>
            <a:r>
              <a:rPr lang="el-GR" altLang="zh-CN" sz="2800" dirty="0"/>
              <a:t>Φ</a:t>
            </a:r>
            <a:r>
              <a:rPr lang="en-US" altLang="zh-CN" sz="2800" dirty="0"/>
              <a:t>(1)=1</a:t>
            </a:r>
            <a:endParaRPr lang="en-US" altLang="zh-CN" sz="2800" b="1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b="1" dirty="0"/>
              <a:t>例：</a:t>
            </a:r>
            <a:r>
              <a:rPr lang="zh-CN" altLang="en-US" sz="2800" dirty="0"/>
              <a:t>确定</a:t>
            </a:r>
            <a:r>
              <a:rPr lang="el-GR" altLang="zh-CN" dirty="0"/>
              <a:t>Φ</a:t>
            </a:r>
            <a:r>
              <a:rPr lang="en-US" altLang="zh-CN" dirty="0"/>
              <a:t> </a:t>
            </a:r>
            <a:r>
              <a:rPr lang="en-US" altLang="zh-CN" sz="2800" dirty="0"/>
              <a:t>(37)</a:t>
            </a:r>
            <a:r>
              <a:rPr lang="zh-CN" altLang="en-US" sz="2800" dirty="0"/>
              <a:t>和</a:t>
            </a:r>
            <a:r>
              <a:rPr lang="en-US" altLang="zh-CN" sz="2800" dirty="0"/>
              <a:t>Φ (35)</a:t>
            </a:r>
            <a:r>
              <a:rPr lang="zh-CN" altLang="en-US" sz="2800" dirty="0"/>
              <a:t>的值。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dirty="0"/>
              <a:t>因为</a:t>
            </a:r>
            <a:r>
              <a:rPr lang="en-US" altLang="zh-CN" sz="2800" dirty="0"/>
              <a:t>37</a:t>
            </a:r>
            <a:r>
              <a:rPr lang="zh-CN" altLang="en-US" sz="2800" dirty="0"/>
              <a:t>是素数，所以从</a:t>
            </a:r>
            <a:r>
              <a:rPr lang="en-US" altLang="zh-CN" sz="2800" dirty="0"/>
              <a:t>1</a:t>
            </a:r>
            <a:r>
              <a:rPr lang="zh-CN" altLang="en-US" sz="2800" dirty="0"/>
              <a:t>到</a:t>
            </a:r>
            <a:r>
              <a:rPr lang="en-US" altLang="zh-CN" sz="2800" dirty="0"/>
              <a:t>36</a:t>
            </a:r>
            <a:r>
              <a:rPr lang="zh-CN" altLang="en-US" sz="2800" dirty="0"/>
              <a:t>的所有正整数均与</a:t>
            </a:r>
            <a:r>
              <a:rPr lang="en-US" altLang="zh-CN" sz="2800" dirty="0"/>
              <a:t>37</a:t>
            </a:r>
            <a:r>
              <a:rPr lang="zh-CN" altLang="en-US" sz="2800" dirty="0"/>
              <a:t>互素。故</a:t>
            </a:r>
            <a:r>
              <a:rPr lang="el-GR" altLang="zh-CN" dirty="0"/>
              <a:t>Φ</a:t>
            </a:r>
            <a:r>
              <a:rPr lang="en-US" altLang="zh-CN" sz="2800" dirty="0"/>
              <a:t>(37)=36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dirty="0"/>
              <a:t>列出所有小于</a:t>
            </a:r>
            <a:r>
              <a:rPr lang="en-US" altLang="zh-CN" sz="2800" dirty="0"/>
              <a:t>35</a:t>
            </a:r>
            <a:r>
              <a:rPr lang="zh-CN" altLang="en-US" sz="2800" dirty="0"/>
              <a:t>且与</a:t>
            </a:r>
            <a:r>
              <a:rPr lang="en-US" altLang="zh-CN" sz="2800" dirty="0"/>
              <a:t>35</a:t>
            </a:r>
            <a:r>
              <a:rPr lang="zh-CN" altLang="en-US" sz="2800" dirty="0"/>
              <a:t>互素的正整数如下：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/>
              <a:t>1</a:t>
            </a:r>
            <a:r>
              <a:rPr lang="zh-CN" altLang="en-US" sz="2800" dirty="0"/>
              <a:t>，</a:t>
            </a:r>
            <a:r>
              <a:rPr lang="en-US" altLang="zh-CN" sz="2800" dirty="0"/>
              <a:t>2</a:t>
            </a:r>
            <a:r>
              <a:rPr lang="zh-CN" altLang="en-US" sz="2800" dirty="0"/>
              <a:t>，</a:t>
            </a:r>
            <a:r>
              <a:rPr lang="en-US" altLang="zh-CN" sz="2800" dirty="0"/>
              <a:t>3</a:t>
            </a:r>
            <a:r>
              <a:rPr lang="zh-CN" altLang="en-US" sz="2800" dirty="0"/>
              <a:t>，</a:t>
            </a:r>
            <a:r>
              <a:rPr lang="en-US" altLang="zh-CN" sz="2800" dirty="0"/>
              <a:t>4</a:t>
            </a:r>
            <a:r>
              <a:rPr lang="zh-CN" altLang="en-US" sz="2800" dirty="0"/>
              <a:t>，</a:t>
            </a:r>
            <a:r>
              <a:rPr lang="en-US" altLang="zh-CN" sz="2800" dirty="0"/>
              <a:t>6</a:t>
            </a:r>
            <a:r>
              <a:rPr lang="zh-CN" altLang="en-US" sz="2800" dirty="0"/>
              <a:t>，</a:t>
            </a:r>
            <a:r>
              <a:rPr lang="en-US" altLang="zh-CN" sz="2800" dirty="0"/>
              <a:t>8</a:t>
            </a:r>
            <a:r>
              <a:rPr lang="zh-CN" altLang="en-US" sz="2800" dirty="0"/>
              <a:t>，</a:t>
            </a:r>
            <a:r>
              <a:rPr lang="en-US" altLang="zh-CN" sz="2800" dirty="0"/>
              <a:t>9</a:t>
            </a:r>
            <a:r>
              <a:rPr lang="zh-CN" altLang="en-US" sz="2800" dirty="0"/>
              <a:t>，</a:t>
            </a:r>
            <a:r>
              <a:rPr lang="en-US" altLang="zh-CN" sz="2800" dirty="0"/>
              <a:t>11</a:t>
            </a:r>
            <a:r>
              <a:rPr lang="zh-CN" altLang="en-US" sz="2800" dirty="0"/>
              <a:t>，</a:t>
            </a:r>
            <a:r>
              <a:rPr lang="en-US" altLang="zh-CN" sz="2800" dirty="0"/>
              <a:t>12</a:t>
            </a:r>
            <a:r>
              <a:rPr lang="zh-CN" altLang="en-US" sz="2800" dirty="0"/>
              <a:t>，</a:t>
            </a:r>
            <a:r>
              <a:rPr lang="en-US" altLang="zh-CN" sz="2800" dirty="0"/>
              <a:t>13</a:t>
            </a:r>
            <a:r>
              <a:rPr lang="zh-CN" altLang="en-US" sz="2800" dirty="0"/>
              <a:t>，</a:t>
            </a:r>
            <a:r>
              <a:rPr lang="en-US" altLang="zh-CN" sz="2800" dirty="0"/>
              <a:t>16</a:t>
            </a:r>
            <a:r>
              <a:rPr lang="zh-CN" altLang="en-US" sz="2800" dirty="0"/>
              <a:t>，</a:t>
            </a:r>
            <a:r>
              <a:rPr lang="en-US" altLang="zh-CN" sz="2800" dirty="0"/>
              <a:t>17</a:t>
            </a:r>
            <a:r>
              <a:rPr lang="zh-CN" altLang="en-US" sz="2800" dirty="0"/>
              <a:t>，</a:t>
            </a:r>
            <a:r>
              <a:rPr lang="en-US" altLang="zh-CN" sz="2800" dirty="0"/>
              <a:t>18</a:t>
            </a:r>
            <a:r>
              <a:rPr lang="zh-CN" altLang="en-US" sz="2800" dirty="0"/>
              <a:t>，</a:t>
            </a:r>
            <a:r>
              <a:rPr lang="en-US" altLang="zh-CN" sz="2800" dirty="0"/>
              <a:t>19</a:t>
            </a:r>
            <a:r>
              <a:rPr lang="zh-CN" altLang="en-US" sz="2800" dirty="0"/>
              <a:t>，</a:t>
            </a:r>
            <a:r>
              <a:rPr lang="en-US" altLang="zh-CN" sz="2800" dirty="0"/>
              <a:t>22</a:t>
            </a:r>
            <a:r>
              <a:rPr lang="zh-CN" altLang="en-US" sz="2800" dirty="0"/>
              <a:t>，</a:t>
            </a:r>
            <a:r>
              <a:rPr lang="en-US" altLang="zh-CN" sz="2800" dirty="0"/>
              <a:t>23</a:t>
            </a:r>
            <a:r>
              <a:rPr lang="zh-CN" altLang="en-US" sz="2800" dirty="0"/>
              <a:t>，</a:t>
            </a:r>
            <a:r>
              <a:rPr lang="en-US" altLang="zh-CN" sz="2800" dirty="0"/>
              <a:t>24</a:t>
            </a:r>
            <a:r>
              <a:rPr lang="zh-CN" altLang="en-US" sz="2800" dirty="0"/>
              <a:t>，</a:t>
            </a:r>
            <a:r>
              <a:rPr lang="en-US" altLang="zh-CN" sz="2800" dirty="0"/>
              <a:t>26</a:t>
            </a:r>
            <a:r>
              <a:rPr lang="zh-CN" altLang="en-US" sz="2800" dirty="0"/>
              <a:t>，</a:t>
            </a:r>
            <a:r>
              <a:rPr lang="en-US" altLang="zh-CN" sz="2800" dirty="0"/>
              <a:t>27</a:t>
            </a:r>
            <a:r>
              <a:rPr lang="zh-CN" altLang="en-US" sz="2800" dirty="0"/>
              <a:t>，</a:t>
            </a:r>
            <a:r>
              <a:rPr lang="en-US" altLang="zh-CN" sz="2800" dirty="0"/>
              <a:t>29</a:t>
            </a:r>
            <a:r>
              <a:rPr lang="zh-CN" altLang="en-US" sz="2800" dirty="0"/>
              <a:t>，</a:t>
            </a:r>
            <a:r>
              <a:rPr lang="en-US" altLang="zh-CN" sz="2800" dirty="0"/>
              <a:t>31</a:t>
            </a:r>
            <a:r>
              <a:rPr lang="zh-CN" altLang="en-US" sz="2800" dirty="0"/>
              <a:t>，</a:t>
            </a:r>
            <a:r>
              <a:rPr lang="en-US" altLang="zh-CN" sz="2800" dirty="0"/>
              <a:t>32</a:t>
            </a:r>
            <a:r>
              <a:rPr lang="zh-CN" altLang="en-US" sz="2800" dirty="0"/>
              <a:t>，</a:t>
            </a:r>
            <a:r>
              <a:rPr lang="en-US" altLang="zh-CN" sz="2800" dirty="0"/>
              <a:t>33</a:t>
            </a:r>
            <a:r>
              <a:rPr lang="zh-CN" altLang="en-US" sz="2800" dirty="0"/>
              <a:t>，</a:t>
            </a:r>
            <a:r>
              <a:rPr lang="en-US" altLang="zh-CN" sz="2800" dirty="0"/>
              <a:t>34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/>
              <a:t>    </a:t>
            </a:r>
            <a:r>
              <a:rPr lang="zh-CN" altLang="en-US" sz="2800" dirty="0"/>
              <a:t>共有</a:t>
            </a:r>
            <a:r>
              <a:rPr lang="en-US" altLang="zh-CN" sz="2800" dirty="0"/>
              <a:t>24</a:t>
            </a:r>
            <a:r>
              <a:rPr lang="zh-CN" altLang="en-US" sz="2800" dirty="0"/>
              <a:t>个数，所以</a:t>
            </a:r>
            <a:r>
              <a:rPr lang="el-GR" altLang="zh-CN" dirty="0"/>
              <a:t>Φ</a:t>
            </a:r>
            <a:r>
              <a:rPr lang="en-US" altLang="zh-CN" sz="2800" dirty="0"/>
              <a:t>(35)=24</a:t>
            </a:r>
          </a:p>
        </p:txBody>
      </p:sp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0" y="0"/>
            <a:ext cx="9144000" cy="94138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C0C0C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>
              <a:defRPr sz="3300" b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华文中宋" pitchFamily="2" charset="-122"/>
                <a:ea typeface="华文中宋" pitchFamily="2" charset="-122"/>
              </a:defRPr>
            </a:lvl1pPr>
            <a:lvl2pPr algn="l">
              <a:defRPr sz="3300" b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华文中宋" pitchFamily="2" charset="-122"/>
                <a:ea typeface="华文中宋" pitchFamily="2" charset="-122"/>
              </a:defRPr>
            </a:lvl2pPr>
            <a:lvl3pPr algn="l">
              <a:defRPr sz="3300" b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华文中宋" pitchFamily="2" charset="-122"/>
                <a:ea typeface="华文中宋" pitchFamily="2" charset="-122"/>
              </a:defRPr>
            </a:lvl3pPr>
            <a:lvl4pPr algn="l">
              <a:defRPr sz="3300" b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华文中宋" pitchFamily="2" charset="-122"/>
                <a:ea typeface="华文中宋" pitchFamily="2" charset="-122"/>
              </a:defRPr>
            </a:lvl4pPr>
            <a:lvl5pPr algn="l">
              <a:defRPr sz="3300" b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华文中宋" pitchFamily="2" charset="-122"/>
                <a:ea typeface="华文中宋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华文中宋" pitchFamily="2" charset="-122"/>
                <a:ea typeface="华文中宋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华文中宋" pitchFamily="2" charset="-122"/>
                <a:ea typeface="华文中宋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华文中宋" pitchFamily="2" charset="-122"/>
                <a:ea typeface="华文中宋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华文中宋" pitchFamily="2" charset="-122"/>
                <a:ea typeface="华文中宋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dirty="0">
                <a:solidFill>
                  <a:srgbClr val="1C1C1C"/>
                </a:solidFill>
              </a:rPr>
              <a:t>Euler</a:t>
            </a:r>
            <a:r>
              <a:rPr lang="zh-CN" altLang="en-US" dirty="0">
                <a:solidFill>
                  <a:srgbClr val="1C1C1C"/>
                </a:solidFill>
              </a:rPr>
              <a:t>定理和</a:t>
            </a:r>
            <a:r>
              <a:rPr lang="en-US" altLang="zh-CN" dirty="0">
                <a:solidFill>
                  <a:srgbClr val="1C1C1C"/>
                </a:solidFill>
              </a:rPr>
              <a:t>Fermat</a:t>
            </a:r>
            <a:r>
              <a:rPr lang="zh-CN" altLang="en-US" dirty="0">
                <a:solidFill>
                  <a:srgbClr val="1C1C1C"/>
                </a:solidFill>
              </a:rPr>
              <a:t>定理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81075"/>
            <a:ext cx="9144000" cy="60071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Euler</a:t>
            </a:r>
            <a:r>
              <a:rPr lang="zh-CN" altLang="en-US" dirty="0"/>
              <a:t>函数具有下面的重要性质：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solidFill>
                  <a:srgbClr val="0000CC"/>
                </a:solidFill>
              </a:rPr>
              <a:t>(1)</a:t>
            </a:r>
            <a:r>
              <a:rPr lang="zh-CN" altLang="en-US" sz="2800" dirty="0">
                <a:solidFill>
                  <a:srgbClr val="0000CC"/>
                </a:solidFill>
              </a:rPr>
              <a:t>若</a:t>
            </a:r>
            <a:r>
              <a:rPr lang="en-US" altLang="zh-CN" sz="2800" dirty="0">
                <a:solidFill>
                  <a:srgbClr val="0000CC"/>
                </a:solidFill>
              </a:rPr>
              <a:t>p</a:t>
            </a:r>
            <a:r>
              <a:rPr lang="zh-CN" altLang="en-US" sz="2800" dirty="0">
                <a:solidFill>
                  <a:srgbClr val="0000CC"/>
                </a:solidFill>
              </a:rPr>
              <a:t>素数，则：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solidFill>
                  <a:srgbClr val="0000CC"/>
                </a:solidFill>
              </a:rPr>
              <a:t> 		</a:t>
            </a:r>
            <a:r>
              <a:rPr lang="en-US" altLang="zh-CN" sz="2800" dirty="0">
                <a:solidFill>
                  <a:srgbClr val="0000CC"/>
                </a:solidFill>
              </a:rPr>
              <a:t>Φ(p)=p-1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dirty="0"/>
              <a:t>  		</a:t>
            </a:r>
            <a:r>
              <a:rPr lang="zh-CN" altLang="en-US" sz="2800" b="1" dirty="0"/>
              <a:t>例如：</a:t>
            </a:r>
            <a:r>
              <a:rPr lang="en-US" altLang="zh-CN" sz="2800" dirty="0"/>
              <a:t>p=13,</a:t>
            </a:r>
            <a:r>
              <a:rPr lang="zh-CN" altLang="en-US" sz="2800" dirty="0"/>
              <a:t>小于</a:t>
            </a:r>
            <a:r>
              <a:rPr lang="en-US" altLang="zh-CN" sz="2800" dirty="0"/>
              <a:t>13</a:t>
            </a:r>
            <a:r>
              <a:rPr lang="zh-CN" altLang="en-US" sz="2800" dirty="0"/>
              <a:t>的数</a:t>
            </a:r>
            <a:r>
              <a:rPr lang="en-US" altLang="zh-CN" sz="2800" dirty="0"/>
              <a:t>1</a:t>
            </a:r>
            <a:r>
              <a:rPr lang="zh-CN" altLang="en-US" sz="2800" dirty="0"/>
              <a:t>，</a:t>
            </a:r>
            <a:r>
              <a:rPr lang="en-US" altLang="zh-CN" sz="2800" dirty="0"/>
              <a:t>2</a:t>
            </a:r>
            <a:r>
              <a:rPr lang="zh-CN" altLang="en-US" sz="2800" dirty="0"/>
              <a:t>，</a:t>
            </a:r>
            <a:r>
              <a:rPr lang="en-US" altLang="zh-CN" sz="2800" dirty="0"/>
              <a:t>3</a:t>
            </a:r>
            <a:r>
              <a:rPr lang="zh-CN" altLang="en-US" sz="2800" dirty="0"/>
              <a:t>，</a:t>
            </a:r>
            <a:r>
              <a:rPr lang="en-US" altLang="zh-CN" sz="2800" dirty="0"/>
              <a:t>4</a:t>
            </a:r>
            <a:r>
              <a:rPr lang="zh-CN" altLang="en-US" sz="2800" dirty="0"/>
              <a:t>，	</a:t>
            </a:r>
            <a:r>
              <a:rPr lang="en-US" altLang="zh-CN" sz="2800" dirty="0"/>
              <a:t>5</a:t>
            </a:r>
            <a:r>
              <a:rPr lang="zh-CN" altLang="en-US" sz="2800" dirty="0"/>
              <a:t>，</a:t>
            </a:r>
            <a:r>
              <a:rPr lang="en-US" altLang="zh-CN" sz="2800" dirty="0"/>
              <a:t>6</a:t>
            </a:r>
            <a:r>
              <a:rPr lang="zh-CN" altLang="en-US" sz="2800" dirty="0"/>
              <a:t>，</a:t>
            </a:r>
            <a:r>
              <a:rPr lang="en-US" altLang="zh-CN" sz="2800" dirty="0"/>
              <a:t>7</a:t>
            </a:r>
            <a:r>
              <a:rPr lang="zh-CN" altLang="en-US" sz="2800" dirty="0"/>
              <a:t>，</a:t>
            </a:r>
            <a:r>
              <a:rPr lang="en-US" altLang="zh-CN" sz="2800" dirty="0"/>
              <a:t>8</a:t>
            </a:r>
            <a:r>
              <a:rPr lang="zh-CN" altLang="en-US" sz="2800" dirty="0"/>
              <a:t>，</a:t>
            </a:r>
            <a:r>
              <a:rPr lang="en-US" altLang="zh-CN" sz="2800" dirty="0"/>
              <a:t>9</a:t>
            </a:r>
            <a:r>
              <a:rPr lang="zh-CN" altLang="en-US" sz="2800" dirty="0"/>
              <a:t>，</a:t>
            </a:r>
            <a:r>
              <a:rPr lang="en-US" altLang="zh-CN" sz="2800" dirty="0"/>
              <a:t>10</a:t>
            </a:r>
            <a:r>
              <a:rPr lang="zh-CN" altLang="en-US" sz="2800" dirty="0"/>
              <a:t>，</a:t>
            </a:r>
            <a:r>
              <a:rPr lang="en-US" altLang="zh-CN" sz="2800" dirty="0"/>
              <a:t>11</a:t>
            </a:r>
            <a:r>
              <a:rPr lang="zh-CN" altLang="en-US" sz="2800" dirty="0"/>
              <a:t>，</a:t>
            </a:r>
            <a:r>
              <a:rPr lang="en-US" altLang="zh-CN" sz="2800" dirty="0"/>
              <a:t>12</a:t>
            </a:r>
            <a:r>
              <a:rPr lang="zh-CN" altLang="en-US" sz="2800" dirty="0"/>
              <a:t>都与</a:t>
            </a:r>
            <a:r>
              <a:rPr lang="en-US" altLang="zh-CN" sz="2800" dirty="0"/>
              <a:t>13</a:t>
            </a:r>
            <a:r>
              <a:rPr lang="zh-CN" altLang="en-US" sz="2800" dirty="0"/>
              <a:t>互	素。 </a:t>
            </a:r>
            <a:r>
              <a:rPr lang="en-US" altLang="zh-CN" sz="2800" dirty="0"/>
              <a:t>Φ (13)=12.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solidFill>
                  <a:srgbClr val="0000CC"/>
                </a:solidFill>
              </a:rPr>
              <a:t>(2)</a:t>
            </a:r>
            <a:r>
              <a:rPr lang="zh-CN" altLang="en-US" sz="2800" dirty="0">
                <a:solidFill>
                  <a:srgbClr val="0000CC"/>
                </a:solidFill>
              </a:rPr>
              <a:t>若</a:t>
            </a:r>
            <a:r>
              <a:rPr lang="en-US" altLang="zh-CN" sz="2800" dirty="0" err="1">
                <a:solidFill>
                  <a:srgbClr val="0000CC"/>
                </a:solidFill>
              </a:rPr>
              <a:t>m,n</a:t>
            </a:r>
            <a:r>
              <a:rPr lang="zh-CN" altLang="en-US" sz="2800" dirty="0">
                <a:solidFill>
                  <a:srgbClr val="0000CC"/>
                </a:solidFill>
              </a:rPr>
              <a:t>互素，即</a:t>
            </a:r>
            <a:r>
              <a:rPr lang="en-US" altLang="zh-CN" sz="2800" dirty="0" err="1">
                <a:solidFill>
                  <a:srgbClr val="0000CC"/>
                </a:solidFill>
              </a:rPr>
              <a:t>gcd</a:t>
            </a:r>
            <a:r>
              <a:rPr lang="en-US" altLang="zh-CN" sz="2800" dirty="0">
                <a:solidFill>
                  <a:srgbClr val="0000CC"/>
                </a:solidFill>
              </a:rPr>
              <a:t>(</a:t>
            </a:r>
            <a:r>
              <a:rPr lang="en-US" altLang="zh-CN" sz="2800" dirty="0" err="1">
                <a:solidFill>
                  <a:srgbClr val="0000CC"/>
                </a:solidFill>
              </a:rPr>
              <a:t>m,n</a:t>
            </a:r>
            <a:r>
              <a:rPr lang="en-US" altLang="zh-CN" sz="2800" dirty="0">
                <a:solidFill>
                  <a:srgbClr val="0000CC"/>
                </a:solidFill>
              </a:rPr>
              <a:t>)=1</a:t>
            </a:r>
            <a:r>
              <a:rPr lang="zh-CN" altLang="en-US" sz="2800" dirty="0">
                <a:solidFill>
                  <a:srgbClr val="0000CC"/>
                </a:solidFill>
              </a:rPr>
              <a:t>，有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solidFill>
                  <a:srgbClr val="0000CC"/>
                </a:solidFill>
              </a:rPr>
              <a:t>		</a:t>
            </a:r>
            <a:r>
              <a:rPr lang="en-US" altLang="zh-CN" sz="2800" dirty="0">
                <a:solidFill>
                  <a:srgbClr val="0000CC"/>
                </a:solidFill>
              </a:rPr>
              <a:t>Φ(</a:t>
            </a:r>
            <a:r>
              <a:rPr lang="en-US" altLang="zh-CN" sz="2800" dirty="0" err="1">
                <a:solidFill>
                  <a:srgbClr val="0000CC"/>
                </a:solidFill>
              </a:rPr>
              <a:t>mn</a:t>
            </a:r>
            <a:r>
              <a:rPr lang="en-US" altLang="zh-CN" sz="2800" dirty="0">
                <a:solidFill>
                  <a:srgbClr val="0000CC"/>
                </a:solidFill>
              </a:rPr>
              <a:t>)= Φ (m) Φ (n)</a:t>
            </a:r>
            <a:endParaRPr lang="en-US" altLang="zh-CN" sz="2800" b="1" dirty="0">
              <a:solidFill>
                <a:srgbClr val="0000CC"/>
              </a:solidFill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dirty="0"/>
              <a:t>		</a:t>
            </a:r>
            <a:r>
              <a:rPr lang="zh-CN" altLang="en-US" sz="2800" b="1" dirty="0"/>
              <a:t>例如</a:t>
            </a:r>
            <a:r>
              <a:rPr lang="en-US" altLang="zh-CN" sz="2800" b="1" dirty="0"/>
              <a:t>:</a:t>
            </a:r>
            <a:r>
              <a:rPr lang="en-US" altLang="zh-CN" sz="2800" dirty="0"/>
              <a:t> Φ (5*6)= Φ (5) Φ (6)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dirty="0"/>
              <a:t>           = Φ(5) Φ(2) Φ(3)=4*1*2=8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dirty="0"/>
              <a:t>	</a:t>
            </a:r>
            <a:r>
              <a:rPr lang="zh-CN" altLang="en-US" sz="2800" dirty="0">
                <a:solidFill>
                  <a:srgbClr val="0000CC"/>
                </a:solidFill>
              </a:rPr>
              <a:t>进一步，若</a:t>
            </a:r>
            <a:r>
              <a:rPr lang="en-US" altLang="zh-CN" sz="2800" dirty="0">
                <a:solidFill>
                  <a:srgbClr val="0000CC"/>
                </a:solidFill>
              </a:rPr>
              <a:t>n</a:t>
            </a:r>
            <a:r>
              <a:rPr lang="en-US" altLang="zh-CN" sz="2800" baseline="-25000" dirty="0">
                <a:solidFill>
                  <a:srgbClr val="0000CC"/>
                </a:solidFill>
              </a:rPr>
              <a:t>1</a:t>
            </a:r>
            <a:r>
              <a:rPr lang="en-US" altLang="zh-CN" sz="2800" dirty="0">
                <a:solidFill>
                  <a:srgbClr val="0000CC"/>
                </a:solidFill>
              </a:rPr>
              <a:t>,n</a:t>
            </a:r>
            <a:r>
              <a:rPr lang="en-US" altLang="zh-CN" sz="2800" baseline="-25000" dirty="0">
                <a:solidFill>
                  <a:srgbClr val="0000CC"/>
                </a:solidFill>
              </a:rPr>
              <a:t>2</a:t>
            </a:r>
            <a:r>
              <a:rPr lang="en-US" altLang="zh-CN" sz="2800" dirty="0">
                <a:solidFill>
                  <a:srgbClr val="0000CC"/>
                </a:solidFill>
              </a:rPr>
              <a:t>,…</a:t>
            </a:r>
            <a:r>
              <a:rPr lang="zh-CN" altLang="en-US" sz="2800" dirty="0">
                <a:solidFill>
                  <a:srgbClr val="0000CC"/>
                </a:solidFill>
              </a:rPr>
              <a:t>，</a:t>
            </a:r>
            <a:r>
              <a:rPr lang="en-US" altLang="zh-CN" sz="2800" dirty="0">
                <a:solidFill>
                  <a:srgbClr val="0000CC"/>
                </a:solidFill>
              </a:rPr>
              <a:t>n</a:t>
            </a:r>
            <a:r>
              <a:rPr lang="en-US" altLang="zh-CN" sz="2800" baseline="-25000" dirty="0">
                <a:solidFill>
                  <a:srgbClr val="0000CC"/>
                </a:solidFill>
              </a:rPr>
              <a:t>m</a:t>
            </a:r>
            <a:r>
              <a:rPr lang="zh-CN" altLang="en-US" sz="2800" dirty="0">
                <a:solidFill>
                  <a:srgbClr val="0000CC"/>
                </a:solidFill>
              </a:rPr>
              <a:t>两两互素，则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solidFill>
                  <a:srgbClr val="0000CC"/>
                </a:solidFill>
              </a:rPr>
              <a:t>	</a:t>
            </a:r>
            <a:r>
              <a:rPr lang="en-US" altLang="zh-CN" sz="2800" dirty="0">
                <a:solidFill>
                  <a:srgbClr val="0000CC"/>
                </a:solidFill>
              </a:rPr>
              <a:t>Φ(n</a:t>
            </a:r>
            <a:r>
              <a:rPr lang="en-US" altLang="zh-CN" sz="2800" baseline="-25000" dirty="0">
                <a:solidFill>
                  <a:srgbClr val="0000CC"/>
                </a:solidFill>
              </a:rPr>
              <a:t>1</a:t>
            </a:r>
            <a:r>
              <a:rPr lang="en-US" altLang="zh-CN" sz="2800" dirty="0">
                <a:solidFill>
                  <a:srgbClr val="0000CC"/>
                </a:solidFill>
              </a:rPr>
              <a:t>n</a:t>
            </a:r>
            <a:r>
              <a:rPr lang="en-US" altLang="zh-CN" sz="2800" baseline="-25000" dirty="0">
                <a:solidFill>
                  <a:srgbClr val="0000CC"/>
                </a:solidFill>
              </a:rPr>
              <a:t>2</a:t>
            </a:r>
            <a:r>
              <a:rPr lang="en-US" altLang="zh-CN" sz="2800" dirty="0">
                <a:solidFill>
                  <a:srgbClr val="0000CC"/>
                </a:solidFill>
              </a:rPr>
              <a:t>…n</a:t>
            </a:r>
            <a:r>
              <a:rPr lang="en-US" altLang="zh-CN" sz="2800" baseline="-25000" dirty="0">
                <a:solidFill>
                  <a:srgbClr val="0000CC"/>
                </a:solidFill>
              </a:rPr>
              <a:t>m</a:t>
            </a:r>
            <a:r>
              <a:rPr lang="en-US" altLang="zh-CN" sz="2800" dirty="0">
                <a:solidFill>
                  <a:srgbClr val="0000CC"/>
                </a:solidFill>
              </a:rPr>
              <a:t>)=Φ ( n</a:t>
            </a:r>
            <a:r>
              <a:rPr lang="en-US" altLang="zh-CN" sz="2800" baseline="-25000" dirty="0">
                <a:solidFill>
                  <a:srgbClr val="0000CC"/>
                </a:solidFill>
              </a:rPr>
              <a:t>1</a:t>
            </a:r>
            <a:r>
              <a:rPr lang="en-US" altLang="zh-CN" sz="2800" dirty="0">
                <a:solidFill>
                  <a:srgbClr val="0000CC"/>
                </a:solidFill>
              </a:rPr>
              <a:t>) Φ( n</a:t>
            </a:r>
            <a:r>
              <a:rPr lang="en-US" altLang="zh-CN" sz="2800" baseline="-25000" dirty="0">
                <a:solidFill>
                  <a:srgbClr val="0000CC"/>
                </a:solidFill>
              </a:rPr>
              <a:t>2</a:t>
            </a:r>
            <a:r>
              <a:rPr lang="en-US" altLang="zh-CN" sz="2800" dirty="0">
                <a:solidFill>
                  <a:srgbClr val="0000CC"/>
                </a:solidFill>
              </a:rPr>
              <a:t>)…Φ( n</a:t>
            </a:r>
            <a:r>
              <a:rPr lang="en-US" altLang="zh-CN" sz="2800" baseline="-25000" dirty="0">
                <a:solidFill>
                  <a:srgbClr val="0000CC"/>
                </a:solidFill>
              </a:rPr>
              <a:t>m</a:t>
            </a:r>
            <a:r>
              <a:rPr lang="en-US" altLang="zh-CN" sz="2800" dirty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194564" name="Rectangle 4"/>
          <p:cNvSpPr>
            <a:spLocks noChangeArrowheads="1"/>
          </p:cNvSpPr>
          <p:nvPr/>
        </p:nvSpPr>
        <p:spPr bwMode="auto">
          <a:xfrm>
            <a:off x="220663" y="0"/>
            <a:ext cx="8312150" cy="94138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C0C0C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>
              <a:defRPr sz="3300" b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华文中宋" pitchFamily="2" charset="-122"/>
                <a:ea typeface="华文中宋" pitchFamily="2" charset="-122"/>
              </a:defRPr>
            </a:lvl1pPr>
            <a:lvl2pPr algn="l">
              <a:defRPr sz="3300" b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华文中宋" pitchFamily="2" charset="-122"/>
                <a:ea typeface="华文中宋" pitchFamily="2" charset="-122"/>
              </a:defRPr>
            </a:lvl2pPr>
            <a:lvl3pPr algn="l">
              <a:defRPr sz="3300" b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华文中宋" pitchFamily="2" charset="-122"/>
                <a:ea typeface="华文中宋" pitchFamily="2" charset="-122"/>
              </a:defRPr>
            </a:lvl3pPr>
            <a:lvl4pPr algn="l">
              <a:defRPr sz="3300" b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华文中宋" pitchFamily="2" charset="-122"/>
                <a:ea typeface="华文中宋" pitchFamily="2" charset="-122"/>
              </a:defRPr>
            </a:lvl4pPr>
            <a:lvl5pPr algn="l">
              <a:defRPr sz="3300" b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华文中宋" pitchFamily="2" charset="-122"/>
                <a:ea typeface="华文中宋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华文中宋" pitchFamily="2" charset="-122"/>
                <a:ea typeface="华文中宋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华文中宋" pitchFamily="2" charset="-122"/>
                <a:ea typeface="华文中宋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华文中宋" pitchFamily="2" charset="-122"/>
                <a:ea typeface="华文中宋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华文中宋" pitchFamily="2" charset="-122"/>
                <a:ea typeface="华文中宋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dirty="0">
                <a:solidFill>
                  <a:srgbClr val="1C1C1C"/>
                </a:solidFill>
              </a:rPr>
              <a:t>Euler</a:t>
            </a:r>
            <a:r>
              <a:rPr lang="zh-CN" altLang="en-US" dirty="0">
                <a:solidFill>
                  <a:srgbClr val="1C1C1C"/>
                </a:solidFill>
              </a:rPr>
              <a:t>定理和</a:t>
            </a:r>
            <a:r>
              <a:rPr lang="en-US" altLang="zh-CN" dirty="0">
                <a:solidFill>
                  <a:srgbClr val="1C1C1C"/>
                </a:solidFill>
              </a:rPr>
              <a:t>Fermat</a:t>
            </a:r>
            <a:r>
              <a:rPr lang="zh-CN" altLang="en-US" dirty="0">
                <a:solidFill>
                  <a:srgbClr val="1C1C1C"/>
                </a:solidFill>
              </a:rPr>
              <a:t>定理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28775"/>
            <a:ext cx="9144000" cy="48958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rgbClr val="0000CC"/>
                </a:solidFill>
              </a:rPr>
              <a:t>（</a:t>
            </a:r>
            <a:r>
              <a:rPr lang="en-US" altLang="zh-CN" dirty="0">
                <a:solidFill>
                  <a:srgbClr val="0000CC"/>
                </a:solidFill>
              </a:rPr>
              <a:t>3</a:t>
            </a:r>
            <a:r>
              <a:rPr lang="zh-CN" altLang="en-US" dirty="0">
                <a:solidFill>
                  <a:srgbClr val="0000CC"/>
                </a:solidFill>
              </a:rPr>
              <a:t>）设</a:t>
            </a:r>
            <a:r>
              <a:rPr lang="en-US" altLang="zh-CN" dirty="0">
                <a:solidFill>
                  <a:srgbClr val="0000CC"/>
                </a:solidFill>
              </a:rPr>
              <a:t>m=p</a:t>
            </a:r>
            <a:r>
              <a:rPr lang="en-US" altLang="zh-CN" baseline="-25000" dirty="0">
                <a:solidFill>
                  <a:srgbClr val="0000CC"/>
                </a:solidFill>
              </a:rPr>
              <a:t>1</a:t>
            </a:r>
            <a:r>
              <a:rPr lang="en-US" altLang="zh-CN" baseline="30000" dirty="0">
                <a:solidFill>
                  <a:srgbClr val="0000CC"/>
                </a:solidFill>
              </a:rPr>
              <a:t>α1</a:t>
            </a:r>
            <a:r>
              <a:rPr lang="en-US" altLang="zh-CN" dirty="0">
                <a:solidFill>
                  <a:srgbClr val="0000CC"/>
                </a:solidFill>
              </a:rPr>
              <a:t>p</a:t>
            </a:r>
            <a:r>
              <a:rPr lang="en-US" altLang="zh-CN" baseline="-25000" dirty="0">
                <a:solidFill>
                  <a:srgbClr val="0000CC"/>
                </a:solidFill>
              </a:rPr>
              <a:t>2</a:t>
            </a:r>
            <a:r>
              <a:rPr lang="en-US" altLang="zh-CN" baseline="30000" dirty="0">
                <a:solidFill>
                  <a:srgbClr val="0000CC"/>
                </a:solidFill>
              </a:rPr>
              <a:t>α2</a:t>
            </a:r>
            <a:r>
              <a:rPr lang="en-US" altLang="zh-CN" dirty="0">
                <a:solidFill>
                  <a:srgbClr val="0000CC"/>
                </a:solidFill>
              </a:rPr>
              <a:t>…</a:t>
            </a:r>
            <a:r>
              <a:rPr lang="en-US" altLang="zh-CN" dirty="0" err="1">
                <a:solidFill>
                  <a:srgbClr val="0000CC"/>
                </a:solidFill>
              </a:rPr>
              <a:t>p</a:t>
            </a:r>
            <a:r>
              <a:rPr lang="en-US" altLang="zh-CN" baseline="-25000" dirty="0" err="1">
                <a:solidFill>
                  <a:srgbClr val="0000CC"/>
                </a:solidFill>
              </a:rPr>
              <a:t>k</a:t>
            </a:r>
            <a:r>
              <a:rPr lang="en-US" altLang="zh-CN" baseline="30000" dirty="0">
                <a:solidFill>
                  <a:srgbClr val="0000CC"/>
                </a:solidFill>
              </a:rPr>
              <a:t>αk</a:t>
            </a:r>
            <a:r>
              <a:rPr lang="zh-CN" altLang="en-US" dirty="0">
                <a:solidFill>
                  <a:srgbClr val="0000CC"/>
                </a:solidFill>
              </a:rPr>
              <a:t>是</a:t>
            </a:r>
            <a:r>
              <a:rPr lang="en-US" altLang="zh-CN" dirty="0">
                <a:solidFill>
                  <a:srgbClr val="0000CC"/>
                </a:solidFill>
              </a:rPr>
              <a:t>m</a:t>
            </a:r>
            <a:r>
              <a:rPr lang="zh-CN" altLang="en-US" dirty="0">
                <a:solidFill>
                  <a:srgbClr val="0000CC"/>
                </a:solidFill>
              </a:rPr>
              <a:t>的标准分解式，</a:t>
            </a:r>
            <a:r>
              <a:rPr lang="en-US" altLang="zh-CN" dirty="0">
                <a:solidFill>
                  <a:srgbClr val="0000CC"/>
                </a:solidFill>
              </a:rPr>
              <a:t>p</a:t>
            </a:r>
            <a:r>
              <a:rPr lang="en-US" altLang="zh-CN" baseline="-25000" dirty="0">
                <a:solidFill>
                  <a:srgbClr val="0000CC"/>
                </a:solidFill>
              </a:rPr>
              <a:t>1</a:t>
            </a:r>
            <a:r>
              <a:rPr lang="zh-CN" altLang="en-US" dirty="0">
                <a:solidFill>
                  <a:srgbClr val="0000CC"/>
                </a:solidFill>
              </a:rPr>
              <a:t>，</a:t>
            </a:r>
            <a:r>
              <a:rPr lang="en-US" altLang="zh-CN" dirty="0">
                <a:solidFill>
                  <a:srgbClr val="0000CC"/>
                </a:solidFill>
              </a:rPr>
              <a:t>p</a:t>
            </a:r>
            <a:r>
              <a:rPr lang="en-US" altLang="zh-CN" baseline="-25000" dirty="0">
                <a:solidFill>
                  <a:srgbClr val="0000CC"/>
                </a:solidFill>
              </a:rPr>
              <a:t>2</a:t>
            </a:r>
            <a:r>
              <a:rPr lang="zh-CN" altLang="en-US" dirty="0">
                <a:solidFill>
                  <a:srgbClr val="0000CC"/>
                </a:solidFill>
              </a:rPr>
              <a:t>，</a:t>
            </a:r>
            <a:r>
              <a:rPr lang="en-US" altLang="zh-CN" dirty="0">
                <a:solidFill>
                  <a:srgbClr val="0000CC"/>
                </a:solidFill>
              </a:rPr>
              <a:t>…</a:t>
            </a:r>
            <a:r>
              <a:rPr lang="zh-CN" altLang="en-US" dirty="0">
                <a:solidFill>
                  <a:srgbClr val="0000CC"/>
                </a:solidFill>
              </a:rPr>
              <a:t>，</a:t>
            </a:r>
            <a:r>
              <a:rPr lang="en-US" altLang="zh-CN" dirty="0" err="1">
                <a:solidFill>
                  <a:srgbClr val="0000CC"/>
                </a:solidFill>
              </a:rPr>
              <a:t>p</a:t>
            </a:r>
            <a:r>
              <a:rPr lang="en-US" altLang="zh-CN" baseline="-25000" dirty="0" err="1">
                <a:solidFill>
                  <a:srgbClr val="0000CC"/>
                </a:solidFill>
              </a:rPr>
              <a:t>k</a:t>
            </a:r>
            <a:r>
              <a:rPr lang="zh-CN" altLang="en-US" dirty="0">
                <a:solidFill>
                  <a:srgbClr val="0000CC"/>
                </a:solidFill>
              </a:rPr>
              <a:t>是互不相同的素数，则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rgbClr val="0000CC"/>
                </a:solidFill>
              </a:rPr>
              <a:t> </a:t>
            </a:r>
            <a:r>
              <a:rPr lang="en-US" altLang="zh-CN" dirty="0">
                <a:solidFill>
                  <a:srgbClr val="0000CC"/>
                </a:solidFill>
              </a:rPr>
              <a:t>Φ (m)=m(1-1/p</a:t>
            </a:r>
            <a:r>
              <a:rPr lang="en-US" altLang="zh-CN" baseline="-25000" dirty="0">
                <a:solidFill>
                  <a:srgbClr val="0000CC"/>
                </a:solidFill>
              </a:rPr>
              <a:t>1</a:t>
            </a:r>
            <a:r>
              <a:rPr lang="en-US" altLang="zh-CN" dirty="0">
                <a:solidFill>
                  <a:srgbClr val="0000CC"/>
                </a:solidFill>
              </a:rPr>
              <a:t>)(1-1/p</a:t>
            </a:r>
            <a:r>
              <a:rPr lang="en-US" altLang="zh-CN" baseline="-25000" dirty="0">
                <a:solidFill>
                  <a:srgbClr val="0000CC"/>
                </a:solidFill>
              </a:rPr>
              <a:t>2</a:t>
            </a:r>
            <a:r>
              <a:rPr lang="en-US" altLang="zh-CN" dirty="0">
                <a:solidFill>
                  <a:srgbClr val="0000CC"/>
                </a:solidFill>
              </a:rPr>
              <a:t>)…</a:t>
            </a:r>
            <a:r>
              <a:rPr lang="zh-CN" altLang="en-US" dirty="0">
                <a:solidFill>
                  <a:srgbClr val="0000CC"/>
                </a:solidFill>
              </a:rPr>
              <a:t>（</a:t>
            </a:r>
            <a:r>
              <a:rPr lang="en-US" altLang="zh-CN" dirty="0">
                <a:solidFill>
                  <a:srgbClr val="0000CC"/>
                </a:solidFill>
              </a:rPr>
              <a:t>1-1/</a:t>
            </a:r>
            <a:r>
              <a:rPr lang="en-US" altLang="zh-CN" dirty="0" err="1">
                <a:solidFill>
                  <a:srgbClr val="0000CC"/>
                </a:solidFill>
              </a:rPr>
              <a:t>p</a:t>
            </a:r>
            <a:r>
              <a:rPr lang="en-US" altLang="zh-CN" baseline="-25000" dirty="0" err="1">
                <a:solidFill>
                  <a:srgbClr val="0000CC"/>
                </a:solidFill>
              </a:rPr>
              <a:t>k</a:t>
            </a:r>
            <a:r>
              <a:rPr lang="zh-CN" altLang="en-US" dirty="0">
                <a:solidFill>
                  <a:srgbClr val="0000CC"/>
                </a:solidFill>
              </a:rPr>
              <a:t>）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>
                <a:effectLst/>
              </a:rPr>
              <a:t>  		例如：</a:t>
            </a:r>
            <a:r>
              <a:rPr lang="en-US" altLang="zh-CN" dirty="0">
                <a:effectLst/>
              </a:rPr>
              <a:t>20=2</a:t>
            </a:r>
            <a:r>
              <a:rPr lang="en-US" altLang="zh-CN" baseline="30000" dirty="0">
                <a:effectLst/>
              </a:rPr>
              <a:t>2</a:t>
            </a:r>
            <a:r>
              <a:rPr lang="en-US" altLang="zh-CN" dirty="0">
                <a:effectLst/>
              </a:rPr>
              <a:t>*5</a:t>
            </a:r>
            <a:r>
              <a:rPr lang="en-US" altLang="zh-CN" baseline="30000" dirty="0">
                <a:effectLst/>
              </a:rPr>
              <a:t>1</a:t>
            </a:r>
            <a:r>
              <a:rPr lang="zh-CN" altLang="en-US" dirty="0">
                <a:effectLst/>
              </a:rPr>
              <a:t>，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>
                <a:effectLst/>
              </a:rPr>
              <a:t>  		这样，</a:t>
            </a:r>
            <a:r>
              <a:rPr lang="en-US" altLang="zh-CN" dirty="0"/>
              <a:t>Φ</a:t>
            </a:r>
            <a:r>
              <a:rPr lang="en-US" altLang="zh-CN" dirty="0">
                <a:effectLst/>
              </a:rPr>
              <a:t> (20) =20(1-1/2)(1-1/5)=8</a:t>
            </a:r>
            <a:endParaRPr lang="en-US" altLang="zh-CN" b="1" dirty="0">
              <a:solidFill>
                <a:srgbClr val="00CC99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 b="1" dirty="0">
              <a:solidFill>
                <a:srgbClr val="00CC99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rgbClr val="00CC99"/>
                </a:solidFill>
              </a:rPr>
              <a:t>课堂练习：</a:t>
            </a:r>
            <a:r>
              <a:rPr lang="zh-CN" altLang="en-US" b="1" dirty="0"/>
              <a:t>计算</a:t>
            </a:r>
            <a:r>
              <a:rPr lang="en-US" altLang="zh-CN" dirty="0"/>
              <a:t>Φ</a:t>
            </a:r>
            <a:r>
              <a:rPr lang="en-US" altLang="zh-CN" b="1" dirty="0"/>
              <a:t>(9)</a:t>
            </a:r>
          </a:p>
        </p:txBody>
      </p:sp>
      <p:sp>
        <p:nvSpPr>
          <p:cNvPr id="198664" name="Rectangle 8"/>
          <p:cNvSpPr>
            <a:spLocks noChangeArrowheads="1"/>
          </p:cNvSpPr>
          <p:nvPr/>
        </p:nvSpPr>
        <p:spPr bwMode="auto">
          <a:xfrm>
            <a:off x="508000" y="0"/>
            <a:ext cx="8312150" cy="94138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C0C0C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>
              <a:defRPr sz="3300" b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华文中宋" pitchFamily="2" charset="-122"/>
                <a:ea typeface="华文中宋" pitchFamily="2" charset="-122"/>
              </a:defRPr>
            </a:lvl1pPr>
            <a:lvl2pPr algn="l">
              <a:defRPr sz="3300" b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华文中宋" pitchFamily="2" charset="-122"/>
                <a:ea typeface="华文中宋" pitchFamily="2" charset="-122"/>
              </a:defRPr>
            </a:lvl2pPr>
            <a:lvl3pPr algn="l">
              <a:defRPr sz="3300" b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华文中宋" pitchFamily="2" charset="-122"/>
                <a:ea typeface="华文中宋" pitchFamily="2" charset="-122"/>
              </a:defRPr>
            </a:lvl3pPr>
            <a:lvl4pPr algn="l">
              <a:defRPr sz="3300" b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华文中宋" pitchFamily="2" charset="-122"/>
                <a:ea typeface="华文中宋" pitchFamily="2" charset="-122"/>
              </a:defRPr>
            </a:lvl4pPr>
            <a:lvl5pPr algn="l">
              <a:defRPr sz="3300" b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华文中宋" pitchFamily="2" charset="-122"/>
                <a:ea typeface="华文中宋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华文中宋" pitchFamily="2" charset="-122"/>
                <a:ea typeface="华文中宋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华文中宋" pitchFamily="2" charset="-122"/>
                <a:ea typeface="华文中宋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华文中宋" pitchFamily="2" charset="-122"/>
                <a:ea typeface="华文中宋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华文中宋" pitchFamily="2" charset="-122"/>
                <a:ea typeface="华文中宋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dirty="0">
                <a:solidFill>
                  <a:srgbClr val="1C1C1C"/>
                </a:solidFill>
              </a:rPr>
              <a:t>Euler</a:t>
            </a:r>
            <a:r>
              <a:rPr lang="zh-CN" altLang="en-US" dirty="0">
                <a:solidFill>
                  <a:srgbClr val="1C1C1C"/>
                </a:solidFill>
              </a:rPr>
              <a:t>定理和</a:t>
            </a:r>
            <a:r>
              <a:rPr lang="en-US" altLang="zh-CN" dirty="0">
                <a:solidFill>
                  <a:srgbClr val="1C1C1C"/>
                </a:solidFill>
              </a:rPr>
              <a:t>Fermat</a:t>
            </a:r>
            <a:r>
              <a:rPr lang="zh-CN" altLang="en-US" dirty="0">
                <a:solidFill>
                  <a:srgbClr val="1C1C1C"/>
                </a:solidFill>
              </a:rPr>
              <a:t>定理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340768"/>
            <a:ext cx="8229600" cy="5112568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b="1" dirty="0"/>
              <a:t>Euler</a:t>
            </a:r>
            <a:r>
              <a:rPr lang="zh-CN" altLang="en-US" b="1" dirty="0"/>
              <a:t>定理：</a:t>
            </a:r>
            <a:endParaRPr lang="zh-CN" altLang="en-US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/>
              <a:t>若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m</a:t>
            </a:r>
            <a:r>
              <a:rPr lang="zh-CN" altLang="en-US" dirty="0"/>
              <a:t>互素</a:t>
            </a:r>
            <a:r>
              <a:rPr lang="en-US" altLang="zh-CN" dirty="0"/>
              <a:t>,</a:t>
            </a:r>
            <a:r>
              <a:rPr lang="zh-CN" altLang="en-US" dirty="0"/>
              <a:t>则</a:t>
            </a:r>
            <a:r>
              <a:rPr lang="en-US" altLang="zh-CN" dirty="0"/>
              <a:t>a </a:t>
            </a:r>
            <a:r>
              <a:rPr lang="en-US" altLang="zh-CN" baseline="30000" dirty="0"/>
              <a:t>Φ(m)</a:t>
            </a:r>
            <a:r>
              <a:rPr lang="en-US" altLang="zh-CN" dirty="0"/>
              <a:t>≡1 (mod m).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/>
              <a:t>当</a:t>
            </a:r>
            <a:r>
              <a:rPr lang="en-US" altLang="zh-CN" dirty="0"/>
              <a:t>m</a:t>
            </a:r>
            <a:r>
              <a:rPr lang="zh-CN" altLang="en-US" dirty="0"/>
              <a:t>为素数时，即为</a:t>
            </a:r>
            <a:r>
              <a:rPr lang="en-US" altLang="zh-CN" dirty="0"/>
              <a:t>Fermat</a:t>
            </a:r>
            <a:r>
              <a:rPr lang="zh-CN" altLang="en-US" dirty="0"/>
              <a:t>定理形式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/>
              <a:t>例如：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(1)a=3,m=10;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Φ(m)= Φ(10)= Φ(2) Φ(5)=4;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3</a:t>
            </a:r>
            <a:r>
              <a:rPr lang="en-US" altLang="zh-CN" baseline="30000" dirty="0"/>
              <a:t>4</a:t>
            </a:r>
            <a:r>
              <a:rPr lang="en-US" altLang="zh-CN" dirty="0"/>
              <a:t>=81≡1 (mod 10).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(2)a=2;m=11;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Φ (m)=Φ( 11)= 10;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2</a:t>
            </a:r>
            <a:r>
              <a:rPr lang="en-US" altLang="zh-CN" baseline="30000" dirty="0"/>
              <a:t>10</a:t>
            </a:r>
            <a:r>
              <a:rPr lang="en-US" altLang="zh-CN" dirty="0"/>
              <a:t>=1024≡1 (mod 11)</a:t>
            </a:r>
          </a:p>
          <a:p>
            <a:pPr eaLnBrk="1" hangingPunct="1">
              <a:buNone/>
              <a:defRPr/>
            </a:pPr>
            <a:r>
              <a:rPr lang="zh-CN" altLang="en-US" dirty="0"/>
              <a:t>另一种形式：</a:t>
            </a:r>
            <a:r>
              <a:rPr lang="en-US" altLang="zh-CN" dirty="0"/>
              <a:t>a </a:t>
            </a:r>
            <a:r>
              <a:rPr lang="en-US" altLang="zh-CN" baseline="30000" dirty="0"/>
              <a:t>Φ(m)+1 </a:t>
            </a:r>
            <a:r>
              <a:rPr lang="en-US" altLang="zh-CN" dirty="0"/>
              <a:t>≡a (mod m).</a:t>
            </a:r>
          </a:p>
        </p:txBody>
      </p:sp>
      <p:sp>
        <p:nvSpPr>
          <p:cNvPr id="200707" name="Rectangle 3"/>
          <p:cNvSpPr>
            <a:spLocks noChangeArrowheads="1"/>
          </p:cNvSpPr>
          <p:nvPr/>
        </p:nvSpPr>
        <p:spPr bwMode="auto">
          <a:xfrm>
            <a:off x="292100" y="0"/>
            <a:ext cx="8312150" cy="94138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C0C0C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>
              <a:defRPr sz="3300" b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华文中宋" pitchFamily="2" charset="-122"/>
                <a:ea typeface="华文中宋" pitchFamily="2" charset="-122"/>
              </a:defRPr>
            </a:lvl1pPr>
            <a:lvl2pPr algn="l">
              <a:defRPr sz="3300" b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华文中宋" pitchFamily="2" charset="-122"/>
                <a:ea typeface="华文中宋" pitchFamily="2" charset="-122"/>
              </a:defRPr>
            </a:lvl2pPr>
            <a:lvl3pPr algn="l">
              <a:defRPr sz="3300" b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华文中宋" pitchFamily="2" charset="-122"/>
                <a:ea typeface="华文中宋" pitchFamily="2" charset="-122"/>
              </a:defRPr>
            </a:lvl3pPr>
            <a:lvl4pPr algn="l">
              <a:defRPr sz="3300" b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华文中宋" pitchFamily="2" charset="-122"/>
                <a:ea typeface="华文中宋" pitchFamily="2" charset="-122"/>
              </a:defRPr>
            </a:lvl4pPr>
            <a:lvl5pPr algn="l">
              <a:defRPr sz="3300" b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华文中宋" pitchFamily="2" charset="-122"/>
                <a:ea typeface="华文中宋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华文中宋" pitchFamily="2" charset="-122"/>
                <a:ea typeface="华文中宋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华文中宋" pitchFamily="2" charset="-122"/>
                <a:ea typeface="华文中宋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华文中宋" pitchFamily="2" charset="-122"/>
                <a:ea typeface="华文中宋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华文中宋" pitchFamily="2" charset="-122"/>
                <a:ea typeface="华文中宋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dirty="0">
                <a:solidFill>
                  <a:srgbClr val="1C1C1C"/>
                </a:solidFill>
              </a:rPr>
              <a:t>Euler</a:t>
            </a:r>
            <a:r>
              <a:rPr lang="zh-CN" altLang="en-US" dirty="0">
                <a:solidFill>
                  <a:srgbClr val="1C1C1C"/>
                </a:solidFill>
              </a:rPr>
              <a:t>定理和</a:t>
            </a:r>
            <a:r>
              <a:rPr lang="en-US" altLang="zh-CN" dirty="0">
                <a:solidFill>
                  <a:srgbClr val="1C1C1C"/>
                </a:solidFill>
              </a:rPr>
              <a:t>Fermat</a:t>
            </a:r>
            <a:r>
              <a:rPr lang="zh-CN" altLang="en-US" dirty="0">
                <a:solidFill>
                  <a:srgbClr val="1C1C1C"/>
                </a:solidFill>
              </a:rPr>
              <a:t>定理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Text Box 4"/>
          <p:cNvSpPr>
            <a:spLocks noChangeArrowheads="1"/>
          </p:cNvSpPr>
          <p:nvPr/>
        </p:nvSpPr>
        <p:spPr bwMode="auto">
          <a:xfrm>
            <a:off x="250825" y="692150"/>
            <a:ext cx="8893175" cy="187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u"/>
              <a:defRPr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defRPr>
            </a:lvl1pPr>
            <a:lvl2pPr marL="742950" indent="-285750" algn="l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u"/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defRPr>
            </a:lvl2pPr>
            <a:lvl3pPr marL="1143000" indent="-228600" algn="l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u"/>
              <a:defRPr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defRPr>
            </a:lvl3pPr>
            <a:lvl4pPr marL="1600200" indent="-228600" algn="l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u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defRPr>
            </a:lvl4pPr>
            <a:lvl5pPr marL="2057400" indent="-228600" algn="l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u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defRPr>
            </a:lvl5pPr>
            <a:lvl6pPr marL="2514600" indent="-228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itchFamily="2" charset="2"/>
              <a:buChar char="u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defRPr>
            </a:lvl6pPr>
            <a:lvl7pPr marL="2971800" indent="-228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itchFamily="2" charset="2"/>
              <a:buChar char="u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defRPr>
            </a:lvl7pPr>
            <a:lvl8pPr marL="3429000" indent="-228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itchFamily="2" charset="2"/>
              <a:buChar char="u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defRPr>
            </a:lvl8pPr>
            <a:lvl9pPr marL="3886200" indent="-228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itchFamily="2" charset="2"/>
              <a:buChar char="u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Symbol" pitchFamily="18" charset="2"/>
              <a:buNone/>
              <a:defRPr/>
            </a:pPr>
            <a:endParaRPr lang="en-US" altLang="zh-CN" sz="2800" b="0"/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  <a:defRPr/>
            </a:pPr>
            <a:r>
              <a:rPr lang="en-US" altLang="zh-CN" sz="2800" b="0"/>
              <a:t>     </a:t>
            </a:r>
          </a:p>
        </p:txBody>
      </p:sp>
      <p:sp>
        <p:nvSpPr>
          <p:cNvPr id="242694" name="Text Box 7"/>
          <p:cNvSpPr txBox="1">
            <a:spLocks noChangeArrowheads="1"/>
          </p:cNvSpPr>
          <p:nvPr/>
        </p:nvSpPr>
        <p:spPr bwMode="auto">
          <a:xfrm>
            <a:off x="1285875" y="3717884"/>
            <a:ext cx="2655887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defRPr/>
            </a:pPr>
            <a:r>
              <a:rPr kumimoji="1"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X≡2 (mod 3)</a:t>
            </a:r>
          </a:p>
          <a:p>
            <a:pPr algn="just" eaLnBrk="1" hangingPunct="1">
              <a:defRPr/>
            </a:pPr>
            <a:r>
              <a:rPr kumimoji="1"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X≡3 (mod 5)</a:t>
            </a:r>
          </a:p>
          <a:p>
            <a:pPr algn="just" eaLnBrk="1" hangingPunct="1">
              <a:defRPr/>
            </a:pPr>
            <a:r>
              <a:rPr kumimoji="1"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X≡2 (mod 7)</a:t>
            </a:r>
          </a:p>
        </p:txBody>
      </p:sp>
      <p:sp>
        <p:nvSpPr>
          <p:cNvPr id="67588" name="Text Box 9"/>
          <p:cNvSpPr txBox="1">
            <a:spLocks noChangeArrowheads="1"/>
          </p:cNvSpPr>
          <p:nvPr/>
        </p:nvSpPr>
        <p:spPr bwMode="auto">
          <a:xfrm>
            <a:off x="0" y="2989221"/>
            <a:ext cx="54721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pitchFamily="2" charset="2"/>
              <a:buChar char="u"/>
              <a:defRPr sz="32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pitchFamily="2" charset="2"/>
              <a:buChar char="u"/>
              <a:defRPr sz="28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pitchFamily="2" charset="2"/>
              <a:buChar char="u"/>
              <a:defRPr sz="24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pitchFamily="2" charset="2"/>
              <a:buChar char="u"/>
              <a:defRPr sz="20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pitchFamily="2" charset="2"/>
              <a:buChar char="u"/>
              <a:defRPr sz="20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u"/>
              <a:defRPr sz="20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u"/>
              <a:defRPr sz="20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u"/>
              <a:defRPr sz="20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u"/>
              <a:defRPr sz="20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解：     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问题归结为解</a:t>
            </a:r>
          </a:p>
        </p:txBody>
      </p:sp>
      <p:sp>
        <p:nvSpPr>
          <p:cNvPr id="67589" name="AutoShape 10"/>
          <p:cNvSpPr>
            <a:spLocks/>
          </p:cNvSpPr>
          <p:nvPr/>
        </p:nvSpPr>
        <p:spPr bwMode="auto">
          <a:xfrm>
            <a:off x="914400" y="3789321"/>
            <a:ext cx="73025" cy="1152525"/>
          </a:xfrm>
          <a:prstGeom prst="leftBrace">
            <a:avLst>
              <a:gd name="adj1" fmla="val 131522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pitchFamily="2" charset="2"/>
              <a:buChar char="u"/>
              <a:defRPr sz="32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pitchFamily="2" charset="2"/>
              <a:buChar char="u"/>
              <a:defRPr sz="28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pitchFamily="2" charset="2"/>
              <a:buChar char="u"/>
              <a:defRPr sz="24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pitchFamily="2" charset="2"/>
              <a:buChar char="u"/>
              <a:defRPr sz="20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pitchFamily="2" charset="2"/>
              <a:buChar char="u"/>
              <a:defRPr sz="20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u"/>
              <a:defRPr sz="20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u"/>
              <a:defRPr sz="20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u"/>
              <a:defRPr sz="20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u"/>
              <a:defRPr sz="20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kumimoji="1" lang="zh-CN" altLang="zh-CN" sz="2800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90" name="Rectangle 10"/>
          <p:cNvSpPr>
            <a:spLocks noChangeArrowheads="1"/>
          </p:cNvSpPr>
          <p:nvPr/>
        </p:nvSpPr>
        <p:spPr bwMode="auto">
          <a:xfrm>
            <a:off x="267262" y="1128712"/>
            <a:ext cx="87137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7889FB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28600" indent="-228600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pitchFamily="2" charset="2"/>
              <a:buChar char="u"/>
              <a:tabLst>
                <a:tab pos="228600" algn="l"/>
                <a:tab pos="742950" algn="l"/>
                <a:tab pos="1143000" algn="l"/>
                <a:tab pos="1600200" algn="l"/>
                <a:tab pos="2057400" algn="l"/>
              </a:tabLst>
              <a:defRPr sz="32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465138" indent="-285750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pitchFamily="2" charset="2"/>
              <a:buChar char="u"/>
              <a:tabLst>
                <a:tab pos="228600" algn="l"/>
                <a:tab pos="742950" algn="l"/>
                <a:tab pos="1143000" algn="l"/>
                <a:tab pos="1600200" algn="l"/>
                <a:tab pos="2057400" algn="l"/>
              </a:tabLst>
              <a:defRPr sz="28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pitchFamily="2" charset="2"/>
              <a:buChar char="u"/>
              <a:tabLst>
                <a:tab pos="228600" algn="l"/>
                <a:tab pos="742950" algn="l"/>
                <a:tab pos="1143000" algn="l"/>
                <a:tab pos="1600200" algn="l"/>
                <a:tab pos="2057400" algn="l"/>
              </a:tabLst>
              <a:defRPr sz="24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pitchFamily="2" charset="2"/>
              <a:buChar char="u"/>
              <a:tabLst>
                <a:tab pos="228600" algn="l"/>
                <a:tab pos="742950" algn="l"/>
                <a:tab pos="1143000" algn="l"/>
                <a:tab pos="1600200" algn="l"/>
                <a:tab pos="2057400" algn="l"/>
              </a:tabLst>
              <a:defRPr sz="20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pitchFamily="2" charset="2"/>
              <a:buChar char="u"/>
              <a:tabLst>
                <a:tab pos="228600" algn="l"/>
                <a:tab pos="742950" algn="l"/>
                <a:tab pos="1143000" algn="l"/>
                <a:tab pos="1600200" algn="l"/>
                <a:tab pos="2057400" algn="l"/>
              </a:tabLst>
              <a:defRPr sz="20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u"/>
              <a:tabLst>
                <a:tab pos="228600" algn="l"/>
                <a:tab pos="742950" algn="l"/>
                <a:tab pos="1143000" algn="l"/>
                <a:tab pos="1600200" algn="l"/>
                <a:tab pos="2057400" algn="l"/>
              </a:tabLst>
              <a:defRPr sz="20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u"/>
              <a:tabLst>
                <a:tab pos="228600" algn="l"/>
                <a:tab pos="742950" algn="l"/>
                <a:tab pos="1143000" algn="l"/>
                <a:tab pos="1600200" algn="l"/>
                <a:tab pos="2057400" algn="l"/>
              </a:tabLst>
              <a:defRPr sz="20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u"/>
              <a:tabLst>
                <a:tab pos="228600" algn="l"/>
                <a:tab pos="742950" algn="l"/>
                <a:tab pos="1143000" algn="l"/>
                <a:tab pos="1600200" algn="l"/>
                <a:tab pos="2057400" algn="l"/>
              </a:tabLst>
              <a:defRPr sz="20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u"/>
              <a:tabLst>
                <a:tab pos="228600" algn="l"/>
                <a:tab pos="742950" algn="l"/>
                <a:tab pos="1143000" algn="l"/>
                <a:tab pos="1600200" algn="l"/>
                <a:tab pos="2057400" algn="l"/>
              </a:tabLst>
              <a:defRPr sz="20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60000"/>
              </a:spcAft>
              <a:buClr>
                <a:srgbClr val="2110FC"/>
              </a:buClr>
              <a:buFont typeface="Wingdings" panose="05000000000000000000" pitchFamily="2" charset="2"/>
              <a:buNone/>
            </a:pPr>
            <a:r>
              <a:rPr lang="zh-CN" altLang="en-AU" sz="28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      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南北朝时期</a:t>
            </a:r>
            <a:r>
              <a:rPr lang="en-AU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《</a:t>
            </a:r>
            <a:r>
              <a:rPr lang="zh-CN" altLang="en-AU" sz="28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孙子算经</a:t>
            </a:r>
            <a:r>
              <a:rPr lang="en-AU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》</a:t>
            </a:r>
            <a:r>
              <a:rPr lang="zh-CN" altLang="en-AU" sz="28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中有“物不知数”问题：今有物不知其数，三三数之剩二，五五数之剩三，七七数之剩二，问物几何？</a:t>
            </a:r>
          </a:p>
        </p:txBody>
      </p:sp>
      <p:sp>
        <p:nvSpPr>
          <p:cNvPr id="242699" name="Rectangle 11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312150" cy="6762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dirty="0"/>
              <a:t>中国剩余定理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4" grpId="0"/>
      <p:bldP spid="67588" grpId="0"/>
      <p:bldP spid="6758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0652" name="Rectangle 3"/>
              <p:cNvSpPr>
                <a:spLocks noChangeArrowheads="1"/>
              </p:cNvSpPr>
              <p:nvPr/>
            </p:nvSpPr>
            <p:spPr bwMode="auto">
              <a:xfrm>
                <a:off x="0" y="981075"/>
                <a:ext cx="8991600" cy="49244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342900" indent="-342900" algn="l">
                  <a:lnSpc>
                    <a:spcPct val="110000"/>
                  </a:lnSpc>
                  <a:spcBef>
                    <a:spcPct val="20000"/>
                  </a:spcBef>
                  <a:buClr>
                    <a:srgbClr val="0000CC"/>
                  </a:buClr>
                  <a:buFont typeface="Wingdings" pitchFamily="2" charset="2"/>
                  <a:buChar char="u"/>
                  <a:defRPr sz="32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华文中宋" pitchFamily="2" charset="-122"/>
                    <a:ea typeface="华文中宋" pitchFamily="2" charset="-122"/>
                  </a:defRPr>
                </a:lvl1pPr>
                <a:lvl2pPr marL="742950" indent="-285750" algn="l">
                  <a:lnSpc>
                    <a:spcPct val="110000"/>
                  </a:lnSpc>
                  <a:spcBef>
                    <a:spcPct val="20000"/>
                  </a:spcBef>
                  <a:buClr>
                    <a:srgbClr val="0000CC"/>
                  </a:buClr>
                  <a:buFont typeface="Wingdings" pitchFamily="2" charset="2"/>
                  <a:buChar char="u"/>
                  <a:defRPr sz="28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华文中宋" pitchFamily="2" charset="-122"/>
                    <a:ea typeface="华文中宋" pitchFamily="2" charset="-122"/>
                  </a:defRPr>
                </a:lvl2pPr>
                <a:lvl3pPr marL="1143000" indent="-228600" algn="l">
                  <a:lnSpc>
                    <a:spcPct val="110000"/>
                  </a:lnSpc>
                  <a:spcBef>
                    <a:spcPct val="20000"/>
                  </a:spcBef>
                  <a:buClr>
                    <a:srgbClr val="0000CC"/>
                  </a:buClr>
                  <a:buFont typeface="Wingdings" pitchFamily="2" charset="2"/>
                  <a:buChar char="u"/>
                  <a:defRPr sz="24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华文中宋" pitchFamily="2" charset="-122"/>
                    <a:ea typeface="华文中宋" pitchFamily="2" charset="-122"/>
                  </a:defRPr>
                </a:lvl3pPr>
                <a:lvl4pPr marL="1600200" indent="-228600" algn="l">
                  <a:lnSpc>
                    <a:spcPct val="110000"/>
                  </a:lnSpc>
                  <a:spcBef>
                    <a:spcPct val="20000"/>
                  </a:spcBef>
                  <a:buClr>
                    <a:srgbClr val="0000CC"/>
                  </a:buClr>
                  <a:buFont typeface="Wingdings" pitchFamily="2" charset="2"/>
                  <a:buChar char="u"/>
                  <a:defRPr sz="20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华文中宋" pitchFamily="2" charset="-122"/>
                    <a:ea typeface="华文中宋" pitchFamily="2" charset="-122"/>
                  </a:defRPr>
                </a:lvl4pPr>
                <a:lvl5pPr marL="2057400" indent="-228600" algn="l">
                  <a:lnSpc>
                    <a:spcPct val="110000"/>
                  </a:lnSpc>
                  <a:spcBef>
                    <a:spcPct val="20000"/>
                  </a:spcBef>
                  <a:buClr>
                    <a:srgbClr val="0000CC"/>
                  </a:buClr>
                  <a:buFont typeface="Wingdings" pitchFamily="2" charset="2"/>
                  <a:buChar char="u"/>
                  <a:defRPr sz="20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华文中宋" pitchFamily="2" charset="-122"/>
                    <a:ea typeface="华文中宋" pitchFamily="2" charset="-122"/>
                  </a:defRPr>
                </a:lvl5pPr>
                <a:lvl6pPr marL="2514600" indent="-228600" fontAlgn="base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CC"/>
                  </a:buClr>
                  <a:buFont typeface="Wingdings" pitchFamily="2" charset="2"/>
                  <a:buChar char="u"/>
                  <a:defRPr sz="20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华文中宋" pitchFamily="2" charset="-122"/>
                    <a:ea typeface="华文中宋" pitchFamily="2" charset="-122"/>
                  </a:defRPr>
                </a:lvl6pPr>
                <a:lvl7pPr marL="2971800" indent="-228600" fontAlgn="base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CC"/>
                  </a:buClr>
                  <a:buFont typeface="Wingdings" pitchFamily="2" charset="2"/>
                  <a:buChar char="u"/>
                  <a:defRPr sz="20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华文中宋" pitchFamily="2" charset="-122"/>
                    <a:ea typeface="华文中宋" pitchFamily="2" charset="-122"/>
                  </a:defRPr>
                </a:lvl7pPr>
                <a:lvl8pPr marL="3429000" indent="-228600" fontAlgn="base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CC"/>
                  </a:buClr>
                  <a:buFont typeface="Wingdings" pitchFamily="2" charset="2"/>
                  <a:buChar char="u"/>
                  <a:defRPr sz="20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华文中宋" pitchFamily="2" charset="-122"/>
                    <a:ea typeface="华文中宋" pitchFamily="2" charset="-122"/>
                  </a:defRPr>
                </a:lvl8pPr>
                <a:lvl9pPr marL="3886200" indent="-228600" fontAlgn="base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CC"/>
                  </a:buClr>
                  <a:buFont typeface="Wingdings" pitchFamily="2" charset="2"/>
                  <a:buChar char="u"/>
                  <a:defRPr sz="20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华文中宋" pitchFamily="2" charset="-122"/>
                    <a:ea typeface="华文中宋" pitchFamily="2" charset="-122"/>
                  </a:defRPr>
                </a:lvl9pPr>
              </a:lstStyle>
              <a:p>
                <a:pPr eaLnBrk="1" hangingPunct="1">
                  <a:buFont typeface="Symbol" pitchFamily="18" charset="2"/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,…</m:t>
                    </m:r>
                    <m:r>
                      <a:rPr lang="zh-CN" altLang="en-US" b="0" i="1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b="0" i="1" dirty="0" err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baseline="-25000" dirty="0" err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b="0" dirty="0"/>
                  <a:t>是两两互素的正整数，</a:t>
                </a:r>
                <a:endParaRPr lang="en-US" altLang="zh-CN" b="0" dirty="0"/>
              </a:p>
              <a:p>
                <a:pPr eaLnBrk="1" hangingPunct="1">
                  <a:buFont typeface="Symbol" pitchFamily="18" charset="2"/>
                  <a:buNone/>
                  <a:defRPr/>
                </a:pPr>
                <a:r>
                  <a:rPr lang="zh-CN" altLang="en-US" b="0" dirty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b="0" i="1" dirty="0" err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baseline="-25000" dirty="0" err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b="0" dirty="0"/>
              </a:p>
              <a:p>
                <a:pPr eaLnBrk="1" hangingPunct="1">
                  <a:lnSpc>
                    <a:spcPct val="90000"/>
                  </a:lnSpc>
                  <a:buFont typeface="Wingdings" pitchFamily="2" charset="2"/>
                  <a:buNone/>
                  <a:defRPr/>
                </a:pPr>
                <a:r>
                  <a:rPr lang="en-US" altLang="zh-CN" b="0" dirty="0" err="1"/>
                  <a:t>M</a:t>
                </a:r>
                <a:r>
                  <a:rPr lang="en-US" altLang="zh-CN" sz="2400" b="0" baseline="-25000" dirty="0" err="1"/>
                  <a:t>i</a:t>
                </a:r>
                <a:r>
                  <a:rPr lang="en-US" altLang="zh-CN" b="0" dirty="0"/>
                  <a:t>=M/m</a:t>
                </a:r>
                <a:r>
                  <a:rPr lang="en-US" altLang="zh-CN" sz="2400" b="0" baseline="-25000" dirty="0"/>
                  <a:t>i</a:t>
                </a:r>
                <a:r>
                  <a:rPr lang="zh-CN" altLang="en-US" b="0" dirty="0"/>
                  <a:t>，</a:t>
                </a:r>
                <a:r>
                  <a:rPr lang="en-US" altLang="zh-CN" b="0" dirty="0"/>
                  <a:t>M</a:t>
                </a:r>
                <a:r>
                  <a:rPr lang="en-US" altLang="zh-CN" sz="2400" b="0" baseline="-25000" dirty="0"/>
                  <a:t>i</a:t>
                </a:r>
                <a:r>
                  <a:rPr lang="en-US" altLang="zh-CN" b="0" dirty="0"/>
                  <a:t>M</a:t>
                </a:r>
                <a:r>
                  <a:rPr lang="en-US" altLang="zh-CN" sz="2400" b="0" baseline="-25000" dirty="0"/>
                  <a:t>i</a:t>
                </a:r>
                <a:r>
                  <a:rPr lang="en-US" altLang="zh-CN" b="0" baseline="30000" dirty="0"/>
                  <a:t>-1</a:t>
                </a:r>
                <a:r>
                  <a:rPr lang="en-US" altLang="zh-CN" b="0" dirty="0"/>
                  <a:t>≡1(mod m</a:t>
                </a:r>
                <a:r>
                  <a:rPr lang="en-US" altLang="zh-CN" sz="2400" b="0" baseline="-25000" dirty="0"/>
                  <a:t>i</a:t>
                </a:r>
                <a:r>
                  <a:rPr lang="en-US" altLang="zh-CN" sz="2400" b="0" dirty="0"/>
                  <a:t>)</a:t>
                </a:r>
                <a:r>
                  <a:rPr lang="zh-CN" altLang="en-US" sz="2400" b="0" dirty="0"/>
                  <a:t>，</a:t>
                </a:r>
                <a:endParaRPr lang="zh-CN" altLang="en-US" b="0" dirty="0"/>
              </a:p>
              <a:p>
                <a:pPr eaLnBrk="1" hangingPunct="1">
                  <a:buFont typeface="Symbol" pitchFamily="18" charset="2"/>
                  <a:buNone/>
                  <a:defRPr/>
                </a:pPr>
                <a:r>
                  <a:rPr lang="zh-CN" altLang="en-US" b="0" dirty="0"/>
                  <a:t>则同余方程组：</a:t>
                </a:r>
              </a:p>
            </p:txBody>
          </p:sp>
        </mc:Choice>
        <mc:Fallback xmlns="">
          <p:sp>
            <p:nvSpPr>
              <p:cNvPr id="240652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981075"/>
                <a:ext cx="8991600" cy="4924425"/>
              </a:xfrm>
              <a:prstGeom prst="rect">
                <a:avLst/>
              </a:prstGeom>
              <a:blipFill rotWithShape="0">
                <a:blip r:embed="rId3"/>
                <a:stretch>
                  <a:fillRect l="-1831" t="-148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539" name="Text Box 4"/>
          <p:cNvSpPr txBox="1">
            <a:spLocks noChangeArrowheads="1"/>
          </p:cNvSpPr>
          <p:nvPr/>
        </p:nvSpPr>
        <p:spPr bwMode="auto">
          <a:xfrm>
            <a:off x="2771775" y="3644900"/>
            <a:ext cx="2592602" cy="218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pitchFamily="2" charset="2"/>
              <a:buChar char="u"/>
              <a:defRPr sz="32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pitchFamily="2" charset="2"/>
              <a:buChar char="u"/>
              <a:defRPr sz="28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pitchFamily="2" charset="2"/>
              <a:buChar char="u"/>
              <a:defRPr sz="24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pitchFamily="2" charset="2"/>
              <a:buChar char="u"/>
              <a:defRPr sz="20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pitchFamily="2" charset="2"/>
              <a:buChar char="u"/>
              <a:defRPr sz="20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u"/>
              <a:defRPr sz="20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u"/>
              <a:defRPr sz="20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u"/>
              <a:defRPr sz="20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u"/>
              <a:defRPr sz="20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X≡b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(mod m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kumimoji="1" lang="en-US" altLang="zh-CN" sz="28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X≡b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(mod m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……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X≡b</a:t>
            </a:r>
            <a:r>
              <a:rPr kumimoji="1" lang="en-US" altLang="zh-CN" sz="28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(mod </a:t>
            </a:r>
            <a:r>
              <a:rPr kumimoji="1"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 sz="28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kumimoji="1"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40" name="AutoShape 6"/>
          <p:cNvSpPr>
            <a:spLocks/>
          </p:cNvSpPr>
          <p:nvPr/>
        </p:nvSpPr>
        <p:spPr bwMode="auto">
          <a:xfrm>
            <a:off x="2700338" y="3860800"/>
            <a:ext cx="71437" cy="1727200"/>
          </a:xfrm>
          <a:prstGeom prst="leftBrace">
            <a:avLst>
              <a:gd name="adj1" fmla="val 201483"/>
              <a:gd name="adj2" fmla="val 50000"/>
            </a:avLst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pitchFamily="2" charset="2"/>
              <a:buChar char="u"/>
              <a:defRPr sz="32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pitchFamily="2" charset="2"/>
              <a:buChar char="u"/>
              <a:defRPr sz="28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pitchFamily="2" charset="2"/>
              <a:buChar char="u"/>
              <a:defRPr sz="24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pitchFamily="2" charset="2"/>
              <a:buChar char="u"/>
              <a:defRPr sz="20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pitchFamily="2" charset="2"/>
              <a:buChar char="u"/>
              <a:defRPr sz="20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u"/>
              <a:defRPr sz="20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u"/>
              <a:defRPr sz="20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u"/>
              <a:defRPr sz="20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u"/>
              <a:defRPr sz="20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kumimoji="1" lang="zh-CN" altLang="zh-CN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0655" name="Rectangle 15"/>
          <p:cNvSpPr>
            <a:spLocks noChangeArrowheads="1"/>
          </p:cNvSpPr>
          <p:nvPr/>
        </p:nvSpPr>
        <p:spPr bwMode="auto">
          <a:xfrm>
            <a:off x="5535827" y="4815780"/>
            <a:ext cx="41449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9999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2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有模</a:t>
            </a:r>
            <a:r>
              <a:rPr lang="en-US" altLang="zh-CN" sz="32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M</a:t>
            </a:r>
            <a:r>
              <a:rPr lang="zh-CN" altLang="en-US" sz="32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的解</a:t>
            </a:r>
            <a:r>
              <a:rPr lang="en-US" altLang="zh-CN" sz="32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x</a:t>
            </a:r>
            <a:r>
              <a:rPr lang="zh-CN" altLang="en-US" sz="32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，</a:t>
            </a:r>
          </a:p>
        </p:txBody>
      </p:sp>
      <p:sp>
        <p:nvSpPr>
          <p:cNvPr id="49156" name="Text Box 4"/>
          <p:cNvSpPr>
            <a:spLocks noChangeArrowheads="1"/>
          </p:cNvSpPr>
          <p:nvPr/>
        </p:nvSpPr>
        <p:spPr bwMode="auto">
          <a:xfrm>
            <a:off x="360363" y="5461000"/>
            <a:ext cx="8459787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u"/>
              <a:defRPr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defRPr>
            </a:lvl1pPr>
            <a:lvl2pPr marL="742950" indent="-285750" algn="l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u"/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defRPr>
            </a:lvl2pPr>
            <a:lvl3pPr marL="1143000" indent="-228600" algn="l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u"/>
              <a:defRPr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defRPr>
            </a:lvl3pPr>
            <a:lvl4pPr marL="1600200" indent="-228600" algn="l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u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defRPr>
            </a:lvl4pPr>
            <a:lvl5pPr marL="2057400" indent="-228600" algn="l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u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defRPr>
            </a:lvl5pPr>
            <a:lvl6pPr marL="2514600" indent="-228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itchFamily="2" charset="2"/>
              <a:buChar char="u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defRPr>
            </a:lvl6pPr>
            <a:lvl7pPr marL="2971800" indent="-228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itchFamily="2" charset="2"/>
              <a:buChar char="u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defRPr>
            </a:lvl7pPr>
            <a:lvl8pPr marL="3429000" indent="-228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itchFamily="2" charset="2"/>
              <a:buChar char="u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defRPr>
            </a:lvl8pPr>
            <a:lvl9pPr marL="3886200" indent="-228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itchFamily="2" charset="2"/>
              <a:buChar char="u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Symbol" pitchFamily="18" charset="2"/>
              <a:buNone/>
              <a:defRPr/>
            </a:pPr>
            <a:endParaRPr lang="en-US" altLang="zh-CN" b="0" dirty="0"/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  <a:defRPr/>
            </a:pPr>
            <a:r>
              <a:rPr lang="en-US" altLang="zh-CN" sz="2800" dirty="0">
                <a:solidFill>
                  <a:srgbClr val="0000CC"/>
                </a:solidFill>
              </a:rPr>
              <a:t>x≡M</a:t>
            </a:r>
            <a:r>
              <a:rPr lang="en-US" altLang="zh-CN" sz="2800" baseline="-25000" dirty="0">
                <a:solidFill>
                  <a:srgbClr val="0000CC"/>
                </a:solidFill>
              </a:rPr>
              <a:t>1</a:t>
            </a:r>
            <a:r>
              <a:rPr lang="en-US" altLang="zh-CN" sz="2800" dirty="0">
                <a:solidFill>
                  <a:srgbClr val="0000CC"/>
                </a:solidFill>
              </a:rPr>
              <a:t>M</a:t>
            </a:r>
            <a:r>
              <a:rPr lang="en-US" altLang="zh-CN" sz="2800" baseline="-25000" dirty="0">
                <a:solidFill>
                  <a:srgbClr val="0000CC"/>
                </a:solidFill>
              </a:rPr>
              <a:t>1</a:t>
            </a:r>
            <a:r>
              <a:rPr lang="en-US" altLang="zh-CN" sz="2800" baseline="30000" dirty="0">
                <a:solidFill>
                  <a:srgbClr val="0000CC"/>
                </a:solidFill>
              </a:rPr>
              <a:t>-1</a:t>
            </a:r>
            <a:r>
              <a:rPr lang="en-US" altLang="zh-CN" sz="2800" dirty="0">
                <a:solidFill>
                  <a:srgbClr val="0000CC"/>
                </a:solidFill>
              </a:rPr>
              <a:t>b</a:t>
            </a:r>
            <a:r>
              <a:rPr lang="en-US" altLang="zh-CN" sz="2800" baseline="-25000" dirty="0">
                <a:solidFill>
                  <a:srgbClr val="0000CC"/>
                </a:solidFill>
              </a:rPr>
              <a:t>1</a:t>
            </a:r>
            <a:r>
              <a:rPr lang="en-US" altLang="zh-CN" sz="2800" dirty="0">
                <a:solidFill>
                  <a:srgbClr val="0000CC"/>
                </a:solidFill>
              </a:rPr>
              <a:t> + M</a:t>
            </a:r>
            <a:r>
              <a:rPr lang="en-US" altLang="zh-CN" sz="2800" baseline="-25000" dirty="0">
                <a:solidFill>
                  <a:srgbClr val="0000CC"/>
                </a:solidFill>
              </a:rPr>
              <a:t>2</a:t>
            </a:r>
            <a:r>
              <a:rPr lang="en-US" altLang="zh-CN" sz="2800" dirty="0">
                <a:solidFill>
                  <a:srgbClr val="0000CC"/>
                </a:solidFill>
              </a:rPr>
              <a:t>M</a:t>
            </a:r>
            <a:r>
              <a:rPr lang="en-US" altLang="zh-CN" sz="2800" baseline="-25000" dirty="0">
                <a:solidFill>
                  <a:srgbClr val="0000CC"/>
                </a:solidFill>
              </a:rPr>
              <a:t>2</a:t>
            </a:r>
            <a:r>
              <a:rPr lang="en-US" altLang="zh-CN" sz="2800" baseline="30000" dirty="0">
                <a:solidFill>
                  <a:srgbClr val="0000CC"/>
                </a:solidFill>
              </a:rPr>
              <a:t>-1</a:t>
            </a:r>
            <a:r>
              <a:rPr lang="en-US" altLang="zh-CN" sz="2800" dirty="0">
                <a:solidFill>
                  <a:srgbClr val="0000CC"/>
                </a:solidFill>
              </a:rPr>
              <a:t>b</a:t>
            </a:r>
            <a:r>
              <a:rPr lang="en-US" altLang="zh-CN" sz="2800" baseline="-25000" dirty="0">
                <a:solidFill>
                  <a:srgbClr val="0000CC"/>
                </a:solidFill>
              </a:rPr>
              <a:t>2</a:t>
            </a:r>
            <a:r>
              <a:rPr lang="en-US" altLang="zh-CN" sz="2800" dirty="0">
                <a:solidFill>
                  <a:srgbClr val="0000CC"/>
                </a:solidFill>
              </a:rPr>
              <a:t> +…+ M</a:t>
            </a:r>
            <a:r>
              <a:rPr lang="en-US" altLang="zh-CN" sz="2800" baseline="-25000" dirty="0">
                <a:solidFill>
                  <a:srgbClr val="0000CC"/>
                </a:solidFill>
              </a:rPr>
              <a:t>k</a:t>
            </a:r>
            <a:r>
              <a:rPr lang="en-US" altLang="zh-CN" sz="2800" dirty="0">
                <a:solidFill>
                  <a:srgbClr val="0000CC"/>
                </a:solidFill>
              </a:rPr>
              <a:t>M</a:t>
            </a:r>
            <a:r>
              <a:rPr lang="en-US" altLang="zh-CN" sz="2800" baseline="-25000" dirty="0">
                <a:solidFill>
                  <a:srgbClr val="0000CC"/>
                </a:solidFill>
              </a:rPr>
              <a:t>k</a:t>
            </a:r>
            <a:r>
              <a:rPr lang="en-US" altLang="zh-CN" sz="2800" baseline="30000" dirty="0">
                <a:solidFill>
                  <a:srgbClr val="0000CC"/>
                </a:solidFill>
              </a:rPr>
              <a:t>-1</a:t>
            </a:r>
            <a:r>
              <a:rPr lang="en-US" altLang="zh-CN" sz="2800" dirty="0">
                <a:solidFill>
                  <a:srgbClr val="0000CC"/>
                </a:solidFill>
              </a:rPr>
              <a:t>b</a:t>
            </a:r>
            <a:r>
              <a:rPr lang="en-US" altLang="zh-CN" sz="2800" baseline="-25000" dirty="0">
                <a:solidFill>
                  <a:srgbClr val="0000CC"/>
                </a:solidFill>
              </a:rPr>
              <a:t>k</a:t>
            </a:r>
            <a:r>
              <a:rPr lang="en-US" altLang="zh-CN" sz="2800" dirty="0">
                <a:solidFill>
                  <a:srgbClr val="0000CC"/>
                </a:solidFill>
              </a:rPr>
              <a:t>  (mod M)</a:t>
            </a:r>
          </a:p>
        </p:txBody>
      </p:sp>
      <p:sp>
        <p:nvSpPr>
          <p:cNvPr id="240660" name="Rectangle 20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312150" cy="6762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dirty="0"/>
              <a:t>中国剩余定理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01B1BA-937B-4FD1-923E-D3BF6894A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整除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7F10D71-9314-469D-9CFF-E56F6219FB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229600" cy="4857403"/>
              </a:xfrm>
            </p:spPr>
            <p:txBody>
              <a:bodyPr/>
              <a:lstStyle/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CA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CA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是整数，</a:t>
                </a:r>
                <a14:m>
                  <m:oMath xmlns:m="http://schemas.openxmlformats.org/officeDocument/2006/math">
                    <m:r>
                      <a:rPr lang="en-CA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CA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CA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，如果有一个整数</a:t>
                </a:r>
                <a14:m>
                  <m:oMath xmlns:m="http://schemas.openxmlformats.org/officeDocument/2006/math">
                    <m:r>
                      <a:rPr lang="en-CA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，使得</a:t>
                </a:r>
                <a14:m>
                  <m:oMath xmlns:m="http://schemas.openxmlformats.org/officeDocument/2006/math">
                    <m:r>
                      <a:rPr lang="en-CA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CA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</m:oMath>
                </a14:m>
                <a:r>
                  <a:rPr lang="zh-CN" altLang="en-US" dirty="0"/>
                  <a:t>，则</a:t>
                </a:r>
                <a14:m>
                  <m:oMath xmlns:m="http://schemas.openxmlformats.org/officeDocument/2006/math">
                    <m:r>
                      <a:rPr lang="en-CA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叫做</a:t>
                </a:r>
                <a14:m>
                  <m:oMath xmlns:m="http://schemas.openxmlformats.org/officeDocument/2006/math">
                    <m:r>
                      <a:rPr lang="en-CA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的倍数，</a:t>
                </a:r>
                <a14:m>
                  <m:oMath xmlns:m="http://schemas.openxmlformats.org/officeDocument/2006/math">
                    <m:r>
                      <a:rPr lang="en-CA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叫做</a:t>
                </a:r>
                <a14:m>
                  <m:oMath xmlns:m="http://schemas.openxmlformats.org/officeDocument/2006/math">
                    <m:r>
                      <a:rPr lang="en-CA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的因数，或者说</a:t>
                </a:r>
                <a14:m>
                  <m:oMath xmlns:m="http://schemas.openxmlformats.org/officeDocument/2006/math">
                    <m:r>
                      <a:rPr lang="en-CA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能整除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，或者</a:t>
                </a:r>
                <a14:m>
                  <m:oMath xmlns:m="http://schemas.openxmlformats.org/officeDocument/2006/math">
                    <m:r>
                      <a:rPr lang="en-CA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能被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整除。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能整除</a:t>
                </a:r>
                <a14:m>
                  <m:oMath xmlns:m="http://schemas.openxmlformats.org/officeDocument/2006/math">
                    <m:r>
                      <a:rPr lang="en-CA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，记为</a:t>
                </a:r>
                <a14:m>
                  <m:oMath xmlns:m="http://schemas.openxmlformats.org/officeDocument/2006/math">
                    <m:r>
                      <a:rPr lang="en-CA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CA" altLang="zh-CN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CA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。</a:t>
                </a:r>
                <a:endParaRPr lang="en-CA" altLang="zh-CN" dirty="0"/>
              </a:p>
              <a:p>
                <a:r>
                  <a:rPr lang="zh-CN" altLang="en-US" dirty="0"/>
                  <a:t>整除的性质：</a:t>
                </a:r>
                <a:endParaRPr lang="en-CA" altLang="zh-CN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7F10D71-9314-469D-9CFF-E56F6219FB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229600" cy="4857403"/>
              </a:xfrm>
              <a:blipFill>
                <a:blip r:embed="rId2"/>
                <a:stretch>
                  <a:fillRect l="-1704" t="-2008" r="-67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E2B617C9-DC6C-495E-B919-B52C8D931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" y="3952032"/>
            <a:ext cx="790575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08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40" name="Rectangle 3"/>
          <p:cNvSpPr>
            <a:spLocks noChangeArrowheads="1"/>
          </p:cNvSpPr>
          <p:nvPr/>
        </p:nvSpPr>
        <p:spPr bwMode="auto">
          <a:xfrm>
            <a:off x="1258889" y="1162050"/>
            <a:ext cx="5102894" cy="3563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u"/>
              <a:defRPr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defRPr>
            </a:lvl1pPr>
            <a:lvl2pPr marL="742950" indent="-285750" algn="l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u"/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defRPr>
            </a:lvl2pPr>
            <a:lvl3pPr marL="1143000" indent="-228600" algn="l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u"/>
              <a:defRPr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defRPr>
            </a:lvl3pPr>
            <a:lvl4pPr marL="1600200" indent="-228600" algn="l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u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defRPr>
            </a:lvl4pPr>
            <a:lvl5pPr marL="2057400" indent="-228600" algn="l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u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defRPr>
            </a:lvl5pPr>
            <a:lvl6pPr marL="2514600" indent="-228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itchFamily="2" charset="2"/>
              <a:buChar char="u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defRPr>
            </a:lvl6pPr>
            <a:lvl7pPr marL="2971800" indent="-228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itchFamily="2" charset="2"/>
              <a:buChar char="u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defRPr>
            </a:lvl7pPr>
            <a:lvl8pPr marL="3429000" indent="-228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itchFamily="2" charset="2"/>
              <a:buChar char="u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defRPr>
            </a:lvl8pPr>
            <a:lvl9pPr marL="3886200" indent="-228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itchFamily="2" charset="2"/>
              <a:buChar char="u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 typeface="Symbol" pitchFamily="18" charset="2"/>
              <a:buNone/>
              <a:defRPr/>
            </a:pPr>
            <a:r>
              <a:rPr lang="en-US" altLang="zh-CN" sz="2800" b="0" dirty="0"/>
              <a:t>M = m</a:t>
            </a:r>
            <a:r>
              <a:rPr lang="en-US" altLang="zh-CN" sz="2800" b="0" baseline="-25000" dirty="0"/>
              <a:t>1</a:t>
            </a:r>
            <a:r>
              <a:rPr lang="en-US" altLang="zh-CN" sz="2800" b="0" dirty="0"/>
              <a:t> m</a:t>
            </a:r>
            <a:r>
              <a:rPr lang="en-US" altLang="zh-CN" sz="2800" b="0" baseline="-25000" dirty="0"/>
              <a:t>2</a:t>
            </a:r>
            <a:r>
              <a:rPr lang="en-US" altLang="zh-CN" sz="2800" b="0" dirty="0"/>
              <a:t> m</a:t>
            </a:r>
            <a:r>
              <a:rPr lang="en-US" altLang="zh-CN" sz="2800" b="0" baseline="-25000" dirty="0"/>
              <a:t>3</a:t>
            </a:r>
            <a:r>
              <a:rPr lang="en-US" altLang="zh-CN" sz="2800" b="0" dirty="0"/>
              <a:t> =3*5*7=105</a:t>
            </a:r>
          </a:p>
          <a:p>
            <a:pPr eaLnBrk="1" hangingPunct="1">
              <a:lnSpc>
                <a:spcPct val="100000"/>
              </a:lnSpc>
              <a:buFont typeface="Symbol" pitchFamily="18" charset="2"/>
              <a:buNone/>
              <a:defRPr/>
            </a:pPr>
            <a:r>
              <a:rPr lang="en-US" altLang="zh-CN" sz="2800" b="0" dirty="0"/>
              <a:t>M</a:t>
            </a:r>
            <a:r>
              <a:rPr lang="en-US" altLang="zh-CN" sz="2800" b="0" baseline="-25000" dirty="0"/>
              <a:t>1</a:t>
            </a:r>
            <a:r>
              <a:rPr lang="en-US" altLang="zh-CN" sz="2800" b="0" dirty="0"/>
              <a:t>= M / m</a:t>
            </a:r>
            <a:r>
              <a:rPr lang="en-US" altLang="zh-CN" sz="2800" b="0" baseline="-25000" dirty="0"/>
              <a:t>1</a:t>
            </a:r>
            <a:r>
              <a:rPr lang="en-US" altLang="zh-CN" sz="2800" b="0" dirty="0"/>
              <a:t>=105/3=35</a:t>
            </a:r>
          </a:p>
          <a:p>
            <a:pPr eaLnBrk="1" hangingPunct="1">
              <a:lnSpc>
                <a:spcPct val="100000"/>
              </a:lnSpc>
              <a:buFont typeface="Symbol" pitchFamily="18" charset="2"/>
              <a:buNone/>
              <a:defRPr/>
            </a:pPr>
            <a:r>
              <a:rPr lang="en-US" altLang="zh-CN" sz="2800" b="0" dirty="0"/>
              <a:t>M</a:t>
            </a:r>
            <a:r>
              <a:rPr lang="en-US" altLang="zh-CN" sz="2800" b="0" baseline="-25000" dirty="0"/>
              <a:t>2</a:t>
            </a:r>
            <a:r>
              <a:rPr lang="en-US" altLang="zh-CN" sz="2800" b="0" dirty="0"/>
              <a:t>=M/m</a:t>
            </a:r>
            <a:r>
              <a:rPr lang="en-US" altLang="zh-CN" sz="2800" b="0" baseline="-25000" dirty="0"/>
              <a:t>2</a:t>
            </a:r>
            <a:r>
              <a:rPr lang="en-US" altLang="zh-CN" sz="2800" b="0" dirty="0"/>
              <a:t>=105/5=21</a:t>
            </a:r>
          </a:p>
          <a:p>
            <a:pPr eaLnBrk="1" hangingPunct="1">
              <a:lnSpc>
                <a:spcPct val="100000"/>
              </a:lnSpc>
              <a:buFont typeface="Symbol" pitchFamily="18" charset="2"/>
              <a:buNone/>
              <a:defRPr/>
            </a:pPr>
            <a:r>
              <a:rPr lang="en-US" altLang="zh-CN" sz="2800" b="0" dirty="0"/>
              <a:t>M</a:t>
            </a:r>
            <a:r>
              <a:rPr lang="en-US" altLang="zh-CN" sz="2800" b="0" baseline="-25000" dirty="0"/>
              <a:t>3</a:t>
            </a:r>
            <a:r>
              <a:rPr lang="en-US" altLang="zh-CN" sz="2800" b="0" dirty="0"/>
              <a:t>=M/ m</a:t>
            </a:r>
            <a:r>
              <a:rPr lang="en-US" altLang="zh-CN" sz="2800" b="0" baseline="-25000" dirty="0"/>
              <a:t>3</a:t>
            </a:r>
            <a:r>
              <a:rPr lang="en-US" altLang="zh-CN" sz="2800" b="0" dirty="0"/>
              <a:t>=105/7=15</a:t>
            </a:r>
          </a:p>
          <a:p>
            <a:pPr eaLnBrk="1" hangingPunct="1">
              <a:lnSpc>
                <a:spcPct val="100000"/>
              </a:lnSpc>
              <a:buFont typeface="Symbol" pitchFamily="18" charset="2"/>
              <a:buNone/>
              <a:defRPr/>
            </a:pPr>
            <a:r>
              <a:rPr lang="en-US" altLang="zh-CN" sz="2800" b="0" dirty="0"/>
              <a:t>M</a:t>
            </a:r>
            <a:r>
              <a:rPr lang="en-US" altLang="zh-CN" sz="2800" b="0" baseline="-25000" dirty="0"/>
              <a:t>1</a:t>
            </a:r>
            <a:r>
              <a:rPr lang="en-US" altLang="zh-CN" sz="2800" b="0" dirty="0"/>
              <a:t>M</a:t>
            </a:r>
            <a:r>
              <a:rPr lang="en-US" altLang="zh-CN" sz="2800" b="0" baseline="-25000" dirty="0"/>
              <a:t>1</a:t>
            </a:r>
            <a:r>
              <a:rPr lang="en-US" altLang="zh-CN" sz="2800" b="0" baseline="30000" dirty="0"/>
              <a:t>-1</a:t>
            </a:r>
            <a:r>
              <a:rPr lang="en-US" altLang="zh-CN" sz="2800" b="0" dirty="0"/>
              <a:t>≡1 (mod m</a:t>
            </a:r>
            <a:r>
              <a:rPr lang="en-US" altLang="zh-CN" sz="2800" b="0" baseline="-25000" dirty="0"/>
              <a:t>1</a:t>
            </a:r>
            <a:r>
              <a:rPr lang="en-US" altLang="zh-CN" sz="2800" b="0" dirty="0"/>
              <a:t>)</a:t>
            </a:r>
          </a:p>
          <a:p>
            <a:pPr eaLnBrk="1" hangingPunct="1">
              <a:lnSpc>
                <a:spcPct val="100000"/>
              </a:lnSpc>
              <a:buFont typeface="Symbol" pitchFamily="18" charset="2"/>
              <a:buNone/>
              <a:defRPr/>
            </a:pPr>
            <a:r>
              <a:rPr lang="en-US" altLang="zh-CN" sz="2800" b="0" dirty="0"/>
              <a:t>M</a:t>
            </a:r>
            <a:r>
              <a:rPr lang="en-US" altLang="zh-CN" sz="2800" b="0" baseline="-25000" dirty="0"/>
              <a:t>2</a:t>
            </a:r>
            <a:r>
              <a:rPr lang="en-US" altLang="zh-CN" sz="2800" b="0" dirty="0"/>
              <a:t>M</a:t>
            </a:r>
            <a:r>
              <a:rPr lang="en-US" altLang="zh-CN" sz="2800" b="0" baseline="-25000" dirty="0"/>
              <a:t>2</a:t>
            </a:r>
            <a:r>
              <a:rPr lang="en-US" altLang="zh-CN" sz="2800" b="0" baseline="30000" dirty="0"/>
              <a:t>-1</a:t>
            </a:r>
            <a:r>
              <a:rPr lang="en-US" altLang="zh-CN" sz="2800" b="0" dirty="0"/>
              <a:t>≡1 (mod m</a:t>
            </a:r>
            <a:r>
              <a:rPr lang="en-US" altLang="zh-CN" sz="2800" b="0" baseline="-25000" dirty="0"/>
              <a:t>2</a:t>
            </a:r>
            <a:r>
              <a:rPr lang="en-US" altLang="zh-CN" sz="2800" b="0" dirty="0"/>
              <a:t>)</a:t>
            </a:r>
          </a:p>
          <a:p>
            <a:pPr eaLnBrk="1" hangingPunct="1">
              <a:lnSpc>
                <a:spcPct val="100000"/>
              </a:lnSpc>
              <a:buFont typeface="Symbol" pitchFamily="18" charset="2"/>
              <a:buNone/>
              <a:defRPr/>
            </a:pPr>
            <a:r>
              <a:rPr lang="en-US" altLang="zh-CN" sz="2800" b="0" dirty="0"/>
              <a:t>M</a:t>
            </a:r>
            <a:r>
              <a:rPr lang="en-US" altLang="zh-CN" sz="2800" b="0" baseline="-25000" dirty="0"/>
              <a:t>3</a:t>
            </a:r>
            <a:r>
              <a:rPr lang="en-US" altLang="zh-CN" sz="2800" b="0" dirty="0"/>
              <a:t>M</a:t>
            </a:r>
            <a:r>
              <a:rPr lang="en-US" altLang="zh-CN" sz="2800" b="0" baseline="-25000" dirty="0"/>
              <a:t>3</a:t>
            </a:r>
            <a:r>
              <a:rPr lang="en-US" altLang="zh-CN" sz="2800" b="0" baseline="30000" dirty="0"/>
              <a:t>-1</a:t>
            </a:r>
            <a:r>
              <a:rPr lang="en-US" altLang="zh-CN" sz="2800" b="0" dirty="0"/>
              <a:t>≡1 (mod m</a:t>
            </a:r>
            <a:r>
              <a:rPr lang="en-US" altLang="zh-CN" sz="2800" b="0" baseline="-25000" dirty="0"/>
              <a:t>3</a:t>
            </a:r>
            <a:r>
              <a:rPr lang="en-US" altLang="zh-CN" sz="2800" b="0" dirty="0"/>
              <a:t>)</a:t>
            </a:r>
          </a:p>
        </p:txBody>
      </p:sp>
      <p:sp>
        <p:nvSpPr>
          <p:cNvPr id="244741" name="Text Box 4"/>
          <p:cNvSpPr txBox="1">
            <a:spLocks noChangeArrowheads="1"/>
          </p:cNvSpPr>
          <p:nvPr/>
        </p:nvSpPr>
        <p:spPr bwMode="auto">
          <a:xfrm>
            <a:off x="1403350" y="5212357"/>
            <a:ext cx="640873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en-US" altLang="zh-CN" sz="2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35M</a:t>
            </a:r>
            <a:r>
              <a:rPr kumimoji="1" lang="en-US" altLang="zh-CN" sz="2800" b="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zh-CN" sz="2800" b="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-1</a:t>
            </a:r>
            <a:r>
              <a:rPr kumimoji="1" lang="en-US" altLang="zh-CN" sz="2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≡1 (mod 3)                </a:t>
            </a:r>
            <a:r>
              <a:rPr kumimoji="1" lang="zh-CN" altLang="en-US" sz="2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得：</a:t>
            </a:r>
            <a:r>
              <a:rPr kumimoji="1" lang="en-US" altLang="zh-CN" sz="2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</a:t>
            </a:r>
            <a:r>
              <a:rPr kumimoji="1" lang="en-US" altLang="zh-CN" sz="2800" b="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zh-CN" sz="2800" b="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-1</a:t>
            </a:r>
            <a:r>
              <a:rPr kumimoji="1" lang="en-US" altLang="zh-CN" sz="2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≡2</a:t>
            </a:r>
          </a:p>
          <a:p>
            <a:pPr eaLnBrk="1" hangingPunct="1">
              <a:defRPr/>
            </a:pPr>
            <a:r>
              <a:rPr kumimoji="1" lang="en-US" altLang="zh-CN" sz="2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21M</a:t>
            </a:r>
            <a:r>
              <a:rPr kumimoji="1" lang="en-US" altLang="zh-CN" sz="2800" b="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2800" b="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-1</a:t>
            </a:r>
            <a:r>
              <a:rPr kumimoji="1" lang="en-US" altLang="zh-CN" sz="2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≡1 (mod 5)                        M</a:t>
            </a:r>
            <a:r>
              <a:rPr kumimoji="1" lang="en-US" altLang="zh-CN" sz="2800" b="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2800" b="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-1</a:t>
            </a:r>
            <a:r>
              <a:rPr kumimoji="1" lang="en-US" altLang="zh-CN" sz="2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≡1</a:t>
            </a:r>
          </a:p>
          <a:p>
            <a:pPr eaLnBrk="1" hangingPunct="1">
              <a:defRPr/>
            </a:pPr>
            <a:r>
              <a:rPr kumimoji="1" lang="en-US" altLang="zh-CN" sz="2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15M</a:t>
            </a:r>
            <a:r>
              <a:rPr kumimoji="1" lang="en-US" altLang="zh-CN" sz="2800" b="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kumimoji="1" lang="en-US" altLang="zh-CN" sz="2800" b="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-1</a:t>
            </a:r>
            <a:r>
              <a:rPr kumimoji="1" lang="en-US" altLang="zh-CN" sz="2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≡1 (mod 7)                        M</a:t>
            </a:r>
            <a:r>
              <a:rPr kumimoji="1" lang="en-US" altLang="zh-CN" sz="2800" b="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kumimoji="1" lang="en-US" altLang="zh-CN" sz="2800" b="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-1</a:t>
            </a:r>
            <a:r>
              <a:rPr kumimoji="1" lang="en-US" altLang="zh-CN" sz="2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≡1</a:t>
            </a:r>
          </a:p>
        </p:txBody>
      </p:sp>
      <p:sp>
        <p:nvSpPr>
          <p:cNvPr id="244743" name="Rectangle 7"/>
          <p:cNvSpPr>
            <a:spLocks noChangeArrowheads="1"/>
          </p:cNvSpPr>
          <p:nvPr/>
        </p:nvSpPr>
        <p:spPr bwMode="auto">
          <a:xfrm>
            <a:off x="537021" y="4473575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即：</a:t>
            </a:r>
          </a:p>
        </p:txBody>
      </p:sp>
      <p:sp>
        <p:nvSpPr>
          <p:cNvPr id="244744" name="Rectangle 8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312150" cy="6762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dirty="0"/>
              <a:t>中国剩余定理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6660232" y="1162050"/>
            <a:ext cx="3027362" cy="1385887"/>
            <a:chOff x="914400" y="1196752"/>
            <a:chExt cx="3027362" cy="1385887"/>
          </a:xfrm>
        </p:grpSpPr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285875" y="1196752"/>
              <a:ext cx="2655887" cy="1385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defRPr/>
              </a:pPr>
              <a:r>
                <a:rPr kumimoji="1" lang="en-US" altLang="zh-CN" sz="2800" b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X≡2 (mod 3)</a:t>
              </a:r>
            </a:p>
            <a:p>
              <a:pPr algn="just" eaLnBrk="1" hangingPunct="1">
                <a:defRPr/>
              </a:pPr>
              <a:r>
                <a:rPr kumimoji="1" lang="en-US" altLang="zh-CN" sz="2800" b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X≡3 (mod 5)</a:t>
              </a:r>
            </a:p>
            <a:p>
              <a:pPr algn="just" eaLnBrk="1" hangingPunct="1">
                <a:defRPr/>
              </a:pPr>
              <a:r>
                <a:rPr kumimoji="1" lang="en-US" altLang="zh-CN" sz="2800" b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X≡2 (mod 7)</a:t>
              </a:r>
            </a:p>
          </p:txBody>
        </p:sp>
        <p:sp>
          <p:nvSpPr>
            <p:cNvPr id="9" name="AutoShape 10"/>
            <p:cNvSpPr>
              <a:spLocks/>
            </p:cNvSpPr>
            <p:nvPr/>
          </p:nvSpPr>
          <p:spPr bwMode="auto">
            <a:xfrm>
              <a:off x="914400" y="1268189"/>
              <a:ext cx="73025" cy="1152525"/>
            </a:xfrm>
            <a:prstGeom prst="leftBrace">
              <a:avLst>
                <a:gd name="adj1" fmla="val 131522"/>
                <a:gd name="adj2" fmla="val 50000"/>
              </a:avLst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rgbClr val="0000CC"/>
                </a:buClr>
                <a:buFont typeface="Wingdings" panose="05000000000000000000" pitchFamily="2" charset="2"/>
                <a:buChar char="u"/>
                <a:defRPr sz="3200">
                  <a:solidFill>
                    <a:srgbClr val="0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rgbClr val="0000CC"/>
                </a:buClr>
                <a:buFont typeface="Wingdings" panose="05000000000000000000" pitchFamily="2" charset="2"/>
                <a:buChar char="u"/>
                <a:defRPr sz="2800">
                  <a:solidFill>
                    <a:srgbClr val="0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rgbClr val="0000CC"/>
                </a:buClr>
                <a:buFont typeface="Wingdings" panose="05000000000000000000" pitchFamily="2" charset="2"/>
                <a:buChar char="u"/>
                <a:defRPr sz="2400">
                  <a:solidFill>
                    <a:srgbClr val="0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rgbClr val="0000CC"/>
                </a:buClr>
                <a:buFont typeface="Wingdings" panose="05000000000000000000" pitchFamily="2" charset="2"/>
                <a:buChar char="u"/>
                <a:defRPr sz="2000">
                  <a:solidFill>
                    <a:srgbClr val="0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rgbClr val="0000CC"/>
                </a:buClr>
                <a:buFont typeface="Wingdings" panose="05000000000000000000" pitchFamily="2" charset="2"/>
                <a:buChar char="u"/>
                <a:defRPr sz="2000">
                  <a:solidFill>
                    <a:srgbClr val="0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CC"/>
                </a:buClr>
                <a:buFont typeface="Wingdings" panose="05000000000000000000" pitchFamily="2" charset="2"/>
                <a:buChar char="u"/>
                <a:defRPr sz="2000">
                  <a:solidFill>
                    <a:srgbClr val="0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CC"/>
                </a:buClr>
                <a:buFont typeface="Wingdings" panose="05000000000000000000" pitchFamily="2" charset="2"/>
                <a:buChar char="u"/>
                <a:defRPr sz="2000">
                  <a:solidFill>
                    <a:srgbClr val="0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CC"/>
                </a:buClr>
                <a:buFont typeface="Wingdings" panose="05000000000000000000" pitchFamily="2" charset="2"/>
                <a:buChar char="u"/>
                <a:defRPr sz="2000">
                  <a:solidFill>
                    <a:srgbClr val="0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CC"/>
                </a:buClr>
                <a:buFont typeface="Wingdings" panose="05000000000000000000" pitchFamily="2" charset="2"/>
                <a:buChar char="u"/>
                <a:defRPr sz="2000">
                  <a:solidFill>
                    <a:srgbClr val="0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kumimoji="1" lang="zh-CN" altLang="zh-CN" sz="28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8" name="Text Box 4"/>
          <p:cNvSpPr txBox="1">
            <a:spLocks noChangeArrowheads="1"/>
          </p:cNvSpPr>
          <p:nvPr/>
        </p:nvSpPr>
        <p:spPr bwMode="auto">
          <a:xfrm>
            <a:off x="611188" y="1412875"/>
            <a:ext cx="8137525" cy="547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kumimoji="1" lang="en-US" altLang="zh-CN" sz="28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x≡M</a:t>
            </a:r>
            <a:r>
              <a:rPr kumimoji="1" lang="en-US" altLang="zh-CN" sz="2800" b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zh-CN" sz="28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</a:t>
            </a:r>
            <a:r>
              <a:rPr kumimoji="1" lang="en-US" altLang="zh-CN" sz="2800" b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zh-CN" sz="2800" b="0" baseline="30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-1</a:t>
            </a:r>
            <a:r>
              <a:rPr kumimoji="1" lang="en-US" altLang="zh-CN" sz="28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kumimoji="1" lang="en-US" altLang="zh-CN" sz="2800" b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zh-CN" sz="28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+ M</a:t>
            </a:r>
            <a:r>
              <a:rPr kumimoji="1" lang="en-US" altLang="zh-CN" sz="2800" b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28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</a:t>
            </a:r>
            <a:r>
              <a:rPr kumimoji="1" lang="en-US" altLang="zh-CN" sz="2800" b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2800" b="0" baseline="30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-1</a:t>
            </a:r>
            <a:r>
              <a:rPr kumimoji="1" lang="en-US" altLang="zh-CN" sz="28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kumimoji="1" lang="en-US" altLang="zh-CN" sz="2800" b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28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+ M</a:t>
            </a:r>
            <a:r>
              <a:rPr kumimoji="1" lang="en-US" altLang="zh-CN" sz="2800" b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kumimoji="1" lang="en-US" altLang="zh-CN" sz="28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</a:t>
            </a:r>
            <a:r>
              <a:rPr kumimoji="1" lang="en-US" altLang="zh-CN" sz="2800" b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kumimoji="1" lang="en-US" altLang="zh-CN" sz="2800" b="0" baseline="30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-1</a:t>
            </a:r>
            <a:r>
              <a:rPr kumimoji="1" lang="en-US" altLang="zh-CN" sz="28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kumimoji="1" lang="en-US" altLang="zh-CN" sz="2800" b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kumimoji="1" lang="en-US" altLang="zh-CN" sz="28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(mod 105)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1" lang="en-US" altLang="zh-CN" sz="28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≡70 b</a:t>
            </a:r>
            <a:r>
              <a:rPr kumimoji="1" lang="en-US" altLang="zh-CN" sz="2800" b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zh-CN" sz="28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+21 b</a:t>
            </a:r>
            <a:r>
              <a:rPr kumimoji="1" lang="en-US" altLang="zh-CN" sz="2800" b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28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+15 b</a:t>
            </a:r>
            <a:r>
              <a:rPr kumimoji="1" lang="en-US" altLang="zh-CN" sz="2800" b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kumimoji="1" lang="en-US" altLang="zh-CN" sz="28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(mod 105)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1" lang="en-US" altLang="zh-CN" sz="28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≡70*2+21*3+15*2 (mod 105)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1" lang="en-US" altLang="zh-CN" sz="28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≡140+63+30   (mod 105)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1" lang="en-US" altLang="zh-CN" sz="28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≡35+63+30  (mod 105)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1" lang="en-US" altLang="zh-CN" sz="28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≡128 (mod 105)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1" lang="en-US" altLang="zh-CN" sz="28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≡23 (mod 105)</a:t>
            </a:r>
          </a:p>
          <a:p>
            <a:pPr eaLnBrk="1" hangingPunct="1">
              <a:defRPr/>
            </a:pPr>
            <a:endParaRPr kumimoji="1" lang="en-US" altLang="zh-CN" sz="28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eaLnBrk="1" hangingPunct="1">
              <a:defRPr/>
            </a:pPr>
            <a:r>
              <a:rPr kumimoji="1"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所以，此物有</a:t>
            </a:r>
            <a:r>
              <a:rPr kumimoji="1"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23</a:t>
            </a:r>
            <a:r>
              <a:rPr kumimoji="1"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</a:t>
            </a:r>
          </a:p>
        </p:txBody>
      </p:sp>
      <p:sp>
        <p:nvSpPr>
          <p:cNvPr id="246789" name="Rectangle 5"/>
          <p:cNvSpPr>
            <a:spLocks noChangeArrowheads="1"/>
          </p:cNvSpPr>
          <p:nvPr/>
        </p:nvSpPr>
        <p:spPr bwMode="auto">
          <a:xfrm>
            <a:off x="971550" y="3844925"/>
            <a:ext cx="7199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endParaRPr lang="zh-CN" altLang="zh-CN" sz="2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46791" name="Rectangle 7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312150" cy="6762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dirty="0"/>
              <a:t>中国剩余定理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6516216" y="2687637"/>
            <a:ext cx="3027362" cy="1385887"/>
            <a:chOff x="914400" y="1196752"/>
            <a:chExt cx="3027362" cy="1385887"/>
          </a:xfrm>
        </p:grpSpPr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285875" y="1196752"/>
              <a:ext cx="2655887" cy="1385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just" eaLnBrk="1" hangingPunct="1">
                <a:defRPr/>
              </a:pPr>
              <a:r>
                <a:rPr kumimoji="1" lang="en-US" altLang="zh-CN" sz="2800" b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X≡2 (mod 3)</a:t>
              </a:r>
            </a:p>
            <a:p>
              <a:pPr algn="just" eaLnBrk="1" hangingPunct="1">
                <a:defRPr/>
              </a:pPr>
              <a:r>
                <a:rPr kumimoji="1" lang="en-US" altLang="zh-CN" sz="2800" b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X≡3 (mod 5)</a:t>
              </a:r>
            </a:p>
            <a:p>
              <a:pPr algn="just" eaLnBrk="1" hangingPunct="1">
                <a:defRPr/>
              </a:pPr>
              <a:r>
                <a:rPr kumimoji="1" lang="en-US" altLang="zh-CN" sz="2800" b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X≡2 (mod 7)</a:t>
              </a:r>
            </a:p>
          </p:txBody>
        </p:sp>
        <p:sp>
          <p:nvSpPr>
            <p:cNvPr id="8" name="AutoShape 10"/>
            <p:cNvSpPr>
              <a:spLocks/>
            </p:cNvSpPr>
            <p:nvPr/>
          </p:nvSpPr>
          <p:spPr bwMode="auto">
            <a:xfrm>
              <a:off x="914400" y="1268189"/>
              <a:ext cx="73025" cy="1152525"/>
            </a:xfrm>
            <a:prstGeom prst="leftBrace">
              <a:avLst>
                <a:gd name="adj1" fmla="val 131522"/>
                <a:gd name="adj2" fmla="val 50000"/>
              </a:avLst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kumimoji="1" lang="zh-CN" altLang="zh-CN" sz="28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 dirty="0"/>
              <a:t>离散对数</a:t>
            </a:r>
            <a:endParaRPr lang="zh-CN" altLang="en-US" sz="2900" b="0" dirty="0"/>
          </a:p>
        </p:txBody>
      </p:sp>
      <p:sp>
        <p:nvSpPr>
          <p:cNvPr id="2088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600200"/>
            <a:ext cx="8964612" cy="45259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/>
              <a:t>由欧拉定理，对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a,m</a:t>
            </a:r>
            <a:r>
              <a:rPr lang="en-US" altLang="zh-CN" dirty="0"/>
              <a:t>)=1,</a:t>
            </a:r>
            <a:r>
              <a:rPr lang="zh-CN" altLang="en-US" dirty="0"/>
              <a:t>有</a:t>
            </a:r>
            <a:r>
              <a:rPr lang="en-US" altLang="zh-CN" dirty="0"/>
              <a:t>a </a:t>
            </a:r>
            <a:r>
              <a:rPr lang="en-US" altLang="zh-CN" baseline="30000" dirty="0"/>
              <a:t>Φ(m)</a:t>
            </a:r>
            <a:r>
              <a:rPr lang="en-US" altLang="zh-CN" dirty="0"/>
              <a:t>≡1 (mod m)</a:t>
            </a:r>
            <a:r>
              <a:rPr lang="zh-CN" altLang="en-US" dirty="0"/>
              <a:t>，下面考虑更一般的形式，</a:t>
            </a:r>
            <a:endParaRPr lang="zh-CN" altLang="en-US" b="1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/>
              <a:t>定义 </a:t>
            </a:r>
            <a:r>
              <a:rPr lang="zh-CN" altLang="en-US" dirty="0">
                <a:solidFill>
                  <a:srgbClr val="00CC99"/>
                </a:solidFill>
              </a:rPr>
              <a:t>指数</a:t>
            </a:r>
            <a:r>
              <a:rPr lang="zh-CN" altLang="en-US" dirty="0"/>
              <a:t>： 设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a,m</a:t>
            </a:r>
            <a:r>
              <a:rPr lang="en-US" altLang="zh-CN" dirty="0"/>
              <a:t>)=1,</a:t>
            </a:r>
            <a:r>
              <a:rPr lang="zh-CN" altLang="en-US" dirty="0"/>
              <a:t>使</a:t>
            </a:r>
            <a:r>
              <a:rPr lang="en-US" altLang="zh-CN" dirty="0"/>
              <a:t>a</a:t>
            </a:r>
            <a:r>
              <a:rPr lang="en-US" altLang="zh-CN" baseline="30000" dirty="0"/>
              <a:t>n</a:t>
            </a:r>
            <a:r>
              <a:rPr lang="en-US" altLang="zh-CN" dirty="0"/>
              <a:t>≡1 (mod m)</a:t>
            </a:r>
            <a:r>
              <a:rPr lang="zh-CN" altLang="en-US" dirty="0"/>
              <a:t>成立的最小正整数</a:t>
            </a:r>
            <a:r>
              <a:rPr lang="en-US" altLang="zh-CN" dirty="0"/>
              <a:t>n</a:t>
            </a:r>
            <a:r>
              <a:rPr lang="zh-CN" altLang="en-US" dirty="0"/>
              <a:t>称为</a:t>
            </a:r>
            <a:r>
              <a:rPr lang="en-US" altLang="zh-CN" dirty="0"/>
              <a:t>a</a:t>
            </a:r>
            <a:r>
              <a:rPr lang="zh-CN" altLang="en-US" dirty="0"/>
              <a:t>对模</a:t>
            </a:r>
            <a:r>
              <a:rPr lang="en-US" altLang="zh-CN" dirty="0"/>
              <a:t>m</a:t>
            </a:r>
            <a:r>
              <a:rPr lang="zh-CN" altLang="en-US" dirty="0"/>
              <a:t>的指数或阶、或</a:t>
            </a:r>
            <a:r>
              <a:rPr lang="en-US" altLang="zh-CN" dirty="0"/>
              <a:t>a</a:t>
            </a:r>
            <a:r>
              <a:rPr lang="zh-CN" altLang="en-US" dirty="0"/>
              <a:t>所产生的周期长，记为</a:t>
            </a:r>
            <a:r>
              <a:rPr lang="en-US" altLang="zh-CN" dirty="0" err="1"/>
              <a:t>δ</a:t>
            </a:r>
            <a:r>
              <a:rPr lang="en-US" altLang="zh-CN" baseline="-25000" dirty="0" err="1"/>
              <a:t>m</a:t>
            </a:r>
            <a:r>
              <a:rPr lang="en-US" altLang="zh-CN" dirty="0"/>
              <a:t>(a)</a:t>
            </a:r>
            <a:r>
              <a:rPr lang="zh-CN" altLang="en-US" dirty="0"/>
              <a:t>。</a:t>
            </a:r>
          </a:p>
          <a:p>
            <a:pPr eaLnBrk="1" hangingPunct="1">
              <a:buNone/>
              <a:defRPr/>
            </a:pPr>
            <a:r>
              <a:rPr lang="zh-CN" altLang="en-US" dirty="0"/>
              <a:t>定义 </a:t>
            </a:r>
            <a:r>
              <a:rPr lang="zh-CN" altLang="en-US" dirty="0">
                <a:solidFill>
                  <a:srgbClr val="00CC99"/>
                </a:solidFill>
              </a:rPr>
              <a:t>本原根</a:t>
            </a:r>
            <a:r>
              <a:rPr lang="zh-CN" altLang="en-US" dirty="0"/>
              <a:t>： 如果</a:t>
            </a:r>
            <a:r>
              <a:rPr lang="en-US" altLang="zh-CN" dirty="0" err="1"/>
              <a:t>δ</a:t>
            </a:r>
            <a:r>
              <a:rPr lang="en-US" altLang="zh-CN" baseline="-25000" dirty="0" err="1"/>
              <a:t>m</a:t>
            </a:r>
            <a:r>
              <a:rPr lang="en-US" altLang="zh-CN" dirty="0"/>
              <a:t>(a)=Φ (m)</a:t>
            </a:r>
            <a:r>
              <a:rPr lang="zh-CN" altLang="en-US" dirty="0"/>
              <a:t>，则称</a:t>
            </a:r>
            <a:r>
              <a:rPr lang="en-US" altLang="zh-CN" dirty="0"/>
              <a:t>a</a:t>
            </a:r>
            <a:r>
              <a:rPr lang="zh-CN" altLang="en-US" dirty="0"/>
              <a:t>是模</a:t>
            </a:r>
            <a:r>
              <a:rPr lang="en-US" altLang="zh-CN" dirty="0"/>
              <a:t>m</a:t>
            </a:r>
            <a:r>
              <a:rPr lang="zh-CN" altLang="en-US" dirty="0"/>
              <a:t>的本原根。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1136" name="Group 192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252641390"/>
              </p:ext>
            </p:extLst>
          </p:nvPr>
        </p:nvGraphicFramePr>
        <p:xfrm>
          <a:off x="0" y="333375"/>
          <a:ext cx="9144000" cy="6383341"/>
        </p:xfrm>
        <a:graphic>
          <a:graphicData uri="http://schemas.openxmlformats.org/drawingml/2006/table">
            <a:tbl>
              <a:tblPr/>
              <a:tblGrid>
                <a:gridCol w="804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6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96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64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1278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627932">
                <a:tc gridSpan="13"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a </a:t>
                      </a:r>
                      <a:r>
                        <a:rPr kumimoji="0" lang="en-US" altLang="zh-CN" sz="32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n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≡</a:t>
                      </a: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y (mod 13)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35"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  y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12"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华文中宋" panose="02010600040101010101" pitchFamily="2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551"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华文中宋" panose="02010600040101010101" pitchFamily="2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50"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华文中宋" panose="02010600040101010101" pitchFamily="2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50"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华文中宋" panose="02010600040101010101" pitchFamily="2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50"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华文中宋" panose="02010600040101010101" pitchFamily="2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750"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99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华文中宋" panose="02010600040101010101" pitchFamily="2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5005"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华文中宋" panose="02010600040101010101" pitchFamily="2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750"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华文中宋" panose="02010600040101010101" pitchFamily="2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6750"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99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华文中宋" panose="02010600040101010101" pitchFamily="2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7068"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华文中宋" panose="02010600040101010101" pitchFamily="2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6750"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华文中宋" panose="02010600040101010101" pitchFamily="2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6750"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华文中宋" panose="02010600040101010101" pitchFamily="2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6750"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华文中宋" panose="02010600040101010101" pitchFamily="2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28738"/>
            <a:ext cx="8229600" cy="45259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dirty="0"/>
              <a:t>从上表中可以看出：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）阶为</a:t>
            </a:r>
            <a:r>
              <a:rPr lang="en-US" altLang="zh-CN" sz="2800" dirty="0"/>
              <a:t>2</a:t>
            </a:r>
            <a:r>
              <a:rPr lang="zh-CN" altLang="en-US" sz="2800" dirty="0"/>
              <a:t>元素有</a:t>
            </a:r>
            <a:r>
              <a:rPr lang="en-US" altLang="zh-CN" sz="2800" dirty="0" err="1"/>
              <a:t>Φ</a:t>
            </a:r>
            <a:r>
              <a:rPr lang="en-US" altLang="zh-CN" sz="2800" dirty="0"/>
              <a:t>(2)=1</a:t>
            </a:r>
            <a:r>
              <a:rPr lang="zh-CN" altLang="en-US" sz="2800" dirty="0"/>
              <a:t>个；</a:t>
            </a:r>
            <a:r>
              <a:rPr lang="en-US" altLang="zh-CN" sz="2800" dirty="0"/>
              <a:t>12</a:t>
            </a:r>
            <a:r>
              <a:rPr lang="zh-CN" altLang="en-US" sz="2800" dirty="0"/>
              <a:t>模</a:t>
            </a:r>
            <a:r>
              <a:rPr lang="en-US" altLang="zh-CN" sz="2800" dirty="0"/>
              <a:t>13</a:t>
            </a:r>
            <a:r>
              <a:rPr lang="zh-CN" altLang="en-US" sz="2800" dirty="0"/>
              <a:t>的阶为</a:t>
            </a:r>
            <a:r>
              <a:rPr lang="en-US" altLang="zh-CN" sz="2800" dirty="0"/>
              <a:t>2</a:t>
            </a:r>
            <a:r>
              <a:rPr lang="zh-CN" altLang="en-US" sz="2800" dirty="0"/>
              <a:t>。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）阶为</a:t>
            </a:r>
            <a:r>
              <a:rPr lang="en-US" altLang="zh-CN" sz="2800" dirty="0"/>
              <a:t>3</a:t>
            </a:r>
            <a:r>
              <a:rPr lang="zh-CN" altLang="en-US" sz="2800" dirty="0"/>
              <a:t>元素有</a:t>
            </a:r>
            <a:r>
              <a:rPr lang="en-US" altLang="zh-CN" sz="2800" dirty="0" err="1"/>
              <a:t>Φ</a:t>
            </a:r>
            <a:r>
              <a:rPr lang="en-US" altLang="zh-CN" sz="2800" dirty="0"/>
              <a:t>(3)=2</a:t>
            </a:r>
            <a:r>
              <a:rPr lang="zh-CN" altLang="en-US" sz="2800" dirty="0"/>
              <a:t>个；</a:t>
            </a:r>
            <a:r>
              <a:rPr lang="en-US" altLang="zh-CN" sz="2800" dirty="0"/>
              <a:t>3</a:t>
            </a:r>
            <a:r>
              <a:rPr lang="zh-CN" altLang="en-US" sz="2800" dirty="0"/>
              <a:t>，</a:t>
            </a:r>
            <a:r>
              <a:rPr lang="en-US" altLang="zh-CN" sz="2800" dirty="0"/>
              <a:t>9</a:t>
            </a:r>
            <a:r>
              <a:rPr lang="zh-CN" altLang="en-US" sz="2800" dirty="0"/>
              <a:t>模</a:t>
            </a:r>
            <a:r>
              <a:rPr lang="en-US" altLang="zh-CN" sz="2800" dirty="0"/>
              <a:t>13</a:t>
            </a:r>
            <a:r>
              <a:rPr lang="zh-CN" altLang="en-US" sz="2800" dirty="0"/>
              <a:t>的阶为</a:t>
            </a:r>
            <a:r>
              <a:rPr lang="en-US" altLang="zh-CN" sz="2800" dirty="0"/>
              <a:t>3</a:t>
            </a:r>
            <a:r>
              <a:rPr lang="zh-CN" altLang="en-US" sz="2800" dirty="0"/>
              <a:t>。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）阶为</a:t>
            </a:r>
            <a:r>
              <a:rPr lang="en-US" altLang="zh-CN" sz="2800" dirty="0"/>
              <a:t>4</a:t>
            </a:r>
            <a:r>
              <a:rPr lang="zh-CN" altLang="en-US" sz="2800" dirty="0"/>
              <a:t>元素有</a:t>
            </a:r>
            <a:r>
              <a:rPr lang="en-US" altLang="zh-CN" sz="2800" dirty="0" err="1"/>
              <a:t>Φ</a:t>
            </a:r>
            <a:r>
              <a:rPr lang="en-US" altLang="zh-CN" sz="2800" dirty="0"/>
              <a:t>(4)=2</a:t>
            </a:r>
            <a:r>
              <a:rPr lang="zh-CN" altLang="en-US" sz="2800" dirty="0"/>
              <a:t>个；</a:t>
            </a:r>
            <a:r>
              <a:rPr lang="en-US" altLang="zh-CN" sz="2800" dirty="0"/>
              <a:t>5</a:t>
            </a:r>
            <a:r>
              <a:rPr lang="zh-CN" altLang="en-US" sz="2800" dirty="0"/>
              <a:t>，</a:t>
            </a:r>
            <a:r>
              <a:rPr lang="en-US" altLang="zh-CN" sz="2800" dirty="0"/>
              <a:t>8</a:t>
            </a:r>
            <a:r>
              <a:rPr lang="zh-CN" altLang="en-US" sz="2800" dirty="0"/>
              <a:t>模</a:t>
            </a:r>
            <a:r>
              <a:rPr lang="en-US" altLang="zh-CN" sz="2800" dirty="0"/>
              <a:t>13</a:t>
            </a:r>
            <a:r>
              <a:rPr lang="zh-CN" altLang="en-US" sz="2800" dirty="0"/>
              <a:t>的阶为</a:t>
            </a:r>
            <a:r>
              <a:rPr lang="en-US" altLang="zh-CN" sz="2800" dirty="0"/>
              <a:t>4</a:t>
            </a:r>
            <a:r>
              <a:rPr lang="zh-CN" altLang="en-US" sz="2800" dirty="0"/>
              <a:t>。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dirty="0"/>
              <a:t>（</a:t>
            </a:r>
            <a:r>
              <a:rPr lang="en-US" altLang="zh-CN" sz="2800" dirty="0"/>
              <a:t>4</a:t>
            </a:r>
            <a:r>
              <a:rPr lang="zh-CN" altLang="en-US" sz="2800" dirty="0"/>
              <a:t>）阶为</a:t>
            </a:r>
            <a:r>
              <a:rPr lang="en-US" altLang="zh-CN" sz="2800" dirty="0"/>
              <a:t>6</a:t>
            </a:r>
            <a:r>
              <a:rPr lang="zh-CN" altLang="en-US" sz="2800" dirty="0"/>
              <a:t>元素有</a:t>
            </a:r>
            <a:r>
              <a:rPr lang="en-US" altLang="zh-CN" sz="2800" dirty="0" err="1"/>
              <a:t>Φ</a:t>
            </a:r>
            <a:r>
              <a:rPr lang="en-US" altLang="zh-CN" sz="2800" dirty="0"/>
              <a:t>(6)=2</a:t>
            </a:r>
            <a:r>
              <a:rPr lang="zh-CN" altLang="en-US" sz="2800" dirty="0"/>
              <a:t>个；</a:t>
            </a:r>
            <a:r>
              <a:rPr lang="en-US" altLang="zh-CN" sz="2800" dirty="0"/>
              <a:t>4</a:t>
            </a:r>
            <a:r>
              <a:rPr lang="zh-CN" altLang="en-US" sz="2800" dirty="0"/>
              <a:t>，</a:t>
            </a:r>
            <a:r>
              <a:rPr lang="en-US" altLang="zh-CN" sz="2800" dirty="0"/>
              <a:t>10</a:t>
            </a:r>
            <a:r>
              <a:rPr lang="zh-CN" altLang="en-US" sz="2800" dirty="0"/>
              <a:t>模</a:t>
            </a:r>
            <a:r>
              <a:rPr lang="en-US" altLang="zh-CN" sz="2800" dirty="0"/>
              <a:t>13</a:t>
            </a:r>
            <a:r>
              <a:rPr lang="zh-CN" altLang="en-US" sz="2800" dirty="0"/>
              <a:t>的阶为</a:t>
            </a:r>
            <a:r>
              <a:rPr lang="en-US" altLang="zh-CN" sz="2800" dirty="0"/>
              <a:t>6</a:t>
            </a:r>
            <a:r>
              <a:rPr lang="zh-CN" altLang="en-US" sz="2800" dirty="0"/>
              <a:t>。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dirty="0"/>
              <a:t>（</a:t>
            </a:r>
            <a:r>
              <a:rPr lang="en-US" altLang="zh-CN" sz="2800" dirty="0"/>
              <a:t>5</a:t>
            </a:r>
            <a:r>
              <a:rPr lang="zh-CN" altLang="en-US" sz="2800" dirty="0"/>
              <a:t>）阶为</a:t>
            </a:r>
            <a:r>
              <a:rPr lang="en-US" altLang="zh-CN" sz="2800" dirty="0"/>
              <a:t>12</a:t>
            </a:r>
            <a:r>
              <a:rPr lang="zh-CN" altLang="en-US" sz="2800" dirty="0"/>
              <a:t>元素有</a:t>
            </a:r>
            <a:r>
              <a:rPr lang="en-US" altLang="zh-CN" sz="2800" dirty="0" err="1"/>
              <a:t>Φ</a:t>
            </a:r>
            <a:r>
              <a:rPr lang="en-US" altLang="zh-CN" sz="2800" dirty="0"/>
              <a:t>(12)= </a:t>
            </a:r>
            <a:r>
              <a:rPr lang="en-US" altLang="zh-CN" sz="2800" dirty="0" err="1"/>
              <a:t>Φ</a:t>
            </a:r>
            <a:r>
              <a:rPr lang="en-US" altLang="zh-CN" sz="2800" dirty="0"/>
              <a:t> (3) </a:t>
            </a:r>
            <a:r>
              <a:rPr lang="en-US" altLang="zh-CN" sz="2800" dirty="0" err="1"/>
              <a:t>Φ</a:t>
            </a:r>
            <a:r>
              <a:rPr lang="en-US" altLang="zh-CN" sz="2800" dirty="0"/>
              <a:t> (2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)=4</a:t>
            </a:r>
            <a:r>
              <a:rPr lang="zh-CN" altLang="en-US" sz="2800" dirty="0"/>
              <a:t>个；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dirty="0"/>
              <a:t>    </a:t>
            </a:r>
            <a:r>
              <a:rPr lang="en-US" altLang="zh-CN" sz="2800" dirty="0"/>
              <a:t>2</a:t>
            </a:r>
            <a:r>
              <a:rPr lang="zh-CN" altLang="en-US" sz="2800" dirty="0"/>
              <a:t>，</a:t>
            </a:r>
            <a:r>
              <a:rPr lang="en-US" altLang="zh-CN" sz="2800" dirty="0"/>
              <a:t>6</a:t>
            </a:r>
            <a:r>
              <a:rPr lang="zh-CN" altLang="en-US" sz="2800" dirty="0"/>
              <a:t>，</a:t>
            </a:r>
            <a:r>
              <a:rPr lang="en-US" altLang="zh-CN" sz="2800" dirty="0"/>
              <a:t>7</a:t>
            </a:r>
            <a:r>
              <a:rPr lang="zh-CN" altLang="en-US" sz="2800" dirty="0"/>
              <a:t>，</a:t>
            </a:r>
            <a:r>
              <a:rPr lang="en-US" altLang="zh-CN" sz="2800" dirty="0"/>
              <a:t>11</a:t>
            </a:r>
            <a:r>
              <a:rPr lang="zh-CN" altLang="en-US" sz="2800" dirty="0"/>
              <a:t>模</a:t>
            </a:r>
            <a:r>
              <a:rPr lang="en-US" altLang="zh-CN" sz="2800" dirty="0"/>
              <a:t>13</a:t>
            </a:r>
            <a:r>
              <a:rPr lang="zh-CN" altLang="en-US" sz="2800" dirty="0"/>
              <a:t>的阶为</a:t>
            </a:r>
            <a:r>
              <a:rPr lang="en-US" altLang="zh-CN" sz="2800" dirty="0"/>
              <a:t>12</a:t>
            </a:r>
            <a:r>
              <a:rPr lang="zh-CN" altLang="en-US" sz="2800" dirty="0"/>
              <a:t>，等于</a:t>
            </a:r>
            <a:r>
              <a:rPr lang="en-US" altLang="zh-CN" sz="2800" dirty="0" err="1"/>
              <a:t>Φ</a:t>
            </a:r>
            <a:r>
              <a:rPr lang="en-US" altLang="zh-CN" sz="2800" dirty="0"/>
              <a:t>(13)</a:t>
            </a:r>
            <a:r>
              <a:rPr lang="zh-CN" altLang="en-US" sz="2800" dirty="0"/>
              <a:t>，所以</a:t>
            </a:r>
            <a:r>
              <a:rPr lang="en-US" altLang="zh-CN" sz="2800" dirty="0"/>
              <a:t>2</a:t>
            </a:r>
            <a:r>
              <a:rPr lang="zh-CN" altLang="en-US" sz="2800" dirty="0"/>
              <a:t>，</a:t>
            </a:r>
            <a:r>
              <a:rPr lang="en-US" altLang="zh-CN" sz="2800" dirty="0"/>
              <a:t>6</a:t>
            </a:r>
            <a:r>
              <a:rPr lang="zh-CN" altLang="en-US" sz="2800" dirty="0"/>
              <a:t>，</a:t>
            </a:r>
            <a:r>
              <a:rPr lang="en-US" altLang="zh-CN" sz="2800" dirty="0"/>
              <a:t>7</a:t>
            </a:r>
            <a:r>
              <a:rPr lang="zh-CN" altLang="en-US" sz="2800" dirty="0"/>
              <a:t>，</a:t>
            </a:r>
            <a:r>
              <a:rPr lang="en-US" altLang="zh-CN" sz="2800" dirty="0"/>
              <a:t>11</a:t>
            </a:r>
            <a:r>
              <a:rPr lang="zh-CN" altLang="en-US" sz="2800" dirty="0"/>
              <a:t>是模</a:t>
            </a:r>
            <a:r>
              <a:rPr lang="en-US" altLang="zh-CN" sz="2800" dirty="0"/>
              <a:t>13</a:t>
            </a:r>
            <a:r>
              <a:rPr lang="zh-CN" altLang="en-US" sz="2800" dirty="0"/>
              <a:t>的本原根</a:t>
            </a:r>
            <a:r>
              <a:rPr lang="en-US" altLang="zh-CN" sz="2800" dirty="0"/>
              <a:t>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328738"/>
            <a:ext cx="8569325" cy="4525962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若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p</a:t>
            </a:r>
            <a:r>
              <a:rPr lang="zh-CN" altLang="en-US" dirty="0"/>
              <a:t>互素，且</a:t>
            </a:r>
            <a:r>
              <a:rPr lang="en-US" altLang="zh-CN" dirty="0"/>
              <a:t>a</a:t>
            </a:r>
            <a:r>
              <a:rPr lang="zh-CN" altLang="en-US" dirty="0"/>
              <a:t>为</a:t>
            </a:r>
            <a:r>
              <a:rPr lang="en-US" altLang="zh-CN" dirty="0"/>
              <a:t>p</a:t>
            </a:r>
            <a:r>
              <a:rPr lang="zh-CN" altLang="en-US" dirty="0"/>
              <a:t>的本原根，则其幂：</a:t>
            </a:r>
            <a:r>
              <a:rPr lang="en-US" altLang="zh-CN" dirty="0"/>
              <a:t>a</a:t>
            </a:r>
            <a:r>
              <a:rPr lang="en-US" altLang="zh-CN" baseline="30000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en-US" altLang="zh-CN" baseline="30000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dirty="0"/>
              <a:t>a </a:t>
            </a:r>
            <a:r>
              <a:rPr lang="en-US" altLang="zh-CN" baseline="30000" dirty="0"/>
              <a:t>Φ(p)</a:t>
            </a:r>
            <a:r>
              <a:rPr lang="zh-CN" altLang="en-US" dirty="0"/>
              <a:t>模</a:t>
            </a:r>
            <a:r>
              <a:rPr lang="en-US" altLang="zh-CN" dirty="0"/>
              <a:t>p</a:t>
            </a:r>
            <a:r>
              <a:rPr lang="zh-CN" altLang="en-US" dirty="0"/>
              <a:t>两两不同余，且均与</a:t>
            </a:r>
            <a:r>
              <a:rPr lang="en-US" altLang="zh-CN" dirty="0"/>
              <a:t>p</a:t>
            </a:r>
            <a:r>
              <a:rPr lang="zh-CN" altLang="en-US" dirty="0"/>
              <a:t>互素。</a:t>
            </a:r>
          </a:p>
          <a:p>
            <a:pPr>
              <a:defRPr/>
            </a:pPr>
            <a:r>
              <a:rPr lang="zh-CN" altLang="en-US" dirty="0"/>
              <a:t>特别的，如果</a:t>
            </a:r>
            <a:r>
              <a:rPr lang="en-US" altLang="zh-CN" dirty="0"/>
              <a:t>p</a:t>
            </a:r>
            <a:r>
              <a:rPr lang="zh-CN" altLang="en-US" dirty="0"/>
              <a:t>为素数，则对其本原根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zh-CN" altLang="en-US" dirty="0"/>
              <a:t>的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(p-1)</a:t>
            </a:r>
            <a:r>
              <a:rPr lang="zh-CN" altLang="en-US" dirty="0"/>
              <a:t>的各次幂恰好可产生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(p-1)</a:t>
            </a:r>
            <a:r>
              <a:rPr lang="zh-CN" altLang="en-US" dirty="0"/>
              <a:t>每个整数一次且仅一次。</a:t>
            </a:r>
            <a:endParaRPr lang="en-US" altLang="zh-CN" dirty="0"/>
          </a:p>
          <a:p>
            <a:r>
              <a:rPr lang="zh-CN" altLang="en-US" dirty="0"/>
              <a:t>即</a:t>
            </a:r>
            <a:r>
              <a:rPr lang="en-US" altLang="zh-CN" dirty="0"/>
              <a:t>{</a:t>
            </a:r>
            <a:r>
              <a:rPr lang="en-US" altLang="zh-CN" i="1" dirty="0"/>
              <a:t>a </a:t>
            </a:r>
            <a:r>
              <a:rPr lang="en-US" altLang="zh-CN" dirty="0"/>
              <a:t>mod </a:t>
            </a:r>
            <a:r>
              <a:rPr lang="en-US" altLang="zh-CN" i="1" dirty="0"/>
              <a:t>p</a:t>
            </a:r>
            <a:r>
              <a:rPr lang="zh-CN" altLang="en-US" dirty="0"/>
              <a:t>，</a:t>
            </a:r>
            <a:r>
              <a:rPr lang="en-US" altLang="zh-CN" i="1" dirty="0"/>
              <a:t>a</a:t>
            </a:r>
            <a:r>
              <a:rPr lang="en-US" altLang="zh-CN" baseline="30000" dirty="0"/>
              <a:t>2</a:t>
            </a:r>
            <a:r>
              <a:rPr lang="en-US" altLang="zh-CN" dirty="0"/>
              <a:t> mod</a:t>
            </a:r>
            <a:r>
              <a:rPr lang="en-US" altLang="zh-CN" i="1" dirty="0"/>
              <a:t> p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i="1" dirty="0"/>
              <a:t>a</a:t>
            </a:r>
            <a:r>
              <a:rPr lang="en-US" altLang="zh-CN" i="1" baseline="30000" dirty="0"/>
              <a:t>p</a:t>
            </a:r>
            <a:r>
              <a:rPr lang="en-US" altLang="zh-CN" baseline="30000" dirty="0"/>
              <a:t>-1 </a:t>
            </a:r>
            <a:r>
              <a:rPr lang="en-US" altLang="zh-CN" dirty="0"/>
              <a:t>mod </a:t>
            </a:r>
            <a:r>
              <a:rPr lang="en-US" altLang="zh-CN" i="1" dirty="0"/>
              <a:t>p</a:t>
            </a: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i="1" dirty="0"/>
              <a:t>    =</a:t>
            </a:r>
            <a:r>
              <a:rPr lang="en-US" altLang="zh-CN" dirty="0"/>
              <a:t> {1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dirty="0"/>
              <a:t>p-1}=</a:t>
            </a:r>
            <a:r>
              <a:rPr lang="en-US" altLang="zh-CN" i="1" dirty="0"/>
              <a:t> </a:t>
            </a:r>
            <a:r>
              <a:rPr lang="en-US" altLang="zh-CN" i="1" dirty="0" err="1"/>
              <a:t>Z</a:t>
            </a:r>
            <a:r>
              <a:rPr lang="en-US" altLang="zh-CN" i="1" baseline="-25000" dirty="0" err="1"/>
              <a:t>p</a:t>
            </a:r>
            <a:r>
              <a:rPr lang="en-US" altLang="zh-CN" baseline="30000" dirty="0"/>
              <a:t>*</a:t>
            </a:r>
            <a:endParaRPr lang="zh-CN" altLang="en-US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zh-CN" altLang="en-US" dirty="0"/>
          </a:p>
          <a:p>
            <a:pPr eaLnBrk="1" hangingPunct="1">
              <a:defRPr/>
            </a:pP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离散对数</a:t>
            </a:r>
            <a:endParaRPr lang="zh-CN" altLang="zh-CN" dirty="0"/>
          </a:p>
        </p:txBody>
      </p:sp>
      <p:sp>
        <p:nvSpPr>
          <p:cNvPr id="221186" name="Rectangle 2"/>
          <p:cNvSpPr>
            <a:spLocks noGrp="1" noChangeArrowheads="1"/>
          </p:cNvSpPr>
          <p:nvPr>
            <p:ph idx="1"/>
          </p:nvPr>
        </p:nvSpPr>
        <p:spPr>
          <a:xfrm>
            <a:off x="611560" y="1484784"/>
            <a:ext cx="8229600" cy="4321175"/>
          </a:xfrm>
        </p:spPr>
        <p:txBody>
          <a:bodyPr>
            <a:normAutofit fontScale="92500" lnSpcReduction="20000"/>
          </a:bodyPr>
          <a:lstStyle/>
          <a:p>
            <a:pPr>
              <a:buNone/>
              <a:defRPr/>
            </a:pPr>
            <a:r>
              <a:rPr lang="zh-CN" altLang="en-US" sz="2800" dirty="0"/>
              <a:t>对某素数</a:t>
            </a:r>
            <a:r>
              <a:rPr lang="en-US" altLang="zh-CN" sz="2800" dirty="0"/>
              <a:t>p</a:t>
            </a:r>
            <a:r>
              <a:rPr lang="zh-CN" altLang="en-US" sz="2800" dirty="0"/>
              <a:t>的本原根</a:t>
            </a:r>
            <a:r>
              <a:rPr lang="en-US" altLang="zh-CN" sz="2800" dirty="0"/>
              <a:t>a</a:t>
            </a:r>
            <a:r>
              <a:rPr lang="zh-CN" altLang="en-US" sz="2800" dirty="0"/>
              <a:t>，</a:t>
            </a:r>
            <a:r>
              <a:rPr lang="en-US" altLang="zh-CN" sz="2800" dirty="0"/>
              <a:t>a</a:t>
            </a:r>
            <a:r>
              <a:rPr lang="zh-CN" altLang="en-US" sz="2800" dirty="0"/>
              <a:t>的</a:t>
            </a:r>
            <a:r>
              <a:rPr lang="en-US" altLang="zh-CN" sz="2800" dirty="0"/>
              <a:t>1</a:t>
            </a:r>
            <a:r>
              <a:rPr lang="zh-CN" altLang="en-US" sz="2800" dirty="0"/>
              <a:t>到</a:t>
            </a:r>
            <a:r>
              <a:rPr lang="en-US" altLang="zh-CN" sz="2800" dirty="0"/>
              <a:t>(p-1)</a:t>
            </a:r>
            <a:r>
              <a:rPr lang="zh-CN" altLang="en-US" sz="2800" dirty="0"/>
              <a:t>的各次幂恰好能产生</a:t>
            </a:r>
            <a:r>
              <a:rPr lang="en-US" altLang="zh-CN" sz="2800" dirty="0"/>
              <a:t>1</a:t>
            </a:r>
            <a:r>
              <a:rPr lang="zh-CN" altLang="en-US" sz="2800" dirty="0"/>
              <a:t>到</a:t>
            </a:r>
            <a:r>
              <a:rPr lang="en-US" altLang="zh-CN" sz="2800" dirty="0"/>
              <a:t>(p-1)</a:t>
            </a:r>
            <a:r>
              <a:rPr lang="zh-CN" altLang="en-US" sz="2800" dirty="0"/>
              <a:t>的每个整数一次且一次</a:t>
            </a:r>
            <a:endParaRPr lang="en-US" altLang="zh-CN" sz="2800" dirty="0"/>
          </a:p>
          <a:p>
            <a:pPr>
              <a:buNone/>
              <a:defRPr/>
            </a:pPr>
            <a:r>
              <a:rPr lang="zh-CN" altLang="en-US" sz="2800" dirty="0"/>
              <a:t>对何整数</a:t>
            </a:r>
            <a:r>
              <a:rPr lang="en-US" altLang="zh-CN" sz="2800" dirty="0"/>
              <a:t>b</a:t>
            </a:r>
            <a:r>
              <a:rPr lang="zh-CN" altLang="en-US" sz="2800" dirty="0"/>
              <a:t>，</a:t>
            </a:r>
            <a:r>
              <a:rPr lang="en-US" altLang="zh-CN" sz="2800" dirty="0"/>
              <a:t>0≤b≤p-1</a:t>
            </a:r>
            <a:r>
              <a:rPr lang="zh-CN" altLang="en-US" sz="2800" dirty="0"/>
              <a:t>，必定有：</a:t>
            </a:r>
            <a:endParaRPr lang="en-US" altLang="zh-CN" sz="2800" dirty="0"/>
          </a:p>
          <a:p>
            <a:pPr algn="ctr">
              <a:buNone/>
              <a:defRPr/>
            </a:pPr>
            <a:r>
              <a:rPr lang="en-US" altLang="zh-CN" sz="2800" dirty="0"/>
              <a:t>b=</a:t>
            </a:r>
            <a:r>
              <a:rPr lang="en-US" altLang="zh-CN" sz="2800" i="1" dirty="0" err="1"/>
              <a:t>a</a:t>
            </a:r>
            <a:r>
              <a:rPr lang="en-US" altLang="zh-CN" sz="2800" baseline="30000" dirty="0" err="1"/>
              <a:t>r</a:t>
            </a:r>
            <a:r>
              <a:rPr lang="en-US" altLang="zh-CN" sz="2800" baseline="30000" dirty="0"/>
              <a:t> </a:t>
            </a:r>
            <a:r>
              <a:rPr lang="en-US" altLang="zh-CN" sz="2800" dirty="0"/>
              <a:t>mod </a:t>
            </a:r>
            <a:r>
              <a:rPr lang="en-US" altLang="zh-CN" sz="2800" i="1" dirty="0"/>
              <a:t>p</a:t>
            </a:r>
            <a:r>
              <a:rPr lang="zh-CN" altLang="en-US" sz="2800" dirty="0"/>
              <a:t>，</a:t>
            </a:r>
            <a:endParaRPr lang="en-US" altLang="zh-CN" sz="2800" dirty="0"/>
          </a:p>
          <a:p>
            <a:pPr>
              <a:buNone/>
              <a:defRPr/>
            </a:pPr>
            <a:r>
              <a:rPr lang="zh-CN" altLang="en-US" sz="2800" dirty="0"/>
              <a:t>其中</a:t>
            </a:r>
            <a:r>
              <a:rPr lang="en-US" altLang="zh-CN" sz="2800" dirty="0"/>
              <a:t>0≤r≤(p-1)</a:t>
            </a:r>
            <a:r>
              <a:rPr lang="zh-CN" altLang="en-US" sz="2800" dirty="0"/>
              <a:t>，只考虑非零元素，</a:t>
            </a:r>
            <a:endParaRPr lang="en-US" altLang="zh-CN" sz="2800" dirty="0"/>
          </a:p>
          <a:p>
            <a:pPr eaLnBrk="1" hangingPunct="1">
              <a:buNone/>
              <a:defRPr/>
            </a:pPr>
            <a:r>
              <a:rPr lang="zh-CN" altLang="en-US" sz="2800" dirty="0"/>
              <a:t>因此对任意非零整数</a:t>
            </a:r>
            <a:r>
              <a:rPr lang="en-US" altLang="zh-CN" sz="2800" dirty="0"/>
              <a:t>b</a:t>
            </a:r>
            <a:r>
              <a:rPr lang="zh-CN" altLang="en-US" sz="2800" dirty="0"/>
              <a:t>、素数</a:t>
            </a:r>
            <a:r>
              <a:rPr lang="en-US" altLang="zh-CN" sz="2800" dirty="0"/>
              <a:t>p</a:t>
            </a:r>
            <a:r>
              <a:rPr lang="zh-CN" altLang="en-US" sz="2800" dirty="0"/>
              <a:t>的本原根</a:t>
            </a:r>
            <a:r>
              <a:rPr lang="en-US" altLang="zh-CN" sz="2800" dirty="0"/>
              <a:t>a,</a:t>
            </a:r>
            <a:r>
              <a:rPr lang="zh-CN" altLang="en-US" sz="2800" dirty="0"/>
              <a:t>有唯一整数</a:t>
            </a:r>
            <a:r>
              <a:rPr lang="en-US" altLang="zh-CN" sz="2800" dirty="0" err="1"/>
              <a:t>i</a:t>
            </a:r>
            <a:r>
              <a:rPr lang="zh-CN" altLang="en-US" sz="2800" dirty="0"/>
              <a:t>，使得：</a:t>
            </a:r>
          </a:p>
          <a:p>
            <a:pPr algn="ctr">
              <a:buNone/>
              <a:defRPr/>
            </a:pPr>
            <a:r>
              <a:rPr lang="zh-CN" altLang="en-US" sz="2800" dirty="0"/>
              <a:t>   </a:t>
            </a:r>
            <a:r>
              <a:rPr lang="en-US" altLang="zh-CN" sz="2800" dirty="0"/>
              <a:t>b=</a:t>
            </a:r>
            <a:r>
              <a:rPr lang="en-US" altLang="zh-CN" sz="2800" i="1" dirty="0" err="1"/>
              <a:t>a</a:t>
            </a:r>
            <a:r>
              <a:rPr lang="en-US" altLang="zh-CN" sz="2800" baseline="30000" dirty="0" err="1"/>
              <a:t>r</a:t>
            </a:r>
            <a:r>
              <a:rPr lang="en-US" altLang="zh-CN" sz="2800" baseline="30000" dirty="0"/>
              <a:t> </a:t>
            </a:r>
            <a:r>
              <a:rPr lang="en-US" altLang="zh-CN" sz="2800" dirty="0"/>
              <a:t>mod </a:t>
            </a:r>
            <a:r>
              <a:rPr lang="en-US" altLang="zh-CN" sz="2800" i="1" dirty="0"/>
              <a:t>p</a:t>
            </a:r>
            <a:r>
              <a:rPr lang="en-US" altLang="zh-CN" sz="2800" dirty="0"/>
              <a:t>,</a:t>
            </a:r>
          </a:p>
          <a:p>
            <a:pPr>
              <a:buNone/>
              <a:defRPr/>
            </a:pPr>
            <a:r>
              <a:rPr lang="zh-CN" altLang="en-US" sz="2800" dirty="0"/>
              <a:t>其中</a:t>
            </a:r>
            <a:r>
              <a:rPr lang="en-US" altLang="zh-CN" sz="2800" dirty="0"/>
              <a:t>1≤i≤(p-1)</a:t>
            </a:r>
            <a:r>
              <a:rPr lang="zh-CN" altLang="en-US" sz="2800" dirty="0"/>
              <a:t>，该指数</a:t>
            </a:r>
            <a:r>
              <a:rPr lang="en-US" altLang="zh-CN" sz="2800" dirty="0" err="1"/>
              <a:t>i</a:t>
            </a:r>
            <a:r>
              <a:rPr lang="zh-CN" altLang="en-US" sz="2800" dirty="0"/>
              <a:t>称为以</a:t>
            </a:r>
            <a:r>
              <a:rPr lang="en-US" altLang="zh-CN" sz="2800" dirty="0"/>
              <a:t>a</a:t>
            </a:r>
            <a:r>
              <a:rPr lang="zh-CN" altLang="en-US" sz="2800" dirty="0"/>
              <a:t>为底</a:t>
            </a:r>
            <a:r>
              <a:rPr lang="en-US" altLang="zh-CN" sz="2800" dirty="0"/>
              <a:t>(</a:t>
            </a:r>
            <a:r>
              <a:rPr lang="zh-CN" altLang="en-US" sz="2800" dirty="0"/>
              <a:t>模</a:t>
            </a:r>
            <a:r>
              <a:rPr lang="en-US" altLang="zh-CN" sz="2800" dirty="0"/>
              <a:t>p)b</a:t>
            </a:r>
            <a:r>
              <a:rPr lang="zh-CN" altLang="en-US" sz="2800" dirty="0"/>
              <a:t>的离散对数，记为</a:t>
            </a:r>
          </a:p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 err="1"/>
              <a:t>log</a:t>
            </a:r>
            <a:r>
              <a:rPr lang="en-US" altLang="zh-CN" sz="2800" baseline="-25000" dirty="0" err="1"/>
              <a:t>a,p</a:t>
            </a:r>
            <a:r>
              <a:rPr lang="en-US" altLang="zh-CN" sz="2800" dirty="0"/>
              <a:t>(b)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48264" y="494116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离散对数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96752"/>
            <a:ext cx="8229600" cy="660102"/>
          </a:xfrm>
        </p:spPr>
        <p:txBody>
          <a:bodyPr/>
          <a:lstStyle/>
          <a:p>
            <a:pPr algn="ctr"/>
            <a:r>
              <a:rPr lang="zh-CN" altLang="en-US" dirty="0"/>
              <a:t>模</a:t>
            </a:r>
            <a:r>
              <a:rPr lang="en-US" altLang="zh-CN" dirty="0"/>
              <a:t>19</a:t>
            </a:r>
            <a:r>
              <a:rPr lang="zh-CN" altLang="en-US" dirty="0"/>
              <a:t>的离散对数表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994186"/>
            <a:ext cx="9109190" cy="1093291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2" y="3511378"/>
            <a:ext cx="9098978" cy="1080121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5" y="5013175"/>
            <a:ext cx="9078553" cy="108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9826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3568" y="1077229"/>
            <a:ext cx="7772400" cy="57626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rgbClr val="00CC99"/>
                </a:solidFill>
              </a:rPr>
              <a:t>离散对数的计算：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tx2"/>
                </a:solidFill>
              </a:rPr>
              <a:t>考虑一般形式的方程表示方式：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b="1" dirty="0"/>
              <a:t>           </a:t>
            </a:r>
            <a:r>
              <a:rPr lang="en-US" altLang="zh-CN" b="1" dirty="0"/>
              <a:t>y=</a:t>
            </a:r>
            <a:r>
              <a:rPr lang="en-US" altLang="zh-CN" b="1" dirty="0" err="1"/>
              <a:t>g</a:t>
            </a:r>
            <a:r>
              <a:rPr lang="en-US" altLang="zh-CN" b="1" baseline="30000" dirty="0" err="1"/>
              <a:t>x</a:t>
            </a:r>
            <a:r>
              <a:rPr lang="en-US" altLang="zh-CN" b="1" dirty="0"/>
              <a:t> (mod p)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b="1" dirty="0"/>
              <a:t>对于给定的</a:t>
            </a:r>
            <a:r>
              <a:rPr lang="en-US" altLang="zh-CN" b="1" dirty="0"/>
              <a:t>g</a:t>
            </a:r>
            <a:r>
              <a:rPr lang="zh-CN" altLang="en-US" b="1" dirty="0"/>
              <a:t>、</a:t>
            </a:r>
            <a:r>
              <a:rPr lang="en-US" altLang="zh-CN" b="1" dirty="0"/>
              <a:t>x</a:t>
            </a:r>
            <a:r>
              <a:rPr lang="zh-CN" altLang="en-US" b="1" dirty="0"/>
              <a:t>、</a:t>
            </a:r>
            <a:r>
              <a:rPr lang="en-US" altLang="zh-CN" b="1" dirty="0"/>
              <a:t>p</a:t>
            </a:r>
            <a:r>
              <a:rPr lang="zh-CN" altLang="en-US" b="1" dirty="0"/>
              <a:t>，可直接计算出</a:t>
            </a:r>
            <a:r>
              <a:rPr lang="en-US" altLang="zh-CN" b="1" dirty="0"/>
              <a:t>y</a:t>
            </a:r>
            <a:r>
              <a:rPr lang="zh-CN" altLang="en-US" b="1" dirty="0"/>
              <a:t>。在最坏情况下需执行</a:t>
            </a:r>
            <a:r>
              <a:rPr lang="en-US" altLang="zh-CN" b="1" dirty="0"/>
              <a:t>x</a:t>
            </a:r>
            <a:r>
              <a:rPr lang="zh-CN" altLang="en-US" b="1" dirty="0"/>
              <a:t>次乘法。但是，对于给定的</a:t>
            </a:r>
            <a:r>
              <a:rPr lang="en-US" altLang="zh-CN" b="1" dirty="0"/>
              <a:t>g</a:t>
            </a:r>
            <a:r>
              <a:rPr lang="zh-CN" altLang="en-US" b="1" dirty="0"/>
              <a:t>、</a:t>
            </a:r>
            <a:r>
              <a:rPr lang="en-US" altLang="zh-CN" b="1" dirty="0"/>
              <a:t>y</a:t>
            </a:r>
            <a:r>
              <a:rPr lang="zh-CN" altLang="en-US" b="1" dirty="0"/>
              <a:t>、</a:t>
            </a:r>
            <a:r>
              <a:rPr lang="en-US" altLang="zh-CN" b="1" dirty="0"/>
              <a:t>p</a:t>
            </a:r>
            <a:r>
              <a:rPr lang="zh-CN" altLang="en-US" b="1" dirty="0"/>
              <a:t>，当</a:t>
            </a:r>
            <a:r>
              <a:rPr lang="en-US" altLang="zh-CN" b="1" dirty="0"/>
              <a:t>p</a:t>
            </a:r>
            <a:r>
              <a:rPr lang="zh-CN" altLang="en-US" b="1" dirty="0"/>
              <a:t>值很大时，计算</a:t>
            </a:r>
            <a:r>
              <a:rPr lang="en-US" altLang="zh-CN" b="1" dirty="0"/>
              <a:t>x=</a:t>
            </a:r>
            <a:r>
              <a:rPr lang="en-US" altLang="zh-CN" b="1" dirty="0" err="1"/>
              <a:t>log</a:t>
            </a:r>
            <a:r>
              <a:rPr lang="en-US" altLang="zh-CN" b="1" baseline="-25000" dirty="0" err="1"/>
              <a:t>g,p</a:t>
            </a:r>
            <a:r>
              <a:rPr lang="en-US" altLang="zh-CN" b="1" dirty="0"/>
              <a:t>(y)</a:t>
            </a:r>
            <a:r>
              <a:rPr lang="zh-CN" altLang="en-US" b="1" dirty="0"/>
              <a:t>一般非常困难（即求离散对数）。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71600" y="981075"/>
            <a:ext cx="7772400" cy="60960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None/>
              <a:defRPr/>
            </a:pPr>
            <a:r>
              <a:rPr lang="zh-CN" altLang="en-US" b="1" dirty="0">
                <a:solidFill>
                  <a:srgbClr val="00CC99"/>
                </a:solidFill>
              </a:rPr>
              <a:t>思考题：</a:t>
            </a:r>
            <a:endParaRPr lang="zh-CN" altLang="en-US" dirty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zh-CN" altLang="en-US" dirty="0"/>
              <a:t>如果今天是星期一，问过</a:t>
            </a:r>
            <a:r>
              <a:rPr lang="en-US" altLang="zh-CN" dirty="0"/>
              <a:t>2</a:t>
            </a:r>
            <a:r>
              <a:rPr lang="en-US" altLang="zh-CN" baseline="30000" dirty="0"/>
              <a:t>2000</a:t>
            </a:r>
            <a:r>
              <a:rPr lang="zh-CN" altLang="en-US" dirty="0"/>
              <a:t>天后是星期几？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effectLst/>
              </a:rPr>
              <a:t> </a:t>
            </a:r>
            <a:r>
              <a:rPr lang="zh-CN" altLang="zh-CN" dirty="0">
                <a:effectLst/>
              </a:rPr>
              <a:t>2</a:t>
            </a:r>
            <a:r>
              <a:rPr lang="zh-CN" altLang="zh-CN" baseline="30000" dirty="0">
                <a:effectLst/>
              </a:rPr>
              <a:t>1</a:t>
            </a:r>
            <a:r>
              <a:rPr lang="zh-CN" altLang="zh-CN" dirty="0">
                <a:effectLst/>
              </a:rPr>
              <a:t> ≡2</a:t>
            </a:r>
            <a:r>
              <a:rPr lang="en-US" altLang="zh-CN" dirty="0">
                <a:effectLst/>
              </a:rPr>
              <a:t>(</a:t>
            </a:r>
            <a:r>
              <a:rPr lang="zh-CN" altLang="zh-CN" dirty="0">
                <a:effectLst/>
              </a:rPr>
              <a:t>mod 7</a:t>
            </a:r>
            <a:r>
              <a:rPr lang="en-US" altLang="zh-CN" dirty="0">
                <a:effectLst/>
              </a:rPr>
              <a:t>)</a:t>
            </a:r>
            <a:r>
              <a:rPr lang="zh-CN" altLang="zh-CN" dirty="0">
                <a:effectLst/>
              </a:rPr>
              <a:t>    2</a:t>
            </a:r>
            <a:r>
              <a:rPr lang="zh-CN" altLang="zh-CN" baseline="30000" dirty="0">
                <a:effectLst/>
              </a:rPr>
              <a:t>2</a:t>
            </a:r>
            <a:r>
              <a:rPr lang="zh-CN" altLang="zh-CN" dirty="0">
                <a:effectLst/>
              </a:rPr>
              <a:t> ≡4</a:t>
            </a:r>
            <a:r>
              <a:rPr lang="en-US" altLang="zh-CN" dirty="0">
                <a:effectLst/>
              </a:rPr>
              <a:t>(</a:t>
            </a:r>
            <a:r>
              <a:rPr lang="zh-CN" altLang="zh-CN" dirty="0">
                <a:effectLst/>
              </a:rPr>
              <a:t>mod 7</a:t>
            </a:r>
            <a:r>
              <a:rPr lang="en-US" altLang="zh-CN" dirty="0">
                <a:effectLst/>
              </a:rPr>
              <a:t>)</a:t>
            </a:r>
            <a:r>
              <a:rPr lang="zh-CN" altLang="zh-CN" dirty="0">
                <a:effectLst/>
              </a:rPr>
              <a:t> </a:t>
            </a:r>
            <a:endParaRPr lang="en-US" altLang="zh-CN" dirty="0">
              <a:effectLst/>
            </a:endParaRPr>
          </a:p>
          <a:p>
            <a:pPr marL="0" indent="0">
              <a:buNone/>
            </a:pPr>
            <a:r>
              <a:rPr lang="zh-CN" altLang="zh-CN" dirty="0">
                <a:effectLst/>
              </a:rPr>
              <a:t> 2</a:t>
            </a:r>
            <a:r>
              <a:rPr lang="zh-CN" altLang="zh-CN" baseline="30000" dirty="0">
                <a:effectLst/>
              </a:rPr>
              <a:t>3 </a:t>
            </a:r>
            <a:r>
              <a:rPr lang="zh-CN" altLang="zh-CN" dirty="0">
                <a:effectLst/>
              </a:rPr>
              <a:t>≡1</a:t>
            </a:r>
            <a:r>
              <a:rPr lang="en-US" altLang="zh-CN" dirty="0">
                <a:effectLst/>
              </a:rPr>
              <a:t>(</a:t>
            </a:r>
            <a:r>
              <a:rPr lang="zh-CN" altLang="zh-CN" dirty="0">
                <a:effectLst/>
              </a:rPr>
              <a:t>mod 7</a:t>
            </a:r>
            <a:r>
              <a:rPr lang="en-US" altLang="zh-CN" dirty="0">
                <a:effectLst/>
              </a:rPr>
              <a:t>)  </a:t>
            </a:r>
            <a:r>
              <a:rPr lang="zh-CN" altLang="zh-CN" dirty="0">
                <a:effectLst/>
              </a:rPr>
              <a:t>2</a:t>
            </a:r>
            <a:r>
              <a:rPr lang="zh-CN" altLang="zh-CN" baseline="30000" dirty="0">
                <a:effectLst/>
              </a:rPr>
              <a:t>4</a:t>
            </a:r>
            <a:r>
              <a:rPr lang="zh-CN" altLang="zh-CN" dirty="0">
                <a:effectLst/>
              </a:rPr>
              <a:t> ≡2</a:t>
            </a:r>
            <a:r>
              <a:rPr lang="en-US" altLang="zh-CN" dirty="0">
                <a:effectLst/>
              </a:rPr>
              <a:t>(</a:t>
            </a:r>
            <a:r>
              <a:rPr lang="zh-CN" altLang="zh-CN" dirty="0">
                <a:effectLst/>
              </a:rPr>
              <a:t>mod 7</a:t>
            </a:r>
            <a:r>
              <a:rPr lang="en-US" altLang="zh-CN" dirty="0">
                <a:effectLst/>
              </a:rPr>
              <a:t>)</a:t>
            </a:r>
            <a:r>
              <a:rPr lang="zh-CN" altLang="zh-CN" dirty="0">
                <a:effectLst/>
              </a:rPr>
              <a:t>    2</a:t>
            </a:r>
            <a:r>
              <a:rPr lang="zh-CN" altLang="zh-CN" baseline="30000" dirty="0">
                <a:effectLst/>
              </a:rPr>
              <a:t>5</a:t>
            </a:r>
            <a:r>
              <a:rPr lang="zh-CN" altLang="zh-CN" dirty="0">
                <a:effectLst/>
              </a:rPr>
              <a:t> ≡4 </a:t>
            </a:r>
            <a:r>
              <a:rPr lang="en-US" altLang="zh-CN" dirty="0">
                <a:effectLst/>
              </a:rPr>
              <a:t>(</a:t>
            </a:r>
            <a:r>
              <a:rPr lang="zh-CN" altLang="zh-CN" dirty="0">
                <a:effectLst/>
              </a:rPr>
              <a:t>mod 7</a:t>
            </a:r>
            <a:r>
              <a:rPr lang="en-US" altLang="zh-CN" dirty="0">
                <a:effectLst/>
              </a:rPr>
              <a:t>)</a:t>
            </a:r>
            <a:r>
              <a:rPr lang="zh-CN" altLang="zh-CN" dirty="0">
                <a:effectLst/>
              </a:rPr>
              <a:t>  2</a:t>
            </a:r>
            <a:r>
              <a:rPr lang="zh-CN" altLang="zh-CN" baseline="30000" dirty="0">
                <a:effectLst/>
              </a:rPr>
              <a:t>6</a:t>
            </a:r>
            <a:r>
              <a:rPr lang="zh-CN" altLang="zh-CN" dirty="0">
                <a:effectLst/>
              </a:rPr>
              <a:t> ≡1</a:t>
            </a:r>
            <a:r>
              <a:rPr lang="en-US" altLang="zh-CN" dirty="0">
                <a:effectLst/>
              </a:rPr>
              <a:t>(</a:t>
            </a:r>
            <a:r>
              <a:rPr lang="zh-CN" altLang="zh-CN" dirty="0">
                <a:effectLst/>
              </a:rPr>
              <a:t>mod 7</a:t>
            </a:r>
            <a:r>
              <a:rPr lang="en-US" altLang="zh-CN" dirty="0">
                <a:effectLst/>
              </a:rPr>
              <a:t>)</a:t>
            </a:r>
            <a:endParaRPr lang="zh-CN" altLang="zh-CN" dirty="0">
              <a:effectLst/>
            </a:endParaRPr>
          </a:p>
          <a:p>
            <a:pPr marL="0" indent="0">
              <a:buNone/>
            </a:pPr>
            <a:r>
              <a:rPr lang="zh-CN" altLang="zh-CN" dirty="0">
                <a:effectLst/>
              </a:rPr>
              <a:t>所以每到</a:t>
            </a:r>
            <a:r>
              <a:rPr lang="en-US" altLang="zh-CN" dirty="0">
                <a:effectLst/>
              </a:rPr>
              <a:t>2</a:t>
            </a:r>
            <a:r>
              <a:rPr lang="zh-CN" altLang="zh-CN" dirty="0">
                <a:effectLst/>
              </a:rPr>
              <a:t>的三次幂的倍数循环一次</a:t>
            </a:r>
            <a:r>
              <a:rPr lang="en-US" altLang="zh-CN" dirty="0">
                <a:effectLst/>
              </a:rPr>
              <a:t>,</a:t>
            </a:r>
            <a:endParaRPr lang="zh-CN" altLang="zh-CN" dirty="0">
              <a:effectLst/>
            </a:endParaRPr>
          </a:p>
          <a:p>
            <a:pPr marL="0" indent="0">
              <a:buNone/>
            </a:pPr>
            <a:r>
              <a:rPr lang="zh-CN" altLang="zh-CN" dirty="0">
                <a:effectLst/>
              </a:rPr>
              <a:t>且</a:t>
            </a:r>
            <a:r>
              <a:rPr lang="en-US" altLang="zh-CN" dirty="0">
                <a:effectLst/>
              </a:rPr>
              <a:t>2000=3</a:t>
            </a:r>
            <a:r>
              <a:rPr lang="zh-CN" altLang="zh-CN" dirty="0">
                <a:effectLst/>
              </a:rPr>
              <a:t>×</a:t>
            </a:r>
            <a:r>
              <a:rPr lang="en-US" altLang="zh-CN" dirty="0">
                <a:effectLst/>
              </a:rPr>
              <a:t>666+2</a:t>
            </a:r>
            <a:endParaRPr lang="zh-CN" altLang="zh-CN" dirty="0">
              <a:effectLst/>
            </a:endParaRPr>
          </a:p>
          <a:p>
            <a:pPr marL="0" indent="0">
              <a:buNone/>
            </a:pPr>
            <a:r>
              <a:rPr lang="en-US" altLang="zh-CN" dirty="0">
                <a:effectLst/>
              </a:rPr>
              <a:t>2</a:t>
            </a:r>
            <a:r>
              <a:rPr lang="en-US" altLang="zh-CN" baseline="30000" dirty="0">
                <a:effectLst/>
              </a:rPr>
              <a:t>2000</a:t>
            </a:r>
            <a:r>
              <a:rPr lang="zh-CN" altLang="zh-CN" dirty="0">
                <a:effectLst/>
              </a:rPr>
              <a:t>≡</a:t>
            </a:r>
            <a:r>
              <a:rPr lang="en-US" altLang="zh-CN" dirty="0">
                <a:effectLst/>
              </a:rPr>
              <a:t>2</a:t>
            </a:r>
            <a:r>
              <a:rPr lang="en-US" altLang="zh-CN" baseline="30000" dirty="0">
                <a:effectLst/>
              </a:rPr>
              <a:t>2(</a:t>
            </a:r>
            <a:r>
              <a:rPr lang="en-US" altLang="zh-CN" dirty="0">
                <a:effectLst/>
              </a:rPr>
              <a:t>mod 7)</a:t>
            </a:r>
            <a:r>
              <a:rPr lang="zh-CN" altLang="zh-CN" dirty="0">
                <a:effectLst/>
              </a:rPr>
              <a:t>＝</a:t>
            </a:r>
            <a:r>
              <a:rPr lang="en-US" altLang="zh-CN" dirty="0">
                <a:effectLst/>
              </a:rPr>
              <a:t>4</a:t>
            </a:r>
            <a:r>
              <a:rPr lang="zh-CN" altLang="zh-CN" dirty="0">
                <a:effectLst/>
              </a:rPr>
              <a:t>， 即过</a:t>
            </a:r>
            <a:r>
              <a:rPr lang="en-US" altLang="zh-CN" dirty="0">
                <a:effectLst/>
              </a:rPr>
              <a:t>2</a:t>
            </a:r>
            <a:r>
              <a:rPr lang="en-US" altLang="zh-CN" baseline="30000" dirty="0">
                <a:effectLst/>
              </a:rPr>
              <a:t>2000</a:t>
            </a:r>
            <a:r>
              <a:rPr lang="zh-CN" altLang="zh-CN" dirty="0">
                <a:effectLst/>
              </a:rPr>
              <a:t>天后是星期五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4367E-5F32-4607-9BD6-EDF00BD91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带余除法</a:t>
            </a:r>
            <a:endParaRPr lang="en-CA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C92921-E4B4-4038-9635-C85B7300A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给定任意整数</a:t>
            </a:r>
            <a:r>
              <a:rPr lang="en-CA" altLang="zh-CN" dirty="0"/>
              <a:t>a</a:t>
            </a:r>
            <a:r>
              <a:rPr lang="zh-CN" altLang="en-US" dirty="0"/>
              <a:t>和</a:t>
            </a:r>
            <a:r>
              <a:rPr lang="en-CA" altLang="zh-CN" dirty="0"/>
              <a:t>b</a:t>
            </a:r>
            <a:r>
              <a:rPr lang="zh-CN" altLang="en-US" dirty="0"/>
              <a:t>，且</a:t>
            </a:r>
            <a:r>
              <a:rPr lang="en-CA" altLang="zh-CN" dirty="0"/>
              <a:t>a&gt;0</a:t>
            </a:r>
            <a:r>
              <a:rPr lang="zh-CN" altLang="en-US" dirty="0"/>
              <a:t>，必存在唯一的整数</a:t>
            </a:r>
            <a:r>
              <a:rPr lang="en-CA" altLang="zh-CN" dirty="0"/>
              <a:t>q</a:t>
            </a:r>
            <a:r>
              <a:rPr lang="zh-CN" altLang="en-US" dirty="0"/>
              <a:t>和</a:t>
            </a:r>
            <a:r>
              <a:rPr lang="en-US" altLang="zh-CN" dirty="0"/>
              <a:t>r</a:t>
            </a:r>
            <a:r>
              <a:rPr lang="zh-CN" altLang="en-US" dirty="0"/>
              <a:t>，满足</a:t>
            </a:r>
            <a:r>
              <a:rPr lang="en-CA" altLang="zh-CN" dirty="0"/>
              <a:t>b=</a:t>
            </a:r>
            <a:r>
              <a:rPr lang="en-CA" altLang="zh-CN" dirty="0" err="1"/>
              <a:t>qa+r</a:t>
            </a:r>
            <a:r>
              <a:rPr lang="zh-CN" altLang="en-US" dirty="0"/>
              <a:t>，其中</a:t>
            </a:r>
            <a:r>
              <a:rPr lang="en-CA" altLang="zh-CN" dirty="0"/>
              <a:t>0&lt;=r&lt;=a</a:t>
            </a:r>
            <a:r>
              <a:rPr lang="zh-CN" altLang="en-US" dirty="0"/>
              <a:t>。</a:t>
            </a:r>
            <a:r>
              <a:rPr lang="en-US" altLang="zh-CN" dirty="0"/>
              <a:t>q</a:t>
            </a:r>
            <a:r>
              <a:rPr lang="zh-CN" altLang="en-US" dirty="0"/>
              <a:t>称为商数，</a:t>
            </a:r>
            <a:r>
              <a:rPr lang="en-US" altLang="zh-CN" dirty="0"/>
              <a:t>r</a:t>
            </a:r>
            <a:r>
              <a:rPr lang="zh-CN" altLang="en-US" dirty="0"/>
              <a:t>称为余数，该式称为除法算式，其运算过程为带余除法。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53824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4367E-5F32-4607-9BD6-EDF00BD91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最大公因数</a:t>
            </a:r>
            <a:endParaRPr lang="en-CA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C92921-E4B4-4038-9635-C85B7300A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若</a:t>
            </a:r>
            <a:r>
              <a:rPr lang="en-US" altLang="zh-CN" dirty="0" err="1"/>
              <a:t>a,b,c</a:t>
            </a:r>
            <a:r>
              <a:rPr lang="zh-CN" altLang="en-US" dirty="0"/>
              <a:t>都是整数，且</a:t>
            </a:r>
            <a:r>
              <a:rPr lang="en-CA" altLang="zh-CN" dirty="0" err="1"/>
              <a:t>a|b</a:t>
            </a:r>
            <a:r>
              <a:rPr lang="zh-CN" altLang="en-US" dirty="0"/>
              <a:t>，</a:t>
            </a:r>
            <a:r>
              <a:rPr lang="en-CA" altLang="zh-CN" dirty="0" err="1"/>
              <a:t>a|c</a:t>
            </a:r>
            <a:r>
              <a:rPr lang="zh-CN" altLang="en-US" dirty="0"/>
              <a:t>，那么称</a:t>
            </a:r>
            <a:r>
              <a:rPr lang="en-CA" altLang="zh-CN" dirty="0"/>
              <a:t>a</a:t>
            </a:r>
            <a:r>
              <a:rPr lang="zh-CN" altLang="en-US" dirty="0"/>
              <a:t>是</a:t>
            </a:r>
            <a:r>
              <a:rPr lang="en-CA" altLang="zh-CN" dirty="0"/>
              <a:t>b</a:t>
            </a:r>
            <a:r>
              <a:rPr lang="zh-CN" altLang="en-US" dirty="0"/>
              <a:t>和</a:t>
            </a:r>
            <a:r>
              <a:rPr lang="en-CA" altLang="zh-CN" dirty="0"/>
              <a:t>c</a:t>
            </a:r>
            <a:r>
              <a:rPr lang="zh-CN" altLang="en-US" dirty="0"/>
              <a:t>的公因数。在所有公因数中最大的一个，称为最大公因数，记为</a:t>
            </a:r>
            <a:r>
              <a:rPr lang="en-CA" altLang="zh-CN" dirty="0" err="1"/>
              <a:t>gcd</a:t>
            </a:r>
            <a:r>
              <a:rPr lang="en-CA" altLang="zh-CN" dirty="0"/>
              <a:t>(</a:t>
            </a:r>
            <a:r>
              <a:rPr lang="en-CA" altLang="zh-CN" dirty="0" err="1"/>
              <a:t>b,c</a:t>
            </a:r>
            <a:r>
              <a:rPr lang="en-CA" altLang="zh-CN" dirty="0"/>
              <a:t>)</a:t>
            </a:r>
            <a:r>
              <a:rPr lang="zh-CN" altLang="en-US" dirty="0"/>
              <a:t>或者</a:t>
            </a:r>
            <a:r>
              <a:rPr lang="en-CA" altLang="zh-CN" dirty="0"/>
              <a:t>(</a:t>
            </a:r>
            <a:r>
              <a:rPr lang="en-CA" altLang="zh-CN" dirty="0" err="1"/>
              <a:t>b,c</a:t>
            </a:r>
            <a:r>
              <a:rPr lang="en-CA" altLang="zh-CN" dirty="0"/>
              <a:t>)</a:t>
            </a:r>
            <a:r>
              <a:rPr lang="zh-CN" altLang="en-US" dirty="0"/>
              <a:t>。</a:t>
            </a:r>
            <a:endParaRPr lang="en-CA" altLang="zh-CN" dirty="0"/>
          </a:p>
          <a:p>
            <a:r>
              <a:rPr lang="zh-CN" altLang="en-US" dirty="0"/>
              <a:t>若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)=1</a:t>
            </a:r>
            <a:r>
              <a:rPr lang="zh-CN" altLang="en-US" dirty="0"/>
              <a:t>，则称</a:t>
            </a:r>
            <a:r>
              <a:rPr lang="en-CA" altLang="zh-CN" dirty="0"/>
              <a:t>a</a:t>
            </a:r>
            <a:r>
              <a:rPr lang="zh-CN" altLang="en-US" dirty="0"/>
              <a:t>与</a:t>
            </a:r>
            <a:r>
              <a:rPr lang="en-CA" altLang="zh-CN" dirty="0"/>
              <a:t>b</a:t>
            </a:r>
            <a:r>
              <a:rPr lang="zh-CN" altLang="en-US" dirty="0"/>
              <a:t>互素或者互质。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78978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素数</a:t>
            </a:r>
          </a:p>
        </p:txBody>
      </p:sp>
      <p:sp>
        <p:nvSpPr>
          <p:cNvPr id="1536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只能被</a:t>
            </a:r>
            <a:r>
              <a:rPr lang="en-US" altLang="zh-CN" dirty="0"/>
              <a:t>1</a:t>
            </a:r>
            <a:r>
              <a:rPr lang="zh-CN" altLang="en-US" dirty="0"/>
              <a:t>和其本身整除的自然数称为素数，非素数的正整数称为合数。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/>
              <a:t>   如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7</a:t>
            </a:r>
            <a:r>
              <a:rPr lang="zh-CN" altLang="en-US" dirty="0"/>
              <a:t>，</a:t>
            </a:r>
            <a:r>
              <a:rPr lang="en-US" altLang="zh-CN" dirty="0"/>
              <a:t>11……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/>
              <a:t>   </a:t>
            </a:r>
          </a:p>
        </p:txBody>
      </p:sp>
      <p:sp>
        <p:nvSpPr>
          <p:cNvPr id="9" name="Rectangle 8" descr="新闻纸"/>
          <p:cNvSpPr>
            <a:spLocks noChangeArrowheads="1"/>
          </p:cNvSpPr>
          <p:nvPr/>
        </p:nvSpPr>
        <p:spPr bwMode="auto">
          <a:xfrm>
            <a:off x="683568" y="3284984"/>
            <a:ext cx="8135937" cy="3262432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A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2110F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cs typeface="Arial" panose="020B0604020202020204" pitchFamily="34" charset="0"/>
              </a:rPr>
              <a:t>每一个比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cs typeface="Arial" panose="020B0604020202020204" pitchFamily="34" charset="0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cs typeface="Arial" panose="020B0604020202020204" pitchFamily="34" charset="0"/>
              </a:rPr>
              <a:t>大的整数，要么本身是一个素数，要么可以写成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一系列不同素数的乘积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cs typeface="Arial" panose="020B0604020202020204" pitchFamily="34" charset="0"/>
              </a:rPr>
              <a:t>：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2110FC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2110FC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2110FC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0" eaLnBrk="1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2110FC"/>
              </a:buClr>
            </a:pPr>
            <a:r>
              <a:rPr lang="zh-CN" altLang="en-US" sz="2400" dirty="0"/>
              <a:t>    所有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i</a:t>
            </a:r>
            <a:r>
              <a:rPr lang="zh-CN" altLang="en-US" sz="2400" dirty="0"/>
              <a:t>均为正整数，不考虑乘积顺序时，表示法是惟一的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0" name="图片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800" y="4222502"/>
            <a:ext cx="4752975" cy="93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" name="Rectangle 17"/>
          <p:cNvSpPr>
            <a:spLocks noChangeArrowheads="1"/>
          </p:cNvSpPr>
          <p:nvPr/>
        </p:nvSpPr>
        <p:spPr bwMode="auto">
          <a:xfrm>
            <a:off x="261937" y="5157539"/>
            <a:ext cx="81359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A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2110FC"/>
              </a:buClr>
              <a:buSzTx/>
              <a:buFont typeface="Webdings" panose="05030102010509060703" pitchFamily="18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Arial" panose="020B0604020202020204" pitchFamily="34" charset="0"/>
              </a:rPr>
              <a:t>例如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999999 = 3·3·3·7·11·13·37</a:t>
            </a:r>
          </a:p>
        </p:txBody>
      </p:sp>
    </p:spTree>
    <p:extLst>
      <p:ext uri="{BB962C8B-B14F-4D97-AF65-F5344CB8AC3E}">
        <p14:creationId xmlns:p14="http://schemas.microsoft.com/office/powerpoint/2010/main" val="2579023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素数</a:t>
            </a:r>
          </a:p>
        </p:txBody>
      </p:sp>
      <p:sp>
        <p:nvSpPr>
          <p:cNvPr id="161794" name="Rectangle 3"/>
          <p:cNvSpPr>
            <a:spLocks noGrp="1" noChangeArrowheads="1"/>
          </p:cNvSpPr>
          <p:nvPr>
            <p:ph idx="1"/>
          </p:nvPr>
        </p:nvSpPr>
        <p:spPr>
          <a:ln>
            <a:solidFill>
              <a:srgbClr val="4F81BD"/>
            </a:solidFill>
          </a:ln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/>
              <a:t>设</a:t>
            </a:r>
            <a:r>
              <a:rPr lang="en-US" altLang="zh-CN" dirty="0"/>
              <a:t>a≥2</a:t>
            </a:r>
            <a:r>
              <a:rPr lang="zh-CN" altLang="en-US" dirty="0"/>
              <a:t>是正整数，则：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/>
              <a:t>	 （</a:t>
            </a:r>
            <a:r>
              <a:rPr lang="en-US" altLang="zh-CN" dirty="0"/>
              <a:t>1</a:t>
            </a:r>
            <a:r>
              <a:rPr lang="zh-CN" altLang="en-US" dirty="0"/>
              <a:t>）如果</a:t>
            </a:r>
            <a:r>
              <a:rPr lang="en-US" altLang="zh-CN" dirty="0"/>
              <a:t>a</a:t>
            </a:r>
            <a:r>
              <a:rPr lang="zh-CN" altLang="en-US" dirty="0"/>
              <a:t>是合数，那么必存在素因子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/>
              <a:t>    </a:t>
            </a:r>
            <a:r>
              <a:rPr lang="en-US" altLang="zh-CN" dirty="0"/>
              <a:t>	    </a:t>
            </a:r>
            <a:r>
              <a:rPr lang="zh-CN" altLang="en-US" dirty="0"/>
              <a:t> </a:t>
            </a:r>
            <a:r>
              <a:rPr lang="en-US" altLang="zh-CN" dirty="0"/>
              <a:t>p ≤a</a:t>
            </a:r>
            <a:r>
              <a:rPr lang="en-US" altLang="zh-CN" baseline="30000" dirty="0"/>
              <a:t>1/2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    (2)</a:t>
            </a:r>
            <a:r>
              <a:rPr lang="zh-CN" altLang="en-US" dirty="0"/>
              <a:t>如果有素数分解式</a:t>
            </a:r>
            <a:r>
              <a:rPr lang="en-US" altLang="zh-CN" dirty="0"/>
              <a:t>a= p</a:t>
            </a:r>
            <a:r>
              <a:rPr lang="en-US" altLang="zh-CN" baseline="-25000" dirty="0"/>
              <a:t>1</a:t>
            </a:r>
            <a:r>
              <a:rPr lang="en-US" altLang="zh-CN" dirty="0"/>
              <a:t>…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s</a:t>
            </a:r>
            <a:r>
              <a:rPr lang="zh-CN" altLang="en-US" dirty="0"/>
              <a:t>，则存在素因子</a:t>
            </a:r>
            <a:r>
              <a:rPr lang="en-US" altLang="zh-CN" dirty="0"/>
              <a:t>p ≤a</a:t>
            </a:r>
            <a:r>
              <a:rPr lang="en-US" altLang="zh-CN" baseline="30000" dirty="0"/>
              <a:t>1/s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/>
              <a:t>素数有无穷多个。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0388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B4AB81-9B7F-4590-A8E6-7D029F762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欧几里德算法</a:t>
            </a:r>
            <a:endParaRPr lang="en-CA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A33AD1-69B2-4AF0-A0FC-B552D6999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B40BB93-E1C6-4224-B8F1-95641A07C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52" y="1196752"/>
            <a:ext cx="8460432" cy="47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608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0C492F-FB97-4128-BE1B-2E567B91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欧几里德算法举例</a:t>
            </a:r>
            <a:endParaRPr lang="en-CA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42CE10-5516-4299-B3BA-897F64EF5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CA" altLang="zh-CN" dirty="0"/>
              <a:t>1</a:t>
            </a:r>
            <a:r>
              <a:rPr lang="zh-CN" altLang="en-US" dirty="0"/>
              <a:t>：求</a:t>
            </a:r>
            <a:r>
              <a:rPr lang="en-CA" altLang="zh-CN" dirty="0"/>
              <a:t>169</a:t>
            </a:r>
            <a:r>
              <a:rPr lang="zh-CN" altLang="en-US" dirty="0"/>
              <a:t>与</a:t>
            </a:r>
            <a:r>
              <a:rPr lang="en-CA" altLang="zh-CN" dirty="0"/>
              <a:t>48</a:t>
            </a:r>
            <a:r>
              <a:rPr lang="zh-CN" altLang="en-US" dirty="0"/>
              <a:t>的最大公约数</a:t>
            </a:r>
            <a:endParaRPr lang="en-CA" altLang="zh-CN" dirty="0"/>
          </a:p>
          <a:p>
            <a:r>
              <a:rPr lang="zh-CN" altLang="en-US" dirty="0"/>
              <a:t>解：</a:t>
            </a:r>
            <a:endParaRPr lang="en-CA" altLang="zh-CN" dirty="0"/>
          </a:p>
          <a:p>
            <a:pPr lvl="1"/>
            <a:r>
              <a:rPr lang="en-CA" dirty="0">
                <a:solidFill>
                  <a:srgbClr val="FF0000"/>
                </a:solidFill>
              </a:rPr>
              <a:t>169</a:t>
            </a:r>
            <a:r>
              <a:rPr lang="en-US" altLang="zh-CN" dirty="0"/>
              <a:t>=</a:t>
            </a:r>
            <a:r>
              <a:rPr lang="en-US" altLang="zh-CN" dirty="0">
                <a:solidFill>
                  <a:srgbClr val="00B050"/>
                </a:solidFill>
              </a:rPr>
              <a:t>48</a:t>
            </a:r>
            <a:r>
              <a:rPr lang="zh-CN" altLang="en-US" dirty="0"/>
              <a:t>*</a:t>
            </a:r>
            <a:r>
              <a:rPr lang="en-CA" altLang="zh-CN" dirty="0"/>
              <a:t>3</a:t>
            </a:r>
            <a:r>
              <a:rPr lang="en-US" altLang="zh-CN" dirty="0"/>
              <a:t>+ </a:t>
            </a:r>
            <a:r>
              <a:rPr lang="en-US" altLang="zh-CN" dirty="0">
                <a:solidFill>
                  <a:srgbClr val="0066FF"/>
                </a:solidFill>
              </a:rPr>
              <a:t>25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48</a:t>
            </a:r>
            <a:r>
              <a:rPr lang="en-US" altLang="zh-CN" dirty="0"/>
              <a:t>=</a:t>
            </a:r>
            <a:r>
              <a:rPr lang="en-US" altLang="zh-CN" dirty="0">
                <a:solidFill>
                  <a:srgbClr val="00B050"/>
                </a:solidFill>
              </a:rPr>
              <a:t>25</a:t>
            </a:r>
            <a:r>
              <a:rPr lang="zh-CN" altLang="en-US" dirty="0"/>
              <a:t>*</a:t>
            </a:r>
            <a:r>
              <a:rPr lang="en-CA" altLang="zh-CN" dirty="0"/>
              <a:t>1</a:t>
            </a:r>
            <a:r>
              <a:rPr lang="en-US" altLang="zh-CN" dirty="0"/>
              <a:t>+ </a:t>
            </a:r>
            <a:r>
              <a:rPr lang="en-US" altLang="zh-CN" dirty="0">
                <a:solidFill>
                  <a:srgbClr val="0066FF"/>
                </a:solidFill>
              </a:rPr>
              <a:t>13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25</a:t>
            </a:r>
            <a:r>
              <a:rPr lang="en-US" altLang="zh-CN" dirty="0"/>
              <a:t>=</a:t>
            </a:r>
            <a:r>
              <a:rPr lang="en-US" altLang="zh-CN" dirty="0">
                <a:solidFill>
                  <a:srgbClr val="00B050"/>
                </a:solidFill>
              </a:rPr>
              <a:t>13</a:t>
            </a:r>
            <a:r>
              <a:rPr lang="zh-CN" altLang="en-US" dirty="0"/>
              <a:t>*</a:t>
            </a:r>
            <a:r>
              <a:rPr lang="en-CA" altLang="zh-CN" dirty="0"/>
              <a:t>1</a:t>
            </a:r>
            <a:r>
              <a:rPr lang="en-US" altLang="zh-CN" dirty="0"/>
              <a:t>+ </a:t>
            </a:r>
            <a:r>
              <a:rPr lang="en-US" altLang="zh-CN" dirty="0">
                <a:solidFill>
                  <a:srgbClr val="0066FF"/>
                </a:solidFill>
              </a:rPr>
              <a:t>12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13</a:t>
            </a:r>
            <a:r>
              <a:rPr lang="en-US" altLang="zh-CN" dirty="0"/>
              <a:t>=</a:t>
            </a:r>
            <a:r>
              <a:rPr lang="en-US" altLang="zh-CN" dirty="0">
                <a:solidFill>
                  <a:srgbClr val="00B050"/>
                </a:solidFill>
              </a:rPr>
              <a:t>12</a:t>
            </a:r>
            <a:r>
              <a:rPr lang="zh-CN" altLang="en-US" dirty="0"/>
              <a:t>*</a:t>
            </a:r>
            <a:r>
              <a:rPr lang="en-CA" altLang="zh-CN" dirty="0"/>
              <a:t>1</a:t>
            </a:r>
            <a:r>
              <a:rPr lang="en-US" altLang="zh-CN" dirty="0"/>
              <a:t>+ </a:t>
            </a:r>
            <a:r>
              <a:rPr lang="en-US" altLang="zh-CN" dirty="0">
                <a:solidFill>
                  <a:srgbClr val="0066FF"/>
                </a:solidFill>
              </a:rPr>
              <a:t>1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12</a:t>
            </a:r>
            <a:r>
              <a:rPr lang="en-US" altLang="zh-CN" dirty="0"/>
              <a:t>=</a:t>
            </a:r>
            <a:r>
              <a:rPr lang="en-US" altLang="zh-CN" dirty="0">
                <a:solidFill>
                  <a:srgbClr val="00B050"/>
                </a:solidFill>
              </a:rPr>
              <a:t>1</a:t>
            </a:r>
            <a:r>
              <a:rPr lang="zh-CN" altLang="en-US" dirty="0"/>
              <a:t>*</a:t>
            </a:r>
            <a:r>
              <a:rPr lang="en-CA" altLang="zh-CN" dirty="0"/>
              <a:t>12</a:t>
            </a:r>
            <a:r>
              <a:rPr lang="en-US" altLang="zh-CN" dirty="0"/>
              <a:t>+ </a:t>
            </a:r>
            <a:r>
              <a:rPr lang="en-US" altLang="zh-CN" dirty="0">
                <a:solidFill>
                  <a:srgbClr val="0066FF"/>
                </a:solidFill>
              </a:rPr>
              <a:t>0</a:t>
            </a:r>
          </a:p>
          <a:p>
            <a:pPr lvl="1"/>
            <a:r>
              <a:rPr lang="zh-CN" altLang="en-US" dirty="0">
                <a:solidFill>
                  <a:srgbClr val="0066FF"/>
                </a:solidFill>
              </a:rPr>
              <a:t>所以最大公约数（</a:t>
            </a:r>
            <a:r>
              <a:rPr lang="en-CA" altLang="zh-CN" dirty="0">
                <a:solidFill>
                  <a:srgbClr val="0066FF"/>
                </a:solidFill>
              </a:rPr>
              <a:t>169,48</a:t>
            </a:r>
            <a:r>
              <a:rPr lang="zh-CN" altLang="en-US" dirty="0">
                <a:solidFill>
                  <a:srgbClr val="0066FF"/>
                </a:solidFill>
              </a:rPr>
              <a:t>）</a:t>
            </a:r>
            <a:r>
              <a:rPr lang="en-US" altLang="zh-CN" dirty="0">
                <a:solidFill>
                  <a:srgbClr val="0066FF"/>
                </a:solidFill>
              </a:rPr>
              <a:t>=</a:t>
            </a:r>
            <a:r>
              <a:rPr lang="zh-CN" altLang="en-US" dirty="0">
                <a:solidFill>
                  <a:srgbClr val="0066FF"/>
                </a:solidFill>
              </a:rPr>
              <a:t>（</a:t>
            </a:r>
            <a:r>
              <a:rPr lang="en-CA" altLang="zh-CN" dirty="0">
                <a:solidFill>
                  <a:srgbClr val="0066FF"/>
                </a:solidFill>
              </a:rPr>
              <a:t>12,1</a:t>
            </a:r>
            <a:r>
              <a:rPr lang="zh-CN" altLang="en-US" dirty="0">
                <a:solidFill>
                  <a:srgbClr val="0066FF"/>
                </a:solidFill>
              </a:rPr>
              <a:t>）</a:t>
            </a:r>
            <a:r>
              <a:rPr lang="en-US" altLang="zh-CN" dirty="0">
                <a:solidFill>
                  <a:srgbClr val="0066FF"/>
                </a:solidFill>
              </a:rPr>
              <a:t>=1</a:t>
            </a:r>
            <a:endParaRPr lang="en-CA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50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0C492F-FB97-4128-BE1B-2E567B91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欧几里德算法举例</a:t>
            </a:r>
            <a:endParaRPr lang="en-CA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42CE10-5516-4299-B3BA-897F64EF5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CA" altLang="zh-CN" dirty="0"/>
              <a:t>2</a:t>
            </a:r>
            <a:r>
              <a:rPr lang="zh-CN" altLang="en-US" dirty="0"/>
              <a:t>：求</a:t>
            </a:r>
            <a:r>
              <a:rPr lang="en-CA" altLang="zh-CN" dirty="0"/>
              <a:t>168</a:t>
            </a:r>
            <a:r>
              <a:rPr lang="zh-CN" altLang="en-US" dirty="0"/>
              <a:t>与</a:t>
            </a:r>
            <a:r>
              <a:rPr lang="en-CA" altLang="zh-CN" dirty="0"/>
              <a:t>48</a:t>
            </a:r>
            <a:r>
              <a:rPr lang="zh-CN" altLang="en-US" dirty="0"/>
              <a:t>的最大公约数</a:t>
            </a:r>
            <a:endParaRPr lang="en-CA" altLang="zh-CN" dirty="0"/>
          </a:p>
          <a:p>
            <a:r>
              <a:rPr lang="zh-CN" altLang="en-US" dirty="0"/>
              <a:t>解：</a:t>
            </a:r>
            <a:endParaRPr lang="en-CA" altLang="zh-CN" dirty="0"/>
          </a:p>
          <a:p>
            <a:pPr lvl="1"/>
            <a:r>
              <a:rPr lang="en-CA" dirty="0">
                <a:solidFill>
                  <a:srgbClr val="FF0000"/>
                </a:solidFill>
              </a:rPr>
              <a:t>168</a:t>
            </a:r>
            <a:r>
              <a:rPr lang="en-US" altLang="zh-CN" dirty="0"/>
              <a:t>=</a:t>
            </a:r>
            <a:r>
              <a:rPr lang="en-US" altLang="zh-CN" dirty="0">
                <a:solidFill>
                  <a:srgbClr val="00B050"/>
                </a:solidFill>
              </a:rPr>
              <a:t>48</a:t>
            </a:r>
            <a:r>
              <a:rPr lang="zh-CN" altLang="en-US" dirty="0"/>
              <a:t>*</a:t>
            </a:r>
            <a:r>
              <a:rPr lang="en-CA" altLang="zh-CN" dirty="0"/>
              <a:t>3</a:t>
            </a:r>
            <a:r>
              <a:rPr lang="en-US" altLang="zh-CN" dirty="0"/>
              <a:t>+ </a:t>
            </a:r>
            <a:r>
              <a:rPr lang="en-US" altLang="zh-CN" dirty="0">
                <a:solidFill>
                  <a:srgbClr val="0066FF"/>
                </a:solidFill>
              </a:rPr>
              <a:t>24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48</a:t>
            </a:r>
            <a:r>
              <a:rPr lang="en-US" altLang="zh-CN" dirty="0"/>
              <a:t>=</a:t>
            </a:r>
            <a:r>
              <a:rPr lang="en-US" altLang="zh-CN" dirty="0">
                <a:solidFill>
                  <a:srgbClr val="00B050"/>
                </a:solidFill>
              </a:rPr>
              <a:t>24</a:t>
            </a:r>
            <a:r>
              <a:rPr lang="zh-CN" altLang="en-US" dirty="0"/>
              <a:t>*</a:t>
            </a:r>
            <a:r>
              <a:rPr lang="en-CA" altLang="zh-CN" dirty="0"/>
              <a:t>2</a:t>
            </a:r>
            <a:r>
              <a:rPr lang="en-US" altLang="zh-CN" dirty="0"/>
              <a:t>+ </a:t>
            </a:r>
            <a:r>
              <a:rPr lang="en-US" altLang="zh-CN" dirty="0">
                <a:solidFill>
                  <a:srgbClr val="0066FF"/>
                </a:solidFill>
              </a:rPr>
              <a:t>0</a:t>
            </a:r>
          </a:p>
          <a:p>
            <a:pPr lvl="1"/>
            <a:r>
              <a:rPr lang="zh-CN" altLang="en-US" dirty="0">
                <a:solidFill>
                  <a:srgbClr val="0066FF"/>
                </a:solidFill>
              </a:rPr>
              <a:t>所以最大公约数（</a:t>
            </a:r>
            <a:r>
              <a:rPr lang="en-CA" altLang="zh-CN" dirty="0">
                <a:solidFill>
                  <a:srgbClr val="0066FF"/>
                </a:solidFill>
              </a:rPr>
              <a:t>168,48</a:t>
            </a:r>
            <a:r>
              <a:rPr lang="zh-CN" altLang="en-US" dirty="0">
                <a:solidFill>
                  <a:srgbClr val="0066FF"/>
                </a:solidFill>
              </a:rPr>
              <a:t>）</a:t>
            </a:r>
            <a:r>
              <a:rPr lang="en-US" altLang="zh-CN" dirty="0">
                <a:solidFill>
                  <a:srgbClr val="0066FF"/>
                </a:solidFill>
              </a:rPr>
              <a:t>=</a:t>
            </a:r>
            <a:r>
              <a:rPr lang="zh-CN" altLang="en-US" dirty="0">
                <a:solidFill>
                  <a:srgbClr val="0066FF"/>
                </a:solidFill>
              </a:rPr>
              <a:t>（</a:t>
            </a:r>
            <a:r>
              <a:rPr lang="en-CA" altLang="zh-CN" dirty="0">
                <a:solidFill>
                  <a:srgbClr val="0066FF"/>
                </a:solidFill>
              </a:rPr>
              <a:t>48,24</a:t>
            </a:r>
            <a:r>
              <a:rPr lang="zh-CN" altLang="en-US" dirty="0">
                <a:solidFill>
                  <a:srgbClr val="0066FF"/>
                </a:solidFill>
              </a:rPr>
              <a:t>）</a:t>
            </a:r>
            <a:r>
              <a:rPr lang="en-CA" altLang="zh-CN" dirty="0">
                <a:solidFill>
                  <a:srgbClr val="0066FF"/>
                </a:solidFill>
              </a:rPr>
              <a:t>=</a:t>
            </a:r>
            <a:r>
              <a:rPr lang="en-US" altLang="zh-CN" dirty="0">
                <a:solidFill>
                  <a:srgbClr val="0066FF"/>
                </a:solidFill>
              </a:rPr>
              <a:t>24</a:t>
            </a:r>
            <a:endParaRPr lang="en-CA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19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3">
      <a:dk1>
        <a:srgbClr val="1C1C1C"/>
      </a:dk1>
      <a:lt1>
        <a:srgbClr val="FFFFFF"/>
      </a:lt1>
      <a:dk2>
        <a:srgbClr val="080808"/>
      </a:dk2>
      <a:lt2>
        <a:srgbClr val="DDDDDD"/>
      </a:lt2>
      <a:accent1>
        <a:srgbClr val="5C414F"/>
      </a:accent1>
      <a:accent2>
        <a:srgbClr val="EC9F14"/>
      </a:accent2>
      <a:accent3>
        <a:srgbClr val="FFFFFF"/>
      </a:accent3>
      <a:accent4>
        <a:srgbClr val="161616"/>
      </a:accent4>
      <a:accent5>
        <a:srgbClr val="B5B0B2"/>
      </a:accent5>
      <a:accent6>
        <a:srgbClr val="D69011"/>
      </a:accent6>
      <a:hlink>
        <a:srgbClr val="B24476"/>
      </a:hlink>
      <a:folHlink>
        <a:srgbClr val="939932"/>
      </a:folHlink>
    </a:clrScheme>
    <a:fontScheme name="1_Default Design">
      <a:majorFont>
        <a:latin typeface="华文中宋"/>
        <a:ea typeface="华文中宋"/>
        <a:cs typeface=""/>
      </a:majorFont>
      <a:minorFont>
        <a:latin typeface="华文中宋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CC00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CC00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1_Default Design 1">
        <a:dk1>
          <a:srgbClr val="1C1C1C"/>
        </a:dk1>
        <a:lt1>
          <a:srgbClr val="FFFFFF"/>
        </a:lt1>
        <a:dk2>
          <a:srgbClr val="080808"/>
        </a:dk2>
        <a:lt2>
          <a:srgbClr val="DDDDDD"/>
        </a:lt2>
        <a:accent1>
          <a:srgbClr val="C59360"/>
        </a:accent1>
        <a:accent2>
          <a:srgbClr val="A6B16F"/>
        </a:accent2>
        <a:accent3>
          <a:srgbClr val="FFFFFF"/>
        </a:accent3>
        <a:accent4>
          <a:srgbClr val="161616"/>
        </a:accent4>
        <a:accent5>
          <a:srgbClr val="DFC8B6"/>
        </a:accent5>
        <a:accent6>
          <a:srgbClr val="96A064"/>
        </a:accent6>
        <a:hlink>
          <a:srgbClr val="A9AE9A"/>
        </a:hlink>
        <a:folHlink>
          <a:srgbClr val="DDC4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1C1C1C"/>
        </a:dk1>
        <a:lt1>
          <a:srgbClr val="FFFFFF"/>
        </a:lt1>
        <a:dk2>
          <a:srgbClr val="080808"/>
        </a:dk2>
        <a:lt2>
          <a:srgbClr val="DDDDDD"/>
        </a:lt2>
        <a:accent1>
          <a:srgbClr val="855BAD"/>
        </a:accent1>
        <a:accent2>
          <a:srgbClr val="5BACAD"/>
        </a:accent2>
        <a:accent3>
          <a:srgbClr val="FFFFFF"/>
        </a:accent3>
        <a:accent4>
          <a:srgbClr val="161616"/>
        </a:accent4>
        <a:accent5>
          <a:srgbClr val="C2B5D3"/>
        </a:accent5>
        <a:accent6>
          <a:srgbClr val="529B9C"/>
        </a:accent6>
        <a:hlink>
          <a:srgbClr val="FE941A"/>
        </a:hlink>
        <a:folHlink>
          <a:srgbClr val="FF669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1C1C1C"/>
        </a:dk1>
        <a:lt1>
          <a:srgbClr val="FFFFFF"/>
        </a:lt1>
        <a:dk2>
          <a:srgbClr val="080808"/>
        </a:dk2>
        <a:lt2>
          <a:srgbClr val="DDDDDD"/>
        </a:lt2>
        <a:accent1>
          <a:srgbClr val="5C414F"/>
        </a:accent1>
        <a:accent2>
          <a:srgbClr val="EC9F14"/>
        </a:accent2>
        <a:accent3>
          <a:srgbClr val="FFFFFF"/>
        </a:accent3>
        <a:accent4>
          <a:srgbClr val="161616"/>
        </a:accent4>
        <a:accent5>
          <a:srgbClr val="B5B0B2"/>
        </a:accent5>
        <a:accent6>
          <a:srgbClr val="D69011"/>
        </a:accent6>
        <a:hlink>
          <a:srgbClr val="B24476"/>
        </a:hlink>
        <a:folHlink>
          <a:srgbClr val="93993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Rh_026_finance</Template>
  <TotalTime>0</TotalTime>
  <Words>2586</Words>
  <Application>Microsoft Office PowerPoint</Application>
  <PresentationFormat>全屏显示(4:3)</PresentationFormat>
  <Paragraphs>394</Paragraphs>
  <Slides>29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43" baseType="lpstr">
      <vt:lpstr>方正姚体</vt:lpstr>
      <vt:lpstr>黑体</vt:lpstr>
      <vt:lpstr>宋体</vt:lpstr>
      <vt:lpstr>华文中宋</vt:lpstr>
      <vt:lpstr>Arial</vt:lpstr>
      <vt:lpstr>Calibri</vt:lpstr>
      <vt:lpstr>Cambria Math</vt:lpstr>
      <vt:lpstr>Symbol</vt:lpstr>
      <vt:lpstr>Tahoma</vt:lpstr>
      <vt:lpstr>Times New Roman</vt:lpstr>
      <vt:lpstr>Webdings</vt:lpstr>
      <vt:lpstr>Wingdings</vt:lpstr>
      <vt:lpstr>1_Default Design</vt:lpstr>
      <vt:lpstr>Office Theme</vt:lpstr>
      <vt:lpstr>第4章  公钥加密 4.1 数论</vt:lpstr>
      <vt:lpstr>整除</vt:lpstr>
      <vt:lpstr>带余除法</vt:lpstr>
      <vt:lpstr>最大公因数</vt:lpstr>
      <vt:lpstr>素数</vt:lpstr>
      <vt:lpstr>素数</vt:lpstr>
      <vt:lpstr>欧几里德算法</vt:lpstr>
      <vt:lpstr>欧几里德算法举例</vt:lpstr>
      <vt:lpstr>欧几里德算法举例</vt:lpstr>
      <vt:lpstr>逆元 </vt:lpstr>
      <vt:lpstr>求逆元举例</vt:lpstr>
      <vt:lpstr>求逆元举例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中国剩余定理</vt:lpstr>
      <vt:lpstr>中国剩余定理</vt:lpstr>
      <vt:lpstr>中国剩余定理</vt:lpstr>
      <vt:lpstr>中国剩余定理</vt:lpstr>
      <vt:lpstr>离散对数</vt:lpstr>
      <vt:lpstr>PowerPoint 演示文稿</vt:lpstr>
      <vt:lpstr>PowerPoint 演示文稿</vt:lpstr>
      <vt:lpstr>PowerPoint 演示文稿</vt:lpstr>
      <vt:lpstr>离散对数</vt:lpstr>
      <vt:lpstr>离散对数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2014-05-03T15:41:19Z</dcterms:created>
  <dcterms:modified xsi:type="dcterms:W3CDTF">2020-10-22T05:04:53Z</dcterms:modified>
</cp:coreProperties>
</file>