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3"/>
  </p:notesMasterIdLst>
  <p:sldIdLst>
    <p:sldId id="493" r:id="rId2"/>
    <p:sldId id="646" r:id="rId3"/>
    <p:sldId id="573" r:id="rId4"/>
    <p:sldId id="497" r:id="rId5"/>
    <p:sldId id="644" r:id="rId6"/>
    <p:sldId id="568" r:id="rId7"/>
    <p:sldId id="499" r:id="rId8"/>
    <p:sldId id="258" r:id="rId9"/>
    <p:sldId id="569" r:id="rId10"/>
    <p:sldId id="570" r:id="rId11"/>
    <p:sldId id="556" r:id="rId12"/>
    <p:sldId id="647" r:id="rId13"/>
    <p:sldId id="648" r:id="rId14"/>
    <p:sldId id="649" r:id="rId15"/>
    <p:sldId id="574" r:id="rId16"/>
    <p:sldId id="613" r:id="rId17"/>
    <p:sldId id="614" r:id="rId18"/>
    <p:sldId id="615" r:id="rId19"/>
    <p:sldId id="586" r:id="rId20"/>
    <p:sldId id="587" r:id="rId21"/>
    <p:sldId id="588" r:id="rId22"/>
    <p:sldId id="514" r:id="rId23"/>
    <p:sldId id="515" r:id="rId24"/>
    <p:sldId id="516" r:id="rId25"/>
    <p:sldId id="517" r:id="rId26"/>
    <p:sldId id="518" r:id="rId27"/>
    <p:sldId id="549" r:id="rId28"/>
    <p:sldId id="562" r:id="rId29"/>
    <p:sldId id="563" r:id="rId30"/>
    <p:sldId id="519" r:id="rId31"/>
    <p:sldId id="520" r:id="rId32"/>
    <p:sldId id="521" r:id="rId33"/>
    <p:sldId id="522" r:id="rId34"/>
    <p:sldId id="544" r:id="rId35"/>
    <p:sldId id="546" r:id="rId36"/>
    <p:sldId id="547" r:id="rId37"/>
    <p:sldId id="524" r:id="rId38"/>
    <p:sldId id="526" r:id="rId39"/>
    <p:sldId id="650" r:id="rId40"/>
    <p:sldId id="530" r:id="rId41"/>
    <p:sldId id="531" r:id="rId42"/>
    <p:sldId id="532" r:id="rId43"/>
    <p:sldId id="581" r:id="rId44"/>
    <p:sldId id="525" r:id="rId45"/>
    <p:sldId id="603" r:id="rId46"/>
    <p:sldId id="557" r:id="rId47"/>
    <p:sldId id="616" r:id="rId48"/>
    <p:sldId id="617" r:id="rId49"/>
    <p:sldId id="619" r:id="rId50"/>
    <p:sldId id="576" r:id="rId51"/>
    <p:sldId id="288" r:id="rId52"/>
    <p:sldId id="289" r:id="rId53"/>
    <p:sldId id="290" r:id="rId54"/>
    <p:sldId id="305" r:id="rId55"/>
    <p:sldId id="294" r:id="rId56"/>
    <p:sldId id="315" r:id="rId57"/>
    <p:sldId id="612" r:id="rId58"/>
    <p:sldId id="577" r:id="rId59"/>
    <p:sldId id="578" r:id="rId60"/>
    <p:sldId id="579" r:id="rId61"/>
    <p:sldId id="582" r:id="rId62"/>
    <p:sldId id="583" r:id="rId63"/>
    <p:sldId id="620" r:id="rId64"/>
    <p:sldId id="651" r:id="rId65"/>
    <p:sldId id="621" r:id="rId66"/>
    <p:sldId id="622" r:id="rId67"/>
    <p:sldId id="623" r:id="rId68"/>
    <p:sldId id="624" r:id="rId69"/>
    <p:sldId id="625" r:id="rId70"/>
    <p:sldId id="626" r:id="rId71"/>
    <p:sldId id="627" r:id="rId72"/>
    <p:sldId id="628" r:id="rId73"/>
    <p:sldId id="629" r:id="rId74"/>
    <p:sldId id="645" r:id="rId75"/>
    <p:sldId id="630" r:id="rId76"/>
    <p:sldId id="631" r:id="rId77"/>
    <p:sldId id="632" r:id="rId78"/>
    <p:sldId id="633" r:id="rId79"/>
    <p:sldId id="637" r:id="rId80"/>
    <p:sldId id="638" r:id="rId81"/>
    <p:sldId id="541" r:id="rId8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Yang" initials="EY" lastIdx="1" clrIdx="0">
    <p:extLst>
      <p:ext uri="{19B8F6BF-5375-455C-9EA6-DF929625EA0E}">
        <p15:presenceInfo xmlns:p15="http://schemas.microsoft.com/office/powerpoint/2012/main" userId="c2a829972c8e0f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5" autoAdjust="0"/>
    <p:restoredTop sz="76471" autoAdjust="0"/>
  </p:normalViewPr>
  <p:slideViewPr>
    <p:cSldViewPr snapToGrid="0">
      <p:cViewPr varScale="1">
        <p:scale>
          <a:sx n="52" d="100"/>
          <a:sy n="52" d="100"/>
        </p:scale>
        <p:origin x="181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967D7-20E7-4FCD-B4B5-08F61615B681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16269-AB5D-4E96-995E-0742B8C37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44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96872DB-F400-45CA-AFD8-6B1C4307B7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C63B58C-5EBC-43D3-A092-9E73AE5528F0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0364ECE6-9E22-41CF-8039-216EE698BE7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94A8B40-72AA-43F9-AFFC-6C8845D741A8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640E655E-33B9-49DF-B2ED-6BD83F8486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0588" y="2400300"/>
            <a:ext cx="0" cy="0"/>
          </a:xfrm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888F7855-6479-42D2-8E31-2A3C4AAA5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0A34DA5F-921E-4CC8-9E2F-31A53EB7C8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BB9CF7-E9A0-4041-96C4-176C50821A93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0179" name="Rectangle 7">
            <a:extLst>
              <a:ext uri="{FF2B5EF4-FFF2-40B4-BE49-F238E27FC236}">
                <a16:creationId xmlns:a16="http://schemas.microsoft.com/office/drawing/2014/main" id="{BC8AFAA5-29CD-4C0C-855D-CCDCE5505F7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7AA1460-3823-47B8-A4E6-CBC92ABBF3D3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A926BA46-CE9B-40A2-8FFD-A505F9AC4A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0588" y="2400300"/>
            <a:ext cx="0" cy="0"/>
          </a:xfrm>
          <a:ln/>
        </p:spPr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5FD0E852-E6BB-419D-956A-8EC0DA71D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2992CDB1-F764-4595-B558-DCE614A48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0C54AB-8405-4FD3-BDE2-F0265A31D5A1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2227" name="Rectangle 7">
            <a:extLst>
              <a:ext uri="{FF2B5EF4-FFF2-40B4-BE49-F238E27FC236}">
                <a16:creationId xmlns:a16="http://schemas.microsoft.com/office/drawing/2014/main" id="{F42C9E3A-4796-4D3B-BF2E-9BD102CA5B2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E927403-1080-4D5B-9BB7-E8F10B2C86C8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4F9B4B05-45C7-45A5-B300-9BFCDDB0DF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0588" y="2400300"/>
            <a:ext cx="0" cy="0"/>
          </a:xfrm>
          <a:ln/>
        </p:spPr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C7C7D7CE-B232-4D4C-8D9F-47D53FB8D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D1D70303-5846-4B72-8805-1CBD4A5CE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0C90D5-CE7D-4F7D-9D6A-4F9D9A1AD5F0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7347" name="Rectangle 7">
            <a:extLst>
              <a:ext uri="{FF2B5EF4-FFF2-40B4-BE49-F238E27FC236}">
                <a16:creationId xmlns:a16="http://schemas.microsoft.com/office/drawing/2014/main" id="{9F392CE9-2475-45BB-9103-C80EEEADF7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F901266-D009-4A2B-9625-5C08D76662E3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58E330B3-7AA9-48A9-8B3D-308BBCC18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0588" y="2400300"/>
            <a:ext cx="0" cy="0"/>
          </a:xfrm>
          <a:ln/>
        </p:spPr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4B53BB16-A1D4-4882-AB72-F71EC51E5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/>
              <a:t>96</a:t>
            </a:r>
            <a:r>
              <a:rPr lang="en-US" altLang="zh-CN"/>
              <a:t>=5*19+1 =&gt; 96-19*5=1 =&gt;5^{-1}=-19 mod 96 =&gt; 5^[-1]=77 mod 96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BE4D1744-E8E8-4D91-81EE-0A006E0399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D15CC46-FF3A-4252-9295-21D6B036B4AA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9395" name="Rectangle 7">
            <a:extLst>
              <a:ext uri="{FF2B5EF4-FFF2-40B4-BE49-F238E27FC236}">
                <a16:creationId xmlns:a16="http://schemas.microsoft.com/office/drawing/2014/main" id="{6B9A48DE-4E1E-43BC-B6A3-768B9C98FE9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4002626-F89A-4BE1-8AC4-3226168DCE0A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803E65EC-0DAD-4FCD-A3D2-AD21E841F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0588" y="2400300"/>
            <a:ext cx="0" cy="0"/>
          </a:xfrm>
          <a:ln/>
        </p:spPr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E00EB0CE-5838-48BF-B2F9-D76B91D44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E69E7C86-69B3-42F9-B596-2F9167A6D5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FF7F06E-EC41-4E24-90A1-62B81D0C0EF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1443" name="Rectangle 7">
            <a:extLst>
              <a:ext uri="{FF2B5EF4-FFF2-40B4-BE49-F238E27FC236}">
                <a16:creationId xmlns:a16="http://schemas.microsoft.com/office/drawing/2014/main" id="{9E134C2B-0934-4217-95FD-2C06356040C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3E9C19F-1E57-43D6-BD09-8BF2C5433B69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5ED48212-A335-47A1-8095-5244C746B9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0588" y="2400300"/>
            <a:ext cx="0" cy="0"/>
          </a:xfrm>
          <a:ln/>
        </p:spPr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499B6491-6EA8-45E4-991F-EB1C6C12D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8DF6D383-D9AE-4A22-B011-EECD0A8255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775987-1F04-4132-898B-4C3D48B075F4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3491" name="Rectangle 7">
            <a:extLst>
              <a:ext uri="{FF2B5EF4-FFF2-40B4-BE49-F238E27FC236}">
                <a16:creationId xmlns:a16="http://schemas.microsoft.com/office/drawing/2014/main" id="{558DADE6-9EFD-441E-AC7C-80CBF2FE699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973AE33-AC4F-4C01-B690-43694B2EABCD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717D7F56-32C2-4C21-AA50-D865FF4B9C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0588" y="2400300"/>
            <a:ext cx="0" cy="0"/>
          </a:xfrm>
          <a:ln/>
        </p:spPr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AA613DA7-63E2-4B9A-8335-3074B93F1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2FAD516E-4FF8-46D3-BD5C-7BBD7F19E7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F1D2C9B-6D2A-47CF-B40F-C78A38B6D83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8611" name="Rectangle 7">
            <a:extLst>
              <a:ext uri="{FF2B5EF4-FFF2-40B4-BE49-F238E27FC236}">
                <a16:creationId xmlns:a16="http://schemas.microsoft.com/office/drawing/2014/main" id="{69D85C29-B47C-4225-87FE-217B5713922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BC0CA08-27BB-4239-88FA-1CC5DE93E644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FECAA8F9-83D7-475F-97F2-4804B56CEF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0588" y="2400300"/>
            <a:ext cx="0" cy="0"/>
          </a:xfrm>
          <a:ln/>
        </p:spPr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CB9716CA-8E0D-4A4C-AADE-F895C5D3D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1F5370C9-5F75-4272-BFC6-F5E2701A95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15CE6CE-C3F8-4770-954F-4048DB0B9A1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0659" name="Rectangle 7">
            <a:extLst>
              <a:ext uri="{FF2B5EF4-FFF2-40B4-BE49-F238E27FC236}">
                <a16:creationId xmlns:a16="http://schemas.microsoft.com/office/drawing/2014/main" id="{4BF844F4-1120-4A03-83C9-49B146E305F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E7A6D98-549A-4057-9A04-7E5572B847B3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22CBDCD7-5835-4DEC-AFB6-5664E1267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0588" y="2400300"/>
            <a:ext cx="0" cy="0"/>
          </a:xfrm>
          <a:ln/>
        </p:spPr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F184B131-12BF-442F-8D89-03D93EF8E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55CBF65B-CFCA-45AC-AB03-C1B9A60CCC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6342BF-B9D1-41BA-A45D-63CD9B90A995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2707" name="Rectangle 7">
            <a:extLst>
              <a:ext uri="{FF2B5EF4-FFF2-40B4-BE49-F238E27FC236}">
                <a16:creationId xmlns:a16="http://schemas.microsoft.com/office/drawing/2014/main" id="{0922C396-5A46-4CE2-9B60-973F2E9AB69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4F222DE-4AC2-45BD-95BF-8F941728DD8F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7363A3B8-67AE-4AEF-BB53-13F5599514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0588" y="2400300"/>
            <a:ext cx="0" cy="0"/>
          </a:xfrm>
          <a:ln/>
        </p:spPr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26B90FC5-F0D3-4DB7-BA85-2C2C67F11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45E6C0C6-5F5B-4FA8-829A-82439D3421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E17143-8EF9-4E84-8CE3-033B5D6F19D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EBC16519-78EF-4D63-B28F-6E26050A29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AD983A0-4EE3-4D7F-90E8-82F7A730D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假设攻击者是一个解密系统的合法用户，但是他不应该偷看密文</a:t>
            </a:r>
            <a:r>
              <a:rPr lang="en-US" altLang="zh-CN"/>
              <a:t>C</a:t>
            </a:r>
            <a:r>
              <a:rPr lang="zh-CN" altLang="en-US"/>
              <a:t>（例如密级比较高的文档），如果他使用解密系统解密</a:t>
            </a:r>
            <a:r>
              <a:rPr lang="en-US" altLang="zh-CN"/>
              <a:t>C</a:t>
            </a:r>
            <a:r>
              <a:rPr lang="zh-CN" altLang="en-US"/>
              <a:t>，访问控制和审计系统会记录他的违规操作。为了隐蔽，他把</a:t>
            </a:r>
            <a:r>
              <a:rPr lang="en-US" altLang="zh-CN"/>
              <a:t>C</a:t>
            </a:r>
            <a:r>
              <a:rPr lang="zh-CN" altLang="en-US"/>
              <a:t>伪装一下，然后解密，对于系统来说，</a:t>
            </a:r>
            <a:r>
              <a:rPr lang="en-US" altLang="zh-CN"/>
              <a:t>r</a:t>
            </a:r>
            <a:r>
              <a:rPr lang="zh-CN" altLang="en-US"/>
              <a:t>足够随机的话，只能看到攻击者解密了一个随机文档，很难和</a:t>
            </a:r>
            <a:r>
              <a:rPr lang="en-US" altLang="zh-CN"/>
              <a:t>C</a:t>
            </a:r>
            <a:r>
              <a:rPr lang="zh-CN" altLang="en-US"/>
              <a:t>联系起来，但是攻击者却可以通过去伪得到明文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A22297E-9A90-410B-B28B-EBF8A303DB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5149CA-D862-41B2-8614-F86B21B95905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6627" name="Rectangle 7">
            <a:extLst>
              <a:ext uri="{FF2B5EF4-FFF2-40B4-BE49-F238E27FC236}">
                <a16:creationId xmlns:a16="http://schemas.microsoft.com/office/drawing/2014/main" id="{1FE0DB58-EA58-495F-960F-09C48DBCB2B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71DBEC3-060E-4C9C-A8BF-7CA5490E7A7A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C22744FA-4210-4287-B907-68AC207A13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0588" y="2400300"/>
            <a:ext cx="0" cy="0"/>
          </a:xfrm>
          <a:ln/>
        </p:spPr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9C890C0B-17D0-4975-A70F-A1654C4D0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E27D42AA-A70F-418F-A799-E02CA2885E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7CA7E22-E3BC-49F5-ABE1-F65FC3820D7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9875" name="Rectangle 7">
            <a:extLst>
              <a:ext uri="{FF2B5EF4-FFF2-40B4-BE49-F238E27FC236}">
                <a16:creationId xmlns:a16="http://schemas.microsoft.com/office/drawing/2014/main" id="{1033ACB6-0218-4267-8D1C-8A1436F0CD9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7A38B3D-4F7B-4ADC-BE30-E54BB54AC150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D126943B-24B8-4343-AFBF-2018FA6CAC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0588" y="2400300"/>
            <a:ext cx="0" cy="0"/>
          </a:xfrm>
          <a:ln/>
        </p:spPr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A5B1BB44-F542-4DB5-8D91-390A28CA5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8E001F68-9473-48EA-AD40-F7DAE37721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A7DAD6-7EFD-41E5-9CA0-E7AB4E0EBC0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43A8174-852F-4539-832A-1449F05FE6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8BA4CF15-A56D-4FEE-AC05-399EC5D97F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•"/>
            </a:pPr>
            <a:r>
              <a:rPr lang="zh-CN" altLang="en-US"/>
              <a:t>本源根：每个小于</a:t>
            </a:r>
            <a:r>
              <a:rPr lang="en-US" altLang="zh-CN"/>
              <a:t>m</a:t>
            </a:r>
            <a:r>
              <a:rPr lang="zh-CN" altLang="en-US"/>
              <a:t>且与</a:t>
            </a:r>
            <a:r>
              <a:rPr lang="en-US" altLang="zh-CN"/>
              <a:t>m</a:t>
            </a:r>
            <a:r>
              <a:rPr lang="zh-CN" altLang="en-US"/>
              <a:t>互素的数都可以由</a:t>
            </a:r>
            <a:r>
              <a:rPr lang="en-US" altLang="zh-CN"/>
              <a:t>a</a:t>
            </a:r>
            <a:r>
              <a:rPr lang="en-US" altLang="zh-CN" baseline="30000"/>
              <a:t>n</a:t>
            </a:r>
            <a:r>
              <a:rPr lang="en-US" altLang="zh-CN"/>
              <a:t>≡1 (mod m)</a:t>
            </a:r>
            <a:r>
              <a:rPr lang="zh-CN" altLang="en-US"/>
              <a:t>表示</a:t>
            </a: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4F6A8E84-0CBE-4CD0-822F-58F507CB95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32628C-E8D8-4F8E-8C14-5E502C94A4CC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6B43DF64-F333-470A-A38A-9A181D6658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F94ED65-BC94-468D-A8AA-BC4E1950F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取</a:t>
            </a:r>
            <a:r>
              <a:rPr lang="en-US" altLang="zh-CN"/>
              <a:t>m=13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3CA0CDC9-7A33-4A3A-82AF-F192639A5B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A30468-CE2B-4200-8880-FA0B5C9CE7A2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0D0EF0CD-7DF5-4FFD-A91D-F516D0AA5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CFF563A6-F3CF-43E8-96C7-12A6D7BA9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本源根可以作为乘法群的生成元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34697622-9EE0-4447-82C8-32CFFA1A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5C9CD1-55A2-4E3C-9217-EA28A88851F0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E9F08CAD-CB93-4D35-B15E-5831F396F2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6335EA98-C3D6-4881-97C6-1A35F5EFD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本源根可以作为乘法群的生成元</a:t>
            </a:r>
            <a:endParaRPr lang="zh-CN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/>
              <a:t>Z</a:t>
            </a:r>
            <a:r>
              <a:rPr lang="zh-CN" altLang="en-US"/>
              <a:t>*</a:t>
            </a:r>
            <a:r>
              <a:rPr lang="en-US" altLang="zh-CN"/>
              <a:t>_p</a:t>
            </a:r>
            <a:r>
              <a:rPr lang="zh-CN" altLang="en-US"/>
              <a:t>中有</a:t>
            </a:r>
            <a:r>
              <a:rPr lang="en-US" altLang="zh-CN"/>
              <a:t>Φ(p-1)</a:t>
            </a:r>
            <a:r>
              <a:rPr lang="zh-CN" altLang="en-US"/>
              <a:t>个生成元</a:t>
            </a:r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9C13BA1F-CB64-4A80-A751-115220F1DE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78D8BB-8F6D-444D-A25A-3A1B58DFCCD7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F7E5FE35-1258-42C4-9B20-708042C64C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D7AA085E-C78C-4268-A110-4955EE9BD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>
            <a:extLst>
              <a:ext uri="{FF2B5EF4-FFF2-40B4-BE49-F238E27FC236}">
                <a16:creationId xmlns:a16="http://schemas.microsoft.com/office/drawing/2014/main" id="{167A1911-1F73-4421-B3AD-538D82E7A3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>
            <a:extLst>
              <a:ext uri="{FF2B5EF4-FFF2-40B4-BE49-F238E27FC236}">
                <a16:creationId xmlns:a16="http://schemas.microsoft.com/office/drawing/2014/main" id="{1F480BDE-4BEF-4582-94C8-4DC8F6BE8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  <p:sp>
        <p:nvSpPr>
          <p:cNvPr id="98308" name="灯片编号占位符 3">
            <a:extLst>
              <a:ext uri="{FF2B5EF4-FFF2-40B4-BE49-F238E27FC236}">
                <a16:creationId xmlns:a16="http://schemas.microsoft.com/office/drawing/2014/main" id="{296C71B3-B9D4-4168-9D14-2F76B570E3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D1EE84E-B889-412A-BD05-512840DE73EA}" type="slidenum">
              <a:rPr lang="zh-CN" altLang="en-US" smtClean="0">
                <a:latin typeface="Times New Roman" panose="02020603050405020304" pitchFamily="18" charset="0"/>
              </a:rPr>
              <a:pPr/>
              <a:t>56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>
            <a:extLst>
              <a:ext uri="{FF2B5EF4-FFF2-40B4-BE49-F238E27FC236}">
                <a16:creationId xmlns:a16="http://schemas.microsoft.com/office/drawing/2014/main" id="{F2128213-FC30-416F-B974-5097AD1F0E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>
            <a:extLst>
              <a:ext uri="{FF2B5EF4-FFF2-40B4-BE49-F238E27FC236}">
                <a16:creationId xmlns:a16="http://schemas.microsoft.com/office/drawing/2014/main" id="{D637D8F8-1DE8-460B-9810-5CB20F2CF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  <p:sp>
        <p:nvSpPr>
          <p:cNvPr id="100356" name="灯片编号占位符 3">
            <a:extLst>
              <a:ext uri="{FF2B5EF4-FFF2-40B4-BE49-F238E27FC236}">
                <a16:creationId xmlns:a16="http://schemas.microsoft.com/office/drawing/2014/main" id="{53AA77E1-D7D0-4D39-96DF-9B56BE4C2C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D949F17-A44C-471B-9177-3216D1A7A546}" type="slidenum">
              <a:rPr lang="zh-CN" altLang="en-US" smtClean="0">
                <a:latin typeface="Times New Roman" panose="02020603050405020304" pitchFamily="18" charset="0"/>
              </a:rPr>
              <a:pPr/>
              <a:t>57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37551BB7-DCCA-495E-90D0-0781B74FFD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7280FD-F49E-487A-ABAE-EB83001A7F1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03" name="Rectangle 7">
            <a:extLst>
              <a:ext uri="{FF2B5EF4-FFF2-40B4-BE49-F238E27FC236}">
                <a16:creationId xmlns:a16="http://schemas.microsoft.com/office/drawing/2014/main" id="{4B14F59B-8C50-4B6F-BA9E-B11B4C57553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63FE918-01F9-484B-B1EC-1AAE4F2125D0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A25D1D37-EC45-4B20-9512-67BB512E84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0588" y="2400300"/>
            <a:ext cx="0" cy="0"/>
          </a:xfrm>
          <a:ln/>
        </p:spPr>
      </p:sp>
      <p:sp>
        <p:nvSpPr>
          <p:cNvPr id="102405" name="Rectangle 3">
            <a:extLst>
              <a:ext uri="{FF2B5EF4-FFF2-40B4-BE49-F238E27FC236}">
                <a16:creationId xmlns:a16="http://schemas.microsoft.com/office/drawing/2014/main" id="{C85A63D5-439A-404E-84EE-E1BAEEAA2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5106988" cy="2054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 sz="2400"/>
              <a:t>K泄露，则由y和C2可以解出M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8AF85328-DE63-497D-9488-8C951C22F7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EA0848-C43D-42CF-B0FA-44002D2CAE72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009AA2E0-C37B-43ED-BCE9-65174F8C5A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0A67753C-C6CD-4FEA-A2B0-B482DB3F7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2400" dirty="0"/>
              <a:t>攻击者若已知</a:t>
            </a:r>
            <a:r>
              <a:rPr lang="en-US" altLang="zh-CN" sz="2400" dirty="0"/>
              <a:t>k</a:t>
            </a:r>
            <a:r>
              <a:rPr lang="zh-CN" altLang="en-US" sz="2400" dirty="0"/>
              <a:t>，可以计算</a:t>
            </a:r>
            <a:r>
              <a:rPr lang="en-US" altLang="zh-CN" sz="2400" dirty="0" err="1"/>
              <a:t>y^k</a:t>
            </a:r>
            <a:r>
              <a:rPr lang="en-US" altLang="zh-CN" sz="2400" dirty="0"/>
              <a:t>,</a:t>
            </a:r>
            <a:r>
              <a:rPr lang="zh-CN" altLang="en-US" sz="2400" dirty="0"/>
              <a:t>然后用</a:t>
            </a:r>
            <a:r>
              <a:rPr lang="en-US" altLang="zh-CN" sz="2400" dirty="0"/>
              <a:t>C2/</a:t>
            </a:r>
            <a:r>
              <a:rPr lang="en-US" altLang="zh-CN" sz="2400" dirty="0" err="1"/>
              <a:t>y^k</a:t>
            </a:r>
            <a:r>
              <a:rPr lang="zh-CN" altLang="en-US" sz="2400" dirty="0"/>
              <a:t>就得到明文；若是</a:t>
            </a:r>
            <a:r>
              <a:rPr lang="en-US" altLang="zh-CN" sz="2400" dirty="0"/>
              <a:t>k</a:t>
            </a:r>
            <a:r>
              <a:rPr lang="zh-CN" altLang="en-US" sz="2400" dirty="0"/>
              <a:t>重复使用，则</a:t>
            </a:r>
            <a:r>
              <a:rPr lang="en-US" altLang="zh-CN" sz="2400" dirty="0"/>
              <a:t>C2/C2’=M/M’,</a:t>
            </a:r>
            <a:r>
              <a:rPr lang="zh-CN" altLang="en-US" sz="2400" dirty="0"/>
              <a:t>知道其中的一个明文，另一个可求。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60C98139-296E-47C9-9BC0-67389E5C69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4DC285-6C83-41BF-8BD7-C474CF4A1173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8675" name="Rectangle 7">
            <a:extLst>
              <a:ext uri="{FF2B5EF4-FFF2-40B4-BE49-F238E27FC236}">
                <a16:creationId xmlns:a16="http://schemas.microsoft.com/office/drawing/2014/main" id="{2670E0C0-3BDD-402D-B51A-30C67D153A3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EF09449-5D20-4016-AAD4-F275A4CCC408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CC6ED791-3435-45DB-983A-D2A12B80BE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0588" y="2400300"/>
            <a:ext cx="0" cy="0"/>
          </a:xfrm>
          <a:ln/>
        </p:spPr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59B3F135-6C01-4E61-91A7-DD8B24E63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38725DAB-091B-4F86-BC7B-97AE1A60F4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BD9E338-FEB8-4FB5-B35E-B4B856312BC7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C14D1818-98CC-4FC7-8214-C255A8C83A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FF9CC2A9-0EA8-4E36-8030-03AFDC94C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800"/>
              <a:t>X *97+Y*75=1</a:t>
            </a:r>
          </a:p>
          <a:p>
            <a:pPr eaLnBrk="1" hangingPunct="1"/>
            <a:r>
              <a:rPr lang="en-US" altLang="zh-CN" sz="1800"/>
              <a:t>97=75+22 =&gt; 22=97-75</a:t>
            </a:r>
          </a:p>
          <a:p>
            <a:pPr eaLnBrk="1" hangingPunct="1"/>
            <a:r>
              <a:rPr lang="en-US" altLang="zh-CN" sz="1800"/>
              <a:t>75=3*22+9 =&gt; 9=75-3*22=75-3*(97-75) =4*75-3*97</a:t>
            </a:r>
          </a:p>
          <a:p>
            <a:pPr eaLnBrk="1" hangingPunct="1"/>
            <a:r>
              <a:rPr lang="en-US" altLang="zh-CN" sz="1800"/>
              <a:t>22=2*9+4 =&gt;4=22-2*9 =(97-75)-2*(4*75-3*97)=7*97 -9*75</a:t>
            </a:r>
          </a:p>
          <a:p>
            <a:pPr eaLnBrk="1" hangingPunct="1"/>
            <a:r>
              <a:rPr lang="en-US" altLang="zh-CN" sz="1800"/>
              <a:t>9=2*4+1 =&gt;1=9-2*4=(4*75-3*97)-2*(7*97-9*75)=-17*97+22*75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90DAAF59-2388-4EED-98D7-1C63A367A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>
            <a:extLst>
              <a:ext uri="{FF2B5EF4-FFF2-40B4-BE49-F238E27FC236}">
                <a16:creationId xmlns:a16="http://schemas.microsoft.com/office/drawing/2014/main" id="{C491674F-CF73-4FD7-A944-3E39387A3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  <p:sp>
        <p:nvSpPr>
          <p:cNvPr id="108548" name="灯片编号占位符 3">
            <a:extLst>
              <a:ext uri="{FF2B5EF4-FFF2-40B4-BE49-F238E27FC236}">
                <a16:creationId xmlns:a16="http://schemas.microsoft.com/office/drawing/2014/main" id="{1FF0353D-EB38-4944-9843-D56A334D55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463AF1B-FFCE-4549-A468-AD2E308801F5}" type="slidenum">
              <a:rPr lang="zh-CN" altLang="en-US" smtClean="0">
                <a:latin typeface="Times New Roman" panose="02020603050405020304" pitchFamily="18" charset="0"/>
              </a:rPr>
              <a:pPr/>
              <a:t>61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>
            <a:extLst>
              <a:ext uri="{FF2B5EF4-FFF2-40B4-BE49-F238E27FC236}">
                <a16:creationId xmlns:a16="http://schemas.microsoft.com/office/drawing/2014/main" id="{5174EF85-DF06-46D3-9C0E-C0E1A2A852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备注占位符 2">
            <a:extLst>
              <a:ext uri="{FF2B5EF4-FFF2-40B4-BE49-F238E27FC236}">
                <a16:creationId xmlns:a16="http://schemas.microsoft.com/office/drawing/2014/main" id="{96A2F340-31FB-440A-9AA0-329670E4D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/>
              <a:t>8</a:t>
            </a:r>
            <a:r>
              <a:rPr lang="zh-CN" altLang="en-US"/>
              <a:t>位公开密钥，说明</a:t>
            </a:r>
            <a:r>
              <a:rPr lang="en-US" altLang="zh-CN"/>
              <a:t>RSA</a:t>
            </a:r>
            <a:r>
              <a:rPr lang="zh-CN" altLang="en-US"/>
              <a:t>算法的公钥取值为</a:t>
            </a:r>
            <a:r>
              <a:rPr lang="en-CA" altLang="zh-CN"/>
              <a:t>2^7~2^8-1</a:t>
            </a:r>
            <a:endParaRPr lang="en-CA" altLang="en-US"/>
          </a:p>
        </p:txBody>
      </p:sp>
      <p:sp>
        <p:nvSpPr>
          <p:cNvPr id="110596" name="灯片编号占位符 3">
            <a:extLst>
              <a:ext uri="{FF2B5EF4-FFF2-40B4-BE49-F238E27FC236}">
                <a16:creationId xmlns:a16="http://schemas.microsoft.com/office/drawing/2014/main" id="{9FDD6C73-EC1D-4C53-BFE9-9F99DED9BF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9EAD6D7-7A51-4F04-A5EB-BBDAE76281F4}" type="slidenum">
              <a:rPr lang="zh-CN" altLang="en-US" smtClean="0">
                <a:latin typeface="Times New Roman" panose="02020603050405020304" pitchFamily="18" charset="0"/>
              </a:rPr>
              <a:pPr/>
              <a:t>62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>
            <a:extLst>
              <a:ext uri="{FF2B5EF4-FFF2-40B4-BE49-F238E27FC236}">
                <a16:creationId xmlns:a16="http://schemas.microsoft.com/office/drawing/2014/main" id="{3FF2C957-BCC4-4538-A281-9DFEA3DD7C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备注占位符 2">
            <a:extLst>
              <a:ext uri="{FF2B5EF4-FFF2-40B4-BE49-F238E27FC236}">
                <a16:creationId xmlns:a16="http://schemas.microsoft.com/office/drawing/2014/main" id="{ABC08BB1-55CA-4E66-B886-6D0F3FF9A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  <p:sp>
        <p:nvSpPr>
          <p:cNvPr id="112644" name="灯片编号占位符 3">
            <a:extLst>
              <a:ext uri="{FF2B5EF4-FFF2-40B4-BE49-F238E27FC236}">
                <a16:creationId xmlns:a16="http://schemas.microsoft.com/office/drawing/2014/main" id="{14A456C8-F3EF-4437-ADD6-DFA3497AB2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0E85384-3CAA-49DE-A0C5-A36D0C768150}" type="slidenum">
              <a:rPr lang="zh-CN" altLang="en-US" smtClean="0">
                <a:latin typeface="Times New Roman" panose="02020603050405020304" pitchFamily="18" charset="0"/>
              </a:rPr>
              <a:pPr/>
              <a:t>63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椭圆曲线的群操作如果是模素数域的运算，则素数域的长度分别对应为：</a:t>
            </a:r>
            <a:r>
              <a:rPr lang="en-US" altLang="zh-CN" dirty="0"/>
              <a:t>192,224,256,384,521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椭圆曲线的群操作如果是模二进制域</a:t>
            </a:r>
            <a:r>
              <a:rPr lang="en-US" altLang="zh-CN" dirty="0"/>
              <a:t>(binary field)</a:t>
            </a:r>
            <a:r>
              <a:rPr lang="zh-CN" altLang="en-US" dirty="0"/>
              <a:t>的运算，则域的长度分别对应为：</a:t>
            </a:r>
            <a:r>
              <a:rPr lang="en-US" altLang="zh-CN" dirty="0"/>
              <a:t>163,233,283,409,571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可以参见：</a:t>
            </a:r>
            <a:r>
              <a:rPr lang="en-US" altLang="zh-CN" dirty="0"/>
              <a:t>FIPS PUB 186-4  Digital Signature Standard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16269-AB5D-4E96-995E-0742B8C37A3E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494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>
            <a:extLst>
              <a:ext uri="{FF2B5EF4-FFF2-40B4-BE49-F238E27FC236}">
                <a16:creationId xmlns:a16="http://schemas.microsoft.com/office/drawing/2014/main" id="{8066AB37-F58D-42DA-90C4-28165F4819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>
            <a:extLst>
              <a:ext uri="{FF2B5EF4-FFF2-40B4-BE49-F238E27FC236}">
                <a16:creationId xmlns:a16="http://schemas.microsoft.com/office/drawing/2014/main" id="{DF703032-664D-4434-BAF0-69A380E89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对椭圆曲线密码学感兴趣的同学可以参考下面链接，第一个是英文原版，第二个是对应的中文翻译：</a:t>
            </a:r>
            <a:endParaRPr lang="en-US" altLang="zh-CN" dirty="0"/>
          </a:p>
          <a:p>
            <a:r>
              <a:rPr lang="en-CA" altLang="en-US" dirty="0"/>
              <a:t>https://andrea.corbellini.name/2015/05/17/elliptic-curve-cryptography-a-gentle-introduction/</a:t>
            </a:r>
            <a:endParaRPr lang="en-US" altLang="en-US" dirty="0"/>
          </a:p>
          <a:p>
            <a:r>
              <a:rPr lang="en-CA" altLang="en-US"/>
              <a:t>https://blog.chxj.name/elliptic-curve-cryptography-a-gentle-introduction-zh/</a:t>
            </a:r>
            <a:endParaRPr lang="en-CA" altLang="en-US" dirty="0"/>
          </a:p>
        </p:txBody>
      </p:sp>
      <p:sp>
        <p:nvSpPr>
          <p:cNvPr id="114692" name="灯片编号占位符 3">
            <a:extLst>
              <a:ext uri="{FF2B5EF4-FFF2-40B4-BE49-F238E27FC236}">
                <a16:creationId xmlns:a16="http://schemas.microsoft.com/office/drawing/2014/main" id="{3B446E70-5FB9-42CB-9F41-6C6456409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1F808BF-E184-4AF8-A10D-0C134B769ABF}" type="slidenum">
              <a:rPr lang="zh-CN" altLang="en-US" smtClean="0">
                <a:latin typeface="Times New Roman" panose="02020603050405020304" pitchFamily="18" charset="0"/>
              </a:rPr>
              <a:pPr/>
              <a:t>65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>
            <a:extLst>
              <a:ext uri="{FF2B5EF4-FFF2-40B4-BE49-F238E27FC236}">
                <a16:creationId xmlns:a16="http://schemas.microsoft.com/office/drawing/2014/main" id="{5A9A16E8-E7E6-463E-BEED-C3B59CDD73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备注占位符 2">
            <a:extLst>
              <a:ext uri="{FF2B5EF4-FFF2-40B4-BE49-F238E27FC236}">
                <a16:creationId xmlns:a16="http://schemas.microsoft.com/office/drawing/2014/main" id="{9F5B3E2B-0779-4BFC-82DA-A36A89575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  <p:sp>
        <p:nvSpPr>
          <p:cNvPr id="116740" name="灯片编号占位符 3">
            <a:extLst>
              <a:ext uri="{FF2B5EF4-FFF2-40B4-BE49-F238E27FC236}">
                <a16:creationId xmlns:a16="http://schemas.microsoft.com/office/drawing/2014/main" id="{7A58815F-D4D8-4A93-A846-54300FB1EF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D63031-5A7A-4FB2-A936-D801EDBCF7A3}" type="slidenum">
              <a:rPr lang="zh-CN" altLang="en-US" smtClean="0">
                <a:latin typeface="Times New Roman" panose="02020603050405020304" pitchFamily="18" charset="0"/>
              </a:rPr>
              <a:pPr/>
              <a:t>66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>
            <a:extLst>
              <a:ext uri="{FF2B5EF4-FFF2-40B4-BE49-F238E27FC236}">
                <a16:creationId xmlns:a16="http://schemas.microsoft.com/office/drawing/2014/main" id="{D39383A3-66E4-4683-861D-7AA6F1CA33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>
            <a:extLst>
              <a:ext uri="{FF2B5EF4-FFF2-40B4-BE49-F238E27FC236}">
                <a16:creationId xmlns:a16="http://schemas.microsoft.com/office/drawing/2014/main" id="{47E60707-D999-48AF-9E89-869E6DC39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  <p:sp>
        <p:nvSpPr>
          <p:cNvPr id="118788" name="灯片编号占位符 3">
            <a:extLst>
              <a:ext uri="{FF2B5EF4-FFF2-40B4-BE49-F238E27FC236}">
                <a16:creationId xmlns:a16="http://schemas.microsoft.com/office/drawing/2014/main" id="{8494269D-6970-49B8-8AA9-C779701DAC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EA1AFA3-AADE-4653-9FF3-04431946AA57}" type="slidenum">
              <a:rPr lang="zh-CN" altLang="en-US" smtClean="0">
                <a:latin typeface="Times New Roman" panose="02020603050405020304" pitchFamily="18" charset="0"/>
              </a:rPr>
              <a:pPr/>
              <a:t>67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>
            <a:extLst>
              <a:ext uri="{FF2B5EF4-FFF2-40B4-BE49-F238E27FC236}">
                <a16:creationId xmlns:a16="http://schemas.microsoft.com/office/drawing/2014/main" id="{3425E066-9C5E-48BF-B0E4-57660FB239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备注占位符 2">
            <a:extLst>
              <a:ext uri="{FF2B5EF4-FFF2-40B4-BE49-F238E27FC236}">
                <a16:creationId xmlns:a16="http://schemas.microsoft.com/office/drawing/2014/main" id="{7F1128E3-C80C-43D8-8ABA-5BF38003F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  <p:sp>
        <p:nvSpPr>
          <p:cNvPr id="120836" name="灯片编号占位符 3">
            <a:extLst>
              <a:ext uri="{FF2B5EF4-FFF2-40B4-BE49-F238E27FC236}">
                <a16:creationId xmlns:a16="http://schemas.microsoft.com/office/drawing/2014/main" id="{CBE468A1-96B3-4740-A34E-B8274A3DA2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4B2B26F-E7C7-4079-83F9-BBBB43E94CB0}" type="slidenum">
              <a:rPr lang="zh-CN" altLang="en-US" smtClean="0">
                <a:latin typeface="Times New Roman" panose="02020603050405020304" pitchFamily="18" charset="0"/>
              </a:rPr>
              <a:pPr/>
              <a:t>68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>
            <a:extLst>
              <a:ext uri="{FF2B5EF4-FFF2-40B4-BE49-F238E27FC236}">
                <a16:creationId xmlns:a16="http://schemas.microsoft.com/office/drawing/2014/main" id="{1904C6E8-24EF-47F5-850B-3657D4C9A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备注占位符 2">
            <a:extLst>
              <a:ext uri="{FF2B5EF4-FFF2-40B4-BE49-F238E27FC236}">
                <a16:creationId xmlns:a16="http://schemas.microsoft.com/office/drawing/2014/main" id="{26762E5F-F4AA-4303-A7DE-3301EACA6C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  <p:sp>
        <p:nvSpPr>
          <p:cNvPr id="122884" name="灯片编号占位符 3">
            <a:extLst>
              <a:ext uri="{FF2B5EF4-FFF2-40B4-BE49-F238E27FC236}">
                <a16:creationId xmlns:a16="http://schemas.microsoft.com/office/drawing/2014/main" id="{04CB40D0-3E97-44A4-BCED-DA39A0C1EF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BFEA7A9-EBEB-4F70-8A4E-0495799169A5}" type="slidenum">
              <a:rPr lang="zh-CN" altLang="en-US" smtClean="0">
                <a:latin typeface="Times New Roman" panose="02020603050405020304" pitchFamily="18" charset="0"/>
              </a:rPr>
              <a:pPr/>
              <a:t>69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16269-AB5D-4E96-995E-0742B8C37A3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317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>
            <a:extLst>
              <a:ext uri="{FF2B5EF4-FFF2-40B4-BE49-F238E27FC236}">
                <a16:creationId xmlns:a16="http://schemas.microsoft.com/office/drawing/2014/main" id="{72AE2785-ED9B-4A01-922E-38A79213B8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备注占位符 2">
            <a:extLst>
              <a:ext uri="{FF2B5EF4-FFF2-40B4-BE49-F238E27FC236}">
                <a16:creationId xmlns:a16="http://schemas.microsoft.com/office/drawing/2014/main" id="{CFD47972-7644-43E8-9911-1BC0AC1FC2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  <p:sp>
        <p:nvSpPr>
          <p:cNvPr id="124932" name="灯片编号占位符 3">
            <a:extLst>
              <a:ext uri="{FF2B5EF4-FFF2-40B4-BE49-F238E27FC236}">
                <a16:creationId xmlns:a16="http://schemas.microsoft.com/office/drawing/2014/main" id="{4F8ECA29-7528-4592-944D-1E557A54F3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12E66CD-A4E9-433A-84D6-D2C81540640A}" type="slidenum">
              <a:rPr lang="zh-CN" altLang="en-US" smtClean="0">
                <a:latin typeface="Times New Roman" panose="02020603050405020304" pitchFamily="18" charset="0"/>
              </a:rPr>
              <a:pPr/>
              <a:t>70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>
            <a:extLst>
              <a:ext uri="{FF2B5EF4-FFF2-40B4-BE49-F238E27FC236}">
                <a16:creationId xmlns:a16="http://schemas.microsoft.com/office/drawing/2014/main" id="{CD7B422F-AC1A-4ACC-8FF7-500EEE2337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备注占位符 2">
            <a:extLst>
              <a:ext uri="{FF2B5EF4-FFF2-40B4-BE49-F238E27FC236}">
                <a16:creationId xmlns:a16="http://schemas.microsoft.com/office/drawing/2014/main" id="{E8052B65-7688-4DE7-86E9-C44A5A05E1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  <p:sp>
        <p:nvSpPr>
          <p:cNvPr id="126980" name="灯片编号占位符 3">
            <a:extLst>
              <a:ext uri="{FF2B5EF4-FFF2-40B4-BE49-F238E27FC236}">
                <a16:creationId xmlns:a16="http://schemas.microsoft.com/office/drawing/2014/main" id="{F492B84F-2E5B-4755-8053-E8BD22B376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AA63368-6930-4AF1-B86F-D60C567FC9DC}" type="slidenum">
              <a:rPr lang="zh-CN" altLang="en-US" smtClean="0">
                <a:latin typeface="Times New Roman" panose="02020603050405020304" pitchFamily="18" charset="0"/>
              </a:rPr>
              <a:pPr/>
              <a:t>71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之所以</a:t>
            </a:r>
            <a:r>
              <a:rPr lang="en-US" altLang="zh-CN" dirty="0"/>
              <a:t>ECC</a:t>
            </a:r>
            <a:r>
              <a:rPr lang="zh-CN" altLang="en-US" dirty="0"/>
              <a:t>定义在有限域上，是因为计算椭圆曲线的点与点加法时涉及到坐标值的加减乘除运算，坐标值必须定义在有限域上。</a:t>
            </a:r>
            <a:endParaRPr lang="en-US" altLang="zh-CN" dirty="0"/>
          </a:p>
          <a:p>
            <a:r>
              <a:rPr lang="zh-CN" altLang="en-US" dirty="0"/>
              <a:t>这是一个简化版的定义，实际上，</a:t>
            </a:r>
            <a:r>
              <a:rPr lang="en-US" altLang="zh-CN" dirty="0"/>
              <a:t>P</a:t>
            </a:r>
            <a:r>
              <a:rPr lang="zh-CN" altLang="en-US" dirty="0"/>
              <a:t>的选择是有讲究的，因为</a:t>
            </a:r>
            <a:r>
              <a:rPr lang="zh-CN" altLang="en-US" b="0" i="0" dirty="0">
                <a:solidFill>
                  <a:srgbClr val="45484D"/>
                </a:solidFill>
                <a:effectLst/>
                <a:latin typeface="Cardo"/>
              </a:rPr>
              <a:t>椭圆曲线算法是建立在有限域上的椭圆曲线的循环子群之上的，</a:t>
            </a:r>
            <a:r>
              <a:rPr lang="en-US" altLang="zh-CN" b="1" i="0" dirty="0">
                <a:solidFill>
                  <a:srgbClr val="212226"/>
                </a:solidFill>
                <a:effectLst/>
                <a:latin typeface="Cardo"/>
              </a:rPr>
              <a:t>P</a:t>
            </a:r>
            <a:r>
              <a:rPr lang="zh-CN" altLang="en-US" b="1" i="0" dirty="0">
                <a:solidFill>
                  <a:srgbClr val="212226"/>
                </a:solidFill>
                <a:effectLst/>
                <a:latin typeface="Cardo"/>
              </a:rPr>
              <a:t>的乘积的集合构成了椭圆曲线群的一个循环子群。</a:t>
            </a:r>
            <a:r>
              <a:rPr lang="en-US" altLang="zh-CN" dirty="0"/>
              <a:t>P</a:t>
            </a:r>
            <a:r>
              <a:rPr lang="zh-CN" altLang="en-US" dirty="0"/>
              <a:t>是该循环子群的基点或者生成点。</a:t>
            </a:r>
            <a:endParaRPr lang="en-US" altLang="zh-CN" dirty="0"/>
          </a:p>
          <a:p>
            <a:r>
              <a:rPr lang="zh-CN" altLang="en-US" dirty="0"/>
              <a:t>感兴趣的同学可以参见：</a:t>
            </a:r>
            <a:r>
              <a:rPr lang="en-US" altLang="zh-CN"/>
              <a:t>https://blog.chxj.name/elliptic-curve-cryptography-finite-fields-and-discrete-logarithms-zh/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16269-AB5D-4E96-995E-0742B8C37A3E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530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16269-AB5D-4E96-995E-0742B8C37A3E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71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5CEDC8CB-00E6-4081-8560-1C619C169E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79A0F5-211D-4108-A8C8-A319639D6DD0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8761E77C-0C2C-4FEE-9F02-FE7745254CC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22464BE-5C9B-428F-A5F9-398FFE80E156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AC81541-3593-4DE7-83EF-96C96342D7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0588" y="2400300"/>
            <a:ext cx="0" cy="0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6ACC1649-F444-4CDA-A6BE-F43FCCE38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03E94D57-164B-45DF-9780-CEB0A5E4EF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9A34C73D-96E4-4CE6-BAF5-478AA695E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3D0A0802-7B35-4649-9145-16163194C6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968660B-2BCB-4709-AA8F-8A52A69FA08E}" type="slidenum">
              <a:rPr lang="zh-CN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B3CB57DA-DB42-4AF1-BB6E-5C4C2878E1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912E89-8B76-43B0-BE86-67E202FBB742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4035" name="Rectangle 7">
            <a:extLst>
              <a:ext uri="{FF2B5EF4-FFF2-40B4-BE49-F238E27FC236}">
                <a16:creationId xmlns:a16="http://schemas.microsoft.com/office/drawing/2014/main" id="{2B04DDCA-9530-4E8C-9E11-5EA6FB3124D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9FEE0D0-6092-48BA-B13D-3AE913B51BF7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D4EE513A-251E-459F-8799-065D12C687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0588" y="2400300"/>
            <a:ext cx="0" cy="0"/>
          </a:xfrm>
          <a:ln/>
        </p:spPr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F6C305BD-4B4C-4363-B2E8-8D521E25A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/>
              <a:t>1</a:t>
            </a:r>
            <a:r>
              <a:rPr lang="en-US" altLang="zh-CN"/>
              <a:t> </a:t>
            </a:r>
            <a:r>
              <a:rPr lang="zh-CN" altLang="en-US"/>
              <a:t>欧拉函数的计算公式</a:t>
            </a:r>
          </a:p>
          <a:p>
            <a:pPr eaLnBrk="1" hangingPunct="1"/>
            <a:r>
              <a:rPr lang="en-US" altLang="zh-CN"/>
              <a:t>2 </a:t>
            </a:r>
            <a:r>
              <a:rPr lang="zh-CN" altLang="en-US"/>
              <a:t>求逆的辗转相除法</a:t>
            </a: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37BAB271-C740-4FFF-AB70-0B8885E1FC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5EC8B8-3D24-4046-ADFA-990E06DE63CE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6083" name="Rectangle 7">
            <a:extLst>
              <a:ext uri="{FF2B5EF4-FFF2-40B4-BE49-F238E27FC236}">
                <a16:creationId xmlns:a16="http://schemas.microsoft.com/office/drawing/2014/main" id="{8D8538C2-9D8E-441D-A0DE-8B4A2F0F75D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162C85F-73D5-4A55-B968-2BC4B243ABFA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1D60B6A8-1F6D-4D86-BBAC-C755D2DD26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0588" y="2400300"/>
            <a:ext cx="0" cy="0"/>
          </a:xfrm>
          <a:ln/>
        </p:spPr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2FFBF319-1380-4C38-B085-471B8A007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001F9097-0809-4F74-AC4B-EA17078B3E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B703D66-B172-47EE-A343-1837ADCCFDA6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8131" name="Rectangle 7">
            <a:extLst>
              <a:ext uri="{FF2B5EF4-FFF2-40B4-BE49-F238E27FC236}">
                <a16:creationId xmlns:a16="http://schemas.microsoft.com/office/drawing/2014/main" id="{A55D3337-DA77-4FFF-A0A4-43980C02266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2BAE9B2-4B63-4CFD-8A6F-1D1AC012790D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C0561B4B-2563-45DA-9947-BF7DC7E7DA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0588" y="2400300"/>
            <a:ext cx="0" cy="0"/>
          </a:xfrm>
          <a:ln/>
        </p:spPr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96E97D84-2428-4366-8C67-EF203F0E9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4E8F-C4C0-4B4D-9E73-8843AE52FAD6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D6D1-C769-4AB8-8E46-893787A93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32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4E8F-C4C0-4B4D-9E73-8843AE52FAD6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D6D1-C769-4AB8-8E46-893787A93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85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4E8F-C4C0-4B4D-9E73-8843AE52FAD6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D6D1-C769-4AB8-8E46-893787A93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30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80F7E69-33D6-4453-BB12-34539DE014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973E219-E810-427E-BB29-C3F37F9E4D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B79C8-DAF0-4DB8-96D0-8540D32D6F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33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4E8F-C4C0-4B4D-9E73-8843AE52FAD6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D6D1-C769-4AB8-8E46-893787A93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79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4E8F-C4C0-4B4D-9E73-8843AE52FAD6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D6D1-C769-4AB8-8E46-893787A93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7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4E8F-C4C0-4B4D-9E73-8843AE52FAD6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D6D1-C769-4AB8-8E46-893787A93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8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4E8F-C4C0-4B4D-9E73-8843AE52FAD6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D6D1-C769-4AB8-8E46-893787A93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34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4E8F-C4C0-4B4D-9E73-8843AE52FAD6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D6D1-C769-4AB8-8E46-893787A93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04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4E8F-C4C0-4B4D-9E73-8843AE52FAD6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D6D1-C769-4AB8-8E46-893787A93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7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4E8F-C4C0-4B4D-9E73-8843AE52FAD6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D6D1-C769-4AB8-8E46-893787A93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48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4E8F-C4C0-4B4D-9E73-8843AE52FAD6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D6D1-C769-4AB8-8E46-893787A93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98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04E8F-C4C0-4B4D-9E73-8843AE52FAD6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3D6D1-C769-4AB8-8E46-893787A93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6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eylength.com/en/4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5.png"/><Relationship Id="rId5" Type="http://schemas.openxmlformats.org/officeDocument/2006/relationships/image" Target="../media/image58.wmf"/><Relationship Id="rId4" Type="http://schemas.openxmlformats.org/officeDocument/2006/relationships/oleObject" Target="../embeddings/oleObject4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6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4A159E1A-3B25-48AF-BA92-5A5146CE15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62074" y="2424014"/>
            <a:ext cx="6419850" cy="3086100"/>
          </a:xfrm>
        </p:spPr>
        <p:txBody>
          <a:bodyPr>
            <a:normAutofit lnSpcReduction="10000"/>
          </a:bodyPr>
          <a:lstStyle/>
          <a:p>
            <a:pPr eaLnBrk="1" hangingPunct="1"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公钥密码体制提出和分类</a:t>
            </a:r>
          </a:p>
          <a:p>
            <a:pPr eaLnBrk="1" hangingPunct="1"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公钥密码体制概念</a:t>
            </a:r>
          </a:p>
          <a:p>
            <a:pPr eaLnBrk="1" hangingPunct="1"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单向陷门函数概念</a:t>
            </a:r>
          </a:p>
          <a:p>
            <a:pPr eaLnBrk="1" hangingPunct="1"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RSA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</a:p>
          <a:p>
            <a:pPr eaLnBrk="1" hangingPunct="1"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EIGamal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椭圆曲线密码算法</a:t>
            </a:r>
          </a:p>
        </p:txBody>
      </p:sp>
      <p:sp>
        <p:nvSpPr>
          <p:cNvPr id="16388" name="灯片编号占位符 1">
            <a:extLst>
              <a:ext uri="{FF2B5EF4-FFF2-40B4-BE49-F238E27FC236}">
                <a16:creationId xmlns:a16="http://schemas.microsoft.com/office/drawing/2014/main" id="{9FF4418A-993D-45BB-9187-CF79C8A42A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68D8E9-C586-4397-A5E6-370FDB1DC133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5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595F4B8-6A9A-4AEE-9B06-B1DAEACBA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284" y="891977"/>
            <a:ext cx="611743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b="1" dirty="0">
                <a:solidFill>
                  <a:srgbClr val="FF0066"/>
                </a:solidFill>
                <a:ea typeface="隶书" pitchFamily="49" charset="-122"/>
              </a:rPr>
              <a:t>第四章：</a:t>
            </a:r>
            <a:r>
              <a:rPr lang="zh-CN" altLang="en-US" sz="4800" dirty="0">
                <a:solidFill>
                  <a:srgbClr val="FF0066"/>
                </a:solidFill>
                <a:ea typeface="隶书" pitchFamily="49" charset="-122"/>
              </a:rPr>
              <a:t>公钥加密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灯片编号占位符 1">
            <a:extLst>
              <a:ext uri="{FF2B5EF4-FFF2-40B4-BE49-F238E27FC236}">
                <a16:creationId xmlns:a16="http://schemas.microsoft.com/office/drawing/2014/main" id="{E88B2443-3496-4041-8971-32B271040C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3039D4-0137-4100-815C-403A22B876BB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1331" name="Rectangle 2">
                <a:extLst>
                  <a:ext uri="{FF2B5EF4-FFF2-40B4-BE49-F238E27FC236}">
                    <a16:creationId xmlns:a16="http://schemas.microsoft.com/office/drawing/2014/main" id="{13BDCEF6-3686-49EC-91DC-408F1645CC6B}"/>
                  </a:ext>
                </a:extLst>
              </p:cNvPr>
              <p:cNvSpPr>
                <a:spLocks noGrp="1" noChangeArrowheads="1"/>
              </p:cNvSpPr>
              <p:nvPr>
                <p:ph type="subTitle" idx="4294967295"/>
              </p:nvPr>
            </p:nvSpPr>
            <p:spPr>
              <a:xfrm>
                <a:off x="323088" y="1739900"/>
                <a:ext cx="8497824" cy="3892804"/>
              </a:xfrm>
            </p:spPr>
            <p:txBody>
              <a:bodyPr>
                <a:noAutofit/>
              </a:bodyPr>
              <a:lstStyle/>
              <a:p>
                <a:pPr marL="215504" indent="-4763">
                  <a:buNone/>
                </a:pP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单向陷门函数是一族可逆函数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200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，满足</a:t>
                </a:r>
              </a:p>
              <a:p>
                <a:pPr marL="215504" indent="-4763">
                  <a:buClr>
                    <a:schemeClr val="accent1">
                      <a:lumMod val="75000"/>
                    </a:schemeClr>
                  </a:buClr>
                  <a:buSzPct val="600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易于计算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已知时</a:t>
                </a:r>
                <a:r>
                  <a:rPr lang="en-US" altLang="zh-CN" sz="3200" dirty="0"/>
                  <a:t>).</a:t>
                </a:r>
              </a:p>
              <a:p>
                <a:pPr marL="215504" indent="-4763">
                  <a:buClr>
                    <a:schemeClr val="accent1">
                      <a:lumMod val="75000"/>
                    </a:schemeClr>
                  </a:buClr>
                  <a:buSzPct val="600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易于计算</a:t>
                </a:r>
                <a:r>
                  <a:rPr lang="en-US" altLang="zh-CN" sz="3200" dirty="0"/>
                  <a:t>(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已知时</a:t>
                </a:r>
                <a:r>
                  <a:rPr lang="en-US" altLang="zh-CN" sz="3200" dirty="0"/>
                  <a:t>).</a:t>
                </a:r>
              </a:p>
              <a:p>
                <a:pPr marL="215504" indent="-4763">
                  <a:buClr>
                    <a:schemeClr val="accent1">
                      <a:lumMod val="75000"/>
                    </a:schemeClr>
                  </a:buClr>
                  <a:buSzPct val="600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32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计算上是不可行的</a:t>
                </a:r>
                <a:r>
                  <a:rPr lang="en-US" altLang="zh-CN" sz="3200" dirty="0"/>
                  <a:t>(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已知，但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未知时</a:t>
                </a:r>
                <a:r>
                  <a:rPr lang="en-US" altLang="zh-CN" sz="3200" dirty="0"/>
                  <a:t>)</a:t>
                </a:r>
              </a:p>
              <a:p>
                <a:pPr marL="215504" indent="-4763">
                  <a:buNone/>
                </a:pPr>
                <a:r>
                  <a:rPr lang="zh-CN" altLang="en-US" sz="3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研究公钥密码算法就是要找出合适的单向陷门函数</a:t>
                </a:r>
              </a:p>
            </p:txBody>
          </p:sp>
        </mc:Choice>
        <mc:Fallback xmlns="">
          <p:sp>
            <p:nvSpPr>
              <p:cNvPr id="611331" name="Rectangle 2">
                <a:extLst>
                  <a:ext uri="{FF2B5EF4-FFF2-40B4-BE49-F238E27FC236}">
                    <a16:creationId xmlns:a16="http://schemas.microsoft.com/office/drawing/2014/main" id="{13BDCEF6-3686-49EC-91DC-408F1645C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323088" y="1739900"/>
                <a:ext cx="8497824" cy="3892804"/>
              </a:xfrm>
              <a:blipFill>
                <a:blip r:embed="rId3"/>
                <a:stretch>
                  <a:fillRect t="-3756" b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6" name="Rectangle 3">
            <a:extLst>
              <a:ext uri="{FF2B5EF4-FFF2-40B4-BE49-F238E27FC236}">
                <a16:creationId xmlns:a16="http://schemas.microsoft.com/office/drawing/2014/main" id="{E054B311-304A-45DC-A1DF-7499F8A0A69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87680" y="596773"/>
            <a:ext cx="5429250" cy="585788"/>
          </a:xfrm>
        </p:spPr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单向陷门函数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0E21F28-306D-4ACA-8F5A-F786DDA49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072" y="368764"/>
            <a:ext cx="5844778" cy="682228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公钥密码体制的分类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0FB00A-89DD-4393-9C63-64014F1275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5072" y="1050992"/>
            <a:ext cx="8753856" cy="5796056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主要分成如下几类：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）基于大数分解难题的，包括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密码体制，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Rabin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密码等。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）基于离散对数难题的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ElGamal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密码和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Diffie-Hellman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密钥交换。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）基于椭圆曲线上的离散对数难题的，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ElGamal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密码和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Diffie-Hellman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体制。严格说来，它可以归于基于离散对数难题的密码体制中。</a:t>
            </a:r>
            <a:endParaRPr lang="en-CA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CA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）基于背包问题的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Merkle-Hellman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体制和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Chor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-Rivest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体制</a:t>
            </a:r>
            <a:endParaRPr lang="en-CA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CA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）基于代数编码理论的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McEliece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体制</a:t>
            </a:r>
            <a:endParaRPr lang="en-CA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CA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）基于有限自动机理论的公钥体制等等。</a:t>
            </a:r>
            <a:endParaRPr lang="en-CA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700" name="灯片编号占位符 1">
            <a:extLst>
              <a:ext uri="{FF2B5EF4-FFF2-40B4-BE49-F238E27FC236}">
                <a16:creationId xmlns:a16="http://schemas.microsoft.com/office/drawing/2014/main" id="{0F88E922-364C-4503-A63A-82BC92330C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0A7367-83A1-41CB-B788-373D89244450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0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4E9F8BF0-A0A7-4608-893C-6B1A2A0B2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 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58D45DF1-7744-42BD-9670-780A7717E7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39466" y="2370535"/>
            <a:ext cx="6419850" cy="3086100"/>
          </a:xfrm>
        </p:spPr>
        <p:txBody>
          <a:bodyPr/>
          <a:lstStyle/>
          <a:p>
            <a:pPr marL="0" indent="0">
              <a:buNone/>
            </a:pPr>
            <a:r>
              <a:rPr lang="en-CA" altLang="en-US"/>
              <a:t> </a:t>
            </a: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22E18D99-A141-4D5B-ADF0-9EEAD2C155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0F99BF-E92F-4712-9689-BE1625E43F11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05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9EB3F6-CACD-4669-9C76-B1267AFD2D3B}"/>
              </a:ext>
            </a:extLst>
          </p:cNvPr>
          <p:cNvSpPr txBox="1"/>
          <p:nvPr/>
        </p:nvSpPr>
        <p:spPr>
          <a:xfrm>
            <a:off x="109728" y="359178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目前比较流行的公钥密码体制主要有两类：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95701D-DF62-4F10-94AF-39B5B982DC5B}"/>
              </a:ext>
            </a:extLst>
          </p:cNvPr>
          <p:cNvSpPr txBox="1"/>
          <p:nvPr/>
        </p:nvSpPr>
        <p:spPr>
          <a:xfrm>
            <a:off x="109728" y="1039024"/>
            <a:ext cx="89245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一类是基于大整数因子分解问题的，其中最典型的代表是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体制。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4400" lvl="1">
              <a:buClr>
                <a:schemeClr val="accent1"/>
              </a:buClr>
              <a:buSzPct val="100000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由于分解大整数的能力日益增强，因此为保证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1024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位以上的模长才有安全保障，但增加模长导致了其加解密的速度大大降低，硬件实现也变得越来越困难，从而使得其应用范围越来越受限制。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4400" lvl="1">
              <a:buClr>
                <a:schemeClr val="accent1"/>
              </a:buClr>
              <a:buSzPct val="100000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另一类是基于离散对数问题的，如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ElGamal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公钥密码体制和影响比较大的椭圆曲线公钥密码体制。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4400" lvl="1">
              <a:buClr>
                <a:schemeClr val="accent1"/>
              </a:buClr>
              <a:buSzPct val="100000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基于离散对数问题的公钥密码在目前技术下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160bit</a:t>
            </a:r>
            <a:r>
              <a:rPr lang="zh-CN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密钥长度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就能保证其安全性，特别是椭圆曲线上的离散对数的计算更困难，需要做的模运算长度更短，适合于智能卡的实现，因而受到国际上的广泛关注，国际上制定了椭圆曲线公钥密码标准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IEEEP1363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DFC1C8E4-56FB-4F57-9BC4-DEE997E11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910" y="342042"/>
            <a:ext cx="7237808" cy="62865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公钥密码体制</a:t>
            </a:r>
            <a:r>
              <a:rPr lang="en-US" altLang="zh-CN" sz="4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</a:t>
            </a: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单钥密码体制</a:t>
            </a:r>
            <a:endParaRPr lang="en-CA" altLang="en-US" sz="4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2D245E9D-6B0B-4F74-889E-C290A9F513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39466" y="2296717"/>
            <a:ext cx="6419850" cy="3159919"/>
          </a:xfrm>
        </p:spPr>
        <p:txBody>
          <a:bodyPr/>
          <a:lstStyle/>
          <a:p>
            <a:pPr marL="0" indent="0">
              <a:buNone/>
            </a:pPr>
            <a:r>
              <a:rPr lang="en-CA" altLang="en-US"/>
              <a:t> </a:t>
            </a: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6DECA2D0-7B8B-48E3-B40E-7D2382FA54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4465DC-5785-44C0-8001-2E11913CBD0A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05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BFCCB6-26CE-4706-87F6-0F915803D9B8}"/>
              </a:ext>
            </a:extLst>
          </p:cNvPr>
          <p:cNvSpPr txBox="1"/>
          <p:nvPr/>
        </p:nvSpPr>
        <p:spPr>
          <a:xfrm>
            <a:off x="85344" y="1572052"/>
            <a:ext cx="89733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公钥密码体制的优点是可以适用网络的开放性要求，与对称密码体制相比，密钥管理要简单的多，尤其可以方便地实现数字签名和认证。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公钥密码体制并没有完全取代对称密码体制，这是因为公开密钥的算法相对复杂，加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解密速度较低。在实际应用中，这两种体制常常结合使用，即加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解密使用对称密钥体制，密钥管理使用公钥加密体制。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AC573F88-B0B7-4F62-AD6E-302DC565A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6245" y="555546"/>
            <a:ext cx="5844778" cy="57507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公钥密码体制的要求</a:t>
            </a:r>
            <a:endParaRPr lang="en-CA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3FCB8-6563-4B8F-9615-2F154C20A5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6245" y="1511490"/>
            <a:ext cx="8271510" cy="5027423"/>
          </a:xfrm>
        </p:spPr>
        <p:txBody>
          <a:bodyPr>
            <a:noAutofit/>
          </a:bodyPr>
          <a:lstStyle/>
          <a:p>
            <a:pPr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产生一对密钥在计算上是可行的；</a:t>
            </a:r>
            <a:endParaRPr lang="en-CA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已知公钥和明文，产生密文是容易的；</a:t>
            </a:r>
            <a:endParaRPr lang="en-CA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接收方利用私钥来解密密文在计算上是可行的；</a:t>
            </a:r>
            <a:endParaRPr lang="en-CA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对于攻击者，利用公钥来推断私钥在计算上是不可行的；</a:t>
            </a:r>
            <a:endParaRPr lang="en-CA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已知公钥和密文，在不知道私钥的情况下，恢复明文在计算上是不可行的。</a:t>
            </a:r>
            <a:endParaRPr lang="en-CA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FEE79CBD-9CBD-48C2-B818-199D0898B0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42F004-09D5-48E9-8967-02015751C8F3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0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灯片编号占位符 1">
            <a:extLst>
              <a:ext uri="{FF2B5EF4-FFF2-40B4-BE49-F238E27FC236}">
                <a16:creationId xmlns:a16="http://schemas.microsoft.com/office/drawing/2014/main" id="{09C34FDA-582A-4ECA-9A24-A54EF14E6E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EE7713-2DB4-4241-8245-A37482AC7B5F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05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AC87F9E-46BA-4865-A25E-31364F4C8B1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645318" y="1583929"/>
            <a:ext cx="7853363" cy="4298950"/>
          </a:xfrm>
          <a:noFill/>
        </p:spPr>
        <p:txBody>
          <a:bodyPr>
            <a:normAutofit/>
          </a:bodyPr>
          <a:lstStyle/>
          <a:p>
            <a:pPr marL="667941" indent="-457200"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算法是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1978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年由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R.Rivest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A.Shamir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L.Adleman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提出的一种用数论构造的、也是迄今为止理论上最为成熟完善的公钥密码体制，该体制已得到广泛的应用。</a:t>
            </a:r>
          </a:p>
          <a:p>
            <a:pPr marL="667941" indent="-457200" algn="just">
              <a:spcAft>
                <a:spcPts val="45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STXinwei" panose="02010800040101010101" pitchFamily="2" charset="-122"/>
                <a:ea typeface="STXinwei" panose="02010800040101010101" pitchFamily="2" charset="-122"/>
              </a:rPr>
              <a:t>它既可用于加密、又可用于数字签字。</a:t>
            </a:r>
          </a:p>
          <a:p>
            <a:pPr marL="667941" indent="-457200" algn="just">
              <a:spcAft>
                <a:spcPts val="45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STXinwei" panose="02010800040101010101" pitchFamily="2" charset="-122"/>
                <a:ea typeface="STXinwei" panose="02010800040101010101" pitchFamily="2" charset="-122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RSA</a:t>
            </a:r>
            <a:r>
              <a:rPr lang="zh-CN" altLang="en-US" dirty="0">
                <a:latin typeface="STXinwei" panose="02010800040101010101" pitchFamily="2" charset="-122"/>
                <a:ea typeface="STXinwei" panose="02010800040101010101" pitchFamily="2" charset="-122"/>
              </a:rPr>
              <a:t>算法的安全性基于数论中大整数分解的困难性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210741" indent="0" algn="just">
              <a:spcAft>
                <a:spcPts val="450"/>
              </a:spcAft>
              <a:buClr>
                <a:schemeClr val="accent1"/>
              </a:buClr>
              <a:buSzPct val="60000"/>
              <a:buNone/>
            </a:pPr>
            <a:r>
              <a:rPr lang="zh-CN" altLang="en-US" sz="1800" i="1" dirty="0"/>
              <a:t> </a:t>
            </a:r>
            <a:r>
              <a:rPr lang="en-US" altLang="zh-CN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L Rivest, A Shamir, L Adleman, "On Digital Signatures and Public Key Cryptosystems", Communications of the ACM, vol 21 no 2, pp120-126, Feb 1978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35A8FD4C-C2A8-477B-96C1-AFEEEBC664FA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45318" y="389333"/>
            <a:ext cx="5829300" cy="585788"/>
          </a:xfrm>
        </p:spPr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RSA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872B829-F2C0-4CCB-A896-58817A2282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6720" y="619490"/>
            <a:ext cx="7854266" cy="68461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数学基础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欧拉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(Euler)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>
                <a:extLst>
                  <a:ext uri="{FF2B5EF4-FFF2-40B4-BE49-F238E27FC236}">
                    <a16:creationId xmlns:a16="http://schemas.microsoft.com/office/drawing/2014/main" id="{1222CCC1-3143-4DF8-9235-D9F78177AB8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26720" y="1815418"/>
                <a:ext cx="8290559" cy="3518297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32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为小于或等于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且与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互素的正整数个数，称</a:t>
                </a:r>
                <a14:m>
                  <m:oMath xmlns:m="http://schemas.openxmlformats.org/officeDocument/2006/math">
                    <m:r>
                      <a:rPr lang="zh-CN" altLang="en-US" sz="32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:r>
                  <a:rPr lang="zh-CN" altLang="en-US" sz="3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欧拉</a:t>
                </a:r>
                <a:r>
                  <a:rPr lang="en-US" altLang="zh-CN" sz="3200" b="1" dirty="0"/>
                  <a:t>(</a:t>
                </a:r>
                <a:r>
                  <a:rPr lang="en-US" altLang="zh-CN" sz="3200" b="1" i="1" dirty="0"/>
                  <a:t>Euler</a:t>
                </a:r>
                <a:r>
                  <a:rPr lang="en-US" altLang="zh-CN" sz="3200" b="1" dirty="0"/>
                  <a:t>)</a:t>
                </a:r>
                <a:r>
                  <a:rPr lang="zh-CN" altLang="en-US" sz="3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函数。</a:t>
                </a:r>
                <a:endPara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例如，</a:t>
                </a:r>
                <a14:m>
                  <m:oMath xmlns:m="http://schemas.openxmlformats.org/officeDocument/2006/math">
                    <m:r>
                      <a:rPr lang="zh-CN" altLang="en-US" sz="32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(3)</m:t>
                    </m:r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32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(5)</m:t>
                    </m:r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32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(8)</m:t>
                    </m:r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  <a:p>
                <a:pPr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显然，当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为素数时，</a:t>
                </a:r>
                <a14:m>
                  <m:oMath xmlns:m="http://schemas.openxmlformats.org/officeDocument/2006/math">
                    <m:r>
                      <a:rPr lang="zh-CN" altLang="en-US" sz="32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－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 </a:t>
                </a:r>
              </a:p>
            </p:txBody>
          </p:sp>
        </mc:Choice>
        <mc:Fallback xmlns="">
          <p:sp>
            <p:nvSpPr>
              <p:cNvPr id="35843" name="Rectangle 3">
                <a:extLst>
                  <a:ext uri="{FF2B5EF4-FFF2-40B4-BE49-F238E27FC236}">
                    <a16:creationId xmlns:a16="http://schemas.microsoft.com/office/drawing/2014/main" id="{1222CCC1-3143-4DF8-9235-D9F78177A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720" y="1815418"/>
                <a:ext cx="8290559" cy="3518297"/>
              </a:xfrm>
              <a:blipFill>
                <a:blip r:embed="rId2"/>
                <a:stretch>
                  <a:fillRect l="-515" t="-4159" r="-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4" name="灯片编号占位符 1">
            <a:extLst>
              <a:ext uri="{FF2B5EF4-FFF2-40B4-BE49-F238E27FC236}">
                <a16:creationId xmlns:a16="http://schemas.microsoft.com/office/drawing/2014/main" id="{8E09CB17-4423-43FA-8255-0B3BF09C3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4DC136-0363-4500-8FA9-DA9A05F01201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0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0F1FEDE-8186-4538-A297-DC7F312AB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648" y="675480"/>
            <a:ext cx="6473429" cy="683419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关于欧拉函数的重要结论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Rectangle 3">
                <a:extLst>
                  <a:ext uri="{FF2B5EF4-FFF2-40B4-BE49-F238E27FC236}">
                    <a16:creationId xmlns:a16="http://schemas.microsoft.com/office/drawing/2014/main" id="{2C9AFD03-7CB2-41CA-8CB5-8F60FD6EF9A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1648" y="1916906"/>
                <a:ext cx="8656320" cy="3539729"/>
              </a:xfrm>
            </p:spPr>
            <p:txBody>
              <a:bodyPr/>
              <a:lstStyle/>
              <a:p>
                <a:pPr algn="just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3200" dirty="0">
                    <a:latin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3200" i="1" dirty="0">
                        <a:latin typeface="Times New Roman" panose="02020603050405020304" pitchFamily="18" charset="0"/>
                      </a:rPr>
                      <m:t>,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zh-CN" altLang="en-US" sz="32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zh-CN" altLang="en-US" sz="32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</a:rPr>
                  <a:t>。</a:t>
                </a:r>
                <a:endParaRPr lang="en-CA" altLang="zh-CN" sz="3200" dirty="0">
                  <a:latin typeface="Times New Roman" panose="02020603050405020304" pitchFamily="18" charset="0"/>
                </a:endParaRPr>
              </a:p>
              <a:p>
                <a:pPr algn="just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3200" dirty="0">
                    <a:latin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3200" i="1" dirty="0">
                        <a:latin typeface="Times New Roman" panose="02020603050405020304" pitchFamily="18" charset="0"/>
                      </a:rPr>
                      <m:t>,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</a:rPr>
                  <a:t>都为素数，</a:t>
                </a:r>
                <a14:m>
                  <m:oMath xmlns:m="http://schemas.openxmlformats.org/officeDocument/2006/math">
                    <m:r>
                      <a:rPr lang="zh-CN" altLang="en-US" sz="32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zh-CN" altLang="en-US" sz="32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−1).</m:t>
                    </m:r>
                  </m:oMath>
                </a14:m>
                <a:endParaRPr lang="en-US" altLang="zh-CN" sz="3200" dirty="0">
                  <a:latin typeface="Times New Roman" panose="02020603050405020304" pitchFamily="18" charset="0"/>
                </a:endParaRPr>
              </a:p>
              <a:p>
                <a:pPr lvl="1" algn="just">
                  <a:buClr>
                    <a:srgbClr val="FF0000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例如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(15)=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(3) ×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(5)=2×4=8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. 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实际上，这些数是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4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7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8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11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13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14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共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8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个。</a:t>
                </a:r>
              </a:p>
            </p:txBody>
          </p:sp>
        </mc:Choice>
        <mc:Fallback xmlns="">
          <p:sp>
            <p:nvSpPr>
              <p:cNvPr id="33795" name="Rectangle 3">
                <a:extLst>
                  <a:ext uri="{FF2B5EF4-FFF2-40B4-BE49-F238E27FC236}">
                    <a16:creationId xmlns:a16="http://schemas.microsoft.com/office/drawing/2014/main" id="{2C9AFD03-7CB2-41CA-8CB5-8F60FD6EF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648" y="1916906"/>
                <a:ext cx="8656320" cy="3539729"/>
              </a:xfrm>
              <a:blipFill>
                <a:blip r:embed="rId3"/>
                <a:stretch>
                  <a:fillRect l="-493" t="-3442" r="-5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8" name="灯片编号占位符 1">
            <a:extLst>
              <a:ext uri="{FF2B5EF4-FFF2-40B4-BE49-F238E27FC236}">
                <a16:creationId xmlns:a16="http://schemas.microsoft.com/office/drawing/2014/main" id="{E07A157A-FADF-4910-AE01-92EF7D2030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F05B43-84B0-42BA-A427-9C04DD583E03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0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E9B39C5-B032-4A6C-84D2-7401F4DBB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31031"/>
            <a:ext cx="8327136" cy="62865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欧拉定理与费尔马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(Fermat)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00E23491-90FA-43CC-A4B5-D6F5CFD4F2B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818894"/>
                <a:ext cx="9144000" cy="4093750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3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欧拉定理</a:t>
                </a:r>
                <a:r>
                  <a:rPr lang="zh-CN" altLang="en-US" sz="3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CA" altLang="zh-CN" sz="35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 algn="just">
                  <a:buClr>
                    <a:srgbClr val="FF0000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600" dirty="0">
                    <a:latin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zh-CN" altLang="en-US" sz="2600" dirty="0">
                    <a:latin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600" dirty="0">
                    <a:latin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  <m:sup>
                        <m:r>
                          <a:rPr lang="zh-CN" altLang="en-US" sz="26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𝜑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p>
                    <m:r>
                      <a:rPr lang="en-US" altLang="zh-CN" sz="26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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altLang="zh-CN" sz="2600" dirty="0">
                  <a:latin typeface="Times New Roman" panose="02020603050405020304" pitchFamily="18" charset="0"/>
                </a:endParaRPr>
              </a:p>
              <a:p>
                <a:pPr lvl="1" algn="just">
                  <a:buClr>
                    <a:srgbClr val="FF0000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600" dirty="0">
                    <a:latin typeface="Times New Roman" panose="02020603050405020304" pitchFamily="18" charset="0"/>
                  </a:rPr>
                  <a:t>例如，求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zh-CN" sz="2600" i="1" baseline="30000" dirty="0" smtClean="0">
                        <a:latin typeface="Cambria Math" panose="02040503050406030204" pitchFamily="18" charset="0"/>
                      </a:rPr>
                      <m:t>2001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endParaRPr lang="en-CA" altLang="zh-CN" sz="2600" dirty="0">
                  <a:latin typeface="Times New Roman" panose="02020603050405020304" pitchFamily="18" charset="0"/>
                </a:endParaRPr>
              </a:p>
              <a:p>
                <a:pPr lvl="2" algn="just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600" dirty="0">
                    <a:latin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(13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17)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600" dirty="0">
                    <a:latin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13</m:t>
                        </m:r>
                      </m:e>
                      <m:sup>
                        <m:r>
                          <a:rPr lang="zh-CN" altLang="en-US" sz="26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𝜑</m:t>
                        </m:r>
                        <m:r>
                          <a:rPr lang="en-US" altLang="zh-CN" sz="26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17</m:t>
                        </m:r>
                        <m:r>
                          <a:rPr lang="en-US" altLang="zh-CN" sz="26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sup>
                    </m:sSup>
                    <m:r>
                      <a:rPr lang="en-US" altLang="zh-CN" sz="26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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 17)</m:t>
                    </m:r>
                  </m:oMath>
                </a14:m>
                <a:endParaRPr lang="en-CA" altLang="zh-CN" sz="2600" dirty="0">
                  <a:latin typeface="Times New Roman" panose="02020603050405020304" pitchFamily="18" charset="0"/>
                </a:endParaRPr>
              </a:p>
              <a:p>
                <a:pPr lvl="2" algn="just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600" dirty="0">
                    <a:latin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r>
                      <a:rPr lang="zh-CN" altLang="en-US" sz="26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(17)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zh-CN" altLang="en-US" sz="2600" dirty="0">
                    <a:latin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zh-CN" sz="2600" i="1" baseline="30000" dirty="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≡1(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 17)</m:t>
                    </m:r>
                  </m:oMath>
                </a14:m>
                <a:endParaRPr lang="en-CA" altLang="zh-CN" sz="2600" dirty="0">
                  <a:latin typeface="Times New Roman" panose="02020603050405020304" pitchFamily="18" charset="0"/>
                </a:endParaRPr>
              </a:p>
              <a:p>
                <a:pPr lvl="2" algn="just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2001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125×16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</a:rPr>
                      <m:t>＋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6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zh-CN" sz="2600" i="1" baseline="30000" dirty="0" smtClean="0">
                        <a:latin typeface="Cambria Math" panose="02040503050406030204" pitchFamily="18" charset="0"/>
                      </a:rPr>
                      <m:t>2001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</a:rPr>
                      <m:t>＝（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zh-CN" sz="2600" i="1" baseline="30000" dirty="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2600" i="1" baseline="30000" dirty="0" smtClean="0">
                        <a:latin typeface="Cambria Math" panose="02040503050406030204" pitchFamily="18" charset="0"/>
                      </a:rPr>
                      <m:t>125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 ·13 ≡13(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 17)</m:t>
                    </m:r>
                  </m:oMath>
                </a14:m>
                <a:r>
                  <a:rPr lang="zh-CN" altLang="en-US" sz="2600" dirty="0">
                    <a:latin typeface="Times New Roman" panose="02020603050405020304" pitchFamily="18" charset="0"/>
                  </a:rPr>
                  <a:t>，即被</a:t>
                </a:r>
                <a:r>
                  <a:rPr lang="en-US" altLang="zh-CN" sz="2600" dirty="0">
                    <a:latin typeface="Times New Roman" panose="02020603050405020304" pitchFamily="18" charset="0"/>
                  </a:rPr>
                  <a:t>17</a:t>
                </a:r>
                <a:r>
                  <a:rPr lang="zh-CN" altLang="en-US" sz="2600" dirty="0">
                    <a:latin typeface="Times New Roman" panose="02020603050405020304" pitchFamily="18" charset="0"/>
                  </a:rPr>
                  <a:t>除得的余数为</a:t>
                </a:r>
                <a:r>
                  <a:rPr lang="en-US" altLang="zh-CN" sz="2600" dirty="0">
                    <a:latin typeface="Times New Roman" panose="02020603050405020304" pitchFamily="18" charset="0"/>
                  </a:rPr>
                  <a:t>13</a:t>
                </a:r>
                <a:r>
                  <a:rPr lang="zh-CN" altLang="en-US" sz="2600" dirty="0">
                    <a:latin typeface="Times New Roman" panose="02020603050405020304" pitchFamily="18" charset="0"/>
                  </a:rPr>
                  <a:t>。</a:t>
                </a:r>
              </a:p>
              <a:p>
                <a:pPr algn="just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3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当</a:t>
                </a:r>
                <a:r>
                  <a:rPr lang="en-US" altLang="zh-CN" sz="3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en-US" sz="3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为素数</a:t>
                </a:r>
                <a:r>
                  <a:rPr lang="en-US" altLang="zh-CN" sz="3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r>
                  <a:rPr lang="zh-CN" altLang="en-US" sz="3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时，就是费马定理。</a:t>
                </a:r>
              </a:p>
              <a:p>
                <a:pPr algn="just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3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费尔马</a:t>
                </a:r>
                <a:r>
                  <a:rPr lang="en-US" altLang="zh-CN" sz="35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(Fermat)</a:t>
                </a:r>
                <a:r>
                  <a:rPr lang="zh-CN" altLang="en-US" sz="3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定理</a:t>
                </a:r>
                <a:r>
                  <a:rPr lang="zh-CN" altLang="en-US" sz="3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CA" altLang="zh-CN" sz="35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 algn="just">
                  <a:buClr>
                    <a:srgbClr val="FF0000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3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3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是素数，</a:t>
                </a:r>
                <a14:m>
                  <m:oMath xmlns:m="http://schemas.openxmlformats.org/officeDocument/2006/math"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3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3000" i="1" dirty="0" smtClean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3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p>
                    </m:sSup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≡1(</m:t>
                    </m:r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300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altLang="zh-CN" sz="3000" dirty="0"/>
              </a:p>
            </p:txBody>
          </p:sp>
        </mc:Choice>
        <mc:Fallback xmlns=""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00E23491-90FA-43CC-A4B5-D6F5CFD4F2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18894"/>
                <a:ext cx="9144000" cy="4093750"/>
              </a:xfrm>
              <a:blipFill>
                <a:blip r:embed="rId2"/>
                <a:stretch>
                  <a:fillRect l="-467" t="-4315" b="-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6" name="灯片编号占位符 1">
            <a:extLst>
              <a:ext uri="{FF2B5EF4-FFF2-40B4-BE49-F238E27FC236}">
                <a16:creationId xmlns:a16="http://schemas.microsoft.com/office/drawing/2014/main" id="{010F090F-89FB-4B7B-B4C7-F9568778C9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419872-8A24-43EA-BF90-48B839046DC7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0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8199585-31CE-4ACC-9F7F-4C73A81E6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5008" y="597170"/>
            <a:ext cx="5844779" cy="57507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逆元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>
                <a:extLst>
                  <a:ext uri="{FF2B5EF4-FFF2-40B4-BE49-F238E27FC236}">
                    <a16:creationId xmlns:a16="http://schemas.microsoft.com/office/drawing/2014/main" id="{6E60C01F-9148-4537-86C9-4173705DFDF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45008" y="1604962"/>
                <a:ext cx="8253984" cy="4149662"/>
              </a:xfrm>
            </p:spPr>
            <p:txBody>
              <a:bodyPr>
                <a:noAutofit/>
              </a:bodyPr>
              <a:lstStyle/>
              <a:p>
                <a:pPr eaLnBrk="1" hangingPunct="1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是正整数，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是整数，如果存在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’</m:t>
                    </m:r>
                  </m:oMath>
                </a14:m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’ ≡1(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成立，则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叫模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的可逆元，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’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叫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的逆元。</a:t>
                </a:r>
              </a:p>
              <a:p>
                <a:pPr eaLnBrk="1" hangingPunct="1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例如，设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11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，则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8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模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11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的逆元为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7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8×7≡1(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11)</m:t>
                    </m:r>
                  </m:oMath>
                </a14:m>
                <a:endParaRPr lang="en-US" altLang="zh-CN" sz="3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eaLnBrk="1" hangingPunct="1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互素的情况下，即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32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32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32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的模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的逆元总是存在的，且可以用辗转相除法求得。</a:t>
                </a:r>
              </a:p>
            </p:txBody>
          </p:sp>
        </mc:Choice>
        <mc:Fallback xmlns="">
          <p:sp>
            <p:nvSpPr>
              <p:cNvPr id="35843" name="Rectangle 3">
                <a:extLst>
                  <a:ext uri="{FF2B5EF4-FFF2-40B4-BE49-F238E27FC236}">
                    <a16:creationId xmlns:a16="http://schemas.microsoft.com/office/drawing/2014/main" id="{6E60C01F-9148-4537-86C9-4173705DF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008" y="1604962"/>
                <a:ext cx="8253984" cy="4149662"/>
              </a:xfrm>
              <a:blipFill>
                <a:blip r:embed="rId2"/>
                <a:stretch>
                  <a:fillRect l="-517" t="-3524" r="-1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40" name="灯片编号占位符 1">
            <a:extLst>
              <a:ext uri="{FF2B5EF4-FFF2-40B4-BE49-F238E27FC236}">
                <a16:creationId xmlns:a16="http://schemas.microsoft.com/office/drawing/2014/main" id="{804AB436-88B0-4680-AD77-86280A3F21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FD5089-5921-46AC-B582-4B4C7B2D06D7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0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741F7-34A9-4B73-A993-14BB9468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699" y="348862"/>
            <a:ext cx="5844779" cy="73580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公钥密码体制的提出</a:t>
            </a:r>
            <a:endParaRPr lang="en-CA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8E1BADF4-C081-40FA-8DB1-67815C0D2F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09699" y="1243584"/>
            <a:ext cx="6419850" cy="536448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Clr>
                <a:srgbClr val="0070C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传统密码体制是加密、解密双方都用相同的密钥，每对用户之间需要产生一个专用密钥，当保密通信的用户比较多时，密钥的产生、分配和管理是一个十分棘手的问题。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rgbClr val="0070C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公钥密码体制一改传统的做法，将加密、解密密钥甚至加密、解密函数公开，用户只保留解密密钥，而将加密密钥和加密函数一起公之于众，任何人都可以加密，但只有掌握解密密钥的用户才能解密，这给解决传统密码体制的密钥管理问题带来了方便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0070C0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rgbClr val="0070C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公钥密码体制不仅能完成加密和解密的功能，而且还具有数字签名、认证、鉴别等多项功能，目前公钥密码体制已成为密码学研究的热点。</a:t>
            </a:r>
            <a:endParaRPr lang="en-CA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E46C8F0A-C915-4EA1-A92F-752704FFF5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E5BFF3-8E7E-459D-A36D-DF2D74DA2539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0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58BAE5D-CBA3-4413-8B58-1A699A0A7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8231" y="160534"/>
            <a:ext cx="5844778" cy="682229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求逆元举例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F5059E6-3681-4235-9DC4-6662B6ED49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88231" y="1142320"/>
            <a:ext cx="6967537" cy="52140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例如，我们知道</a:t>
            </a:r>
            <a:r>
              <a:rPr lang="en-US" altLang="zh-CN" dirty="0"/>
              <a:t>89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是素数，求</a:t>
            </a:r>
            <a:r>
              <a:rPr lang="en-US" altLang="zh-CN" dirty="0"/>
              <a:t>60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</a:t>
            </a:r>
            <a:r>
              <a:rPr lang="en-US" altLang="zh-CN" dirty="0"/>
              <a:t>89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的逆元，可以用下面方法。</a:t>
            </a:r>
          </a:p>
          <a:p>
            <a:pPr marL="0" indent="0">
              <a:buNone/>
            </a:pPr>
            <a:r>
              <a:rPr lang="en-US" altLang="zh-CN" dirty="0"/>
              <a:t>89=60×1+29</a:t>
            </a:r>
          </a:p>
          <a:p>
            <a:pPr marL="0" indent="0">
              <a:buNone/>
            </a:pPr>
            <a:r>
              <a:rPr lang="en-US" altLang="zh-CN" dirty="0"/>
              <a:t>60=29×2+2</a:t>
            </a:r>
          </a:p>
          <a:p>
            <a:pPr marL="0" indent="0">
              <a:buNone/>
            </a:pPr>
            <a:r>
              <a:rPr lang="en-US" altLang="zh-CN" dirty="0"/>
              <a:t>29=2×14+1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en-US" altLang="zh-CN" dirty="0"/>
              <a:t>1=29-2×14</a:t>
            </a:r>
          </a:p>
          <a:p>
            <a:pPr marL="0" indent="0">
              <a:buNone/>
            </a:pPr>
            <a:r>
              <a:rPr lang="en-US" altLang="zh-CN" dirty="0"/>
              <a:t>=29- (60-29×2) ×14</a:t>
            </a:r>
          </a:p>
          <a:p>
            <a:pPr marL="0" indent="0">
              <a:buNone/>
            </a:pPr>
            <a:r>
              <a:rPr lang="en-US" altLang="zh-CN" dirty="0"/>
              <a:t>=29×29-60×14</a:t>
            </a:r>
          </a:p>
          <a:p>
            <a:pPr marL="0" indent="0">
              <a:buNone/>
            </a:pPr>
            <a:r>
              <a:rPr lang="en-US" altLang="zh-CN" dirty="0"/>
              <a:t>=(89-60) ×29-60×14</a:t>
            </a:r>
          </a:p>
          <a:p>
            <a:pPr marL="0" indent="0">
              <a:buNone/>
            </a:pPr>
            <a:r>
              <a:rPr lang="en-US" altLang="zh-CN" dirty="0"/>
              <a:t>=89×29-60×43</a:t>
            </a:r>
          </a:p>
        </p:txBody>
      </p:sp>
      <p:sp>
        <p:nvSpPr>
          <p:cNvPr id="40964" name="灯片编号占位符 1">
            <a:extLst>
              <a:ext uri="{FF2B5EF4-FFF2-40B4-BE49-F238E27FC236}">
                <a16:creationId xmlns:a16="http://schemas.microsoft.com/office/drawing/2014/main" id="{861BE02D-2E17-4991-A1B9-06FFA01FD0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56CAD3-0DA8-490E-95AF-012C556C2328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0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4B97853-231B-42C1-B2AD-018913008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3776" y="505618"/>
            <a:ext cx="5844779" cy="575072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求逆元举例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2970111-5D86-491E-BC2B-7ED2EBD227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3776" y="1495251"/>
            <a:ext cx="8156448" cy="3648075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等式两端同时</a:t>
            </a:r>
            <a:r>
              <a:rPr lang="en-US" altLang="zh-CN" sz="3200" dirty="0"/>
              <a:t>mod89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得：</a:t>
            </a:r>
            <a:r>
              <a:rPr lang="en-US" altLang="zh-CN" sz="3200" dirty="0"/>
              <a:t>60×(-43) ≡1mod89</a:t>
            </a:r>
          </a:p>
          <a:p>
            <a:pPr eaLnBrk="1" hangingPunct="1"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故</a:t>
            </a:r>
            <a:r>
              <a:rPr lang="en-US" altLang="zh-CN" sz="3200" dirty="0"/>
              <a:t>60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模</a:t>
            </a:r>
            <a:r>
              <a:rPr lang="en-US" altLang="zh-CN" sz="3200" dirty="0"/>
              <a:t>89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的逆元为</a:t>
            </a:r>
            <a:r>
              <a:rPr lang="en-US" altLang="zh-CN" sz="3200" dirty="0"/>
              <a:t>-43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，为方便记为最小非负数，因为</a:t>
            </a:r>
            <a:r>
              <a:rPr lang="en-US" altLang="zh-CN" sz="3200" dirty="0"/>
              <a:t>-43≡46 mod89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，故一般说</a:t>
            </a:r>
            <a:r>
              <a:rPr lang="en-US" altLang="zh-CN" sz="3200" dirty="0"/>
              <a:t>60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模</a:t>
            </a:r>
            <a:r>
              <a:rPr lang="en-US" altLang="zh-CN" sz="3200" dirty="0"/>
              <a:t>89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的逆元为</a:t>
            </a:r>
            <a:r>
              <a:rPr lang="en-US" altLang="zh-CN" sz="3200" dirty="0"/>
              <a:t>46. </a:t>
            </a:r>
          </a:p>
        </p:txBody>
      </p:sp>
      <p:sp>
        <p:nvSpPr>
          <p:cNvPr id="41988" name="灯片编号占位符 1">
            <a:extLst>
              <a:ext uri="{FF2B5EF4-FFF2-40B4-BE49-F238E27FC236}">
                <a16:creationId xmlns:a16="http://schemas.microsoft.com/office/drawing/2014/main" id="{8E2E77C0-2629-4324-A3F7-9BF5298E51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D62693-FBEF-42C3-830E-F45BC87E201E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0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灯片编号占位符 1">
            <a:extLst>
              <a:ext uri="{FF2B5EF4-FFF2-40B4-BE49-F238E27FC236}">
                <a16:creationId xmlns:a16="http://schemas.microsoft.com/office/drawing/2014/main" id="{C3E7791C-E695-4980-A428-E1DFC9B734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B84F23-B90B-43EB-AC33-D48C03B1D756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2">
                <a:extLst>
                  <a:ext uri="{FF2B5EF4-FFF2-40B4-BE49-F238E27FC236}">
                    <a16:creationId xmlns:a16="http://schemas.microsoft.com/office/drawing/2014/main" id="{9AC7C017-2792-47D9-B0DB-75D2C0B1CB2C}"/>
                  </a:ext>
                </a:extLst>
              </p:cNvPr>
              <p:cNvSpPr>
                <a:spLocks noGrp="1" noChangeArrowheads="1"/>
              </p:cNvSpPr>
              <p:nvPr>
                <p:ph type="subTitle" idx="4294967295"/>
              </p:nvPr>
            </p:nvSpPr>
            <p:spPr>
              <a:xfrm>
                <a:off x="0" y="1201737"/>
                <a:ext cx="9144000" cy="4454525"/>
              </a:xfrm>
              <a:noFill/>
            </p:spPr>
            <p:txBody>
              <a:bodyPr>
                <a:noAutofit/>
              </a:bodyPr>
              <a:lstStyle/>
              <a:p>
                <a:pPr marL="667941" indent="-45720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solidFill>
                      <a:srgbClr val="8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1. </a:t>
                </a:r>
                <a:r>
                  <a:rPr lang="zh-CN" altLang="en-US" dirty="0">
                    <a:solidFill>
                      <a:srgbClr val="8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密钥的产生</a:t>
                </a:r>
              </a:p>
              <a:p>
                <a:pPr marL="667941" lvl="1" indent="0">
                  <a:buClr>
                    <a:schemeClr val="accent1"/>
                  </a:buClr>
                  <a:buSzPct val="60000"/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① 选两个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安全的大素数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𝒑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𝒒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  <a:p>
                <a:pPr marL="667941" lvl="1" indent="0">
                  <a:buClr>
                    <a:schemeClr val="accent1"/>
                  </a:buClr>
                  <a:buSzPct val="60000"/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② 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−1)(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−1),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的欧拉函数值。</a:t>
                </a:r>
              </a:p>
              <a:p>
                <a:pPr marL="667941" lvl="1" indent="0">
                  <a:buClr>
                    <a:schemeClr val="accent1"/>
                  </a:buClr>
                  <a:buSzPct val="60000"/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③ 选一整数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，满足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gcd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⁡(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)=1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  <a:p>
                <a:pPr marL="667941" lvl="1" indent="0">
                  <a:buClr>
                    <a:schemeClr val="accent1"/>
                  </a:buClr>
                  <a:buSzPct val="60000"/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④ 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，满足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≡1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),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下的乘法逆元，因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互素，由模运算可知，它的乘法逆元一定存在。</a:t>
                </a:r>
              </a:p>
              <a:p>
                <a:pPr marL="667941" lvl="1" indent="0">
                  <a:buClr>
                    <a:schemeClr val="accent1"/>
                  </a:buClr>
                  <a:buSzPct val="60000"/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⑤ 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为公开钥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𝑃𝐾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）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,{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为秘密钥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𝑆𝐾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）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8915" name="Rectangle 2">
                <a:extLst>
                  <a:ext uri="{FF2B5EF4-FFF2-40B4-BE49-F238E27FC236}">
                    <a16:creationId xmlns:a16="http://schemas.microsoft.com/office/drawing/2014/main" id="{9AC7C017-2792-47D9-B0DB-75D2C0B1C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0" y="1201737"/>
                <a:ext cx="9144000" cy="4454525"/>
              </a:xfrm>
              <a:blipFill>
                <a:blip r:embed="rId3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4">
            <a:extLst>
              <a:ext uri="{FF2B5EF4-FFF2-40B4-BE49-F238E27FC236}">
                <a16:creationId xmlns:a16="http://schemas.microsoft.com/office/drawing/2014/main" id="{69FB429A-BA8C-47CF-A7AA-04F3A2ABF32D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56032" y="354806"/>
            <a:ext cx="5829300" cy="585788"/>
          </a:xfrm>
        </p:spPr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RSA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灯片编号占位符 1">
            <a:extLst>
              <a:ext uri="{FF2B5EF4-FFF2-40B4-BE49-F238E27FC236}">
                <a16:creationId xmlns:a16="http://schemas.microsoft.com/office/drawing/2014/main" id="{329DD5CF-17AE-40D7-9698-FE4C9C77D4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CE24FC-B1C3-4A7D-9A0E-C4DF6E6BBB9F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2">
                <a:extLst>
                  <a:ext uri="{FF2B5EF4-FFF2-40B4-BE49-F238E27FC236}">
                    <a16:creationId xmlns:a16="http://schemas.microsoft.com/office/drawing/2014/main" id="{41006BF0-ECF1-4B07-BC11-59C3B6724EB7}"/>
                  </a:ext>
                </a:extLst>
              </p:cNvPr>
              <p:cNvSpPr>
                <a:spLocks noGrp="1" noChangeArrowheads="1"/>
              </p:cNvSpPr>
              <p:nvPr>
                <p:ph type="subTitle" idx="4294967295"/>
              </p:nvPr>
            </p:nvSpPr>
            <p:spPr>
              <a:xfrm>
                <a:off x="645318" y="1463676"/>
                <a:ext cx="7853363" cy="4892675"/>
              </a:xfrm>
            </p:spPr>
            <p:txBody>
              <a:bodyPr/>
              <a:lstStyle/>
              <a:p>
                <a:pPr marL="667941" indent="-45720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solidFill>
                      <a:srgbClr val="8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2. </a:t>
                </a:r>
                <a:r>
                  <a:rPr lang="zh-CN" altLang="en-US" dirty="0">
                    <a:solidFill>
                      <a:srgbClr val="8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加密</a:t>
                </a:r>
              </a:p>
              <a:p>
                <a:pPr marL="672704" lvl="1" indent="-4763">
                  <a:buNone/>
                </a:pP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加密时首先将明文比特串分组，使得每个分组对应的十进制数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小于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，即分组长度小于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log</m:t>
                    </m:r>
                    <m:r>
                      <a:rPr lang="en-US" altLang="zh-CN" sz="2800" i="1" baseline="-2500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。然后对每个明文分组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，作加密运算：</a:t>
                </a:r>
              </a:p>
              <a:p>
                <a:pPr marL="667941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2800" i="1" dirty="0" err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𝑐</m:t>
                      </m:r>
                      <m:r>
                        <a:rPr lang="en-US" altLang="zh-CN" sz="2800" i="1" dirty="0" err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≡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800" i="1" dirty="0" err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𝑒</m:t>
                          </m:r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𝑚𝑜𝑑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</m:oMath>
                  </m:oMathPara>
                </a14:m>
                <a:endParaRPr lang="en-US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435" name="Rectangle 2">
                <a:extLst>
                  <a:ext uri="{FF2B5EF4-FFF2-40B4-BE49-F238E27FC236}">
                    <a16:creationId xmlns:a16="http://schemas.microsoft.com/office/drawing/2014/main" id="{41006BF0-ECF1-4B07-BC11-59C3B6724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645318" y="1463676"/>
                <a:ext cx="7853363" cy="4892675"/>
              </a:xfrm>
              <a:blipFill>
                <a:blip r:embed="rId3"/>
                <a:stretch>
                  <a:fillRect t="-2117" r="-6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6" name="Rectangle 3">
            <a:extLst>
              <a:ext uri="{FF2B5EF4-FFF2-40B4-BE49-F238E27FC236}">
                <a16:creationId xmlns:a16="http://schemas.microsoft.com/office/drawing/2014/main" id="{7087034B-5A96-4037-B716-E8C71322866D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31520" y="501649"/>
            <a:ext cx="4457700" cy="585787"/>
          </a:xfrm>
        </p:spPr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RSA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灯片编号占位符 1">
            <a:extLst>
              <a:ext uri="{FF2B5EF4-FFF2-40B4-BE49-F238E27FC236}">
                <a16:creationId xmlns:a16="http://schemas.microsoft.com/office/drawing/2014/main" id="{20C1F751-86EE-475D-8DD2-5FAFBB1668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0E3038-66CA-4196-AE57-45E39E956A66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2">
                <a:extLst>
                  <a:ext uri="{FF2B5EF4-FFF2-40B4-BE49-F238E27FC236}">
                    <a16:creationId xmlns:a16="http://schemas.microsoft.com/office/drawing/2014/main" id="{9D639C60-5950-4C48-967F-AA67B3E7FF68}"/>
                  </a:ext>
                </a:extLst>
              </p:cNvPr>
              <p:cNvSpPr>
                <a:spLocks noGrp="1" noChangeArrowheads="1"/>
              </p:cNvSpPr>
              <p:nvPr>
                <p:ph type="subTitle" idx="4294967295"/>
              </p:nvPr>
            </p:nvSpPr>
            <p:spPr>
              <a:xfrm>
                <a:off x="-1" y="1916113"/>
                <a:ext cx="9144001" cy="4621212"/>
              </a:xfrm>
            </p:spPr>
            <p:txBody>
              <a:bodyPr>
                <a:normAutofit/>
              </a:bodyPr>
              <a:lstStyle/>
              <a:p>
                <a:pPr marL="215504" indent="-4763"/>
                <a:r>
                  <a:rPr lang="en-US" altLang="zh-CN" sz="3200" dirty="0">
                    <a:solidFill>
                      <a:srgbClr val="8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3. </a:t>
                </a:r>
                <a:r>
                  <a:rPr lang="zh-CN" altLang="en-US" sz="3200" dirty="0">
                    <a:solidFill>
                      <a:srgbClr val="8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解密</a:t>
                </a:r>
              </a:p>
              <a:p>
                <a:pPr marL="667941" lvl="1" indent="0">
                  <a:buNone/>
                </a:pP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对密文分组的解密运算为：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≡</m:t>
                    </m:r>
                    <m:sSup>
                      <m:sSup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p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</m:sup>
                    </m:sSup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endParaRPr lang="en-US" altLang="zh-CN" sz="3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667941" lvl="1" indent="0">
                  <a:buNone/>
                </a:pPr>
                <a:endParaRPr lang="en-US" altLang="zh-CN" sz="3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667941" lvl="1" indent="0">
                  <a:buNone/>
                </a:pPr>
                <a:r>
                  <a:rPr lang="zh-CN" altLang="en-US" sz="3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证明</a:t>
                </a:r>
                <a:r>
                  <a:rPr lang="en-US" altLang="zh-CN" sz="3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RSA</a:t>
                </a:r>
                <a:r>
                  <a:rPr lang="zh-CN" altLang="en-US" sz="3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算法中解密过程的正确性</a:t>
                </a:r>
                <a:r>
                  <a:rPr lang="en-US" altLang="zh-CN" sz="3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pPr marL="667941" lvl="1" indent="0">
                  <a:buNone/>
                </a:pP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证明：由加密过程知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≡</m:t>
                    </m:r>
                    <m:sSup>
                      <m:sSup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32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sup>
                    </m:sSup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，所以</a:t>
                </a:r>
              </a:p>
              <a:p>
                <a:pPr marL="66794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𝑐</m:t>
                      </m:r>
                      <m:r>
                        <a:rPr lang="en-US" altLang="zh-CN" sz="3200" i="1" baseline="3000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𝑑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𝑚𝑜𝑑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3200" i="1" dirty="0" err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en-US" altLang="zh-CN" sz="3200" i="1" dirty="0" err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≡</m:t>
                      </m:r>
                      <m:sSup>
                        <m:sSupPr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200" i="1" dirty="0" err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3200" i="1" dirty="0" err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𝑒𝑑</m:t>
                          </m:r>
                        </m:sup>
                      </m:sSup>
                      <m:r>
                        <a:rPr lang="en-US" altLang="zh-CN" sz="32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𝑚𝑜𝑑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≡</m:t>
                      </m:r>
                      <m:sSup>
                        <m:sSupPr>
                          <m:ctrlPr>
                            <a:rPr lang="en-US" altLang="zh-CN" sz="32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2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32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𝑚𝑜𝑑</m:t>
                          </m:r>
                          <m:r>
                            <a:rPr lang="zh-CN" altLang="en-US" sz="32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sz="32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𝑚𝑜𝑑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      ≡</m:t>
                      </m:r>
                      <m:sSup>
                        <m:sSupPr>
                          <m:ctrlPr>
                            <a:rPr lang="en-US" altLang="zh-CN" sz="320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zh-CN" altLang="en-US" sz="32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sz="3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p>
                      </m:sSup>
                      <m:r>
                        <a:rPr lang="en-US" altLang="zh-CN" sz="32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𝑚𝑜𝑑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</m:oMath>
                  </m:oMathPara>
                </a14:m>
                <a:endParaRPr lang="en-US" altLang="zh-CN" sz="3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459" name="Rectangle 2">
                <a:extLst>
                  <a:ext uri="{FF2B5EF4-FFF2-40B4-BE49-F238E27FC236}">
                    <a16:creationId xmlns:a16="http://schemas.microsoft.com/office/drawing/2014/main" id="{9D639C60-5950-4C48-967F-AA67B3E7F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-1" y="1916113"/>
                <a:ext cx="9144001" cy="4621212"/>
              </a:xfrm>
              <a:blipFill>
                <a:blip r:embed="rId3"/>
                <a:stretch>
                  <a:fillRect t="-2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0" name="Rectangle 3">
            <a:extLst>
              <a:ext uri="{FF2B5EF4-FFF2-40B4-BE49-F238E27FC236}">
                <a16:creationId xmlns:a16="http://schemas.microsoft.com/office/drawing/2014/main" id="{64B9AC4C-6CDD-4688-8F18-23A1E66ECABD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-1" y="571818"/>
            <a:ext cx="4457700" cy="58578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灯片编号占位符 1">
            <a:extLst>
              <a:ext uri="{FF2B5EF4-FFF2-40B4-BE49-F238E27FC236}">
                <a16:creationId xmlns:a16="http://schemas.microsoft.com/office/drawing/2014/main" id="{69C640A1-8980-4C7A-A1A9-1D39C028AA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20625" y="6392927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524B6A-6B3B-4342-9E70-B6631E30FEE0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2">
                <a:extLst>
                  <a:ext uri="{FF2B5EF4-FFF2-40B4-BE49-F238E27FC236}">
                    <a16:creationId xmlns:a16="http://schemas.microsoft.com/office/drawing/2014/main" id="{1C0B0116-B0CF-4E41-A0DD-6D5569D0D69A}"/>
                  </a:ext>
                </a:extLst>
              </p:cNvPr>
              <p:cNvSpPr>
                <a:spLocks noGrp="1" noChangeArrowheads="1"/>
              </p:cNvSpPr>
              <p:nvPr>
                <p:ph type="subTitle" idx="4294967295"/>
              </p:nvPr>
            </p:nvSpPr>
            <p:spPr>
              <a:xfrm>
                <a:off x="314325" y="550545"/>
                <a:ext cx="8515350" cy="5756910"/>
              </a:xfrm>
            </p:spPr>
            <p:txBody>
              <a:bodyPr>
                <a:normAutofit/>
              </a:bodyPr>
              <a:lstStyle/>
              <a:p>
                <a:pPr marL="667941" indent="-45720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下面分两种情况： </a:t>
                </a:r>
                <a:endParaRPr lang="en-CA" altLang="zh-CN" sz="3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853678" lvl="1" indent="-342900">
                  <a:buClr>
                    <a:srgbClr val="FF0000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①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互素，则由</a:t>
                </a:r>
                <a:r>
                  <a:rPr lang="en-US" altLang="zh-CN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Euler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定理得</a:t>
                </a:r>
                <a:endParaRPr lang="en-CA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1153716" lvl="2" indent="-34290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≡1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1153716" lvl="2" indent="-34290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≡1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1153716" lvl="2" indent="-34290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  <m:r>
                      <a:rPr lang="en-US" altLang="zh-CN" sz="2400" i="1" baseline="3000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≡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  <a:p>
                <a:pPr marL="853678" lvl="1" indent="-342900">
                  <a:buClr>
                    <a:srgbClr val="FF0000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②</a:t>
                </a:r>
                <a:r>
                  <a:rPr lang="en-US" altLang="zh-CN" sz="28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不互素，即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gcd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⁡(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)≠1</m:t>
                    </m:r>
                  </m:oMath>
                </a14:m>
                <a:endParaRPr lang="en-CA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1153716" lvl="2" indent="-34290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先看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gcd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⁡(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)=1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的含义，由于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𝑝𝑞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gcd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⁡(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)=1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意味着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的倍数也不是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的倍数。</a:t>
                </a:r>
                <a:endParaRPr lang="en-CA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1153716" lvl="2" indent="-34290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因此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gcd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⁡(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)≠1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意味着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的倍数或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的倍数，不妨设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𝑡𝑝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为一正整数。</a:t>
                </a:r>
                <a:endParaRPr lang="en-CA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1153716" lvl="2" indent="-34290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此时必有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gcd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⁡(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)=1</m:t>
                    </m:r>
                  </m:oMath>
                </a14:m>
                <a:endParaRPr lang="en-CA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1439466" lvl="3" indent="-285750"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否则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的倍数，从而是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𝑝𝑞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的倍数，与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&lt;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𝑝𝑞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矛盾</a:t>
                </a:r>
              </a:p>
            </p:txBody>
          </p:sp>
        </mc:Choice>
        <mc:Fallback xmlns="">
          <p:sp>
            <p:nvSpPr>
              <p:cNvPr id="20483" name="Rectangle 2">
                <a:extLst>
                  <a:ext uri="{FF2B5EF4-FFF2-40B4-BE49-F238E27FC236}">
                    <a16:creationId xmlns:a16="http://schemas.microsoft.com/office/drawing/2014/main" id="{1C0B0116-B0CF-4E41-A0DD-6D5569D0D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314325" y="550545"/>
                <a:ext cx="8515350" cy="5756910"/>
              </a:xfrm>
              <a:blipFill>
                <a:blip r:embed="rId3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灯片编号占位符 1">
            <a:extLst>
              <a:ext uri="{FF2B5EF4-FFF2-40B4-BE49-F238E27FC236}">
                <a16:creationId xmlns:a16="http://schemas.microsoft.com/office/drawing/2014/main" id="{9CE429FE-9F5F-4825-9088-0CEE3E4D83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706B50-33C6-4222-A1CC-90AE358D8BCB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7" name="Rectangle 2">
                <a:extLst>
                  <a:ext uri="{FF2B5EF4-FFF2-40B4-BE49-F238E27FC236}">
                    <a16:creationId xmlns:a16="http://schemas.microsoft.com/office/drawing/2014/main" id="{FD68EB91-C3CD-4AFE-AD2E-4E0D2D7C8FB8}"/>
                  </a:ext>
                </a:extLst>
              </p:cNvPr>
              <p:cNvSpPr>
                <a:spLocks noGrp="1" noChangeArrowheads="1"/>
              </p:cNvSpPr>
              <p:nvPr>
                <p:ph type="subTitle" idx="4294967295"/>
              </p:nvPr>
            </p:nvSpPr>
            <p:spPr>
              <a:xfrm>
                <a:off x="140207" y="790575"/>
                <a:ext cx="8863585" cy="5276850"/>
              </a:xfrm>
              <a:noFill/>
            </p:spPr>
            <p:txBody>
              <a:bodyPr>
                <a:normAutofit/>
              </a:bodyPr>
              <a:lstStyle/>
              <a:p>
                <a:pPr marL="667941" indent="-45720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en-US" altLang="zh-CN" sz="3200" dirty="0"/>
                  <a:t> 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gcd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⁡(</m:t>
                    </m:r>
                    <m:r>
                      <a:rPr lang="en-US" altLang="zh-CN" sz="32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32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32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)=1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及</a:t>
                </a:r>
                <a:r>
                  <a:rPr lang="en-US" altLang="zh-CN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Euler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定理得</a:t>
                </a:r>
              </a:p>
              <a:p>
                <a:pPr marL="853678" lvl="1" indent="-342900"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𝑞</m:t>
                            </m:r>
                          </m:e>
                        </m:d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≡1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，所以</a:t>
                </a:r>
              </a:p>
              <a:p>
                <a:pPr marL="853678" lvl="1" indent="-342900"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𝑞</m:t>
                            </m:r>
                          </m:e>
                        </m:d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≡1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𝑞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]</m:t>
                        </m:r>
                      </m:e>
                      <m:sup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𝑝</m:t>
                            </m:r>
                          </m:e>
                        </m:d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≡1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</m:oMath>
                </a14:m>
                <a:endParaRPr lang="en-US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853678" lvl="1" indent="-342900"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≡1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</m:oMath>
                </a14:m>
                <a:endParaRPr lang="en-US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667941" indent="-45720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因此存在一整数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32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zh-CN" altLang="en-US" sz="32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32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=1+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𝑟𝑞</m:t>
                    </m:r>
                  </m:oMath>
                </a14:m>
                <a:endParaRPr lang="en-CA" altLang="zh-CN" sz="3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853678" lvl="1" indent="-342900"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两边同乘以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𝑡𝑝</m:t>
                    </m:r>
                  </m:oMath>
                </a14:m>
                <a:endParaRPr lang="en-US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853678" lvl="1" indent="-342900"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𝑟𝑡𝑝𝑞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𝑟𝑡𝑛</m:t>
                    </m:r>
                  </m:oMath>
                </a14:m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853678" lvl="1" indent="-342900"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≡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endParaRPr lang="en-CA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853678" lvl="1" indent="-342900"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  <m:r>
                      <a:rPr lang="en-US" altLang="zh-CN" sz="2800" i="1" baseline="3000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≡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</m:oMath>
                </a14:m>
                <a:endParaRPr lang="en-US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7107" name="Rectangle 2">
                <a:extLst>
                  <a:ext uri="{FF2B5EF4-FFF2-40B4-BE49-F238E27FC236}">
                    <a16:creationId xmlns:a16="http://schemas.microsoft.com/office/drawing/2014/main" id="{FD68EB91-C3CD-4AFE-AD2E-4E0D2D7C8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40207" y="790575"/>
                <a:ext cx="8863585" cy="5276850"/>
              </a:xfrm>
              <a:blipFill>
                <a:blip r:embed="rId3"/>
                <a:stretch>
                  <a:fillRect t="-3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16D1CE3-887F-4629-B878-DF50D5B9B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089" y="717846"/>
            <a:ext cx="5844778" cy="72509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保密通信示意图  </a:t>
            </a:r>
          </a:p>
        </p:txBody>
      </p:sp>
      <p:pic>
        <p:nvPicPr>
          <p:cNvPr id="53251" name="Picture 3">
            <a:extLst>
              <a:ext uri="{FF2B5EF4-FFF2-40B4-BE49-F238E27FC236}">
                <a16:creationId xmlns:a16="http://schemas.microsoft.com/office/drawing/2014/main" id="{3111E5C5-7D91-4234-82F5-72AC6302C5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089" y="2158104"/>
            <a:ext cx="8975822" cy="2541792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3252" name="灯片编号占位符 1">
            <a:extLst>
              <a:ext uri="{FF2B5EF4-FFF2-40B4-BE49-F238E27FC236}">
                <a16:creationId xmlns:a16="http://schemas.microsoft.com/office/drawing/2014/main" id="{3FAD2BC0-58CD-48A6-B674-FF6DEDDBB2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442CCF-D3C2-400E-A3B5-4F6612923ED2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0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3699D51-E3E2-4836-8F5D-D998A7564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1010"/>
            <a:ext cx="5844779" cy="70127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算法举例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5299" name="Rectangle 3">
                <a:extLst>
                  <a:ext uri="{FF2B5EF4-FFF2-40B4-BE49-F238E27FC236}">
                    <a16:creationId xmlns:a16="http://schemas.microsoft.com/office/drawing/2014/main" id="{F25C3789-FAD3-4427-B7C8-2C7C40FDF78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988839"/>
                <a:ext cx="9143999" cy="5367511"/>
              </a:xfrm>
            </p:spPr>
            <p:txBody>
              <a:bodyPr>
                <a:normAutofit lnSpcReduction="10000"/>
              </a:bodyPr>
              <a:lstStyle/>
              <a:p>
                <a:pPr algn="just" eaLnBrk="1" hangingPunct="1">
                  <a:lnSpc>
                    <a:spcPct val="90000"/>
                  </a:lnSpc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RSA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算法密钥产生过程中，设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=13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=23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，取公钥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＝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29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，则私钥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可以用欧几里德扩展算法求出。</a:t>
                </a:r>
              </a:p>
              <a:p>
                <a:pPr algn="just" eaLnBrk="1" hangingPunct="1">
                  <a:lnSpc>
                    <a:spcPct val="90000"/>
                  </a:lnSpc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由已知可得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=13∗23=299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</a:p>
              <a:p>
                <a:pPr algn="just" eaLnBrk="1" hangingPunct="1">
                  <a:lnSpc>
                    <a:spcPct val="90000"/>
                  </a:lnSpc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−1)(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−1)=12∗22=264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  <a:p>
                <a:pPr algn="just" eaLnBrk="1" hangingPunct="1">
                  <a:lnSpc>
                    <a:spcPct val="90000"/>
                  </a:lnSpc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≡1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  </m:t>
                    </m:r>
                  </m:oMath>
                </a14:m>
                <a:r>
                  <a:rPr lang="zh-CN" altLang="en-US" dirty="0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怎么求解</a:t>
                </a:r>
              </a:p>
              <a:p>
                <a:pPr algn="just" eaLnBrk="1" hangingPunct="1">
                  <a:lnSpc>
                    <a:spcPct val="90000"/>
                  </a:lnSpc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264=</m:t>
                    </m:r>
                    <m:r>
                      <a:rPr lang="en-US" altLang="zh-CN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29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∗9+</m:t>
                    </m:r>
                    <m:r>
                      <a:rPr lang="en-US" altLang="zh-C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  29=</m:t>
                    </m:r>
                    <m:r>
                      <a:rPr lang="en-US" altLang="zh-CN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∗9+</m:t>
                    </m:r>
                    <m:r>
                      <a:rPr lang="en-US" altLang="zh-C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   3=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∗1+</m:t>
                    </m:r>
                    <m:r>
                      <a:rPr lang="en-US" altLang="zh-C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　</m:t>
                    </m:r>
                  </m:oMath>
                </a14:m>
                <a:endParaRPr lang="zh-CN" altLang="en-US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 eaLnBrk="1" hangingPunct="1">
                  <a:lnSpc>
                    <a:spcPct val="90000"/>
                  </a:lnSpc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1=3−2=3−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29−3∗9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=3∗10−29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algn="just" eaLnBrk="1" hangingPunct="1">
                  <a:lnSpc>
                    <a:spcPct val="90000"/>
                  </a:lnSpc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=(264−29∗9)∗10−29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 eaLnBrk="1" hangingPunct="1">
                  <a:lnSpc>
                    <a:spcPct val="90000"/>
                  </a:lnSpc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264∗10−29∗91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 eaLnBrk="1" hangingPunct="1">
                  <a:lnSpc>
                    <a:spcPct val="90000"/>
                  </a:lnSpc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=−91≡173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264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 eaLnBrk="1" hangingPunct="1">
                  <a:lnSpc>
                    <a:spcPct val="90000"/>
                  </a:lnSpc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由欧几里德扩展算法可得：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173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695299" name="Rectangle 3">
                <a:extLst>
                  <a:ext uri="{FF2B5EF4-FFF2-40B4-BE49-F238E27FC236}">
                    <a16:creationId xmlns:a16="http://schemas.microsoft.com/office/drawing/2014/main" id="{F25C3789-FAD3-4427-B7C8-2C7C40FDF7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8839"/>
                <a:ext cx="9143999" cy="5367511"/>
              </a:xfrm>
              <a:blipFill>
                <a:blip r:embed="rId2"/>
                <a:stretch>
                  <a:fillRect l="-267" t="-2951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76" name="灯片编号占位符 1">
            <a:extLst>
              <a:ext uri="{FF2B5EF4-FFF2-40B4-BE49-F238E27FC236}">
                <a16:creationId xmlns:a16="http://schemas.microsoft.com/office/drawing/2014/main" id="{92B9CF4D-770C-4C39-8F48-48D7CA8B39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1E53A3-A52E-4873-8F01-6F10A7DF0E62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0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F2112DC-3646-4772-B1BD-AFA29E082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6784" y="265705"/>
            <a:ext cx="5844779" cy="68222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27" name="Rectangle 3">
                <a:extLst>
                  <a:ext uri="{FF2B5EF4-FFF2-40B4-BE49-F238E27FC236}">
                    <a16:creationId xmlns:a16="http://schemas.microsoft.com/office/drawing/2014/main" id="{E5276F3D-6EA6-4B89-BA50-53967811756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649609" y="947934"/>
                <a:ext cx="5844779" cy="2690100"/>
              </a:xfrm>
            </p:spPr>
            <p:txBody>
              <a:bodyPr>
                <a:normAutofit/>
              </a:bodyPr>
              <a:lstStyle/>
              <a:p>
                <a:pPr algn="just" eaLnBrk="1" hangingPunct="1">
                  <a:lnSpc>
                    <a:spcPct val="90000"/>
                  </a:lnSpc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加密过程：</a:t>
                </a:r>
                <a:endParaRPr lang="en-CA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457200" lvl="1" indent="0" algn="just" eaLnBrk="1" hangingPunct="1">
                  <a:lnSpc>
                    <a:spcPct val="90000"/>
                  </a:lnSpc>
                  <a:buClr>
                    <a:schemeClr val="accent1"/>
                  </a:buClr>
                  <a:buSzPct val="60000"/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RSA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算法的参数选择如上所述，当消息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=9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所对应的密文的计算过程为：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9</m:t>
                    </m:r>
                    <m:r>
                      <a:rPr lang="en-US" altLang="zh-CN" i="1" baseline="3000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29</m:t>
                    </m:r>
                    <m:r>
                      <a:rPr lang="en-US" altLang="zh-CN" b="0" i="1" baseline="3000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299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211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 eaLnBrk="1" hangingPunct="1">
                  <a:lnSpc>
                    <a:spcPct val="90000"/>
                  </a:lnSpc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解密过程：</a:t>
                </a:r>
                <a:endParaRPr lang="en-CA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457200" lvl="1" indent="0" algn="just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211</m:t>
                      </m:r>
                      <m:r>
                        <a:rPr lang="en-US" altLang="zh-CN" i="1" baseline="3000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173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𝑚𝑜𝑑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299≡9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2227" name="Rectangle 3">
                <a:extLst>
                  <a:ext uri="{FF2B5EF4-FFF2-40B4-BE49-F238E27FC236}">
                    <a16:creationId xmlns:a16="http://schemas.microsoft.com/office/drawing/2014/main" id="{E5276F3D-6EA6-4B89-BA50-539678117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9609" y="947934"/>
                <a:ext cx="5844779" cy="2690100"/>
              </a:xfrm>
              <a:blipFill>
                <a:blip r:embed="rId2"/>
                <a:stretch>
                  <a:fillRect l="-522" t="-4082" r="-1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301" name="灯片编号占位符 1">
            <a:extLst>
              <a:ext uri="{FF2B5EF4-FFF2-40B4-BE49-F238E27FC236}">
                <a16:creationId xmlns:a16="http://schemas.microsoft.com/office/drawing/2014/main" id="{F07D0D90-A72D-4D08-9BFD-DD0AFD16DB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F65978-1EAF-4689-9C1D-C2A1FC653144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050"/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F79D7EDA-8663-49C2-A88E-CD1834836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42" y="3638034"/>
            <a:ext cx="7680315" cy="221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7379FB01-EDF6-4114-8139-AE687EEAA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696" y="2090172"/>
            <a:ext cx="7542608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342900">
              <a:spcBef>
                <a:spcPct val="50000"/>
              </a:spcBef>
              <a:buClrTx/>
              <a:buSz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使用非对称密钥密码体制进行秘密通信时，假设一个网络中有</a:t>
            </a:r>
            <a:r>
              <a:rPr lang="en-US" altLang="zh-CN" sz="2400" dirty="0"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</a:rPr>
              <a:t>个用户，则需要</a:t>
            </a:r>
            <a:r>
              <a:rPr lang="en-US" altLang="zh-CN" sz="2400" dirty="0">
                <a:ea typeface="Tahoma" panose="020B0604030504040204" pitchFamily="34" charset="0"/>
                <a:cs typeface="Tahoma" panose="020B0604030504040204" pitchFamily="34" charset="0"/>
              </a:rPr>
              <a:t>2n</a:t>
            </a:r>
            <a:r>
              <a:rPr lang="zh-CN" altLang="en-US" sz="2400" dirty="0">
                <a:latin typeface="宋体" panose="02010600030101010101" pitchFamily="2" charset="-122"/>
              </a:rPr>
              <a:t>个密钥，若</a:t>
            </a:r>
            <a:r>
              <a:rPr lang="en-US" altLang="zh-CN" sz="2400" dirty="0">
                <a:ea typeface="Tahoma" panose="020B0604030504040204" pitchFamily="34" charset="0"/>
                <a:cs typeface="Tahoma" panose="020B0604030504040204" pitchFamily="34" charset="0"/>
              </a:rPr>
              <a:t>n=1000</a:t>
            </a:r>
            <a:r>
              <a:rPr lang="zh-CN" altLang="en-US" sz="2400" dirty="0">
                <a:latin typeface="宋体" panose="02010600030101010101" pitchFamily="2" charset="-122"/>
              </a:rPr>
              <a:t>，则需要非对称体制的密钥为</a:t>
            </a:r>
            <a:r>
              <a:rPr lang="en-US" altLang="zh-CN" sz="2400" dirty="0">
                <a:ea typeface="Tahoma" panose="020B0604030504040204" pitchFamily="34" charset="0"/>
                <a:cs typeface="Tahoma" panose="020B0604030504040204" pitchFamily="34" charset="0"/>
              </a:rPr>
              <a:t>2000</a:t>
            </a:r>
            <a:r>
              <a:rPr lang="zh-CN" altLang="en-US" sz="2400" dirty="0">
                <a:latin typeface="宋体" panose="02010600030101010101" pitchFamily="2" charset="-122"/>
              </a:rPr>
              <a:t>，与对称密码体制的密钥量</a:t>
            </a:r>
            <a:r>
              <a:rPr lang="en-US" altLang="zh-CN" sz="2400" dirty="0">
                <a:ea typeface="Tahoma" panose="020B0604030504040204" pitchFamily="34" charset="0"/>
                <a:cs typeface="Tahoma" panose="020B0604030504040204" pitchFamily="34" charset="0"/>
              </a:rPr>
              <a:t>499500</a:t>
            </a:r>
            <a:r>
              <a:rPr lang="zh-CN" altLang="en-US" sz="2400" dirty="0">
                <a:latin typeface="宋体" panose="02010600030101010101" pitchFamily="2" charset="-122"/>
                <a:cs typeface="Tahoma" panose="020B0604030504040204" pitchFamily="34" charset="0"/>
              </a:rPr>
              <a:t>相比</a:t>
            </a:r>
            <a:r>
              <a:rPr lang="zh-CN" altLang="en-US" sz="2400" dirty="0">
                <a:latin typeface="宋体" panose="02010600030101010101" pitchFamily="2" charset="-122"/>
              </a:rPr>
              <a:t>，密钥管理的复杂度大大缩小。</a:t>
            </a:r>
          </a:p>
          <a:p>
            <a:pPr indent="342900">
              <a:spcBef>
                <a:spcPct val="50000"/>
              </a:spcBef>
              <a:buClrTx/>
              <a:buSz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非对称密码体制密钥的复杂度是线性的</a:t>
            </a:r>
            <a:r>
              <a:rPr lang="en-US" altLang="zh-CN" sz="2400" dirty="0">
                <a:ea typeface="Tahoma" panose="020B0604030504040204" pitchFamily="34" charset="0"/>
                <a:cs typeface="Tahoma" panose="020B0604030504040204" pitchFamily="34" charset="0"/>
              </a:rPr>
              <a:t>O(2n)</a:t>
            </a:r>
          </a:p>
          <a:p>
            <a:pPr indent="342900">
              <a:spcBef>
                <a:spcPct val="50000"/>
              </a:spcBef>
              <a:buClrTx/>
              <a:buSz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对称密码体制密钥的复杂度是平方级的</a:t>
            </a:r>
            <a:r>
              <a:rPr lang="en-US" altLang="zh-CN" sz="2400" dirty="0">
                <a:ea typeface="Tahoma" panose="020B0604030504040204" pitchFamily="34" charset="0"/>
                <a:cs typeface="Tahoma" panose="020B0604030504040204" pitchFamily="34" charset="0"/>
              </a:rPr>
              <a:t>O(n(n-1)/2)</a:t>
            </a:r>
          </a:p>
        </p:txBody>
      </p:sp>
      <p:sp>
        <p:nvSpPr>
          <p:cNvPr id="18436" name="灯片编号占位符 1">
            <a:extLst>
              <a:ext uri="{FF2B5EF4-FFF2-40B4-BE49-F238E27FC236}">
                <a16:creationId xmlns:a16="http://schemas.microsoft.com/office/drawing/2014/main" id="{FE81A975-F546-4010-A9A0-436496D8D9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3CBB26-F3FB-43EC-BEE0-0F6A249A1561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05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C7B3C20-DA97-4C24-A102-27ACA8015F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00696" y="717367"/>
            <a:ext cx="5335856" cy="755650"/>
          </a:xfrm>
        </p:spPr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实际需要－密钥管理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灯片编号占位符 1">
            <a:extLst>
              <a:ext uri="{FF2B5EF4-FFF2-40B4-BE49-F238E27FC236}">
                <a16:creationId xmlns:a16="http://schemas.microsoft.com/office/drawing/2014/main" id="{24D1D5D8-31BD-4DE6-8921-A4FBAE33DD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D487E2-96AF-4A42-8139-F435BD3C4862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3859" name="Rectangle 2">
                <a:extLst>
                  <a:ext uri="{FF2B5EF4-FFF2-40B4-BE49-F238E27FC236}">
                    <a16:creationId xmlns:a16="http://schemas.microsoft.com/office/drawing/2014/main" id="{63E6AD90-E761-4FFD-93FA-17BB1F72683A}"/>
                  </a:ext>
                </a:extLst>
              </p:cNvPr>
              <p:cNvSpPr>
                <a:spLocks noGrp="1" noChangeArrowheads="1"/>
              </p:cNvSpPr>
              <p:nvPr>
                <p:ph type="subTitle" idx="4294967295"/>
              </p:nvPr>
            </p:nvSpPr>
            <p:spPr>
              <a:xfrm>
                <a:off x="0" y="812006"/>
                <a:ext cx="9144000" cy="5771674"/>
              </a:xfrm>
              <a:noFill/>
            </p:spPr>
            <p:txBody>
              <a:bodyPr>
                <a:noAutofit/>
              </a:bodyPr>
              <a:lstStyle/>
              <a:p>
                <a:pPr marL="667941" indent="-45720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例：选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=7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=17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=5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，设明文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=19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，求密文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667941" indent="-45720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=119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−1)(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−1)=96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pPr marL="667941" indent="-45720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=5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，满足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gcd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⁡(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)=1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</a:p>
              <a:p>
                <a:pPr marL="667941" indent="-45720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计算满足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96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且小于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96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pPr marL="667941" indent="-45720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77×5=385=4×96+1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77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</a:p>
              <a:p>
                <a:pPr marL="667941" indent="-45720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因此公钥为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{5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119}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，秘钥为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{77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119}.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667941" indent="-45720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667941" indent="-45720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设明文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=19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，则由加密过程得密文为</a:t>
                </a:r>
              </a:p>
              <a:p>
                <a:pPr marL="667941" indent="-45720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≡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19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119≡2476099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119≡66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;</a:t>
                </a:r>
              </a:p>
              <a:p>
                <a:pPr marL="667941" indent="-45720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解密过程为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≡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66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77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119≡19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633859" name="Rectangle 2">
                <a:extLst>
                  <a:ext uri="{FF2B5EF4-FFF2-40B4-BE49-F238E27FC236}">
                    <a16:creationId xmlns:a16="http://schemas.microsoft.com/office/drawing/2014/main" id="{63E6AD90-E761-4FFD-93FA-17BB1F7268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0" y="812006"/>
                <a:ext cx="9144000" cy="5771674"/>
              </a:xfrm>
              <a:blipFill>
                <a:blip r:embed="rId3"/>
                <a:stretch>
                  <a:fillRect t="-2006" r="-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48" name="Rectangle 3">
            <a:extLst>
              <a:ext uri="{FF2B5EF4-FFF2-40B4-BE49-F238E27FC236}">
                <a16:creationId xmlns:a16="http://schemas.microsoft.com/office/drawing/2014/main" id="{85EFC3B1-387A-482D-B4CF-9111AB18B0D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80416" y="180975"/>
            <a:ext cx="4457700" cy="58578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灯片编号占位符 1">
            <a:extLst>
              <a:ext uri="{FF2B5EF4-FFF2-40B4-BE49-F238E27FC236}">
                <a16:creationId xmlns:a16="http://schemas.microsoft.com/office/drawing/2014/main" id="{06BCCEF5-DE20-4191-B429-531B29D5C0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ABA3A4-5B4D-4753-9105-226E8859FC71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371" name="Rectangle 2">
                <a:extLst>
                  <a:ext uri="{FF2B5EF4-FFF2-40B4-BE49-F238E27FC236}">
                    <a16:creationId xmlns:a16="http://schemas.microsoft.com/office/drawing/2014/main" id="{416DEAE6-96C8-4E21-91D2-75FCCFD84CCA}"/>
                  </a:ext>
                </a:extLst>
              </p:cNvPr>
              <p:cNvSpPr>
                <a:spLocks noGrp="1" noChangeArrowheads="1"/>
              </p:cNvSpPr>
              <p:nvPr>
                <p:ph type="subTitle" idx="4294967295"/>
              </p:nvPr>
            </p:nvSpPr>
            <p:spPr>
              <a:xfrm>
                <a:off x="256032" y="1620361"/>
                <a:ext cx="8631936" cy="3617277"/>
              </a:xfrm>
              <a:noFill/>
            </p:spPr>
            <p:txBody>
              <a:bodyPr>
                <a:normAutofit/>
              </a:bodyPr>
              <a:lstStyle/>
              <a:p>
                <a:pPr marL="66794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CN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RSA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的加密与解密过程</a:t>
                </a:r>
              </a:p>
              <a:p>
                <a:pPr marL="667941" lvl="1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RSA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的加密、解密过程都为求一个整数的整数次幂，再取模。如果按其含义直接计算，则中间结果非常大，有可能超出计算机所允许的整数取值范围。如上例中解密运算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66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77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119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，先求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66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77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再取模，则中间结果就已远远超出了计算机允许的整数取值范围。而用模运算的性质：</a:t>
                </a:r>
                <a:endParaRPr lang="en-CA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667941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𝑎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×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𝑏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𝑚𝑜𝑑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=[(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𝑎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𝑚𝑜𝑑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)×(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𝑏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𝑚𝑜𝑑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)]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𝑚𝑜𝑑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667941" lvl="1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就可减小中间结果。</a:t>
                </a:r>
              </a:p>
            </p:txBody>
          </p:sp>
        </mc:Choice>
        <mc:Fallback xmlns="">
          <p:sp>
            <p:nvSpPr>
              <p:cNvPr id="58371" name="Rectangle 2">
                <a:extLst>
                  <a:ext uri="{FF2B5EF4-FFF2-40B4-BE49-F238E27FC236}">
                    <a16:creationId xmlns:a16="http://schemas.microsoft.com/office/drawing/2014/main" id="{416DEAE6-96C8-4E21-91D2-75FCCFD84C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256032" y="1620361"/>
                <a:ext cx="8631936" cy="3617277"/>
              </a:xfrm>
              <a:blipFill>
                <a:blip r:embed="rId3"/>
                <a:stretch>
                  <a:fillRect t="-1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2" name="Rectangle 4">
            <a:extLst>
              <a:ext uri="{FF2B5EF4-FFF2-40B4-BE49-F238E27FC236}">
                <a16:creationId xmlns:a16="http://schemas.microsoft.com/office/drawing/2014/main" id="{1757AA55-BAD7-4EDC-A096-5AFE3E393BBF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50533" y="380286"/>
            <a:ext cx="6120384" cy="83248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算法模幂运算问题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灯片编号占位符 1">
            <a:extLst>
              <a:ext uri="{FF2B5EF4-FFF2-40B4-BE49-F238E27FC236}">
                <a16:creationId xmlns:a16="http://schemas.microsoft.com/office/drawing/2014/main" id="{ED43C29F-7E38-4BA5-BA27-43E2F5E4AB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DDF633-3321-4BF5-81F5-EC563C2D805F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Rectangle 2">
                <a:extLst>
                  <a:ext uri="{FF2B5EF4-FFF2-40B4-BE49-F238E27FC236}">
                    <a16:creationId xmlns:a16="http://schemas.microsoft.com/office/drawing/2014/main" id="{320068F2-3C2D-4EFF-9414-2A830366B07C}"/>
                  </a:ext>
                </a:extLst>
              </p:cNvPr>
              <p:cNvSpPr>
                <a:spLocks noGrp="1" noChangeArrowheads="1"/>
              </p:cNvSpPr>
              <p:nvPr>
                <p:ph type="subTitle" idx="4294967295"/>
              </p:nvPr>
            </p:nvSpPr>
            <p:spPr>
              <a:xfrm>
                <a:off x="353568" y="1574801"/>
                <a:ext cx="8790432" cy="4587874"/>
              </a:xfrm>
              <a:noFill/>
            </p:spPr>
            <p:txBody>
              <a:bodyPr/>
              <a:lstStyle/>
              <a:p>
                <a:pPr marL="725091" indent="-514350">
                  <a:buFont typeface="+mj-lt"/>
                  <a:buAutoNum type="arabicPeriod" startAt="2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模指数运算的快速算法     </a:t>
                </a:r>
              </a:p>
              <a:p>
                <a:pPr marL="667941" lvl="1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例如求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16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，直接计算的话需做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15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次乘法。然而如果重复对每个部分结果做平方运算即求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4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8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16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则只需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4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次乘法。</a:t>
                </a:r>
              </a:p>
              <a:p>
                <a:pPr marL="667941" lvl="1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可如下进行，其中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是正整数： </a:t>
                </a:r>
              </a:p>
              <a:p>
                <a:pPr marL="667941" lvl="1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表示为二进制形式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，即</a:t>
                </a:r>
              </a:p>
              <a:p>
                <a:pPr marL="667941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+…+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2+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</m:t>
                    </m:r>
                  </m:oMath>
                </a14:m>
                <a:r>
                  <a:rPr lang="en-US" altLang="zh-CN" baseline="-25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</a:p>
              <a:p>
                <a:pPr marL="667941" lvl="1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或者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7347" name="Rectangle 2">
                <a:extLst>
                  <a:ext uri="{FF2B5EF4-FFF2-40B4-BE49-F238E27FC236}">
                    <a16:creationId xmlns:a16="http://schemas.microsoft.com/office/drawing/2014/main" id="{320068F2-3C2D-4EFF-9414-2A830366B0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353568" y="1574801"/>
                <a:ext cx="8790432" cy="4587874"/>
              </a:xfrm>
              <a:blipFill>
                <a:blip r:embed="rId4"/>
                <a:stretch>
                  <a:fillRect t="-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7" name="Rectangle 4">
            <a:extLst>
              <a:ext uri="{FF2B5EF4-FFF2-40B4-BE49-F238E27FC236}">
                <a16:creationId xmlns:a16="http://schemas.microsoft.com/office/drawing/2014/main" id="{30FF9003-28F9-4DA9-B275-BEA0E3C08B0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557022" y="322453"/>
            <a:ext cx="5900928" cy="74574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算法模幂运算</a:t>
            </a:r>
          </a:p>
        </p:txBody>
      </p:sp>
      <p:graphicFrame>
        <p:nvGraphicFramePr>
          <p:cNvPr id="57348" name="Object 3">
            <a:extLst>
              <a:ext uri="{FF2B5EF4-FFF2-40B4-BE49-F238E27FC236}">
                <a16:creationId xmlns:a16="http://schemas.microsoft.com/office/drawing/2014/main" id="{FCB3FBF4-57A7-47B9-B1D7-4E8C0070AC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128508"/>
              </p:ext>
            </p:extLst>
          </p:nvPr>
        </p:nvGraphicFramePr>
        <p:xfrm>
          <a:off x="2260110" y="4737784"/>
          <a:ext cx="4623780" cy="1044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5" imgW="2527300" imgH="571500" progId="Equation.DSMT4">
                  <p:embed/>
                </p:oleObj>
              </mc:Choice>
              <mc:Fallback>
                <p:oleObj name="Equation" r:id="rId5" imgW="2527300" imgH="571500" progId="Equation.DSMT4">
                  <p:embed/>
                  <p:pic>
                    <p:nvPicPr>
                      <p:cNvPr id="57348" name="Object 3">
                        <a:extLst>
                          <a:ext uri="{FF2B5EF4-FFF2-40B4-BE49-F238E27FC236}">
                            <a16:creationId xmlns:a16="http://schemas.microsoft.com/office/drawing/2014/main" id="{FCB3FBF4-57A7-47B9-B1D7-4E8C0070AC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110" y="4737784"/>
                        <a:ext cx="4623780" cy="1044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灯片编号占位符 1">
            <a:extLst>
              <a:ext uri="{FF2B5EF4-FFF2-40B4-BE49-F238E27FC236}">
                <a16:creationId xmlns:a16="http://schemas.microsoft.com/office/drawing/2014/main" id="{799E8007-7BD6-40F7-ABB6-6124745787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09425-A744-4611-8696-AA48E3D0E177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2">
                <a:extLst>
                  <a:ext uri="{FF2B5EF4-FFF2-40B4-BE49-F238E27FC236}">
                    <a16:creationId xmlns:a16="http://schemas.microsoft.com/office/drawing/2014/main" id="{D0C185AE-F768-484F-94F8-9855818D71EA}"/>
                  </a:ext>
                </a:extLst>
              </p:cNvPr>
              <p:cNvSpPr>
                <a:spLocks noGrp="1" noChangeArrowheads="1"/>
              </p:cNvSpPr>
              <p:nvPr>
                <p:ph type="subTitle" idx="4294967295"/>
              </p:nvPr>
            </p:nvSpPr>
            <p:spPr>
              <a:xfrm>
                <a:off x="524256" y="1731328"/>
                <a:ext cx="8095488" cy="3921125"/>
              </a:xfrm>
            </p:spPr>
            <p:txBody>
              <a:bodyPr/>
              <a:lstStyle/>
              <a:p>
                <a:pPr marL="215504" indent="-4763">
                  <a:defRPr/>
                </a:pP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endParaRPr lang="en-US" altLang="zh-CN" baseline="30000" dirty="0"/>
              </a:p>
              <a:p>
                <a:pPr marL="667941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19=1×2</m:t>
                      </m:r>
                      <m:r>
                        <a:rPr lang="en-US" altLang="zh-CN" sz="2800" i="1" baseline="30000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+0×2</m:t>
                      </m:r>
                      <m:r>
                        <a:rPr lang="en-US" altLang="zh-CN" sz="2800" i="1" baseline="30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+0×2</m:t>
                      </m:r>
                      <m:r>
                        <a:rPr lang="en-US" altLang="zh-CN" sz="28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+1×2</m:t>
                      </m:r>
                      <m:r>
                        <a:rPr lang="en-US" altLang="zh-CN" sz="2800" i="1" baseline="30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+1×2</m:t>
                      </m:r>
                      <m:r>
                        <a:rPr lang="en-US" altLang="zh-CN" sz="2800" i="1" baseline="30000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800" baseline="30000" dirty="0"/>
              </a:p>
              <a:p>
                <a:pPr marL="667941" lvl="1" indent="0">
                  <a:buNone/>
                  <a:defRPr/>
                </a:pP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所以</a:t>
                </a:r>
              </a:p>
              <a:p>
                <a:pPr marL="667941" lvl="1" indent="0" algn="ctr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baseline="30000" dirty="0">
                        <a:latin typeface="Cambria Math" panose="02040503050406030204" pitchFamily="18" charset="0"/>
                      </a:rPr>
                      <m:t>19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800" i="1" baseline="3000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sz="2800" i="1" baseline="30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800" i="1" baseline="3000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zh-CN" sz="2800" i="1" baseline="30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i="1" baseline="3000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800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baseline="30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8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baseline="30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baseline="30000" dirty="0"/>
                  <a:t>  </a:t>
                </a:r>
              </a:p>
              <a:p>
                <a:pPr marL="210741" indent="0">
                  <a:buNone/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4819" name="Rectangle 2">
                <a:extLst>
                  <a:ext uri="{FF2B5EF4-FFF2-40B4-BE49-F238E27FC236}">
                    <a16:creationId xmlns:a16="http://schemas.microsoft.com/office/drawing/2014/main" id="{D0C185AE-F768-484F-94F8-9855818D7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524256" y="1731328"/>
                <a:ext cx="8095488" cy="3921125"/>
              </a:xfrm>
              <a:blipFill>
                <a:blip r:embed="rId3"/>
                <a:stretch>
                  <a:fillRect t="-2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20" name="Rectangle 3">
            <a:extLst>
              <a:ext uri="{FF2B5EF4-FFF2-40B4-BE49-F238E27FC236}">
                <a16:creationId xmlns:a16="http://schemas.microsoft.com/office/drawing/2014/main" id="{0F84A8B1-C331-4DFE-93A4-2146C7AF151A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07136" y="381126"/>
            <a:ext cx="6035040" cy="824421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5DE871E-130E-430C-8150-1A9992C52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9664" y="136524"/>
            <a:ext cx="6045041" cy="958215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平方乘算法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>
                <a:extLst>
                  <a:ext uri="{FF2B5EF4-FFF2-40B4-BE49-F238E27FC236}">
                    <a16:creationId xmlns:a16="http://schemas.microsoft.com/office/drawing/2014/main" id="{B5403AB0-D6C7-4236-B274-66A60E79E87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59664" y="1094739"/>
                <a:ext cx="8424672" cy="5159757"/>
              </a:xfrm>
            </p:spPr>
            <p:txBody>
              <a:bodyPr>
                <a:noAutofit/>
              </a:bodyPr>
              <a:lstStyle/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/***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令 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m=b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</a:rPr>
                  <a:t>k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400" baseline="30000" dirty="0">
                    <a:latin typeface="Times New Roman" panose="02020603050405020304" pitchFamily="18" charset="0"/>
                  </a:rPr>
                  <a:t>k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+b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</a:rPr>
                  <a:t>k-1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400" baseline="30000" dirty="0">
                    <a:latin typeface="Times New Roman" panose="02020603050405020304" pitchFamily="18" charset="0"/>
                  </a:rPr>
                  <a:t>k-1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+…+b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2+b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</a:rPr>
                  <a:t>0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，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aseline="30000" dirty="0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=? ***/</a:t>
                </a:r>
                <a:endParaRPr lang="en-US" altLang="zh-CN" sz="2400" baseline="30000" dirty="0">
                  <a:latin typeface="Times New Roman" panose="02020603050405020304" pitchFamily="18" charset="0"/>
                </a:endParaRP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d=1;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for </a:t>
                </a:r>
                <a:r>
                  <a:rPr lang="en-US" altLang="zh-CN" sz="2400" dirty="0" err="1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=k down to 0  {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       d ≡(</a:t>
                </a:r>
                <a:r>
                  <a:rPr lang="en-US" altLang="zh-CN" sz="2400" dirty="0" err="1">
                    <a:latin typeface="Times New Roman" panose="02020603050405020304" pitchFamily="18" charset="0"/>
                  </a:rPr>
                  <a:t>d×d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) mod n;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        if b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=1 then {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                  d ≡(</a:t>
                </a:r>
                <a:r>
                  <a:rPr lang="en-US" altLang="zh-CN" sz="2400" dirty="0" err="1">
                    <a:latin typeface="Times New Roman" panose="02020603050405020304" pitchFamily="18" charset="0"/>
                  </a:rPr>
                  <a:t>d×a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) mod n 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        }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}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return d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注意：在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RSA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中，运算的形式一般是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2400" i="1" baseline="30000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b="0" i="1" baseline="3000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则在程序或算法中，所有的乘法或乘方运算之后都有一个模运算。</a:t>
                </a:r>
              </a:p>
            </p:txBody>
          </p:sp>
        </mc:Choice>
        <mc:Fallback xmlns="">
          <p:sp>
            <p:nvSpPr>
              <p:cNvPr id="64515" name="Rectangle 3">
                <a:extLst>
                  <a:ext uri="{FF2B5EF4-FFF2-40B4-BE49-F238E27FC236}">
                    <a16:creationId xmlns:a16="http://schemas.microsoft.com/office/drawing/2014/main" id="{B5403AB0-D6C7-4236-B274-66A60E79E8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664" y="1094739"/>
                <a:ext cx="8424672" cy="5159757"/>
              </a:xfrm>
              <a:blipFill>
                <a:blip r:embed="rId2"/>
                <a:stretch>
                  <a:fillRect l="-1085" t="-2128" r="-1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16" name="灯片编号占位符 1">
            <a:extLst>
              <a:ext uri="{FF2B5EF4-FFF2-40B4-BE49-F238E27FC236}">
                <a16:creationId xmlns:a16="http://schemas.microsoft.com/office/drawing/2014/main" id="{45F66BEF-E865-419B-85A1-48A1A091B5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0197BD-0244-48B6-811F-DA20B1B0B15F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05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FCF3510-DBC1-4313-8F50-007A69F26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39467" y="857250"/>
            <a:ext cx="5844778" cy="109656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39" name="Rectangle 3">
                <a:extLst>
                  <a:ext uri="{FF2B5EF4-FFF2-40B4-BE49-F238E27FC236}">
                    <a16:creationId xmlns:a16="http://schemas.microsoft.com/office/drawing/2014/main" id="{205963C5-4A86-44DB-9E55-F3E2606BC5D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439466" y="2370535"/>
                <a:ext cx="6419850" cy="3086100"/>
              </a:xfrm>
            </p:spPr>
            <p:txBody>
              <a:bodyPr/>
              <a:lstStyle/>
              <a:p>
                <a:pPr eaLnBrk="1" hangingPunct="1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zh-CN" i="1" baseline="30000" dirty="0" smtClean="0">
                        <a:latin typeface="Cambria Math" panose="02040503050406030204" pitchFamily="18" charset="0"/>
                      </a:rPr>
                      <m:t>77</m:t>
                    </m:r>
                    <m:r>
                      <a:rPr lang="en-US" altLang="zh-CN" b="0" i="1" baseline="30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23 =?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</a:endParaRPr>
              </a:p>
              <a:p>
                <a:pPr eaLnBrk="1" hangingPunct="1"/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539" name="Rectangle 3">
                <a:extLst>
                  <a:ext uri="{FF2B5EF4-FFF2-40B4-BE49-F238E27FC236}">
                    <a16:creationId xmlns:a16="http://schemas.microsoft.com/office/drawing/2014/main" id="{205963C5-4A86-44DB-9E55-F3E2606BC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9466" y="2370535"/>
                <a:ext cx="6419850" cy="3086100"/>
              </a:xfrm>
              <a:blipFill>
                <a:blip r:embed="rId2"/>
                <a:stretch>
                  <a:fillRect l="-1709" t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540" name="灯片编号占位符 1">
            <a:extLst>
              <a:ext uri="{FF2B5EF4-FFF2-40B4-BE49-F238E27FC236}">
                <a16:creationId xmlns:a16="http://schemas.microsoft.com/office/drawing/2014/main" id="{07C87414-CCB6-494D-AF3D-92A421C685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93DC8F-50D7-47D5-A4BD-5669F8534DBB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05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E9359BD-250B-413C-8AB9-B39C406F0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350" y="737408"/>
            <a:ext cx="5844779" cy="73777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练习题</a:t>
            </a:r>
          </a:p>
        </p:txBody>
      </p:sp>
      <p:graphicFrame>
        <p:nvGraphicFramePr>
          <p:cNvPr id="678916" name="Group 4">
            <a:extLst>
              <a:ext uri="{FF2B5EF4-FFF2-40B4-BE49-F238E27FC236}">
                <a16:creationId xmlns:a16="http://schemas.microsoft.com/office/drawing/2014/main" id="{27C2DD88-9460-46D0-837A-A895FCB216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4897356"/>
              </p:ext>
            </p:extLst>
          </p:nvPr>
        </p:nvGraphicFramePr>
        <p:xfrm>
          <a:off x="1547813" y="2457451"/>
          <a:ext cx="6048375" cy="3422598"/>
        </p:xfrm>
        <a:graphic>
          <a:graphicData uri="http://schemas.openxmlformats.org/drawingml/2006/table">
            <a:tbl>
              <a:tblPr/>
              <a:tblGrid>
                <a:gridCol w="132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2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110"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3" marR="68583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68583" marR="68583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68583" marR="68583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55"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3" marR="68583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3" marR="68583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d=1</a:t>
                      </a:r>
                    </a:p>
                  </a:txBody>
                  <a:tcPr marL="68583" marR="68583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55"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68583" marR="68583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3" marR="68583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1*11 mod 23≡ 11</a:t>
                      </a:r>
                    </a:p>
                  </a:txBody>
                  <a:tcPr marL="68583" marR="68583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55"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68583" marR="68583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3" marR="68583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11*11 mod 23≡6</a:t>
                      </a:r>
                    </a:p>
                  </a:txBody>
                  <a:tcPr marL="68583" marR="68583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55"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68583" marR="68583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3" marR="68583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6*6 mod 23≡ 13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3" marR="68583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68583" marR="68583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3" marR="68583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13*13 mod 23≡ 8</a:t>
                      </a:r>
                    </a:p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8*11 mod 23≡ 19</a:t>
                      </a:r>
                    </a:p>
                  </a:txBody>
                  <a:tcPr marL="68583" marR="68583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68583" marR="68583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3" marR="68583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19*19 mod 23≡16</a:t>
                      </a:r>
                    </a:p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16*11 mod 23≡15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3" marR="68583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742"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3" marR="68583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3" marR="68583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15*15 mod 23≡18</a:t>
                      </a:r>
                    </a:p>
                  </a:txBody>
                  <a:tcPr marL="68583" marR="68583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271"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3" marR="68583" marT="34295" marB="342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3" marR="68583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18*18 mod 23≡ 2</a:t>
                      </a:r>
                    </a:p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2*11 mod 23≡ 22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3" marR="68583" marT="34295" marB="342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6606" name="灯片编号占位符 1">
            <a:extLst>
              <a:ext uri="{FF2B5EF4-FFF2-40B4-BE49-F238E27FC236}">
                <a16:creationId xmlns:a16="http://schemas.microsoft.com/office/drawing/2014/main" id="{9C70FDB9-E03E-4BC5-9CDF-78B3C5C1A66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59E47E-4ACC-4940-923D-E3F17E683E3A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B4B0E9D-8B42-493D-8B35-699ACAEA3804}"/>
                  </a:ext>
                </a:extLst>
              </p:cNvPr>
              <p:cNvSpPr txBox="1"/>
              <p:nvPr/>
            </p:nvSpPr>
            <p:spPr>
              <a:xfrm>
                <a:off x="2572512" y="1475186"/>
                <a:ext cx="39989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求解：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23= ?</m:t>
                    </m:r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77=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(1001101)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B4B0E9D-8B42-493D-8B35-699ACAEA3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512" y="1475186"/>
                <a:ext cx="3998976" cy="707886"/>
              </a:xfrm>
              <a:prstGeom prst="rect">
                <a:avLst/>
              </a:prstGeom>
              <a:blipFill>
                <a:blip r:embed="rId2"/>
                <a:stretch>
                  <a:fillRect l="-1524" t="-7759" b="-7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灯片编号占位符 1">
            <a:extLst>
              <a:ext uri="{FF2B5EF4-FFF2-40B4-BE49-F238E27FC236}">
                <a16:creationId xmlns:a16="http://schemas.microsoft.com/office/drawing/2014/main" id="{77243172-E1B0-488D-87FD-07D020130F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F19E55-E3F9-4538-8DE2-E09B308343D7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587" name="Rectangle 2">
                <a:extLst>
                  <a:ext uri="{FF2B5EF4-FFF2-40B4-BE49-F238E27FC236}">
                    <a16:creationId xmlns:a16="http://schemas.microsoft.com/office/drawing/2014/main" id="{E98BD56F-71DA-45F1-BCE5-A4FD16E675E2}"/>
                  </a:ext>
                </a:extLst>
              </p:cNvPr>
              <p:cNvSpPr>
                <a:spLocks noGrp="1" noChangeArrowheads="1"/>
              </p:cNvSpPr>
              <p:nvPr>
                <p:ph type="subTitle" idx="4294967295"/>
              </p:nvPr>
            </p:nvSpPr>
            <p:spPr>
              <a:xfrm>
                <a:off x="182880" y="1636713"/>
                <a:ext cx="8778240" cy="4114800"/>
              </a:xfrm>
              <a:noFill/>
            </p:spPr>
            <p:txBody>
              <a:bodyPr>
                <a:normAutofit/>
              </a:bodyPr>
              <a:lstStyle/>
              <a:p>
                <a:pPr marL="667941" indent="-45720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3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整数分解问题：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是两个大素数的乘积，求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的素分解</a:t>
                </a:r>
              </a:p>
              <a:p>
                <a:pPr marL="667941" indent="-45720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en-US" altLang="zh-CN" sz="3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RSA</a:t>
                </a:r>
                <a:r>
                  <a:rPr lang="zh-CN" altLang="en-US" sz="3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的安全性 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是基于分解大整数困难的假定</a:t>
                </a:r>
              </a:p>
              <a:p>
                <a:pPr marL="667941" indent="-45720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RSA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的模数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被成功地分解为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，则获得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𝜑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)=(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−1)(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−1)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，从而攻击者能够从公钥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解出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≡</m:t>
                    </m:r>
                    <m:sSup>
                      <m:sSup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𝜑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，攻击成功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67587" name="Rectangle 2">
                <a:extLst>
                  <a:ext uri="{FF2B5EF4-FFF2-40B4-BE49-F238E27FC236}">
                    <a16:creationId xmlns:a16="http://schemas.microsoft.com/office/drawing/2014/main" id="{E98BD56F-71DA-45F1-BCE5-A4FD16E67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82880" y="1636713"/>
                <a:ext cx="8778240" cy="4114800"/>
              </a:xfrm>
              <a:blipFill>
                <a:blip r:embed="rId3"/>
                <a:stretch>
                  <a:fillRect t="-3556" r="-6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6" name="Rectangle 4">
            <a:extLst>
              <a:ext uri="{FF2B5EF4-FFF2-40B4-BE49-F238E27FC236}">
                <a16:creationId xmlns:a16="http://schemas.microsoft.com/office/drawing/2014/main" id="{27305389-52E0-48B2-A342-E644D2C9D68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82880" y="536448"/>
            <a:ext cx="5742432" cy="771081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RSA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算法的安全性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灯片编号占位符 1">
            <a:extLst>
              <a:ext uri="{FF2B5EF4-FFF2-40B4-BE49-F238E27FC236}">
                <a16:creationId xmlns:a16="http://schemas.microsoft.com/office/drawing/2014/main" id="{107F9F63-AF82-464B-9914-1BA9ED9E94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6CBD53-E8B0-4FAD-A39B-5AB0FA3E3A0C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05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B7D9975A-98C5-41C1-92DC-FADB4D3CF216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445008" y="1790304"/>
            <a:ext cx="8253984" cy="3921125"/>
          </a:xfrm>
          <a:noFill/>
        </p:spPr>
        <p:txBody>
          <a:bodyPr>
            <a:normAutofit/>
          </a:bodyPr>
          <a:lstStyle/>
          <a:p>
            <a:pPr marL="210741" indent="0">
              <a:buNone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）在使用</a:t>
            </a:r>
            <a:r>
              <a:rPr lang="en-US" altLang="zh-C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RSA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算法时对其密钥的选取要特别注意其大小。估计在未来一段比较长的时期，密钥长度</a:t>
            </a:r>
            <a:r>
              <a:rPr lang="en-US" altLang="zh-C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2048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比特的</a:t>
            </a:r>
            <a:r>
              <a:rPr lang="en-US" altLang="zh-C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RSA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是安全的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860374B1-A982-4BF9-B8B5-B6AFB05EC90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28650" y="524257"/>
            <a:ext cx="5829300" cy="77647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算法的安全性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灯片编号占位符 1">
            <a:extLst>
              <a:ext uri="{FF2B5EF4-FFF2-40B4-BE49-F238E27FC236}">
                <a16:creationId xmlns:a16="http://schemas.microsoft.com/office/drawing/2014/main" id="{8CDA6F92-6A03-4846-A498-C4F60D14EC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2AC776-CE12-4128-8583-3D6034D9FB82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05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FD4C79E1-ABCA-4BA7-9A2E-EDB835A0B97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884363"/>
            <a:ext cx="6286500" cy="3921125"/>
          </a:xfrm>
          <a:noFill/>
        </p:spPr>
        <p:txBody>
          <a:bodyPr/>
          <a:lstStyle/>
          <a:p>
            <a:pPr marL="210741" indent="0">
              <a:buNone/>
            </a:pPr>
            <a:r>
              <a:rPr lang="en-US" altLang="zh-CN"/>
              <a:t> 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04A0C22-2A4C-4A5D-ADAA-130CB6BEE49F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90575" y="450456"/>
            <a:ext cx="5829300" cy="77747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算法的安全性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93F581-E75F-4D18-913E-BEEFCBAE7456}"/>
                  </a:ext>
                </a:extLst>
              </p:cNvPr>
              <p:cNvSpPr txBox="1"/>
              <p:nvPr/>
            </p:nvSpPr>
            <p:spPr>
              <a:xfrm>
                <a:off x="0" y="1570508"/>
                <a:ext cx="9143999" cy="4443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2</a:t>
                </a:r>
                <a:r>
                  <a:rPr lang="zh-CN" altLang="en-US" sz="24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400" dirty="0"/>
                  <a:t>要大</a:t>
                </a:r>
                <a:endParaRPr lang="en-US" altLang="zh-CN" sz="2400" dirty="0"/>
              </a:p>
              <a:p>
                <a:pPr marL="645750" lvl="1" indent="-28575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400" dirty="0"/>
                  <a:t>由公式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sz="2400" dirty="0"/>
                  <a:t>可知，如果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400" dirty="0"/>
                  <a:t>小，则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也小</m:t>
                    </m:r>
                  </m:oMath>
                </a14:m>
                <a:r>
                  <a:rPr lang="zh-CN" altLang="en-US" sz="2400" dirty="0"/>
                  <a:t>；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sz="2400" dirty="0"/>
                  <a:t>稍大于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/>
                  <a:t>稍大于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2400" dirty="0"/>
                  <a:t>。那么</a:t>
                </a:r>
                <a:endParaRPr lang="en-US" altLang="zh-CN" sz="2400" dirty="0"/>
              </a:p>
              <a:p>
                <a:pPr marL="360000" lvl="1">
                  <a:buClr>
                    <a:schemeClr val="accent1"/>
                  </a:buClr>
                  <a:buSzPct val="60000"/>
                </a:pPr>
                <a:endParaRPr lang="en-US" altLang="zh-CN" sz="2000" dirty="0"/>
              </a:p>
              <a:p>
                <a:pPr marL="1084500" lvl="3" indent="-342900">
                  <a:buClr>
                    <a:schemeClr val="accent1"/>
                  </a:buClr>
                  <a:buSzPct val="60000"/>
                  <a:buFont typeface="+mj-ea"/>
                  <a:buAutoNum type="circleNumDbPlain"/>
                </a:pPr>
                <a:r>
                  <a:rPr lang="zh-CN" altLang="en-US" sz="2000" dirty="0"/>
                  <a:t>顺序检查大于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2000" dirty="0"/>
                  <a:t>的每一整数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，直到找到一个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是某一个整数（记为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）的平方。</a:t>
                </a:r>
                <a:endParaRPr lang="en-US" altLang="zh-CN" sz="2000" dirty="0"/>
              </a:p>
              <a:p>
                <a:pPr marL="741600" lvl="3">
                  <a:buClr>
                    <a:schemeClr val="accent1"/>
                  </a:buClr>
                  <a:buSzPct val="60000"/>
                </a:pPr>
                <a:endParaRPr lang="en-US" altLang="zh-CN" sz="2000" dirty="0"/>
              </a:p>
              <a:p>
                <a:pPr marL="1084500" lvl="3" indent="-342900">
                  <a:buClr>
                    <a:schemeClr val="accent1"/>
                  </a:buClr>
                  <a:buSzPct val="60000"/>
                  <a:buFont typeface="+mj-ea"/>
                  <a:buAutoNum type="circleNumDbPlain"/>
                </a:pPr>
                <a:r>
                  <a:rPr lang="zh-CN" altLang="en-US" sz="2000" dirty="0"/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dirty="0"/>
                  <a:t>，得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，可得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得分解。</a:t>
                </a:r>
                <a:endParaRPr lang="en-US" altLang="zh-CN" sz="2000" dirty="0"/>
              </a:p>
              <a:p>
                <a:pPr marL="1084500" lvl="3" indent="-342900">
                  <a:buClr>
                    <a:schemeClr val="accent1"/>
                  </a:buClr>
                  <a:buSzPct val="60000"/>
                  <a:buFont typeface="+mj-ea"/>
                  <a:buAutoNum type="circleNumDbPlain"/>
                </a:pPr>
                <a:endParaRPr lang="en-US" altLang="zh-CN" sz="2000" dirty="0"/>
              </a:p>
              <a:p>
                <a:pPr marL="570150" lvl="2" indent="-28575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400" dirty="0"/>
                  <a:t>例如，若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=79523</m:t>
                    </m:r>
                  </m:oMath>
                </a14:m>
                <a:r>
                  <a:rPr lang="zh-CN" altLang="en-US" sz="2400" dirty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81</a:t>
                </a:r>
                <a:r>
                  <a:rPr lang="zh-CN" altLang="en-US" sz="2400" dirty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523=1</m:t>
                    </m:r>
                  </m:oMath>
                </a14:m>
                <a:r>
                  <a:rPr lang="zh-CN" altLang="en-US" sz="2400" dirty="0"/>
                  <a:t>，因此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=282+1=283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=282−1=281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93F581-E75F-4D18-913E-BEEFCBAE7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70508"/>
                <a:ext cx="9143999" cy="4443268"/>
              </a:xfrm>
              <a:prstGeom prst="rect">
                <a:avLst/>
              </a:prstGeom>
              <a:blipFill>
                <a:blip r:embed="rId3"/>
                <a:stretch>
                  <a:fillRect l="-1000" t="-1097" r="-600" b="-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2" name="灯片编号占位符 1">
            <a:extLst>
              <a:ext uri="{FF2B5EF4-FFF2-40B4-BE49-F238E27FC236}">
                <a16:creationId xmlns:a16="http://schemas.microsoft.com/office/drawing/2014/main" id="{46632FAE-117C-4900-AC13-23BC21A707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A0FF2E-283C-42E4-8B34-9EDA93537B8D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05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D010BBAB-A827-446C-9890-D5D6D7E18C5E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993900"/>
            <a:ext cx="6286500" cy="3865563"/>
          </a:xfrm>
          <a:noFill/>
        </p:spPr>
        <p:txBody>
          <a:bodyPr/>
          <a:lstStyle/>
          <a:p>
            <a:pPr marL="215504" indent="-4763"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E4FBA83-8405-4292-8E26-AFFE08FA998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143669" y="439341"/>
            <a:ext cx="5829300" cy="528637"/>
          </a:xfrm>
        </p:spPr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公钥加密体制的原理</a:t>
            </a:r>
          </a:p>
        </p:txBody>
      </p:sp>
      <p:pic>
        <p:nvPicPr>
          <p:cNvPr id="931845" name="Picture 5">
            <a:extLst>
              <a:ext uri="{FF2B5EF4-FFF2-40B4-BE49-F238E27FC236}">
                <a16:creationId xmlns:a16="http://schemas.microsoft.com/office/drawing/2014/main" id="{CDCE7228-9A4F-43CD-B5DC-95997B5BA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56" y="1939529"/>
            <a:ext cx="2214563" cy="194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AutoShape 7">
            <a:extLst>
              <a:ext uri="{FF2B5EF4-FFF2-40B4-BE49-F238E27FC236}">
                <a16:creationId xmlns:a16="http://schemas.microsoft.com/office/drawing/2014/main" id="{E4CFA352-2D6F-4788-961D-B38CF506C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020" y="2318147"/>
            <a:ext cx="1350169" cy="756047"/>
          </a:xfrm>
          <a:prstGeom prst="cloudCallout">
            <a:avLst>
              <a:gd name="adj1" fmla="val -95417"/>
              <a:gd name="adj2" fmla="val 1992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dirty="0"/>
              <a:t>密钥分配</a:t>
            </a:r>
          </a:p>
        </p:txBody>
      </p:sp>
      <p:sp>
        <p:nvSpPr>
          <p:cNvPr id="19463" name="Text Box 12">
            <a:extLst>
              <a:ext uri="{FF2B5EF4-FFF2-40B4-BE49-F238E27FC236}">
                <a16:creationId xmlns:a16="http://schemas.microsoft.com/office/drawing/2014/main" id="{8655015A-1172-48F0-A243-983245DCD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833" y="4262439"/>
            <a:ext cx="13388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Bob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Times New Roman" panose="02020603050405020304" pitchFamily="18" charset="0"/>
              </a:rPr>
              <a:t>（发送端）</a:t>
            </a:r>
          </a:p>
        </p:txBody>
      </p:sp>
      <p:sp>
        <p:nvSpPr>
          <p:cNvPr id="19464" name="Text Box 13">
            <a:extLst>
              <a:ext uri="{FF2B5EF4-FFF2-40B4-BE49-F238E27FC236}">
                <a16:creationId xmlns:a16="http://schemas.microsoft.com/office/drawing/2014/main" id="{098C29D3-5CDD-4A62-B92A-C5E30233F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030" y="4262439"/>
            <a:ext cx="13388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Alice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Times New Roman" panose="02020603050405020304" pitchFamily="18" charset="0"/>
              </a:rPr>
              <a:t>（接收端）</a:t>
            </a:r>
          </a:p>
        </p:txBody>
      </p:sp>
      <p:pic>
        <p:nvPicPr>
          <p:cNvPr id="592912" name="Picture 16">
            <a:extLst>
              <a:ext uri="{FF2B5EF4-FFF2-40B4-BE49-F238E27FC236}">
                <a16:creationId xmlns:a16="http://schemas.microsoft.com/office/drawing/2014/main" id="{10349193-A555-4297-842E-2779778B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56" y="4910139"/>
            <a:ext cx="1028700" cy="65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2913" name="Picture 17">
            <a:extLst>
              <a:ext uri="{FF2B5EF4-FFF2-40B4-BE49-F238E27FC236}">
                <a16:creationId xmlns:a16="http://schemas.microsoft.com/office/drawing/2014/main" id="{2291C7EE-7EE5-44DA-BFA7-787E24FC0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9" y="4963717"/>
            <a:ext cx="1079897" cy="61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2914" name="Picture 18">
            <a:extLst>
              <a:ext uri="{FF2B5EF4-FFF2-40B4-BE49-F238E27FC236}">
                <a16:creationId xmlns:a16="http://schemas.microsoft.com/office/drawing/2014/main" id="{D0DC2686-6BE4-467E-B48B-FC29203D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206" y="4045744"/>
            <a:ext cx="809625" cy="77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2915" name="Picture 19">
            <a:extLst>
              <a:ext uri="{FF2B5EF4-FFF2-40B4-BE49-F238E27FC236}">
                <a16:creationId xmlns:a16="http://schemas.microsoft.com/office/drawing/2014/main" id="{54579BAC-4F64-4D29-A0DA-72341B4A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120" y="4963716"/>
            <a:ext cx="721519" cy="61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9" name="Picture 20">
            <a:extLst>
              <a:ext uri="{FF2B5EF4-FFF2-40B4-BE49-F238E27FC236}">
                <a16:creationId xmlns:a16="http://schemas.microsoft.com/office/drawing/2014/main" id="{30CFD4CE-CD27-4998-8CC6-AA59035DE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19" y="5018486"/>
            <a:ext cx="771525" cy="45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2917" name="Picture 21">
            <a:extLst>
              <a:ext uri="{FF2B5EF4-FFF2-40B4-BE49-F238E27FC236}">
                <a16:creationId xmlns:a16="http://schemas.microsoft.com/office/drawing/2014/main" id="{1A4D570D-0425-4AC8-A406-F6D809351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169" y="3721894"/>
            <a:ext cx="810816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71" name="Line 22">
            <a:extLst>
              <a:ext uri="{FF2B5EF4-FFF2-40B4-BE49-F238E27FC236}">
                <a16:creationId xmlns:a16="http://schemas.microsoft.com/office/drawing/2014/main" id="{BD12BA68-D2A9-498D-87B2-1C17FF42B2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7981" y="3451623"/>
            <a:ext cx="1295400" cy="70246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92920" name="Line 24">
            <a:extLst>
              <a:ext uri="{FF2B5EF4-FFF2-40B4-BE49-F238E27FC236}">
                <a16:creationId xmlns:a16="http://schemas.microsoft.com/office/drawing/2014/main" id="{4B63A338-C900-4DD0-AED1-EF283C5A4A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7981" y="3451623"/>
            <a:ext cx="1295400" cy="70246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9473" name="Text Box 25">
            <a:extLst>
              <a:ext uri="{FF2B5EF4-FFF2-40B4-BE49-F238E27FC236}">
                <a16:creationId xmlns:a16="http://schemas.microsoft.com/office/drawing/2014/main" id="{766BEFE2-69AD-4B28-B55E-874D59379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198" y="3506391"/>
            <a:ext cx="13388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Times New Roman" panose="02020603050405020304" pitchFamily="18" charset="0"/>
              </a:rPr>
              <a:t>公开的密钥</a:t>
            </a:r>
          </a:p>
        </p:txBody>
      </p:sp>
      <p:sp>
        <p:nvSpPr>
          <p:cNvPr id="592925" name="Line 29">
            <a:extLst>
              <a:ext uri="{FF2B5EF4-FFF2-40B4-BE49-F238E27FC236}">
                <a16:creationId xmlns:a16="http://schemas.microsoft.com/office/drawing/2014/main" id="{608BAAEB-5595-4CA4-AFF7-98F73958B6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1288" y="4801791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92926" name="Line 30">
            <a:extLst>
              <a:ext uri="{FF2B5EF4-FFF2-40B4-BE49-F238E27FC236}">
                <a16:creationId xmlns:a16="http://schemas.microsoft.com/office/drawing/2014/main" id="{2504DE8B-B161-4AC4-AF0E-A2D73619B9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0010" y="5287566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92927" name="Line 31">
            <a:extLst>
              <a:ext uri="{FF2B5EF4-FFF2-40B4-BE49-F238E27FC236}">
                <a16:creationId xmlns:a16="http://schemas.microsoft.com/office/drawing/2014/main" id="{5B18AF4F-2D25-4B2A-9FD3-F14993CB6C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1288" y="4801791"/>
            <a:ext cx="0" cy="161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92928" name="Line 32">
            <a:extLst>
              <a:ext uri="{FF2B5EF4-FFF2-40B4-BE49-F238E27FC236}">
                <a16:creationId xmlns:a16="http://schemas.microsoft.com/office/drawing/2014/main" id="{31702DC9-C508-4082-A0D3-412454DDBD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2105" y="5287566"/>
            <a:ext cx="5405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pic>
        <p:nvPicPr>
          <p:cNvPr id="592932" name="Picture 36">
            <a:extLst>
              <a:ext uri="{FF2B5EF4-FFF2-40B4-BE49-F238E27FC236}">
                <a16:creationId xmlns:a16="http://schemas.microsoft.com/office/drawing/2014/main" id="{1630A473-C3CE-49D4-8FE7-D875432D3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067" y="4856560"/>
            <a:ext cx="721519" cy="61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2933" name="Line 37">
            <a:extLst>
              <a:ext uri="{FF2B5EF4-FFF2-40B4-BE49-F238E27FC236}">
                <a16:creationId xmlns:a16="http://schemas.microsoft.com/office/drawing/2014/main" id="{D356A0A7-5874-4508-99A3-A9E801097D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7776" y="5233988"/>
            <a:ext cx="5405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92934" name="Line 38">
            <a:extLst>
              <a:ext uri="{FF2B5EF4-FFF2-40B4-BE49-F238E27FC236}">
                <a16:creationId xmlns:a16="http://schemas.microsoft.com/office/drawing/2014/main" id="{06EBC84F-0C61-4512-A921-EA95134A38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0516" y="4531519"/>
            <a:ext cx="270272" cy="4869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92935" name="Line 39">
            <a:extLst>
              <a:ext uri="{FF2B5EF4-FFF2-40B4-BE49-F238E27FC236}">
                <a16:creationId xmlns:a16="http://schemas.microsoft.com/office/drawing/2014/main" id="{DF9920A1-51C3-4B2A-BF4B-51C181C7E1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4367" y="5233988"/>
            <a:ext cx="5405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1" grpId="0" animBg="1"/>
      <p:bldP spid="592920" grpId="0" animBg="1"/>
      <p:bldP spid="19473" grpId="0"/>
      <p:bldP spid="592925" grpId="0" animBg="1"/>
      <p:bldP spid="592926" grpId="0" animBg="1"/>
      <p:bldP spid="592927" grpId="0" animBg="1"/>
      <p:bldP spid="592928" grpId="0" animBg="1"/>
      <p:bldP spid="592933" grpId="0" animBg="1"/>
      <p:bldP spid="592934" grpId="0" animBg="1"/>
      <p:bldP spid="5929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灯片编号占位符 1">
            <a:extLst>
              <a:ext uri="{FF2B5EF4-FFF2-40B4-BE49-F238E27FC236}">
                <a16:creationId xmlns:a16="http://schemas.microsoft.com/office/drawing/2014/main" id="{465378DF-12D7-4896-8A56-94CDFF7637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B32D8D-132D-4DCE-9A62-D1994A0A758C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05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F6E3DF53-1424-4BA5-AF47-6C0D5C3BC0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4969" y="305879"/>
            <a:ext cx="6172200" cy="919734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算法的安全性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683" name="Rectangle 3">
                <a:extLst>
                  <a:ext uri="{FF2B5EF4-FFF2-40B4-BE49-F238E27FC236}">
                    <a16:creationId xmlns:a16="http://schemas.microsoft.com/office/drawing/2014/main" id="{9C653625-ED0D-4EA3-9A4D-303F0AC4FFFA}"/>
                  </a:ext>
                </a:extLst>
              </p:cNvPr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164969" y="1705420"/>
                <a:ext cx="8814062" cy="4171124"/>
              </a:xfrm>
            </p:spPr>
            <p:txBody>
              <a:bodyPr>
                <a:no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RSA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的选择密文攻击 </a:t>
                </a:r>
              </a:p>
              <a:p>
                <a:pPr marL="457200" lvl="1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一般攻击者是将希望解密的信息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做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一下伪装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i="1" baseline="30000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，让拥有私钥的实体解密（签名）。然后，经过解密计算就可得到它所想要的信息。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</m:e>
                        <m:sup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𝑒</m:t>
                          </m:r>
                        </m:sup>
                      </m:sSup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 </m:t>
                      </m:r>
                      <m:r>
                        <a:rPr lang="en-US" altLang="zh-CN" i="1" baseline="30000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𝑑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𝑟</m:t>
                      </m:r>
                      <m:r>
                        <a:rPr lang="en-US" altLang="zh-CN" i="1" baseline="30000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𝑒𝑑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∗ 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</m:sup>
                      </m:sSup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𝑚𝑜𝑑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𝑟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∗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𝑀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𝑚𝑜𝑑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</m:oMath>
                  </m:oMathPara>
                </a14:m>
                <a:endParaRPr lang="en-CA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所以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𝑀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=( </m:t>
                      </m:r>
                      <m:r>
                        <a:rPr lang="en-US" altLang="zh-CN" sz="2400" i="1" dirty="0" err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𝑟</m:t>
                      </m:r>
                      <m:r>
                        <a:rPr lang="en-US" altLang="zh-CN" sz="2400" i="1" baseline="30000" dirty="0" err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𝑒</m:t>
                      </m:r>
                      <m:r>
                        <a:rPr lang="en-US" altLang="zh-CN" sz="2400" i="1" dirty="0" err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) </m:t>
                      </m:r>
                      <m:r>
                        <a:rPr lang="en-US" altLang="zh-CN" sz="2400" i="1" baseline="30000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𝑑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∗ </m:t>
                      </m:r>
                      <m:sSup>
                        <m:sSup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400" baseline="30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这个固有的问题来自于公钥密码系统的最有用的特征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--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每个人都能使用公钥。但从算法上无法解决这一问题，只有采用好的公钥协议，保证工作过程中实体不对其他实体任意产生的信息解密。</a:t>
                </a:r>
              </a:p>
            </p:txBody>
          </p:sp>
        </mc:Choice>
        <mc:Fallback>
          <p:sp>
            <p:nvSpPr>
              <p:cNvPr id="71683" name="Rectangle 3">
                <a:extLst>
                  <a:ext uri="{FF2B5EF4-FFF2-40B4-BE49-F238E27FC236}">
                    <a16:creationId xmlns:a16="http://schemas.microsoft.com/office/drawing/2014/main" id="{9C653625-ED0D-4EA3-9A4D-303F0AC4FF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64969" y="1705420"/>
                <a:ext cx="8814062" cy="4171124"/>
              </a:xfrm>
              <a:blipFill>
                <a:blip r:embed="rId3"/>
                <a:stretch>
                  <a:fillRect l="-1037" t="-2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0BBF5D6-BF07-4B7C-B939-B8E7479134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65020"/>
            <a:ext cx="8229600" cy="6334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算法的安全性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1" name="Rectangle 3">
                <a:extLst>
                  <a:ext uri="{FF2B5EF4-FFF2-40B4-BE49-F238E27FC236}">
                    <a16:creationId xmlns:a16="http://schemas.microsoft.com/office/drawing/2014/main" id="{7EC6A212-5D34-4390-8841-83956E02B1E4}"/>
                  </a:ext>
                </a:extLst>
              </p:cNvPr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685800" y="1787842"/>
                <a:ext cx="7772400" cy="3282315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r>
                  <a:rPr lang="en-US" altLang="zh-CN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RSA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的公共模数攻击</a:t>
                </a:r>
              </a:p>
              <a:p>
                <a:pPr marL="457200" lvl="1" indent="0">
                  <a:buNone/>
                </a:pP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若系统中用户共有一个模数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，而拥有不同的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。若存在同一信息（设为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）分别用不同的公钥（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）加密，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1 = </m:t>
                      </m:r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𝑒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𝑚𝑜𝑑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；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𝐶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2 =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𝑒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𝑚𝑜𝑑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</m:oMath>
                  </m:oMathPara>
                </a14:m>
                <a:endParaRPr lang="en-US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设密码分析者截获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、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、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、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 若恰好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互质，则他可以得到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73731" name="Rectangle 3">
                <a:extLst>
                  <a:ext uri="{FF2B5EF4-FFF2-40B4-BE49-F238E27FC236}">
                    <a16:creationId xmlns:a16="http://schemas.microsoft.com/office/drawing/2014/main" id="{7EC6A212-5D34-4390-8841-83956E02B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685800" y="1787842"/>
                <a:ext cx="7772400" cy="3282315"/>
              </a:xfrm>
              <a:blipFill>
                <a:blip r:embed="rId2"/>
                <a:stretch>
                  <a:fillRect l="-1647" t="-3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780" name="灯片编号占位符 1">
            <a:extLst>
              <a:ext uri="{FF2B5EF4-FFF2-40B4-BE49-F238E27FC236}">
                <a16:creationId xmlns:a16="http://schemas.microsoft.com/office/drawing/2014/main" id="{FB194B02-F696-4B42-8383-C2643C3AEC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0A5EDC-690E-462B-A2A5-25A613C76B13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FDA40ED-0E0F-427F-B814-5396E6CDA2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" y="430909"/>
            <a:ext cx="8229600" cy="90328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算法的安全性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7" name="Rectangle 3">
                <a:extLst>
                  <a:ext uri="{FF2B5EF4-FFF2-40B4-BE49-F238E27FC236}">
                    <a16:creationId xmlns:a16="http://schemas.microsoft.com/office/drawing/2014/main" id="{497EDE9F-3187-4AF6-96E1-B9058D7356D1}"/>
                  </a:ext>
                </a:extLst>
              </p:cNvPr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60960" y="1649127"/>
                <a:ext cx="9022080" cy="3559746"/>
              </a:xfrm>
            </p:spPr>
            <p:txBody>
              <a:bodyPr/>
              <a:lstStyle/>
              <a:p>
                <a:pPr eaLnBrk="1" hangingPunct="1"/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证明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：因为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互质，故用</a:t>
                </a:r>
                <a:r>
                  <a:rPr lang="en-US" altLang="zh-CN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Euclidean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算法能找到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，满足： </a:t>
                </a:r>
              </a:p>
              <a:p>
                <a:pPr marL="284400" lvl="1" indent="0" algn="ctr">
                  <a:lnSpc>
                    <a:spcPct val="100000"/>
                  </a:lnSpc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2=1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pPr marL="284400" lvl="1" indent="0">
                  <a:lnSpc>
                    <a:spcPct val="10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</a:t>
                </a:r>
              </a:p>
              <a:p>
                <a:pPr marL="284400" lvl="1" indent="0">
                  <a:lnSpc>
                    <a:spcPct val="100000"/>
                  </a:lnSpc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   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1)</m:t>
                      </m:r>
                      <m:r>
                        <a:rPr lang="en-US" altLang="zh-CN" sz="2800" i="1" baseline="30000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2)</m:t>
                      </m:r>
                      <m:r>
                        <a:rPr lang="en-US" altLang="zh-CN" sz="2800" i="1" baseline="30000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𝑠</m:t>
                          </m:r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800" dirty="0"/>
              </a:p>
              <a:p>
                <a:pPr marL="284400" lvl="1" indent="0">
                  <a:lnSpc>
                    <a:spcPct val="100000"/>
                  </a:lnSpc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47107" name="Rectangle 3">
                <a:extLst>
                  <a:ext uri="{FF2B5EF4-FFF2-40B4-BE49-F238E27FC236}">
                    <a16:creationId xmlns:a16="http://schemas.microsoft.com/office/drawing/2014/main" id="{497EDE9F-3187-4AF6-96E1-B9058D735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60960" y="1649127"/>
                <a:ext cx="9022080" cy="3559746"/>
              </a:xfrm>
              <a:blipFill>
                <a:blip r:embed="rId2"/>
                <a:stretch>
                  <a:fillRect l="-1216" t="-3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804" name="灯片编号占位符 1">
            <a:extLst>
              <a:ext uri="{FF2B5EF4-FFF2-40B4-BE49-F238E27FC236}">
                <a16:creationId xmlns:a16="http://schemas.microsoft.com/office/drawing/2014/main" id="{63E31647-F8B1-40E7-BF33-5EF71392C19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8CF964-6065-44EA-BDFE-A0EFB50810D6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>
            <a:extLst>
              <a:ext uri="{FF2B5EF4-FFF2-40B4-BE49-F238E27FC236}">
                <a16:creationId xmlns:a16="http://schemas.microsoft.com/office/drawing/2014/main" id="{06A2F1CC-ADED-4FE7-B0CB-5DD166272FCA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1AE143B-39EE-4B22-B335-951166A68611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CC5B5D7-C7FB-408C-A9C2-EE2A31C20C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4075"/>
            <a:ext cx="8229600" cy="9223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算法的安全性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28" name="Rectangle 3">
                <a:extLst>
                  <a:ext uri="{FF2B5EF4-FFF2-40B4-BE49-F238E27FC236}">
                    <a16:creationId xmlns:a16="http://schemas.microsoft.com/office/drawing/2014/main" id="{3A819EAD-B9B7-464E-8ACB-EAAC2B40E60F}"/>
                  </a:ext>
                </a:extLst>
              </p:cNvPr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0" y="1276413"/>
                <a:ext cx="9144000" cy="4305173"/>
              </a:xfrm>
            </p:spPr>
            <p:txBody>
              <a:bodyPr/>
              <a:lstStyle/>
              <a:p>
                <a:pPr eaLnBrk="1" hangingPunct="1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RSA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存在很多种攻击，并不是因为算法本身存在缺陷，而是由于参数选择不当造成的，为保证算法足够安全，参数须满足下面几个基本要求：</a:t>
                </a:r>
              </a:p>
              <a:p>
                <a:pPr eaLnBrk="1" hangingPunct="1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需要选择足够大的素数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较大，且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没有小的素因子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pPr eaLnBrk="1" hangingPunct="1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通常选择小的加密指数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且与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互素，</a:t>
                </a:r>
              </a:p>
              <a:p>
                <a:pPr eaLnBrk="1" hangingPunct="1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对所有用户可以是相同的，最初建议使用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=3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，现在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太小，常使用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16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−1=65535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pPr eaLnBrk="1" hangingPunct="1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解密指数比较大</a:t>
                </a:r>
              </a:p>
              <a:p>
                <a:pPr eaLnBrk="1" hangingPunct="1"/>
                <a:endParaRPr lang="en-US" altLang="zh-CN" sz="2400" dirty="0"/>
              </a:p>
            </p:txBody>
          </p:sp>
        </mc:Choice>
        <mc:Fallback xmlns="">
          <p:sp>
            <p:nvSpPr>
              <p:cNvPr id="77828" name="Rectangle 3">
                <a:extLst>
                  <a:ext uri="{FF2B5EF4-FFF2-40B4-BE49-F238E27FC236}">
                    <a16:creationId xmlns:a16="http://schemas.microsoft.com/office/drawing/2014/main" id="{3A819EAD-B9B7-464E-8ACB-EAAC2B40E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0" y="1276413"/>
                <a:ext cx="9144000" cy="4305173"/>
              </a:xfrm>
              <a:blipFill>
                <a:blip r:embed="rId2"/>
                <a:stretch>
                  <a:fillRect l="-267" t="-2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ECC47124-4357-4865-BAB9-480FF277FC4B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E5F8E91-DD49-44ED-929B-1F5E7FE76F94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4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3A4D57BB-5E4F-4ABF-8834-421946C8D82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2126012"/>
            <a:ext cx="8382000" cy="2605976"/>
          </a:xfrm>
          <a:noFill/>
        </p:spPr>
        <p:txBody>
          <a:bodyPr/>
          <a:lstStyle/>
          <a:p>
            <a:pPr marL="287338" indent="-6350" eaLnBrk="1" hangingPunct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至今还未能证明分解大整数就是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问题，也许有尚未发现的多项式时间分解算法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marL="287338" indent="-6350" eaLnBrk="1" hangingPunct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随着人类计算能力的不断提高，原来被认为是不可能分解的大数已被成功分解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D928E27-790C-4E08-B849-A15AAA23308B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588644"/>
            <a:ext cx="7772400" cy="704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算法的安全性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78A89264-B398-46D0-83E9-10C16E2B0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55674"/>
            <a:ext cx="9059863" cy="5493893"/>
          </a:xfrm>
          <a:noFill/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当前的技术进展使分解算法和计算能力在不断提高，计算所需的硬件费用在不断下降。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RSA-129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：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Rivest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等悬赏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$100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RSA-129 (426bits)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的分解办法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，已由包括五大洲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43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个国家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600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多人参加，用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1600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台机子同时产生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820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条指令数据，通过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Internet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网，耗时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8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个月，于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1994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4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2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日利用二次筛法分解出为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64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位和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65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位的两个因子，原来估计要用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4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亿亿年。所给密文的译文为“这些魔文是容易受惊的鱼鹰”。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RSA-232 (768bits)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于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2009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日找到分解，奖赏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$50000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RSA-250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829bits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）于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2020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日分解出来，无奖。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RSA-617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2048bits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），悬赏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$200000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，目前无解。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9ADF292-EB92-4259-B4D4-187B33ABE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7793038" cy="839787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大数分解进程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CEB730B3-723E-45F8-9897-434C7D3DD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3" y="168275"/>
            <a:ext cx="7793037" cy="91122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作业（测试） 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857DAD8F-664F-4892-92FC-D751A2689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1454150"/>
            <a:ext cx="8351837" cy="4824413"/>
          </a:xfrm>
        </p:spPr>
        <p:txBody>
          <a:bodyPr/>
          <a:lstStyle/>
          <a:p>
            <a:pPr algn="just" eaLnBrk="1" hangingPunct="1"/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RSA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算法密钥产生过程中，设</a:t>
            </a:r>
            <a:r>
              <a:rPr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p=19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q=11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，取公钥的参数</a:t>
            </a:r>
            <a:r>
              <a:rPr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zh-CN" altLang="en-US" sz="2800" dirty="0"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＝</a:t>
            </a:r>
            <a:r>
              <a:rPr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，则求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>
              <a:buFontTx/>
              <a:buAutoNum type="arabicParenR"/>
            </a:pPr>
            <a:r>
              <a:rPr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RSA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的公钥和私钥？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>
              <a:buFontTx/>
              <a:buAutoNum type="arabicParenR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若明文</a:t>
            </a:r>
            <a:r>
              <a:rPr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m=19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，求密文？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24" name="灯片编号占位符 1">
            <a:extLst>
              <a:ext uri="{FF2B5EF4-FFF2-40B4-BE49-F238E27FC236}">
                <a16:creationId xmlns:a16="http://schemas.microsoft.com/office/drawing/2014/main" id="{56F40C35-8F2C-4015-95CE-ADB89AB4F7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40D8C8-FB7F-40BA-B447-895FE82F5E2C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E195BBC8-2957-4DF7-BDC6-ED328B4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60350"/>
            <a:ext cx="8229600" cy="70643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习题讲解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875" name="内容占位符 2">
                <a:extLst>
                  <a:ext uri="{FF2B5EF4-FFF2-40B4-BE49-F238E27FC236}">
                    <a16:creationId xmlns:a16="http://schemas.microsoft.com/office/drawing/2014/main" id="{79565720-2C1C-4CDE-8ADE-2A1D3C1DCA2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9750" y="966789"/>
                <a:ext cx="8229600" cy="5878512"/>
              </a:xfrm>
            </p:spPr>
            <p:txBody>
              <a:bodyPr>
                <a:normAutofit/>
              </a:bodyPr>
              <a:lstStyle/>
              <a:p>
                <a:pPr algn="just" eaLnBrk="1" hangingPunct="1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ea typeface="宋体" panose="02010600030101010101" pitchFamily="2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）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=209</m:t>
                    </m:r>
                  </m:oMath>
                </a14:m>
                <a:endParaRPr lang="en-CA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 eaLnBrk="1" hangingPunct="1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−1)(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−1)=18∗10=180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 eaLnBrk="1" hangingPunct="1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≡1(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180)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7∗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≡1(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180)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 eaLnBrk="1" hangingPunct="1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180=25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7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+5 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7=1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5+2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5=2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2+1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 eaLnBrk="1" hangingPunct="1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1=5−2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2=5−2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7−5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=3∗5−2∗7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algn="just" eaLnBrk="1" hangingPunct="1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=(180−25∗7)∗3−2∗7=180∗3−77∗7,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 eaLnBrk="1" hangingPunct="1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两边同时模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180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 eaLnBrk="1" hangingPunct="1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1≡−77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7 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180); 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私钥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参数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=180−77=103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 eaLnBrk="1" hangingPunct="1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en-US" altLang="zh-CN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RSA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私钥为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(103,209) 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公钥为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7,209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=19 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则密文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≡ 197 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209)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≡ (19</m:t>
                    </m:r>
                    <m:r>
                      <a:rPr lang="en-US" altLang="zh-CN" sz="2400" i="1" baseline="3000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en-US" altLang="zh-CN" sz="2400" i="1" baseline="3000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∗19(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209) ≡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152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∗19(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209) ≡57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79875" name="内容占位符 2">
                <a:extLst>
                  <a:ext uri="{FF2B5EF4-FFF2-40B4-BE49-F238E27FC236}">
                    <a16:creationId xmlns:a16="http://schemas.microsoft.com/office/drawing/2014/main" id="{79565720-2C1C-4CDE-8ADE-2A1D3C1DCA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750" y="966789"/>
                <a:ext cx="8229600" cy="5878512"/>
              </a:xfrm>
              <a:blipFill>
                <a:blip r:embed="rId2"/>
                <a:stretch>
                  <a:fillRect l="-148" t="-1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948" name="灯片编号占位符 1">
            <a:extLst>
              <a:ext uri="{FF2B5EF4-FFF2-40B4-BE49-F238E27FC236}">
                <a16:creationId xmlns:a16="http://schemas.microsoft.com/office/drawing/2014/main" id="{192DED81-9531-484E-A9E7-42C9462C18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53450" y="648017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EE8F18-F7E1-45DB-B251-DAD5DA62C75E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4379797F-F85B-4A10-BCDE-B2FF99EE7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7793038" cy="90963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习题讲解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851" name="Rectangle 3">
                <a:extLst>
                  <a:ext uri="{FF2B5EF4-FFF2-40B4-BE49-F238E27FC236}">
                    <a16:creationId xmlns:a16="http://schemas.microsoft.com/office/drawing/2014/main" id="{69637846-5B19-40EB-8BA8-C5743E6C5E22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125538"/>
                <a:ext cx="8351838" cy="6337300"/>
              </a:xfrm>
            </p:spPr>
            <p:txBody>
              <a:bodyPr/>
              <a:lstStyle/>
              <a:p>
                <a:pPr marL="571500" indent="-342900" eaLnBrk="1" hangingPunct="1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(2)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若已知</a:t>
                </a: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RSA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中公钥参数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=5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，模数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=194477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，能否破解出私钥参数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的值？（写出破解过程）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571500" indent="-342900" eaLnBrk="1" hangingPunct="1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解：猜测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相差不大，则模数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440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，则需要寻找一个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&gt;440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，满足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2400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，则从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=441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开始尝试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571500" indent="-342900" eaLnBrk="1" hangingPunct="1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441</m:t>
                    </m:r>
                    <m:r>
                      <a:rPr lang="en-US" altLang="zh-CN" sz="2400" i="1" baseline="3000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−194477=4=2</m:t>
                    </m:r>
                    <m:r>
                      <a:rPr lang="en-US" altLang="zh-CN" sz="2400" i="1" baseline="3000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−2)(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+2)=194477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571500" indent="-342900" eaLnBrk="1" hangingPunct="1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(441−2)(441+2)=19447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=439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=443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571500" indent="-342900" eaLnBrk="1" hangingPunct="1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−1)(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−1)=438∗442=193596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571500" indent="-342900" eaLnBrk="1" hangingPunct="1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≡1(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193595)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571500" indent="-342900" eaLnBrk="1" hangingPunct="1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193596=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38719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+1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1=193596−5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38719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571500" indent="-342900" eaLnBrk="1" hangingPunct="1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私钥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=−38719≡193595−38719(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193595)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571500" indent="-342900" eaLnBrk="1" hangingPunct="1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=154877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0" eaLnBrk="1" hangingPunct="1"/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pPr indent="0" algn="just" eaLnBrk="1" hangingPunct="1"/>
                <a:endParaRPr lang="en-US" altLang="zh-CN" sz="2400" dirty="0"/>
              </a:p>
            </p:txBody>
          </p:sp>
        </mc:Choice>
        <mc:Fallback xmlns="">
          <p:sp>
            <p:nvSpPr>
              <p:cNvPr id="78851" name="Rectangle 3">
                <a:extLst>
                  <a:ext uri="{FF2B5EF4-FFF2-40B4-BE49-F238E27FC236}">
                    <a16:creationId xmlns:a16="http://schemas.microsoft.com/office/drawing/2014/main" id="{69637846-5B19-40EB-8BA8-C5743E6C5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125538"/>
                <a:ext cx="8351838" cy="6337300"/>
              </a:xfrm>
              <a:blipFill>
                <a:blip r:embed="rId2"/>
                <a:stretch>
                  <a:fillRect t="-1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972" name="灯片编号占位符 1">
            <a:extLst>
              <a:ext uri="{FF2B5EF4-FFF2-40B4-BE49-F238E27FC236}">
                <a16:creationId xmlns:a16="http://schemas.microsoft.com/office/drawing/2014/main" id="{73D1EFB5-2AC5-4409-8B27-BF330C22AA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11946" y="649287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16EC83-48EF-4500-8C69-40A6E85CEAA1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F547C124-576B-4FE3-9219-1C1966FC5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57163"/>
            <a:ext cx="8229600" cy="696277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习题讲解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Rectangle 3">
                <a:extLst>
                  <a:ext uri="{FF2B5EF4-FFF2-40B4-BE49-F238E27FC236}">
                    <a16:creationId xmlns:a16="http://schemas.microsoft.com/office/drawing/2014/main" id="{C29CDD3E-77A2-4A3C-858A-B5814F19380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853441"/>
                <a:ext cx="8351838" cy="5401056"/>
              </a:xfrm>
            </p:spPr>
            <p:txBody>
              <a:bodyPr>
                <a:normAutofit lnSpcReduction="10000"/>
              </a:bodyPr>
              <a:lstStyle/>
              <a:p>
                <a:pPr indent="0"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(3)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假设攻击者已知用户</a:t>
                </a: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的公钥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7,119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用户</a:t>
                </a: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的公钥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(5,119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，然后用户</a:t>
                </a: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和用户</a:t>
                </a: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对同一信息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进行加密，得到密文分别为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1=9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2=32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，求解出明文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？（采用共模攻击方法）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0" algn="just" eaLnBrk="1" hangingPunct="1"/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2=1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，即：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∗7+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∗5=1 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0" algn="just" eaLnBrk="1" hangingPunct="1"/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≡1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𝑚𝑜𝑑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7</m:t>
                        </m:r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7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5+2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5=2∗2+1 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0" algn="just" eaLnBrk="1" hangingPunct="1"/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=5−2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7−5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=3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5−2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7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=−2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=3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0" eaLnBrk="1" hangingPunct="1"/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1)</m:t>
                    </m:r>
                    <m:r>
                      <a:rPr lang="en-US" altLang="zh-CN" sz="2400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2)</m:t>
                    </m:r>
                    <m:r>
                      <a:rPr lang="en-US" altLang="zh-CN" sz="2400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(9)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∗(32)</m:t>
                    </m:r>
                    <m:r>
                      <a:rPr lang="en-US" altLang="zh-CN" sz="2400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3 </m:t>
                    </m:r>
                    <m:r>
                      <a:rPr lang="en-US" altLang="zh-CN" sz="2400" b="0" i="1" baseline="3000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119  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0"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∗(32)</m:t>
                    </m:r>
                    <m:r>
                      <a:rPr lang="en-US" altLang="zh-CN" sz="2400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3 </m:t>
                    </m:r>
                    <m:r>
                      <a:rPr lang="en-US" altLang="zh-CN" sz="2400" b="0" i="1" baseline="3000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119 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0"/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119 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求逆元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119=13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9+2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9=4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2+1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0" eaLnBrk="1" hangingPunct="1"/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1=9−4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2=9−4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(119−13∗9)=−4∗119+53∗9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0"/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9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119=53,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因此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53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32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119 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0" eaLnBrk="1" hangingPunct="1"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=72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43 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119=2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9875" name="Rectangle 3">
                <a:extLst>
                  <a:ext uri="{FF2B5EF4-FFF2-40B4-BE49-F238E27FC236}">
                    <a16:creationId xmlns:a16="http://schemas.microsoft.com/office/drawing/2014/main" id="{C29CDD3E-77A2-4A3C-858A-B5814F193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853441"/>
                <a:ext cx="8351838" cy="5401056"/>
              </a:xfrm>
              <a:blipFill>
                <a:blip r:embed="rId2"/>
                <a:stretch>
                  <a:fillRect t="-2596" r="-1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996" name="灯片编号占位符 1">
            <a:extLst>
              <a:ext uri="{FF2B5EF4-FFF2-40B4-BE49-F238E27FC236}">
                <a16:creationId xmlns:a16="http://schemas.microsoft.com/office/drawing/2014/main" id="{9A0ACFDB-1CFD-4629-8804-A08566981C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12708" y="649287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9C6D3E-7E14-4C3B-93F2-3AAD5FC590B3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1">
            <a:extLst>
              <a:ext uri="{FF2B5EF4-FFF2-40B4-BE49-F238E27FC236}">
                <a16:creationId xmlns:a16="http://schemas.microsoft.com/office/drawing/2014/main" id="{4C09CFF4-4D4B-4145-9619-ED1FAAE4FB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EACA05-CBDE-4F9B-8644-35DA2F9E3522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05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B58AD5C-9C7E-479C-AC46-B430BF550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218" y="946058"/>
            <a:ext cx="5844778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rgbClr val="FF0000"/>
                </a:solidFill>
                <a:latin typeface="宋体" panose="02010600030101010101" pitchFamily="2" charset="-122"/>
              </a:rPr>
              <a:t>公钥密码体制的原理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7A4DBB-BCDE-4366-A6AE-A6C661D33BEA}"/>
                  </a:ext>
                </a:extLst>
              </p:cNvPr>
              <p:cNvSpPr txBox="1"/>
              <p:nvPr/>
            </p:nvSpPr>
            <p:spPr>
              <a:xfrm>
                <a:off x="1253218" y="1975268"/>
                <a:ext cx="6637564" cy="290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Alice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的一对密钥，公钥记为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𝑃𝐾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，私钥记为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𝑆𝐾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Bob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的一对密钥，公钥记为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𝑃𝐾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，私钥记为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𝑆𝐾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Alice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给</a:t>
                </a:r>
                <a:r>
                  <a:rPr lang="en-US" altLang="zh-CN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Bob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发送消息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𝑀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，则加解密过程为：</a:t>
                </a: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Alice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C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𝑃𝐾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并发送给</a:t>
                </a:r>
                <a:r>
                  <a:rPr lang="en-US" altLang="zh-CN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Bob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Bob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解密得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𝑆𝐾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 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7A4DBB-BCDE-4366-A6AE-A6C661D33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218" y="1975268"/>
                <a:ext cx="6637564" cy="2907463"/>
              </a:xfrm>
              <a:prstGeom prst="rect">
                <a:avLst/>
              </a:prstGeom>
              <a:blipFill>
                <a:blip r:embed="rId2"/>
                <a:stretch>
                  <a:fillRect l="-1471" r="-6066" b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A2E1B5C2-96A3-4D19-83B6-A599224C9DC6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B5936A3-85F3-4657-83F6-E91DF8F68842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400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ABA065B5-4FE9-4DD9-ACFD-A79F66B391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41438"/>
            <a:ext cx="8229600" cy="5248275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Diffie-Hellman key distribution scheme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的变形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能够用于安全交换密钥</a:t>
            </a:r>
          </a:p>
          <a:p>
            <a:pPr eaLnBrk="1" hangingPunct="1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Published in 1985 by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ElGamal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eaLnBrk="1" hangingPunct="1"/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T. </a:t>
            </a:r>
            <a:r>
              <a:rPr lang="en-US" altLang="zh-CN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ElGamal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, "A Public Key Cryptosystem and a Signature Scheme Based on Discrete Logarithms", IEEE Trans. Information Theory, vol IT-31(4), pp469-472, July 1985.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安全性基于循环群上的离散对数问题的困难性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. 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缺点：增加了传送信息长度（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倍） </a:t>
            </a:r>
          </a:p>
        </p:txBody>
      </p:sp>
      <p:sp>
        <p:nvSpPr>
          <p:cNvPr id="79876" name="Rectangle 5">
            <a:extLst>
              <a:ext uri="{FF2B5EF4-FFF2-40B4-BE49-F238E27FC236}">
                <a16:creationId xmlns:a16="http://schemas.microsoft.com/office/drawing/2014/main" id="{8A5C2270-9F4E-4F43-9202-1D21E3C87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8288"/>
            <a:ext cx="5943600" cy="685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zh-CN" sz="4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ElGamal</a:t>
            </a:r>
            <a:r>
              <a:rPr lang="zh-CN" altLang="en-US" sz="4400" b="1" dirty="0">
                <a:solidFill>
                  <a:srgbClr val="FF0000"/>
                </a:solidFill>
                <a:latin typeface="宋体" panose="02010600030101010101" pitchFamily="2" charset="-122"/>
              </a:rPr>
              <a:t>算法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>
            <a:extLst>
              <a:ext uri="{FF2B5EF4-FFF2-40B4-BE49-F238E27FC236}">
                <a16:creationId xmlns:a16="http://schemas.microsoft.com/office/drawing/2014/main" id="{BB6C3213-C052-4A83-AD60-E883908E2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57163"/>
            <a:ext cx="7793037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离散对数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3" name="Rectangle 3">
                <a:extLst>
                  <a:ext uri="{FF2B5EF4-FFF2-40B4-BE49-F238E27FC236}">
                    <a16:creationId xmlns:a16="http://schemas.microsoft.com/office/drawing/2014/main" id="{286543B9-951E-4920-BF0C-54DD89CB2F0D}"/>
                  </a:ext>
                </a:extLst>
              </p:cNvPr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20624" y="1486694"/>
                <a:ext cx="8302752" cy="4378325"/>
              </a:xfrm>
            </p:spPr>
            <p:txBody>
              <a:bodyPr>
                <a:noAutofit/>
              </a:bodyPr>
              <a:lstStyle/>
              <a:p>
                <a:pPr marL="0" indent="0" eaLnBrk="1" hangingPunct="1">
                  <a:lnSpc>
                    <a:spcPct val="100000"/>
                  </a:lnSpc>
                  <a:buFont typeface="Wingdings" panose="05000000000000000000" pitchFamily="2" charset="2"/>
                  <a:buNone/>
                </a:pP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由欧拉定理，对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gcd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⁡(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)=1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zh-CN" altLang="en-US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1 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𝑚𝑜𝑑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，下面考虑更一般的形式，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indent="0" eaLnBrk="1" hangingPunct="1">
                  <a:lnSpc>
                    <a:spcPct val="100000"/>
                  </a:lnSpc>
                  <a:buFont typeface="Wingdings" panose="05000000000000000000" pitchFamily="2" charset="2"/>
                  <a:buNone/>
                </a:pPr>
                <a:endParaRPr lang="zh-CN" altLang="en-US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indent="0" eaLnBrk="1" hangingPunct="1">
                  <a:lnSpc>
                    <a:spcPct val="100000"/>
                  </a:lnSpc>
                  <a:buFont typeface="Wingdings" panose="05000000000000000000" pitchFamily="2" charset="2"/>
                  <a:buNone/>
                </a:pP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定义 </a:t>
                </a:r>
                <a:r>
                  <a:rPr lang="zh-CN" altLang="en-US" dirty="0">
                    <a:solidFill>
                      <a:srgbClr val="00CC99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指数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：设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gcd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⁡(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)=1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，使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≡1 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𝑚𝑜𝑑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成立的最小正整数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对模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的指数或阶、或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所产生的周期长，记为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𝛿</m:t>
                    </m:r>
                    <m:r>
                      <a:rPr lang="en-US" altLang="zh-CN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。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indent="0" eaLnBrk="1" hangingPunct="1">
                  <a:lnSpc>
                    <a:spcPct val="100000"/>
                  </a:lnSpc>
                  <a:buFont typeface="Wingdings" panose="05000000000000000000" pitchFamily="2" charset="2"/>
                  <a:buNone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定义 </a:t>
                </a:r>
                <a:r>
                  <a:rPr lang="zh-CN" altLang="en-US" dirty="0">
                    <a:solidFill>
                      <a:srgbClr val="00CC99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本原根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： 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𝛿</m:t>
                    </m:r>
                    <m:r>
                      <a:rPr lang="en-US" altLang="zh-CN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)=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是模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的本原根。</a:t>
                </a:r>
              </a:p>
            </p:txBody>
          </p:sp>
        </mc:Choice>
        <mc:Fallback xmlns="">
          <p:sp>
            <p:nvSpPr>
              <p:cNvPr id="87043" name="Rectangle 3">
                <a:extLst>
                  <a:ext uri="{FF2B5EF4-FFF2-40B4-BE49-F238E27FC236}">
                    <a16:creationId xmlns:a16="http://schemas.microsoft.com/office/drawing/2014/main" id="{286543B9-951E-4920-BF0C-54DD89CB2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20624" y="1486694"/>
                <a:ext cx="8302752" cy="4378325"/>
              </a:xfrm>
              <a:blipFill>
                <a:blip r:embed="rId3"/>
                <a:stretch>
                  <a:fillRect l="-1468" t="-1532" r="-5727" b="-5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044" name="灯片编号占位符 1">
            <a:extLst>
              <a:ext uri="{FF2B5EF4-FFF2-40B4-BE49-F238E27FC236}">
                <a16:creationId xmlns:a16="http://schemas.microsoft.com/office/drawing/2014/main" id="{246AB908-1921-4CE9-A5E1-2CA282D9AE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2C21B4-F5B7-4774-8128-33F996592B94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图片 1">
            <a:extLst>
              <a:ext uri="{FF2B5EF4-FFF2-40B4-BE49-F238E27FC236}">
                <a16:creationId xmlns:a16="http://schemas.microsoft.com/office/drawing/2014/main" id="{854F3EA4-A6FD-40A9-B22E-1811118F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25425"/>
            <a:ext cx="9158287" cy="640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1138" name="Rectangle 3">
                <a:extLst>
                  <a:ext uri="{FF2B5EF4-FFF2-40B4-BE49-F238E27FC236}">
                    <a16:creationId xmlns:a16="http://schemas.microsoft.com/office/drawing/2014/main" id="{5EFE4AFC-E4C2-4267-BE88-3592CEB39131}"/>
                  </a:ext>
                </a:extLst>
              </p:cNvPr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57200" y="1166813"/>
                <a:ext cx="8229600" cy="4524375"/>
              </a:xfrm>
            </p:spPr>
            <p:txBody>
              <a:bodyPr>
                <a:normAutofit fontScale="92500"/>
              </a:bodyPr>
              <a:lstStyle/>
              <a:p>
                <a:pPr eaLnBrk="1" hangingPunct="1">
                  <a:lnSpc>
                    <a:spcPct val="10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从上表中可以看出： </a:t>
                </a:r>
              </a:p>
              <a:p>
                <a:pPr>
                  <a:lnSpc>
                    <a:spcPct val="100000"/>
                  </a:lnSpc>
                  <a:buNone/>
                </a:pP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）阶为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元素有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(2</m:t>
                    </m:r>
                    <m:r>
                      <m:rPr>
                        <m:nor/>
                      </m:rPr>
                      <a:rPr lang="en-US" altLang="zh-CN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个；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12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13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的阶为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 </a:t>
                </a:r>
              </a:p>
              <a:p>
                <a:pPr>
                  <a:lnSpc>
                    <a:spcPct val="100000"/>
                  </a:lnSpc>
                  <a:buNone/>
                </a:pP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）阶为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元素有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𝜑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(3)=2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个；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9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13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的阶为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 </a:t>
                </a:r>
              </a:p>
              <a:p>
                <a:pPr>
                  <a:lnSpc>
                    <a:spcPct val="100000"/>
                  </a:lnSpc>
                  <a:buNone/>
                </a:pP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）阶为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4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元素有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𝜑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(4)=2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个；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8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13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的阶为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4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  <a:p>
                <a:pPr>
                  <a:lnSpc>
                    <a:spcPct val="100000"/>
                  </a:lnSpc>
                  <a:buNone/>
                </a:pP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）阶为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6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元素有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𝜑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(6)=2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个；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4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10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13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的阶为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6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 </a:t>
                </a:r>
              </a:p>
              <a:p>
                <a:pPr>
                  <a:lnSpc>
                    <a:spcPct val="100000"/>
                  </a:lnSpc>
                  <a:buNone/>
                </a:pP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5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）阶为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12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元素有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𝜑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(12)=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𝜑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(3)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𝜑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(2</m:t>
                    </m:r>
                    <m:r>
                      <a:rPr lang="en-US" altLang="zh-CN" sz="2800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)=4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个；</a:t>
                </a:r>
              </a:p>
              <a:p>
                <a:pPr marL="828000" lvl="1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3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zh-CN" altLang="en-US" sz="3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sz="3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6</m:t>
                    </m:r>
                    <m:r>
                      <a:rPr lang="zh-CN" altLang="en-US" sz="3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sz="3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7</m:t>
                    </m:r>
                    <m:r>
                      <a:rPr lang="zh-CN" altLang="en-US" sz="3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sz="3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11</m:t>
                    </m:r>
                  </m:oMath>
                </a14:m>
                <a:r>
                  <a:rPr lang="zh-CN" altLang="en-US" sz="3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3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13</m:t>
                    </m:r>
                  </m:oMath>
                </a14:m>
                <a:r>
                  <a:rPr lang="zh-CN" altLang="en-US" sz="3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的阶为</a:t>
                </a:r>
                <a:r>
                  <a:rPr lang="en-US" altLang="zh-CN" sz="3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12</a:t>
                </a:r>
                <a:r>
                  <a:rPr lang="zh-CN" altLang="en-US" sz="3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，等于</a:t>
                </a:r>
                <a14:m>
                  <m:oMath xmlns:m="http://schemas.openxmlformats.org/officeDocument/2006/math">
                    <m:r>
                      <a:rPr lang="zh-CN" altLang="en-US" sz="3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𝜑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(13)</m:t>
                    </m:r>
                  </m:oMath>
                </a14:m>
                <a:r>
                  <a:rPr lang="zh-CN" altLang="en-US" sz="3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3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zh-CN" altLang="en-US" sz="3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6</m:t>
                    </m:r>
                    <m:r>
                      <a:rPr lang="zh-CN" altLang="en-US" sz="3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7</m:t>
                    </m:r>
                    <m:r>
                      <a:rPr lang="zh-CN" altLang="en-US" sz="3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sz="30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11</m:t>
                    </m:r>
                  </m:oMath>
                </a14:m>
                <a:r>
                  <a:rPr lang="zh-CN" altLang="en-US" sz="3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是模</a:t>
                </a:r>
                <a14:m>
                  <m:oMath xmlns:m="http://schemas.openxmlformats.org/officeDocument/2006/math">
                    <m:r>
                      <a:rPr lang="en-US" altLang="zh-CN" sz="3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13</m:t>
                    </m:r>
                  </m:oMath>
                </a14:m>
                <a:r>
                  <a:rPr lang="zh-CN" altLang="en-US" sz="3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的本原根</a:t>
                </a:r>
                <a:r>
                  <a:rPr lang="en-US" altLang="zh-CN" sz="3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91138" name="Rectangle 3">
                <a:extLst>
                  <a:ext uri="{FF2B5EF4-FFF2-40B4-BE49-F238E27FC236}">
                    <a16:creationId xmlns:a16="http://schemas.microsoft.com/office/drawing/2014/main" id="{5EFE4AFC-E4C2-4267-BE88-3592CEB391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00" y="1166813"/>
                <a:ext cx="8229600" cy="4524375"/>
              </a:xfrm>
              <a:blipFill>
                <a:blip r:embed="rId3"/>
                <a:stretch>
                  <a:fillRect l="-1333" t="-1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139" name="Rectangle 2">
            <a:extLst>
              <a:ext uri="{FF2B5EF4-FFF2-40B4-BE49-F238E27FC236}">
                <a16:creationId xmlns:a16="http://schemas.microsoft.com/office/drawing/2014/main" id="{0B17CA8B-48EA-42AB-A772-30DA50B95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7163"/>
            <a:ext cx="77930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>
                <a:solidFill>
                  <a:srgbClr val="FF0000"/>
                </a:solidFill>
              </a:rPr>
              <a:t>离散对数</a:t>
            </a:r>
            <a:endParaRPr lang="zh-CN" altLang="zh-CN" sz="4400">
              <a:solidFill>
                <a:srgbClr val="FF0000"/>
              </a:solidFill>
            </a:endParaRPr>
          </a:p>
        </p:txBody>
      </p:sp>
      <p:sp>
        <p:nvSpPr>
          <p:cNvPr id="91140" name="灯片编号占位符 1">
            <a:extLst>
              <a:ext uri="{FF2B5EF4-FFF2-40B4-BE49-F238E27FC236}">
                <a16:creationId xmlns:a16="http://schemas.microsoft.com/office/drawing/2014/main" id="{A25C57FE-5825-4FEF-B9DE-B9A73CE1575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E72E67-B4FB-4504-9221-6BD2CA1EECE6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CN"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186" name="Rectangle 3">
                <a:extLst>
                  <a:ext uri="{FF2B5EF4-FFF2-40B4-BE49-F238E27FC236}">
                    <a16:creationId xmlns:a16="http://schemas.microsoft.com/office/drawing/2014/main" id="{06104903-8E0A-44B6-8BF6-A2480099BE5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738852"/>
                <a:ext cx="9144000" cy="3380295"/>
              </a:xfrm>
            </p:spPr>
            <p:txBody>
              <a:bodyPr>
                <a:normAutofit fontScale="92500"/>
              </a:bodyPr>
              <a:lstStyle/>
              <a:p>
                <a:pPr indent="0">
                  <a:buNone/>
                </a:pP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互素，且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的本原根，则其幂：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zh-CN" altLang="en-US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两两不同余，且均与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互素。</a:t>
                </a:r>
              </a:p>
              <a:p>
                <a:pPr indent="0" eaLnBrk="1" hangingPunct="1">
                  <a:buFont typeface="Wingdings" panose="05000000000000000000" pitchFamily="2" charset="2"/>
                  <a:buNone/>
                </a:pP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特别的，如果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为素数，则对其本原根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−1)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的各次幂恰好可产生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−1)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每个整数一次且仅一次。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indent="0">
                  <a:buFontTx/>
                  <a:buNone/>
                </a:pP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即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indent="0"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𝑚𝑜𝑑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, 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𝑚𝑜𝑑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𝑚𝑜𝑑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}= {1,2,…,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−1}=</m:t>
                    </m:r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lang="zh-CN" altLang="en-US" dirty="0"/>
              </a:p>
              <a:p>
                <a:pPr eaLnBrk="1" hangingPunct="1"/>
                <a:endParaRPr lang="en-US" altLang="zh-CN" dirty="0"/>
              </a:p>
            </p:txBody>
          </p:sp>
        </mc:Choice>
        <mc:Fallback xmlns="">
          <p:sp>
            <p:nvSpPr>
              <p:cNvPr id="93186" name="Rectangle 3">
                <a:extLst>
                  <a:ext uri="{FF2B5EF4-FFF2-40B4-BE49-F238E27FC236}">
                    <a16:creationId xmlns:a16="http://schemas.microsoft.com/office/drawing/2014/main" id="{06104903-8E0A-44B6-8BF6-A2480099B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738852"/>
                <a:ext cx="9144000" cy="3380295"/>
              </a:xfrm>
              <a:blipFill>
                <a:blip r:embed="rId3"/>
                <a:stretch>
                  <a:fillRect t="-2703" r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187" name="Rectangle 2">
            <a:extLst>
              <a:ext uri="{FF2B5EF4-FFF2-40B4-BE49-F238E27FC236}">
                <a16:creationId xmlns:a16="http://schemas.microsoft.com/office/drawing/2014/main" id="{E3478678-5E7F-44EB-AFF3-858311DCE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475" y="201613"/>
            <a:ext cx="7793038" cy="8382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离散对数</a:t>
            </a:r>
            <a:endParaRPr lang="zh-CN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188" name="灯片编号占位符 1">
            <a:extLst>
              <a:ext uri="{FF2B5EF4-FFF2-40B4-BE49-F238E27FC236}">
                <a16:creationId xmlns:a16="http://schemas.microsoft.com/office/drawing/2014/main" id="{92869BF2-5EB4-4574-9D96-3E79CCEDBD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7562" y="649287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F9D8FB-09DE-4F02-BD0A-C390C7D7C5CA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EADEAB90-1B60-4B06-B419-AB82BF27C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5875"/>
            <a:ext cx="7793038" cy="8524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离散对数</a:t>
            </a:r>
            <a:endParaRPr lang="zh-CN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186" name="Rectangle 2">
                <a:extLst>
                  <a:ext uri="{FF2B5EF4-FFF2-40B4-BE49-F238E27FC236}">
                    <a16:creationId xmlns:a16="http://schemas.microsoft.com/office/drawing/2014/main" id="{1995BD0B-ED04-4150-9031-02639494F27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14375" y="1196975"/>
                <a:ext cx="8229600" cy="52578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对某素数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的本原根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，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−1)</m:t>
                    </m:r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的各次幂恰好能产生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−1)</m:t>
                    </m:r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的每个整数一次且一次</a:t>
                </a:r>
                <a:endPara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对何整数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𝑏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，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0≤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，必定有：</a:t>
                </a:r>
                <a:endPara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sz="2800" i="1" baseline="30000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sz="2800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𝑚𝑜𝑑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，</a:t>
                </a:r>
                <a:endPara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0≤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≤(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−1)</m:t>
                    </m:r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，只考虑非零元素，</a:t>
                </a:r>
                <a:endPara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因此对任意非零整数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、素数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的本原根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  <a:r>
                  <a:rPr lang="zh-CN" altLang="en-US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有唯一整数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，使得：</a:t>
                </a:r>
              </a:p>
              <a:p>
                <a:pPr algn="ctr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 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p>
                    <m:r>
                      <a:rPr lang="en-US" altLang="zh-CN" sz="2800" i="1" baseline="30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𝑚𝑜𝑑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,</a:t>
                </a:r>
              </a:p>
              <a:p>
                <a:pPr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1≤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≤(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−1)</m:t>
                    </m:r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，该指数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称为以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为底</a:t>
                </a:r>
                <a:r>
                  <a:rPr lang="en-US" altLang="zh-CN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的离散对数，记为</a:t>
                </a:r>
              </a:p>
              <a:p>
                <a:pPr algn="ctr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𝑏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1186" name="Rectangle 2">
                <a:extLst>
                  <a:ext uri="{FF2B5EF4-FFF2-40B4-BE49-F238E27FC236}">
                    <a16:creationId xmlns:a16="http://schemas.microsoft.com/office/drawing/2014/main" id="{1995BD0B-ED04-4150-9031-02639494F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196975"/>
                <a:ext cx="8229600" cy="5257800"/>
              </a:xfrm>
              <a:blipFill>
                <a:blip r:embed="rId3"/>
                <a:stretch>
                  <a:fillRect l="-1481" t="-2202" r="-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236" name="TextBox 2">
            <a:extLst>
              <a:ext uri="{FF2B5EF4-FFF2-40B4-BE49-F238E27FC236}">
                <a16:creationId xmlns:a16="http://schemas.microsoft.com/office/drawing/2014/main" id="{D30908A0-008F-4654-85F1-70E75E7EB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9418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5237" name="灯片编号占位符 1">
            <a:extLst>
              <a:ext uri="{FF2B5EF4-FFF2-40B4-BE49-F238E27FC236}">
                <a16:creationId xmlns:a16="http://schemas.microsoft.com/office/drawing/2014/main" id="{D74E86BC-7A88-44C8-AB57-45F1567B912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50986" y="6450012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AAAEA0-E5D4-4C47-B080-5DD83043F3C1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zh-CN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>
            <a:extLst>
              <a:ext uri="{FF2B5EF4-FFF2-40B4-BE49-F238E27FC236}">
                <a16:creationId xmlns:a16="http://schemas.microsoft.com/office/drawing/2014/main" id="{5DEA33A1-0780-4A6E-8F7C-206ED09F1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538" y="157163"/>
            <a:ext cx="7793037" cy="76835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离散对数</a:t>
            </a:r>
          </a:p>
        </p:txBody>
      </p:sp>
      <p:sp>
        <p:nvSpPr>
          <p:cNvPr id="97283" name="内容占位符 2">
            <a:extLst>
              <a:ext uri="{FF2B5EF4-FFF2-40B4-BE49-F238E27FC236}">
                <a16:creationId xmlns:a16="http://schemas.microsoft.com/office/drawing/2014/main" id="{6602C015-523B-448E-8D8F-2C79AA8944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4663" y="930275"/>
            <a:ext cx="8229600" cy="660400"/>
          </a:xfrm>
        </p:spPr>
        <p:txBody>
          <a:bodyPr/>
          <a:lstStyle/>
          <a:p>
            <a:pPr algn="ctr"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19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的离散对数表</a:t>
            </a:r>
          </a:p>
        </p:txBody>
      </p:sp>
      <p:pic>
        <p:nvPicPr>
          <p:cNvPr id="97284" name="图片 3" descr="屏幕剪辑">
            <a:extLst>
              <a:ext uri="{FF2B5EF4-FFF2-40B4-BE49-F238E27FC236}">
                <a16:creationId xmlns:a16="http://schemas.microsoft.com/office/drawing/2014/main" id="{B3C2D110-7AFA-4983-978C-AEDC33A43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916113"/>
            <a:ext cx="9109075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5" name="图片 4" descr="屏幕剪辑">
            <a:extLst>
              <a:ext uri="{FF2B5EF4-FFF2-40B4-BE49-F238E27FC236}">
                <a16:creationId xmlns:a16="http://schemas.microsoft.com/office/drawing/2014/main" id="{32A31007-5068-4800-94CC-F0F36EB7F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3344863"/>
            <a:ext cx="90995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6" name="图片 5" descr="屏幕剪辑">
            <a:extLst>
              <a:ext uri="{FF2B5EF4-FFF2-40B4-BE49-F238E27FC236}">
                <a16:creationId xmlns:a16="http://schemas.microsoft.com/office/drawing/2014/main" id="{FE0692FB-DE36-4708-B324-E2BAA0479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4713288"/>
            <a:ext cx="90789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7" name="灯片编号占位符 1">
            <a:extLst>
              <a:ext uri="{FF2B5EF4-FFF2-40B4-BE49-F238E27FC236}">
                <a16:creationId xmlns:a16="http://schemas.microsoft.com/office/drawing/2014/main" id="{31DC5E89-54B5-4AC9-9ED8-9F0D9AF0E2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04263" y="649287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245FCB-6B55-481F-9DC5-E84CC18470D0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57616B-C4B9-4956-8E3C-D1C1DBBF78D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7504" y="2571750"/>
            <a:ext cx="899214" cy="349326"/>
          </a:xfrm>
          <a:prstGeom prst="rect">
            <a:avLst/>
          </a:prstGeom>
          <a:blipFill>
            <a:blip r:embed="rId6"/>
            <a:stretch>
              <a:fillRect l="-680" r="-14966" b="-8772"/>
            </a:stretch>
          </a:blipFill>
        </p:spPr>
        <p:txBody>
          <a:bodyPr/>
          <a:lstStyle/>
          <a:p>
            <a:r>
              <a:rPr lang="en-CA">
                <a:noFill/>
              </a:rPr>
              <a:t>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D22EAC-3D54-4A4B-A6C5-BA17B0EBB41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7504" y="4023014"/>
            <a:ext cx="899214" cy="349326"/>
          </a:xfrm>
          <a:prstGeom prst="rect">
            <a:avLst/>
          </a:prstGeom>
          <a:blipFill>
            <a:blip r:embed="rId7"/>
            <a:stretch>
              <a:fillRect l="-680" r="-14966" b="-8772"/>
            </a:stretch>
          </a:blipFill>
        </p:spPr>
        <p:txBody>
          <a:bodyPr/>
          <a:lstStyle/>
          <a:p>
            <a:r>
              <a:rPr lang="en-CA">
                <a:noFill/>
              </a:rPr>
              <a:t>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D0ED33-B2E1-4AC8-9AFC-353E179EA33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386" y="5414134"/>
            <a:ext cx="899214" cy="349326"/>
          </a:xfrm>
          <a:prstGeom prst="rect">
            <a:avLst/>
          </a:prstGeom>
          <a:blipFill>
            <a:blip r:embed="rId8"/>
            <a:stretch>
              <a:fillRect l="-680" r="-23810" b="-8772"/>
            </a:stretch>
          </a:blipFill>
        </p:spPr>
        <p:txBody>
          <a:bodyPr/>
          <a:lstStyle/>
          <a:p>
            <a:r>
              <a:rPr lang="en-CA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875750F3-FAC5-4B40-8FDF-2AD6F75B2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8389" y="177228"/>
            <a:ext cx="7793037" cy="8382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离散对数问题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331" name="Rectangle 3">
                <a:extLst>
                  <a:ext uri="{FF2B5EF4-FFF2-40B4-BE49-F238E27FC236}">
                    <a16:creationId xmlns:a16="http://schemas.microsoft.com/office/drawing/2014/main" id="{19A753B3-D35F-4350-81BD-B2B613E06DE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88389" y="1508697"/>
                <a:ext cx="5967222" cy="47529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𝑔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是模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的本原根，对于集合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={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𝑔</m:t>
                    </m:r>
                    <m:r>
                      <a:rPr lang="en-US" altLang="zh-CN" i="1" baseline="30000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=0, 1, 2, 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−1}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，给定的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𝑥</m:t>
                    </m:r>
                    <m:r>
                      <a:rPr lang="zh-CN" altLang="en-US" i="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为整数，计算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≡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𝑚𝑜𝑑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是容易的，但对于给定的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可以表示为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≡</m:t>
                    </m:r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𝑚𝑜𝑑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是一个大素数的时候，要计算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是困难的。求解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≡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𝑚𝑜𝑑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的问题，称为离散对数问题。</a:t>
                </a:r>
              </a:p>
            </p:txBody>
          </p:sp>
        </mc:Choice>
        <mc:Fallback xmlns="">
          <p:sp>
            <p:nvSpPr>
              <p:cNvPr id="99331" name="Rectangle 3">
                <a:extLst>
                  <a:ext uri="{FF2B5EF4-FFF2-40B4-BE49-F238E27FC236}">
                    <a16:creationId xmlns:a16="http://schemas.microsoft.com/office/drawing/2014/main" id="{19A753B3-D35F-4350-81BD-B2B613E06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88389" y="1508697"/>
                <a:ext cx="5967222" cy="4752975"/>
              </a:xfrm>
              <a:blipFill>
                <a:blip r:embed="rId3"/>
                <a:stretch>
                  <a:fillRect l="-511" t="-1538" r="-1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332" name="灯片编号占位符 1">
            <a:extLst>
              <a:ext uri="{FF2B5EF4-FFF2-40B4-BE49-F238E27FC236}">
                <a16:creationId xmlns:a16="http://schemas.microsoft.com/office/drawing/2014/main" id="{B5948ABE-E4F1-4CAF-BB56-B7037DFBC4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11946" y="649287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061E3C-3F1E-4441-92B0-F122F37256FA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>
            <a:extLst>
              <a:ext uri="{FF2B5EF4-FFF2-40B4-BE49-F238E27FC236}">
                <a16:creationId xmlns:a16="http://schemas.microsoft.com/office/drawing/2014/main" id="{B68BEADE-6BFE-45BB-8A8E-E9DAC0D14545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77C24DA-62D3-4216-8806-4DA08EC9C633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CN" sz="1400"/>
          </a:p>
        </p:txBody>
      </p:sp>
      <p:sp>
        <p:nvSpPr>
          <p:cNvPr id="80900" name="Rectangle 5">
            <a:extLst>
              <a:ext uri="{FF2B5EF4-FFF2-40B4-BE49-F238E27FC236}">
                <a16:creationId xmlns:a16="http://schemas.microsoft.com/office/drawing/2014/main" id="{13878125-4B44-4590-88A6-5FC6358BF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408496"/>
            <a:ext cx="5943600" cy="685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zh-CN" sz="4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ElGamal</a:t>
            </a:r>
            <a:r>
              <a:rPr lang="zh-CN" altLang="en-US" sz="4400" b="1" dirty="0">
                <a:solidFill>
                  <a:srgbClr val="FF0000"/>
                </a:solidFill>
                <a:latin typeface="宋体" panose="02010600030101010101" pitchFamily="2" charset="-122"/>
              </a:rPr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0F904D8-697E-44CD-B568-CE1AE3ED5011}"/>
                  </a:ext>
                </a:extLst>
              </p:cNvPr>
              <p:cNvSpPr txBox="1"/>
              <p:nvPr/>
            </p:nvSpPr>
            <p:spPr>
              <a:xfrm>
                <a:off x="365760" y="1423387"/>
                <a:ext cx="8412480" cy="401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1"/>
                  </a:buClr>
                  <a:buSzPct val="60000"/>
                </a:pP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1)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密钥产生过程：</a:t>
                </a:r>
                <a:endParaRPr lang="en-US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742950" lvl="1" indent="-28575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首先选择一个素数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，生成元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和小于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的随机数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作为公开密钥，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作为秘密密钥。</a:t>
                </a:r>
                <a:endParaRPr lang="en-US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buClr>
                    <a:schemeClr val="accent1"/>
                  </a:buClr>
                  <a:buSzPct val="60000"/>
                </a:pP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2)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加密过程：</a:t>
                </a:r>
                <a:endParaRPr lang="en-US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742950" lvl="1" indent="-28575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设欲加密明文消息为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742950" lvl="1" indent="-28575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随机选一个整数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0&lt;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742950" lvl="1" indent="-28575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计算密文对：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2}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，发送给接收者，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1≡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2≡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0F904D8-697E-44CD-B568-CE1AE3ED5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1423387"/>
                <a:ext cx="8412480" cy="4011226"/>
              </a:xfrm>
              <a:prstGeom prst="rect">
                <a:avLst/>
              </a:prstGeom>
              <a:blipFill>
                <a:blip r:embed="rId3"/>
                <a:stretch>
                  <a:fillRect l="-1449" t="-1517" r="-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>
            <a:extLst>
              <a:ext uri="{FF2B5EF4-FFF2-40B4-BE49-F238E27FC236}">
                <a16:creationId xmlns:a16="http://schemas.microsoft.com/office/drawing/2014/main" id="{630A1688-57E8-4DEB-86D3-2EE136B4CD02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30AF748-9F3A-4963-B690-99F55CE958E2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CN" sz="1400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579496F4-4295-44CB-B122-A961052005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-38100" y="981075"/>
            <a:ext cx="8305800" cy="6113463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3)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解密过程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marL="457200" lvl="1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计算明文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因为   </a:t>
            </a:r>
            <a:r>
              <a:rPr lang="zh-CN" altLang="en-US" sz="2800" dirty="0"/>
              <a:t>       </a:t>
            </a:r>
            <a:endParaRPr lang="en-US" altLang="zh-CN" sz="2800" dirty="0"/>
          </a:p>
        </p:txBody>
      </p:sp>
      <p:graphicFrame>
        <p:nvGraphicFramePr>
          <p:cNvPr id="103428" name="Object 4">
            <a:extLst>
              <a:ext uri="{FF2B5EF4-FFF2-40B4-BE49-F238E27FC236}">
                <a16:creationId xmlns:a16="http://schemas.microsoft.com/office/drawing/2014/main" id="{42CC699A-B20C-43A8-826F-A28FE68FE9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551934"/>
              </p:ext>
            </p:extLst>
          </p:nvPr>
        </p:nvGraphicFramePr>
        <p:xfrm>
          <a:off x="3543300" y="1993900"/>
          <a:ext cx="20574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4" imgW="977900" imgH="431800" progId="Equation.DSMT4">
                  <p:embed/>
                </p:oleObj>
              </mc:Choice>
              <mc:Fallback>
                <p:oleObj name="Equation" r:id="rId4" imgW="977900" imgH="431800" progId="Equation.DSMT4">
                  <p:embed/>
                  <p:pic>
                    <p:nvPicPr>
                      <p:cNvPr id="103428" name="Object 4">
                        <a:extLst>
                          <a:ext uri="{FF2B5EF4-FFF2-40B4-BE49-F238E27FC236}">
                            <a16:creationId xmlns:a16="http://schemas.microsoft.com/office/drawing/2014/main" id="{42CC699A-B20C-43A8-826F-A28FE68FE9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1993900"/>
                        <a:ext cx="20574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>
            <a:extLst>
              <a:ext uri="{FF2B5EF4-FFF2-40B4-BE49-F238E27FC236}">
                <a16:creationId xmlns:a16="http://schemas.microsoft.com/office/drawing/2014/main" id="{94E5365E-9E1D-432C-A664-0B64CA7893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100696"/>
              </p:ext>
            </p:extLst>
          </p:nvPr>
        </p:nvGraphicFramePr>
        <p:xfrm>
          <a:off x="1371600" y="3307651"/>
          <a:ext cx="64008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6" imgW="3175000" imgH="457200" progId="Equation.DSMT4">
                  <p:embed/>
                </p:oleObj>
              </mc:Choice>
              <mc:Fallback>
                <p:oleObj name="Equation" r:id="rId6" imgW="3175000" imgH="457200" progId="Equation.DSMT4">
                  <p:embed/>
                  <p:pic>
                    <p:nvPicPr>
                      <p:cNvPr id="103429" name="Object 5">
                        <a:extLst>
                          <a:ext uri="{FF2B5EF4-FFF2-40B4-BE49-F238E27FC236}">
                            <a16:creationId xmlns:a16="http://schemas.microsoft.com/office/drawing/2014/main" id="{94E5365E-9E1D-432C-A664-0B64CA7893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307651"/>
                        <a:ext cx="64008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6" name="Rectangle 6">
            <a:extLst>
              <a:ext uri="{FF2B5EF4-FFF2-40B4-BE49-F238E27FC236}">
                <a16:creationId xmlns:a16="http://schemas.microsoft.com/office/drawing/2014/main" id="{D57396AC-A91F-4A0A-AB4A-DDE127CE71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850"/>
            <a:ext cx="7793037" cy="5492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ElGamal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</a:p>
        </p:txBody>
      </p:sp>
      <p:sp>
        <p:nvSpPr>
          <p:cNvPr id="12296" name="AutoShape 8">
            <a:extLst>
              <a:ext uri="{FF2B5EF4-FFF2-40B4-BE49-F238E27FC236}">
                <a16:creationId xmlns:a16="http://schemas.microsoft.com/office/drawing/2014/main" id="{5B2DD824-D850-45E2-A693-27324D0CB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450" y="4043363"/>
            <a:ext cx="4495800" cy="2852737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K</a:t>
            </a:r>
            <a:r>
              <a:rPr lang="zh-CN" altLang="en-US" sz="2800" dirty="0">
                <a:latin typeface="宋体" panose="02010600030101010101" pitchFamily="2" charset="-122"/>
              </a:rPr>
              <a:t>是否需要保密？</a:t>
            </a:r>
            <a:endParaRPr lang="en-CA" altLang="zh-CN" sz="2800" dirty="0">
              <a:latin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K</a:t>
            </a:r>
            <a:r>
              <a:rPr lang="zh-CN" altLang="en-US" sz="2800" dirty="0">
                <a:latin typeface="宋体" panose="02010600030101010101" pitchFamily="2" charset="-122"/>
              </a:rPr>
              <a:t>能否重复使用？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灯片编号占位符 1">
            <a:extLst>
              <a:ext uri="{FF2B5EF4-FFF2-40B4-BE49-F238E27FC236}">
                <a16:creationId xmlns:a16="http://schemas.microsoft.com/office/drawing/2014/main" id="{170EF98F-E68B-48E2-A091-ED7D91F361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BBB694-DDE9-42CB-8F50-5BEF1EC2A7CF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05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D01A4A1-2598-41C2-9E42-1D7D4D5955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1851" y="645267"/>
            <a:ext cx="5845175" cy="682625"/>
          </a:xfrm>
        </p:spPr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公钥加密体制的原理</a:t>
            </a:r>
          </a:p>
        </p:txBody>
      </p:sp>
      <p:sp>
        <p:nvSpPr>
          <p:cNvPr id="591876" name="Rectangle 3">
            <a:extLst>
              <a:ext uri="{FF2B5EF4-FFF2-40B4-BE49-F238E27FC236}">
                <a16:creationId xmlns:a16="http://schemas.microsoft.com/office/drawing/2014/main" id="{0C3FB2A2-FD5E-4368-A55E-B94060031D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1851" y="1731962"/>
            <a:ext cx="6940296" cy="3394075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邮箱的例子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任何人可以向邮箱投举报信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审计人员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才能打开邮箱，读信的内容</a:t>
            </a:r>
          </a:p>
        </p:txBody>
      </p:sp>
      <p:pic>
        <p:nvPicPr>
          <p:cNvPr id="591877" name="Picture 4">
            <a:extLst>
              <a:ext uri="{FF2B5EF4-FFF2-40B4-BE49-F238E27FC236}">
                <a16:creationId xmlns:a16="http://schemas.microsoft.com/office/drawing/2014/main" id="{E97855AE-C323-4353-8F71-1175EE79F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41" y="3542111"/>
            <a:ext cx="1818084" cy="199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1878" name="Picture 5">
            <a:extLst>
              <a:ext uri="{FF2B5EF4-FFF2-40B4-BE49-F238E27FC236}">
                <a16:creationId xmlns:a16="http://schemas.microsoft.com/office/drawing/2014/main" id="{88559E23-B4C1-41BB-8324-1A83B5D89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695" y="3609976"/>
            <a:ext cx="1337072" cy="186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>
            <a:extLst>
              <a:ext uri="{FF2B5EF4-FFF2-40B4-BE49-F238E27FC236}">
                <a16:creationId xmlns:a16="http://schemas.microsoft.com/office/drawing/2014/main" id="{032960E8-2C35-427F-9AF0-63D09B7BE2EC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6CA87BC-CA7C-4521-99C8-58B260A71096}" type="slidenum">
              <a:rPr lang="en-US" altLang="zh-CN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1400"/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A471B96A-9547-4548-A7FB-D8198BEEF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3" y="0"/>
            <a:ext cx="7793037" cy="70008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zh-CN" sz="4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ElGamal</a:t>
            </a:r>
            <a:r>
              <a:rPr lang="zh-CN" altLang="en-US" sz="4400" b="1" dirty="0">
                <a:solidFill>
                  <a:srgbClr val="FF0000"/>
                </a:solidFill>
                <a:latin typeface="宋体" panose="02010600030101010101" pitchFamily="2" charset="-122"/>
              </a:rPr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4CABEFC-B6A9-4C19-9A66-BC7CB6EBFC96}"/>
                  </a:ext>
                </a:extLst>
              </p:cNvPr>
              <p:cNvSpPr txBox="1"/>
              <p:nvPr/>
            </p:nvSpPr>
            <p:spPr>
              <a:xfrm>
                <a:off x="350917" y="700087"/>
                <a:ext cx="8442166" cy="5564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24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密钥生成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60000" lvl="1"/>
                <a:r>
                  <a: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选择公开参数：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=97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及本原根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；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60000" lvl="1"/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Bob</a:t>
                </a:r>
                <a:r>
                  <a: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选择秘密密钥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=58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，计算并发布公钥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6000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58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=44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97</m:t>
                      </m:r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Alice</a:t>
                </a:r>
                <a:r>
                  <a:rPr lang="zh-CN" altLang="en-US" sz="24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要加密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sz="24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给</a:t>
                </a:r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Bob</a:t>
                </a:r>
              </a:p>
              <a:p>
                <a:pPr marL="645750" lvl="1" indent="-28575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首先得到</a:t>
                </a: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Bob</a:t>
                </a:r>
                <a:r>
                  <a: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的公开密钥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，选择随机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，计算：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44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36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=75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97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；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645750" lvl="1" indent="-28575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计算密文对：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=50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97;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2012400" lvl="5">
                  <a:buClr>
                    <a:schemeClr val="accent1"/>
                  </a:buClr>
                  <a:buSzPct val="6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=75∗3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97=31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97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；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645750" lvl="1" indent="-28575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发送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{50,31}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给</a:t>
                </a: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Bob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Bob</a:t>
                </a:r>
                <a:r>
                  <a:rPr lang="zh-CN" altLang="en-US" sz="24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解密消息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645750" lvl="1" indent="-28575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恢复消息密钥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58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=75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97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；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645750" lvl="1" indent="-28575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Bob</a:t>
                </a:r>
                <a:r>
                  <a: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=22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97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；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645750" lvl="1" indent="-285750"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Bob</a:t>
                </a:r>
                <a:r>
                  <a: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恢复明文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sup>
                        </m:sSub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=31∗22=3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97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4CABEFC-B6A9-4C19-9A66-BC7CB6EBF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17" y="700087"/>
                <a:ext cx="8442166" cy="5564344"/>
              </a:xfrm>
              <a:prstGeom prst="rect">
                <a:avLst/>
              </a:prstGeom>
              <a:blipFill>
                <a:blip r:embed="rId3"/>
                <a:stretch>
                  <a:fillRect l="-1012" t="-1205" r="-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A1807273-7CC1-474D-8181-771293F8D1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53988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ElGamal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比较</a:t>
            </a:r>
          </a:p>
        </p:txBody>
      </p:sp>
      <p:graphicFrame>
        <p:nvGraphicFramePr>
          <p:cNvPr id="198709" name="Group 53">
            <a:extLst>
              <a:ext uri="{FF2B5EF4-FFF2-40B4-BE49-F238E27FC236}">
                <a16:creationId xmlns:a16="http://schemas.microsoft.com/office/drawing/2014/main" id="{F3A6E0BE-6B13-49F4-A7D6-689D359712F5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835025" y="1366838"/>
          <a:ext cx="7473950" cy="4876800"/>
        </p:xfrm>
        <a:graphic>
          <a:graphicData uri="http://schemas.openxmlformats.org/drawingml/2006/table">
            <a:tbl>
              <a:tblPr/>
              <a:tblGrid>
                <a:gridCol w="954088">
                  <a:extLst>
                    <a:ext uri="{9D8B030D-6E8A-4147-A177-3AD203B41FA5}">
                      <a16:colId xmlns:a16="http://schemas.microsoft.com/office/drawing/2014/main" val="2828594289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287818162"/>
                    </a:ext>
                  </a:extLst>
                </a:gridCol>
                <a:gridCol w="3497262">
                  <a:extLst>
                    <a:ext uri="{9D8B030D-6E8A-4147-A177-3AD203B41FA5}">
                      <a16:colId xmlns:a16="http://schemas.microsoft.com/office/drawing/2014/main" val="153625741"/>
                    </a:ext>
                  </a:extLst>
                </a:gridCol>
              </a:tblGrid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ElGamal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718531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加密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一次模幂运算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两次模幂运算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015754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解密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一次模幂运算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一次模幂运算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945227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密文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密文不扩张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密文扩张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255252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确定算法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不确定算法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410628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安全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大整数分解问题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离散对数问题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196898"/>
                  </a:ext>
                </a:extLst>
              </a:tr>
            </a:tbl>
          </a:graphicData>
        </a:graphic>
      </p:graphicFrame>
      <p:sp>
        <p:nvSpPr>
          <p:cNvPr id="107553" name="灯片编号占位符 1">
            <a:extLst>
              <a:ext uri="{FF2B5EF4-FFF2-40B4-BE49-F238E27FC236}">
                <a16:creationId xmlns:a16="http://schemas.microsoft.com/office/drawing/2014/main" id="{E287F2F3-7016-4B86-BF00-2026EDF912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DD70B5-3804-4A14-9196-41A74ADD112C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3F741B66-6E8B-4BD3-9B95-20FC5249B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325" y="0"/>
            <a:ext cx="8229600" cy="839788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EIGamal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算法比较</a:t>
            </a:r>
          </a:p>
        </p:txBody>
      </p:sp>
      <p:graphicFrame>
        <p:nvGraphicFramePr>
          <p:cNvPr id="685059" name="Group 3">
            <a:extLst>
              <a:ext uri="{FF2B5EF4-FFF2-40B4-BE49-F238E27FC236}">
                <a16:creationId xmlns:a16="http://schemas.microsoft.com/office/drawing/2014/main" id="{DD0C247C-2E7F-4106-B8F5-6028D4FE0A3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792163" y="1622425"/>
          <a:ext cx="6767512" cy="1998665"/>
        </p:xfrm>
        <a:graphic>
          <a:graphicData uri="http://schemas.openxmlformats.org/drawingml/2006/table">
            <a:tbl>
              <a:tblPr/>
              <a:tblGrid>
                <a:gridCol w="1692275">
                  <a:extLst>
                    <a:ext uri="{9D8B030D-6E8A-4147-A177-3AD203B41FA5}">
                      <a16:colId xmlns:a16="http://schemas.microsoft.com/office/drawing/2014/main" val="627678155"/>
                    </a:ext>
                  </a:extLst>
                </a:gridCol>
                <a:gridCol w="1692275">
                  <a:extLst>
                    <a:ext uri="{9D8B030D-6E8A-4147-A177-3AD203B41FA5}">
                      <a16:colId xmlns:a16="http://schemas.microsoft.com/office/drawing/2014/main" val="3940536650"/>
                    </a:ext>
                  </a:extLst>
                </a:gridCol>
                <a:gridCol w="1690687">
                  <a:extLst>
                    <a:ext uri="{9D8B030D-6E8A-4147-A177-3AD203B41FA5}">
                      <a16:colId xmlns:a16="http://schemas.microsoft.com/office/drawing/2014/main" val="3445652421"/>
                    </a:ext>
                  </a:extLst>
                </a:gridCol>
                <a:gridCol w="1692275">
                  <a:extLst>
                    <a:ext uri="{9D8B030D-6E8A-4147-A177-3AD203B41FA5}">
                      <a16:colId xmlns:a16="http://schemas.microsoft.com/office/drawing/2014/main" val="3491180158"/>
                    </a:ext>
                  </a:extLst>
                </a:gridCol>
              </a:tblGrid>
              <a:tr h="398463"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2" marB="468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512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</a:t>
                      </a:r>
                    </a:p>
                  </a:txBody>
                  <a:tcPr marL="0" marR="0" marT="46812" marB="4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768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</a:t>
                      </a:r>
                    </a:p>
                  </a:txBody>
                  <a:tcPr marL="0" marR="0" marT="46812" marB="4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1024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</a:t>
                      </a:r>
                    </a:p>
                  </a:txBody>
                  <a:tcPr marL="0" marR="0" marT="46812" marB="4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32126"/>
                  </a:ext>
                </a:extLst>
              </a:tr>
              <a:tr h="404813"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加密</a:t>
                      </a:r>
                    </a:p>
                  </a:txBody>
                  <a:tcPr marL="0" marR="0" marT="46812" marB="468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0" marR="0" marT="46812" marB="4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0.05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0" marR="0" marT="46812" marB="4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0.08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0" marR="0" marT="46812" marB="4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396948"/>
                  </a:ext>
                </a:extLst>
              </a:tr>
              <a:tr h="398463"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解密</a:t>
                      </a:r>
                    </a:p>
                  </a:txBody>
                  <a:tcPr marL="0" marR="0" marT="46812" marB="468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0.16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0" marR="0" marT="46812" marB="4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0.48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0" marR="0" marT="46812" marB="4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0" marR="0" marT="46812" marB="4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038467"/>
                  </a:ext>
                </a:extLst>
              </a:tr>
              <a:tr h="398463"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签名</a:t>
                      </a:r>
                    </a:p>
                  </a:txBody>
                  <a:tcPr marL="0" marR="0" marT="46812" marB="468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0.16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0" marR="0" marT="46812" marB="4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0" marR="0" marT="46812" marB="4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0.97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0" marR="0" marT="46812" marB="4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803181"/>
                  </a:ext>
                </a:extLst>
              </a:tr>
              <a:tr h="398463"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</a:p>
                  </a:txBody>
                  <a:tcPr marL="0" marR="0" marT="46812" marB="468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0" marR="0" marT="46812" marB="4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0.07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0" marR="0" marT="46812" marB="4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0.08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0" marR="0" marT="46812" marB="468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129867"/>
                  </a:ext>
                </a:extLst>
              </a:tr>
            </a:tbl>
          </a:graphicData>
        </a:graphic>
      </p:graphicFrame>
      <p:graphicFrame>
        <p:nvGraphicFramePr>
          <p:cNvPr id="685091" name="Group 35">
            <a:extLst>
              <a:ext uri="{FF2B5EF4-FFF2-40B4-BE49-F238E27FC236}">
                <a16:creationId xmlns:a16="http://schemas.microsoft.com/office/drawing/2014/main" id="{84970B63-495D-4561-8258-E50AE05CDBE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33388" y="4497388"/>
          <a:ext cx="7561262" cy="1981200"/>
        </p:xfrm>
        <a:graphic>
          <a:graphicData uri="http://schemas.openxmlformats.org/drawingml/2006/table">
            <a:tbl>
              <a:tblPr/>
              <a:tblGrid>
                <a:gridCol w="1890712">
                  <a:extLst>
                    <a:ext uri="{9D8B030D-6E8A-4147-A177-3AD203B41FA5}">
                      <a16:colId xmlns:a16="http://schemas.microsoft.com/office/drawing/2014/main" val="1258748484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249841794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131758553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487363835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512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768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1024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553704"/>
                  </a:ext>
                </a:extLst>
              </a:tr>
              <a:tr h="358775"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加密</a:t>
                      </a:r>
                    </a:p>
                  </a:txBody>
                  <a:tcPr marL="91442" marR="914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0.80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1.09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597431"/>
                  </a:ext>
                </a:extLst>
              </a:tr>
              <a:tr h="358775"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解密</a:t>
                      </a:r>
                    </a:p>
                  </a:txBody>
                  <a:tcPr marL="91442" marR="914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0.24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0.58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0.77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249939"/>
                  </a:ext>
                </a:extLst>
              </a:tr>
              <a:tr h="358775"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签名</a:t>
                      </a:r>
                    </a:p>
                  </a:txBody>
                  <a:tcPr marL="91442" marR="914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0.25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0.47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534269"/>
                  </a:ext>
                </a:extLst>
              </a:tr>
              <a:tr h="358775"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</a:p>
                  </a:txBody>
                  <a:tcPr marL="91442" marR="914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1.37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5.12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715963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15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9.30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秒</a:t>
                      </a:r>
                    </a:p>
                  </a:txBody>
                  <a:tcPr marL="91442" marR="914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725648"/>
                  </a:ext>
                </a:extLst>
              </a:tr>
            </a:tbl>
          </a:graphicData>
        </a:graphic>
      </p:graphicFrame>
      <p:sp>
        <p:nvSpPr>
          <p:cNvPr id="109635" name="Text Box 67">
            <a:extLst>
              <a:ext uri="{FF2B5EF4-FFF2-40B4-BE49-F238E27FC236}">
                <a16:creationId xmlns:a16="http://schemas.microsoft.com/office/drawing/2014/main" id="{E339B886-E33A-4B4B-BD0E-24D7E9F93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57" y="1065213"/>
            <a:ext cx="80203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具有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位公开密钥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对于不同长度模数的加解密速度（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SPARCII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上）</a:t>
            </a:r>
          </a:p>
        </p:txBody>
      </p:sp>
      <p:sp>
        <p:nvSpPr>
          <p:cNvPr id="109636" name="Text Box 68">
            <a:extLst>
              <a:ext uri="{FF2B5EF4-FFF2-40B4-BE49-F238E27FC236}">
                <a16:creationId xmlns:a16="http://schemas.microsoft.com/office/drawing/2014/main" id="{E7919C55-6871-4A03-9608-E4DE6E02E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85" y="4048125"/>
            <a:ext cx="85172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具有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160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位指数的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EIGamal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对于不同长度模数的加解密速度（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SPARCII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上）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D579320-1F93-4D3C-8063-B27F2186F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250" y="161925"/>
            <a:ext cx="7772400" cy="1143000"/>
          </a:xfrm>
          <a:noFill/>
        </p:spPr>
        <p:txBody>
          <a:bodyPr anchor="t"/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椭圆曲线密码体制概述</a:t>
            </a:r>
          </a:p>
        </p:txBody>
      </p:sp>
      <p:sp>
        <p:nvSpPr>
          <p:cNvPr id="91139" name="Text Box 4">
            <a:extLst>
              <a:ext uri="{FF2B5EF4-FFF2-40B4-BE49-F238E27FC236}">
                <a16:creationId xmlns:a16="http://schemas.microsoft.com/office/drawing/2014/main" id="{48044221-316E-4A66-A1FB-C92E63C67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1773238"/>
            <a:ext cx="8640762" cy="22479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 indent="3873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为保证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算法的安全性，它的密钥长度需一再增大，使得它的运算负担越来越大。相比之下，椭圆曲线密码体制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elliptic curve cryptography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）可用短得多的密钥获得同样的安全性，因此具有广泛的应用前景。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已被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IEEE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公钥密码标准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P1363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采用。</a:t>
            </a:r>
          </a:p>
        </p:txBody>
      </p:sp>
      <p:sp>
        <p:nvSpPr>
          <p:cNvPr id="111620" name="灯片编号占位符 1">
            <a:extLst>
              <a:ext uri="{FF2B5EF4-FFF2-40B4-BE49-F238E27FC236}">
                <a16:creationId xmlns:a16="http://schemas.microsoft.com/office/drawing/2014/main" id="{1D7B3891-48D0-441F-9DE4-CB65D7A27F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50986" y="649287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FFF25C-B25F-416F-9E26-C6482F21224D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zh-CN" sz="1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84BCB-6424-4890-815E-94399301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811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NIST</a:t>
            </a:r>
            <a:r>
              <a:rPr lang="zh-CN" altLang="en-US" sz="4000" dirty="0"/>
              <a:t>推荐的密钥长度及安全级别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3F746F-6FA2-4E20-8A81-D277F04FA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" y="1138859"/>
            <a:ext cx="8467725" cy="4838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35FE9E-6770-4964-B529-BAB56CB1D66C}"/>
              </a:ext>
            </a:extLst>
          </p:cNvPr>
          <p:cNvSpPr txBox="1"/>
          <p:nvPr/>
        </p:nvSpPr>
        <p:spPr>
          <a:xfrm>
            <a:off x="526774" y="6197045"/>
            <a:ext cx="7185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TDEA: triple DES</a:t>
            </a:r>
            <a:r>
              <a:rPr lang="zh-CN" altLang="en-US" dirty="0"/>
              <a:t>的缩写，</a:t>
            </a:r>
            <a:r>
              <a:rPr lang="en-US" altLang="zh-CN" dirty="0"/>
              <a:t>2TDEA</a:t>
            </a:r>
            <a:r>
              <a:rPr lang="zh-CN" altLang="en-US" dirty="0"/>
              <a:t>是两个密钥长度相同的情况。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https://www.keylength.com/en/4/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4815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DC33E339-72E5-4F25-902B-ADF6D3CE0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075" y="157163"/>
            <a:ext cx="7772400" cy="1143000"/>
          </a:xfrm>
          <a:noFill/>
        </p:spPr>
        <p:txBody>
          <a:bodyPr anchor="t"/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椭圆曲线举例</a:t>
            </a:r>
          </a:p>
        </p:txBody>
      </p:sp>
      <p:pic>
        <p:nvPicPr>
          <p:cNvPr id="113667" name="Picture 4" descr="xd48">
            <a:extLst>
              <a:ext uri="{FF2B5EF4-FFF2-40B4-BE49-F238E27FC236}">
                <a16:creationId xmlns:a16="http://schemas.microsoft.com/office/drawing/2014/main" id="{6A3EAD1A-055D-49E0-80E4-B50FFE220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348038"/>
            <a:ext cx="8153400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3668" name="Text Box 5">
                <a:extLst>
                  <a:ext uri="{FF2B5EF4-FFF2-40B4-BE49-F238E27FC236}">
                    <a16:creationId xmlns:a16="http://schemas.microsoft.com/office/drawing/2014/main" id="{EED9AAC1-E304-4494-B5C6-D619DA39CB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100" y="1300163"/>
                <a:ext cx="7543800" cy="17195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</a:rPr>
                  <a:t>一般来讲，椭圆曲线的曲线方程是以下形式的三次方程：</a:t>
                </a:r>
              </a:p>
              <a:p>
                <a:pPr algn="r" eaLnBrk="1" hangingPunct="1"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𝑎𝑥𝑦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baseline="30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altLang="zh-CN" sz="24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              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</a:rPr>
                  <a:t>(4.1)</a:t>
                </a:r>
              </a:p>
              <a:p>
                <a:pPr algn="ctr" eaLnBrk="1" hangingPunct="1"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</a:rPr>
                  <a:t>是满足某些简单条件的实数。定义中包括一个称为无穷点的元素，记为</a:t>
                </a:r>
                <a:r>
                  <a:rPr lang="en-US" altLang="zh-CN" sz="240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113668" name="Text Box 5">
                <a:extLst>
                  <a:ext uri="{FF2B5EF4-FFF2-40B4-BE49-F238E27FC236}">
                    <a16:creationId xmlns:a16="http://schemas.microsoft.com/office/drawing/2014/main" id="{EED9AAC1-E304-4494-B5C6-D619DA39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" y="1300163"/>
                <a:ext cx="7543800" cy="1719574"/>
              </a:xfrm>
              <a:prstGeom prst="rect">
                <a:avLst/>
              </a:prstGeom>
              <a:blipFill>
                <a:blip r:embed="rId4"/>
                <a:stretch>
                  <a:fillRect l="-1212" t="-3901" r="-4685" b="-74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669" name="灯片编号占位符 1">
            <a:extLst>
              <a:ext uri="{FF2B5EF4-FFF2-40B4-BE49-F238E27FC236}">
                <a16:creationId xmlns:a16="http://schemas.microsoft.com/office/drawing/2014/main" id="{D607CDF9-E08B-43D6-A6E0-978D270D35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9D52BF-F99E-4ECB-9019-790374283B56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zh-CN" sz="1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13815F3A-BD20-4A11-B45F-0A22DABD6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236538"/>
            <a:ext cx="7772400" cy="1143000"/>
          </a:xfrm>
          <a:noFill/>
        </p:spPr>
        <p:txBody>
          <a:bodyPr anchor="t"/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加法运算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5" name="Text Box 4">
                <a:extLst>
                  <a:ext uri="{FF2B5EF4-FFF2-40B4-BE49-F238E27FC236}">
                    <a16:creationId xmlns:a16="http://schemas.microsoft.com/office/drawing/2014/main" id="{3C784483-8AEC-4A2D-8930-CD86FE6596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363" y="1628775"/>
                <a:ext cx="8423275" cy="3916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indent="3873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indent="457200">
                  <a:buClrTx/>
                  <a:buSzTx/>
                  <a:buNone/>
                </a:pPr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椭圆曲线上的加法运算定义如下： 如果其上的</a:t>
                </a:r>
                <a:r>
                  <a:rPr lang="en-US" altLang="zh-CN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个点位于同一直线上，那么它们的和为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3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O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。进一步可如下定义椭圆曲线上的加法律（加法法则）： </a:t>
                </a:r>
              </a:p>
              <a:p>
                <a:pPr indent="457200">
                  <a:buClrTx/>
                  <a:buSzTx/>
                  <a:buNone/>
                </a:pPr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3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O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为加法单位元，即对椭圆曲线上任一点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3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O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。</a:t>
                </a:r>
              </a:p>
              <a:p>
                <a:pPr indent="457200" eaLnBrk="1" hangingPunct="1">
                  <a:buClrTx/>
                  <a:buSzTx/>
                  <a:buFontTx/>
                  <a:buNone/>
                </a:pPr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② 设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300" i="1" baseline="-2500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=(</m:t>
                    </m:r>
                    <m:r>
                      <a:rPr lang="en-US" altLang="zh-CN" sz="23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3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3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是椭圆曲线上的一点，它的加法逆元定义为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300" i="1" baseline="-2500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3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=(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−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。</a:t>
                </a:r>
              </a:p>
              <a:p>
                <a:pPr indent="457200">
                  <a:buClrTx/>
                  <a:buSzTx/>
                  <a:buNone/>
                </a:pPr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这是因为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3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zh-CN" altLang="en-US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、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3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的连线延长到无穷远时，得到椭圆曲线上的另一点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3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O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，即椭圆曲线上的</a:t>
                </a:r>
                <a:r>
                  <a:rPr lang="en-US" altLang="zh-CN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3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zh-CN" altLang="en-US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、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3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en-US" altLang="zh-CN" sz="23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3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O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共线，所以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3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3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3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O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3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O</m:t>
                    </m:r>
                    <m:r>
                      <a:rPr lang="zh-CN" altLang="en-US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3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3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3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O</m:t>
                    </m:r>
                    <m:r>
                      <a:rPr lang="zh-CN" altLang="en-US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，即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3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3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。</a:t>
                </a:r>
              </a:p>
              <a:p>
                <a:pPr indent="457200">
                  <a:buClrTx/>
                  <a:buSzTx/>
                  <a:buNone/>
                </a:pPr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3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O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3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O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3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O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，还可得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3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O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3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O</m:t>
                    </m:r>
                  </m:oMath>
                </a14:m>
                <a:endParaRPr lang="en-US" altLang="zh-CN" sz="23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0595" name="Text Box 4">
                <a:extLst>
                  <a:ext uri="{FF2B5EF4-FFF2-40B4-BE49-F238E27FC236}">
                    <a16:creationId xmlns:a16="http://schemas.microsoft.com/office/drawing/2014/main" id="{3C784483-8AEC-4A2D-8930-CD86FE659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363" y="1628775"/>
                <a:ext cx="8423275" cy="3916363"/>
              </a:xfrm>
              <a:prstGeom prst="rect">
                <a:avLst/>
              </a:prstGeom>
              <a:blipFill>
                <a:blip r:embed="rId3"/>
                <a:stretch>
                  <a:fillRect l="-1085" t="-1555" r="-4486" b="-20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716" name="灯片编号占位符 1">
            <a:extLst>
              <a:ext uri="{FF2B5EF4-FFF2-40B4-BE49-F238E27FC236}">
                <a16:creationId xmlns:a16="http://schemas.microsoft.com/office/drawing/2014/main" id="{73D76261-7458-4718-BAC3-879786274B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75370" y="649287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4A1D4A-B861-43F6-975F-A99E42D67B86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B533C8A9-4AF7-4DB9-A821-849B98160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" y="106363"/>
            <a:ext cx="7772400" cy="1143000"/>
          </a:xfrm>
          <a:noFill/>
        </p:spPr>
        <p:txBody>
          <a:bodyPr anchor="t"/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加法运算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43" name="Text Box 4">
                <a:extLst>
                  <a:ext uri="{FF2B5EF4-FFF2-40B4-BE49-F238E27FC236}">
                    <a16:creationId xmlns:a16="http://schemas.microsoft.com/office/drawing/2014/main" id="{1DC7BF14-F8F1-4F1A-ABFC-1AC325185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488" y="1268413"/>
                <a:ext cx="8963025" cy="26431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indent="5651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③ </a:t>
                </a:r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是椭圆曲线上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坐标不同的两点，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的定义如下： 画一条通过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zh-CN" altLang="en-US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、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的直线与椭圆曲线交于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3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（这一交点是惟一的，除非所做的直线是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点或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点的切线，此时分别取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3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3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）。由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3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300" i="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O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300" i="1" baseline="-2500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。</a:t>
                </a:r>
              </a:p>
              <a:p>
                <a:pPr eaLnBrk="1" hangingPunct="1">
                  <a:buClrTx/>
                  <a:buSzTx/>
                  <a:buFontTx/>
                  <a:buNone/>
                </a:pPr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④ 点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的倍数定义如下： 在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点做椭圆曲线的一条切线，设切线与椭圆曲线交于点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，定义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。类似地可定义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+,…,</m:t>
                    </m:r>
                  </m:oMath>
                </a14:m>
                <a:r>
                  <a:rPr lang="zh-CN" altLang="en-US" sz="2300" dirty="0">
                    <a:latin typeface="Arial" panose="020B0604020202020204" pitchFamily="34" charset="0"/>
                    <a:cs typeface="Arial" panose="020B0604020202020204" pitchFamily="34" charset="0"/>
                  </a:rPr>
                  <a:t>等。</a:t>
                </a:r>
              </a:p>
            </p:txBody>
          </p:sp>
        </mc:Choice>
        <mc:Fallback xmlns="">
          <p:sp>
            <p:nvSpPr>
              <p:cNvPr id="112643" name="Text Box 4">
                <a:extLst>
                  <a:ext uri="{FF2B5EF4-FFF2-40B4-BE49-F238E27FC236}">
                    <a16:creationId xmlns:a16="http://schemas.microsoft.com/office/drawing/2014/main" id="{1DC7BF14-F8F1-4F1A-ABFC-1AC325185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488" y="1268413"/>
                <a:ext cx="8963025" cy="2643187"/>
              </a:xfrm>
              <a:prstGeom prst="rect">
                <a:avLst/>
              </a:prstGeom>
              <a:blipFill>
                <a:blip r:embed="rId3"/>
                <a:stretch>
                  <a:fillRect l="-1020" t="-2304" r="-612" b="-34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764" name="灯片编号占位符 1">
            <a:extLst>
              <a:ext uri="{FF2B5EF4-FFF2-40B4-BE49-F238E27FC236}">
                <a16:creationId xmlns:a16="http://schemas.microsoft.com/office/drawing/2014/main" id="{FB0CB7F1-718D-456B-93F0-7A55EF915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63178" y="649287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70BFB0-D706-4B13-ADD1-7DD3F6426C7B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649D599D-AE35-4315-8E39-8086BD500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250" y="157163"/>
            <a:ext cx="7772400" cy="1143000"/>
          </a:xfrm>
          <a:noFill/>
        </p:spPr>
        <p:txBody>
          <a:bodyPr anchor="t"/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密码学中用的椭圆曲线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691" name="Text Box 4">
                <a:extLst>
                  <a:ext uri="{FF2B5EF4-FFF2-40B4-BE49-F238E27FC236}">
                    <a16:creationId xmlns:a16="http://schemas.microsoft.com/office/drawing/2014/main" id="{E3B7F134-7100-4E61-B3C0-81BC8B5010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412875"/>
                <a:ext cx="9144000" cy="50435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最为常用的椭圆曲线是由方程</a:t>
                </a:r>
              </a:p>
              <a:p>
                <a:pPr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altLang="zh-CN" sz="2400" i="1" baseline="30000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≡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sz="2400" i="1" baseline="30000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𝑎𝑥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𝑚𝑜𝑑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buClrTx/>
                  <a:buSzTx/>
                  <a:buNone/>
                </a:pPr>
                <a:r>
                  <a:rPr lang="en-US" altLang="zh-CN" sz="2400" dirty="0">
                    <a:cs typeface="Arial" panose="020B0604020202020204" pitchFamily="34" charset="0"/>
                  </a:rPr>
                  <a:t>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𝐺𝐹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sz="2400" i="1" baseline="300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+27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altLang="zh-CN" sz="2400" i="1" baseline="3000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≠0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𝑚𝑜𝑑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(4.2)</a:t>
                </a:r>
              </a:p>
              <a:p>
                <a:pPr>
                  <a:buClrTx/>
                  <a:buSzTx/>
                  <a:buNone/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定义的曲线。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Tx/>
                  <a:buSzTx/>
                  <a:buNone/>
                </a:pP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例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=23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sz="2400" i="1" baseline="30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+27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2400" i="1" baseline="30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𝑚𝑜𝑑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23)≡8≠0 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，方程为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sz="2400" i="1" baseline="30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400" i="1" baseline="30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，其图形是离散的点。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Tx/>
                  <a:buSzTx/>
                  <a:buNone/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表示方程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(4.2)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所定义的椭圆曲线上的点集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)|0≤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,0≤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且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均为整数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并上无穷远点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就是定义在有限域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上的椭圆曲线。其是一个阿贝尔群。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>
                  <a:buClrTx/>
                  <a:buSzTx/>
                  <a:buFontTx/>
                  <a:buNone/>
                </a:pP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>
                  <a:buClrTx/>
                  <a:buSzTx/>
                  <a:buFontTx/>
                  <a:buNone/>
                </a:pP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4691" name="Text Box 4">
                <a:extLst>
                  <a:ext uri="{FF2B5EF4-FFF2-40B4-BE49-F238E27FC236}">
                    <a16:creationId xmlns:a16="http://schemas.microsoft.com/office/drawing/2014/main" id="{E3B7F134-7100-4E61-B3C0-81BC8B501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12875"/>
                <a:ext cx="9144000" cy="5043561"/>
              </a:xfrm>
              <a:prstGeom prst="rect">
                <a:avLst/>
              </a:prstGeom>
              <a:blipFill>
                <a:blip r:embed="rId3"/>
                <a:stretch>
                  <a:fillRect l="-1067" t="-13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812" name="灯片编号占位符 1">
            <a:extLst>
              <a:ext uri="{FF2B5EF4-FFF2-40B4-BE49-F238E27FC236}">
                <a16:creationId xmlns:a16="http://schemas.microsoft.com/office/drawing/2014/main" id="{C08E2C84-DA8C-4852-B72B-B86C05B2A6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99754" y="649287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AEF73A-0BA7-45CF-9D0B-ED346FDA8661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2CE5FAAF-65CA-43D9-A69A-59C9BF68C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250" y="157163"/>
            <a:ext cx="7772400" cy="771525"/>
          </a:xfrm>
          <a:noFill/>
        </p:spPr>
        <p:txBody>
          <a:bodyPr anchor="t"/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椭圆曲线上点的产生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739" name="Text Box 4">
                <a:extLst>
                  <a:ext uri="{FF2B5EF4-FFF2-40B4-BE49-F238E27FC236}">
                    <a16:creationId xmlns:a16="http://schemas.microsoft.com/office/drawing/2014/main" id="{3C5EA9A1-BBF3-4310-B1BB-1B922B3E2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288" y="1196975"/>
                <a:ext cx="8187880" cy="27167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一般来说，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由以下方式产生： </a:t>
                </a:r>
              </a:p>
              <a:p>
                <a:pPr eaLnBrk="1" hangingPunct="1">
                  <a:lnSpc>
                    <a:spcPct val="90000"/>
                  </a:lnSpc>
                  <a:buClrTx/>
                  <a:buSzTx/>
                  <a:buFontTx/>
                  <a:buNone/>
                </a:pP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>
                  <a:lnSpc>
                    <a:spcPct val="90000"/>
                  </a:lnSpc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① 对每一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0≤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且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为整数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400" i="1" baseline="30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𝑚𝑜𝑑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。</a:t>
                </a:r>
              </a:p>
              <a:p>
                <a:pPr eaLnBrk="1" hangingPunct="1">
                  <a:lnSpc>
                    <a:spcPct val="90000"/>
                  </a:lnSpc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eaLnBrk="1" hangingPunct="1">
                  <a:lnSpc>
                    <a:spcPct val="90000"/>
                  </a:lnSpc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② 决定①中求得的值在模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下是否有平方根，如果没有，则曲线上没有与这一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相对应的点；如果有，则求出两个平方根（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时只有一个平方根）。</a:t>
                </a:r>
              </a:p>
            </p:txBody>
          </p:sp>
        </mc:Choice>
        <mc:Fallback xmlns="">
          <p:sp>
            <p:nvSpPr>
              <p:cNvPr id="116739" name="Text Box 4">
                <a:extLst>
                  <a:ext uri="{FF2B5EF4-FFF2-40B4-BE49-F238E27FC236}">
                    <a16:creationId xmlns:a16="http://schemas.microsoft.com/office/drawing/2014/main" id="{3C5EA9A1-BBF3-4310-B1BB-1B922B3E2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196975"/>
                <a:ext cx="8187880" cy="2716770"/>
              </a:xfrm>
              <a:prstGeom prst="rect">
                <a:avLst/>
              </a:prstGeom>
              <a:blipFill>
                <a:blip r:embed="rId3"/>
                <a:stretch>
                  <a:fillRect l="-1191" t="-3363" r="-4914" b="-44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6740" name="图片 1">
            <a:extLst>
              <a:ext uri="{FF2B5EF4-FFF2-40B4-BE49-F238E27FC236}">
                <a16:creationId xmlns:a16="http://schemas.microsoft.com/office/drawing/2014/main" id="{776374C1-CED7-4369-B8A7-EDF0E624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95775"/>
            <a:ext cx="9144000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1" name="灯片编号占位符 1">
            <a:extLst>
              <a:ext uri="{FF2B5EF4-FFF2-40B4-BE49-F238E27FC236}">
                <a16:creationId xmlns:a16="http://schemas.microsoft.com/office/drawing/2014/main" id="{F0A745CD-E2E7-4782-9789-F1AEF1D64A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72906" y="649287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EB939D-1F62-47CF-BAE6-072831CDDF0F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灯片编号占位符 1">
            <a:extLst>
              <a:ext uri="{FF2B5EF4-FFF2-40B4-BE49-F238E27FC236}">
                <a16:creationId xmlns:a16="http://schemas.microsoft.com/office/drawing/2014/main" id="{8B3AB7F9-0ECB-47F8-A890-116ABF622E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4C9682-D6CC-406A-8694-75DEFA657333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05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9AF54CC-7E5D-4232-943E-B79AC0A4EF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4320" y="327342"/>
            <a:ext cx="5845175" cy="639762"/>
          </a:xfrm>
        </p:spPr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公钥加密体制的原理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47B50AF-EA85-48EE-A4E1-8F017F772C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4320" y="1515078"/>
            <a:ext cx="8075359" cy="4293299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公钥密钥对参数生成需满足的要求：</a:t>
            </a:r>
          </a:p>
          <a:p>
            <a:pPr eaLnBrk="1" hangingPunct="1"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公开密钥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(public-key),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可以被任何人知道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用于加密或验证签名；</a:t>
            </a:r>
          </a:p>
          <a:p>
            <a:pPr eaLnBrk="1" hangingPunct="1"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私钥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(private-key),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只能被消息的接收者或签名者知道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用于解密或签名；</a:t>
            </a:r>
          </a:p>
          <a:p>
            <a:pPr eaLnBrk="1" hangingPunct="1"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由私钥及公开参数容易计算出公开密钥；</a:t>
            </a:r>
          </a:p>
          <a:p>
            <a:pPr eaLnBrk="1" hangingPunct="1"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由公钥及公开参数推导私钥是困难的； 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26676775-116E-4B60-9E7A-F59FCEA96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250" y="314325"/>
            <a:ext cx="7772400" cy="842963"/>
          </a:xfrm>
          <a:noFill/>
        </p:spPr>
        <p:txBody>
          <a:bodyPr anchor="t"/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加法法则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787" name="Text Box 4">
                <a:extLst>
                  <a:ext uri="{FF2B5EF4-FFF2-40B4-BE49-F238E27FC236}">
                    <a16:creationId xmlns:a16="http://schemas.microsoft.com/office/drawing/2014/main" id="{6A3A48D3-227F-4CB3-9BE8-4813E825E4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775" y="1484313"/>
                <a:ext cx="8426450" cy="3209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indent="4762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300" i="1" baseline="-25000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3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3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3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300" dirty="0">
                    <a:latin typeface="Times New Roman" panose="02020603050405020304" pitchFamily="18" charset="0"/>
                  </a:rPr>
                  <a:t>上的加法定义如下： </a:t>
                </a:r>
              </a:p>
              <a:p>
                <a:pPr>
                  <a:buClrTx/>
                  <a:buSzTx/>
                  <a:buNone/>
                </a:pPr>
                <a:r>
                  <a:rPr lang="zh-CN" altLang="en-US" sz="2300" dirty="0">
                    <a:latin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3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300" i="1" dirty="0" err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300" i="1" dirty="0" err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300" i="1" baseline="-25000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3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3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3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300" dirty="0">
                    <a:latin typeface="Times New Roman" panose="02020603050405020304" pitchFamily="18" charset="0"/>
                  </a:rPr>
                  <a:t>，则</a:t>
                </a:r>
              </a:p>
              <a:p>
                <a:pPr eaLnBrk="1" hangingPunct="1">
                  <a:buClrTx/>
                  <a:buSzTx/>
                  <a:buFontTx/>
                  <a:buNone/>
                </a:pPr>
                <a:r>
                  <a:rPr lang="zh-CN" altLang="en-US" sz="2300" dirty="0">
                    <a:latin typeface="Times New Roman" panose="02020603050405020304" pitchFamily="18" charset="0"/>
                  </a:rPr>
                  <a:t>① 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3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300" dirty="0">
                    <a:latin typeface="Times New Roman" panose="02020603050405020304" pitchFamily="18" charset="0"/>
                  </a:rPr>
                  <a:t>。</a:t>
                </a:r>
              </a:p>
              <a:p>
                <a:pPr>
                  <a:buClrTx/>
                  <a:buSzTx/>
                  <a:buNone/>
                </a:pPr>
                <a:r>
                  <a:rPr lang="zh-CN" altLang="en-US" sz="2300" dirty="0">
                    <a:latin typeface="Times New Roman" panose="02020603050405020304" pitchFamily="18" charset="0"/>
                  </a:rPr>
                  <a:t>② 如果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3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3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3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300" dirty="0">
                    <a:latin typeface="Times New Roman" panose="02020603050405020304" pitchFamily="18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)+(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300" dirty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zh-CN" altLang="en-US" sz="2300" dirty="0">
                    <a:latin typeface="Times New Roman" panose="02020603050405020304" pitchFamily="18" charset="0"/>
                  </a:rPr>
                  <a:t>，即 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300" dirty="0">
                    <a:latin typeface="Times New Roman" panose="02020603050405020304" pitchFamily="18" charset="0"/>
                  </a:rPr>
                  <a:t>是</a:t>
                </a:r>
                <a:r>
                  <a:rPr lang="en-US" altLang="zh-CN" sz="2300" dirty="0">
                    <a:latin typeface="Times New Roman" panose="02020603050405020304" pitchFamily="18" charset="0"/>
                  </a:rPr>
                  <a:t>P</a:t>
                </a:r>
                <a:r>
                  <a:rPr lang="zh-CN" altLang="en-US" sz="2300" dirty="0">
                    <a:latin typeface="Times New Roman" panose="02020603050405020304" pitchFamily="18" charset="0"/>
                  </a:rPr>
                  <a:t>的加法逆元，表示为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300" dirty="0">
                    <a:latin typeface="Times New Roman" panose="02020603050405020304" pitchFamily="18" charset="0"/>
                  </a:rPr>
                  <a:t>。</a:t>
                </a:r>
                <a:endParaRPr lang="en-CA" altLang="zh-CN" sz="2300" dirty="0">
                  <a:latin typeface="Times New Roman" panose="02020603050405020304" pitchFamily="18" charset="0"/>
                </a:endParaRPr>
              </a:p>
              <a:p>
                <a:pPr eaLnBrk="1" hangingPunct="1">
                  <a:buClrTx/>
                  <a:buSzTx/>
                  <a:buFontTx/>
                  <a:buNone/>
                </a:pPr>
                <a:r>
                  <a:rPr lang="zh-CN" altLang="en-US" sz="2300" dirty="0">
                    <a:latin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300" i="1" baseline="-25000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3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3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3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300" dirty="0">
                    <a:latin typeface="Times New Roman" panose="02020603050405020304" pitchFamily="18" charset="0"/>
                  </a:rPr>
                  <a:t>的产生方式知，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300" dirty="0">
                    <a:latin typeface="Times New Roman" panose="02020603050405020304" pitchFamily="18" charset="0"/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300" i="1" baseline="-25000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3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3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3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300" dirty="0">
                    <a:latin typeface="Times New Roman" panose="02020603050405020304" pitchFamily="18" charset="0"/>
                  </a:rPr>
                  <a:t>中的点，如上例，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=(13,7)∈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300" i="1" baseline="-25000" dirty="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(1,1)</m:t>
                    </m:r>
                  </m:oMath>
                </a14:m>
                <a:r>
                  <a:rPr lang="zh-CN" altLang="en-US" sz="2300" dirty="0"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=(13, −7)</m:t>
                    </m:r>
                  </m:oMath>
                </a14:m>
                <a:r>
                  <a:rPr lang="zh-CN" altLang="en-US" sz="2300" dirty="0">
                    <a:latin typeface="Times New Roman" panose="02020603050405020304" pitchFamily="18" charset="0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−7 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 23≡16</m:t>
                    </m:r>
                  </m:oMath>
                </a14:m>
                <a:r>
                  <a:rPr lang="zh-CN" altLang="en-US" sz="2300" dirty="0">
                    <a:latin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=(13, 16)</m:t>
                    </m:r>
                  </m:oMath>
                </a14:m>
                <a:r>
                  <a:rPr lang="zh-CN" altLang="en-US" sz="2300" dirty="0">
                    <a:latin typeface="Times New Roman" panose="02020603050405020304" pitchFamily="18" charset="0"/>
                  </a:rPr>
                  <a:t>，也在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300" i="1" baseline="-25000" dirty="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(1,1)</m:t>
                    </m:r>
                  </m:oMath>
                </a14:m>
                <a:r>
                  <a:rPr lang="zh-CN" altLang="en-US" sz="2300" dirty="0">
                    <a:latin typeface="Times New Roman" panose="02020603050405020304" pitchFamily="18" charset="0"/>
                  </a:rPr>
                  <a:t>中。</a:t>
                </a:r>
              </a:p>
            </p:txBody>
          </p:sp>
        </mc:Choice>
        <mc:Fallback xmlns="">
          <p:sp>
            <p:nvSpPr>
              <p:cNvPr id="118787" name="Text Box 4">
                <a:extLst>
                  <a:ext uri="{FF2B5EF4-FFF2-40B4-BE49-F238E27FC236}">
                    <a16:creationId xmlns:a16="http://schemas.microsoft.com/office/drawing/2014/main" id="{6A3A48D3-227F-4CB3-9BE8-4813E825E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775" y="1484313"/>
                <a:ext cx="8426450" cy="3209925"/>
              </a:xfrm>
              <a:prstGeom prst="rect">
                <a:avLst/>
              </a:prstGeom>
              <a:blipFill>
                <a:blip r:embed="rId3"/>
                <a:stretch>
                  <a:fillRect l="-1085" t="-1898" b="-26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908" name="灯片编号占位符 1">
            <a:extLst>
              <a:ext uri="{FF2B5EF4-FFF2-40B4-BE49-F238E27FC236}">
                <a16:creationId xmlns:a16="http://schemas.microsoft.com/office/drawing/2014/main" id="{16DB83E7-FB81-4CE6-B6C6-5AFC2C18DE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5225" y="649287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AAE3CD-1323-41B8-9E13-7E3CB8C9350C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9266DEBE-3017-425E-ACE8-57053AF72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250" y="131763"/>
            <a:ext cx="7772400" cy="771525"/>
          </a:xfrm>
          <a:noFill/>
        </p:spPr>
        <p:txBody>
          <a:bodyPr anchor="t"/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加法规则</a:t>
            </a:r>
          </a:p>
        </p:txBody>
      </p:sp>
      <p:graphicFrame>
        <p:nvGraphicFramePr>
          <p:cNvPr id="120835" name="Object 4">
            <a:extLst>
              <a:ext uri="{FF2B5EF4-FFF2-40B4-BE49-F238E27FC236}">
                <a16:creationId xmlns:a16="http://schemas.microsoft.com/office/drawing/2014/main" id="{BE73EB7F-788A-4227-B3C9-9304A4EE07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3068638"/>
          <a:ext cx="24765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4" imgW="1295400" imgH="914400" progId="Equation.DSMT4">
                  <p:embed/>
                </p:oleObj>
              </mc:Choice>
              <mc:Fallback>
                <p:oleObj name="Equation" r:id="rId4" imgW="1295400" imgH="914400" progId="Equation.DSMT4">
                  <p:embed/>
                  <p:pic>
                    <p:nvPicPr>
                      <p:cNvPr id="120835" name="Object 4">
                        <a:extLst>
                          <a:ext uri="{FF2B5EF4-FFF2-40B4-BE49-F238E27FC236}">
                            <a16:creationId xmlns:a16="http://schemas.microsoft.com/office/drawing/2014/main" id="{BE73EB7F-788A-4227-B3C9-9304A4EE07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068638"/>
                        <a:ext cx="24765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0836" name="Text Box 5">
                <a:extLst>
                  <a:ext uri="{FF2B5EF4-FFF2-40B4-BE49-F238E27FC236}">
                    <a16:creationId xmlns:a16="http://schemas.microsoft.com/office/drawing/2014/main" id="{AED5DD19-1046-4538-9E32-93F5EC48D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50" y="965200"/>
                <a:ext cx="8424863" cy="2162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③ 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≠−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</a:rPr>
                  <a:t>由以下规则确定：</a:t>
                </a:r>
              </a:p>
              <a:p>
                <a:pPr eaLnBrk="1" hangingPunct="1"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pPr eaLnBrk="1" hangingPunct="1">
                  <a:buClrTx/>
                  <a:buSzTx/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pPr eaLnBrk="1" hangingPunct="1"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</a:rPr>
                  <a:t>其中</a:t>
                </a:r>
              </a:p>
            </p:txBody>
          </p:sp>
        </mc:Choice>
        <mc:Fallback xmlns="">
          <p:sp>
            <p:nvSpPr>
              <p:cNvPr id="120836" name="Text Box 5">
                <a:extLst>
                  <a:ext uri="{FF2B5EF4-FFF2-40B4-BE49-F238E27FC236}">
                    <a16:creationId xmlns:a16="http://schemas.microsoft.com/office/drawing/2014/main" id="{AED5DD19-1046-4538-9E32-93F5EC48D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250" y="965200"/>
                <a:ext cx="8424863" cy="2162175"/>
              </a:xfrm>
              <a:prstGeom prst="rect">
                <a:avLst/>
              </a:prstGeom>
              <a:blipFill>
                <a:blip r:embed="rId6"/>
                <a:stretch>
                  <a:fillRect l="-1085" t="-2817" b="-47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957" name="灯片编号占位符 1">
            <a:extLst>
              <a:ext uri="{FF2B5EF4-FFF2-40B4-BE49-F238E27FC236}">
                <a16:creationId xmlns:a16="http://schemas.microsoft.com/office/drawing/2014/main" id="{6D9AD84C-E4E9-4E79-A9E9-4779F534B3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60714" y="649287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174D73-B5EE-43D8-93E4-14D33E4AC22A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DBE72E74-EEB1-40EA-9EDA-458FE734C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663" y="195263"/>
            <a:ext cx="7772400" cy="842962"/>
          </a:xfrm>
          <a:noFill/>
        </p:spPr>
        <p:txBody>
          <a:bodyPr anchor="t"/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加法举例－不同点相加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883" name="Rectangle 3">
                <a:extLst>
                  <a:ext uri="{FF2B5EF4-FFF2-40B4-BE49-F238E27FC236}">
                    <a16:creationId xmlns:a16="http://schemas.microsoft.com/office/drawing/2014/main" id="{A3081B73-E26A-4FCC-B4E5-4A3FF6F1D8C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5900" y="1098550"/>
                <a:ext cx="8135938" cy="609600"/>
              </a:xfrm>
              <a:noFill/>
            </p:spPr>
            <p:txBody>
              <a:bodyPr/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23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(1,1)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为例，设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=(3,10)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𝑄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=(9,7)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𝑄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2883" name="Rectangle 3">
                <a:extLst>
                  <a:ext uri="{FF2B5EF4-FFF2-40B4-BE49-F238E27FC236}">
                    <a16:creationId xmlns:a16="http://schemas.microsoft.com/office/drawing/2014/main" id="{A3081B73-E26A-4FCC-B4E5-4A3FF6F1D8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5900" y="1098550"/>
                <a:ext cx="8135938" cy="609600"/>
              </a:xfrm>
              <a:blipFill>
                <a:blip r:embed="rId3"/>
                <a:stretch>
                  <a:fillRect l="-974" t="-17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2884" name="Object 4">
            <a:extLst>
              <a:ext uri="{FF2B5EF4-FFF2-40B4-BE49-F238E27FC236}">
                <a16:creationId xmlns:a16="http://schemas.microsoft.com/office/drawing/2014/main" id="{D1CA3DB6-3302-454E-9880-2BC51F937D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916113"/>
          <a:ext cx="4800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4" imgW="2400300" imgH="876300" progId="Equation.DSMT4">
                  <p:embed/>
                </p:oleObj>
              </mc:Choice>
              <mc:Fallback>
                <p:oleObj name="Equation" r:id="rId4" imgW="2400300" imgH="876300" progId="Equation.DSMT4">
                  <p:embed/>
                  <p:pic>
                    <p:nvPicPr>
                      <p:cNvPr id="122884" name="Object 4">
                        <a:extLst>
                          <a:ext uri="{FF2B5EF4-FFF2-40B4-BE49-F238E27FC236}">
                            <a16:creationId xmlns:a16="http://schemas.microsoft.com/office/drawing/2014/main" id="{D1CA3DB6-3302-454E-9880-2BC51F937D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16113"/>
                        <a:ext cx="48006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5" name="灯片编号占位符 1">
            <a:extLst>
              <a:ext uri="{FF2B5EF4-FFF2-40B4-BE49-F238E27FC236}">
                <a16:creationId xmlns:a16="http://schemas.microsoft.com/office/drawing/2014/main" id="{7AE0CE97-9F6E-4997-95CA-5077282D66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11946" y="649287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6C05F3-D70C-460C-94AA-EE0FAC277887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CC3A519A-9E29-4041-80EF-8773785F8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025" y="157163"/>
            <a:ext cx="7772400" cy="1143000"/>
          </a:xfrm>
          <a:noFill/>
        </p:spPr>
        <p:txBody>
          <a:bodyPr anchor="t"/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加法举例－同点相加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907" name="Rectangle 3">
                <a:extLst>
                  <a:ext uri="{FF2B5EF4-FFF2-40B4-BE49-F238E27FC236}">
                    <a16:creationId xmlns:a16="http://schemas.microsoft.com/office/drawing/2014/main" id="{73E27683-8798-43D5-A192-9557D7571060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31825" y="1300163"/>
                <a:ext cx="3657600" cy="685800"/>
              </a:xfrm>
              <a:noFill/>
            </p:spPr>
            <p:txBody>
              <a:bodyPr/>
              <a:lstStyle/>
              <a:p>
                <a:r>
                  <a:rPr lang="zh-CN" altLang="en-US" sz="23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3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3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=(3,10)</m:t>
                    </m:r>
                  </m:oMath>
                </a14:m>
                <a:endParaRPr lang="en-US" altLang="zh-CN" sz="2300" dirty="0"/>
              </a:p>
            </p:txBody>
          </p:sp>
        </mc:Choice>
        <mc:Fallback xmlns="">
          <p:sp>
            <p:nvSpPr>
              <p:cNvPr id="123907" name="Rectangle 3">
                <a:extLst>
                  <a:ext uri="{FF2B5EF4-FFF2-40B4-BE49-F238E27FC236}">
                    <a16:creationId xmlns:a16="http://schemas.microsoft.com/office/drawing/2014/main" id="{73E27683-8798-43D5-A192-9557D7571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1825" y="1300163"/>
                <a:ext cx="3657600" cy="685800"/>
              </a:xfrm>
              <a:blipFill>
                <a:blip r:embed="rId3"/>
                <a:stretch>
                  <a:fillRect l="-2000" t="-15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3908" name="Object 4">
            <a:extLst>
              <a:ext uri="{FF2B5EF4-FFF2-40B4-BE49-F238E27FC236}">
                <a16:creationId xmlns:a16="http://schemas.microsoft.com/office/drawing/2014/main" id="{F887098D-BF13-4E5B-A8AC-AC8FFABAF7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400" y="2133600"/>
          <a:ext cx="4495800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4" imgW="2197100" imgH="901700" progId="Equation.DSMT4">
                  <p:embed/>
                </p:oleObj>
              </mc:Choice>
              <mc:Fallback>
                <p:oleObj name="Equation" r:id="rId4" imgW="2197100" imgH="901700" progId="Equation.DSMT4">
                  <p:embed/>
                  <p:pic>
                    <p:nvPicPr>
                      <p:cNvPr id="123908" name="Object 4">
                        <a:extLst>
                          <a:ext uri="{FF2B5EF4-FFF2-40B4-BE49-F238E27FC236}">
                            <a16:creationId xmlns:a16="http://schemas.microsoft.com/office/drawing/2014/main" id="{F887098D-BF13-4E5B-A8AC-AC8FFABAF7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2133600"/>
                        <a:ext cx="4495800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9" name="灯片编号占位符 1">
            <a:extLst>
              <a:ext uri="{FF2B5EF4-FFF2-40B4-BE49-F238E27FC236}">
                <a16:creationId xmlns:a16="http://schemas.microsoft.com/office/drawing/2014/main" id="{9EC4A802-433E-4D1A-A0A5-A09E3BA232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87723B-F86E-4BA8-9CAD-3FC204B49256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1">
            <a:extLst>
              <a:ext uri="{FF2B5EF4-FFF2-40B4-BE49-F238E27FC236}">
                <a16:creationId xmlns:a16="http://schemas.microsoft.com/office/drawing/2014/main" id="{5A99597F-965D-4BC6-B90C-34485EECAD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1931D8-B24B-49E5-A47B-E4F470054E5C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zh-CN" sz="1400"/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1E1F8099-0322-4DC5-A5F6-7EEF01238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-3175"/>
            <a:ext cx="7343775" cy="1104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rgbClr val="FF0000"/>
                </a:solidFill>
              </a:rPr>
              <a:t>椭圆曲线上离散对数问题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91016FDB-1278-4105-AEB7-931380F99D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38" y="1309688"/>
                <a:ext cx="8712200" cy="39988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椭圆曲线离散对数问题（</a:t>
                </a:r>
                <a:r>
                  <a:rPr lang="en-CA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Elliptic Curve Discrete Logarithm Problem, ECDLP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） 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50000"/>
                  </a:spcBef>
                  <a:buClrTx/>
                  <a:buSzTx/>
                  <a:buNone/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（简化版，未定义子群的概念）椭圆曲线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ECC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是定义在有限域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上的曲线，曲线上的两个点</a:t>
                </a:r>
                <a14:m>
                  <m:oMath xmlns:m="http://schemas.openxmlformats.org/officeDocument/2006/math">
                    <m:r>
                      <a:rPr lang="en-CA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CA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，满足</a:t>
                </a:r>
                <a14:m>
                  <m:oMath xmlns:m="http://schemas.openxmlformats.org/officeDocument/2006/math">
                    <m:r>
                      <a:rPr lang="en-CA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CA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CA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𝑘𝑃</m:t>
                    </m:r>
                  </m:oMath>
                </a14:m>
                <a:endParaRPr lang="en-CA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SzTx/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若已知</a:t>
                </a:r>
                <a14:m>
                  <m:oMath xmlns:m="http://schemas.openxmlformats.org/officeDocument/2006/math">
                    <m:r>
                      <a:rPr lang="en-CA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，根据加法法则求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很容易。</a:t>
                </a:r>
                <a:endParaRPr lang="en-CA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SzTx/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若已知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，求</a:t>
                </a:r>
                <a14:m>
                  <m:oMath xmlns:m="http://schemas.openxmlformats.org/officeDocument/2006/math">
                    <m:r>
                      <a:rPr lang="en-CA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是困难的。</a:t>
                </a:r>
                <a:endParaRPr lang="en-CA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CA" altLang="zh-CN" sz="2400" dirty="0">
                  <a:latin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91016FDB-1278-4105-AEB7-931380F99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438" y="1309688"/>
                <a:ext cx="8712200" cy="3998852"/>
              </a:xfrm>
              <a:prstGeom prst="rect">
                <a:avLst/>
              </a:prstGeom>
              <a:blipFill>
                <a:blip r:embed="rId3"/>
                <a:stretch>
                  <a:fillRect l="-1120" t="-167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5957" name="图片 6">
            <a:extLst>
              <a:ext uri="{FF2B5EF4-FFF2-40B4-BE49-F238E27FC236}">
                <a16:creationId xmlns:a16="http://schemas.microsoft.com/office/drawing/2014/main" id="{13FFA021-61B1-450E-8B2D-EE72ECAD7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85" y="4411613"/>
            <a:ext cx="58293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1074" name="Text Box 2">
                <a:extLst>
                  <a:ext uri="{FF2B5EF4-FFF2-40B4-BE49-F238E27FC236}">
                    <a16:creationId xmlns:a16="http://schemas.microsoft.com/office/drawing/2014/main" id="{DE19541A-8C3A-49DB-9AA9-3910382C51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850" y="1655763"/>
                <a:ext cx="8496300" cy="1754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latin typeface="宋体" panose="02010600030101010101" pitchFamily="2" charset="-122"/>
                  </a:rPr>
                  <a:t>   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在椭圆曲线上实现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Diffie-Hellman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的体制。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假定椭圆曲线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定义在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  <m:r>
                      <a:rPr lang="en-US" altLang="zh-CN" sz="2400" i="1" baseline="-3000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域（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为素数）上。设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为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上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的一个点。</a:t>
                </a:r>
                <a:r>
                  <a:rPr lang="en-US" altLang="zh-CN" sz="240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和</a:t>
                </a:r>
                <a:r>
                  <a:rPr lang="en-US" altLang="zh-CN" sz="240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分别选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予以保密，但将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𝑏𝑃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公开。</a:t>
                </a:r>
                <a:r>
                  <a:rPr lang="en-US" altLang="zh-CN" sz="240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zh-CN" altLang="en-US" sz="240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、</a:t>
                </a:r>
                <a:r>
                  <a:rPr lang="en-US" altLang="zh-CN" sz="240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间通信用的密钥为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𝑎𝑏𝑃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，这是第三者无法得知的。 </a:t>
                </a:r>
              </a:p>
            </p:txBody>
          </p:sp>
        </mc:Choice>
        <mc:Fallback xmlns="">
          <p:sp>
            <p:nvSpPr>
              <p:cNvPr id="131074" name="Text Box 2">
                <a:extLst>
                  <a:ext uri="{FF2B5EF4-FFF2-40B4-BE49-F238E27FC236}">
                    <a16:creationId xmlns:a16="http://schemas.microsoft.com/office/drawing/2014/main" id="{DE19541A-8C3A-49DB-9AA9-3910382C5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1655763"/>
                <a:ext cx="8496300" cy="1754326"/>
              </a:xfrm>
              <a:prstGeom prst="rect">
                <a:avLst/>
              </a:prstGeom>
              <a:blipFill>
                <a:blip r:embed="rId2"/>
                <a:stretch>
                  <a:fillRect l="-1076" t="-3833" b="-76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075" name="Rectangle 3">
            <a:extLst>
              <a:ext uri="{FF2B5EF4-FFF2-40B4-BE49-F238E27FC236}">
                <a16:creationId xmlns:a16="http://schemas.microsoft.com/office/drawing/2014/main" id="{602FD422-868D-46D3-B9AA-7039BF1DA9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85725"/>
            <a:ext cx="8713787" cy="9715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椭圆曲线上实现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DH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体制（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ECDH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31076" name="灯片编号占位符 1">
            <a:extLst>
              <a:ext uri="{FF2B5EF4-FFF2-40B4-BE49-F238E27FC236}">
                <a16:creationId xmlns:a16="http://schemas.microsoft.com/office/drawing/2014/main" id="{A5F1C206-F0AD-4B41-8134-1594D57B57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D97376-168D-436C-B33B-1E9B875C0A45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zh-CN" sz="14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159FA629-6264-4A4B-9A19-3912861D3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80975"/>
            <a:ext cx="7772400" cy="874713"/>
          </a:xfrm>
        </p:spPr>
        <p:txBody>
          <a:bodyPr anchor="t"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ECDH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体制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099" name="Text Box 4">
                <a:extLst>
                  <a:ext uri="{FF2B5EF4-FFF2-40B4-BE49-F238E27FC236}">
                    <a16:creationId xmlns:a16="http://schemas.microsoft.com/office/drawing/2014/main" id="{104BEF63-FC44-4E51-A99C-775E92A190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850" y="1557338"/>
                <a:ext cx="8135938" cy="2371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1085850" indent="-3429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zh-CN" altLang="en-US" sz="2800" dirty="0">
                    <a:latin typeface="Times New Roman" panose="02020603050405020304" pitchFamily="18" charset="0"/>
                  </a:rPr>
                  <a:t>参数选取</a:t>
                </a:r>
                <a:endParaRPr lang="en-CA" altLang="zh-CN" sz="2800" dirty="0">
                  <a:latin typeface="Times New Roman" panose="02020603050405020304" pitchFamily="18" charset="0"/>
                </a:endParaRPr>
              </a:p>
              <a:p>
                <a:pPr lvl="1"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zh-CN" altLang="en-US" sz="2400" dirty="0">
                    <a:latin typeface="Times New Roman" panose="02020603050405020304" pitchFamily="18" charset="0"/>
                  </a:rPr>
                  <a:t>选取椭圆曲线，其上面的点构成一个群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pPr lvl="1" eaLnBrk="1" hangingPunct="1">
                  <a:spcBef>
                    <a:spcPct val="5000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zh-CN" altLang="en-US" sz="2400" dirty="0">
                    <a:latin typeface="Times New Roman" panose="02020603050405020304" pitchFamily="18" charset="0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</a:rPr>
                  <a:t>的一个生成元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</a:rPr>
                  <a:t>，要求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</a:rPr>
                  <a:t>的阶是一个非常大的素数，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</a:rPr>
                  <a:t>的阶是满足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0" dirty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</a:rPr>
                  <a:t>的最小正整数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</a:rPr>
                  <a:t>作为公开参数。</a:t>
                </a:r>
              </a:p>
            </p:txBody>
          </p:sp>
        </mc:Choice>
        <mc:Fallback xmlns="">
          <p:sp>
            <p:nvSpPr>
              <p:cNvPr id="132099" name="Text Box 4">
                <a:extLst>
                  <a:ext uri="{FF2B5EF4-FFF2-40B4-BE49-F238E27FC236}">
                    <a16:creationId xmlns:a16="http://schemas.microsoft.com/office/drawing/2014/main" id="{104BEF63-FC44-4E51-A99C-775E92A19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1557338"/>
                <a:ext cx="8135938" cy="2371725"/>
              </a:xfrm>
              <a:prstGeom prst="rect">
                <a:avLst/>
              </a:prstGeom>
              <a:blipFill>
                <a:blip r:embed="rId2"/>
                <a:stretch>
                  <a:fillRect l="-1348" t="-3333" b="-41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100" name="灯片编号占位符 1">
            <a:extLst>
              <a:ext uri="{FF2B5EF4-FFF2-40B4-BE49-F238E27FC236}">
                <a16:creationId xmlns:a16="http://schemas.microsoft.com/office/drawing/2014/main" id="{ACF3BCFA-C897-46B8-9CAC-14C61EAC90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75370" y="649287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5E32D9-DBF2-4472-82C4-40997A32BB7F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zh-CN" sz="1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8002" name="Text Box 4">
                <a:extLst>
                  <a:ext uri="{FF2B5EF4-FFF2-40B4-BE49-F238E27FC236}">
                    <a16:creationId xmlns:a16="http://schemas.microsoft.com/office/drawing/2014/main" id="{10347445-BA27-4E4D-B038-D2F32E9F43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4213" y="1341438"/>
                <a:ext cx="8053387" cy="37878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两用户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和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之间的密钥交换如下进行： </a:t>
                </a:r>
              </a:p>
              <a:p>
                <a:pPr eaLnBrk="1" hangingPunct="1"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①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选一小于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的整数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400" i="1" baseline="-2500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，作为秘密钥，并由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400" i="1" baseline="-2500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产生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上的一点作为公开钥。</a:t>
                </a:r>
              </a:p>
              <a:p>
                <a:pPr eaLnBrk="1" hangingPunct="1"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②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类似地选取自己的秘密钥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400" i="1" baseline="-2500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和公开钥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。</a:t>
                </a:r>
              </a:p>
              <a:p>
                <a:pPr eaLnBrk="1" hangingPunct="1"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③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、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分别由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400" i="1" baseline="-2500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400" i="1" baseline="-2500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400" i="1" baseline="-2500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400" i="1" baseline="-2500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产生出双方共享的秘密钥。</a:t>
                </a:r>
              </a:p>
              <a:p>
                <a:pPr eaLnBrk="1" hangingPunct="1"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这是因为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400" i="1" baseline="-2500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400" i="1" baseline="-2500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400" i="1" baseline="-2500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400" i="1" baseline="-2500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400" i="1" baseline="-2500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400" i="1" baseline="-2500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400" i="1" baseline="-2500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400" i="1" baseline="-2500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。</a:t>
                </a:r>
              </a:p>
              <a:p>
                <a:pPr eaLnBrk="1" hangingPunct="1"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攻击者若想获取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，则必须由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求出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400" i="1" baseline="-2500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，或由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求出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400" i="1" baseline="-2500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，即需要求椭圆曲线上的离散对数，因此是不可行的。</a:t>
                </a:r>
              </a:p>
            </p:txBody>
          </p:sp>
        </mc:Choice>
        <mc:Fallback xmlns="">
          <p:sp>
            <p:nvSpPr>
              <p:cNvPr id="128002" name="Text Box 4">
                <a:extLst>
                  <a:ext uri="{FF2B5EF4-FFF2-40B4-BE49-F238E27FC236}">
                    <a16:creationId xmlns:a16="http://schemas.microsoft.com/office/drawing/2014/main" id="{10347445-BA27-4E4D-B038-D2F32E9F4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1341438"/>
                <a:ext cx="8053387" cy="3787833"/>
              </a:xfrm>
              <a:prstGeom prst="rect">
                <a:avLst/>
              </a:prstGeom>
              <a:blipFill>
                <a:blip r:embed="rId2"/>
                <a:stretch>
                  <a:fillRect l="-1136" t="-1771" r="-4996" b="-22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23" name="Rectangle 5">
            <a:extLst>
              <a:ext uri="{FF2B5EF4-FFF2-40B4-BE49-F238E27FC236}">
                <a16:creationId xmlns:a16="http://schemas.microsoft.com/office/drawing/2014/main" id="{CC53C6DC-C29E-460E-B4F5-E61132584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" y="171450"/>
            <a:ext cx="7772400" cy="771525"/>
          </a:xfrm>
          <a:noFill/>
        </p:spPr>
        <p:txBody>
          <a:bodyPr anchor="t"/>
          <a:lstStyle/>
          <a:p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ECDH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体制</a:t>
            </a:r>
          </a:p>
        </p:txBody>
      </p:sp>
      <p:sp>
        <p:nvSpPr>
          <p:cNvPr id="133124" name="灯片编号占位符 1">
            <a:extLst>
              <a:ext uri="{FF2B5EF4-FFF2-40B4-BE49-F238E27FC236}">
                <a16:creationId xmlns:a16="http://schemas.microsoft.com/office/drawing/2014/main" id="{2E43032A-D8B0-4FA6-BFF7-CE3B05CAAA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49287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998E65-3948-4EC0-8F88-CADDFB471B83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9026" name="Text Box 4">
                <a:extLst>
                  <a:ext uri="{FF2B5EF4-FFF2-40B4-BE49-F238E27FC236}">
                    <a16:creationId xmlns:a16="http://schemas.microsoft.com/office/drawing/2014/main" id="{7C87CA87-1651-4042-A150-A11BBC00E7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824" y="1996748"/>
                <a:ext cx="8912352" cy="28645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=211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(0,−4)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，即椭圆曲线为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baseline="30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=(2,2)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211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(0,−4)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的阶为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241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的一个生成元，即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241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。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的秘密钥取为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baseline="-25000" dirty="0" err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=121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，公开钥为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=121(2,2)=(115,48)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。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的秘密钥取为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baseline="-25000" dirty="0" err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=203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，公开钥为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=203(2,2)=(130,203)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。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由此得到的共享密钥为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121(130,203)=203(115,48)=(161,169)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，即共享密钥是一对数。</a:t>
                </a:r>
              </a:p>
            </p:txBody>
          </p:sp>
        </mc:Choice>
        <mc:Fallback xmlns="">
          <p:sp>
            <p:nvSpPr>
              <p:cNvPr id="129026" name="Text Box 4">
                <a:extLst>
                  <a:ext uri="{FF2B5EF4-FFF2-40B4-BE49-F238E27FC236}">
                    <a16:creationId xmlns:a16="http://schemas.microsoft.com/office/drawing/2014/main" id="{7C87CA87-1651-4042-A150-A11BBC00E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824" y="1996748"/>
                <a:ext cx="8912352" cy="2864503"/>
              </a:xfrm>
              <a:prstGeom prst="rect">
                <a:avLst/>
              </a:prstGeom>
              <a:blipFill>
                <a:blip r:embed="rId2"/>
                <a:stretch>
                  <a:fillRect l="-1094" t="-2345" r="-4446" b="-3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147" name="Rectangle 5">
            <a:extLst>
              <a:ext uri="{FF2B5EF4-FFF2-40B4-BE49-F238E27FC236}">
                <a16:creationId xmlns:a16="http://schemas.microsoft.com/office/drawing/2014/main" id="{8A52616E-8A5C-4664-A75F-0D9E1BFB7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5" y="358775"/>
            <a:ext cx="7772400" cy="628650"/>
          </a:xfrm>
          <a:noFill/>
        </p:spPr>
        <p:txBody>
          <a:bodyPr anchor="t"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ECDH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体制举例</a:t>
            </a:r>
          </a:p>
        </p:txBody>
      </p:sp>
      <p:sp>
        <p:nvSpPr>
          <p:cNvPr id="134148" name="灯片编号占位符 1">
            <a:extLst>
              <a:ext uri="{FF2B5EF4-FFF2-40B4-BE49-F238E27FC236}">
                <a16:creationId xmlns:a16="http://schemas.microsoft.com/office/drawing/2014/main" id="{FEFD7561-23C1-4D3C-8519-DAC46F49BD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5098" y="649287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CC5531-03D0-4F13-8F93-32966317FA88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>
            <a:extLst>
              <a:ext uri="{FF2B5EF4-FFF2-40B4-BE49-F238E27FC236}">
                <a16:creationId xmlns:a16="http://schemas.microsoft.com/office/drawing/2014/main" id="{4161E9F2-BDAA-40EF-849B-0BCAF150D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2063"/>
            <a:ext cx="84978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762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EC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Elgamal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是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EC Cryptography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）的一种，是把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ElGamal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移植到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上来实现。</a:t>
            </a:r>
            <a:endParaRPr lang="en-CA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EC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Elgamal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的安全性取决于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离散对数问题。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C4D60EE0-1FB8-4B50-BE6A-737D043D77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4450"/>
            <a:ext cx="8497887" cy="10414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EC-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ElGamal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密码系统</a:t>
            </a:r>
          </a:p>
        </p:txBody>
      </p:sp>
      <p:sp>
        <p:nvSpPr>
          <p:cNvPr id="135173" name="灯片编号占位符 1">
            <a:extLst>
              <a:ext uri="{FF2B5EF4-FFF2-40B4-BE49-F238E27FC236}">
                <a16:creationId xmlns:a16="http://schemas.microsoft.com/office/drawing/2014/main" id="{6A9C02B1-CF13-48EA-8B91-A36694E4BC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6A12BD-D9D3-4D51-AC57-3EC0698CDACD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zh-CN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3F69673-98D5-4803-B005-DD75C4BF2F18}"/>
                  </a:ext>
                </a:extLst>
              </p:cNvPr>
              <p:cNvSpPr txBox="1"/>
              <p:nvPr/>
            </p:nvSpPr>
            <p:spPr>
              <a:xfrm>
                <a:off x="560832" y="3035808"/>
                <a:ext cx="8116443" cy="2905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CN" altLang="en-US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密钥生成过程：</a:t>
                </a:r>
                <a:endParaRPr lang="en-US" altLang="zh-CN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选一条椭圆曲线，得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，将明文消息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嵌入到曲线上的点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，再对点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做加密变换，取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的一个生成元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，和作为公开参数，用户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选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作为</m:t>
                      </m:r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秘密密钥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以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作为公开密钥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(1)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zh-CN" altLang="en-US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加密过程：</a:t>
                </a:r>
                <a:endParaRPr lang="en-US" altLang="zh-CN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用户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向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</a:t>
                </a:r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发送消息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，选取一个随机正整数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，产生以下点对作为密文：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𝑘𝐺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zh-CN" altLang="en-US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解密过程：</a:t>
                </a:r>
                <a:endParaRPr lang="en-US" altLang="zh-CN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以密文点对中的第二个点减去用自己的秘密密钥与第一个点倍乘，即</a:t>
                </a:r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𝑘𝐺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3F69673-98D5-4803-B005-DD75C4BF2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32" y="3035808"/>
                <a:ext cx="8116443" cy="2905154"/>
              </a:xfrm>
              <a:prstGeom prst="rect">
                <a:avLst/>
              </a:prstGeom>
              <a:blipFill>
                <a:blip r:embed="rId3"/>
                <a:stretch>
                  <a:fillRect l="-601" t="-1468" r="-526" b="-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4B151C15-BFE8-4490-BF82-9F41B85BF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856" y="901970"/>
            <a:ext cx="5844778" cy="79057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公钥密码的基本概念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E1AAA71-0D62-4E66-B0CA-52153B1058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1856" y="2110598"/>
            <a:ext cx="8400288" cy="361830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公钥密码体制 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于</a:t>
            </a:r>
            <a:r>
              <a:rPr lang="zh-CN" altLang="en-US" sz="3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1976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年由</a:t>
            </a:r>
            <a:r>
              <a:rPr lang="en-US" altLang="zh-CN" sz="3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W. Diffie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3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M. Hellman[1976]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提出，同时</a:t>
            </a:r>
            <a:r>
              <a:rPr lang="en-US" altLang="zh-CN" sz="3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R. Merkle[1978]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也独立提出了这一体制。可用于保密通信，也可用于数字签字。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这一体制的出现在密码学史上是划时代的事件，它为解决计算机信息网中的安全提供了新的理论和技术基础。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公钥体制的基本原理是</a:t>
            </a:r>
            <a:r>
              <a:rPr lang="zh-CN" altLang="en-US" sz="32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单向陷门函数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4578" name="灯片编号占位符 4">
            <a:extLst>
              <a:ext uri="{FF2B5EF4-FFF2-40B4-BE49-F238E27FC236}">
                <a16:creationId xmlns:a16="http://schemas.microsoft.com/office/drawing/2014/main" id="{CE1DCF6F-4F36-4088-807E-F30C20EA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fld id="{57AE073C-D0EE-43F7-85E6-E48692216D5A}" type="slidenum">
              <a:rPr lang="zh-CN" altLang="en-US" sz="1050"/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050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C775DA05-1DFB-4D0B-B134-4DD7E7CB0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63914"/>
            <a:ext cx="7772400" cy="1143000"/>
          </a:xfrm>
          <a:noFill/>
        </p:spPr>
        <p:txBody>
          <a:bodyPr anchor="t"/>
          <a:lstStyle/>
          <a:p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 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Elgamal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举例</a:t>
            </a:r>
          </a:p>
        </p:txBody>
      </p:sp>
      <p:sp>
        <p:nvSpPr>
          <p:cNvPr id="136195" name="灯片编号占位符 1">
            <a:extLst>
              <a:ext uri="{FF2B5EF4-FFF2-40B4-BE49-F238E27FC236}">
                <a16:creationId xmlns:a16="http://schemas.microsoft.com/office/drawing/2014/main" id="{A734BB33-AEA8-45BF-BF8F-760DB00BF0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6330" y="649287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A2BDE1-796D-4C8C-9364-B6226431AC38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zh-CN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2EFE2F-8087-48AE-B20A-135AF801D7E6}"/>
                  </a:ext>
                </a:extLst>
              </p:cNvPr>
              <p:cNvSpPr txBox="1"/>
              <p:nvPr/>
            </p:nvSpPr>
            <p:spPr>
              <a:xfrm>
                <a:off x="210693" y="1382286"/>
                <a:ext cx="8722614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CN" altLang="en-US" sz="20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密钥生成过程：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设椭圆曲线，得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1,6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，生成元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=(2,7)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，接收方</a:t>
                </a: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的密钥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的公钥：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=(7,2)</m:t>
                      </m:r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zh-CN" altLang="en-US" sz="20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加密过程：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用户</a:t>
                </a: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B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向</a:t>
                </a: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</a:t>
                </a:r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发送消息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=(10,9)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，选取一个随机正整数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，则密文：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18000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8,3</m:t>
                        </m:r>
                      </m:e>
                    </m:d>
                  </m:oMath>
                </a14:m>
                <a:r>
                  <a:rPr lang="en-US" altLang="zh-CN" sz="2000" b="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</a:p>
              <a:p>
                <a:pPr marL="18000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10,9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7,2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10,9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10,2</m:t>
                        </m:r>
                      </m:e>
                    </m:d>
                  </m:oMath>
                </a14:m>
                <a:r>
                  <a:rPr lang="en-US" altLang="zh-CN" sz="2000" b="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</a:p>
              <a:p>
                <a:pPr marL="18000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8,3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(10,2)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</a:p>
              <a:p>
                <a:pPr marL="1800000"/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zh-CN" altLang="en-US" sz="20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解密过程：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10800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10,2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−7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8,3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10,9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2EFE2F-8087-48AE-B20A-135AF801D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93" y="1382286"/>
                <a:ext cx="8722614" cy="4093428"/>
              </a:xfrm>
              <a:prstGeom prst="rect">
                <a:avLst/>
              </a:prstGeom>
              <a:blipFill>
                <a:blip r:embed="rId2"/>
                <a:stretch>
                  <a:fillRect l="-769" t="-1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 descr="BS00554_">
            <a:extLst>
              <a:ext uri="{FF2B5EF4-FFF2-40B4-BE49-F238E27FC236}">
                <a16:creationId xmlns:a16="http://schemas.microsoft.com/office/drawing/2014/main" id="{B0E33DB3-13EB-4AB5-B92A-1C03E9BE1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95600"/>
            <a:ext cx="3975100" cy="346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19" name="Text Box 3">
            <a:extLst>
              <a:ext uri="{FF2B5EF4-FFF2-40B4-BE49-F238E27FC236}">
                <a16:creationId xmlns:a16="http://schemas.microsoft.com/office/drawing/2014/main" id="{899CD786-F223-4499-AE12-9B0EF2A3F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438400"/>
            <a:ext cx="403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THE  END</a:t>
            </a:r>
            <a:r>
              <a:rPr lang="zh-CN" altLang="en-US" sz="4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！</a:t>
            </a:r>
          </a:p>
        </p:txBody>
      </p:sp>
      <p:sp>
        <p:nvSpPr>
          <p:cNvPr id="137220" name="灯片编号占位符 1">
            <a:extLst>
              <a:ext uri="{FF2B5EF4-FFF2-40B4-BE49-F238E27FC236}">
                <a16:creationId xmlns:a16="http://schemas.microsoft.com/office/drawing/2014/main" id="{54226C37-199F-4798-BD1A-6A457001DA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11946" y="644423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643735-7A42-4F26-866A-94C8E50C5C4A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灯片编号占位符 1">
            <a:extLst>
              <a:ext uri="{FF2B5EF4-FFF2-40B4-BE49-F238E27FC236}">
                <a16:creationId xmlns:a16="http://schemas.microsoft.com/office/drawing/2014/main" id="{49DB45F0-E7E4-4349-BCC1-2322F14A8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D4FA81-31D3-465F-AF1F-E20ABEB7DD6C}" type="slidenum">
              <a:rPr lang="zh-CN" altLang="en-US" sz="105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">
                <a:extLst>
                  <a:ext uri="{FF2B5EF4-FFF2-40B4-BE49-F238E27FC236}">
                    <a16:creationId xmlns:a16="http://schemas.microsoft.com/office/drawing/2014/main" id="{767DC4A4-A9CB-461B-B7FB-0BFB171ED884}"/>
                  </a:ext>
                </a:extLst>
              </p:cNvPr>
              <p:cNvSpPr>
                <a:spLocks noGrp="1" noChangeArrowheads="1"/>
              </p:cNvSpPr>
              <p:nvPr>
                <p:ph type="subTitle" idx="4294967295"/>
              </p:nvPr>
            </p:nvSpPr>
            <p:spPr>
              <a:xfrm>
                <a:off x="396240" y="1632744"/>
                <a:ext cx="8351520" cy="4121880"/>
              </a:xfrm>
              <a:noFill/>
            </p:spPr>
            <p:txBody>
              <a:bodyPr>
                <a:noAutofit/>
              </a:bodyPr>
              <a:lstStyle/>
              <a:p>
                <a:pPr marL="215504" indent="-4763">
                  <a:buNone/>
                </a:pPr>
                <a:r>
                  <a:rPr lang="zh-CN" altLang="en-US" sz="3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定义 单向函数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是两个集合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  <m:r>
                      <a:rPr lang="zh-CN" altLang="en-US" sz="32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、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𝑌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之间的一个映射，使得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𝑌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中每一元素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y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都有惟一的一个原像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，且由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x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易于计算它的像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，由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y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计算它的原像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是不可行的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 </a:t>
                </a:r>
              </a:p>
              <a:p>
                <a:pPr marL="215504" indent="-4763">
                  <a:buNone/>
                </a:pP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一个函数是</a:t>
                </a:r>
                <a:r>
                  <a:rPr lang="zh-CN" altLang="en-US" sz="3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单向陷门函数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，是指该函数是易于计算的，但求它的逆是不可行的，除非再已知某些附加信息。当附加信息给定后，求逆可在多项式时间完成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5603" name="Rectangle 2">
                <a:extLst>
                  <a:ext uri="{FF2B5EF4-FFF2-40B4-BE49-F238E27FC236}">
                    <a16:creationId xmlns:a16="http://schemas.microsoft.com/office/drawing/2014/main" id="{767DC4A4-A9CB-461B-B7FB-0BFB171ED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396240" y="1632744"/>
                <a:ext cx="8351520" cy="4121880"/>
              </a:xfrm>
              <a:blipFill>
                <a:blip r:embed="rId3"/>
                <a:stretch>
                  <a:fillRect t="-3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2" name="Rectangle 3">
            <a:extLst>
              <a:ext uri="{FF2B5EF4-FFF2-40B4-BE49-F238E27FC236}">
                <a16:creationId xmlns:a16="http://schemas.microsoft.com/office/drawing/2014/main" id="{7323A3E0-36EB-4330-A7B6-71E686B40930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96240" y="501649"/>
            <a:ext cx="6343650" cy="585788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单向陷门函数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1265</TotalTime>
  <Words>8179</Words>
  <Application>Microsoft Office PowerPoint</Application>
  <PresentationFormat>全屏显示(4:3)</PresentationFormat>
  <Paragraphs>723</Paragraphs>
  <Slides>81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4" baseType="lpstr">
      <vt:lpstr>Cardo</vt:lpstr>
      <vt:lpstr>等线</vt:lpstr>
      <vt:lpstr>华文新魏</vt:lpstr>
      <vt:lpstr>宋体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主题​​</vt:lpstr>
      <vt:lpstr>Equation</vt:lpstr>
      <vt:lpstr>PowerPoint 演示文稿</vt:lpstr>
      <vt:lpstr>公钥密码体制的提出</vt:lpstr>
      <vt:lpstr>实际需要－密钥管理</vt:lpstr>
      <vt:lpstr>公钥加密体制的原理</vt:lpstr>
      <vt:lpstr>PowerPoint 演示文稿</vt:lpstr>
      <vt:lpstr>公钥加密体制的原理</vt:lpstr>
      <vt:lpstr>公钥加密体制的原理</vt:lpstr>
      <vt:lpstr>公钥密码的基本概念</vt:lpstr>
      <vt:lpstr>单向陷门函数</vt:lpstr>
      <vt:lpstr>单向陷门函数</vt:lpstr>
      <vt:lpstr>公钥密码体制的分类 </vt:lpstr>
      <vt:lpstr> </vt:lpstr>
      <vt:lpstr>公钥密码体制VS单钥密码体制</vt:lpstr>
      <vt:lpstr>公钥密码体制的要求</vt:lpstr>
      <vt:lpstr>RSA算法</vt:lpstr>
      <vt:lpstr>RSA数学基础-欧拉(Euler)函数 </vt:lpstr>
      <vt:lpstr>关于欧拉函数的重要结论</vt:lpstr>
      <vt:lpstr>欧拉定理与费尔马(Fermat)定理 </vt:lpstr>
      <vt:lpstr>逆元 </vt:lpstr>
      <vt:lpstr>求逆元举例</vt:lpstr>
      <vt:lpstr>求逆元举例</vt:lpstr>
      <vt:lpstr>RSA算法</vt:lpstr>
      <vt:lpstr>RSA算法</vt:lpstr>
      <vt:lpstr>RSA算法</vt:lpstr>
      <vt:lpstr>PowerPoint 演示文稿</vt:lpstr>
      <vt:lpstr>PowerPoint 演示文稿</vt:lpstr>
      <vt:lpstr>RSA保密通信示意图  </vt:lpstr>
      <vt:lpstr>RSA算法举例 </vt:lpstr>
      <vt:lpstr>RSA算法举例</vt:lpstr>
      <vt:lpstr>RSA算法举例</vt:lpstr>
      <vt:lpstr>RSA算法模幂运算问题</vt:lpstr>
      <vt:lpstr>RSA算法模幂运算</vt:lpstr>
      <vt:lpstr>RSA算法</vt:lpstr>
      <vt:lpstr>平方乘算法 </vt:lpstr>
      <vt:lpstr>练习题</vt:lpstr>
      <vt:lpstr>练习题</vt:lpstr>
      <vt:lpstr> RSA算法的安全性</vt:lpstr>
      <vt:lpstr>RSA算法的安全性</vt:lpstr>
      <vt:lpstr>RSA算法的安全性</vt:lpstr>
      <vt:lpstr>RSA算法的安全性</vt:lpstr>
      <vt:lpstr>RSA算法的安全性</vt:lpstr>
      <vt:lpstr>RSA算法的安全性</vt:lpstr>
      <vt:lpstr>RSA算法的安全性</vt:lpstr>
      <vt:lpstr>RSA算法的安全性</vt:lpstr>
      <vt:lpstr>大数分解进程</vt:lpstr>
      <vt:lpstr>作业（测试） </vt:lpstr>
      <vt:lpstr>习题讲解</vt:lpstr>
      <vt:lpstr>习题讲解</vt:lpstr>
      <vt:lpstr>习题讲解</vt:lpstr>
      <vt:lpstr>PowerPoint 演示文稿</vt:lpstr>
      <vt:lpstr>离散对数</vt:lpstr>
      <vt:lpstr>PowerPoint 演示文稿</vt:lpstr>
      <vt:lpstr>PowerPoint 演示文稿</vt:lpstr>
      <vt:lpstr>离散对数</vt:lpstr>
      <vt:lpstr>离散对数</vt:lpstr>
      <vt:lpstr>离散对数</vt:lpstr>
      <vt:lpstr>离散对数问题</vt:lpstr>
      <vt:lpstr>PowerPoint 演示文稿</vt:lpstr>
      <vt:lpstr>ElGamal算法</vt:lpstr>
      <vt:lpstr>PowerPoint 演示文稿</vt:lpstr>
      <vt:lpstr>RSA与ElGamal比较</vt:lpstr>
      <vt:lpstr>RSA与EIGamal算法比较</vt:lpstr>
      <vt:lpstr>椭圆曲线密码体制概述</vt:lpstr>
      <vt:lpstr>NIST推荐的密钥长度及安全级别</vt:lpstr>
      <vt:lpstr>椭圆曲线举例</vt:lpstr>
      <vt:lpstr>加法运算</vt:lpstr>
      <vt:lpstr>加法运算</vt:lpstr>
      <vt:lpstr>密码学中用的椭圆曲线</vt:lpstr>
      <vt:lpstr>椭圆曲线上点的产生</vt:lpstr>
      <vt:lpstr>加法法则</vt:lpstr>
      <vt:lpstr>加法规则</vt:lpstr>
      <vt:lpstr>加法举例－不同点相加</vt:lpstr>
      <vt:lpstr>加法举例－同点相加</vt:lpstr>
      <vt:lpstr>PowerPoint 演示文稿</vt:lpstr>
      <vt:lpstr>椭圆曲线上实现DH体制（ECDH）</vt:lpstr>
      <vt:lpstr>ECDH体制</vt:lpstr>
      <vt:lpstr>ECDH体制</vt:lpstr>
      <vt:lpstr>ECDH体制举例</vt:lpstr>
      <vt:lpstr>EC-ElGamal密码系统</vt:lpstr>
      <vt:lpstr>EC Elgamal举例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Z</dc:creator>
  <cp:lastModifiedBy>Eric Yang</cp:lastModifiedBy>
  <cp:revision>29</cp:revision>
  <dcterms:created xsi:type="dcterms:W3CDTF">2021-10-20T07:11:41Z</dcterms:created>
  <dcterms:modified xsi:type="dcterms:W3CDTF">2021-10-29T05:46:36Z</dcterms:modified>
</cp:coreProperties>
</file>