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100821-62A1-4441-82D0-04703CF43E8A}" type="datetimeFigureOut">
              <a:rPr lang="en-US" smtClean="0"/>
              <a:t>21-Apr-15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3C07E-77C2-4930-BFE0-D56AEC9654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00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00821-62A1-4441-82D0-04703CF43E8A}" type="datetimeFigureOut">
              <a:rPr lang="en-US" smtClean="0"/>
              <a:t>21-Apr-15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411726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00821-62A1-4441-82D0-04703CF43E8A}" type="datetimeFigureOut">
              <a:rPr lang="en-US" smtClean="0"/>
              <a:t>21-Apr-15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167048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00821-62A1-4441-82D0-04703CF43E8A}" type="datetimeFigureOut">
              <a:rPr lang="en-US" smtClean="0"/>
              <a:t>21-Apr-15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23543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00821-62A1-4441-82D0-04703CF43E8A}" type="datetimeFigureOut">
              <a:rPr lang="en-US" smtClean="0"/>
              <a:t>21-Apr-15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3C07E-77C2-4930-BFE0-D56AEC9654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49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100821-62A1-4441-82D0-04703CF43E8A}" type="datetimeFigureOut">
              <a:rPr lang="en-US" smtClean="0"/>
              <a:t>21-Apr-15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114935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100821-62A1-4441-82D0-04703CF43E8A}" type="datetimeFigureOut">
              <a:rPr lang="en-US" smtClean="0"/>
              <a:t>21-Apr-15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191908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100821-62A1-4441-82D0-04703CF43E8A}" type="datetimeFigureOut">
              <a:rPr lang="en-US" smtClean="0"/>
              <a:t>21-Apr-15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91607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100821-62A1-4441-82D0-04703CF43E8A}" type="datetimeFigureOut">
              <a:rPr lang="en-US" smtClean="0"/>
              <a:t>21-Apr-15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25684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100821-62A1-4441-82D0-04703CF43E8A}" type="datetimeFigureOut">
              <a:rPr lang="en-US" smtClean="0"/>
              <a:t>21-Apr-15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A3C07E-77C2-4930-BFE0-D56AEC965444}" type="slidenum">
              <a:rPr lang="en-US" smtClean="0"/>
              <a:t>‹#›</a:t>
            </a:fld>
            <a:endParaRPr lang="en-US"/>
          </a:p>
        </p:txBody>
      </p:sp>
    </p:spTree>
    <p:extLst>
      <p:ext uri="{BB962C8B-B14F-4D97-AF65-F5344CB8AC3E}">
        <p14:creationId xmlns:p14="http://schemas.microsoft.com/office/powerpoint/2010/main" val="33445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00821-62A1-4441-82D0-04703CF43E8A}" type="datetimeFigureOut">
              <a:rPr lang="en-US" smtClean="0"/>
              <a:t>21-Apr-15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3C07E-77C2-4930-BFE0-D56AEC965444}" type="slidenum">
              <a:rPr lang="en-US" smtClean="0"/>
              <a:t>‹#›</a:t>
            </a:fld>
            <a:endParaRPr lang="en-US"/>
          </a:p>
        </p:txBody>
      </p:sp>
    </p:spTree>
    <p:extLst>
      <p:ext uri="{BB962C8B-B14F-4D97-AF65-F5344CB8AC3E}">
        <p14:creationId xmlns:p14="http://schemas.microsoft.com/office/powerpoint/2010/main" val="4186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100821-62A1-4441-82D0-04703CF43E8A}" type="datetimeFigureOut">
              <a:rPr lang="en-US" smtClean="0"/>
              <a:t>21-Apr-15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A3C07E-77C2-4930-BFE0-D56AEC96544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991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7974"/>
            <a:ext cx="9144000" cy="2387600"/>
          </a:xfrm>
        </p:spPr>
        <p:txBody>
          <a:bodyPr>
            <a:normAutofit/>
          </a:bodyPr>
          <a:lstStyle/>
          <a:p>
            <a:r>
              <a:rPr lang="en-US" sz="6000" dirty="0" smtClean="0"/>
              <a:t>Workshop: Quality</a:t>
            </a:r>
            <a:r>
              <a:rPr lang="en-US" sz="6000" dirty="0"/>
              <a:t> </a:t>
            </a:r>
            <a:r>
              <a:rPr lang="en-US" sz="6000" dirty="0" smtClean="0"/>
              <a:t>and</a:t>
            </a:r>
            <a:r>
              <a:rPr lang="en-US" sz="6000" dirty="0"/>
              <a:t> </a:t>
            </a:r>
            <a:r>
              <a:rPr lang="en-US" sz="6000" dirty="0" smtClean="0"/>
              <a:t>test</a:t>
            </a:r>
            <a:endParaRPr lang="en-US" sz="6000" dirty="0"/>
          </a:p>
        </p:txBody>
      </p:sp>
      <p:sp>
        <p:nvSpPr>
          <p:cNvPr id="3" name="Subtitle 2"/>
          <p:cNvSpPr>
            <a:spLocks noGrp="1"/>
          </p:cNvSpPr>
          <p:nvPr>
            <p:ph type="subTitle" idx="1"/>
          </p:nvPr>
        </p:nvSpPr>
        <p:spPr/>
        <p:txBody>
          <a:bodyPr/>
          <a:lstStyle/>
          <a:p>
            <a:r>
              <a:rPr lang="en-US" dirty="0" smtClean="0"/>
              <a:t>Group 4</a:t>
            </a:r>
            <a:endParaRPr lang="en-US" dirty="0"/>
          </a:p>
        </p:txBody>
      </p:sp>
    </p:spTree>
    <p:extLst>
      <p:ext uri="{BB962C8B-B14F-4D97-AF65-F5344CB8AC3E}">
        <p14:creationId xmlns:p14="http://schemas.microsoft.com/office/powerpoint/2010/main" val="328849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Criteria for quality attributes</a:t>
            </a:r>
            <a:endParaRPr lang="en-US" dirty="0"/>
          </a:p>
        </p:txBody>
      </p:sp>
      <p:sp>
        <p:nvSpPr>
          <p:cNvPr id="3" name="Content Placeholder 2"/>
          <p:cNvSpPr>
            <a:spLocks noGrp="1"/>
          </p:cNvSpPr>
          <p:nvPr>
            <p:ph idx="1"/>
          </p:nvPr>
        </p:nvSpPr>
        <p:spPr/>
        <p:txBody>
          <a:bodyPr/>
          <a:lstStyle/>
          <a:p>
            <a:pPr lvl="1"/>
            <a:r>
              <a:rPr lang="en-US" sz="2000" dirty="0"/>
              <a:t>Security – The system allows the user to log in as a manager or an employee using different passwords for security reasons</a:t>
            </a:r>
            <a:r>
              <a:rPr lang="en-US" sz="2000" dirty="0" smtClean="0"/>
              <a:t>.</a:t>
            </a:r>
          </a:p>
          <a:p>
            <a:pPr lvl="1"/>
            <a:endParaRPr lang="en-US" sz="2000" dirty="0"/>
          </a:p>
          <a:p>
            <a:pPr lvl="1"/>
            <a:r>
              <a:rPr lang="en-US" sz="2000" dirty="0"/>
              <a:t>Performance – 5 concurrent users searching the product catalogue while the system is on normal operation. Response time is less than 1 second</a:t>
            </a:r>
            <a:r>
              <a:rPr lang="en-US" sz="2000" dirty="0" smtClean="0"/>
              <a:t>.</a:t>
            </a:r>
          </a:p>
          <a:p>
            <a:pPr lvl="1"/>
            <a:endParaRPr lang="en-US" sz="2000" dirty="0"/>
          </a:p>
          <a:p>
            <a:pPr lvl="1"/>
            <a:r>
              <a:rPr lang="en-US" sz="2000" dirty="0"/>
              <a:t>Reliability – Probability of unavailability: In case of server failure it takes up to 1 minute for the server to restart or for the system to switch to the backup server</a:t>
            </a:r>
            <a:r>
              <a:rPr lang="en-US" sz="2000" dirty="0" smtClean="0"/>
              <a:t>.</a:t>
            </a:r>
          </a:p>
          <a:p>
            <a:pPr lvl="1"/>
            <a:endParaRPr lang="en-US" sz="2000" dirty="0"/>
          </a:p>
          <a:p>
            <a:pPr lvl="1"/>
            <a:r>
              <a:rPr lang="en-US" sz="2000" dirty="0"/>
              <a:t>Within 2 years, the customers may be willing to upgrade to a full local replication of the remote services. The SME says that local client-side services are acceptable until the system reconnects to the server or the system is switched to the backup server.</a:t>
            </a:r>
          </a:p>
          <a:p>
            <a:endParaRPr lang="en-US" dirty="0"/>
          </a:p>
        </p:txBody>
      </p:sp>
    </p:spTree>
    <p:extLst>
      <p:ext uri="{BB962C8B-B14F-4D97-AF65-F5344CB8AC3E}">
        <p14:creationId xmlns:p14="http://schemas.microsoft.com/office/powerpoint/2010/main" val="320380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Maintainability </a:t>
            </a:r>
            <a:r>
              <a:rPr lang="en-US" dirty="0"/>
              <a:t>as a quality attribute</a:t>
            </a:r>
          </a:p>
        </p:txBody>
      </p:sp>
      <p:sp>
        <p:nvSpPr>
          <p:cNvPr id="3" name="Content Placeholder 2"/>
          <p:cNvSpPr>
            <a:spLocks noGrp="1"/>
          </p:cNvSpPr>
          <p:nvPr>
            <p:ph idx="1"/>
          </p:nvPr>
        </p:nvSpPr>
        <p:spPr/>
        <p:txBody>
          <a:bodyPr>
            <a:normAutofit fontScale="92500"/>
          </a:bodyPr>
          <a:lstStyle/>
          <a:p>
            <a:r>
              <a:rPr lang="en-US" dirty="0"/>
              <a:t>Low coupling pattern is about: How can we support low dependency between the system classes.</a:t>
            </a:r>
          </a:p>
          <a:p>
            <a:r>
              <a:rPr lang="en-US" dirty="0"/>
              <a:t>In Western Style we can observe the high coupling pattern between Invoice and </a:t>
            </a:r>
            <a:r>
              <a:rPr lang="en-US" dirty="0" err="1"/>
              <a:t>SalesOrder</a:t>
            </a:r>
            <a:r>
              <a:rPr lang="en-US" dirty="0"/>
              <a:t> because if we change the </a:t>
            </a:r>
            <a:r>
              <a:rPr lang="en-US" dirty="0" err="1"/>
              <a:t>SalesOrder</a:t>
            </a:r>
            <a:r>
              <a:rPr lang="en-US" dirty="0"/>
              <a:t> the Invoice will be automatically changed because of amount and a low coupling pattern would be between Clothing, Equipment, </a:t>
            </a:r>
            <a:r>
              <a:rPr lang="en-US" dirty="0" err="1"/>
              <a:t>GunReplicas</a:t>
            </a:r>
            <a:r>
              <a:rPr lang="en-US" dirty="0"/>
              <a:t> because if we change something inside these classes the Product class won’t be affected. Another high coupling is between Customer and </a:t>
            </a:r>
            <a:r>
              <a:rPr lang="en-US" dirty="0" err="1"/>
              <a:t>SalesOrder</a:t>
            </a:r>
            <a:r>
              <a:rPr lang="en-US" dirty="0"/>
              <a:t> and is called Content coupling because it occurs when one module modifies or relies on the internal workings of another module. Therefore changing the way the </a:t>
            </a:r>
            <a:r>
              <a:rPr lang="en-US" dirty="0" err="1"/>
              <a:t>SalesOrder</a:t>
            </a:r>
            <a:r>
              <a:rPr lang="en-US" dirty="0"/>
              <a:t> module produces data will lead to changing the dependent module.</a:t>
            </a:r>
          </a:p>
          <a:p>
            <a:r>
              <a:rPr lang="en-US" dirty="0"/>
              <a:t>High Cohesion pattern is about: expresses that the responsibility of a class/component is closely related, and has a short precise description.</a:t>
            </a:r>
          </a:p>
          <a:p>
            <a:r>
              <a:rPr lang="en-US" dirty="0"/>
              <a:t>In Western Style the high cohesion is present in all classes, because they all contribute to a single well-defined task of the module.</a:t>
            </a:r>
          </a:p>
          <a:p>
            <a:endParaRPr lang="en-US" dirty="0"/>
          </a:p>
        </p:txBody>
      </p:sp>
    </p:spTree>
    <p:extLst>
      <p:ext uri="{BB962C8B-B14F-4D97-AF65-F5344CB8AC3E}">
        <p14:creationId xmlns:p14="http://schemas.microsoft.com/office/powerpoint/2010/main" val="7788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System test planning</a:t>
            </a:r>
            <a:endParaRPr lang="en-US" dirty="0"/>
          </a:p>
        </p:txBody>
      </p:sp>
      <p:sp>
        <p:nvSpPr>
          <p:cNvPr id="3" name="Content Placeholder 2"/>
          <p:cNvSpPr>
            <a:spLocks noGrp="1"/>
          </p:cNvSpPr>
          <p:nvPr>
            <p:ph idx="1"/>
          </p:nvPr>
        </p:nvSpPr>
        <p:spPr/>
        <p:txBody>
          <a:bodyPr/>
          <a:lstStyle/>
          <a:p>
            <a:pPr lvl="1"/>
            <a:r>
              <a:rPr lang="en-US" dirty="0" smtClean="0"/>
              <a:t>When </a:t>
            </a:r>
            <a:r>
              <a:rPr lang="en-US" dirty="0"/>
              <a:t>a system is going to be accepted by the customer is important that the system is fully functional and with very few bugs or none if possible. It’s also important for the developer to know when a requirement is met.</a:t>
            </a:r>
          </a:p>
        </p:txBody>
      </p:sp>
    </p:spTree>
    <p:extLst>
      <p:ext uri="{BB962C8B-B14F-4D97-AF65-F5344CB8AC3E}">
        <p14:creationId xmlns:p14="http://schemas.microsoft.com/office/powerpoint/2010/main" val="113912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564" y="1858105"/>
            <a:ext cx="5061337" cy="3749089"/>
          </a:xfrm>
          <a:prstGeom prst="rect">
            <a:avLst/>
          </a:prstGeom>
        </p:spPr>
      </p:pic>
      <p:sp>
        <p:nvSpPr>
          <p:cNvPr id="2" name="Title 1"/>
          <p:cNvSpPr>
            <a:spLocks noGrp="1"/>
          </p:cNvSpPr>
          <p:nvPr>
            <p:ph type="title"/>
          </p:nvPr>
        </p:nvSpPr>
        <p:spPr/>
        <p:txBody>
          <a:bodyPr>
            <a:normAutofit/>
          </a:bodyPr>
          <a:lstStyle/>
          <a:p>
            <a:r>
              <a:rPr lang="en-US" dirty="0" smtClean="0"/>
              <a:t>4. Unit and integration test planning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79" y="2023692"/>
            <a:ext cx="3735977" cy="232715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246665"/>
            <a:ext cx="6115050" cy="1333500"/>
          </a:xfrm>
          <a:prstGeom prst="rect">
            <a:avLst/>
          </a:prstGeom>
        </p:spPr>
      </p:pic>
    </p:spTree>
    <p:extLst>
      <p:ext uri="{BB962C8B-B14F-4D97-AF65-F5344CB8AC3E}">
        <p14:creationId xmlns:p14="http://schemas.microsoft.com/office/powerpoint/2010/main" val="9827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Proof-of-concept. Unit and integration test implementation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739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 </a:t>
            </a:r>
            <a:r>
              <a:rPr lang="en-US" dirty="0" err="1" smtClean="0"/>
              <a:t>mai</a:t>
            </a:r>
            <a:r>
              <a:rPr lang="en-US" dirty="0" smtClean="0"/>
              <a:t> </a:t>
            </a:r>
            <a:r>
              <a:rPr lang="en-US" dirty="0" err="1" smtClean="0"/>
              <a:t>tre</a:t>
            </a:r>
            <a:r>
              <a:rPr lang="en-US" dirty="0" smtClean="0"/>
              <a:t> </a:t>
            </a:r>
            <a:r>
              <a:rPr lang="en-US" dirty="0" err="1" smtClean="0"/>
              <a:t>sa</a:t>
            </a:r>
            <a:r>
              <a:rPr lang="en-US" dirty="0" smtClean="0"/>
              <a:t> </a:t>
            </a:r>
            <a:r>
              <a:rPr lang="en-US" dirty="0" err="1" smtClean="0"/>
              <a:t>punem</a:t>
            </a:r>
            <a:endParaRPr lang="en-US" dirty="0"/>
          </a:p>
        </p:txBody>
      </p:sp>
      <p:sp>
        <p:nvSpPr>
          <p:cNvPr id="3" name="Content Placeholder 2"/>
          <p:cNvSpPr>
            <a:spLocks noGrp="1"/>
          </p:cNvSpPr>
          <p:nvPr>
            <p:ph idx="1"/>
          </p:nvPr>
        </p:nvSpPr>
        <p:spPr/>
        <p:txBody>
          <a:bodyPr/>
          <a:lstStyle/>
          <a:p>
            <a:r>
              <a:rPr lang="en-US" dirty="0" smtClean="0"/>
              <a:t>3.</a:t>
            </a:r>
            <a:endParaRPr lang="en-US" dirty="0"/>
          </a:p>
          <a:p>
            <a:r>
              <a:rPr lang="en-US" dirty="0" err="1" smtClean="0"/>
              <a:t>B.Make</a:t>
            </a:r>
            <a:r>
              <a:rPr lang="en-US" dirty="0" smtClean="0"/>
              <a:t> </a:t>
            </a:r>
            <a:r>
              <a:rPr lang="en-US" dirty="0"/>
              <a:t>suggestions for test </a:t>
            </a:r>
            <a:r>
              <a:rPr lang="en-US" dirty="0" smtClean="0"/>
              <a:t>scenarios </a:t>
            </a:r>
            <a:r>
              <a:rPr lang="en-US" dirty="0"/>
              <a:t>from the use case </a:t>
            </a:r>
            <a:r>
              <a:rPr lang="en-US" dirty="0" smtClean="0"/>
              <a:t>consider </a:t>
            </a:r>
            <a:r>
              <a:rPr lang="en-US" dirty="0"/>
              <a:t>alternative </a:t>
            </a:r>
            <a:r>
              <a:rPr lang="en-US" dirty="0" smtClean="0"/>
              <a:t>flows.</a:t>
            </a:r>
            <a:endParaRPr lang="en-US" dirty="0"/>
          </a:p>
          <a:p>
            <a:r>
              <a:rPr lang="en-US" dirty="0" err="1" smtClean="0"/>
              <a:t>c.Make</a:t>
            </a:r>
            <a:r>
              <a:rPr lang="en-US" dirty="0" smtClean="0"/>
              <a:t> </a:t>
            </a:r>
            <a:r>
              <a:rPr lang="en-US" dirty="0"/>
              <a:t>suggestions for test cases; one test case for each test </a:t>
            </a:r>
            <a:r>
              <a:rPr lang="en-US" dirty="0" smtClean="0"/>
              <a:t>scenario</a:t>
            </a:r>
          </a:p>
          <a:p>
            <a:r>
              <a:rPr lang="en-US" dirty="0" smtClean="0"/>
              <a:t>4.</a:t>
            </a:r>
          </a:p>
          <a:p>
            <a:r>
              <a:rPr lang="en-US" dirty="0" smtClean="0"/>
              <a:t>a. Define </a:t>
            </a:r>
            <a:r>
              <a:rPr lang="en-US" dirty="0"/>
              <a:t>equivalence classes for amount </a:t>
            </a:r>
            <a:r>
              <a:rPr lang="en-US" dirty="0" smtClean="0"/>
              <a:t>and </a:t>
            </a:r>
            <a:r>
              <a:rPr lang="en-US" dirty="0" err="1" smtClean="0"/>
              <a:t>amountInStock</a:t>
            </a:r>
            <a:endParaRPr lang="en-US" dirty="0"/>
          </a:p>
          <a:p>
            <a:r>
              <a:rPr lang="en-US" dirty="0" err="1" smtClean="0"/>
              <a:t>b.Make</a:t>
            </a:r>
            <a:r>
              <a:rPr lang="en-US" dirty="0" smtClean="0"/>
              <a:t> </a:t>
            </a:r>
            <a:r>
              <a:rPr lang="en-US" dirty="0"/>
              <a:t>test cases which cover the equivalence classes while using boundary values. </a:t>
            </a:r>
          </a:p>
        </p:txBody>
      </p:sp>
    </p:spTree>
    <p:extLst>
      <p:ext uri="{BB962C8B-B14F-4D97-AF65-F5344CB8AC3E}">
        <p14:creationId xmlns:p14="http://schemas.microsoft.com/office/powerpoint/2010/main" val="35873940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TotalTime>
  <Words>439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Workshop: Quality and test</vt:lpstr>
      <vt:lpstr>1. Criteria for quality attributes</vt:lpstr>
      <vt:lpstr>2. Maintainability as a quality attribute</vt:lpstr>
      <vt:lpstr>3. System test planning</vt:lpstr>
      <vt:lpstr>4. Unit and integration test planning</vt:lpstr>
      <vt:lpstr>5. Proof-of-concept. Unit and integration test implementation </vt:lpstr>
      <vt:lpstr>Ce mai tre sa punem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Quality and test</dc:title>
  <dc:creator>Lucaci Andrei</dc:creator>
  <cp:lastModifiedBy>Lucaci Andrei</cp:lastModifiedBy>
  <cp:revision>10</cp:revision>
  <dcterms:created xsi:type="dcterms:W3CDTF">2015-04-21T19:40:48Z</dcterms:created>
  <dcterms:modified xsi:type="dcterms:W3CDTF">2015-04-21T20:30:16Z</dcterms:modified>
</cp:coreProperties>
</file>