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24F77DA-483A-4AE3-BDEB-FC114CE9CD88}">
          <p14:sldIdLst>
            <p14:sldId id="256"/>
            <p14:sldId id="258"/>
            <p14:sldId id="259"/>
            <p14:sldId id="260"/>
            <p14:sldId id="261"/>
            <p14:sldId id="263"/>
            <p14:sldId id="262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A0D565"/>
    <a:srgbClr val="F7BF5C"/>
    <a:srgbClr val="593407"/>
    <a:srgbClr val="545454"/>
    <a:srgbClr val="FD7A55"/>
    <a:srgbClr val="6E6E6E"/>
    <a:srgbClr val="FBBD5B"/>
    <a:srgbClr val="FF9026"/>
    <a:srgbClr val="FF7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25EB4-B1A5-4A6C-B646-666066B5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BFEEF2-DD05-4254-9A56-58E5D000B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9395D-BA62-4603-BB05-FBC636EC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BD05-1E36-458C-BCD3-3144C64383BC}" type="datetimeFigureOut">
              <a:rPr lang="uk-UA" smtClean="0"/>
              <a:t>09.06.2021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8E364C-E912-4902-8E82-8CB35A86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51D6E-1195-47BD-9319-A7395C58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1C3-0CD5-4037-9DD8-7623AB6286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23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4850C-2DF0-4340-8513-CA68785C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E51A52-5DAB-4B56-80ED-4CA73CEDB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16EF20-C8A0-4F1A-ADE2-0AA0B755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BD05-1E36-458C-BCD3-3144C64383BC}" type="datetimeFigureOut">
              <a:rPr lang="uk-UA" smtClean="0"/>
              <a:t>09.06.2021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738059-27EE-4C4D-B077-01B56AB0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78901B-A252-40A0-B4A0-1D2C7396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1C3-0CD5-4037-9DD8-7623AB6286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302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7DC675-1F0E-445F-B1AE-CFB833933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80A6AE-FD6A-4962-B498-02C0BC38A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B9D87-AA3B-45D0-A33E-58D92464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BD05-1E36-458C-BCD3-3144C64383BC}" type="datetimeFigureOut">
              <a:rPr lang="uk-UA" smtClean="0"/>
              <a:t>09.06.2021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ED28AC-0D25-4DE6-BA5A-D173EEBC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5A5C46-830B-486F-A456-7EEB1C29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1C3-0CD5-4037-9DD8-7623AB6286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24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518AE-CAFC-4147-8E15-92F927FC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87C50-EFF7-4575-9AC2-037EFB0D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F43018-EFAC-417A-965F-180524D5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BD05-1E36-458C-BCD3-3144C64383BC}" type="datetimeFigureOut">
              <a:rPr lang="uk-UA" smtClean="0"/>
              <a:t>09.06.2021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D240AB-951F-4B63-A375-DB38A3FD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7CD48-620B-4B5B-B8A1-5D6A3E33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1C3-0CD5-4037-9DD8-7623AB6286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306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A5838-8C94-4A46-A849-B3682004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246F48-2D5C-4C9A-890B-5C630C7E4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B5D123-C95B-4FFA-8414-F2000228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BD05-1E36-458C-BCD3-3144C64383BC}" type="datetimeFigureOut">
              <a:rPr lang="uk-UA" smtClean="0"/>
              <a:t>09.06.2021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1CF5A4-453B-4076-82E5-AB23B97A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A2545B-1BB8-4A2A-A95A-4A9C10C4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1C3-0CD5-4037-9DD8-7623AB6286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134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A1F7B-D528-4AFC-BA4C-FAEA42D2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B32FF9-68CD-469D-B69C-9ADB3B704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2BC4D0-C1A4-4DD9-AC84-AF178C340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397A3B-E1B3-4310-A19F-5F170B81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BD05-1E36-458C-BCD3-3144C64383BC}" type="datetimeFigureOut">
              <a:rPr lang="uk-UA" smtClean="0"/>
              <a:t>09.06.2021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5E400E-D93D-476F-8041-161F90EA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7D4F25-FF16-4F99-850C-47FDFA6F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1C3-0CD5-4037-9DD8-7623AB6286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349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FCE89-C12D-48D6-8C11-A1B195F2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C6ABF7-9B5A-4D34-AA37-4ED4ADBD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8F074A-3D93-4FBD-B066-27BA33758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7F32AC-62BE-4549-9C71-79E357DF8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0F1D8F-4575-471F-9D3E-9FB20CB44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A5CBF5-6B65-477E-B641-7C9BFC82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BD05-1E36-458C-BCD3-3144C64383BC}" type="datetimeFigureOut">
              <a:rPr lang="uk-UA" smtClean="0"/>
              <a:t>09.06.2021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40806F-3950-4731-900F-7FA916AA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86CB6A-4A3F-47DF-9893-4FC0B187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1C3-0CD5-4037-9DD8-7623AB6286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66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9CA60-EBF6-432A-AFC9-30DD4093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50B15A-1E6C-437B-8B5E-5BDD3478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BD05-1E36-458C-BCD3-3144C64383BC}" type="datetimeFigureOut">
              <a:rPr lang="uk-UA" smtClean="0"/>
              <a:t>09.06.2021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A5223D-9577-43EF-A28B-5B91ADCD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BF50EE-2A45-4DCF-9961-D1979561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1C3-0CD5-4037-9DD8-7623AB6286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941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A6ED77-0B51-4959-9147-9DCAC2AA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BD05-1E36-458C-BCD3-3144C64383BC}" type="datetimeFigureOut">
              <a:rPr lang="uk-UA" smtClean="0"/>
              <a:t>09.06.2021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32EB45-5109-4DBA-BF44-33B79FE6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C86C38-59D8-4576-8F67-6ACD28CA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1C3-0CD5-4037-9DD8-7623AB6286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450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92F12-A4E3-4DBF-A6BE-1378CC4D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617A30-30EA-41E8-80F6-E01A3095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5AD0CE-2551-4BA9-A5B2-BAA0843C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5E9A58-AE3F-438F-A944-1B04B3FD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BD05-1E36-458C-BCD3-3144C64383BC}" type="datetimeFigureOut">
              <a:rPr lang="uk-UA" smtClean="0"/>
              <a:t>09.06.2021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00E7B7-3B43-42B8-BC15-241C83CD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F5AAEF-5DDF-40E5-B8D2-F9B6AA9D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1C3-0CD5-4037-9DD8-7623AB6286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86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F1A11-B090-44D1-B4DB-831402D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51E130-A6BA-451F-A672-6880C1E93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B15B77-ADF2-4EC3-B2FD-E66334A63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6CCFFD-2591-45C2-B7EB-E0523EB7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BD05-1E36-458C-BCD3-3144C64383BC}" type="datetimeFigureOut">
              <a:rPr lang="uk-UA" smtClean="0"/>
              <a:t>09.06.2021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8AF519-ACCB-4093-B413-EA3DCAEC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5E5DB3-456C-4D8F-9567-6944F42D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1C3-0CD5-4037-9DD8-7623AB6286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71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7C61B-8C3F-4407-8D79-0A46F22E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42D7EA-6E07-4B76-8BD2-D061A9E72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4CD90-772E-4A5F-863A-C3D206386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BD05-1E36-458C-BCD3-3144C64383BC}" type="datetimeFigureOut">
              <a:rPr lang="uk-UA" smtClean="0"/>
              <a:t>09.06.2021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BDECC9-75E9-4018-8BF4-783E720B4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78CC9-BA4D-4CCF-940C-A1A82A913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21C3-0CD5-4037-9DD8-7623AB6286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0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erc.ifmo.ru/wiki/index.php?title=%D0%9F%D0%BE%D0%B8%D1%81%D0%BA_%D0%BF%D0%BE%D0%B4%D1%81%D1%82%D1%80%D0%BE%D0%BA%D0%B8_%D0%B2_%D1%81%D1%82%D1%80%D0%BE%D0%BA%D0%B5_%D1%81_%D0%B8%D1%81%D0%BF%D0%BE%D0%BB%D1%8C%D0%B7%D0%BE%D0%B2%D0%B0%D0%BD%D0%B8%D0%B5%D0%BC_%D1%85%D0%B5%D1%88%D0%B8%D1%80%D0%BE%D0%B2%D0%B0%D0%BD%D0%B8%D1%8F._%D0%90%D0%BB%D0%B3%D0%BE%D1%80%D0%B8%D1%82%D0%BC_%D0%A0%D0%B0%D0%B1%D0%B8%D0%BD%D0%B0-%D0%9A%D0%B0%D1%80%D0%BF%D0%B0" TargetMode="External"/><Relationship Id="rId2" Type="http://schemas.openxmlformats.org/officeDocument/2006/relationships/hyperlink" Target="https://ru.wikipedia.org/wiki/%D0%90%D0%BB%D0%B3%D0%BE%D1%80%D0%B8%D1%82%D0%BC_%D0%A0%D0%B0%D0%B1%D0%B8%D0%BD%D0%B0_%E2%80%94_%D0%9A%D0%B0%D1%80%D0%BF%D0%B0#%D0%98%D1%81%D0%BF%D0%BE%D0%BB%D1%8C%D0%B7%D1%83%D0%B5%D0%BC%D0%B0%D1%8F_%D1%85%D0%B5%D1%88-%D1%84%D1%83%D0%BD%D0%BA%D1%86%D0%B8%D1%8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uancesprog.ru/p/10452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illi69/TT_Project_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2B9E312-CF96-4AEE-9887-C46E19016FB8}"/>
              </a:ext>
            </a:extLst>
          </p:cNvPr>
          <p:cNvSpPr txBox="1"/>
          <p:nvPr/>
        </p:nvSpPr>
        <p:spPr>
          <a:xfrm>
            <a:off x="2256531" y="2367171"/>
            <a:ext cx="65739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Алгоритм </a:t>
            </a:r>
          </a:p>
          <a:p>
            <a:r>
              <a:rPr lang="ru-RU" sz="66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Рабина - Карпа</a:t>
            </a:r>
            <a:endParaRPr lang="uk-UA" sz="66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20" name="Рисунок 19" descr="Ватерлили">
            <a:extLst>
              <a:ext uri="{FF2B5EF4-FFF2-40B4-BE49-F238E27FC236}">
                <a16:creationId xmlns:a16="http://schemas.microsoft.com/office/drawing/2014/main" id="{2C7A38C8-993E-4255-928B-E03A3C3F3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7432" y="1745608"/>
            <a:ext cx="3366784" cy="33667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B90EE63-C323-40CF-AA57-E8686B4CF603}"/>
              </a:ext>
            </a:extLst>
          </p:cNvPr>
          <p:cNvSpPr txBox="1"/>
          <p:nvPr/>
        </p:nvSpPr>
        <p:spPr>
          <a:xfrm>
            <a:off x="9837358" y="6364957"/>
            <a:ext cx="2633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Коротіна Л.К, ПЗПІ-19-8</a:t>
            </a:r>
            <a:endParaRPr lang="uk-UA" sz="16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64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2B9E312-CF96-4AEE-9887-C46E19016FB8}"/>
              </a:ext>
            </a:extLst>
          </p:cNvPr>
          <p:cNvSpPr txBox="1"/>
          <p:nvPr/>
        </p:nvSpPr>
        <p:spPr>
          <a:xfrm>
            <a:off x="511433" y="156767"/>
            <a:ext cx="9581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Доказательство корректности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572670B-B703-4B36-8C38-C33DCCB6A153}"/>
              </a:ext>
            </a:extLst>
          </p:cNvPr>
          <p:cNvSpPr/>
          <p:nvPr/>
        </p:nvSpPr>
        <p:spPr>
          <a:xfrm>
            <a:off x="11339491" y="304782"/>
            <a:ext cx="626096" cy="626096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0BE8EF6-34A5-4206-929D-C2DE5502B2C8}"/>
              </a:ext>
            </a:extLst>
          </p:cNvPr>
          <p:cNvSpPr/>
          <p:nvPr/>
        </p:nvSpPr>
        <p:spPr>
          <a:xfrm>
            <a:off x="10738029" y="708643"/>
            <a:ext cx="222235" cy="222235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922F83-2775-4F21-B492-CB0DD2F877D4}"/>
              </a:ext>
            </a:extLst>
          </p:cNvPr>
          <p:cNvSpPr/>
          <p:nvPr/>
        </p:nvSpPr>
        <p:spPr>
          <a:xfrm>
            <a:off x="10116053" y="123451"/>
            <a:ext cx="396240" cy="39624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4C47CB-45CB-4FFE-8ECA-B91632D80FE6}"/>
              </a:ext>
            </a:extLst>
          </p:cNvPr>
          <p:cNvSpPr/>
          <p:nvPr/>
        </p:nvSpPr>
        <p:spPr>
          <a:xfrm>
            <a:off x="10226917" y="898730"/>
            <a:ext cx="263769" cy="263769"/>
          </a:xfrm>
          <a:prstGeom prst="ellipse">
            <a:avLst/>
          </a:prstGeom>
          <a:solidFill>
            <a:srgbClr val="8E8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9E79ABA-C8E9-4FA5-95CE-F47557A6A796}"/>
              </a:ext>
            </a:extLst>
          </p:cNvPr>
          <p:cNvSpPr/>
          <p:nvPr/>
        </p:nvSpPr>
        <p:spPr>
          <a:xfrm>
            <a:off x="10815944" y="1439759"/>
            <a:ext cx="288640" cy="288640"/>
          </a:xfrm>
          <a:prstGeom prst="ellipse">
            <a:avLst/>
          </a:prstGeom>
          <a:solidFill>
            <a:srgbClr val="AC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D7B14-3131-4541-86A0-A8BF814FA976}"/>
              </a:ext>
            </a:extLst>
          </p:cNvPr>
          <p:cNvSpPr txBox="1"/>
          <p:nvPr/>
        </p:nvSpPr>
        <p:spPr>
          <a:xfrm>
            <a:off x="511433" y="1068922"/>
            <a:ext cx="11353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Рассмотрим </a:t>
            </a:r>
            <a:r>
              <a:rPr lang="ru-RU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хеш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s[0..j]:</a:t>
            </a:r>
            <a:endParaRPr lang="ru-RU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hash(s[0..j])=s[0]+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ps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[1]+...+pi−1s[i−1]+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pis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[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]+...+pj−1s[j−1]+pjs[j]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  <a:p>
            <a:endParaRPr lang="ru-RU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Разобьем на две части:</a:t>
            </a:r>
          </a:p>
          <a:p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hash(s[0..j])=(s[0]+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ps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[1]+...+pi−1s[i−1])+(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pis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[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]+...+pj−1s[j−1]+pjs[j])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  <a:p>
            <a:endParaRPr lang="ru-RU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Вынесем из последней скобки множитель 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pi:</a:t>
            </a:r>
          </a:p>
          <a:p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hash(s[0..j])=(s[0]+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ps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[1]+...+pi−1s[i−1])+pi(s[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]+...+pj−i−1s[j−1]+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pj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−is[j])</a:t>
            </a:r>
            <a:endParaRPr lang="ru-RU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Выражение в первой скобке есть не что иное, как </a:t>
            </a:r>
            <a:r>
              <a:rPr lang="ru-RU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хеш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подстроки 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s[0..i−1], 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а во второй — </a:t>
            </a:r>
            <a:r>
              <a:rPr lang="ru-RU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хеш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нужной нам подстроки 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s[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..j]. 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Итак, мы получили, что:</a:t>
            </a:r>
          </a:p>
          <a:p>
            <a:endParaRPr lang="ru-RU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hash(s[0..j])=hash(s[0..i−1])+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pihash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(s[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..j])</a:t>
            </a:r>
            <a:endParaRPr lang="ru-RU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Отсюда получается следующая формула для 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hash(s[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..j]):</a:t>
            </a:r>
          </a:p>
          <a:p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hash(s[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..j])=(1/pi)(hash(s[0..j])−hash(s[0..i−1]))</a:t>
            </a:r>
          </a:p>
          <a:p>
            <a:endParaRPr lang="en-US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5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2B9E312-CF96-4AEE-9887-C46E19016FB8}"/>
              </a:ext>
            </a:extLst>
          </p:cNvPr>
          <p:cNvSpPr txBox="1"/>
          <p:nvPr/>
        </p:nvSpPr>
        <p:spPr>
          <a:xfrm>
            <a:off x="511433" y="156767"/>
            <a:ext cx="9581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Доказательство корректности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572670B-B703-4B36-8C38-C33DCCB6A153}"/>
              </a:ext>
            </a:extLst>
          </p:cNvPr>
          <p:cNvSpPr/>
          <p:nvPr/>
        </p:nvSpPr>
        <p:spPr>
          <a:xfrm>
            <a:off x="11339491" y="304782"/>
            <a:ext cx="626096" cy="626096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0BE8EF6-34A5-4206-929D-C2DE5502B2C8}"/>
              </a:ext>
            </a:extLst>
          </p:cNvPr>
          <p:cNvSpPr/>
          <p:nvPr/>
        </p:nvSpPr>
        <p:spPr>
          <a:xfrm>
            <a:off x="10738029" y="708643"/>
            <a:ext cx="222235" cy="222235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922F83-2775-4F21-B492-CB0DD2F877D4}"/>
              </a:ext>
            </a:extLst>
          </p:cNvPr>
          <p:cNvSpPr/>
          <p:nvPr/>
        </p:nvSpPr>
        <p:spPr>
          <a:xfrm>
            <a:off x="10116053" y="123451"/>
            <a:ext cx="396240" cy="39624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4C47CB-45CB-4FFE-8ECA-B91632D80FE6}"/>
              </a:ext>
            </a:extLst>
          </p:cNvPr>
          <p:cNvSpPr/>
          <p:nvPr/>
        </p:nvSpPr>
        <p:spPr>
          <a:xfrm>
            <a:off x="10226917" y="898730"/>
            <a:ext cx="263769" cy="263769"/>
          </a:xfrm>
          <a:prstGeom prst="ellipse">
            <a:avLst/>
          </a:prstGeom>
          <a:solidFill>
            <a:srgbClr val="8E8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9E79ABA-C8E9-4FA5-95CE-F47557A6A796}"/>
              </a:ext>
            </a:extLst>
          </p:cNvPr>
          <p:cNvSpPr/>
          <p:nvPr/>
        </p:nvSpPr>
        <p:spPr>
          <a:xfrm>
            <a:off x="10815944" y="1439759"/>
            <a:ext cx="288640" cy="288640"/>
          </a:xfrm>
          <a:prstGeom prst="ellipse">
            <a:avLst/>
          </a:prstGeom>
          <a:solidFill>
            <a:srgbClr val="AC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D7B14-3131-4541-86A0-A8BF814FA976}"/>
              </a:ext>
            </a:extLst>
          </p:cNvPr>
          <p:cNvSpPr txBox="1"/>
          <p:nvPr/>
        </p:nvSpPr>
        <p:spPr>
          <a:xfrm>
            <a:off x="435233" y="1162499"/>
            <a:ext cx="103027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Из этой формулы 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hash(s[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..j])=(1/pi)(hash(s[0..j])−hash(s[0..i−1]))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, чтобы уметь считать </a:t>
            </a:r>
            <a:r>
              <a:rPr lang="ru-RU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хеш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для всех подстрок начинающихся с 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нужно </a:t>
            </a:r>
            <a:r>
              <a:rPr lang="ru-RU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предпосчитать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все 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pi 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для 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∈[0..n−1]. </a:t>
            </a:r>
            <a:endParaRPr lang="ru-RU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ru-RU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Это займет много памяти. Но поскольку нам нужны только подстроки размером 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m − 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мы можем подсчитать </a:t>
            </a:r>
            <a:r>
              <a:rPr lang="ru-RU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хеш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подстроки 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s[0..m−1], 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а затем пересчитывать </a:t>
            </a:r>
            <a:r>
              <a:rPr lang="ru-RU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хеши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для всех 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∈[0..n−m] 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за 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O(1) 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следующим образом:</a:t>
            </a:r>
          </a:p>
          <a:p>
            <a:endParaRPr lang="ru-RU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hash(s[i+1..i+m−1])=(hash(s[i..i+m−1])−pm−1s[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])mod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r.</a:t>
            </a:r>
          </a:p>
          <a:p>
            <a:endParaRPr lang="en-US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hash(s[i+1..i+m])=(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p⋅hash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(s[i+1..i+m−1])+s[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i+m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])mod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r.</a:t>
            </a:r>
            <a:endParaRPr lang="ru-RU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uk-UA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uk-UA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Получается</a:t>
            </a:r>
            <a:r>
              <a:rPr lang="uk-UA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: 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hash(s[i+1..i+m])=(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p⋅hash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(s[i..i+m−1])−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pis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[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]+s[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i+m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])</a:t>
            </a:r>
            <a:r>
              <a:rPr lang="en-US" sz="20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modr</a:t>
            </a:r>
            <a:r>
              <a:rPr lang="ru-RU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0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endParaRPr lang="en-US" sz="20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0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2B9E312-CF96-4AEE-9887-C46E19016FB8}"/>
              </a:ext>
            </a:extLst>
          </p:cNvPr>
          <p:cNvSpPr txBox="1"/>
          <p:nvPr/>
        </p:nvSpPr>
        <p:spPr>
          <a:xfrm>
            <a:off x="499577" y="156165"/>
            <a:ext cx="9581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Асимптотика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9A8E3-040C-4CAD-AD6D-A40AFDD8CCA7}"/>
              </a:ext>
            </a:extLst>
          </p:cNvPr>
          <p:cNvSpPr txBox="1"/>
          <p:nvPr/>
        </p:nvSpPr>
        <p:spPr>
          <a:xfrm>
            <a:off x="397975" y="1244901"/>
            <a:ext cx="1011431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just"/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При использовании полиномиального </a:t>
            </a:r>
            <a:r>
              <a:rPr lang="ru-RU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хеша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алгоритма Рабина — Карпа может найти все образцы k за ожидаемое время </a:t>
            </a:r>
            <a:r>
              <a:rPr lang="ru-RU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O(</a:t>
            </a:r>
            <a:r>
              <a:rPr lang="ru-RU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n+k</a:t>
            </a:r>
            <a:r>
              <a:rPr lang="ru-RU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, так как изначальный подсчёт </a:t>
            </a:r>
            <a:r>
              <a:rPr lang="ru-RU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хешей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выполняется за </a:t>
            </a:r>
            <a:r>
              <a:rPr lang="ru-RU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O(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m</a:t>
            </a:r>
            <a:r>
              <a:rPr lang="ru-RU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  <a:r>
              <a:rPr lang="uk-UA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,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каждая итерация выполняется за </a:t>
            </a:r>
            <a:r>
              <a:rPr lang="ru-RU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O(</a:t>
            </a:r>
            <a:r>
              <a:rPr lang="uk-UA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1</a:t>
            </a:r>
            <a:r>
              <a:rPr lang="ru-RU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и в цикле всего</a:t>
            </a:r>
            <a:r>
              <a:rPr lang="ru-RU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n-m+1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 итераций</a:t>
            </a:r>
          </a:p>
          <a:p>
            <a:endParaRPr lang="ru-RU" sz="32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572670B-B703-4B36-8C38-C33DCCB6A153}"/>
              </a:ext>
            </a:extLst>
          </p:cNvPr>
          <p:cNvSpPr/>
          <p:nvPr/>
        </p:nvSpPr>
        <p:spPr>
          <a:xfrm>
            <a:off x="11339491" y="304782"/>
            <a:ext cx="626096" cy="626096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0BE8EF6-34A5-4206-929D-C2DE5502B2C8}"/>
              </a:ext>
            </a:extLst>
          </p:cNvPr>
          <p:cNvSpPr/>
          <p:nvPr/>
        </p:nvSpPr>
        <p:spPr>
          <a:xfrm>
            <a:off x="10823580" y="842891"/>
            <a:ext cx="222235" cy="222235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922F83-2775-4F21-B492-CB0DD2F877D4}"/>
              </a:ext>
            </a:extLst>
          </p:cNvPr>
          <p:cNvSpPr/>
          <p:nvPr/>
        </p:nvSpPr>
        <p:spPr>
          <a:xfrm>
            <a:off x="10116053" y="123451"/>
            <a:ext cx="396240" cy="39624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4C47CB-45CB-4FFE-8ECA-B91632D80FE6}"/>
              </a:ext>
            </a:extLst>
          </p:cNvPr>
          <p:cNvSpPr/>
          <p:nvPr/>
        </p:nvSpPr>
        <p:spPr>
          <a:xfrm>
            <a:off x="8077160" y="321571"/>
            <a:ext cx="263769" cy="263769"/>
          </a:xfrm>
          <a:prstGeom prst="ellipse">
            <a:avLst/>
          </a:prstGeom>
          <a:solidFill>
            <a:srgbClr val="8E8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9E79ABA-C8E9-4FA5-95CE-F47557A6A796}"/>
              </a:ext>
            </a:extLst>
          </p:cNvPr>
          <p:cNvSpPr/>
          <p:nvPr/>
        </p:nvSpPr>
        <p:spPr>
          <a:xfrm>
            <a:off x="9159712" y="617830"/>
            <a:ext cx="288640" cy="288640"/>
          </a:xfrm>
          <a:prstGeom prst="ellipse">
            <a:avLst/>
          </a:prstGeom>
          <a:solidFill>
            <a:srgbClr val="AC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927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169A8E3-040C-4CAD-AD6D-A40AFDD8CCA7}"/>
              </a:ext>
            </a:extLst>
          </p:cNvPr>
          <p:cNvSpPr txBox="1"/>
          <p:nvPr/>
        </p:nvSpPr>
        <p:spPr>
          <a:xfrm>
            <a:off x="2666328" y="2665104"/>
            <a:ext cx="542357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ru-RU" sz="4000" b="1" dirty="0">
                <a:solidFill>
                  <a:srgbClr val="E2E2E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Заключение</a:t>
            </a:r>
          </a:p>
          <a:p>
            <a:pPr>
              <a:spcBef>
                <a:spcPts val="1500"/>
              </a:spcBef>
            </a:pPr>
            <a:endParaRPr lang="uk-UA" sz="3600" b="1" dirty="0">
              <a:solidFill>
                <a:srgbClr val="E2E2E2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572670B-B703-4B36-8C38-C33DCCB6A153}"/>
              </a:ext>
            </a:extLst>
          </p:cNvPr>
          <p:cNvSpPr/>
          <p:nvPr/>
        </p:nvSpPr>
        <p:spPr>
          <a:xfrm>
            <a:off x="1054709" y="145907"/>
            <a:ext cx="626096" cy="626096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0BE8EF6-34A5-4206-929D-C2DE5502B2C8}"/>
              </a:ext>
            </a:extLst>
          </p:cNvPr>
          <p:cNvSpPr/>
          <p:nvPr/>
        </p:nvSpPr>
        <p:spPr>
          <a:xfrm rot="1908915">
            <a:off x="11199502" y="6524066"/>
            <a:ext cx="222235" cy="222235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922F83-2775-4F21-B492-CB0DD2F877D4}"/>
              </a:ext>
            </a:extLst>
          </p:cNvPr>
          <p:cNvSpPr/>
          <p:nvPr/>
        </p:nvSpPr>
        <p:spPr>
          <a:xfrm>
            <a:off x="11599410" y="5823269"/>
            <a:ext cx="396240" cy="39624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4C47CB-45CB-4FFE-8ECA-B91632D80FE6}"/>
              </a:ext>
            </a:extLst>
          </p:cNvPr>
          <p:cNvSpPr/>
          <p:nvPr/>
        </p:nvSpPr>
        <p:spPr>
          <a:xfrm>
            <a:off x="1054709" y="1576590"/>
            <a:ext cx="263769" cy="263769"/>
          </a:xfrm>
          <a:prstGeom prst="ellipse">
            <a:avLst/>
          </a:prstGeom>
          <a:solidFill>
            <a:srgbClr val="8E8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9E79ABA-C8E9-4FA5-95CE-F47557A6A796}"/>
              </a:ext>
            </a:extLst>
          </p:cNvPr>
          <p:cNvSpPr/>
          <p:nvPr/>
        </p:nvSpPr>
        <p:spPr>
          <a:xfrm>
            <a:off x="330821" y="1023361"/>
            <a:ext cx="288640" cy="288640"/>
          </a:xfrm>
          <a:prstGeom prst="ellipse">
            <a:avLst/>
          </a:prstGeom>
          <a:solidFill>
            <a:srgbClr val="AC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6DBBEFEA-A017-4664-ADE2-0A7D2DDA4C17}"/>
              </a:ext>
            </a:extLst>
          </p:cNvPr>
          <p:cNvSpPr/>
          <p:nvPr/>
        </p:nvSpPr>
        <p:spPr>
          <a:xfrm>
            <a:off x="8254711" y="2671776"/>
            <a:ext cx="912182" cy="912182"/>
          </a:xfrm>
          <a:prstGeom prst="roundRect">
            <a:avLst/>
          </a:prstGeom>
          <a:solidFill>
            <a:srgbClr val="FB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Google Shape;690;p32">
            <a:extLst>
              <a:ext uri="{FF2B5EF4-FFF2-40B4-BE49-F238E27FC236}">
                <a16:creationId xmlns:a16="http://schemas.microsoft.com/office/drawing/2014/main" id="{33C760FD-1F2F-496C-8503-3BBEF8C47317}"/>
              </a:ext>
            </a:extLst>
          </p:cNvPr>
          <p:cNvSpPr txBox="1">
            <a:spLocks/>
          </p:cNvSpPr>
          <p:nvPr/>
        </p:nvSpPr>
        <p:spPr>
          <a:xfrm>
            <a:off x="8220302" y="2851200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  <a:latin typeface="+mn-lt"/>
              </a:rPr>
              <a:t>3</a:t>
            </a:r>
            <a:endParaRPr lang="e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FED1C8C-E2EE-4301-8657-CE9C63F300C5}"/>
              </a:ext>
            </a:extLst>
          </p:cNvPr>
          <p:cNvSpPr/>
          <p:nvPr/>
        </p:nvSpPr>
        <p:spPr>
          <a:xfrm>
            <a:off x="2182906" y="4470179"/>
            <a:ext cx="7826188" cy="209204"/>
          </a:xfrm>
          <a:prstGeom prst="roundRect">
            <a:avLst>
              <a:gd name="adj" fmla="val 50000"/>
            </a:avLst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66F6B8F5-A3CB-4CD6-AF2A-CAD10183CC27}"/>
              </a:ext>
            </a:extLst>
          </p:cNvPr>
          <p:cNvSpPr/>
          <p:nvPr/>
        </p:nvSpPr>
        <p:spPr>
          <a:xfrm>
            <a:off x="2182906" y="4470179"/>
            <a:ext cx="7826188" cy="209204"/>
          </a:xfrm>
          <a:prstGeom prst="roundRect">
            <a:avLst>
              <a:gd name="adj" fmla="val 50000"/>
            </a:avLst>
          </a:prstGeom>
          <a:solidFill>
            <a:srgbClr val="FB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7" name="Google Shape;693;p32">
            <a:extLst>
              <a:ext uri="{FF2B5EF4-FFF2-40B4-BE49-F238E27FC236}">
                <a16:creationId xmlns:a16="http://schemas.microsoft.com/office/drawing/2014/main" id="{97EF95DA-B2D7-4123-AAC0-7EB85A9121F0}"/>
              </a:ext>
            </a:extLst>
          </p:cNvPr>
          <p:cNvCxnSpPr>
            <a:cxnSpLocks/>
          </p:cNvCxnSpPr>
          <p:nvPr/>
        </p:nvCxnSpPr>
        <p:spPr>
          <a:xfrm>
            <a:off x="8739550" y="3492179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FBBD5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972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2B9E312-CF96-4AEE-9887-C46E19016FB8}"/>
              </a:ext>
            </a:extLst>
          </p:cNvPr>
          <p:cNvSpPr txBox="1"/>
          <p:nvPr/>
        </p:nvSpPr>
        <p:spPr>
          <a:xfrm>
            <a:off x="499577" y="156165"/>
            <a:ext cx="9581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Анализ источников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9A8E3-040C-4CAD-AD6D-A40AFDD8CCA7}"/>
              </a:ext>
            </a:extLst>
          </p:cNvPr>
          <p:cNvSpPr txBox="1"/>
          <p:nvPr/>
        </p:nvSpPr>
        <p:spPr>
          <a:xfrm>
            <a:off x="1225173" y="2356249"/>
            <a:ext cx="10114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r>
              <a:rPr lang="en-US" sz="32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(</a:t>
            </a:r>
            <a:r>
              <a:rPr lang="ru-RU" sz="32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общая информация</a:t>
            </a:r>
            <a:r>
              <a:rPr lang="en-US" sz="32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neerc.ifmo</a:t>
            </a:r>
            <a:r>
              <a:rPr lang="ru-RU" sz="32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32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(подробности работы алгоритма)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NOP</a:t>
            </a:r>
            <a:r>
              <a:rPr lang="en-US" sz="32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ru-RU" sz="32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(подробности работы алгоритма</a:t>
            </a:r>
            <a:r>
              <a:rPr lang="en-US" sz="32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uk-UA" sz="32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хеша</a:t>
            </a:r>
            <a:r>
              <a:rPr lang="ru-RU" sz="32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  <a:endParaRPr lang="en-US" sz="32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32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572670B-B703-4B36-8C38-C33DCCB6A153}"/>
              </a:ext>
            </a:extLst>
          </p:cNvPr>
          <p:cNvSpPr/>
          <p:nvPr/>
        </p:nvSpPr>
        <p:spPr>
          <a:xfrm>
            <a:off x="11339491" y="304782"/>
            <a:ext cx="626096" cy="626096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0BE8EF6-34A5-4206-929D-C2DE5502B2C8}"/>
              </a:ext>
            </a:extLst>
          </p:cNvPr>
          <p:cNvSpPr/>
          <p:nvPr/>
        </p:nvSpPr>
        <p:spPr>
          <a:xfrm>
            <a:off x="10823580" y="842891"/>
            <a:ext cx="222235" cy="222235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922F83-2775-4F21-B492-CB0DD2F877D4}"/>
              </a:ext>
            </a:extLst>
          </p:cNvPr>
          <p:cNvSpPr/>
          <p:nvPr/>
        </p:nvSpPr>
        <p:spPr>
          <a:xfrm>
            <a:off x="10116053" y="123451"/>
            <a:ext cx="396240" cy="39624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4C47CB-45CB-4FFE-8ECA-B91632D80FE6}"/>
              </a:ext>
            </a:extLst>
          </p:cNvPr>
          <p:cNvSpPr/>
          <p:nvPr/>
        </p:nvSpPr>
        <p:spPr>
          <a:xfrm>
            <a:off x="8077160" y="321571"/>
            <a:ext cx="263769" cy="263769"/>
          </a:xfrm>
          <a:prstGeom prst="ellipse">
            <a:avLst/>
          </a:prstGeom>
          <a:solidFill>
            <a:srgbClr val="8E8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9E79ABA-C8E9-4FA5-95CE-F47557A6A796}"/>
              </a:ext>
            </a:extLst>
          </p:cNvPr>
          <p:cNvSpPr/>
          <p:nvPr/>
        </p:nvSpPr>
        <p:spPr>
          <a:xfrm>
            <a:off x="9159712" y="617830"/>
            <a:ext cx="288640" cy="288640"/>
          </a:xfrm>
          <a:prstGeom prst="ellipse">
            <a:avLst/>
          </a:prstGeom>
          <a:solidFill>
            <a:srgbClr val="AC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744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2B9E312-CF96-4AEE-9887-C46E19016FB8}"/>
              </a:ext>
            </a:extLst>
          </p:cNvPr>
          <p:cNvSpPr txBox="1"/>
          <p:nvPr/>
        </p:nvSpPr>
        <p:spPr>
          <a:xfrm>
            <a:off x="499577" y="156165"/>
            <a:ext cx="9581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Выводы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9A8E3-040C-4CAD-AD6D-A40AFDD8CCA7}"/>
              </a:ext>
            </a:extLst>
          </p:cNvPr>
          <p:cNvSpPr txBox="1"/>
          <p:nvPr/>
        </p:nvSpPr>
        <p:spPr>
          <a:xfrm>
            <a:off x="397975" y="1244901"/>
            <a:ext cx="1011431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Алгоритм Рабина – Карпа был придуман в 1987 году и по большей части используется для выявления плагиата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Производительность сильно зависит от производительности используемого </a:t>
            </a:r>
            <a:r>
              <a:rPr lang="ru-RU" sz="28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хеша</a:t>
            </a:r>
            <a:endParaRPr lang="ru-RU" sz="28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В результате проделанной работы была разработана </a:t>
            </a:r>
            <a:r>
              <a:rPr lang="ru-RU" sz="28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</a:t>
            </a:r>
            <a:r>
              <a:rPr lang="ru-RU" sz="28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для визуализации работы алгоритма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ru-RU" sz="32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572670B-B703-4B36-8C38-C33DCCB6A153}"/>
              </a:ext>
            </a:extLst>
          </p:cNvPr>
          <p:cNvSpPr/>
          <p:nvPr/>
        </p:nvSpPr>
        <p:spPr>
          <a:xfrm>
            <a:off x="11339491" y="304782"/>
            <a:ext cx="626096" cy="626096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0BE8EF6-34A5-4206-929D-C2DE5502B2C8}"/>
              </a:ext>
            </a:extLst>
          </p:cNvPr>
          <p:cNvSpPr/>
          <p:nvPr/>
        </p:nvSpPr>
        <p:spPr>
          <a:xfrm>
            <a:off x="10823580" y="842891"/>
            <a:ext cx="222235" cy="222235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922F83-2775-4F21-B492-CB0DD2F877D4}"/>
              </a:ext>
            </a:extLst>
          </p:cNvPr>
          <p:cNvSpPr/>
          <p:nvPr/>
        </p:nvSpPr>
        <p:spPr>
          <a:xfrm>
            <a:off x="10116053" y="123451"/>
            <a:ext cx="396240" cy="39624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4C47CB-45CB-4FFE-8ECA-B91632D80FE6}"/>
              </a:ext>
            </a:extLst>
          </p:cNvPr>
          <p:cNvSpPr/>
          <p:nvPr/>
        </p:nvSpPr>
        <p:spPr>
          <a:xfrm>
            <a:off x="8077160" y="321571"/>
            <a:ext cx="263769" cy="263769"/>
          </a:xfrm>
          <a:prstGeom prst="ellipse">
            <a:avLst/>
          </a:prstGeom>
          <a:solidFill>
            <a:srgbClr val="8E8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9E79ABA-C8E9-4FA5-95CE-F47557A6A796}"/>
              </a:ext>
            </a:extLst>
          </p:cNvPr>
          <p:cNvSpPr/>
          <p:nvPr/>
        </p:nvSpPr>
        <p:spPr>
          <a:xfrm>
            <a:off x="9159712" y="617830"/>
            <a:ext cx="288640" cy="288640"/>
          </a:xfrm>
          <a:prstGeom prst="ellipse">
            <a:avLst/>
          </a:prstGeom>
          <a:solidFill>
            <a:srgbClr val="AC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717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2B9E312-CF96-4AEE-9887-C46E19016FB8}"/>
              </a:ext>
            </a:extLst>
          </p:cNvPr>
          <p:cNvSpPr txBox="1"/>
          <p:nvPr/>
        </p:nvSpPr>
        <p:spPr>
          <a:xfrm>
            <a:off x="976370" y="2875002"/>
            <a:ext cx="9560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Спасибо за внимание!</a:t>
            </a:r>
            <a:endParaRPr lang="uk-UA" sz="66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20" name="Рисунок 19" descr="Ватерлили">
            <a:extLst>
              <a:ext uri="{FF2B5EF4-FFF2-40B4-BE49-F238E27FC236}">
                <a16:creationId xmlns:a16="http://schemas.microsoft.com/office/drawing/2014/main" id="{2C7A38C8-993E-4255-928B-E03A3C3F3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7254" y="1618999"/>
            <a:ext cx="3366784" cy="33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4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2B9E312-CF96-4AEE-9887-C46E19016FB8}"/>
              </a:ext>
            </a:extLst>
          </p:cNvPr>
          <p:cNvSpPr txBox="1"/>
          <p:nvPr/>
        </p:nvSpPr>
        <p:spPr>
          <a:xfrm>
            <a:off x="499577" y="156165"/>
            <a:ext cx="3063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Задача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9A8E3-040C-4CAD-AD6D-A40AFDD8CCA7}"/>
              </a:ext>
            </a:extLst>
          </p:cNvPr>
          <p:cNvSpPr txBox="1"/>
          <p:nvPr/>
        </p:nvSpPr>
        <p:spPr>
          <a:xfrm>
            <a:off x="499577" y="2514095"/>
            <a:ext cx="958175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ru-RU" sz="3600" b="1" dirty="0">
                <a:solidFill>
                  <a:srgbClr val="E2E2E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Изучить назначение, историю, алгоритм работы и затраты алгоритма Рабина – Карпа.</a:t>
            </a:r>
          </a:p>
          <a:p>
            <a:pPr marL="571500" indent="-57150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ru-RU" sz="3600" b="1" dirty="0">
                <a:solidFill>
                  <a:srgbClr val="E2E2E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Реализовать интерактивную  визуализацию</a:t>
            </a:r>
          </a:p>
          <a:p>
            <a:pPr>
              <a:spcBef>
                <a:spcPts val="1500"/>
              </a:spcBef>
            </a:pPr>
            <a:endParaRPr lang="uk-UA" sz="3600" b="1" dirty="0">
              <a:solidFill>
                <a:srgbClr val="E2E2E2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572670B-B703-4B36-8C38-C33DCCB6A153}"/>
              </a:ext>
            </a:extLst>
          </p:cNvPr>
          <p:cNvSpPr/>
          <p:nvPr/>
        </p:nvSpPr>
        <p:spPr>
          <a:xfrm>
            <a:off x="11154436" y="1719213"/>
            <a:ext cx="626096" cy="626096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0BE8EF6-34A5-4206-929D-C2DE5502B2C8}"/>
              </a:ext>
            </a:extLst>
          </p:cNvPr>
          <p:cNvSpPr/>
          <p:nvPr/>
        </p:nvSpPr>
        <p:spPr>
          <a:xfrm>
            <a:off x="11624011" y="6380718"/>
            <a:ext cx="222235" cy="222235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922F83-2775-4F21-B492-CB0DD2F877D4}"/>
              </a:ext>
            </a:extLst>
          </p:cNvPr>
          <p:cNvSpPr/>
          <p:nvPr/>
        </p:nvSpPr>
        <p:spPr>
          <a:xfrm>
            <a:off x="10914340" y="3331553"/>
            <a:ext cx="396240" cy="39624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4C47CB-45CB-4FFE-8ECA-B91632D80FE6}"/>
              </a:ext>
            </a:extLst>
          </p:cNvPr>
          <p:cNvSpPr/>
          <p:nvPr/>
        </p:nvSpPr>
        <p:spPr>
          <a:xfrm>
            <a:off x="11112460" y="5497369"/>
            <a:ext cx="263769" cy="263769"/>
          </a:xfrm>
          <a:prstGeom prst="ellipse">
            <a:avLst/>
          </a:prstGeom>
          <a:solidFill>
            <a:srgbClr val="8E8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9E79ABA-C8E9-4FA5-95CE-F47557A6A796}"/>
              </a:ext>
            </a:extLst>
          </p:cNvPr>
          <p:cNvSpPr/>
          <p:nvPr/>
        </p:nvSpPr>
        <p:spPr>
          <a:xfrm>
            <a:off x="11636212" y="4457209"/>
            <a:ext cx="288640" cy="288640"/>
          </a:xfrm>
          <a:prstGeom prst="ellipse">
            <a:avLst/>
          </a:prstGeom>
          <a:solidFill>
            <a:srgbClr val="AC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454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169A8E3-040C-4CAD-AD6D-A40AFDD8CCA7}"/>
              </a:ext>
            </a:extLst>
          </p:cNvPr>
          <p:cNvSpPr txBox="1"/>
          <p:nvPr/>
        </p:nvSpPr>
        <p:spPr>
          <a:xfrm>
            <a:off x="2666328" y="2665104"/>
            <a:ext cx="497835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ru-RU" sz="4000" b="1" dirty="0">
                <a:solidFill>
                  <a:srgbClr val="E2E2E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Описание алгоритма</a:t>
            </a:r>
          </a:p>
          <a:p>
            <a:pPr>
              <a:spcBef>
                <a:spcPts val="1500"/>
              </a:spcBef>
            </a:pPr>
            <a:endParaRPr lang="uk-UA" sz="3600" b="1" dirty="0">
              <a:solidFill>
                <a:srgbClr val="E2E2E2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572670B-B703-4B36-8C38-C33DCCB6A153}"/>
              </a:ext>
            </a:extLst>
          </p:cNvPr>
          <p:cNvSpPr/>
          <p:nvPr/>
        </p:nvSpPr>
        <p:spPr>
          <a:xfrm>
            <a:off x="1054709" y="145907"/>
            <a:ext cx="626096" cy="626096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0BE8EF6-34A5-4206-929D-C2DE5502B2C8}"/>
              </a:ext>
            </a:extLst>
          </p:cNvPr>
          <p:cNvSpPr/>
          <p:nvPr/>
        </p:nvSpPr>
        <p:spPr>
          <a:xfrm rot="1908915">
            <a:off x="11199502" y="6524066"/>
            <a:ext cx="222235" cy="222235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922F83-2775-4F21-B492-CB0DD2F877D4}"/>
              </a:ext>
            </a:extLst>
          </p:cNvPr>
          <p:cNvSpPr/>
          <p:nvPr/>
        </p:nvSpPr>
        <p:spPr>
          <a:xfrm>
            <a:off x="11599410" y="5823269"/>
            <a:ext cx="396240" cy="39624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4C47CB-45CB-4FFE-8ECA-B91632D80FE6}"/>
              </a:ext>
            </a:extLst>
          </p:cNvPr>
          <p:cNvSpPr/>
          <p:nvPr/>
        </p:nvSpPr>
        <p:spPr>
          <a:xfrm>
            <a:off x="1054709" y="1576590"/>
            <a:ext cx="263769" cy="263769"/>
          </a:xfrm>
          <a:prstGeom prst="ellipse">
            <a:avLst/>
          </a:prstGeom>
          <a:solidFill>
            <a:srgbClr val="8E8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9E79ABA-C8E9-4FA5-95CE-F47557A6A796}"/>
              </a:ext>
            </a:extLst>
          </p:cNvPr>
          <p:cNvSpPr/>
          <p:nvPr/>
        </p:nvSpPr>
        <p:spPr>
          <a:xfrm>
            <a:off x="330821" y="1023361"/>
            <a:ext cx="288640" cy="288640"/>
          </a:xfrm>
          <a:prstGeom prst="ellipse">
            <a:avLst/>
          </a:prstGeom>
          <a:solidFill>
            <a:srgbClr val="AC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6DBBEFEA-A017-4664-ADE2-0A7D2DDA4C17}"/>
              </a:ext>
            </a:extLst>
          </p:cNvPr>
          <p:cNvSpPr/>
          <p:nvPr/>
        </p:nvSpPr>
        <p:spPr>
          <a:xfrm>
            <a:off x="8254711" y="2671776"/>
            <a:ext cx="912182" cy="912182"/>
          </a:xfrm>
          <a:prstGeom prst="roundRect">
            <a:avLst/>
          </a:prstGeom>
          <a:solidFill>
            <a:srgbClr val="FB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Google Shape;690;p32">
            <a:extLst>
              <a:ext uri="{FF2B5EF4-FFF2-40B4-BE49-F238E27FC236}">
                <a16:creationId xmlns:a16="http://schemas.microsoft.com/office/drawing/2014/main" id="{33C760FD-1F2F-496C-8503-3BBEF8C47317}"/>
              </a:ext>
            </a:extLst>
          </p:cNvPr>
          <p:cNvSpPr txBox="1">
            <a:spLocks/>
          </p:cNvSpPr>
          <p:nvPr/>
        </p:nvSpPr>
        <p:spPr>
          <a:xfrm>
            <a:off x="8220302" y="2851200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b="1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FED1C8C-E2EE-4301-8657-CE9C63F300C5}"/>
              </a:ext>
            </a:extLst>
          </p:cNvPr>
          <p:cNvSpPr/>
          <p:nvPr/>
        </p:nvSpPr>
        <p:spPr>
          <a:xfrm>
            <a:off x="2182906" y="4470179"/>
            <a:ext cx="7826188" cy="209204"/>
          </a:xfrm>
          <a:prstGeom prst="roundRect">
            <a:avLst>
              <a:gd name="adj" fmla="val 50000"/>
            </a:avLst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66F6B8F5-A3CB-4CD6-AF2A-CAD10183CC27}"/>
              </a:ext>
            </a:extLst>
          </p:cNvPr>
          <p:cNvSpPr/>
          <p:nvPr/>
        </p:nvSpPr>
        <p:spPr>
          <a:xfrm>
            <a:off x="2182906" y="4470179"/>
            <a:ext cx="2348634" cy="209204"/>
          </a:xfrm>
          <a:prstGeom prst="roundRect">
            <a:avLst>
              <a:gd name="adj" fmla="val 50000"/>
            </a:avLst>
          </a:prstGeom>
          <a:solidFill>
            <a:srgbClr val="FB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7" name="Google Shape;693;p32">
            <a:extLst>
              <a:ext uri="{FF2B5EF4-FFF2-40B4-BE49-F238E27FC236}">
                <a16:creationId xmlns:a16="http://schemas.microsoft.com/office/drawing/2014/main" id="{97EF95DA-B2D7-4123-AAC0-7EB85A9121F0}"/>
              </a:ext>
            </a:extLst>
          </p:cNvPr>
          <p:cNvCxnSpPr>
            <a:cxnSpLocks/>
          </p:cNvCxnSpPr>
          <p:nvPr/>
        </p:nvCxnSpPr>
        <p:spPr>
          <a:xfrm>
            <a:off x="8739550" y="3492179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FBBD5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774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2B9E312-CF96-4AEE-9887-C46E19016FB8}"/>
              </a:ext>
            </a:extLst>
          </p:cNvPr>
          <p:cNvSpPr txBox="1"/>
          <p:nvPr/>
        </p:nvSpPr>
        <p:spPr>
          <a:xfrm>
            <a:off x="499576" y="156165"/>
            <a:ext cx="13596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Назначение и варианты </a:t>
            </a:r>
          </a:p>
          <a:p>
            <a:r>
              <a:rPr lang="ru-RU" sz="5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использования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9A8E3-040C-4CAD-AD6D-A40AFDD8CCA7}"/>
              </a:ext>
            </a:extLst>
          </p:cNvPr>
          <p:cNvSpPr txBox="1"/>
          <p:nvPr/>
        </p:nvSpPr>
        <p:spPr>
          <a:xfrm>
            <a:off x="499576" y="2271596"/>
            <a:ext cx="10427167" cy="471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E2E2E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Поиск шаблона (подстроки) в тексте</a:t>
            </a:r>
          </a:p>
          <a:p>
            <a:endParaRPr lang="ru-RU" sz="3600" b="1" dirty="0">
              <a:solidFill>
                <a:srgbClr val="E2E2E2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ru-RU" sz="3600" b="1" dirty="0">
                <a:solidFill>
                  <a:srgbClr val="E2E2E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Эффективен для поиска совпадений множественных шаблонов одинаковой длины</a:t>
            </a:r>
          </a:p>
          <a:p>
            <a:endParaRPr lang="ru-RU" sz="3600" b="1" dirty="0">
              <a:solidFill>
                <a:srgbClr val="E2E2E2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ru-RU" sz="3600" b="1" dirty="0">
                <a:solidFill>
                  <a:srgbClr val="E2E2E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В основном применяется для выявления плагиата</a:t>
            </a:r>
          </a:p>
          <a:p>
            <a:pPr>
              <a:spcBef>
                <a:spcPts val="1500"/>
              </a:spcBef>
            </a:pPr>
            <a:endParaRPr lang="uk-UA" sz="3600" b="1" dirty="0">
              <a:solidFill>
                <a:srgbClr val="E2E2E2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572670B-B703-4B36-8C38-C33DCCB6A153}"/>
              </a:ext>
            </a:extLst>
          </p:cNvPr>
          <p:cNvSpPr/>
          <p:nvPr/>
        </p:nvSpPr>
        <p:spPr>
          <a:xfrm>
            <a:off x="11154436" y="1719213"/>
            <a:ext cx="626096" cy="626096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0BE8EF6-34A5-4206-929D-C2DE5502B2C8}"/>
              </a:ext>
            </a:extLst>
          </p:cNvPr>
          <p:cNvSpPr/>
          <p:nvPr/>
        </p:nvSpPr>
        <p:spPr>
          <a:xfrm>
            <a:off x="11624011" y="6380718"/>
            <a:ext cx="222235" cy="222235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922F83-2775-4F21-B492-CB0DD2F877D4}"/>
              </a:ext>
            </a:extLst>
          </p:cNvPr>
          <p:cNvSpPr/>
          <p:nvPr/>
        </p:nvSpPr>
        <p:spPr>
          <a:xfrm>
            <a:off x="10914340" y="3331553"/>
            <a:ext cx="396240" cy="39624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4C47CB-45CB-4FFE-8ECA-B91632D80FE6}"/>
              </a:ext>
            </a:extLst>
          </p:cNvPr>
          <p:cNvSpPr/>
          <p:nvPr/>
        </p:nvSpPr>
        <p:spPr>
          <a:xfrm>
            <a:off x="11112460" y="5497369"/>
            <a:ext cx="263769" cy="263769"/>
          </a:xfrm>
          <a:prstGeom prst="ellipse">
            <a:avLst/>
          </a:prstGeom>
          <a:solidFill>
            <a:srgbClr val="8E8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9E79ABA-C8E9-4FA5-95CE-F47557A6A796}"/>
              </a:ext>
            </a:extLst>
          </p:cNvPr>
          <p:cNvSpPr/>
          <p:nvPr/>
        </p:nvSpPr>
        <p:spPr>
          <a:xfrm>
            <a:off x="11636212" y="4457209"/>
            <a:ext cx="288640" cy="288640"/>
          </a:xfrm>
          <a:prstGeom prst="ellipse">
            <a:avLst/>
          </a:prstGeom>
          <a:solidFill>
            <a:srgbClr val="AC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336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2B9E312-CF96-4AEE-9887-C46E19016FB8}"/>
              </a:ext>
            </a:extLst>
          </p:cNvPr>
          <p:cNvSpPr txBox="1"/>
          <p:nvPr/>
        </p:nvSpPr>
        <p:spPr>
          <a:xfrm>
            <a:off x="499577" y="156165"/>
            <a:ext cx="9581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История создания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9A8E3-040C-4CAD-AD6D-A40AFDD8CCA7}"/>
              </a:ext>
            </a:extLst>
          </p:cNvPr>
          <p:cNvSpPr txBox="1"/>
          <p:nvPr/>
        </p:nvSpPr>
        <p:spPr>
          <a:xfrm>
            <a:off x="996444" y="4788065"/>
            <a:ext cx="2482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E2E2E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Ричард Карп</a:t>
            </a:r>
          </a:p>
          <a:p>
            <a:pPr algn="ctr"/>
            <a:r>
              <a:rPr lang="ru-RU" sz="3200" b="1" dirty="0">
                <a:solidFill>
                  <a:srgbClr val="E2E2E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1935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0BE8EF6-34A5-4206-929D-C2DE5502B2C8}"/>
              </a:ext>
            </a:extLst>
          </p:cNvPr>
          <p:cNvSpPr/>
          <p:nvPr/>
        </p:nvSpPr>
        <p:spPr>
          <a:xfrm>
            <a:off x="4632191" y="2756878"/>
            <a:ext cx="222235" cy="222235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9E79ABA-C8E9-4FA5-95CE-F47557A6A796}"/>
              </a:ext>
            </a:extLst>
          </p:cNvPr>
          <p:cNvSpPr/>
          <p:nvPr/>
        </p:nvSpPr>
        <p:spPr>
          <a:xfrm>
            <a:off x="6677807" y="4636742"/>
            <a:ext cx="204377" cy="204377"/>
          </a:xfrm>
          <a:prstGeom prst="ellipse">
            <a:avLst/>
          </a:prstGeom>
          <a:solidFill>
            <a:srgbClr val="AC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AC312A-A70C-4492-A1DC-51A573696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02"/>
          <a:stretch/>
        </p:blipFill>
        <p:spPr bwMode="auto">
          <a:xfrm>
            <a:off x="8602762" y="2443453"/>
            <a:ext cx="1791621" cy="230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17287A-0407-429E-8819-20BA73BD8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0" r="8620"/>
          <a:stretch/>
        </p:blipFill>
        <p:spPr bwMode="auto">
          <a:xfrm>
            <a:off x="1341801" y="2443603"/>
            <a:ext cx="1791621" cy="23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E280C-8D93-4BEB-807C-14374E5D048E}"/>
              </a:ext>
            </a:extLst>
          </p:cNvPr>
          <p:cNvSpPr txBox="1"/>
          <p:nvPr/>
        </p:nvSpPr>
        <p:spPr>
          <a:xfrm>
            <a:off x="8003918" y="4788065"/>
            <a:ext cx="29893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Михаэль Рабин</a:t>
            </a:r>
          </a:p>
          <a:p>
            <a:pPr algn="ctr"/>
            <a:r>
              <a:rPr lang="ru-RU" sz="32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1931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4B695-27CB-49D2-A369-68F955E2F075}"/>
              </a:ext>
            </a:extLst>
          </p:cNvPr>
          <p:cNvSpPr txBox="1"/>
          <p:nvPr/>
        </p:nvSpPr>
        <p:spPr>
          <a:xfrm>
            <a:off x="4762668" y="1430768"/>
            <a:ext cx="2247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1987 год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94057F5-BB08-436C-90DC-A8A56C06493F}"/>
              </a:ext>
            </a:extLst>
          </p:cNvPr>
          <p:cNvGrpSpPr/>
          <p:nvPr/>
        </p:nvGrpSpPr>
        <p:grpSpPr>
          <a:xfrm>
            <a:off x="4452678" y="2581088"/>
            <a:ext cx="2608858" cy="2435441"/>
            <a:chOff x="4339256" y="2443453"/>
            <a:chExt cx="2608858" cy="2435441"/>
          </a:xfrm>
        </p:grpSpPr>
        <p:pic>
          <p:nvPicPr>
            <p:cNvPr id="7" name="Рисунок 6" descr="Кой рыба">
              <a:extLst>
                <a:ext uri="{FF2B5EF4-FFF2-40B4-BE49-F238E27FC236}">
                  <a16:creationId xmlns:a16="http://schemas.microsoft.com/office/drawing/2014/main" id="{B6845C37-F125-4B2A-8DFA-5C00316D9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9256" y="2854645"/>
              <a:ext cx="2024249" cy="2024249"/>
            </a:xfrm>
            <a:prstGeom prst="rect">
              <a:avLst/>
            </a:prstGeom>
          </p:spPr>
        </p:pic>
        <p:pic>
          <p:nvPicPr>
            <p:cNvPr id="20" name="Рисунок 19" descr="Кой рыба">
              <a:extLst>
                <a:ext uri="{FF2B5EF4-FFF2-40B4-BE49-F238E27FC236}">
                  <a16:creationId xmlns:a16="http://schemas.microsoft.com/office/drawing/2014/main" id="{30112847-5084-4BAF-822D-F8FC2C603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4923865" y="2443453"/>
              <a:ext cx="2024249" cy="2024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280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169A8E3-040C-4CAD-AD6D-A40AFDD8CCA7}"/>
              </a:ext>
            </a:extLst>
          </p:cNvPr>
          <p:cNvSpPr txBox="1"/>
          <p:nvPr/>
        </p:nvSpPr>
        <p:spPr>
          <a:xfrm>
            <a:off x="2666328" y="2665104"/>
            <a:ext cx="542357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ru-RU" sz="4000" b="1" dirty="0">
                <a:solidFill>
                  <a:srgbClr val="E2E2E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Изложение алгоритма</a:t>
            </a:r>
          </a:p>
          <a:p>
            <a:pPr>
              <a:spcBef>
                <a:spcPts val="1500"/>
              </a:spcBef>
            </a:pPr>
            <a:endParaRPr lang="uk-UA" sz="3600" b="1" dirty="0">
              <a:solidFill>
                <a:srgbClr val="E2E2E2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572670B-B703-4B36-8C38-C33DCCB6A153}"/>
              </a:ext>
            </a:extLst>
          </p:cNvPr>
          <p:cNvSpPr/>
          <p:nvPr/>
        </p:nvSpPr>
        <p:spPr>
          <a:xfrm>
            <a:off x="1054709" y="145907"/>
            <a:ext cx="626096" cy="626096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0BE8EF6-34A5-4206-929D-C2DE5502B2C8}"/>
              </a:ext>
            </a:extLst>
          </p:cNvPr>
          <p:cNvSpPr/>
          <p:nvPr/>
        </p:nvSpPr>
        <p:spPr>
          <a:xfrm rot="1908915">
            <a:off x="11199502" y="6524066"/>
            <a:ext cx="222235" cy="222235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922F83-2775-4F21-B492-CB0DD2F877D4}"/>
              </a:ext>
            </a:extLst>
          </p:cNvPr>
          <p:cNvSpPr/>
          <p:nvPr/>
        </p:nvSpPr>
        <p:spPr>
          <a:xfrm>
            <a:off x="11599410" y="5823269"/>
            <a:ext cx="396240" cy="39624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4C47CB-45CB-4FFE-8ECA-B91632D80FE6}"/>
              </a:ext>
            </a:extLst>
          </p:cNvPr>
          <p:cNvSpPr/>
          <p:nvPr/>
        </p:nvSpPr>
        <p:spPr>
          <a:xfrm>
            <a:off x="1054709" y="1576590"/>
            <a:ext cx="263769" cy="263769"/>
          </a:xfrm>
          <a:prstGeom prst="ellipse">
            <a:avLst/>
          </a:prstGeom>
          <a:solidFill>
            <a:srgbClr val="8E8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9E79ABA-C8E9-4FA5-95CE-F47557A6A796}"/>
              </a:ext>
            </a:extLst>
          </p:cNvPr>
          <p:cNvSpPr/>
          <p:nvPr/>
        </p:nvSpPr>
        <p:spPr>
          <a:xfrm>
            <a:off x="330821" y="1023361"/>
            <a:ext cx="288640" cy="288640"/>
          </a:xfrm>
          <a:prstGeom prst="ellipse">
            <a:avLst/>
          </a:prstGeom>
          <a:solidFill>
            <a:srgbClr val="AC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6DBBEFEA-A017-4664-ADE2-0A7D2DDA4C17}"/>
              </a:ext>
            </a:extLst>
          </p:cNvPr>
          <p:cNvSpPr/>
          <p:nvPr/>
        </p:nvSpPr>
        <p:spPr>
          <a:xfrm>
            <a:off x="8254711" y="2671776"/>
            <a:ext cx="912182" cy="912182"/>
          </a:xfrm>
          <a:prstGeom prst="roundRect">
            <a:avLst/>
          </a:prstGeom>
          <a:solidFill>
            <a:srgbClr val="FB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Google Shape;690;p32">
            <a:extLst>
              <a:ext uri="{FF2B5EF4-FFF2-40B4-BE49-F238E27FC236}">
                <a16:creationId xmlns:a16="http://schemas.microsoft.com/office/drawing/2014/main" id="{33C760FD-1F2F-496C-8503-3BBEF8C47317}"/>
              </a:ext>
            </a:extLst>
          </p:cNvPr>
          <p:cNvSpPr txBox="1">
            <a:spLocks/>
          </p:cNvSpPr>
          <p:nvPr/>
        </p:nvSpPr>
        <p:spPr>
          <a:xfrm>
            <a:off x="8220302" y="2851200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  <a:latin typeface="+mn-lt"/>
              </a:rPr>
              <a:t>2</a:t>
            </a:r>
            <a:endParaRPr lang="e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FED1C8C-E2EE-4301-8657-CE9C63F300C5}"/>
              </a:ext>
            </a:extLst>
          </p:cNvPr>
          <p:cNvSpPr/>
          <p:nvPr/>
        </p:nvSpPr>
        <p:spPr>
          <a:xfrm>
            <a:off x="2182906" y="4470179"/>
            <a:ext cx="7826188" cy="209204"/>
          </a:xfrm>
          <a:prstGeom prst="roundRect">
            <a:avLst>
              <a:gd name="adj" fmla="val 50000"/>
            </a:avLst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66F6B8F5-A3CB-4CD6-AF2A-CAD10183CC27}"/>
              </a:ext>
            </a:extLst>
          </p:cNvPr>
          <p:cNvSpPr/>
          <p:nvPr/>
        </p:nvSpPr>
        <p:spPr>
          <a:xfrm>
            <a:off x="2182906" y="4470179"/>
            <a:ext cx="5075143" cy="209204"/>
          </a:xfrm>
          <a:prstGeom prst="roundRect">
            <a:avLst>
              <a:gd name="adj" fmla="val 50000"/>
            </a:avLst>
          </a:prstGeom>
          <a:solidFill>
            <a:srgbClr val="FB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7" name="Google Shape;693;p32">
            <a:extLst>
              <a:ext uri="{FF2B5EF4-FFF2-40B4-BE49-F238E27FC236}">
                <a16:creationId xmlns:a16="http://schemas.microsoft.com/office/drawing/2014/main" id="{97EF95DA-B2D7-4123-AAC0-7EB85A9121F0}"/>
              </a:ext>
            </a:extLst>
          </p:cNvPr>
          <p:cNvCxnSpPr>
            <a:cxnSpLocks/>
          </p:cNvCxnSpPr>
          <p:nvPr/>
        </p:nvCxnSpPr>
        <p:spPr>
          <a:xfrm>
            <a:off x="8739550" y="3492179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FBBD5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9384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2B9E312-CF96-4AEE-9887-C46E19016FB8}"/>
              </a:ext>
            </a:extLst>
          </p:cNvPr>
          <p:cNvSpPr txBox="1"/>
          <p:nvPr/>
        </p:nvSpPr>
        <p:spPr>
          <a:xfrm>
            <a:off x="499577" y="156165"/>
            <a:ext cx="9581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Алгоритм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9A8E3-040C-4CAD-AD6D-A40AFDD8CCA7}"/>
              </a:ext>
            </a:extLst>
          </p:cNvPr>
          <p:cNvSpPr txBox="1"/>
          <p:nvPr/>
        </p:nvSpPr>
        <p:spPr>
          <a:xfrm>
            <a:off x="144022" y="1146071"/>
            <a:ext cx="12047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Вычислить хэш строкового шаблона.</a:t>
            </a:r>
          </a:p>
          <a:p>
            <a:pPr>
              <a:buFont typeface="+mj-lt"/>
              <a:buAutoNum type="arabicPeriod"/>
            </a:pP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Вычислить хэш подстроки текстовой строки, начиная с индекса 0 до m -1.</a:t>
            </a:r>
          </a:p>
          <a:p>
            <a:pPr>
              <a:buFont typeface="+mj-lt"/>
              <a:buAutoNum type="arabicPeriod"/>
            </a:pP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Сравнит</a:t>
            </a:r>
            <a:r>
              <a:rPr lang="uk-UA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ь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хэш подстроки текста с </a:t>
            </a:r>
            <a:r>
              <a:rPr lang="ru-RU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хешем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шаблона.</a:t>
            </a:r>
          </a:p>
          <a:p>
            <a:pPr>
              <a:buFont typeface="+mj-lt"/>
              <a:buAutoNum type="arabicPeriod"/>
            </a:pP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Если совпадают, сравнить посимвольно, чтобы удостоверится</a:t>
            </a:r>
          </a:p>
          <a:p>
            <a:pPr>
              <a:buFont typeface="+mj-lt"/>
              <a:buAutoNum type="arabicPeriod"/>
            </a:pP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Если нет, сдвигаем окно подстроки, увеличивая индекс, и повторяем шаг 3, чтобы вычислить хэш следующих m символов, пока все n символов не будут пройдены.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572670B-B703-4B36-8C38-C33DCCB6A153}"/>
              </a:ext>
            </a:extLst>
          </p:cNvPr>
          <p:cNvSpPr/>
          <p:nvPr/>
        </p:nvSpPr>
        <p:spPr>
          <a:xfrm>
            <a:off x="11339491" y="304782"/>
            <a:ext cx="626096" cy="626096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0BE8EF6-34A5-4206-929D-C2DE5502B2C8}"/>
              </a:ext>
            </a:extLst>
          </p:cNvPr>
          <p:cNvSpPr/>
          <p:nvPr/>
        </p:nvSpPr>
        <p:spPr>
          <a:xfrm>
            <a:off x="6336754" y="363105"/>
            <a:ext cx="222235" cy="222235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922F83-2775-4F21-B492-CB0DD2F877D4}"/>
              </a:ext>
            </a:extLst>
          </p:cNvPr>
          <p:cNvSpPr/>
          <p:nvPr/>
        </p:nvSpPr>
        <p:spPr>
          <a:xfrm>
            <a:off x="10116053" y="123451"/>
            <a:ext cx="396240" cy="39624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4C47CB-45CB-4FFE-8ECA-B91632D80FE6}"/>
              </a:ext>
            </a:extLst>
          </p:cNvPr>
          <p:cNvSpPr/>
          <p:nvPr/>
        </p:nvSpPr>
        <p:spPr>
          <a:xfrm>
            <a:off x="8077160" y="321571"/>
            <a:ext cx="263769" cy="263769"/>
          </a:xfrm>
          <a:prstGeom prst="ellipse">
            <a:avLst/>
          </a:prstGeom>
          <a:solidFill>
            <a:srgbClr val="8E8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9E79ABA-C8E9-4FA5-95CE-F47557A6A796}"/>
              </a:ext>
            </a:extLst>
          </p:cNvPr>
          <p:cNvSpPr/>
          <p:nvPr/>
        </p:nvSpPr>
        <p:spPr>
          <a:xfrm>
            <a:off x="9159712" y="617830"/>
            <a:ext cx="288640" cy="288640"/>
          </a:xfrm>
          <a:prstGeom prst="ellipse">
            <a:avLst/>
          </a:prstGeom>
          <a:solidFill>
            <a:srgbClr val="AC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6C61C2-9550-47D7-9F1A-545CDB1A0BE0}"/>
              </a:ext>
            </a:extLst>
          </p:cNvPr>
          <p:cNvSpPr txBox="1"/>
          <p:nvPr/>
        </p:nvSpPr>
        <p:spPr>
          <a:xfrm>
            <a:off x="389153" y="3535567"/>
            <a:ext cx="166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Текст 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n = 6</a:t>
            </a:r>
            <a:endParaRPr lang="ru-RU" sz="24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8904B-86AD-4743-AA10-EF2CA7BB1C1B}"/>
              </a:ext>
            </a:extLst>
          </p:cNvPr>
          <p:cNvSpPr txBox="1"/>
          <p:nvPr/>
        </p:nvSpPr>
        <p:spPr>
          <a:xfrm>
            <a:off x="8973791" y="3502034"/>
            <a:ext cx="207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Шаблон 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m = 3</a:t>
            </a:r>
            <a:endParaRPr lang="ru-RU" sz="24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B2BF91C-3511-41B6-94EC-0C47BC05F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15875"/>
              </p:ext>
            </p:extLst>
          </p:nvPr>
        </p:nvGraphicFramePr>
        <p:xfrm>
          <a:off x="9176991" y="3944433"/>
          <a:ext cx="1667238" cy="78569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55746">
                  <a:extLst>
                    <a:ext uri="{9D8B030D-6E8A-4147-A177-3AD203B41FA5}">
                      <a16:colId xmlns:a16="http://schemas.microsoft.com/office/drawing/2014/main" val="301805548"/>
                    </a:ext>
                  </a:extLst>
                </a:gridCol>
                <a:gridCol w="555746">
                  <a:extLst>
                    <a:ext uri="{9D8B030D-6E8A-4147-A177-3AD203B41FA5}">
                      <a16:colId xmlns:a16="http://schemas.microsoft.com/office/drawing/2014/main" val="3055764526"/>
                    </a:ext>
                  </a:extLst>
                </a:gridCol>
                <a:gridCol w="555746">
                  <a:extLst>
                    <a:ext uri="{9D8B030D-6E8A-4147-A177-3AD203B41FA5}">
                      <a16:colId xmlns:a16="http://schemas.microsoft.com/office/drawing/2014/main" val="2768847203"/>
                    </a:ext>
                  </a:extLst>
                </a:gridCol>
              </a:tblGrid>
              <a:tr h="39284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545454"/>
                          </a:solidFill>
                        </a:rPr>
                        <a:t>0</a:t>
                      </a:r>
                      <a:endParaRPr lang="uk-UA" dirty="0">
                        <a:solidFill>
                          <a:srgbClr val="54545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545454"/>
                          </a:solidFill>
                        </a:rPr>
                        <a:t>1</a:t>
                      </a:r>
                      <a:endParaRPr lang="uk-UA" dirty="0">
                        <a:solidFill>
                          <a:srgbClr val="54545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545454"/>
                          </a:solidFill>
                        </a:rPr>
                        <a:t>2</a:t>
                      </a:r>
                      <a:endParaRPr lang="uk-UA" dirty="0">
                        <a:solidFill>
                          <a:srgbClr val="54545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741958"/>
                  </a:ext>
                </a:extLst>
              </a:tr>
              <a:tr h="3928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93407"/>
                          </a:solidFill>
                        </a:rPr>
                        <a:t>c</a:t>
                      </a:r>
                      <a:endParaRPr lang="uk-UA" b="1" dirty="0">
                        <a:solidFill>
                          <a:srgbClr val="59340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5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93407"/>
                          </a:solidFill>
                        </a:rPr>
                        <a:t>a</a:t>
                      </a:r>
                      <a:endParaRPr lang="uk-UA" b="1" dirty="0">
                        <a:solidFill>
                          <a:srgbClr val="59340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5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93407"/>
                          </a:solidFill>
                        </a:rPr>
                        <a:t>t</a:t>
                      </a:r>
                      <a:endParaRPr lang="uk-UA" b="1" dirty="0">
                        <a:solidFill>
                          <a:srgbClr val="59340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5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35320"/>
                  </a:ext>
                </a:extLst>
              </a:tr>
            </a:tbl>
          </a:graphicData>
        </a:graphic>
      </p:graphicFrame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5CEA9E80-74F9-457F-85CA-F41AF4EE0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51338"/>
              </p:ext>
            </p:extLst>
          </p:nvPr>
        </p:nvGraphicFramePr>
        <p:xfrm>
          <a:off x="483327" y="3973536"/>
          <a:ext cx="3337740" cy="78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90">
                  <a:extLst>
                    <a:ext uri="{9D8B030D-6E8A-4147-A177-3AD203B41FA5}">
                      <a16:colId xmlns:a16="http://schemas.microsoft.com/office/drawing/2014/main" val="674514384"/>
                    </a:ext>
                  </a:extLst>
                </a:gridCol>
                <a:gridCol w="556290">
                  <a:extLst>
                    <a:ext uri="{9D8B030D-6E8A-4147-A177-3AD203B41FA5}">
                      <a16:colId xmlns:a16="http://schemas.microsoft.com/office/drawing/2014/main" val="3254854170"/>
                    </a:ext>
                  </a:extLst>
                </a:gridCol>
                <a:gridCol w="556290">
                  <a:extLst>
                    <a:ext uri="{9D8B030D-6E8A-4147-A177-3AD203B41FA5}">
                      <a16:colId xmlns:a16="http://schemas.microsoft.com/office/drawing/2014/main" val="1249619786"/>
                    </a:ext>
                  </a:extLst>
                </a:gridCol>
                <a:gridCol w="556290">
                  <a:extLst>
                    <a:ext uri="{9D8B030D-6E8A-4147-A177-3AD203B41FA5}">
                      <a16:colId xmlns:a16="http://schemas.microsoft.com/office/drawing/2014/main" val="2000993485"/>
                    </a:ext>
                  </a:extLst>
                </a:gridCol>
                <a:gridCol w="556290">
                  <a:extLst>
                    <a:ext uri="{9D8B030D-6E8A-4147-A177-3AD203B41FA5}">
                      <a16:colId xmlns:a16="http://schemas.microsoft.com/office/drawing/2014/main" val="2480992606"/>
                    </a:ext>
                  </a:extLst>
                </a:gridCol>
                <a:gridCol w="556290">
                  <a:extLst>
                    <a:ext uri="{9D8B030D-6E8A-4147-A177-3AD203B41FA5}">
                      <a16:colId xmlns:a16="http://schemas.microsoft.com/office/drawing/2014/main" val="661585035"/>
                    </a:ext>
                  </a:extLst>
                </a:gridCol>
              </a:tblGrid>
              <a:tr h="3928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559431"/>
                  </a:ext>
                </a:extLst>
              </a:tr>
              <a:tr h="3928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2163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BB49AF1-AE01-461C-B80B-B94C7BBF0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96222"/>
              </p:ext>
            </p:extLst>
          </p:nvPr>
        </p:nvGraphicFramePr>
        <p:xfrm>
          <a:off x="476524" y="4759232"/>
          <a:ext cx="1668870" cy="39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90">
                  <a:extLst>
                    <a:ext uri="{9D8B030D-6E8A-4147-A177-3AD203B41FA5}">
                      <a16:colId xmlns:a16="http://schemas.microsoft.com/office/drawing/2014/main" val="1451663421"/>
                    </a:ext>
                  </a:extLst>
                </a:gridCol>
                <a:gridCol w="556290">
                  <a:extLst>
                    <a:ext uri="{9D8B030D-6E8A-4147-A177-3AD203B41FA5}">
                      <a16:colId xmlns:a16="http://schemas.microsoft.com/office/drawing/2014/main" val="3620004718"/>
                    </a:ext>
                  </a:extLst>
                </a:gridCol>
                <a:gridCol w="556290">
                  <a:extLst>
                    <a:ext uri="{9D8B030D-6E8A-4147-A177-3AD203B41FA5}">
                      <a16:colId xmlns:a16="http://schemas.microsoft.com/office/drawing/2014/main" val="2612053343"/>
                    </a:ext>
                  </a:extLst>
                </a:gridCol>
              </a:tblGrid>
              <a:tr h="3928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516947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465EE4A7-8D5F-4691-83FF-95A6A43C7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924376"/>
              </p:ext>
            </p:extLst>
          </p:nvPr>
        </p:nvGraphicFramePr>
        <p:xfrm>
          <a:off x="1019172" y="5175776"/>
          <a:ext cx="1668870" cy="39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90">
                  <a:extLst>
                    <a:ext uri="{9D8B030D-6E8A-4147-A177-3AD203B41FA5}">
                      <a16:colId xmlns:a16="http://schemas.microsoft.com/office/drawing/2014/main" val="1451663421"/>
                    </a:ext>
                  </a:extLst>
                </a:gridCol>
                <a:gridCol w="520038">
                  <a:extLst>
                    <a:ext uri="{9D8B030D-6E8A-4147-A177-3AD203B41FA5}">
                      <a16:colId xmlns:a16="http://schemas.microsoft.com/office/drawing/2014/main" val="3620004718"/>
                    </a:ext>
                  </a:extLst>
                </a:gridCol>
                <a:gridCol w="592542">
                  <a:extLst>
                    <a:ext uri="{9D8B030D-6E8A-4147-A177-3AD203B41FA5}">
                      <a16:colId xmlns:a16="http://schemas.microsoft.com/office/drawing/2014/main" val="2612053343"/>
                    </a:ext>
                  </a:extLst>
                </a:gridCol>
              </a:tblGrid>
              <a:tr h="3928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516947"/>
                  </a:ext>
                </a:extLst>
              </a:tr>
            </a:tbl>
          </a:graphicData>
        </a:graphic>
      </p:graphicFrame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AB93DC94-AF6E-449F-9F65-17D2C4394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83812"/>
              </p:ext>
            </p:extLst>
          </p:nvPr>
        </p:nvGraphicFramePr>
        <p:xfrm>
          <a:off x="1567716" y="5592320"/>
          <a:ext cx="1668870" cy="39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90">
                  <a:extLst>
                    <a:ext uri="{9D8B030D-6E8A-4147-A177-3AD203B41FA5}">
                      <a16:colId xmlns:a16="http://schemas.microsoft.com/office/drawing/2014/main" val="1451663421"/>
                    </a:ext>
                  </a:extLst>
                </a:gridCol>
                <a:gridCol w="556290">
                  <a:extLst>
                    <a:ext uri="{9D8B030D-6E8A-4147-A177-3AD203B41FA5}">
                      <a16:colId xmlns:a16="http://schemas.microsoft.com/office/drawing/2014/main" val="3620004718"/>
                    </a:ext>
                  </a:extLst>
                </a:gridCol>
                <a:gridCol w="556290">
                  <a:extLst>
                    <a:ext uri="{9D8B030D-6E8A-4147-A177-3AD203B41FA5}">
                      <a16:colId xmlns:a16="http://schemas.microsoft.com/office/drawing/2014/main" val="2612053343"/>
                    </a:ext>
                  </a:extLst>
                </a:gridCol>
              </a:tblGrid>
              <a:tr h="3928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516947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753142E1-8F38-4DDF-907D-C68346044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02981"/>
              </p:ext>
            </p:extLst>
          </p:nvPr>
        </p:nvGraphicFramePr>
        <p:xfrm>
          <a:off x="2143480" y="6008864"/>
          <a:ext cx="1668870" cy="39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90">
                  <a:extLst>
                    <a:ext uri="{9D8B030D-6E8A-4147-A177-3AD203B41FA5}">
                      <a16:colId xmlns:a16="http://schemas.microsoft.com/office/drawing/2014/main" val="1451663421"/>
                    </a:ext>
                  </a:extLst>
                </a:gridCol>
                <a:gridCol w="556290">
                  <a:extLst>
                    <a:ext uri="{9D8B030D-6E8A-4147-A177-3AD203B41FA5}">
                      <a16:colId xmlns:a16="http://schemas.microsoft.com/office/drawing/2014/main" val="3620004718"/>
                    </a:ext>
                  </a:extLst>
                </a:gridCol>
                <a:gridCol w="556290">
                  <a:extLst>
                    <a:ext uri="{9D8B030D-6E8A-4147-A177-3AD203B41FA5}">
                      <a16:colId xmlns:a16="http://schemas.microsoft.com/office/drawing/2014/main" val="2612053343"/>
                    </a:ext>
                  </a:extLst>
                </a:gridCol>
              </a:tblGrid>
              <a:tr h="3928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56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56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545454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uk-UA" sz="1800" b="1" kern="1200" dirty="0">
                        <a:solidFill>
                          <a:srgbClr val="5454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5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516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8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2B9E312-CF96-4AEE-9887-C46E19016FB8}"/>
              </a:ext>
            </a:extLst>
          </p:cNvPr>
          <p:cNvSpPr txBox="1"/>
          <p:nvPr/>
        </p:nvSpPr>
        <p:spPr>
          <a:xfrm>
            <a:off x="499577" y="156165"/>
            <a:ext cx="9581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Псевдокод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9A8E3-040C-4CAD-AD6D-A40AFDD8CCA7}"/>
              </a:ext>
            </a:extLst>
          </p:cNvPr>
          <p:cNvSpPr txBox="1"/>
          <p:nvPr/>
        </p:nvSpPr>
        <p:spPr>
          <a:xfrm>
            <a:off x="499577" y="1286435"/>
            <a:ext cx="7361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function </a:t>
            </a:r>
            <a:r>
              <a:rPr lang="en-US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RabinKarp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(string s[1..n], string sub[1..m])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hsub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:= hash(sub[1..m])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    </a:t>
            </a:r>
            <a:r>
              <a:rPr lang="en-US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hs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:= hash(s[1..m])</a:t>
            </a:r>
          </a:p>
          <a:p>
            <a:pPr>
              <a:buFont typeface="+mj-lt"/>
              <a:buAutoNum type="arabicPeriod"/>
            </a:pP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   for </a:t>
            </a:r>
            <a:r>
              <a:rPr lang="en-US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from 1 to (n-m+1)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        if </a:t>
            </a:r>
            <a:r>
              <a:rPr lang="en-US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hs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= </a:t>
            </a:r>
            <a:r>
              <a:rPr lang="en-US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hsub</a:t>
            </a:r>
            <a:endParaRPr lang="en-US" sz="24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            if s[i..i+m-1] = sub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                return </a:t>
            </a:r>
            <a:r>
              <a:rPr lang="en-US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endParaRPr lang="en-US" sz="24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        </a:t>
            </a:r>
            <a:r>
              <a:rPr lang="en-US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hs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:= hash(s[i+1..i+m])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    return not found</a:t>
            </a:r>
            <a:endParaRPr lang="ru-RU" sz="24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572670B-B703-4B36-8C38-C33DCCB6A153}"/>
              </a:ext>
            </a:extLst>
          </p:cNvPr>
          <p:cNvSpPr/>
          <p:nvPr/>
        </p:nvSpPr>
        <p:spPr>
          <a:xfrm>
            <a:off x="11339491" y="304782"/>
            <a:ext cx="626096" cy="626096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0BE8EF6-34A5-4206-929D-C2DE5502B2C8}"/>
              </a:ext>
            </a:extLst>
          </p:cNvPr>
          <p:cNvSpPr/>
          <p:nvPr/>
        </p:nvSpPr>
        <p:spPr>
          <a:xfrm>
            <a:off x="6336754" y="363105"/>
            <a:ext cx="222235" cy="222235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922F83-2775-4F21-B492-CB0DD2F877D4}"/>
              </a:ext>
            </a:extLst>
          </p:cNvPr>
          <p:cNvSpPr/>
          <p:nvPr/>
        </p:nvSpPr>
        <p:spPr>
          <a:xfrm>
            <a:off x="10116053" y="123451"/>
            <a:ext cx="396240" cy="39624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4C47CB-45CB-4FFE-8ECA-B91632D80FE6}"/>
              </a:ext>
            </a:extLst>
          </p:cNvPr>
          <p:cNvSpPr/>
          <p:nvPr/>
        </p:nvSpPr>
        <p:spPr>
          <a:xfrm>
            <a:off x="8077160" y="321571"/>
            <a:ext cx="263769" cy="263769"/>
          </a:xfrm>
          <a:prstGeom prst="ellipse">
            <a:avLst/>
          </a:prstGeom>
          <a:solidFill>
            <a:srgbClr val="8E8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9E79ABA-C8E9-4FA5-95CE-F47557A6A796}"/>
              </a:ext>
            </a:extLst>
          </p:cNvPr>
          <p:cNvSpPr/>
          <p:nvPr/>
        </p:nvSpPr>
        <p:spPr>
          <a:xfrm>
            <a:off x="9159712" y="617830"/>
            <a:ext cx="288640" cy="288640"/>
          </a:xfrm>
          <a:prstGeom prst="ellipse">
            <a:avLst/>
          </a:prstGeom>
          <a:solidFill>
            <a:srgbClr val="AC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953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2B9E312-CF96-4AEE-9887-C46E19016FB8}"/>
              </a:ext>
            </a:extLst>
          </p:cNvPr>
          <p:cNvSpPr txBox="1"/>
          <p:nvPr/>
        </p:nvSpPr>
        <p:spPr>
          <a:xfrm>
            <a:off x="499577" y="156165"/>
            <a:ext cx="9581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Полиномиальный </a:t>
            </a:r>
            <a:r>
              <a:rPr lang="ru-RU" sz="5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хеш</a:t>
            </a:r>
            <a:endParaRPr lang="ru-RU" sz="54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9A8E3-040C-4CAD-AD6D-A40AFDD8CCA7}"/>
              </a:ext>
            </a:extLst>
          </p:cNvPr>
          <p:cNvSpPr txBox="1"/>
          <p:nvPr/>
        </p:nvSpPr>
        <p:spPr>
          <a:xfrm>
            <a:off x="220175" y="1162499"/>
            <a:ext cx="10714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Пусть дана строка 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s[0..n−1]. </a:t>
            </a:r>
            <a:endParaRPr lang="ru-RU" sz="24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Тогда полиномиальным </a:t>
            </a:r>
            <a:r>
              <a:rPr lang="ru-RU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хешем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строки 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s 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называется число 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h=hash(s[0..n−1])=p0s[0]+...+pn−1s[n−1], 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где 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 — 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некоторое простое число, а 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s[</a:t>
            </a:r>
            <a:r>
              <a:rPr lang="en-US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] − 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код </a:t>
            </a:r>
            <a:r>
              <a:rPr lang="en-US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-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ого символа строки 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s.</a:t>
            </a:r>
            <a:endParaRPr lang="ru-RU" sz="24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572670B-B703-4B36-8C38-C33DCCB6A153}"/>
              </a:ext>
            </a:extLst>
          </p:cNvPr>
          <p:cNvSpPr/>
          <p:nvPr/>
        </p:nvSpPr>
        <p:spPr>
          <a:xfrm>
            <a:off x="11339491" y="304782"/>
            <a:ext cx="626096" cy="626096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0BE8EF6-34A5-4206-929D-C2DE5502B2C8}"/>
              </a:ext>
            </a:extLst>
          </p:cNvPr>
          <p:cNvSpPr/>
          <p:nvPr/>
        </p:nvSpPr>
        <p:spPr>
          <a:xfrm>
            <a:off x="10823580" y="842891"/>
            <a:ext cx="222235" cy="222235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922F83-2775-4F21-B492-CB0DD2F877D4}"/>
              </a:ext>
            </a:extLst>
          </p:cNvPr>
          <p:cNvSpPr/>
          <p:nvPr/>
        </p:nvSpPr>
        <p:spPr>
          <a:xfrm>
            <a:off x="10116053" y="123451"/>
            <a:ext cx="396240" cy="39624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4C47CB-45CB-4FFE-8ECA-B91632D80FE6}"/>
              </a:ext>
            </a:extLst>
          </p:cNvPr>
          <p:cNvSpPr/>
          <p:nvPr/>
        </p:nvSpPr>
        <p:spPr>
          <a:xfrm>
            <a:off x="8077160" y="321571"/>
            <a:ext cx="263769" cy="263769"/>
          </a:xfrm>
          <a:prstGeom prst="ellipse">
            <a:avLst/>
          </a:prstGeom>
          <a:solidFill>
            <a:srgbClr val="8E8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9E79ABA-C8E9-4FA5-95CE-F47557A6A796}"/>
              </a:ext>
            </a:extLst>
          </p:cNvPr>
          <p:cNvSpPr/>
          <p:nvPr/>
        </p:nvSpPr>
        <p:spPr>
          <a:xfrm>
            <a:off x="9159712" y="617830"/>
            <a:ext cx="288640" cy="288640"/>
          </a:xfrm>
          <a:prstGeom prst="ellipse">
            <a:avLst/>
          </a:prstGeom>
          <a:solidFill>
            <a:srgbClr val="AC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D7B14-3131-4541-86A0-A8BF814FA976}"/>
              </a:ext>
            </a:extLst>
          </p:cNvPr>
          <p:cNvSpPr txBox="1"/>
          <p:nvPr/>
        </p:nvSpPr>
        <p:spPr>
          <a:xfrm>
            <a:off x="220175" y="2814561"/>
            <a:ext cx="1071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Мы можем подсчитать </a:t>
            </a:r>
            <a:r>
              <a:rPr lang="ru-RU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хеш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подстроки s[0..m−1], а затем пересчитывать </a:t>
            </a:r>
            <a:r>
              <a:rPr lang="ru-RU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хеши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для всех i∈[0..n−m] за O(1) следующим образом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: hash(s[i+1..i+m])=(</a:t>
            </a:r>
            <a:r>
              <a:rPr lang="en-US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p⋅hash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(s[i..i+m−1])−</a:t>
            </a:r>
            <a:r>
              <a:rPr lang="en-US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pis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[</a:t>
            </a:r>
            <a:r>
              <a:rPr lang="en-US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]+s[</a:t>
            </a:r>
            <a:r>
              <a:rPr lang="en-US" sz="2400" b="1" dirty="0" err="1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i+m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])mod</a:t>
            </a:r>
            <a:r>
              <a:rPr lang="ru-RU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400" b="1" dirty="0">
                <a:solidFill>
                  <a:srgbClr val="E2E2E2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r</a:t>
            </a:r>
            <a:endParaRPr lang="ru-RU" sz="2400" b="1" dirty="0">
              <a:solidFill>
                <a:srgbClr val="E2E2E2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66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1006</Words>
  <Application>Microsoft Office PowerPoint</Application>
  <PresentationFormat>Широкоэкранный</PresentationFormat>
  <Paragraphs>116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 Historic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Коротіна Лілія</dc:creator>
  <cp:lastModifiedBy>Коротіна Лілія</cp:lastModifiedBy>
  <cp:revision>30</cp:revision>
  <dcterms:created xsi:type="dcterms:W3CDTF">2021-06-08T20:17:14Z</dcterms:created>
  <dcterms:modified xsi:type="dcterms:W3CDTF">2021-06-11T21:55:50Z</dcterms:modified>
</cp:coreProperties>
</file>