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59689" autoAdjust="0"/>
  </p:normalViewPr>
  <p:slideViewPr>
    <p:cSldViewPr snapToGrid="0">
      <p:cViewPr varScale="1">
        <p:scale>
          <a:sx n="74" d="100"/>
          <a:sy n="74" d="100"/>
        </p:scale>
        <p:origin x="1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462D-8375-476B-A997-11C764AA740F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074B5-100B-4F5F-8E29-6F6591A1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7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GitHubPagesDemo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GitHubPagesDemo</a:t>
            </a:r>
            <a:endParaRPr lang="en-US" dirty="0"/>
          </a:p>
          <a:p>
            <a:r>
              <a:rPr lang="en-US" dirty="0"/>
              <a:t>code .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add --all</a:t>
            </a:r>
          </a:p>
          <a:p>
            <a:r>
              <a:rPr lang="en-US" dirty="0"/>
              <a:t>git commit -m "Initial Commit"</a:t>
            </a:r>
          </a:p>
          <a:p>
            <a:endParaRPr lang="en-US" dirty="0"/>
          </a:p>
          <a:p>
            <a:r>
              <a:rPr lang="en-US" dirty="0"/>
              <a:t>git remote add origin https://github.com/Swimburger/GitHubPagesDemo.git</a:t>
            </a:r>
          </a:p>
          <a:p>
            <a:r>
              <a:rPr lang="en-US" dirty="0"/>
              <a:t>git branch -M main</a:t>
            </a:r>
          </a:p>
          <a:p>
            <a:r>
              <a:rPr lang="en-US" dirty="0"/>
              <a:t>git push -u origin main</a:t>
            </a:r>
          </a:p>
          <a:p>
            <a:endParaRPr lang="en-US" dirty="0"/>
          </a:p>
          <a:p>
            <a:r>
              <a:rPr lang="en-US" dirty="0"/>
              <a:t>git branch </a:t>
            </a:r>
            <a:r>
              <a:rPr lang="en-US" dirty="0" err="1"/>
              <a:t>gh</a:t>
            </a:r>
            <a:r>
              <a:rPr lang="en-US" dirty="0"/>
              <a:t>-pages</a:t>
            </a:r>
          </a:p>
          <a:p>
            <a:r>
              <a:rPr lang="en-US" dirty="0"/>
              <a:t>git checkout </a:t>
            </a:r>
            <a:r>
              <a:rPr lang="en-US" dirty="0" err="1"/>
              <a:t>gh</a:t>
            </a:r>
            <a:r>
              <a:rPr lang="en-US" dirty="0"/>
              <a:t>-pages</a:t>
            </a:r>
          </a:p>
          <a:p>
            <a:r>
              <a:rPr lang="en-US" dirty="0"/>
              <a:t>git push --set-upstream origin </a:t>
            </a:r>
            <a:r>
              <a:rPr lang="en-US" dirty="0" err="1"/>
              <a:t>gh</a:t>
            </a:r>
            <a:r>
              <a:rPr lang="en-US" dirty="0"/>
              <a:t>-pages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main</a:t>
            </a:r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git add --all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commit -m "Add Blazor WASM“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  <a:p>
            <a:r>
              <a:rPr lang="en-US" dirty="0"/>
              <a:t>dotnet publish -c Release -o release</a:t>
            </a:r>
          </a:p>
          <a:p>
            <a:r>
              <a:rPr lang="en-US" dirty="0"/>
              <a:t>mv release/* ../temp-release</a:t>
            </a:r>
          </a:p>
          <a:p>
            <a:r>
              <a:rPr lang="en-US" dirty="0"/>
              <a:t>git checkout </a:t>
            </a:r>
            <a:r>
              <a:rPr lang="en-US" dirty="0" err="1"/>
              <a:t>gh</a:t>
            </a:r>
            <a:r>
              <a:rPr lang="en-US" dirty="0"/>
              <a:t>-pages</a:t>
            </a:r>
          </a:p>
          <a:p>
            <a:r>
              <a:rPr lang="pt-BR" dirty="0"/>
              <a:t>rm -r bin</a:t>
            </a:r>
          </a:p>
          <a:p>
            <a:r>
              <a:rPr lang="pt-BR" dirty="0"/>
              <a:t>rm -r obj</a:t>
            </a:r>
            <a:endParaRPr lang="en-US" dirty="0"/>
          </a:p>
          <a:p>
            <a:r>
              <a:rPr lang="en-US" dirty="0"/>
              <a:t>tree ../temp-release</a:t>
            </a:r>
          </a:p>
          <a:p>
            <a:endParaRPr lang="en-US" dirty="0"/>
          </a:p>
          <a:p>
            <a:r>
              <a:rPr lang="en-US" dirty="0"/>
              <a:t>mv ../temp-release/</a:t>
            </a:r>
            <a:r>
              <a:rPr lang="en-US" dirty="0" err="1"/>
              <a:t>wwwroot</a:t>
            </a:r>
            <a:r>
              <a:rPr lang="en-US" dirty="0"/>
              <a:t>/* . –Force</a:t>
            </a:r>
          </a:p>
          <a:p>
            <a:r>
              <a:rPr lang="en-US" b="1" dirty="0"/>
              <a:t>"* binary" &gt;&gt; .</a:t>
            </a:r>
            <a:r>
              <a:rPr lang="en-US" b="1" dirty="0" err="1"/>
              <a:t>gitattributes</a:t>
            </a:r>
            <a:endParaRPr lang="en-US" b="1" dirty="0"/>
          </a:p>
          <a:p>
            <a:r>
              <a:rPr lang="en-US" dirty="0"/>
              <a:t>git add --all</a:t>
            </a:r>
          </a:p>
          <a:p>
            <a:r>
              <a:rPr lang="en-US" dirty="0"/>
              <a:t>git commit -m "Add publish </a:t>
            </a:r>
            <a:r>
              <a:rPr lang="en-US" dirty="0" err="1"/>
              <a:t>blazor</a:t>
            </a:r>
            <a:r>
              <a:rPr lang="en-US" dirty="0"/>
              <a:t> WASM“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GitHubPagesDemo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git add --all</a:t>
            </a:r>
          </a:p>
          <a:p>
            <a:r>
              <a:rPr lang="en-US" dirty="0"/>
              <a:t>git commit -m "Fix base tag in subfolder“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9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 --all</a:t>
            </a:r>
          </a:p>
          <a:p>
            <a:r>
              <a:rPr lang="en-US" dirty="0"/>
              <a:t>git commit -m "Add .</a:t>
            </a:r>
            <a:r>
              <a:rPr lang="en-US" dirty="0" err="1"/>
              <a:t>nojekyll</a:t>
            </a:r>
            <a:r>
              <a:rPr lang="en-US" dirty="0"/>
              <a:t> file“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6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Azure Static Web Apps and other static site </a:t>
            </a:r>
            <a:r>
              <a:rPr lang="en-US" dirty="0" err="1"/>
              <a:t>hostings</a:t>
            </a:r>
            <a:r>
              <a:rPr lang="en-US" dirty="0"/>
              <a:t>, GitHub Pages does not support customizable routing</a:t>
            </a:r>
          </a:p>
          <a:p>
            <a:r>
              <a:rPr lang="en-US" dirty="0"/>
              <a:t>But they do have support for a custom 404 page which we can abuse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cp index.html 404.html</a:t>
            </a:r>
            <a:br>
              <a:rPr lang="en-US" dirty="0"/>
            </a:br>
            <a:r>
              <a:rPr lang="en-US" dirty="0"/>
              <a:t>git add --all</a:t>
            </a:r>
          </a:p>
          <a:p>
            <a:r>
              <a:rPr lang="en-US" dirty="0"/>
              <a:t>git commit -m "Add 404 copy of index.html“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4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Azure Static Web Apps and other static site </a:t>
            </a:r>
            <a:r>
              <a:rPr lang="en-US" dirty="0" err="1"/>
              <a:t>hostings</a:t>
            </a:r>
            <a:r>
              <a:rPr lang="en-US" dirty="0"/>
              <a:t>, GitHub Pages does not support customizable routing</a:t>
            </a:r>
          </a:p>
          <a:p>
            <a:r>
              <a:rPr lang="en-US" dirty="0"/>
              <a:t>But they do have support for a custom 404 page which we can abuse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cp index.html 404.html</a:t>
            </a:r>
            <a:br>
              <a:rPr lang="en-US" dirty="0"/>
            </a:br>
            <a:r>
              <a:rPr lang="en-US" dirty="0"/>
              <a:t>git add --all</a:t>
            </a:r>
          </a:p>
          <a:p>
            <a:r>
              <a:rPr lang="en-US" dirty="0"/>
              <a:t>git commit -m "Add 404 copy of index.html“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GitHub Actions Workflow in the browser</a:t>
            </a:r>
          </a:p>
          <a:p>
            <a:endParaRPr lang="en-US" dirty="0"/>
          </a:p>
          <a:p>
            <a:r>
              <a:rPr lang="en-US" dirty="0"/>
              <a:t>name: Deploy to GitHub Pages</a:t>
            </a:r>
          </a:p>
          <a:p>
            <a:endParaRPr lang="en-US" dirty="0"/>
          </a:p>
          <a:p>
            <a:r>
              <a:rPr lang="en-US" dirty="0"/>
              <a:t># Run workflow on every push to the master branch</a:t>
            </a:r>
          </a:p>
          <a:p>
            <a:r>
              <a:rPr lang="en-US" dirty="0"/>
              <a:t>on:</a:t>
            </a:r>
          </a:p>
          <a:p>
            <a:r>
              <a:rPr lang="en-US" dirty="0"/>
              <a:t>  push:</a:t>
            </a:r>
          </a:p>
          <a:p>
            <a:r>
              <a:rPr lang="en-US" dirty="0"/>
              <a:t>    branches: [ main ]</a:t>
            </a:r>
          </a:p>
          <a:p>
            <a:endParaRPr lang="en-US" dirty="0"/>
          </a:p>
          <a:p>
            <a:r>
              <a:rPr lang="en-US" dirty="0"/>
              <a:t>jobs:</a:t>
            </a:r>
          </a:p>
          <a:p>
            <a:r>
              <a:rPr lang="en-US" dirty="0"/>
              <a:t>  deploy-to-</a:t>
            </a:r>
            <a:r>
              <a:rPr lang="en-US" dirty="0" err="1"/>
              <a:t>github</a:t>
            </a:r>
            <a:r>
              <a:rPr lang="en-US" dirty="0"/>
              <a:t>-pages:</a:t>
            </a:r>
          </a:p>
          <a:p>
            <a:r>
              <a:rPr lang="en-US" dirty="0"/>
              <a:t>    # use ubuntu-latest image to run steps on</a:t>
            </a:r>
          </a:p>
          <a:p>
            <a:r>
              <a:rPr lang="en-US" dirty="0"/>
              <a:t>    runs-on: ubuntu-latest</a:t>
            </a:r>
          </a:p>
          <a:p>
            <a:r>
              <a:rPr lang="en-US" dirty="0"/>
              <a:t>    steps:</a:t>
            </a:r>
          </a:p>
          <a:p>
            <a:r>
              <a:rPr lang="en-US" dirty="0"/>
              <a:t>    # uses GitHub's checkout action to checkout code form the master branch</a:t>
            </a:r>
          </a:p>
          <a:p>
            <a:r>
              <a:rPr lang="en-US" dirty="0"/>
              <a:t>    - uses: actions/checkout@v2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sets up .NET Core SDK 5.0.101</a:t>
            </a:r>
          </a:p>
          <a:p>
            <a:r>
              <a:rPr lang="en-US" dirty="0"/>
              <a:t>    - name: Setup .NET Core SDK</a:t>
            </a:r>
          </a:p>
          <a:p>
            <a:r>
              <a:rPr lang="en-US" dirty="0"/>
              <a:t>      uses: actions/setup-dotnet@v1</a:t>
            </a:r>
          </a:p>
          <a:p>
            <a:r>
              <a:rPr lang="en-US" dirty="0"/>
              <a:t>      with:</a:t>
            </a:r>
          </a:p>
          <a:p>
            <a:r>
              <a:rPr lang="en-US" dirty="0"/>
              <a:t>        dotnet-version: 5.0.101</a:t>
            </a:r>
          </a:p>
          <a:p>
            <a:endParaRPr lang="en-US" dirty="0"/>
          </a:p>
          <a:p>
            <a:r>
              <a:rPr lang="en-US" dirty="0"/>
              <a:t>    # publishes Blazor project to the release-folder</a:t>
            </a:r>
          </a:p>
          <a:p>
            <a:r>
              <a:rPr lang="en-US" dirty="0"/>
              <a:t>    - name: Publish .NET Core Project</a:t>
            </a:r>
          </a:p>
          <a:p>
            <a:r>
              <a:rPr lang="en-US" dirty="0"/>
              <a:t>      run: dotnet publish -c Release -o release --</a:t>
            </a:r>
            <a:r>
              <a:rPr lang="en-US" dirty="0" err="1"/>
              <a:t>nologo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# changes the base-tag in index.html from '/' to '</a:t>
            </a:r>
            <a:r>
              <a:rPr lang="en-US" dirty="0" err="1"/>
              <a:t>GitHubPagesDemo</a:t>
            </a:r>
            <a:r>
              <a:rPr lang="en-US" dirty="0"/>
              <a:t>' to match GitHub Pages repository subdirectory</a:t>
            </a:r>
          </a:p>
          <a:p>
            <a:r>
              <a:rPr lang="en-US" dirty="0"/>
              <a:t>    - name: Change base-tag in index.html from / to </a:t>
            </a:r>
            <a:r>
              <a:rPr lang="en-US" dirty="0" err="1"/>
              <a:t>GitHubPagesDemo</a:t>
            </a:r>
            <a:endParaRPr lang="en-US" dirty="0"/>
          </a:p>
          <a:p>
            <a:r>
              <a:rPr lang="en-US" dirty="0"/>
              <a:t>      run: sed -</a:t>
            </a:r>
            <a:r>
              <a:rPr lang="en-US" dirty="0" err="1"/>
              <a:t>i</a:t>
            </a:r>
            <a:r>
              <a:rPr lang="en-US" dirty="0"/>
              <a:t> 's/&lt;base </a:t>
            </a:r>
            <a:r>
              <a:rPr lang="en-US" dirty="0" err="1"/>
              <a:t>href</a:t>
            </a:r>
            <a:r>
              <a:rPr lang="en-US" dirty="0"/>
              <a:t>="\/" \/&gt;/&lt;base </a:t>
            </a:r>
            <a:r>
              <a:rPr lang="en-US" dirty="0" err="1"/>
              <a:t>href</a:t>
            </a:r>
            <a:r>
              <a:rPr lang="en-US" dirty="0"/>
              <a:t>="\/</a:t>
            </a:r>
            <a:r>
              <a:rPr lang="en-US" dirty="0" err="1"/>
              <a:t>GitHubPagesDemo</a:t>
            </a:r>
            <a:r>
              <a:rPr lang="en-US" dirty="0"/>
              <a:t>\/" \/&gt;/g' release/</a:t>
            </a:r>
            <a:r>
              <a:rPr lang="en-US" dirty="0" err="1"/>
              <a:t>wwwroot</a:t>
            </a:r>
            <a:r>
              <a:rPr lang="en-US" dirty="0"/>
              <a:t>/index.html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copy index.html to 404.html to serve the same file when a file is not found</a:t>
            </a:r>
          </a:p>
          <a:p>
            <a:r>
              <a:rPr lang="en-US" dirty="0"/>
              <a:t>    - name: copy index.html to 404.html</a:t>
            </a:r>
          </a:p>
          <a:p>
            <a:r>
              <a:rPr lang="en-US" dirty="0"/>
              <a:t>      run: cp release/</a:t>
            </a:r>
            <a:r>
              <a:rPr lang="en-US" dirty="0" err="1"/>
              <a:t>wwwroot</a:t>
            </a:r>
            <a:r>
              <a:rPr lang="en-US" dirty="0"/>
              <a:t>/index.html release/</a:t>
            </a:r>
            <a:r>
              <a:rPr lang="en-US" dirty="0" err="1"/>
              <a:t>wwwroot</a:t>
            </a:r>
            <a:r>
              <a:rPr lang="en-US" dirty="0"/>
              <a:t>/404.html</a:t>
            </a:r>
          </a:p>
          <a:p>
            <a:endParaRPr lang="en-US" dirty="0"/>
          </a:p>
          <a:p>
            <a:r>
              <a:rPr lang="en-US" dirty="0"/>
              <a:t>    # add .</a:t>
            </a:r>
            <a:r>
              <a:rPr lang="en-US" dirty="0" err="1"/>
              <a:t>nojekyll</a:t>
            </a:r>
            <a:r>
              <a:rPr lang="en-US" dirty="0"/>
              <a:t> file to tell GitHub pages to not treat this as a Jekyll project. (Allow files and folders starting with an underscore)</a:t>
            </a:r>
          </a:p>
          <a:p>
            <a:r>
              <a:rPr lang="en-US" dirty="0"/>
              <a:t>    - name: Add .</a:t>
            </a:r>
            <a:r>
              <a:rPr lang="en-US" dirty="0" err="1"/>
              <a:t>nojekyll</a:t>
            </a:r>
            <a:r>
              <a:rPr lang="en-US" dirty="0"/>
              <a:t> file</a:t>
            </a:r>
          </a:p>
          <a:p>
            <a:r>
              <a:rPr lang="en-US" dirty="0"/>
              <a:t>      run: touch release/</a:t>
            </a:r>
            <a:r>
              <a:rPr lang="en-US" dirty="0" err="1"/>
              <a:t>wwwroot</a:t>
            </a:r>
            <a:r>
              <a:rPr lang="en-US" dirty="0"/>
              <a:t>/.</a:t>
            </a:r>
            <a:r>
              <a:rPr lang="en-US" dirty="0" err="1"/>
              <a:t>nojekyll</a:t>
            </a:r>
            <a:endParaRPr lang="en-US" dirty="0"/>
          </a:p>
          <a:p>
            <a:r>
              <a:rPr lang="en-US" dirty="0"/>
              <a:t>      </a:t>
            </a:r>
          </a:p>
          <a:p>
            <a:r>
              <a:rPr lang="en-US" dirty="0"/>
              <a:t>    - name: Commit </a:t>
            </a:r>
            <a:r>
              <a:rPr lang="en-US" dirty="0" err="1"/>
              <a:t>wwwroot</a:t>
            </a:r>
            <a:r>
              <a:rPr lang="en-US" dirty="0"/>
              <a:t> to GitHub Pages</a:t>
            </a:r>
          </a:p>
          <a:p>
            <a:r>
              <a:rPr lang="en-US" dirty="0"/>
              <a:t>      uses: </a:t>
            </a:r>
            <a:r>
              <a:rPr lang="en-US" dirty="0" err="1"/>
              <a:t>JamesIves</a:t>
            </a:r>
            <a:r>
              <a:rPr lang="en-US" dirty="0"/>
              <a:t>/github-pages-deploy-action@3.7.1</a:t>
            </a:r>
          </a:p>
          <a:p>
            <a:r>
              <a:rPr lang="en-US" dirty="0"/>
              <a:t>      with:</a:t>
            </a:r>
          </a:p>
          <a:p>
            <a:r>
              <a:rPr lang="en-US" dirty="0"/>
              <a:t>        GITHUB_TOKEN: ${{ </a:t>
            </a:r>
            <a:r>
              <a:rPr lang="en-US" dirty="0" err="1"/>
              <a:t>secrets.GITHUB_TOKEN</a:t>
            </a:r>
            <a:r>
              <a:rPr lang="en-US" dirty="0"/>
              <a:t> }}</a:t>
            </a:r>
          </a:p>
          <a:p>
            <a:r>
              <a:rPr lang="en-US" dirty="0"/>
              <a:t>        BRANCH: </a:t>
            </a:r>
            <a:r>
              <a:rPr lang="en-US" dirty="0" err="1"/>
              <a:t>gh</a:t>
            </a:r>
            <a:r>
              <a:rPr lang="en-US" dirty="0"/>
              <a:t>-pages</a:t>
            </a:r>
          </a:p>
          <a:p>
            <a:r>
              <a:rPr lang="en-US" dirty="0"/>
              <a:t>        FOLDER: release/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0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074B5-100B-4F5F-8E29-6F6591A1F1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F11-9DCE-4A9E-AABA-F7AACFFC5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7336D-2B8A-467C-A358-7B78106E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12DC-3928-40F4-B896-036421DD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98C-1AC5-4994-8CEF-6126DCC40BFF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8E9B-950B-4436-9F33-81EBAD1B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1B8A8-DD56-4682-98F3-5F7E7502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7BF4-799C-42F4-9690-518CEE49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45207-B433-4777-899E-D8B816452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D9A0-7411-45CE-87DA-8E9A9919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1C99-4184-45F0-9AA1-C697F85E623B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4188-11A7-4E11-AF18-3E8BD49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579E-15F4-473E-BC79-463F60D9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4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9A0B5-E42F-4FFC-9CC2-196C177E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7E40F-F0E5-47FF-B8B1-38AE1DC1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41AF-F063-4EBB-A059-0F123DF1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2A0B-BBCB-4B8B-9248-C859E21102C1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B263-1A84-424F-9706-D518B615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5DEB-752D-4973-A764-642F7F25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3B04-6DD0-4A0D-B37D-87AEF8CE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C27A-FAAE-4AB8-BC34-F02CDA3A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F663-767F-4F9A-AFB1-CCE643E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CB5F-3D5A-4261-A2A7-FB9EA21A41BA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0DA4-F951-49F9-A344-50298A0F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616D-4AEE-4B3B-A62D-F4AF24D6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2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4E23-509A-4E2B-A7C6-7BB7B28D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9C04D-DD6D-40F4-B148-80569CF0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B53-307F-4256-9347-44F97629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4C51-39EE-440C-83FB-1AD9E676741A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B005-6552-48F2-9E2D-1508F885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57AD-D702-4921-871C-70584BDD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0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4D0-73F7-495A-815A-051B7ADD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DE83-BDCD-4521-ABFC-F770FD376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1014A-33E9-4F80-8E63-F7443F06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5321-ADD9-45BB-A7A8-EB2C2F0A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5CC-C6DC-4AD3-82B3-E28A83EAB02B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5D18-A4D5-4B98-8A31-BDE12DC5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4B63-B0F2-4A66-91FF-7432DF1E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4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E74B-3A2B-426F-B9F6-34111D1A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A8CC3-E071-45C4-96A2-54BEC3B8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B6035-36AB-4ECD-8769-5BD7735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50800-C866-4115-9805-219DCAC46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21CD0-66A4-49E9-BD7E-59BFA2E58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6E488-D797-4FE1-91CA-CAD703DA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0398-614A-48BF-B149-7E39CBB7FEEB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EEE8A-7E19-4F77-ADFC-BCE5932F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0AB2B-D506-40C5-9425-2FFB4C93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4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021F-EFED-4C82-A21E-44BF976D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13AC9-0771-4074-9FAC-3CE9C75D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B1E3-E444-4102-8B7B-4548D0914EED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D05D9-15D6-427B-A5E1-46DF798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B5A42-B788-4C7D-A7C0-E791EC6B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8A1E8-DE26-47F9-8D0D-1F39D2C7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F3BD-A6C1-47A3-B461-CF850BBDDC38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A5E41-3D07-4BE9-9288-131BA734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A5B8F-967F-40DC-89F2-29C11029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0CBF-2F12-4910-A7AB-4D6CEF67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0F35-7B50-402F-A0C1-738D5028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61783-AD1B-4D30-8C72-036A8AFAB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F47BC-6F1B-4F67-A329-23EA935C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32C2-6228-4F0D-8345-6FCB6E698C1C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7B55F-81F8-4A82-91A3-7110D7E5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0470-187F-48D4-A28F-CF924286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2A9A-013D-4218-B6A4-DF35140E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BB12-E450-43EA-8416-D21D6DD74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0A0BD-B370-49C6-B956-879E3452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03B2-92B8-4175-A5F5-EEFDD397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A6D4-FBC3-4B7A-BBFD-0A4EFD8F579D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3BFAD-015A-4BCD-B8BA-9657818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Niels Swimberghe https://swimburger.net - @RealSwimburger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A59D-ACE6-477D-8319-721CC79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331AB-FDD0-47A4-ABF0-9AE61278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D1CE-CAC5-4AB2-992D-11CA9955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99EB-16CA-4C82-8A6D-F90D5FB0D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74C2-BE32-498D-96C4-73B84A15DCC4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1150-7394-4CFC-88A5-0291A0D44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Niels Swimberghe https://swimburger.net - @RealSwimburger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CFF0-C73F-4F64-BCA6-7B44314ED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27A25-BE42-4369-A807-AF2F8546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free-pro-team@latest/github/working-with-github-pages/about-github-pages#prohibited-uses" TargetMode="External"/><Relationship Id="rId2" Type="http://schemas.openxmlformats.org/officeDocument/2006/relationships/hyperlink" Target="https://docs.github.com/en/free-pro-team@latest/github/working-with-github-pages/about-github-pages#usage-lim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wimburger.net/blog/dotnet/how-to-deploy-aspnet-blazor-webassembly-to-azure-static-web-ap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680D94D-D4B6-4325-9A84-B13FDB9E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1744"/>
            <a:ext cx="12192000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8C3AF-0171-40F1-AF38-E5C1943D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E98B2A-F551-4E3A-8E9A-E76FF255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6" y="6297168"/>
            <a:ext cx="771467" cy="42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2377B-1A4B-447B-8DD4-9D99F3044E33}"/>
              </a:ext>
            </a:extLst>
          </p:cNvPr>
          <p:cNvSpPr txBox="1"/>
          <p:nvPr/>
        </p:nvSpPr>
        <p:spPr>
          <a:xfrm>
            <a:off x="901773" y="6186155"/>
            <a:ext cx="465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 Niels Swimberghe</a:t>
            </a:r>
          </a:p>
          <a:p>
            <a:r>
              <a:rPr lang="en-US" dirty="0"/>
              <a:t>https://swimburger.net - @RealSwimburger</a:t>
            </a:r>
          </a:p>
        </p:txBody>
      </p:sp>
    </p:spTree>
    <p:extLst>
      <p:ext uri="{BB962C8B-B14F-4D97-AF65-F5344CB8AC3E}">
        <p14:creationId xmlns:p14="http://schemas.microsoft.com/office/powerpoint/2010/main" val="18788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54B34-4E9D-4D27-A0A8-EC802402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9" y="329265"/>
            <a:ext cx="11533908" cy="57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77079-A011-4820-AB46-828B3C493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2" y="498764"/>
            <a:ext cx="11288794" cy="407063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7BF5948-40A2-4540-A2E8-35664441F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53" y="4569403"/>
            <a:ext cx="47434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C9121A-35AB-4D74-9CA3-8DC3AE325C1F}"/>
              </a:ext>
            </a:extLst>
          </p:cNvPr>
          <p:cNvSpPr txBox="1"/>
          <p:nvPr/>
        </p:nvSpPr>
        <p:spPr>
          <a:xfrm>
            <a:off x="2154187" y="5248354"/>
            <a:ext cx="1368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DC9FC-4B73-4EEC-A434-7694C511BCDA}"/>
              </a:ext>
            </a:extLst>
          </p:cNvPr>
          <p:cNvSpPr txBox="1"/>
          <p:nvPr/>
        </p:nvSpPr>
        <p:spPr>
          <a:xfrm>
            <a:off x="8808498" y="5248354"/>
            <a:ext cx="1368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😡</a:t>
            </a:r>
          </a:p>
        </p:txBody>
      </p:sp>
    </p:spTree>
    <p:extLst>
      <p:ext uri="{BB962C8B-B14F-4D97-AF65-F5344CB8AC3E}">
        <p14:creationId xmlns:p14="http://schemas.microsoft.com/office/powerpoint/2010/main" val="208100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B3D61A-0694-4737-B776-ED4EEFDF0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61" y="445024"/>
            <a:ext cx="9112828" cy="596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9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213F3-1BAE-4D9B-AC59-C61AAD15A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81"/>
          <a:stretch/>
        </p:blipFill>
        <p:spPr>
          <a:xfrm>
            <a:off x="318654" y="4873337"/>
            <a:ext cx="7665514" cy="1483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ABFE05-F075-4606-A48E-73A78A30239A}"/>
              </a:ext>
            </a:extLst>
          </p:cNvPr>
          <p:cNvSpPr txBox="1"/>
          <p:nvPr/>
        </p:nvSpPr>
        <p:spPr>
          <a:xfrm>
            <a:off x="214745" y="323135"/>
            <a:ext cx="105606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/</a:t>
            </a:r>
            <a:r>
              <a:rPr lang="en-US" sz="3200" dirty="0" err="1"/>
              <a:t>fetchdata</a:t>
            </a:r>
            <a:r>
              <a:rPr lang="en-US" sz="3200" dirty="0"/>
              <a:t>, /counter does return the Blazor application successfully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BUT the HTTP Status code is still </a:t>
            </a:r>
            <a:r>
              <a:rPr lang="en-US" sz="3200" b="1" dirty="0">
                <a:solidFill>
                  <a:srgbClr val="A02C56"/>
                </a:solidFill>
              </a:rPr>
              <a:t>404</a:t>
            </a:r>
            <a:br>
              <a:rPr lang="en-US" sz="3200" b="1" dirty="0">
                <a:solidFill>
                  <a:srgbClr val="A02C56"/>
                </a:solidFill>
              </a:rPr>
            </a:br>
            <a:r>
              <a:rPr lang="en-US" sz="3200" dirty="0"/>
              <a:t>This is bad for SEO, but non-prerender </a:t>
            </a:r>
            <a:br>
              <a:rPr lang="en-US" sz="3200" dirty="0"/>
            </a:br>
            <a:r>
              <a:rPr lang="en-US" sz="3200" dirty="0"/>
              <a:t>Blazor WASM is already bad for SEO 🤷‍♂️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You could create copies of index.html at </a:t>
            </a:r>
            <a:br>
              <a:rPr lang="en-US" sz="2400" dirty="0"/>
            </a:br>
            <a:r>
              <a:rPr lang="en-US" sz="2400" dirty="0"/>
              <a:t>/</a:t>
            </a:r>
            <a:r>
              <a:rPr lang="en-US" sz="2400" dirty="0" err="1"/>
              <a:t>fetchdata</a:t>
            </a:r>
            <a:r>
              <a:rPr lang="en-US" sz="2400" dirty="0"/>
              <a:t>/index.html, /counter/index.html, etc.</a:t>
            </a:r>
          </a:p>
        </p:txBody>
      </p:sp>
    </p:spTree>
    <p:extLst>
      <p:ext uri="{BB962C8B-B14F-4D97-AF65-F5344CB8AC3E}">
        <p14:creationId xmlns:p14="http://schemas.microsoft.com/office/powerpoint/2010/main" val="391012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Hosted Workflow Automation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Runs on hosted images (Windows, Linux, Mac, custom)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Free and paid plans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Written in YAML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Use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existing actions</a:t>
            </a:r>
            <a:endParaRPr lang="en-US" b="0" i="0" dirty="0">
              <a:solidFill>
                <a:srgbClr val="24292E"/>
              </a:solidFill>
              <a:effectLst/>
              <a:latin typeface="Inter"/>
            </a:endParaRPr>
          </a:p>
          <a:p>
            <a:pPr>
              <a:lnSpc>
                <a:spcPct val="120000"/>
              </a:lnSpc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GitHub Octocat mascot">
            <a:extLst>
              <a:ext uri="{FF2B5EF4-FFF2-40B4-BE49-F238E27FC236}">
                <a16:creationId xmlns:a16="http://schemas.microsoft.com/office/drawing/2014/main" id="{8BF2A0AB-F2C0-4F65-9EAE-FFBF8FC89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59773"/>
            <a:ext cx="9795638" cy="14154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Blazor WASM to GitHub Pages</a:t>
            </a:r>
            <a:br>
              <a:rPr lang="en-US" b="1" dirty="0"/>
            </a:br>
            <a:r>
              <a:rPr lang="en-US" b="1" dirty="0"/>
              <a:t>with GitHub Actions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A83C32-3284-4586-AE9B-01D948218D8B}"/>
              </a:ext>
            </a:extLst>
          </p:cNvPr>
          <p:cNvSpPr/>
          <p:nvPr/>
        </p:nvSpPr>
        <p:spPr>
          <a:xfrm>
            <a:off x="5049981" y="2974121"/>
            <a:ext cx="2524991" cy="1745673"/>
          </a:xfrm>
          <a:prstGeom prst="rightArrow">
            <a:avLst/>
          </a:prstGeom>
          <a:solidFill>
            <a:srgbClr val="A02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azor logo">
            <a:extLst>
              <a:ext uri="{FF2B5EF4-FFF2-40B4-BE49-F238E27FC236}">
                <a16:creationId xmlns:a16="http://schemas.microsoft.com/office/drawing/2014/main" id="{696A1AE8-885B-495A-B977-04FF3CF6E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93" y="2171697"/>
            <a:ext cx="3733742" cy="3733742"/>
          </a:xfrm>
          <a:prstGeom prst="rect">
            <a:avLst/>
          </a:prstGeom>
        </p:spPr>
      </p:pic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48" y="2171697"/>
            <a:ext cx="4484974" cy="37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DD9C6-D5F8-462E-B5D8-E5283C58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16</a:t>
            </a:fld>
            <a:endParaRPr lang="en-US"/>
          </a:p>
        </p:txBody>
      </p:sp>
      <p:pic>
        <p:nvPicPr>
          <p:cNvPr id="3" name="Graphic 6">
            <a:extLst>
              <a:ext uri="{FF2B5EF4-FFF2-40B4-BE49-F238E27FC236}">
                <a16:creationId xmlns:a16="http://schemas.microsoft.com/office/drawing/2014/main" id="{8F85B781-462B-354A-BC20-40AB44EFF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0879" y="1797219"/>
            <a:ext cx="3850241" cy="4924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DA3B4-980E-4F68-A14A-30DE0D07134C}"/>
              </a:ext>
            </a:extLst>
          </p:cNvPr>
          <p:cNvSpPr txBox="1"/>
          <p:nvPr/>
        </p:nvSpPr>
        <p:spPr>
          <a:xfrm>
            <a:off x="2511137" y="342900"/>
            <a:ext cx="716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SUCCESS!?</a:t>
            </a:r>
          </a:p>
        </p:txBody>
      </p:sp>
    </p:spTree>
    <p:extLst>
      <p:ext uri="{BB962C8B-B14F-4D97-AF65-F5344CB8AC3E}">
        <p14:creationId xmlns:p14="http://schemas.microsoft.com/office/powerpoint/2010/main" val="424551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DD9C6-D5F8-462E-B5D8-E5283C58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DA3B4-980E-4F68-A14A-30DE0D07134C}"/>
              </a:ext>
            </a:extLst>
          </p:cNvPr>
          <p:cNvSpPr txBox="1"/>
          <p:nvPr/>
        </p:nvSpPr>
        <p:spPr>
          <a:xfrm>
            <a:off x="498765" y="311724"/>
            <a:ext cx="98401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More  .NET, Web, Azure, etc.</a:t>
            </a:r>
          </a:p>
          <a:p>
            <a:endParaRPr lang="en-US" sz="4800" dirty="0">
              <a:solidFill>
                <a:srgbClr val="A02C56"/>
              </a:solidFill>
            </a:endParaRPr>
          </a:p>
          <a:p>
            <a:r>
              <a:rPr lang="en-US" sz="4800" dirty="0">
                <a:solidFill>
                  <a:srgbClr val="A02C56"/>
                </a:solidFill>
              </a:rPr>
              <a:t>           @RealSwimburger</a:t>
            </a:r>
          </a:p>
          <a:p>
            <a:endParaRPr lang="en-US" sz="4800" dirty="0">
              <a:solidFill>
                <a:srgbClr val="A02C56"/>
              </a:solidFill>
            </a:endParaRPr>
          </a:p>
          <a:p>
            <a:r>
              <a:rPr lang="en-US" sz="4800" dirty="0">
                <a:solidFill>
                  <a:srgbClr val="A02C56"/>
                </a:solidFill>
              </a:rPr>
              <a:t>           https://swimburger.net</a:t>
            </a:r>
          </a:p>
        </p:txBody>
      </p:sp>
      <p:pic>
        <p:nvPicPr>
          <p:cNvPr id="5" name="Picture 4" descr="Swimburger Logo">
            <a:extLst>
              <a:ext uri="{FF2B5EF4-FFF2-40B4-BE49-F238E27FC236}">
                <a16:creationId xmlns:a16="http://schemas.microsoft.com/office/drawing/2014/main" id="{E90578FA-6BC6-4D7A-8272-CE81A6BD2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8" y="3244726"/>
            <a:ext cx="1361319" cy="748725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584589EB-51E7-4A2F-8D04-59985AC2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6" y="1663419"/>
            <a:ext cx="1082262" cy="1082262"/>
          </a:xfrm>
          <a:prstGeom prst="rect">
            <a:avLst/>
          </a:prstGeom>
        </p:spPr>
      </p:pic>
      <p:pic>
        <p:nvPicPr>
          <p:cNvPr id="10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9102" y="1018902"/>
            <a:ext cx="3204133" cy="345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4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728B-FD63-4EEB-B1DE-93139F44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8BCA-3C5A-481C-BB32-67593381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3200" dirty="0"/>
              <a:t>Niels Swimberghe </a:t>
            </a:r>
            <a:br>
              <a:rPr lang="en-US" sz="3200" dirty="0"/>
            </a:br>
            <a:r>
              <a:rPr lang="en-US" sz="3200" dirty="0"/>
              <a:t>aka </a:t>
            </a:r>
            <a:r>
              <a:rPr lang="en-US" sz="3200" dirty="0">
                <a:solidFill>
                  <a:srgbClr val="A02C56"/>
                </a:solidFill>
              </a:rPr>
              <a:t>Swimburger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.NET Web Developer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Blog at </a:t>
            </a:r>
            <a:r>
              <a:rPr lang="en-US" sz="3200" u="sng" dirty="0">
                <a:solidFill>
                  <a:srgbClr val="A02C56"/>
                </a:solidFill>
              </a:rPr>
              <a:t>swimbuger.net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Twitter: </a:t>
            </a:r>
            <a:r>
              <a:rPr lang="en-US" sz="3200" dirty="0">
                <a:solidFill>
                  <a:srgbClr val="A02C56"/>
                </a:solidFill>
              </a:rPr>
              <a:t>@RealSwimburger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34AEC-F970-429C-AA9B-D5AD5E21E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r="1620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58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98DBF-0690-45FA-AB9A-A99C8812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 descr="Swimburger Logo">
            <a:extLst>
              <a:ext uri="{FF2B5EF4-FFF2-40B4-BE49-F238E27FC236}">
                <a16:creationId xmlns:a16="http://schemas.microsoft.com/office/drawing/2014/main" id="{C07FAAE3-1C34-415A-93A7-EEF8B4CED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0" y="620717"/>
            <a:ext cx="2717091" cy="14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Pages?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Static site hosting service (HTML, CSS, JavaScript, etc.)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Support custom domains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Always public even when repository is not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Built-in support for Jekyll static site generator, </a:t>
            </a:r>
            <a:br>
              <a:rPr lang="en-US" dirty="0">
                <a:solidFill>
                  <a:srgbClr val="24292E"/>
                </a:solidFill>
                <a:latin typeface="-apple-system"/>
              </a:rPr>
            </a:br>
            <a:r>
              <a:rPr lang="en-US" dirty="0">
                <a:solidFill>
                  <a:srgbClr val="24292E"/>
                </a:solidFill>
                <a:latin typeface="-apple-system"/>
              </a:rPr>
              <a:t>but not required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Free, but no SLA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  <a:hlinkClick r:id="rId2"/>
              </a:rPr>
              <a:t>Usage limits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- 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Inter"/>
                <a:hlinkClick r:id="rId3"/>
              </a:rPr>
              <a:t>Prohibited uses</a:t>
            </a:r>
            <a:endParaRPr lang="en-US" b="0" i="0" dirty="0">
              <a:solidFill>
                <a:srgbClr val="24292E"/>
              </a:solidFill>
              <a:effectLst/>
              <a:latin typeface="Inter"/>
            </a:endParaRPr>
          </a:p>
          <a:p>
            <a:pPr>
              <a:lnSpc>
                <a:spcPct val="120000"/>
              </a:lnSpc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GitHub Octocat mascot">
            <a:extLst>
              <a:ext uri="{FF2B5EF4-FFF2-40B4-BE49-F238E27FC236}">
                <a16:creationId xmlns:a16="http://schemas.microsoft.com/office/drawing/2014/main" id="{8BF2A0AB-F2C0-4F65-9EAE-FFBF8FC89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Azure Static Web Apps </a:t>
            </a:r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Blazor WASM Walkthrough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Firebase Hosting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Netlify</a:t>
            </a:r>
          </a:p>
          <a:p>
            <a:pPr>
              <a:lnSpc>
                <a:spcPct val="120000"/>
              </a:lnSpc>
            </a:pP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Vercel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Cloudflare in front of GitHub Pages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Many more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4</a:t>
            </a:fld>
            <a:endParaRPr lang="en-US"/>
          </a:p>
        </p:txBody>
      </p:sp>
      <p:pic>
        <p:nvPicPr>
          <p:cNvPr id="7" name="Graphic 2">
            <a:extLst>
              <a:ext uri="{FF2B5EF4-FFF2-40B4-BE49-F238E27FC236}">
                <a16:creationId xmlns:a16="http://schemas.microsoft.com/office/drawing/2014/main" id="{D69B65C5-B77F-5A40-8A6F-1AA1610B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9391" y="681037"/>
            <a:ext cx="4104409" cy="30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User site =&gt; 		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[username]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.github.io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Organization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site =&gt;   	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[organization]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.github.io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Project site =&gt; 		</a:t>
            </a:r>
            <a:r>
              <a:rPr lang="en-US" i="0" dirty="0">
                <a:solidFill>
                  <a:srgbClr val="24292E"/>
                </a:solidFill>
                <a:effectLst/>
                <a:latin typeface="-apple-system"/>
              </a:rPr>
              <a:t>[username]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.github.io/[repository_name]				       	[organization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]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.github.io/[repository_name]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GitHub Octocat mascot">
            <a:extLst>
              <a:ext uri="{FF2B5EF4-FFF2-40B4-BE49-F238E27FC236}">
                <a16:creationId xmlns:a16="http://schemas.microsoft.com/office/drawing/2014/main" id="{4247F0CB-B9AB-41D5-92C1-59043ABB2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8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GitHub Pages site</a:t>
            </a:r>
            <a:br>
              <a:rPr lang="en-US" dirty="0"/>
            </a:br>
            <a:r>
              <a:rPr lang="en-US" dirty="0"/>
              <a:t>without Jekyll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Create a GitHub repository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Commit static files to repository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Configure branch as GitHub Pages source </a:t>
            </a:r>
            <a:br>
              <a:rPr lang="en-US" dirty="0"/>
            </a:br>
            <a:r>
              <a:rPr lang="en-US" dirty="0"/>
              <a:t>in repository settings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Wait for GitHub to deploy the 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7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/>
              <a:t>Basic GitHub Pages Demo</a:t>
            </a:r>
          </a:p>
        </p:txBody>
      </p:sp>
      <p:pic>
        <p:nvPicPr>
          <p:cNvPr id="9" name="Picture 8" descr="Screenshot of GitHub Pages settings in repository setting">
            <a:extLst>
              <a:ext uri="{FF2B5EF4-FFF2-40B4-BE49-F238E27FC236}">
                <a16:creationId xmlns:a16="http://schemas.microsoft.com/office/drawing/2014/main" id="{DD43BC95-62A9-428D-937F-0A0C2D4CD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45"/>
          <a:stretch/>
        </p:blipFill>
        <p:spPr>
          <a:xfrm>
            <a:off x="3734452" y="2441865"/>
            <a:ext cx="8457549" cy="44161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427" y="2590805"/>
            <a:ext cx="4452028" cy="37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manually deploy </a:t>
            </a:r>
            <a:br>
              <a:rPr lang="en-US" dirty="0"/>
            </a:br>
            <a:r>
              <a:rPr lang="en-US" dirty="0"/>
              <a:t>Blazor WASM to 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6A51-40D8-4685-8098-1617624F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dotnet publish =&gt; output is all static files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Commit output to </a:t>
            </a:r>
            <a:r>
              <a:rPr lang="en-US" dirty="0" err="1"/>
              <a:t>gh</a:t>
            </a:r>
            <a:r>
              <a:rPr lang="en-US" dirty="0"/>
              <a:t>-pages branch</a:t>
            </a:r>
          </a:p>
          <a:p>
            <a:pPr marL="514350" indent="-514350">
              <a:lnSpc>
                <a:spcPct val="10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Fix whatever is broken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7A25-BE42-4369-A807-AF2F8546CE7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1" y="283735"/>
            <a:ext cx="3169347" cy="26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C651B-4B5F-4F8A-B6A0-1B347E49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59773"/>
            <a:ext cx="9795638" cy="14154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Manual Blazor WASM </a:t>
            </a:r>
            <a:br>
              <a:rPr lang="en-US" b="1" dirty="0"/>
            </a:br>
            <a:r>
              <a:rPr lang="en-US" b="1" dirty="0"/>
              <a:t>to GitHub Pages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2DF4-212B-48CD-8FD3-9D3D08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027A25-BE42-4369-A807-AF2F8546CE7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A83C32-3284-4586-AE9B-01D948218D8B}"/>
              </a:ext>
            </a:extLst>
          </p:cNvPr>
          <p:cNvSpPr/>
          <p:nvPr/>
        </p:nvSpPr>
        <p:spPr>
          <a:xfrm>
            <a:off x="5049981" y="2974121"/>
            <a:ext cx="2524991" cy="1745673"/>
          </a:xfrm>
          <a:prstGeom prst="rightArrow">
            <a:avLst/>
          </a:prstGeom>
          <a:solidFill>
            <a:srgbClr val="A02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azor logo">
            <a:extLst>
              <a:ext uri="{FF2B5EF4-FFF2-40B4-BE49-F238E27FC236}">
                <a16:creationId xmlns:a16="http://schemas.microsoft.com/office/drawing/2014/main" id="{696A1AE8-885B-495A-B977-04FF3CF6E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93" y="2171697"/>
            <a:ext cx="3733742" cy="3733742"/>
          </a:xfrm>
          <a:prstGeom prst="rect">
            <a:avLst/>
          </a:prstGeom>
        </p:spPr>
      </p:pic>
      <p:pic>
        <p:nvPicPr>
          <p:cNvPr id="5" name="Picture 4" descr="GitHub Octocat mascot">
            <a:extLst>
              <a:ext uri="{FF2B5EF4-FFF2-40B4-BE49-F238E27FC236}">
                <a16:creationId xmlns:a16="http://schemas.microsoft.com/office/drawing/2014/main" id="{A07D1AA3-EC12-44C4-98BD-876843F2C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48" y="2171697"/>
            <a:ext cx="4484974" cy="37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7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1038</Words>
  <Application>Microsoft Office PowerPoint</Application>
  <PresentationFormat>Widescreen</PresentationFormat>
  <Paragraphs>176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Consolas</vt:lpstr>
      <vt:lpstr>Inter</vt:lpstr>
      <vt:lpstr>Office Theme</vt:lpstr>
      <vt:lpstr>PowerPoint Presentation</vt:lpstr>
      <vt:lpstr>About me</vt:lpstr>
      <vt:lpstr>What is GitHub Pages?</vt:lpstr>
      <vt:lpstr>Alternatives?</vt:lpstr>
      <vt:lpstr>Types of GitHub Pages</vt:lpstr>
      <vt:lpstr>How to create GitHub Pages site without Jekyll</vt:lpstr>
      <vt:lpstr>Basic GitHub Pages Demo</vt:lpstr>
      <vt:lpstr>How to manually deploy  Blazor WASM to GitHub Pages</vt:lpstr>
      <vt:lpstr>Manual Blazor WASM  to GitHub Pages Demo</vt:lpstr>
      <vt:lpstr>PowerPoint Presentation</vt:lpstr>
      <vt:lpstr>PowerPoint Presentation</vt:lpstr>
      <vt:lpstr>PowerPoint Presentation</vt:lpstr>
      <vt:lpstr>PowerPoint Presentation</vt:lpstr>
      <vt:lpstr>What is GitHub Actions?</vt:lpstr>
      <vt:lpstr>Blazor WASM to GitHub Pages with GitHub Actions 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Swimberghe</dc:creator>
  <cp:lastModifiedBy>Niels Swimberghe</cp:lastModifiedBy>
  <cp:revision>13</cp:revision>
  <dcterms:created xsi:type="dcterms:W3CDTF">2020-12-14T23:21:41Z</dcterms:created>
  <dcterms:modified xsi:type="dcterms:W3CDTF">2020-12-15T01:20:43Z</dcterms:modified>
</cp:coreProperties>
</file>