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69" r:id="rId2"/>
    <p:sldId id="674" r:id="rId3"/>
    <p:sldId id="682" r:id="rId4"/>
    <p:sldId id="679" r:id="rId5"/>
    <p:sldId id="680" r:id="rId6"/>
    <p:sldId id="698" r:id="rId7"/>
    <p:sldId id="699" r:id="rId8"/>
    <p:sldId id="701" r:id="rId9"/>
    <p:sldId id="702" r:id="rId10"/>
    <p:sldId id="703" r:id="rId11"/>
    <p:sldId id="705" r:id="rId12"/>
    <p:sldId id="748" r:id="rId13"/>
    <p:sldId id="706" r:id="rId14"/>
    <p:sldId id="707" r:id="rId15"/>
    <p:sldId id="704" r:id="rId16"/>
    <p:sldId id="708" r:id="rId17"/>
    <p:sldId id="713" r:id="rId18"/>
    <p:sldId id="717" r:id="rId19"/>
    <p:sldId id="718" r:id="rId20"/>
    <p:sldId id="719" r:id="rId21"/>
    <p:sldId id="749" r:id="rId22"/>
    <p:sldId id="750" r:id="rId23"/>
    <p:sldId id="751" r:id="rId24"/>
    <p:sldId id="720" r:id="rId25"/>
    <p:sldId id="725" r:id="rId26"/>
    <p:sldId id="721" r:id="rId27"/>
    <p:sldId id="727" r:id="rId28"/>
    <p:sldId id="752" r:id="rId29"/>
    <p:sldId id="729" r:id="rId30"/>
    <p:sldId id="730" r:id="rId31"/>
    <p:sldId id="731" r:id="rId32"/>
    <p:sldId id="732" r:id="rId33"/>
    <p:sldId id="733" r:id="rId34"/>
    <p:sldId id="742" r:id="rId35"/>
    <p:sldId id="734" r:id="rId36"/>
    <p:sldId id="743" r:id="rId37"/>
    <p:sldId id="744" r:id="rId38"/>
    <p:sldId id="746" r:id="rId39"/>
    <p:sldId id="738" r:id="rId40"/>
    <p:sldId id="747" r:id="rId41"/>
    <p:sldId id="681" r:id="rId42"/>
    <p:sldId id="753" r:id="rId43"/>
    <p:sldId id="759" r:id="rId44"/>
    <p:sldId id="758" r:id="rId45"/>
    <p:sldId id="754" r:id="rId46"/>
    <p:sldId id="67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B9BD5"/>
    <a:srgbClr val="39A999"/>
    <a:srgbClr val="F9AD67"/>
    <a:srgbClr val="FBC392"/>
    <a:srgbClr val="ECC19C"/>
    <a:srgbClr val="F78B15"/>
    <a:srgbClr val="59C7B6"/>
    <a:srgbClr val="E5A977"/>
    <a:srgbClr val="5F3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2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99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24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A4C6C-3E16-4492-B7B2-8D46C6F4A9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8475-A97D-4E9A-A733-DCFEDF270553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3B27-7B19-410B-B413-D1CA92C617E0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D65E-8086-42CA-91C8-C8A883BCF99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8200-511B-42FF-A2EF-5DD8C5B9D680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14986" y="648187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2F78-928C-4A0F-800B-C1D963DDA37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06CC-75B9-4CD3-A16D-D81FF2135D8B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431-502D-4483-8E29-00F46B60E852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D94E-CD44-42CD-93F6-404AE0F3E521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B3341-53FB-491C-AC7A-8CACAA4AB4F4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4346E-1955-447B-B336-5197FE27165F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E9-3509-453B-B67C-BDA48A5D4ABD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EADA-041D-4C1E-A7E6-D1EF7C198E47}" type="datetime1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677629" y="5226802"/>
            <a:ext cx="6123667" cy="141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</a:rPr>
              <a:t>수영이조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</a:endParaRPr>
          </a:p>
          <a:p>
            <a:pPr algn="r">
              <a:lnSpc>
                <a:spcPct val="200000"/>
              </a:lnSpc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박정은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</a:rPr>
              <a:t>손다연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</a:rPr>
              <a:t> 신선민 황수영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11954" y="4197363"/>
            <a:ext cx="6123667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병원 개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/</a:t>
            </a:r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폐업 분류</a:t>
            </a:r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ko-KR" altLang="en-US" sz="3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예측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A.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Random forest 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22195" y="1731592"/>
            <a:ext cx="9189720" cy="13388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n_estimators</a:t>
            </a:r>
            <a:r>
              <a:rPr lang="en-US" altLang="ko-KR" dirty="0"/>
              <a:t> : The number of trees in the forest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max_features</a:t>
            </a:r>
            <a:r>
              <a:rPr lang="en-US" altLang="ko-KR" dirty="0"/>
              <a:t> : The number of features to consider when looking for the best split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/>
              <a:t>max_depth</a:t>
            </a:r>
            <a:r>
              <a:rPr lang="en-US" altLang="ko-KR" dirty="0"/>
              <a:t> : The maximum depth of the tree</a:t>
            </a:r>
            <a:endParaRPr lang="en-US" altLang="ko-KR" dirty="0"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732" r="14708" b="56205"/>
          <a:stretch/>
        </p:blipFill>
        <p:spPr>
          <a:xfrm>
            <a:off x="1772237" y="3691477"/>
            <a:ext cx="8513326" cy="168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5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959533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Random forest model with it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89905" y="1572082"/>
            <a:ext cx="7012191" cy="4828084"/>
            <a:chOff x="2589905" y="1572082"/>
            <a:chExt cx="7012191" cy="482808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837" t="12599" r="6267" b="13737"/>
            <a:stretch/>
          </p:blipFill>
          <p:spPr>
            <a:xfrm>
              <a:off x="3395861" y="1572082"/>
              <a:ext cx="5400279" cy="6904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7" name="그룹 6"/>
            <p:cNvGrpSpPr/>
            <p:nvPr/>
          </p:nvGrpSpPr>
          <p:grpSpPr>
            <a:xfrm>
              <a:off x="2589905" y="2416715"/>
              <a:ext cx="7012191" cy="3983451"/>
              <a:chOff x="2390424" y="2416715"/>
              <a:chExt cx="7012191" cy="3983451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" t="1107" r="8410" b="1389"/>
              <a:stretch/>
            </p:blipFill>
            <p:spPr>
              <a:xfrm>
                <a:off x="2390424" y="2433955"/>
                <a:ext cx="4983480" cy="3966211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/>
              <a:srcRect l="2264" t="574" r="11620" b="2274"/>
              <a:stretch/>
            </p:blipFill>
            <p:spPr>
              <a:xfrm>
                <a:off x="7696478" y="2416715"/>
                <a:ext cx="1706137" cy="3969834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60795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903777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Random forest model with it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92" t="2160" r="33643" b="66021"/>
          <a:stretch/>
        </p:blipFill>
        <p:spPr>
          <a:xfrm>
            <a:off x="2701573" y="1734603"/>
            <a:ext cx="6788854" cy="14871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1922258" y="3332138"/>
            <a:ext cx="8347484" cy="3220676"/>
            <a:chOff x="1911637" y="3332138"/>
            <a:chExt cx="8347484" cy="322067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1669" t="86984" r="66995" b="2814"/>
            <a:stretch/>
          </p:blipFill>
          <p:spPr>
            <a:xfrm>
              <a:off x="1911637" y="4488640"/>
              <a:ext cx="3211551" cy="46835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688" y="3332138"/>
              <a:ext cx="4908433" cy="3220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2195" y="1697320"/>
            <a:ext cx="9970596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하이퍼파라미터</a:t>
            </a:r>
            <a:r>
              <a:rPr lang="ko-KR" altLang="en-US" sz="1400" dirty="0"/>
              <a:t> 튜닝 범위가 무작위로 설정되었기 때문에 튜닝 결과가 훈련 데이터에 </a:t>
            </a:r>
            <a:r>
              <a:rPr lang="ko-KR" altLang="en-US" sz="1400" b="1" dirty="0">
                <a:solidFill>
                  <a:srgbClr val="FF0000"/>
                </a:solidFill>
              </a:rPr>
              <a:t>과대적합 </a:t>
            </a:r>
            <a:r>
              <a:rPr lang="ko-KR" altLang="en-US" sz="1400" dirty="0"/>
              <a:t>되었을 가능성이 존재</a:t>
            </a:r>
            <a:br>
              <a:rPr lang="ko-KR" altLang="en-US" sz="1400" dirty="0"/>
            </a:br>
            <a:r>
              <a:rPr lang="en-US" altLang="ko-KR" sz="1400" dirty="0"/>
              <a:t>- </a:t>
            </a:r>
            <a:r>
              <a:rPr lang="ko-KR" altLang="en-US" sz="1400" b="1" dirty="0">
                <a:solidFill>
                  <a:srgbClr val="FF0000"/>
                </a:solidFill>
              </a:rPr>
              <a:t>교차 검증</a:t>
            </a:r>
            <a:r>
              <a:rPr lang="ko-KR" altLang="en-US" sz="1400" dirty="0"/>
              <a:t>을 통해 과대적합 여부를 확인한 결과</a:t>
            </a:r>
            <a:r>
              <a:rPr lang="en-US" altLang="ko-KR" sz="1400" dirty="0"/>
              <a:t>, </a:t>
            </a:r>
            <a:r>
              <a:rPr lang="ko-KR" altLang="en-US" sz="1400" dirty="0"/>
              <a:t>모든 </a:t>
            </a:r>
            <a:r>
              <a:rPr lang="en-US" altLang="ko-KR" sz="1400" dirty="0"/>
              <a:t>fold</a:t>
            </a:r>
            <a:r>
              <a:rPr lang="ko-KR" altLang="en-US" sz="1400" dirty="0"/>
              <a:t>에서 적절한 분류 성능을 보임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2374" r="35930" b="38085"/>
          <a:stretch/>
        </p:blipFill>
        <p:spPr>
          <a:xfrm>
            <a:off x="739316" y="2932275"/>
            <a:ext cx="6745186" cy="12233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4" name="그룹 13"/>
          <p:cNvGrpSpPr/>
          <p:nvPr/>
        </p:nvGrpSpPr>
        <p:grpSpPr>
          <a:xfrm>
            <a:off x="7462288" y="3898283"/>
            <a:ext cx="4109079" cy="2452222"/>
            <a:chOff x="7462288" y="3898283"/>
            <a:chExt cx="4109079" cy="2452222"/>
          </a:xfrm>
        </p:grpSpPr>
        <p:grpSp>
          <p:nvGrpSpPr>
            <p:cNvPr id="15" name="그룹 14"/>
            <p:cNvGrpSpPr/>
            <p:nvPr/>
          </p:nvGrpSpPr>
          <p:grpSpPr>
            <a:xfrm>
              <a:off x="7462288" y="4247968"/>
              <a:ext cx="4109079" cy="2102537"/>
              <a:chOff x="7138041" y="4309852"/>
              <a:chExt cx="4109079" cy="2102537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7138041" y="4309852"/>
                <a:ext cx="4109079" cy="21025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47" t="3892" r="2470" b="2360"/>
              <a:stretch/>
            </p:blipFill>
            <p:spPr>
              <a:xfrm>
                <a:off x="7263076" y="4421011"/>
                <a:ext cx="3884534" cy="1905110"/>
              </a:xfrm>
              <a:prstGeom prst="rect">
                <a:avLst/>
              </a:prstGeom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8370971" y="3901325"/>
              <a:ext cx="2258929" cy="3781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08067" y="3898283"/>
              <a:ext cx="3017520" cy="37388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[ K-fold cross validation ]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2756" b="18832"/>
          <a:stretch/>
        </p:blipFill>
        <p:spPr>
          <a:xfrm>
            <a:off x="1089465" y="4640415"/>
            <a:ext cx="5723932" cy="570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14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7515940" y="1801268"/>
            <a:ext cx="2926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1) Construct the test set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with real answer</a:t>
            </a:r>
            <a:endParaRPr lang="en-US" altLang="ko-KR" sz="1600" dirty="0">
              <a:effectLst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7307" r="5635" b="11012"/>
          <a:stretch/>
        </p:blipFill>
        <p:spPr>
          <a:xfrm>
            <a:off x="1081607" y="1791150"/>
            <a:ext cx="6434333" cy="831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176910" y="3939538"/>
            <a:ext cx="298361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2) Examine the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/>
              <a:t> value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(0.5~0.8 by 0.1)</a:t>
            </a:r>
            <a:endParaRPr lang="en-US" altLang="ko-KR" sz="1600" dirty="0">
              <a:effectLst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2118" r="9251" b="2294"/>
          <a:stretch/>
        </p:blipFill>
        <p:spPr>
          <a:xfrm>
            <a:off x="4160521" y="2974530"/>
            <a:ext cx="6837190" cy="3389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67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192" r="9337" b="65995"/>
          <a:stretch/>
        </p:blipFill>
        <p:spPr>
          <a:xfrm>
            <a:off x="1752081" y="2062154"/>
            <a:ext cx="3979645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3923" r="10188" b="33099"/>
          <a:stretch/>
        </p:blipFill>
        <p:spPr>
          <a:xfrm>
            <a:off x="1740930" y="3836019"/>
            <a:ext cx="3990796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67066" r="9114" b="285"/>
          <a:stretch/>
        </p:blipFill>
        <p:spPr>
          <a:xfrm>
            <a:off x="5949865" y="2062153"/>
            <a:ext cx="3937633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937" t="6260" r="4545" b="13099"/>
          <a:stretch/>
        </p:blipFill>
        <p:spPr>
          <a:xfrm>
            <a:off x="5949866" y="3856269"/>
            <a:ext cx="3937632" cy="1697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38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58" r="4510" b="75016"/>
          <a:stretch/>
        </p:blipFill>
        <p:spPr>
          <a:xfrm>
            <a:off x="1752081" y="2070978"/>
            <a:ext cx="3979646" cy="1631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12" r="5183" b="26857"/>
          <a:stretch/>
        </p:blipFill>
        <p:spPr>
          <a:xfrm>
            <a:off x="5949867" y="2070979"/>
            <a:ext cx="3937633" cy="1631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2" r="5380" b="50878"/>
          <a:stretch/>
        </p:blipFill>
        <p:spPr>
          <a:xfrm>
            <a:off x="1740930" y="3836018"/>
            <a:ext cx="3990797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78" r="5183" b="2220"/>
          <a:stretch/>
        </p:blipFill>
        <p:spPr>
          <a:xfrm>
            <a:off x="5949866" y="3836018"/>
            <a:ext cx="3937633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33941" y="2671658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(according to 'accuracy')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988372" y="3065542"/>
            <a:ext cx="961491" cy="11022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085" t="8222" r="28206" b="26633"/>
          <a:stretch/>
        </p:blipFill>
        <p:spPr>
          <a:xfrm>
            <a:off x="1914253" y="3493193"/>
            <a:ext cx="3050205" cy="1349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t="67066" r="9114" b="285"/>
          <a:stretch/>
        </p:blipFill>
        <p:spPr>
          <a:xfrm>
            <a:off x="5949865" y="2062153"/>
            <a:ext cx="3937633" cy="16608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7" y="1669603"/>
            <a:ext cx="6634976" cy="69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 </a:t>
            </a:r>
            <a:r>
              <a:rPr lang="en-US" altLang="ko-KR" sz="1400" b="1" dirty="0" err="1"/>
              <a:t>Defalut</a:t>
            </a:r>
            <a:r>
              <a:rPr lang="en-US" altLang="ko-KR" sz="1400" b="1" dirty="0"/>
              <a:t> model 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n_estimators</a:t>
            </a:r>
            <a:r>
              <a:rPr lang="en-US" altLang="ko-KR" sz="1400" dirty="0"/>
              <a:t> : default /  </a:t>
            </a:r>
            <a:r>
              <a:rPr lang="en-US" altLang="ko-KR" sz="1400" dirty="0" err="1"/>
              <a:t>max_features</a:t>
            </a:r>
            <a:r>
              <a:rPr lang="en-US" altLang="ko-KR" sz="1400" dirty="0"/>
              <a:t> : default / </a:t>
            </a:r>
            <a:r>
              <a:rPr lang="en-US" altLang="ko-KR" sz="1400" dirty="0" err="1"/>
              <a:t>max_depth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defalut</a:t>
            </a:r>
            <a:endParaRPr lang="en-US" altLang="ko-KR" sz="1400" dirty="0">
              <a:effectLst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" t="38101" r="3862" b="13579"/>
          <a:stretch/>
        </p:blipFill>
        <p:spPr>
          <a:xfrm>
            <a:off x="2664218" y="2636873"/>
            <a:ext cx="6863565" cy="943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922195" y="3814907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value</a:t>
            </a:r>
            <a:endParaRPr lang="en-US" altLang="ko-KR" sz="2000" b="1" dirty="0">
              <a:effectLst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" t="1281" r="2267" b="51177"/>
          <a:stretch/>
        </p:blipFill>
        <p:spPr>
          <a:xfrm>
            <a:off x="1689590" y="4369202"/>
            <a:ext cx="8812820" cy="1686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88361" y="1473864"/>
            <a:ext cx="10215279" cy="3910273"/>
            <a:chOff x="988361" y="1461115"/>
            <a:chExt cx="10215279" cy="391027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" t="53899" r="19392" b="3057"/>
            <a:stretch/>
          </p:blipFill>
          <p:spPr>
            <a:xfrm>
              <a:off x="2672576" y="1461115"/>
              <a:ext cx="6846849" cy="144362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988361" y="3452443"/>
              <a:ext cx="10215279" cy="1918945"/>
              <a:chOff x="955916" y="3452443"/>
              <a:chExt cx="10215279" cy="1918945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l="4552" t="53411" r="12645" b="2045"/>
              <a:stretch/>
            </p:blipFill>
            <p:spPr>
              <a:xfrm>
                <a:off x="6444313" y="3452443"/>
                <a:ext cx="4726882" cy="191894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4552" t="8968" r="14626" b="46165"/>
              <a:stretch/>
            </p:blipFill>
            <p:spPr>
              <a:xfrm>
                <a:off x="955916" y="3452443"/>
                <a:ext cx="4580584" cy="1918945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7" name="오른쪽 화살표 6"/>
              <p:cNvSpPr/>
              <p:nvPr/>
            </p:nvSpPr>
            <p:spPr>
              <a:xfrm>
                <a:off x="5642517" y="4192859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3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09908" y="2079917"/>
            <a:ext cx="9772185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0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회귀예측에 이용되는 앙상블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대표적인 </a:t>
            </a:r>
            <a:r>
              <a:rPr lang="ko-KR" altLang="en-US" sz="1400" dirty="0" err="1">
                <a:solidFill>
                  <a:srgbClr val="FF0000"/>
                </a:solidFill>
              </a:rPr>
              <a:t>부스팅</a:t>
            </a:r>
            <a:r>
              <a:rPr lang="ko-KR" altLang="en-US" sz="1400" dirty="0">
                <a:solidFill>
                  <a:srgbClr val="FF0000"/>
                </a:solidFill>
              </a:rPr>
              <a:t> 모형</a:t>
            </a:r>
            <a:r>
              <a:rPr lang="ko-KR" altLang="en-US" sz="1400" dirty="0"/>
              <a:t>에 해당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dirty="0"/>
              <a:t>기존 </a:t>
            </a:r>
            <a:r>
              <a:rPr lang="ko-KR" altLang="en-US" sz="1400" dirty="0" err="1"/>
              <a:t>타겟값과</a:t>
            </a:r>
            <a:r>
              <a:rPr lang="ko-KR" altLang="en-US" sz="1400" dirty="0"/>
              <a:t> 그 </a:t>
            </a:r>
            <a:r>
              <a:rPr lang="en-US" altLang="ko-KR" sz="1400" dirty="0"/>
              <a:t>residual</a:t>
            </a:r>
            <a:r>
              <a:rPr lang="ko-KR" altLang="en-US" sz="1400" dirty="0"/>
              <a:t>을 예측하는 모형을 반복적으로 구성하고 결합함으로써 모형의 예측력을 높여가는 방법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458615" y="3921363"/>
            <a:ext cx="3939350" cy="18158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A. </a:t>
            </a:r>
            <a:r>
              <a:rPr lang="en-US" altLang="ko-KR" sz="1400" dirty="0" err="1"/>
              <a:t>Hyperparameter</a:t>
            </a:r>
            <a:r>
              <a:rPr lang="en-US" altLang="ko-KR" sz="1400" dirty="0"/>
              <a:t> tuning of GBM</a:t>
            </a:r>
            <a:br>
              <a:rPr lang="en-US" altLang="ko-KR" sz="1400" dirty="0"/>
            </a:br>
            <a:r>
              <a:rPr lang="en-US" altLang="ko-KR" sz="1400" dirty="0"/>
              <a:t>B. Check the over-fitting of tuned model</a:t>
            </a:r>
            <a:br>
              <a:rPr lang="en-US" altLang="ko-KR" sz="1400" dirty="0"/>
            </a:br>
            <a:r>
              <a:rPr lang="en-US" altLang="ko-KR" sz="1400" dirty="0"/>
              <a:t>C. Calculate the cut-off value for classification</a:t>
            </a:r>
            <a:br>
              <a:rPr lang="en-US" altLang="ko-KR" sz="1400" dirty="0"/>
            </a:br>
            <a:r>
              <a:rPr lang="en-US" altLang="ko-KR" sz="1400" dirty="0"/>
              <a:t>D. Compare default model to tuned model</a:t>
            </a:r>
            <a:endParaRPr lang="ko-KR" altLang="en-US" sz="1400" dirty="0"/>
          </a:p>
        </p:txBody>
      </p:sp>
      <p:sp>
        <p:nvSpPr>
          <p:cNvPr id="12" name="양쪽 대괄호 11"/>
          <p:cNvSpPr/>
          <p:nvPr/>
        </p:nvSpPr>
        <p:spPr>
          <a:xfrm>
            <a:off x="7146535" y="3958695"/>
            <a:ext cx="4385245" cy="1802210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GBM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837" y="1335461"/>
            <a:ext cx="3996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3. Classification Model(2) - GBM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9860" r="3333" b="5330"/>
          <a:stretch/>
        </p:blipFill>
        <p:spPr>
          <a:xfrm>
            <a:off x="710885" y="3797121"/>
            <a:ext cx="6192136" cy="208301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6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2675" y="1120140"/>
            <a:ext cx="7486650" cy="5326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047831" y="1134622"/>
            <a:ext cx="209633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Contents</a:t>
            </a:r>
            <a:endParaRPr lang="ko-KR" alt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7144170" y="1588770"/>
            <a:ext cx="1536270" cy="0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6584101" y="3630808"/>
            <a:ext cx="2096339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2. Data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02630" y="3598251"/>
            <a:ext cx="2976755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1. Introduction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029624" y="5865310"/>
            <a:ext cx="2976755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3. Analysis &amp; Result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673085" y="5882264"/>
            <a:ext cx="2096339" cy="5078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</a:rPr>
              <a:t>4. Conclusion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4720" y="1600200"/>
            <a:ext cx="1568649" cy="1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3640398" y="1960196"/>
            <a:ext cx="1732784" cy="1732784"/>
            <a:chOff x="3351278" y="1845560"/>
            <a:chExt cx="1732784" cy="1732784"/>
          </a:xfrm>
        </p:grpSpPr>
        <p:sp>
          <p:nvSpPr>
            <p:cNvPr id="36" name="타원 35"/>
            <p:cNvSpPr/>
            <p:nvPr/>
          </p:nvSpPr>
          <p:spPr>
            <a:xfrm>
              <a:off x="3351278" y="1845560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423164" y="1918222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768922" y="1966176"/>
            <a:ext cx="1732784" cy="1732784"/>
            <a:chOff x="6631762" y="1886166"/>
            <a:chExt cx="1732784" cy="1732784"/>
          </a:xfrm>
        </p:grpSpPr>
        <p:sp>
          <p:nvSpPr>
            <p:cNvPr id="112" name="타원 111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77" y="2242275"/>
            <a:ext cx="1168626" cy="1168626"/>
          </a:xfrm>
          <a:prstGeom prst="rect">
            <a:avLst/>
          </a:prstGeom>
        </p:spPr>
      </p:pic>
      <p:grpSp>
        <p:nvGrpSpPr>
          <p:cNvPr id="114" name="그룹 113"/>
          <p:cNvGrpSpPr/>
          <p:nvPr/>
        </p:nvGrpSpPr>
        <p:grpSpPr>
          <a:xfrm>
            <a:off x="3646488" y="4210346"/>
            <a:ext cx="1732784" cy="1732784"/>
            <a:chOff x="6631762" y="1886166"/>
            <a:chExt cx="1732784" cy="1732784"/>
          </a:xfrm>
        </p:grpSpPr>
        <p:sp>
          <p:nvSpPr>
            <p:cNvPr id="115" name="타원 114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6842094" y="4210346"/>
            <a:ext cx="1732784" cy="1732784"/>
            <a:chOff x="6631762" y="1886166"/>
            <a:chExt cx="1732784" cy="1732784"/>
          </a:xfrm>
        </p:grpSpPr>
        <p:sp>
          <p:nvSpPr>
            <p:cNvPr id="118" name="타원 117"/>
            <p:cNvSpPr/>
            <p:nvPr/>
          </p:nvSpPr>
          <p:spPr>
            <a:xfrm>
              <a:off x="6631762" y="1886166"/>
              <a:ext cx="1732784" cy="173278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6703648" y="1958828"/>
              <a:ext cx="1599256" cy="15992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40" y="2311094"/>
            <a:ext cx="1042948" cy="104294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277" y="4480995"/>
            <a:ext cx="1168626" cy="1168626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72" y="4506124"/>
            <a:ext cx="1141229" cy="114122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0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A.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GBM 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66799" y="1731592"/>
            <a:ext cx="76307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n_estimators</a:t>
            </a:r>
            <a:r>
              <a:rPr lang="en-US" altLang="ko-KR" sz="1400" dirty="0"/>
              <a:t> : The number of boosting stages to perform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max_features</a:t>
            </a:r>
            <a:r>
              <a:rPr lang="en-US" altLang="ko-KR" sz="1400" dirty="0"/>
              <a:t> : The number of features to consider when looking for the best split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max_depth</a:t>
            </a:r>
            <a:r>
              <a:rPr lang="en-US" altLang="ko-KR" sz="1400" dirty="0"/>
              <a:t> : The maximum depth of the individual estimators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min_sample_split</a:t>
            </a:r>
            <a:r>
              <a:rPr lang="en-US" altLang="ko-KR" sz="1400" dirty="0"/>
              <a:t> : The minimum number of samples required to split an internal node</a:t>
            </a:r>
            <a:endParaRPr lang="en-US" altLang="ko-KR" sz="1400" dirty="0">
              <a:effectLst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18" t="2168" r="3836" b="31165"/>
          <a:stretch/>
        </p:blipFill>
        <p:spPr>
          <a:xfrm>
            <a:off x="1597584" y="3368400"/>
            <a:ext cx="8996833" cy="2833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04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A.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GBM (using 5-fold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66799" y="1731592"/>
            <a:ext cx="763079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n_estimators</a:t>
            </a:r>
            <a:r>
              <a:rPr lang="en-US" altLang="ko-KR" sz="1400" dirty="0"/>
              <a:t> : The number of boosting stages to perform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max_features</a:t>
            </a:r>
            <a:r>
              <a:rPr lang="en-US" altLang="ko-KR" sz="1400" dirty="0"/>
              <a:t> : The number of features to consider when looking for the best split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max_depth</a:t>
            </a:r>
            <a:r>
              <a:rPr lang="en-US" altLang="ko-KR" sz="1400" dirty="0"/>
              <a:t> : The maximum depth of the individual estimators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en-US" altLang="ko-KR" sz="1400" dirty="0" err="1"/>
              <a:t>min_sample_split</a:t>
            </a:r>
            <a:r>
              <a:rPr lang="en-US" altLang="ko-KR" sz="1400" dirty="0"/>
              <a:t> : The minimum number of samples required to split an internal node</a:t>
            </a:r>
            <a:endParaRPr lang="en-US" altLang="ko-KR" sz="1400" dirty="0">
              <a:effectLst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18" t="2168" r="3836" b="31165"/>
          <a:stretch/>
        </p:blipFill>
        <p:spPr>
          <a:xfrm>
            <a:off x="1597584" y="3368400"/>
            <a:ext cx="8996833" cy="2833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아래쪽 화살표 13"/>
          <p:cNvSpPr/>
          <p:nvPr/>
        </p:nvSpPr>
        <p:spPr>
          <a:xfrm>
            <a:off x="9989182" y="3581735"/>
            <a:ext cx="1210469" cy="106996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70" t="69356" r="36160" b="2460"/>
          <a:stretch/>
        </p:blipFill>
        <p:spPr>
          <a:xfrm>
            <a:off x="3523503" y="4826993"/>
            <a:ext cx="7812273" cy="1550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72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GBM model with it</a:t>
            </a:r>
            <a:endParaRPr lang="ko-KR" alt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205343" y="4832046"/>
            <a:ext cx="677108" cy="301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19" t="7409" r="4447" b="21114"/>
          <a:stretch/>
        </p:blipFill>
        <p:spPr>
          <a:xfrm>
            <a:off x="1132893" y="2153618"/>
            <a:ext cx="5422125" cy="75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370" t="21165" r="1050" b="2394"/>
          <a:stretch/>
        </p:blipFill>
        <p:spPr>
          <a:xfrm>
            <a:off x="979356" y="3370589"/>
            <a:ext cx="10233289" cy="221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굽은 화살표 19"/>
          <p:cNvSpPr/>
          <p:nvPr/>
        </p:nvSpPr>
        <p:spPr>
          <a:xfrm rot="5400000">
            <a:off x="6804839" y="2409700"/>
            <a:ext cx="748332" cy="73859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2007" y="2485759"/>
            <a:ext cx="103298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/>
              <a:t>값 적용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2344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GBM model with it</a:t>
            </a:r>
            <a:endParaRPr lang="ko-KR" alt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9205343" y="4832046"/>
            <a:ext cx="677108" cy="301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219" t="7409" r="4447" b="21114"/>
          <a:stretch/>
        </p:blipFill>
        <p:spPr>
          <a:xfrm>
            <a:off x="1132893" y="2153618"/>
            <a:ext cx="5422125" cy="750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370" t="21165" r="1050" b="2394"/>
          <a:stretch/>
        </p:blipFill>
        <p:spPr>
          <a:xfrm>
            <a:off x="979356" y="3370589"/>
            <a:ext cx="10233289" cy="221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굽은 화살표 12"/>
          <p:cNvSpPr/>
          <p:nvPr/>
        </p:nvSpPr>
        <p:spPr>
          <a:xfrm rot="5400000">
            <a:off x="6804839" y="2409700"/>
            <a:ext cx="748332" cy="738599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32007" y="2485759"/>
            <a:ext cx="103298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b="1" dirty="0"/>
              <a:t>값 적용</a:t>
            </a:r>
            <a:endParaRPr lang="en-US" altLang="ko-KR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5183" t="2216" r="37279" b="6328"/>
          <a:stretch/>
        </p:blipFill>
        <p:spPr>
          <a:xfrm>
            <a:off x="8841429" y="946196"/>
            <a:ext cx="2269402" cy="5232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오른쪽 화살표 18"/>
          <p:cNvSpPr/>
          <p:nvPr/>
        </p:nvSpPr>
        <p:spPr>
          <a:xfrm>
            <a:off x="7448858" y="4978337"/>
            <a:ext cx="1187862" cy="125015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result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2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" t="1009" r="5220" b="348"/>
          <a:stretch/>
        </p:blipFill>
        <p:spPr>
          <a:xfrm>
            <a:off x="2221229" y="1678463"/>
            <a:ext cx="7749542" cy="4547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5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837" t="11611" r="8180" b="21412"/>
          <a:stretch/>
        </p:blipFill>
        <p:spPr>
          <a:xfrm>
            <a:off x="922195" y="1618344"/>
            <a:ext cx="6117609" cy="152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77" y="3190351"/>
            <a:ext cx="7130242" cy="32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9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3" name="직사각형 12"/>
          <p:cNvSpPr/>
          <p:nvPr/>
        </p:nvSpPr>
        <p:spPr>
          <a:xfrm>
            <a:off x="922195" y="1608931"/>
            <a:ext cx="680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Examine the </a:t>
            </a:r>
            <a:r>
              <a:rPr lang="en-US" altLang="ko-KR" sz="1600" b="1" dirty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/>
              <a:t> value (0.5~0.8 by 0.1)</a:t>
            </a:r>
            <a:endParaRPr lang="en-US" altLang="ko-KR" sz="1600" dirty="0">
              <a:effectLst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462" r="4233" b="2439"/>
          <a:stretch/>
        </p:blipFill>
        <p:spPr>
          <a:xfrm>
            <a:off x="2264547" y="2255198"/>
            <a:ext cx="7662906" cy="386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324" t="4838" r="25123" b="66607"/>
          <a:stretch/>
        </p:blipFill>
        <p:spPr>
          <a:xfrm>
            <a:off x="1796685" y="2033386"/>
            <a:ext cx="4002969" cy="168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96" t="33026" r="26105" b="38269"/>
          <a:stretch/>
        </p:blipFill>
        <p:spPr>
          <a:xfrm>
            <a:off x="1796684" y="3848466"/>
            <a:ext cx="4002970" cy="1719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6522" t="61497" r="25659" b="9948"/>
          <a:stretch/>
        </p:blipFill>
        <p:spPr>
          <a:xfrm>
            <a:off x="5949866" y="2033385"/>
            <a:ext cx="3937634" cy="1676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8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02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324" t="4838" r="25123" b="66607"/>
          <a:stretch/>
        </p:blipFill>
        <p:spPr>
          <a:xfrm>
            <a:off x="1796685" y="2033386"/>
            <a:ext cx="4002969" cy="168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6996" t="33026" r="26105" b="38269"/>
          <a:stretch/>
        </p:blipFill>
        <p:spPr>
          <a:xfrm>
            <a:off x="1796684" y="3848466"/>
            <a:ext cx="4002970" cy="1719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6522" t="61497" r="25659" b="9948"/>
          <a:stretch/>
        </p:blipFill>
        <p:spPr>
          <a:xfrm>
            <a:off x="5949866" y="2033385"/>
            <a:ext cx="3937634" cy="1676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8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7806" t="13559" r="45300" b="60425"/>
          <a:stretch/>
        </p:blipFill>
        <p:spPr>
          <a:xfrm>
            <a:off x="2229178" y="3093297"/>
            <a:ext cx="3030531" cy="1319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1827996" y="2289102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(according to 'accuracy')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5305503" y="3975452"/>
            <a:ext cx="632530" cy="79895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0270" t="11111" r="11611" b="24111"/>
          <a:stretch/>
        </p:blipFill>
        <p:spPr>
          <a:xfrm>
            <a:off x="5949866" y="3836017"/>
            <a:ext cx="3937634" cy="1732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79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7" y="1648796"/>
            <a:ext cx="807659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 </a:t>
            </a:r>
            <a:r>
              <a:rPr lang="en-US" altLang="ko-KR" sz="1400" b="1" dirty="0" err="1"/>
              <a:t>Defalut</a:t>
            </a:r>
            <a:r>
              <a:rPr lang="en-US" altLang="ko-KR" sz="1400" b="1" dirty="0"/>
              <a:t> model 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/>
              <a:t>n_estimators</a:t>
            </a:r>
            <a:r>
              <a:rPr lang="en-US" altLang="ko-KR" sz="1400" dirty="0"/>
              <a:t> : default / </a:t>
            </a:r>
            <a:r>
              <a:rPr lang="en-US" altLang="ko-KR" sz="1400" dirty="0" err="1"/>
              <a:t>max_features</a:t>
            </a:r>
            <a:r>
              <a:rPr lang="en-US" altLang="ko-KR" sz="1400" dirty="0"/>
              <a:t> : default / </a:t>
            </a:r>
            <a:r>
              <a:rPr lang="en-US" altLang="ko-KR" sz="1400" dirty="0" err="1"/>
              <a:t>max_depth</a:t>
            </a:r>
            <a:r>
              <a:rPr lang="en-US" altLang="ko-KR" sz="1400" dirty="0"/>
              <a:t> : default / </a:t>
            </a:r>
            <a:r>
              <a:rPr lang="en-US" altLang="ko-KR" sz="1400" dirty="0" err="1"/>
              <a:t>min_sample_split</a:t>
            </a:r>
            <a:r>
              <a:rPr lang="en-US" altLang="ko-KR" sz="1400" dirty="0"/>
              <a:t> : default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22195" y="3814907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value</a:t>
            </a:r>
            <a:endParaRPr lang="en-US" altLang="ko-KR" sz="2000" b="1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40690" r="24137" b="9519"/>
          <a:stretch/>
        </p:blipFill>
        <p:spPr>
          <a:xfrm>
            <a:off x="3090665" y="2618014"/>
            <a:ext cx="6010670" cy="975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" t="2292" r="1649" b="50963"/>
          <a:stretch/>
        </p:blipFill>
        <p:spPr>
          <a:xfrm>
            <a:off x="1568025" y="4416435"/>
            <a:ext cx="9055950" cy="1694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5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1. Introduction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253665" y="1131709"/>
            <a:ext cx="296808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2000" b="1" u="sng" dirty="0">
                <a:solidFill>
                  <a:schemeClr val="tx2">
                    <a:lumMod val="75000"/>
                  </a:schemeClr>
                </a:solidFill>
              </a:rPr>
              <a:t>주제 및 목표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53665" y="1737425"/>
            <a:ext cx="9942629" cy="3738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병원 폐업 여부</a:t>
            </a:r>
            <a:r>
              <a:rPr lang="ko-KR" altLang="en-US" sz="1400" dirty="0"/>
              <a:t>를 예측하여 대출 승인여부 결정 </a:t>
            </a:r>
            <a:endParaRPr lang="ko-KR" alt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3665" y="2306186"/>
            <a:ext cx="2968087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2000" b="1" u="sng" dirty="0">
                <a:solidFill>
                  <a:schemeClr val="tx2">
                    <a:lumMod val="75000"/>
                  </a:schemeClr>
                </a:solidFill>
              </a:rPr>
              <a:t>배경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3665" y="2870836"/>
            <a:ext cx="10301891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한국 </a:t>
            </a:r>
            <a:r>
              <a:rPr lang="ko-KR" altLang="en-US" sz="1400" dirty="0" err="1"/>
              <a:t>핀테크</a:t>
            </a:r>
            <a:r>
              <a:rPr lang="ko-KR" altLang="en-US" sz="1400" dirty="0"/>
              <a:t> 기업 </a:t>
            </a:r>
            <a:r>
              <a:rPr lang="ko-KR" altLang="en-US" sz="1400" b="1" dirty="0"/>
              <a:t>모우다</a:t>
            </a:r>
            <a:r>
              <a:rPr lang="en-US" altLang="ko-KR" sz="1400" b="1" dirty="0"/>
              <a:t>(MOUDA)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: </a:t>
            </a:r>
            <a:r>
              <a:rPr lang="ko-KR" altLang="en-US" sz="1400" dirty="0"/>
              <a:t>상환기간 동안의 계속 경영 여부를 예측하여 병원들에게 금융 기회를 제공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일반적으로 병원 대출 시 </a:t>
            </a:r>
            <a:r>
              <a:rPr lang="ko-KR" altLang="en-US" sz="1100" b="1" dirty="0"/>
              <a:t>신용점수 또는 담보물</a:t>
            </a:r>
            <a:r>
              <a:rPr lang="ko-KR" altLang="en-US" sz="1100" dirty="0"/>
              <a:t>을 위주로 평가를 진행했던 기존 금융기관과의 </a:t>
            </a:r>
            <a:r>
              <a:rPr lang="ko-KR" altLang="en-US" sz="1100" dirty="0" err="1"/>
              <a:t>차별점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신용 점수가 낮거나 담보를 가지지 못하는 우수 병원들에게도 </a:t>
            </a:r>
            <a:r>
              <a:rPr lang="ko-KR" altLang="en-US" sz="1100" b="1" dirty="0"/>
              <a:t>금융 기회를 제공</a:t>
            </a:r>
            <a:r>
              <a:rPr lang="ko-KR" altLang="en-US" sz="1100" dirty="0"/>
              <a:t>하자는 취지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3665" y="4560360"/>
            <a:ext cx="2968087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2000" b="1" u="sng" dirty="0">
                <a:solidFill>
                  <a:schemeClr val="tx2">
                    <a:lumMod val="75000"/>
                  </a:schemeClr>
                </a:solidFill>
              </a:rPr>
              <a:t>활용 데이터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53665" y="5137038"/>
            <a:ext cx="9942629" cy="6924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의료기관의 폐업 여부가 포함된 최근 </a:t>
            </a:r>
            <a:r>
              <a:rPr lang="en-US" altLang="ko-KR" sz="1400" dirty="0"/>
              <a:t>2</a:t>
            </a:r>
            <a:r>
              <a:rPr lang="ko-KR" altLang="en-US" sz="1400" dirty="0"/>
              <a:t>개년의 재무정보와 병원 기본정보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출처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ko-KR" sz="1100" dirty="0" err="1">
                <a:solidFill>
                  <a:schemeClr val="bg2">
                    <a:lumMod val="25000"/>
                  </a:schemeClr>
                </a:solidFill>
              </a:rPr>
              <a:t>Dacon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병원 개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폐업 분류 예측 경진대회 </a:t>
            </a:r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(https://dacon.io/competitions/official/9565/data/)</a:t>
            </a:r>
            <a:endParaRPr lang="ko-KR" altLang="en-US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44" y="1164466"/>
            <a:ext cx="1590597" cy="15905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213" y="1515354"/>
            <a:ext cx="1153101" cy="11531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102" y="1142860"/>
            <a:ext cx="1590597" cy="15905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55" y="1429756"/>
            <a:ext cx="1292549" cy="1292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68" y="882308"/>
            <a:ext cx="706140" cy="70614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4633">
            <a:off x="8981534" y="1042565"/>
            <a:ext cx="562656" cy="56265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3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85955" y="1339401"/>
            <a:ext cx="9620090" cy="4179198"/>
            <a:chOff x="1285955" y="1446891"/>
            <a:chExt cx="9620090" cy="417919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" t="54126" r="21645" b="3844"/>
            <a:stretch/>
          </p:blipFill>
          <p:spPr>
            <a:xfrm>
              <a:off x="2600254" y="1446891"/>
              <a:ext cx="6991492" cy="1472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1285955" y="3466088"/>
              <a:ext cx="9620090" cy="2160001"/>
              <a:chOff x="1163198" y="3432635"/>
              <a:chExt cx="9620090" cy="216000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l="9130" t="13795" r="23913" b="56983"/>
              <a:stretch/>
            </p:blipFill>
            <p:spPr>
              <a:xfrm>
                <a:off x="1163198" y="3432635"/>
                <a:ext cx="4386627" cy="21600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8931" t="42649" r="24112" b="26676"/>
              <a:stretch/>
            </p:blipFill>
            <p:spPr>
              <a:xfrm>
                <a:off x="6565534" y="3432636"/>
                <a:ext cx="4217754" cy="21600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26" name="오른쪽 화살표 25"/>
              <p:cNvSpPr/>
              <p:nvPr/>
            </p:nvSpPr>
            <p:spPr>
              <a:xfrm>
                <a:off x="5717239" y="4264371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296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617929" y="2079917"/>
            <a:ext cx="6956142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endParaRPr lang="en-US" altLang="ko-KR" sz="1000" dirty="0"/>
          </a:p>
          <a:p>
            <a:pPr algn="ctr">
              <a:lnSpc>
                <a:spcPct val="200000"/>
              </a:lnSpc>
            </a:pPr>
            <a:r>
              <a:rPr lang="en-US" altLang="ko-KR" sz="1400" dirty="0"/>
              <a:t>GBM</a:t>
            </a:r>
            <a:r>
              <a:rPr lang="ko-KR" altLang="en-US" sz="1400" dirty="0"/>
              <a:t>보다 속도와 성능이 향상된 라이브러리</a:t>
            </a:r>
            <a:endParaRPr lang="en-US" altLang="ko-KR" sz="1400" dirty="0"/>
          </a:p>
          <a:p>
            <a:pPr algn="ctr">
              <a:lnSpc>
                <a:spcPct val="200000"/>
              </a:lnSpc>
            </a:pPr>
            <a:endParaRPr lang="en-US" altLang="ko-KR" sz="500" dirty="0"/>
          </a:p>
        </p:txBody>
      </p:sp>
      <p:sp>
        <p:nvSpPr>
          <p:cNvPr id="11" name="직사각형 10"/>
          <p:cNvSpPr/>
          <p:nvPr/>
        </p:nvSpPr>
        <p:spPr>
          <a:xfrm>
            <a:off x="3737225" y="3681623"/>
            <a:ext cx="5052080" cy="230832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lphaUcPeriod"/>
            </a:pPr>
            <a:r>
              <a:rPr lang="en-US" altLang="ko-KR" dirty="0" err="1"/>
              <a:t>Hyperparameter</a:t>
            </a:r>
            <a:r>
              <a:rPr lang="en-US" altLang="ko-KR" dirty="0"/>
              <a:t> tuning of XGBOOST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B. Check the over-fitting of tuned model</a:t>
            </a:r>
            <a:br>
              <a:rPr lang="en-US" altLang="ko-KR" dirty="0"/>
            </a:br>
            <a:r>
              <a:rPr lang="en-US" altLang="ko-KR" dirty="0"/>
              <a:t>C. Calculate the cut-off value for classification</a:t>
            </a:r>
            <a:br>
              <a:rPr lang="en-US" altLang="ko-KR" dirty="0"/>
            </a:br>
            <a:r>
              <a:rPr lang="en-US" altLang="ko-KR" dirty="0"/>
              <a:t>D. Compare default model to tuned model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3034167" y="3549550"/>
            <a:ext cx="6123667" cy="2572470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XGBOOST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05837" y="1335461"/>
            <a:ext cx="4500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/>
              <a:t>4. Classification Model(3) -XGBOOST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71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A. </a:t>
            </a:r>
            <a:r>
              <a:rPr lang="en-US" altLang="ko-KR" sz="2000" b="1" u="sng" dirty="0" err="1"/>
              <a:t>Hyperparameter</a:t>
            </a:r>
            <a:r>
              <a:rPr lang="en-US" altLang="ko-KR" sz="2000" b="1" u="sng" dirty="0"/>
              <a:t> tuning of XGBOOST (using 3-fold cross validation)</a:t>
            </a:r>
            <a:endParaRPr lang="ko-KR" altLang="en-US" sz="2000" u="sng" dirty="0"/>
          </a:p>
        </p:txBody>
      </p:sp>
      <p:sp>
        <p:nvSpPr>
          <p:cNvPr id="11" name="직사각형 10"/>
          <p:cNvSpPr/>
          <p:nvPr/>
        </p:nvSpPr>
        <p:spPr>
          <a:xfrm>
            <a:off x="922195" y="1615878"/>
            <a:ext cx="5144068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- eta : The learning rate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num_boost_round</a:t>
            </a:r>
            <a:r>
              <a:rPr lang="en-US" altLang="ko-KR" sz="1400" dirty="0"/>
              <a:t> : The number of boosting rounds</a:t>
            </a:r>
            <a:endParaRPr lang="en-US" altLang="ko-KR" sz="14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" t="2568" r="10918" b="5511"/>
          <a:stretch/>
        </p:blipFill>
        <p:spPr>
          <a:xfrm>
            <a:off x="922195" y="2247088"/>
            <a:ext cx="4827669" cy="2292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197" r="6459" b="6057"/>
          <a:stretch/>
        </p:blipFill>
        <p:spPr>
          <a:xfrm>
            <a:off x="5252224" y="2749000"/>
            <a:ext cx="6057498" cy="3691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26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85309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XGB model with it</a:t>
            </a:r>
            <a:endParaRPr lang="ko-KR" altLang="en-US" sz="2000" u="sng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" t="1125" r="31199" b="3327"/>
          <a:stretch/>
        </p:blipFill>
        <p:spPr>
          <a:xfrm>
            <a:off x="3030704" y="2788475"/>
            <a:ext cx="6130593" cy="3355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006" t="9114" r="4052" b="12303"/>
          <a:stretch/>
        </p:blipFill>
        <p:spPr>
          <a:xfrm>
            <a:off x="4536900" y="1715337"/>
            <a:ext cx="3118201" cy="767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66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71189" y="1087651"/>
            <a:ext cx="1085309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Check the best </a:t>
            </a:r>
            <a:r>
              <a:rPr lang="en-US" altLang="ko-KR" sz="2000" b="1" dirty="0" err="1"/>
              <a:t>hyperparameter</a:t>
            </a:r>
            <a:r>
              <a:rPr lang="en-US" altLang="ko-KR" sz="2000" b="1" dirty="0"/>
              <a:t> combination and train the XGB model with it</a:t>
            </a:r>
            <a:endParaRPr lang="ko-KR" altLang="en-US" sz="2000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5477" r="2043" b="9866"/>
          <a:stretch/>
        </p:blipFill>
        <p:spPr>
          <a:xfrm>
            <a:off x="2004728" y="1777866"/>
            <a:ext cx="8182544" cy="109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2" y="3147270"/>
            <a:ext cx="8970397" cy="30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991284"/>
            <a:ext cx="9602370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B. Check the over-fitting of tuned model (using 5-fold cross validation)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t="2441" r="39043" b="62875"/>
          <a:stretch/>
        </p:blipFill>
        <p:spPr>
          <a:xfrm>
            <a:off x="2194321" y="1969447"/>
            <a:ext cx="7803359" cy="1859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72973" r="59845" b="16268"/>
          <a:stretch/>
        </p:blipFill>
        <p:spPr>
          <a:xfrm>
            <a:off x="2794863" y="4650058"/>
            <a:ext cx="6602274" cy="747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04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13" name="직사각형 12"/>
          <p:cNvSpPr/>
          <p:nvPr/>
        </p:nvSpPr>
        <p:spPr>
          <a:xfrm>
            <a:off x="922195" y="1608931"/>
            <a:ext cx="680560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Examine the </a:t>
            </a:r>
            <a:r>
              <a:rPr lang="en-US" altLang="ko-KR" sz="1600" b="1" dirty="0">
                <a:solidFill>
                  <a:srgbClr val="FF0000"/>
                </a:solidFill>
              </a:rPr>
              <a:t>optimal cut-off</a:t>
            </a:r>
            <a:r>
              <a:rPr lang="en-US" altLang="ko-KR" sz="1600" b="1" dirty="0"/>
              <a:t> value (0.5~0.8 by 0.1)</a:t>
            </a:r>
            <a:endParaRPr lang="en-US" altLang="ko-KR" sz="1600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3290" r="4888" b="1733"/>
          <a:stretch/>
        </p:blipFill>
        <p:spPr>
          <a:xfrm>
            <a:off x="2328393" y="2352906"/>
            <a:ext cx="7535214" cy="3590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02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1740928" y="2044218"/>
            <a:ext cx="4002971" cy="163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258" t="37615" r="26106" b="25914"/>
          <a:stretch/>
        </p:blipFill>
        <p:spPr>
          <a:xfrm>
            <a:off x="1740928" y="3827593"/>
            <a:ext cx="4002971" cy="17034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821" t="7420" r="17694" b="52360"/>
          <a:stretch/>
        </p:blipFill>
        <p:spPr>
          <a:xfrm>
            <a:off x="5947317" y="2017203"/>
            <a:ext cx="3953617" cy="1687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7580" t="45185" r="18636" b="17427"/>
          <a:stretch/>
        </p:blipFill>
        <p:spPr>
          <a:xfrm>
            <a:off x="5947317" y="3836019"/>
            <a:ext cx="3953617" cy="169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174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C. Calculate the cut-off value for classification</a:t>
            </a:r>
            <a:endParaRPr lang="ko-KR" altLang="en-US" sz="2000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 r="4992" b="15296"/>
          <a:stretch/>
        </p:blipFill>
        <p:spPr>
          <a:xfrm>
            <a:off x="1740929" y="2044217"/>
            <a:ext cx="4002971" cy="1629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5937" r="4260" b="17245"/>
          <a:stretch/>
        </p:blipFill>
        <p:spPr>
          <a:xfrm>
            <a:off x="1740928" y="3813716"/>
            <a:ext cx="4002971" cy="1717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6493" r="2848" b="16538"/>
          <a:stretch/>
        </p:blipFill>
        <p:spPr>
          <a:xfrm>
            <a:off x="5949865" y="2034122"/>
            <a:ext cx="3937635" cy="16392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527" r="6174" b="10527"/>
          <a:stretch/>
        </p:blipFill>
        <p:spPr>
          <a:xfrm>
            <a:off x="5949865" y="3836018"/>
            <a:ext cx="3951070" cy="1694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361713" y="1573253"/>
            <a:ext cx="11413581" cy="4525529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95339" y="2412025"/>
            <a:ext cx="3865395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Optimal cut-off value 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(according to 'accuracy')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743899" y="2999678"/>
            <a:ext cx="1069583" cy="100964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5896" t="17519" r="54927" b="42519"/>
          <a:stretch/>
        </p:blipFill>
        <p:spPr>
          <a:xfrm>
            <a:off x="6813479" y="3277627"/>
            <a:ext cx="2985019" cy="123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2161" t="1509" r="26057" b="62567"/>
          <a:stretch/>
        </p:blipFill>
        <p:spPr>
          <a:xfrm>
            <a:off x="1740928" y="2044218"/>
            <a:ext cx="4002971" cy="1631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89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77296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D. Compare default model to tuned model</a:t>
            </a:r>
            <a:endParaRPr lang="en-US" altLang="ko-KR" sz="2000" b="1" u="sng" dirty="0"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33708" y="1702656"/>
            <a:ext cx="1832156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&lt; </a:t>
            </a:r>
            <a:r>
              <a:rPr lang="en-US" altLang="ko-KR" sz="1400" b="1" dirty="0" err="1"/>
              <a:t>Defalut</a:t>
            </a:r>
            <a:r>
              <a:rPr lang="en-US" altLang="ko-KR" sz="1400" b="1" dirty="0"/>
              <a:t> model &gt;</a:t>
            </a:r>
          </a:p>
          <a:p>
            <a:r>
              <a:rPr lang="en-US" altLang="ko-KR" sz="1400" dirty="0"/>
              <a:t>eta : default</a:t>
            </a:r>
            <a:endParaRPr lang="en-US" altLang="ko-KR" sz="1400" dirty="0">
              <a:effectLst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22195" y="3636485"/>
            <a:ext cx="63754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Compare 2 models with optimal cut-off value</a:t>
            </a:r>
            <a:endParaRPr lang="en-US" altLang="ko-KR" sz="2000" b="1" dirty="0"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" t="44316" r="22203" b="9675"/>
          <a:stretch/>
        </p:blipFill>
        <p:spPr>
          <a:xfrm>
            <a:off x="2859798" y="2482162"/>
            <a:ext cx="6472405" cy="8545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1108" r="1095" b="50621"/>
          <a:stretch/>
        </p:blipFill>
        <p:spPr>
          <a:xfrm>
            <a:off x="1578839" y="4336922"/>
            <a:ext cx="9034322" cy="1678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2. Data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122720" y="848767"/>
            <a:ext cx="1946560" cy="646331"/>
            <a:chOff x="5128610" y="848767"/>
            <a:chExt cx="1946560" cy="646331"/>
          </a:xfrm>
        </p:grpSpPr>
        <p:sp>
          <p:nvSpPr>
            <p:cNvPr id="12" name="직사각형 11"/>
            <p:cNvSpPr/>
            <p:nvPr/>
          </p:nvSpPr>
          <p:spPr>
            <a:xfrm>
              <a:off x="5162900" y="1145776"/>
              <a:ext cx="1912270" cy="20094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128610" y="848767"/>
              <a:ext cx="1946559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</a:rPr>
                <a:t>[</a:t>
              </a:r>
              <a:r>
                <a:rPr lang="ko-KR" altLang="en-US" sz="2400" b="1" dirty="0">
                  <a:solidFill>
                    <a:schemeClr val="tx2">
                      <a:lumMod val="75000"/>
                    </a:schemeClr>
                  </a:solidFill>
                </a:rPr>
                <a:t>데이터 설명</a:t>
              </a:r>
              <a:r>
                <a:rPr lang="en-US" altLang="ko-KR" sz="2400" b="1" dirty="0">
                  <a:solidFill>
                    <a:schemeClr val="tx2">
                      <a:lumMod val="75000"/>
                    </a:schemeClr>
                  </a:solidFill>
                </a:rPr>
                <a:t>]</a:t>
              </a:r>
              <a:endParaRPr lang="ko-KR" altLang="en-US" sz="2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063641" y="1447379"/>
            <a:ext cx="8064719" cy="4939814"/>
            <a:chOff x="1362329" y="1401659"/>
            <a:chExt cx="8064719" cy="4939814"/>
          </a:xfrm>
        </p:grpSpPr>
        <p:sp>
          <p:nvSpPr>
            <p:cNvPr id="15" name="직사각형 14"/>
            <p:cNvSpPr/>
            <p:nvPr/>
          </p:nvSpPr>
          <p:spPr>
            <a:xfrm>
              <a:off x="1362666" y="1401659"/>
              <a:ext cx="4861113" cy="2272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병원 기본정보</a:t>
              </a:r>
              <a:r>
                <a:rPr lang="en-US" altLang="ko-KR" sz="1200" dirty="0"/>
                <a:t>&gt;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</a:t>
              </a:r>
              <a:r>
                <a:rPr lang="en-US" altLang="ko-KR" sz="1200" dirty="0" err="1"/>
                <a:t>inst_id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 고유 번호</a:t>
              </a:r>
              <a:br>
                <a:rPr lang="ko-KR" altLang="en-US" sz="1200" dirty="0"/>
              </a:br>
              <a:r>
                <a:rPr lang="en-US" altLang="ko-KR" sz="1200" dirty="0"/>
                <a:t>- OC: </a:t>
              </a:r>
              <a:r>
                <a:rPr lang="ko-KR" altLang="en-US" sz="1200" dirty="0"/>
                <a:t>영업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폐업 분류</a:t>
              </a:r>
              <a:br>
                <a:rPr lang="ko-KR" altLang="en-US" sz="1200" dirty="0"/>
              </a:br>
              <a:r>
                <a:rPr lang="en-US" altLang="ko-KR" sz="1200" dirty="0"/>
                <a:t>- </a:t>
              </a:r>
              <a:r>
                <a:rPr lang="en-US" altLang="ko-KR" sz="1200" dirty="0" err="1"/>
                <a:t>sido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병원의 광역 지역 정보</a:t>
              </a:r>
              <a:br>
                <a:rPr lang="ko-KR" altLang="en-US" sz="1200" dirty="0"/>
              </a:br>
              <a:r>
                <a:rPr lang="en-US" altLang="ko-KR" sz="1200" dirty="0"/>
                <a:t>- </a:t>
              </a:r>
              <a:r>
                <a:rPr lang="en-US" altLang="ko-KR" sz="1200" dirty="0" err="1"/>
                <a:t>sgg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병원의 </a:t>
              </a:r>
              <a:r>
                <a:rPr lang="ko-KR" altLang="en-US" sz="1200" dirty="0" err="1"/>
                <a:t>시군구</a:t>
              </a:r>
              <a:r>
                <a:rPr lang="ko-KR" altLang="en-US" sz="1200" dirty="0"/>
                <a:t> 자료</a:t>
              </a:r>
              <a:br>
                <a:rPr lang="ko-KR" altLang="en-US" sz="1200" dirty="0"/>
              </a:br>
              <a:r>
                <a:rPr lang="en-US" altLang="ko-KR" sz="1200" dirty="0"/>
                <a:t>- </a:t>
              </a:r>
              <a:r>
                <a:rPr lang="en-US" altLang="ko-KR" sz="1200" dirty="0" err="1"/>
                <a:t>openDate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 설립일</a:t>
              </a:r>
              <a:br>
                <a:rPr lang="ko-KR" altLang="en-US" sz="1200" dirty="0"/>
              </a:br>
              <a:r>
                <a:rPr lang="en-US" altLang="ko-KR" sz="1200" dirty="0"/>
                <a:t>- </a:t>
              </a:r>
              <a:r>
                <a:rPr lang="en-US" altLang="ko-KR" sz="1200" dirty="0" err="1"/>
                <a:t>bedcount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병원이 갖추고 있는 병상의 수</a:t>
              </a:r>
              <a:br>
                <a:rPr lang="ko-KR" altLang="en-US" sz="1200" dirty="0"/>
              </a:br>
              <a:r>
                <a:rPr lang="en-US" altLang="ko-KR" sz="1200" dirty="0"/>
                <a:t>- </a:t>
              </a:r>
              <a:r>
                <a:rPr lang="en-US" altLang="ko-KR" sz="1200" dirty="0" err="1"/>
                <a:t>instkind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병원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의원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요양병원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한의원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종합병원 등 병원의 종류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31900" y="1401659"/>
              <a:ext cx="3195148" cy="49398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- ctax1(2): </a:t>
              </a:r>
              <a:r>
                <a:rPr lang="ko-KR" altLang="en-US" sz="1200" dirty="0"/>
                <a:t>법인세비용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Profit1(2): </a:t>
              </a:r>
              <a:r>
                <a:rPr lang="ko-KR" altLang="en-US" sz="1200" dirty="0" err="1"/>
                <a:t>당기순이익</a:t>
              </a:r>
              <a:br>
                <a:rPr lang="ko-KR" altLang="en-US" sz="1200" dirty="0"/>
              </a:br>
              <a:r>
                <a:rPr lang="en-US" altLang="ko-KR" sz="1200" dirty="0"/>
                <a:t>- liquidAsset1(2): </a:t>
              </a:r>
              <a:r>
                <a:rPr lang="ko-KR" altLang="en-US" sz="1200" dirty="0"/>
                <a:t>유동자산</a:t>
              </a:r>
              <a:br>
                <a:rPr lang="ko-KR" altLang="en-US" sz="1200" dirty="0"/>
              </a:br>
              <a:r>
                <a:rPr lang="en-US" altLang="ko-KR" sz="1200" dirty="0"/>
                <a:t>- quickAsset1(2): </a:t>
              </a:r>
              <a:r>
                <a:rPr lang="ko-KR" altLang="en-US" sz="1200" dirty="0"/>
                <a:t>당좌자산</a:t>
              </a:r>
              <a:br>
                <a:rPr lang="ko-KR" altLang="en-US" sz="1200" dirty="0"/>
              </a:br>
              <a:r>
                <a:rPr lang="en-US" altLang="ko-KR" sz="1200" dirty="0"/>
                <a:t>- receivableS1(2): </a:t>
              </a:r>
              <a:r>
                <a:rPr lang="ko-KR" altLang="en-US" sz="1200" dirty="0"/>
                <a:t>미수금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단기</a:t>
              </a:r>
              <a:r>
                <a:rPr lang="en-US" altLang="ko-KR" sz="1200" dirty="0"/>
                <a:t>)</a:t>
              </a:r>
              <a:br>
                <a:rPr lang="en-US" altLang="ko-KR" sz="1200" dirty="0"/>
              </a:br>
              <a:r>
                <a:rPr lang="en-US" altLang="ko-KR" sz="1200" dirty="0"/>
                <a:t>- inventoryAsset1(2): </a:t>
              </a:r>
              <a:r>
                <a:rPr lang="ko-KR" altLang="en-US" sz="1200" dirty="0"/>
                <a:t>재고자산</a:t>
              </a:r>
              <a:br>
                <a:rPr lang="ko-KR" altLang="en-US" sz="1200" dirty="0"/>
              </a:br>
              <a:r>
                <a:rPr lang="en-US" altLang="ko-KR" sz="1200" dirty="0"/>
                <a:t>- nonCAsset1(2): </a:t>
              </a:r>
              <a:r>
                <a:rPr lang="ko-KR" altLang="en-US" sz="1200" dirty="0" err="1"/>
                <a:t>비유동자산</a:t>
              </a:r>
              <a:br>
                <a:rPr lang="ko-KR" altLang="en-US" sz="1200" dirty="0"/>
              </a:br>
              <a:r>
                <a:rPr lang="en-US" altLang="ko-KR" sz="1200" dirty="0"/>
                <a:t>- tanAsset1(2): </a:t>
              </a:r>
              <a:r>
                <a:rPr lang="ko-KR" altLang="en-US" sz="1200" dirty="0"/>
                <a:t>유형자산</a:t>
              </a:r>
              <a:br>
                <a:rPr lang="ko-KR" altLang="en-US" sz="1200" dirty="0"/>
              </a:br>
              <a:r>
                <a:rPr lang="en-US" altLang="ko-KR" sz="1200" dirty="0"/>
                <a:t>- OnonCAseet1(2): </a:t>
              </a:r>
              <a:r>
                <a:rPr lang="ko-KR" altLang="en-US" sz="1200" dirty="0"/>
                <a:t>기타 </a:t>
              </a:r>
              <a:r>
                <a:rPr lang="ko-KR" altLang="en-US" sz="1200" dirty="0" err="1"/>
                <a:t>비유동자산</a:t>
              </a:r>
              <a:br>
                <a:rPr lang="ko-KR" altLang="en-US" sz="1200" dirty="0"/>
              </a:br>
              <a:r>
                <a:rPr lang="en-US" altLang="ko-KR" sz="1200" dirty="0"/>
                <a:t>- receivableL1(2): </a:t>
              </a:r>
              <a:r>
                <a:rPr lang="ko-KR" altLang="en-US" sz="1200" dirty="0"/>
                <a:t>장기미수금</a:t>
              </a:r>
              <a:br>
                <a:rPr lang="ko-KR" altLang="en-US" sz="1200" dirty="0"/>
              </a:br>
              <a:r>
                <a:rPr lang="en-US" altLang="ko-KR" sz="1200" dirty="0"/>
                <a:t>- debt1(2): </a:t>
              </a:r>
              <a:r>
                <a:rPr lang="ko-KR" altLang="en-US" sz="1200" dirty="0"/>
                <a:t>부채총계</a:t>
              </a:r>
              <a:br>
                <a:rPr lang="ko-KR" altLang="en-US" sz="1200" dirty="0"/>
              </a:br>
              <a:r>
                <a:rPr lang="en-US" altLang="ko-KR" sz="1200" dirty="0"/>
                <a:t>- liquidLiabilities1(2): </a:t>
              </a:r>
              <a:r>
                <a:rPr lang="ko-KR" altLang="en-US" sz="1200" dirty="0"/>
                <a:t>유동부채</a:t>
              </a:r>
              <a:br>
                <a:rPr lang="ko-KR" altLang="en-US" sz="1200" dirty="0"/>
              </a:br>
              <a:r>
                <a:rPr lang="en-US" altLang="ko-KR" sz="1200" dirty="0"/>
                <a:t>- shortLoan1(2): </a:t>
              </a:r>
              <a:r>
                <a:rPr lang="ko-KR" altLang="en-US" sz="1200" dirty="0"/>
                <a:t>단기차입금</a:t>
              </a:r>
              <a:br>
                <a:rPr lang="ko-KR" altLang="en-US" sz="1200" dirty="0"/>
              </a:br>
              <a:r>
                <a:rPr lang="en-US" altLang="ko-KR" sz="1200" dirty="0"/>
                <a:t>- NCLiabilities1(2): </a:t>
              </a:r>
              <a:r>
                <a:rPr lang="ko-KR" altLang="en-US" sz="1200" dirty="0" err="1"/>
                <a:t>비유동부채</a:t>
              </a:r>
              <a:br>
                <a:rPr lang="ko-KR" altLang="en-US" sz="1200" dirty="0"/>
              </a:br>
              <a:r>
                <a:rPr lang="en-US" altLang="ko-KR" sz="1200" dirty="0"/>
                <a:t>- longLoan1(2): </a:t>
              </a:r>
              <a:r>
                <a:rPr lang="ko-KR" altLang="en-US" sz="1200" dirty="0"/>
                <a:t>장기차입금</a:t>
              </a:r>
              <a:br>
                <a:rPr lang="ko-KR" altLang="en-US" sz="1200" dirty="0"/>
              </a:br>
              <a:r>
                <a:rPr lang="en-US" altLang="ko-KR" sz="1200" dirty="0"/>
                <a:t>- netAsset1(2): </a:t>
              </a:r>
              <a:r>
                <a:rPr lang="ko-KR" altLang="en-US" sz="1200" dirty="0"/>
                <a:t>순자산총계</a:t>
              </a:r>
              <a:br>
                <a:rPr lang="ko-KR" altLang="en-US" sz="1200" dirty="0"/>
              </a:br>
              <a:r>
                <a:rPr lang="en-US" altLang="ko-KR" sz="1200" dirty="0"/>
                <a:t>- surplus1(2): </a:t>
              </a:r>
              <a:r>
                <a:rPr lang="ko-KR" altLang="en-US" sz="1200" dirty="0"/>
                <a:t>이익잉여금 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62329" y="3828455"/>
              <a:ext cx="452428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/>
                <a:t>&lt;</a:t>
              </a:r>
              <a:r>
                <a:rPr lang="ko-KR" altLang="en-US" sz="1200" dirty="0"/>
                <a:t>재무정보</a:t>
              </a:r>
              <a:r>
                <a:rPr lang="en-US" altLang="ko-KR" sz="1200" dirty="0"/>
                <a:t>&gt; 1: 2017 </a:t>
              </a:r>
              <a:r>
                <a:rPr lang="ko-KR" altLang="en-US" sz="1200" dirty="0" err="1"/>
                <a:t>회계년도</a:t>
              </a:r>
              <a:r>
                <a:rPr lang="en-US" altLang="ko-KR" sz="1200" dirty="0"/>
                <a:t>, 2: 2016 </a:t>
              </a:r>
              <a:r>
                <a:rPr lang="ko-KR" altLang="en-US" sz="1200" dirty="0" err="1"/>
                <a:t>회계년도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&gt;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revenue1(2): </a:t>
              </a:r>
              <a:r>
                <a:rPr lang="ko-KR" altLang="en-US" sz="1200" dirty="0"/>
                <a:t>매출액</a:t>
              </a:r>
              <a:br>
                <a:rPr lang="ko-KR" altLang="en-US" sz="1200" dirty="0"/>
              </a:br>
              <a:r>
                <a:rPr lang="en-US" altLang="ko-KR" sz="1200" dirty="0"/>
                <a:t>- salescost1(2): </a:t>
              </a:r>
              <a:r>
                <a:rPr lang="ko-KR" altLang="en-US" sz="1200" dirty="0"/>
                <a:t>매출원가</a:t>
              </a:r>
              <a:br>
                <a:rPr lang="ko-KR" altLang="en-US" sz="1200" dirty="0"/>
              </a:br>
              <a:r>
                <a:rPr lang="en-US" altLang="ko-KR" sz="1200" dirty="0"/>
                <a:t>- sga1(2): </a:t>
              </a:r>
              <a:r>
                <a:rPr lang="ko-KR" altLang="en-US" sz="1200" dirty="0" err="1"/>
                <a:t>판매비와</a:t>
              </a:r>
              <a:r>
                <a:rPr lang="ko-KR" altLang="en-US" sz="1200" dirty="0"/>
                <a:t> 관리비</a:t>
              </a:r>
              <a:br>
                <a:rPr lang="ko-KR" altLang="en-US" sz="1200" dirty="0"/>
              </a:br>
              <a:r>
                <a:rPr lang="en-US" altLang="ko-KR" sz="1200" dirty="0"/>
                <a:t>- salary1(2): </a:t>
              </a:r>
              <a:r>
                <a:rPr lang="ko-KR" altLang="en-US" sz="1200" dirty="0"/>
                <a:t>급여</a:t>
              </a:r>
              <a:br>
                <a:rPr lang="ko-KR" altLang="en-US" sz="1200" dirty="0"/>
              </a:br>
              <a:r>
                <a:rPr lang="en-US" altLang="ko-KR" sz="1200" dirty="0"/>
                <a:t>- noi1(2): </a:t>
              </a:r>
              <a:r>
                <a:rPr lang="ko-KR" altLang="en-US" sz="1200" dirty="0"/>
                <a:t>영업외수익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noe1(2): </a:t>
              </a:r>
              <a:r>
                <a:rPr lang="ko-KR" altLang="en-US" sz="1200" dirty="0"/>
                <a:t>영업외비용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- Interest1(2): </a:t>
              </a:r>
              <a:r>
                <a:rPr lang="ko-KR" altLang="en-US" sz="1200" dirty="0"/>
                <a:t>이자비용</a:t>
              </a: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57" y="758711"/>
            <a:ext cx="975078" cy="97507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75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63596" y="1390139"/>
            <a:ext cx="9664808" cy="4077722"/>
            <a:chOff x="1274747" y="1438813"/>
            <a:chExt cx="9664808" cy="407772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" t="8137" r="10672" b="4070"/>
            <a:stretch/>
          </p:blipFill>
          <p:spPr>
            <a:xfrm>
              <a:off x="2501760" y="1438813"/>
              <a:ext cx="7188480" cy="152525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9" name="그룹 8"/>
            <p:cNvGrpSpPr/>
            <p:nvPr/>
          </p:nvGrpSpPr>
          <p:grpSpPr>
            <a:xfrm>
              <a:off x="1274747" y="3579265"/>
              <a:ext cx="9664808" cy="1937270"/>
              <a:chOff x="1044080" y="3467755"/>
              <a:chExt cx="9664808" cy="193727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6714" t="10195" r="28689" b="51065"/>
              <a:stretch/>
            </p:blipFill>
            <p:spPr>
              <a:xfrm>
                <a:off x="1044080" y="3467755"/>
                <a:ext cx="4337825" cy="193727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l="6714" t="49346" r="28689" b="11533"/>
              <a:stretch/>
            </p:blipFill>
            <p:spPr>
              <a:xfrm>
                <a:off x="6371063" y="3467755"/>
                <a:ext cx="4337825" cy="193727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6" name="오른쪽 화살표 15"/>
              <p:cNvSpPr/>
              <p:nvPr/>
            </p:nvSpPr>
            <p:spPr>
              <a:xfrm>
                <a:off x="5533381" y="4191063"/>
                <a:ext cx="724830" cy="490653"/>
              </a:xfrm>
              <a:prstGeom prst="right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686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6774" y="3861281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Random Forest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30688" y="14272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GBM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6751131" y="4292337"/>
            <a:ext cx="4139314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4552" t="53411" r="12645" b="2045"/>
          <a:stretch/>
        </p:blipFill>
        <p:spPr>
          <a:xfrm>
            <a:off x="994519" y="4292337"/>
            <a:ext cx="4155135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23340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7455476" y="3865297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XGB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600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06774" y="3861281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Random Forest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730688" y="14272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GBM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2161" t="1509" r="26057" b="62567"/>
          <a:stretch/>
        </p:blipFill>
        <p:spPr>
          <a:xfrm>
            <a:off x="6751131" y="4292337"/>
            <a:ext cx="4139314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4552" t="53411" r="12645" b="2045"/>
          <a:stretch/>
        </p:blipFill>
        <p:spPr>
          <a:xfrm>
            <a:off x="994519" y="4292337"/>
            <a:ext cx="4155135" cy="16868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23340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직사각형 27"/>
          <p:cNvSpPr/>
          <p:nvPr/>
        </p:nvSpPr>
        <p:spPr>
          <a:xfrm>
            <a:off x="7455476" y="3865297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/>
              <a:t>XGB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61713" y="1427255"/>
            <a:ext cx="11413581" cy="4671527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02143" y="920818"/>
            <a:ext cx="9787715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u="sng" dirty="0"/>
              <a:t>Final model </a:t>
            </a:r>
            <a:r>
              <a:rPr lang="en-US" altLang="ko-KR" sz="2000" b="1" u="sng" dirty="0">
                <a:sym typeface="Wingdings" panose="05000000000000000000" pitchFamily="2" charset="2"/>
              </a:rPr>
              <a:t></a:t>
            </a:r>
            <a:r>
              <a:rPr lang="en-US" altLang="ko-KR" sz="2000" b="1" u="sng" dirty="0"/>
              <a:t> GBM</a:t>
            </a:r>
            <a:endParaRPr lang="ko-KR" altLang="en-US" sz="2000" u="sng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9130" t="13795" r="23913" b="56983"/>
          <a:stretch/>
        </p:blipFill>
        <p:spPr>
          <a:xfrm>
            <a:off x="4151413" y="1830637"/>
            <a:ext cx="3889174" cy="19150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4730688" y="1445756"/>
            <a:ext cx="273062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FFFF00"/>
                </a:solidFill>
              </a:rPr>
              <a:t>GBM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하트 4"/>
          <p:cNvSpPr/>
          <p:nvPr/>
        </p:nvSpPr>
        <p:spPr>
          <a:xfrm>
            <a:off x="7772958" y="1458353"/>
            <a:ext cx="535258" cy="49075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89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Final Model Review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4223" t="10708" r="14828" b="18355"/>
          <a:stretch/>
        </p:blipFill>
        <p:spPr>
          <a:xfrm>
            <a:off x="822930" y="1468158"/>
            <a:ext cx="4181707" cy="266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1671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Final Model Review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rcRect l="4223" t="10708" r="14828" b="18355"/>
          <a:stretch/>
        </p:blipFill>
        <p:spPr>
          <a:xfrm>
            <a:off x="822930" y="1468158"/>
            <a:ext cx="4181707" cy="266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785870" y="1427255"/>
            <a:ext cx="4218767" cy="2706045"/>
          </a:xfrm>
          <a:prstGeom prst="rect">
            <a:avLst/>
          </a:prstGeom>
          <a:solidFill>
            <a:schemeClr val="tx1">
              <a:lumMod val="75000"/>
              <a:lumOff val="2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042" t="1747" r="30354" b="73392"/>
          <a:stretch/>
        </p:blipFill>
        <p:spPr>
          <a:xfrm>
            <a:off x="4789398" y="1362620"/>
            <a:ext cx="6025476" cy="1347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576" t="26607" r="12086" b="7850"/>
          <a:stretch/>
        </p:blipFill>
        <p:spPr>
          <a:xfrm>
            <a:off x="4112942" y="2897024"/>
            <a:ext cx="7378389" cy="3423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직사각형 22"/>
          <p:cNvSpPr/>
          <p:nvPr/>
        </p:nvSpPr>
        <p:spPr>
          <a:xfrm>
            <a:off x="4587608" y="5328632"/>
            <a:ext cx="664616" cy="826473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136967" y="4231473"/>
            <a:ext cx="1475538" cy="1645624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85291" y="4377177"/>
            <a:ext cx="1578891" cy="13542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err="1"/>
              <a:t>bedcount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o</a:t>
            </a:r>
            <a:r>
              <a:rPr lang="en-US" altLang="ko-KR" sz="1600" dirty="0" err="1">
                <a:effectLst/>
              </a:rPr>
              <a:t>pendate</a:t>
            </a:r>
            <a:endParaRPr lang="en-US" altLang="ko-KR" sz="1600" dirty="0">
              <a:effectLst/>
            </a:endParaRPr>
          </a:p>
          <a:p>
            <a:pPr algn="ctr"/>
            <a:r>
              <a:rPr lang="en-US" altLang="ko-KR" sz="1600" dirty="0"/>
              <a:t>profit2</a:t>
            </a:r>
          </a:p>
          <a:p>
            <a:pPr algn="ctr"/>
            <a:r>
              <a:rPr lang="en-US" altLang="ko-KR" sz="1600" dirty="0"/>
              <a:t>i</a:t>
            </a:r>
            <a:r>
              <a:rPr lang="en-US" altLang="ko-KR" sz="1600" dirty="0">
                <a:effectLst/>
              </a:rPr>
              <a:t>nterest2</a:t>
            </a:r>
          </a:p>
          <a:p>
            <a:pPr algn="ctr"/>
            <a:r>
              <a:rPr lang="en-US" altLang="ko-KR" sz="1600" dirty="0"/>
              <a:t>employee2</a:t>
            </a:r>
            <a:endParaRPr lang="en-US" altLang="ko-KR" sz="1600" dirty="0">
              <a:effectLst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 flipV="1">
            <a:off x="3612505" y="5877097"/>
            <a:ext cx="975105" cy="278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3612505" y="4231474"/>
            <a:ext cx="975103" cy="1097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1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816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4. Conclusion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194" t="2614" r="19491" b="26280"/>
          <a:stretch/>
        </p:blipFill>
        <p:spPr>
          <a:xfrm>
            <a:off x="794225" y="1378299"/>
            <a:ext cx="5517187" cy="2224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722843" y="908652"/>
            <a:ext cx="3157782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Find the missing answer</a:t>
            </a:r>
            <a:endParaRPr lang="en-US" altLang="ko-KR" sz="2000" b="1" u="sng" dirty="0"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085" t="1552" r="14483" b="19104"/>
          <a:stretch/>
        </p:blipFill>
        <p:spPr>
          <a:xfrm>
            <a:off x="5650152" y="3221468"/>
            <a:ext cx="5653669" cy="318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8938906" y="2749525"/>
            <a:ext cx="249873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u="sng" dirty="0"/>
              <a:t>Confusion matrix</a:t>
            </a:r>
            <a:endParaRPr lang="en-US" altLang="ko-KR" sz="2000" b="1" u="sng" dirty="0">
              <a:effectLst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018371" y="3456878"/>
            <a:ext cx="4694663" cy="2352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69989" y="5809785"/>
            <a:ext cx="210314" cy="179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37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6086637" y="0"/>
            <a:ext cx="5862053" cy="3548506"/>
            <a:chOff x="690854" y="-26752"/>
            <a:chExt cx="4488821" cy="2717241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custGeom>
              <a:avLst/>
              <a:gdLst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  <a:gd name="connsiteX0" fmla="*/ 0 w 3252494"/>
                <a:gd name="connsiteY0" fmla="*/ 3542447 h 3542447"/>
                <a:gd name="connsiteX1" fmla="*/ 1626247 w 3252494"/>
                <a:gd name="connsiteY1" fmla="*/ 0 h 3542447"/>
                <a:gd name="connsiteX2" fmla="*/ 3252494 w 3252494"/>
                <a:gd name="connsiteY2" fmla="*/ 3542447 h 3542447"/>
                <a:gd name="connsiteX3" fmla="*/ 0 w 3252494"/>
                <a:gd name="connsiteY3" fmla="*/ 3542447 h 354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494" h="3542447">
                  <a:moveTo>
                    <a:pt x="0" y="3542447"/>
                  </a:moveTo>
                  <a:cubicBezTo>
                    <a:pt x="199182" y="2285431"/>
                    <a:pt x="207865" y="1790416"/>
                    <a:pt x="1626247" y="0"/>
                  </a:cubicBezTo>
                  <a:cubicBezTo>
                    <a:pt x="3006529" y="1695166"/>
                    <a:pt x="3072362" y="2209231"/>
                    <a:pt x="3252494" y="3542447"/>
                  </a:cubicBezTo>
                  <a:lnTo>
                    <a:pt x="0" y="3542447"/>
                  </a:lnTo>
                  <a:close/>
                </a:path>
              </a:pathLst>
            </a:custGeom>
            <a:solidFill>
              <a:srgbClr val="FBC392"/>
            </a:solidFill>
            <a:ln>
              <a:noFill/>
            </a:ln>
            <a:effectLst>
              <a:innerShdw blurRad="165100" dist="50800" dir="16200000">
                <a:srgbClr val="F78B15">
                  <a:alpha val="77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970874" y="1953420"/>
            <a:ext cx="4229100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8585926" y="180340"/>
            <a:ext cx="541020" cy="147320"/>
          </a:xfrm>
          <a:custGeom>
            <a:avLst/>
            <a:gdLst>
              <a:gd name="connsiteX0" fmla="*/ 0 w 482600"/>
              <a:gd name="connsiteY0" fmla="*/ 0 h 203342"/>
              <a:gd name="connsiteX1" fmla="*/ 241300 w 482600"/>
              <a:gd name="connsiteY1" fmla="*/ 203200 h 203342"/>
              <a:gd name="connsiteX2" fmla="*/ 482600 w 48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2600" h="203342">
                <a:moveTo>
                  <a:pt x="0" y="0"/>
                </a:moveTo>
                <a:cubicBezTo>
                  <a:pt x="80433" y="99483"/>
                  <a:pt x="160867" y="198967"/>
                  <a:pt x="241300" y="203200"/>
                </a:cubicBezTo>
                <a:cubicBezTo>
                  <a:pt x="321733" y="207433"/>
                  <a:pt x="402166" y="116416"/>
                  <a:pt x="482600" y="25400"/>
                </a:cubicBezTo>
              </a:path>
            </a:pathLst>
          </a:custGeom>
          <a:noFill/>
          <a:ln w="57150" cap="rnd">
            <a:solidFill>
              <a:srgbClr val="F9AD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 rot="441844">
            <a:off x="7542985" y="1078193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89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 rot="21158156" flipH="1">
            <a:off x="9286883" y="1078192"/>
            <a:ext cx="850900" cy="209550"/>
          </a:xfrm>
          <a:prstGeom prst="roundRect">
            <a:avLst>
              <a:gd name="adj" fmla="val 50000"/>
            </a:avLst>
          </a:prstGeom>
          <a:solidFill>
            <a:srgbClr val="FBC392"/>
          </a:solidFill>
          <a:ln>
            <a:noFill/>
          </a:ln>
          <a:effectLst>
            <a:outerShdw dist="127000" dir="13200000" algn="bl" rotWithShape="0">
              <a:srgbClr val="F9AD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131629" y="3550104"/>
            <a:ext cx="712334" cy="3300639"/>
          </a:xfrm>
          <a:custGeom>
            <a:avLst/>
            <a:gdLst>
              <a:gd name="connsiteX0" fmla="*/ 783771 w 783771"/>
              <a:gd name="connsiteY0" fmla="*/ 0 h 3367314"/>
              <a:gd name="connsiteX1" fmla="*/ 304800 w 783771"/>
              <a:gd name="connsiteY1" fmla="*/ 551542 h 3367314"/>
              <a:gd name="connsiteX2" fmla="*/ 58057 w 783771"/>
              <a:gd name="connsiteY2" fmla="*/ 1233714 h 3367314"/>
              <a:gd name="connsiteX3" fmla="*/ 0 w 783771"/>
              <a:gd name="connsiteY3" fmla="*/ 3367314 h 3367314"/>
              <a:gd name="connsiteX0" fmla="*/ 712334 w 712334"/>
              <a:gd name="connsiteY0" fmla="*/ 0 h 3300639"/>
              <a:gd name="connsiteX1" fmla="*/ 304800 w 712334"/>
              <a:gd name="connsiteY1" fmla="*/ 484867 h 3300639"/>
              <a:gd name="connsiteX2" fmla="*/ 58057 w 712334"/>
              <a:gd name="connsiteY2" fmla="*/ 1167039 h 3300639"/>
              <a:gd name="connsiteX3" fmla="*/ 0 w 712334"/>
              <a:gd name="connsiteY3" fmla="*/ 3300639 h 330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334" h="3300639">
                <a:moveTo>
                  <a:pt x="712334" y="0"/>
                </a:moveTo>
                <a:cubicBezTo>
                  <a:pt x="533324" y="172961"/>
                  <a:pt x="413846" y="290361"/>
                  <a:pt x="304800" y="484867"/>
                </a:cubicBezTo>
                <a:cubicBezTo>
                  <a:pt x="195754" y="679374"/>
                  <a:pt x="108857" y="697744"/>
                  <a:pt x="58057" y="1167039"/>
                </a:cubicBezTo>
                <a:cubicBezTo>
                  <a:pt x="7257" y="1636334"/>
                  <a:pt x="3628" y="2468486"/>
                  <a:pt x="0" y="3300639"/>
                </a:cubicBezTo>
              </a:path>
            </a:pathLst>
          </a:custGeom>
          <a:noFill/>
          <a:ln>
            <a:solidFill>
              <a:srgbClr val="39A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677629" y="5226802"/>
            <a:ext cx="6123667" cy="1419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수영이조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r"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박정은 </a:t>
            </a:r>
            <a:r>
              <a:rPr lang="ko-KR" altLang="en-US" b="1" dirty="0" err="1">
                <a:solidFill>
                  <a:schemeClr val="bg1"/>
                </a:solidFill>
              </a:rPr>
              <a:t>손다연</a:t>
            </a:r>
            <a:r>
              <a:rPr lang="ko-KR" altLang="en-US" b="1" dirty="0">
                <a:solidFill>
                  <a:schemeClr val="bg1"/>
                </a:solidFill>
              </a:rPr>
              <a:t> 신선민 황수영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55" y="3481716"/>
            <a:ext cx="2305189" cy="230518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7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2051" r="5789" b="5693"/>
          <a:stretch/>
        </p:blipFill>
        <p:spPr>
          <a:xfrm>
            <a:off x="1040129" y="1961342"/>
            <a:ext cx="9926910" cy="3456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1005837" y="1335461"/>
            <a:ext cx="4032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922195" y="1100352"/>
            <a:ext cx="6778711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chemeClr val="tx2">
                    <a:lumMod val="75000"/>
                  </a:schemeClr>
                </a:solidFill>
              </a:rPr>
              <a:t>0. Import the necessary modules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4573" r="28678" b="38897"/>
          <a:stretch/>
        </p:blipFill>
        <p:spPr>
          <a:xfrm>
            <a:off x="1005839" y="1778784"/>
            <a:ext cx="5589271" cy="607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" t="71314" r="81265" b="2699"/>
          <a:stretch/>
        </p:blipFill>
        <p:spPr>
          <a:xfrm>
            <a:off x="1005839" y="2604962"/>
            <a:ext cx="1577341" cy="3146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" y="3049895"/>
            <a:ext cx="7746778" cy="15751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005838" y="1335461"/>
            <a:ext cx="2766061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t="8159" r="7757" b="20067"/>
          <a:stretch/>
        </p:blipFill>
        <p:spPr>
          <a:xfrm>
            <a:off x="9686833" y="4446269"/>
            <a:ext cx="1560287" cy="2584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" b="3425"/>
          <a:stretch/>
        </p:blipFill>
        <p:spPr>
          <a:xfrm>
            <a:off x="3439356" y="4844368"/>
            <a:ext cx="7859108" cy="15269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chemeClr val="tx2">
                    <a:lumMod val="75000"/>
                  </a:schemeClr>
                </a:solidFill>
              </a:rPr>
              <a:t>1. Preprocess the data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0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050" y="1969439"/>
            <a:ext cx="10897901" cy="3794760"/>
            <a:chOff x="662237" y="1969439"/>
            <a:chExt cx="10897901" cy="379476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" t="696" r="34501" b="60093"/>
            <a:stretch/>
          </p:blipFill>
          <p:spPr>
            <a:xfrm>
              <a:off x="662237" y="2496533"/>
              <a:ext cx="4904368" cy="255215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38074" r="21224" b="1934"/>
            <a:stretch/>
          </p:blipFill>
          <p:spPr>
            <a:xfrm>
              <a:off x="5781761" y="1969439"/>
              <a:ext cx="5778377" cy="379476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2" name="직사각형 11"/>
          <p:cNvSpPr/>
          <p:nvPr/>
        </p:nvSpPr>
        <p:spPr>
          <a:xfrm>
            <a:off x="965454" y="1187734"/>
            <a:ext cx="288645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000" b="1" dirty="0"/>
              <a:t>Fill the empty values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99642" y="1096414"/>
            <a:ext cx="2621148" cy="697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en-US" altLang="ko-KR" sz="1400" dirty="0"/>
              <a:t>Factor columns: </a:t>
            </a:r>
            <a:r>
              <a:rPr lang="en-US" altLang="ko-KR" sz="1400" dirty="0" err="1"/>
              <a:t>Not_sure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Numeric columns: -999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4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22195" y="1130104"/>
            <a:ext cx="5442745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Split the whole data into train and test set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7668" y="1658249"/>
            <a:ext cx="4255052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train_prod_Y</a:t>
            </a:r>
            <a:r>
              <a:rPr lang="en-US" altLang="ko-KR" sz="1400" dirty="0"/>
              <a:t>: train set with dependent column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test_prod_X</a:t>
            </a:r>
            <a:r>
              <a:rPr lang="en-US" altLang="ko-KR" sz="1400" dirty="0"/>
              <a:t>: test set with independent columns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test_prod_Y</a:t>
            </a:r>
            <a:r>
              <a:rPr lang="en-US" altLang="ko-KR" sz="1400" dirty="0"/>
              <a:t>: the objective of prediction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557" t="428" r="9406" b="1420"/>
          <a:stretch/>
        </p:blipFill>
        <p:spPr>
          <a:xfrm>
            <a:off x="2299859" y="2528239"/>
            <a:ext cx="7592283" cy="376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직사각형 12"/>
          <p:cNvSpPr/>
          <p:nvPr/>
        </p:nvSpPr>
        <p:spPr>
          <a:xfrm>
            <a:off x="1676575" y="1654350"/>
            <a:ext cx="440673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1400" b="1" dirty="0"/>
              <a:t>- </a:t>
            </a:r>
            <a:r>
              <a:rPr lang="en-US" altLang="ko-KR" sz="1400" dirty="0"/>
              <a:t>dependent column: OC (0:close, 1:open)</a:t>
            </a:r>
          </a:p>
          <a:p>
            <a:r>
              <a:rPr lang="en-US" altLang="ko-KR" sz="1400" dirty="0"/>
              <a:t>- independent columns: others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 err="1"/>
              <a:t>train_prod_X</a:t>
            </a:r>
            <a:r>
              <a:rPr lang="en-US" altLang="ko-KR" sz="1400" dirty="0"/>
              <a:t>: train set with independent columns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44546A">
                    <a:lumMod val="75000"/>
                  </a:srgbClr>
                </a:solidFill>
              </a:rPr>
              <a:t>3. Analysis &amp; Result</a:t>
            </a:r>
            <a:endParaRPr lang="ko-KR" altLang="en-US" sz="36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796502" y="2079917"/>
            <a:ext cx="8598996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000" dirty="0"/>
          </a:p>
          <a:p>
            <a:pPr>
              <a:lnSpc>
                <a:spcPct val="20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회귀예측에 이용되는 앙상블 기법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대표적인 </a:t>
            </a:r>
            <a:r>
              <a:rPr lang="ko-KR" altLang="en-US" sz="1400" dirty="0" err="1"/>
              <a:t>배깅</a:t>
            </a:r>
            <a:r>
              <a:rPr lang="ko-KR" altLang="en-US" sz="1400" dirty="0"/>
              <a:t> 모형에 해당</a:t>
            </a:r>
            <a:br>
              <a:rPr lang="ko-KR" altLang="en-US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다수의 결정 </a:t>
            </a:r>
            <a:r>
              <a:rPr lang="ko-KR" altLang="en-US" sz="1400" dirty="0" err="1"/>
              <a:t>트리를</a:t>
            </a:r>
            <a:r>
              <a:rPr lang="ko-KR" altLang="en-US" sz="1400" dirty="0"/>
              <a:t> 구성한 뒤 평균 또는 과반수 투표 등을 이용하여 하나의 랜덤 </a:t>
            </a:r>
            <a:r>
              <a:rPr lang="ko-KR" altLang="en-US" sz="1400" dirty="0" err="1"/>
              <a:t>포레스트로</a:t>
            </a:r>
            <a:r>
              <a:rPr lang="ko-KR" altLang="en-US" sz="1400" dirty="0"/>
              <a:t> 결합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68839" y="3845843"/>
            <a:ext cx="4518227" cy="19836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/>
              <a:t>A. </a:t>
            </a:r>
            <a:r>
              <a:rPr lang="en-US" altLang="ko-KR" sz="1600" dirty="0" err="1"/>
              <a:t>Hyperparameter</a:t>
            </a:r>
            <a:r>
              <a:rPr lang="en-US" altLang="ko-KR" sz="1600" dirty="0"/>
              <a:t> tuning of Random forest</a:t>
            </a:r>
            <a:br>
              <a:rPr lang="en-US" altLang="ko-KR" sz="1600" dirty="0"/>
            </a:br>
            <a:r>
              <a:rPr lang="en-US" altLang="ko-KR" sz="1600" dirty="0"/>
              <a:t>B. Check the over-fitting of tuned model</a:t>
            </a:r>
            <a:br>
              <a:rPr lang="en-US" altLang="ko-KR" sz="1600" dirty="0"/>
            </a:br>
            <a:r>
              <a:rPr lang="en-US" altLang="ko-KR" sz="1600" dirty="0"/>
              <a:t>C. Calculate the cut-off value for classification</a:t>
            </a:r>
            <a:br>
              <a:rPr lang="en-US" altLang="ko-KR" sz="1600" dirty="0"/>
            </a:br>
            <a:r>
              <a:rPr lang="en-US" altLang="ko-KR" sz="1600" dirty="0"/>
              <a:t>D. Compare default model to tuned model</a:t>
            </a:r>
            <a:endParaRPr lang="ko-KR" altLang="en-US" sz="1600" dirty="0"/>
          </a:p>
        </p:txBody>
      </p:sp>
      <p:sp>
        <p:nvSpPr>
          <p:cNvPr id="12" name="양쪽 대괄호 11"/>
          <p:cNvSpPr/>
          <p:nvPr/>
        </p:nvSpPr>
        <p:spPr>
          <a:xfrm>
            <a:off x="5660244" y="3896643"/>
            <a:ext cx="5335416" cy="1882084"/>
          </a:xfrm>
          <a:prstGeom prst="bracketPair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/>
          <p:cNvSpPr/>
          <p:nvPr/>
        </p:nvSpPr>
        <p:spPr>
          <a:xfrm>
            <a:off x="4401322" y="1834100"/>
            <a:ext cx="3389356" cy="560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</a:rPr>
              <a:t>Random Forest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t="2451" r="2387" b="1957"/>
          <a:stretch/>
        </p:blipFill>
        <p:spPr>
          <a:xfrm>
            <a:off x="1351807" y="3553560"/>
            <a:ext cx="3997474" cy="27210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5837" y="1335461"/>
            <a:ext cx="5256000" cy="224027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922195" y="1130104"/>
            <a:ext cx="6778711" cy="494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u="sng" dirty="0"/>
              <a:t>2. Classification Model(1) - Random Forest</a:t>
            </a:r>
            <a:endParaRPr lang="ko-KR" altLang="en-US" sz="20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6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1193</Words>
  <Application>Microsoft Office PowerPoint</Application>
  <PresentationFormat>와이드스크린</PresentationFormat>
  <Paragraphs>236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황수영</cp:lastModifiedBy>
  <cp:revision>820</cp:revision>
  <dcterms:created xsi:type="dcterms:W3CDTF">2018-08-02T07:05:36Z</dcterms:created>
  <dcterms:modified xsi:type="dcterms:W3CDTF">2020-08-27T07:56:55Z</dcterms:modified>
</cp:coreProperties>
</file>