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4" r:id="rId10"/>
    <p:sldId id="267"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1" d="100"/>
          <a:sy n="71" d="100"/>
        </p:scale>
        <p:origin x="4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A508F-0FCF-F11A-3B58-BF32559D69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EA45F1-B39E-9AFB-152D-C9DFBB1C0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954887-E6FF-592F-88AD-B45C75F61DF9}"/>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ADD93B65-6C60-F4AB-F478-65A47A7EB7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383D3A-FB44-7B3F-40EC-0A1E3CC55C51}"/>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360152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1C9D3-E867-F5F7-981C-8FEC72A81BE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F186FA-80BD-1ACA-CA44-7DBB022D30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A1348E-541B-9386-D0FE-A892B1B7B4DB}"/>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B520EB83-9353-7FF5-5427-31BBA637D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153AA1-DBD4-1D46-1686-EEE6A4944E14}"/>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236674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1634C8-1F41-96AA-39D0-6392298B77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AC5224-5BDE-CA3A-F2E9-0AB8E9BF592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199558-CBB6-FAA1-B438-08928C436DA4}"/>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5A0ACFF9-C1F7-B71B-64F8-30DBA3EAD6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D8767E-E326-2AB8-CCF3-AE0AA8053EB7}"/>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264132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2FFE7-4490-BDB2-D3E0-D68ED82CF2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637D91-AAD2-F148-61FF-31FB925EB5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4F73D8-47DA-115A-F281-01059BCA4AD1}"/>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853C23A9-0FB0-E4DC-8DF0-EF0C5FAB6B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647A6-2E40-0BD8-6BCB-7160DBCF7563}"/>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47115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A45CF-FEBA-7A16-DAD7-CE78D6148A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DEF56B-A1FF-5E86-B264-ACDDF38584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6FA884-6866-FCD9-0A3F-FD188A9045B1}"/>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8548E99D-46D7-D223-766F-8BAA38C45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ED4F8-3FF1-96A3-633C-2BD35C22810C}"/>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265346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887D4-4D62-F57F-2628-5B7C73D179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83A39A-FDCD-5BA0-29EC-8DEB527F89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20F865-D440-D570-75B7-9EBC211AE8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BA39BE-0F52-2A95-35DC-1F9914D0FDA6}"/>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AE6EEE09-4497-741C-6A9B-698EF46E14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6388B-9C62-7AF8-6443-EC564A3C1DCA}"/>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326061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526A9-5EE8-0564-6F68-0E9F8881B2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E5CBAC-033E-3122-21BA-65D476726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FEF595-F0FF-2BA6-90E4-F960F0183D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4FB986-4BE5-39B6-B66B-FD90ECE28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E40CC3-CEE6-DC98-C06B-217FB85C0A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17681-8327-C12E-5205-5DE247982A9B}"/>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8" name="页脚占位符 7">
            <a:extLst>
              <a:ext uri="{FF2B5EF4-FFF2-40B4-BE49-F238E27FC236}">
                <a16:creationId xmlns:a16="http://schemas.microsoft.com/office/drawing/2014/main" id="{F7C61BA2-3C59-631A-5B73-6152190D59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EE36FF-38C0-991F-486C-834C9DE92203}"/>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76983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6A0FB-8FF6-5665-648B-0F36120916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50F2C3-427A-CC07-146A-432DFA9A5844}"/>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4" name="页脚占位符 3">
            <a:extLst>
              <a:ext uri="{FF2B5EF4-FFF2-40B4-BE49-F238E27FC236}">
                <a16:creationId xmlns:a16="http://schemas.microsoft.com/office/drawing/2014/main" id="{B4A09995-B652-0CBB-A8D4-63C530176C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A35B02-93C6-B1A2-991B-52BE10E4DE56}"/>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40145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051C9B-F02D-0A2D-CAED-59237AA4B7F5}"/>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3" name="页脚占位符 2">
            <a:extLst>
              <a:ext uri="{FF2B5EF4-FFF2-40B4-BE49-F238E27FC236}">
                <a16:creationId xmlns:a16="http://schemas.microsoft.com/office/drawing/2014/main" id="{371AC299-D943-F204-FE7D-7F043CFDA1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C95A7F-602B-F8C9-F861-AD0BAD16E50E}"/>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195158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C188-5057-D016-3739-4AAFD51A2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DB5E6D-678F-9314-9AB0-090F877E4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E0B57F-6150-11F3-36A5-183D0C282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B7B4C4-83E1-048A-89B9-6D3B359E876D}"/>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F0C85C7C-F4BA-4302-42E2-D1B636A635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2BD814-276E-90B4-1A17-9C9B5D77B78C}"/>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597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C7CA4-6AD9-36FA-A97A-361ABC95C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20A5A8-068D-972E-9666-85BC19AA6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30E765-89DB-7A58-7260-5387B80F0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937-5686-EC86-BEF2-4A5E51D26C65}"/>
              </a:ext>
            </a:extLst>
          </p:cNvPr>
          <p:cNvSpPr>
            <a:spLocks noGrp="1"/>
          </p:cNvSpPr>
          <p:nvPr>
            <p:ph type="dt" sz="half" idx="10"/>
          </p:nvPr>
        </p:nvSpPr>
        <p:spPr/>
        <p:txBody>
          <a:bodyPr/>
          <a:lstStyle/>
          <a:p>
            <a:fld id="{715C9D18-E7CB-4C22-AFCF-3B2B56D22D12}"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582CCBC6-C554-C393-7E80-10A5CF06F6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71CFF-9233-44E9-8E19-0B89BE9BB4CE}"/>
              </a:ext>
            </a:extLst>
          </p:cNvPr>
          <p:cNvSpPr>
            <a:spLocks noGrp="1"/>
          </p:cNvSpPr>
          <p:nvPr>
            <p:ph type="sldNum" sz="quarter" idx="12"/>
          </p:nvPr>
        </p:nvSpPr>
        <p:spPr/>
        <p:txBody>
          <a:body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393893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A560A-C4DA-3AFF-1155-920FFABC3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8EB9E9-A612-9AA9-AAAC-8390B1B82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5CA9C7-72A9-2DC5-3DFD-38DA8D66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5C9D18-E7CB-4C22-AFCF-3B2B56D22D12}"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09D816FA-3BF3-84A8-9071-8FDE6E400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8A47D22E-D006-3B1F-B149-C1C24F966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7D9D60-9B53-4EB7-8B12-69F9AC44B48C}" type="slidenum">
              <a:rPr lang="zh-CN" altLang="en-US" smtClean="0"/>
              <a:t>‹#›</a:t>
            </a:fld>
            <a:endParaRPr lang="zh-CN" altLang="en-US"/>
          </a:p>
        </p:txBody>
      </p:sp>
    </p:spTree>
    <p:extLst>
      <p:ext uri="{BB962C8B-B14F-4D97-AF65-F5344CB8AC3E}">
        <p14:creationId xmlns:p14="http://schemas.microsoft.com/office/powerpoint/2010/main" val="245854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C60A9D5-6F2A-A6E3-2C1B-CB8DE70DD588}"/>
              </a:ext>
            </a:extLst>
          </p:cNvPr>
          <p:cNvSpPr>
            <a:spLocks noGrp="1"/>
          </p:cNvSpPr>
          <p:nvPr>
            <p:ph type="ctrTitle"/>
          </p:nvPr>
        </p:nvSpPr>
        <p:spPr>
          <a:xfrm>
            <a:off x="890338" y="640080"/>
            <a:ext cx="3734014" cy="3566160"/>
          </a:xfrm>
        </p:spPr>
        <p:txBody>
          <a:bodyPr anchor="b">
            <a:normAutofit/>
          </a:bodyPr>
          <a:lstStyle/>
          <a:p>
            <a:pPr algn="l"/>
            <a:r>
              <a:rPr lang="en-US" altLang="zh-CN" sz="5400"/>
              <a:t>House price prediction</a:t>
            </a:r>
            <a:endParaRPr lang="zh-CN" altLang="en-US" sz="5400"/>
          </a:p>
        </p:txBody>
      </p:sp>
      <p:sp>
        <p:nvSpPr>
          <p:cNvPr id="3" name="副标题 2">
            <a:extLst>
              <a:ext uri="{FF2B5EF4-FFF2-40B4-BE49-F238E27FC236}">
                <a16:creationId xmlns:a16="http://schemas.microsoft.com/office/drawing/2014/main" id="{67339931-FAFF-9D1E-DDBC-A0641969BCEC}"/>
              </a:ext>
            </a:extLst>
          </p:cNvPr>
          <p:cNvSpPr>
            <a:spLocks noGrp="1"/>
          </p:cNvSpPr>
          <p:nvPr>
            <p:ph type="subTitle" idx="1"/>
          </p:nvPr>
        </p:nvSpPr>
        <p:spPr>
          <a:xfrm>
            <a:off x="890339" y="4636008"/>
            <a:ext cx="3734014" cy="1572768"/>
          </a:xfrm>
        </p:spPr>
        <p:txBody>
          <a:bodyPr>
            <a:normAutofit/>
          </a:bodyPr>
          <a:lstStyle/>
          <a:p>
            <a:pPr algn="l"/>
            <a:r>
              <a:rPr lang="en-US" altLang="zh-CN" dirty="0"/>
              <a:t>Wang, </a:t>
            </a:r>
            <a:r>
              <a:rPr lang="en-US" altLang="zh-CN" dirty="0" err="1"/>
              <a:t>Shanyong</a:t>
            </a:r>
            <a:endParaRPr lang="zh-CN" altLang="en-US"/>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人在放风筝&#10;&#10;低可信度描述已自动生成">
            <a:extLst>
              <a:ext uri="{FF2B5EF4-FFF2-40B4-BE49-F238E27FC236}">
                <a16:creationId xmlns:a16="http://schemas.microsoft.com/office/drawing/2014/main" id="{F378D957-45AD-80E0-1D6B-655F3FE20097}"/>
              </a:ext>
            </a:extLst>
          </p:cNvPr>
          <p:cNvPicPr>
            <a:picLocks noChangeAspect="1"/>
          </p:cNvPicPr>
          <p:nvPr/>
        </p:nvPicPr>
        <p:blipFill rotWithShape="1">
          <a:blip r:embed="rId2"/>
          <a:srcRect l="1975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191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D79207-D6B1-0AC8-7306-981E1BA8A97E}"/>
              </a:ext>
            </a:extLst>
          </p:cNvPr>
          <p:cNvSpPr>
            <a:spLocks noGrp="1"/>
          </p:cNvSpPr>
          <p:nvPr>
            <p:ph type="title"/>
          </p:nvPr>
        </p:nvSpPr>
        <p:spPr>
          <a:xfrm>
            <a:off x="1171074" y="1396686"/>
            <a:ext cx="3240506" cy="4064628"/>
          </a:xfrm>
        </p:spPr>
        <p:txBody>
          <a:bodyPr>
            <a:normAutofit/>
          </a:bodyPr>
          <a:lstStyle/>
          <a:p>
            <a:r>
              <a:rPr lang="en-US" altLang="zh-CN">
                <a:solidFill>
                  <a:srgbClr val="FFFFFF"/>
                </a:solidFill>
              </a:rPr>
              <a:t>Result Comparing</a:t>
            </a:r>
            <a:endParaRPr lang="zh-CN" alt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内容占位符 6" descr="图表, 散点图&#10;&#10;描述已自动生成">
            <a:extLst>
              <a:ext uri="{FF2B5EF4-FFF2-40B4-BE49-F238E27FC236}">
                <a16:creationId xmlns:a16="http://schemas.microsoft.com/office/drawing/2014/main" id="{CE65BFDF-F47F-D3DF-D59B-EFBE69F7D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45" y="1312924"/>
            <a:ext cx="5390414" cy="5390414"/>
          </a:xfrm>
        </p:spPr>
      </p:pic>
    </p:spTree>
    <p:extLst>
      <p:ext uri="{BB962C8B-B14F-4D97-AF65-F5344CB8AC3E}">
        <p14:creationId xmlns:p14="http://schemas.microsoft.com/office/powerpoint/2010/main" val="194748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D79207-D6B1-0AC8-7306-981E1BA8A97E}"/>
              </a:ext>
            </a:extLst>
          </p:cNvPr>
          <p:cNvSpPr>
            <a:spLocks noGrp="1"/>
          </p:cNvSpPr>
          <p:nvPr>
            <p:ph type="title"/>
          </p:nvPr>
        </p:nvSpPr>
        <p:spPr>
          <a:xfrm>
            <a:off x="1171074" y="1396686"/>
            <a:ext cx="3240506" cy="4064628"/>
          </a:xfrm>
        </p:spPr>
        <p:txBody>
          <a:bodyPr>
            <a:normAutofit/>
          </a:bodyPr>
          <a:lstStyle/>
          <a:p>
            <a:r>
              <a:rPr lang="en-US" altLang="zh-CN" dirty="0">
                <a:solidFill>
                  <a:srgbClr val="FFFFFF"/>
                </a:solidFill>
              </a:rPr>
              <a:t>Result comparing</a:t>
            </a:r>
            <a:endParaRPr lang="zh-CN" alt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内容占位符 3">
            <a:extLst>
              <a:ext uri="{FF2B5EF4-FFF2-40B4-BE49-F238E27FC236}">
                <a16:creationId xmlns:a16="http://schemas.microsoft.com/office/drawing/2014/main" id="{DB8AF0ED-D100-8FC8-E17E-686B9ADB9083}"/>
              </a:ext>
            </a:extLst>
          </p:cNvPr>
          <p:cNvSpPr>
            <a:spLocks noGrp="1"/>
          </p:cNvSpPr>
          <p:nvPr>
            <p:ph idx="1"/>
          </p:nvPr>
        </p:nvSpPr>
        <p:spPr>
          <a:xfrm>
            <a:off x="5109126" y="1500188"/>
            <a:ext cx="6244673" cy="4676775"/>
          </a:xfrm>
        </p:spPr>
        <p:txBody>
          <a:bodyPr>
            <a:normAutofit fontScale="77500" lnSpcReduction="20000"/>
          </a:bodyPr>
          <a:lstStyle/>
          <a:p>
            <a:r>
              <a:rPr lang="en-US" altLang="zh-CN" b="0" i="0" dirty="0">
                <a:effectLst/>
                <a:latin typeface="Consolas" panose="020B0609020204030204" pitchFamily="49" charset="0"/>
              </a:rPr>
              <a:t>Linear Regression CV Mean MSE: 855598374.95 ± 182871982.17</a:t>
            </a:r>
          </a:p>
          <a:p>
            <a:r>
              <a:rPr lang="en-US" altLang="zh-CN" b="0" i="0" dirty="0">
                <a:effectLst/>
                <a:latin typeface="Consolas" panose="020B0609020204030204" pitchFamily="49" charset="0"/>
              </a:rPr>
              <a:t>Linear Regression CV Mean R²: 0.86 ± 0.01 </a:t>
            </a:r>
          </a:p>
          <a:p>
            <a:r>
              <a:rPr lang="en-US" altLang="zh-CN" b="0" i="0" dirty="0">
                <a:effectLst/>
                <a:latin typeface="Consolas" panose="020B0609020204030204" pitchFamily="49" charset="0"/>
              </a:rPr>
              <a:t>KNN Regressor CV Mean MSE: 1235660008.53 ± 365618891.94 </a:t>
            </a:r>
          </a:p>
          <a:p>
            <a:r>
              <a:rPr lang="en-US" altLang="zh-CN" b="0" i="0" dirty="0">
                <a:effectLst/>
                <a:latin typeface="Consolas" panose="020B0609020204030204" pitchFamily="49" charset="0"/>
              </a:rPr>
              <a:t>KNN Regressor CV Mean R²: 0.81 ± 0.02 </a:t>
            </a:r>
          </a:p>
          <a:p>
            <a:r>
              <a:rPr lang="en-US" altLang="zh-CN" b="0" i="0" dirty="0">
                <a:effectLst/>
                <a:latin typeface="Consolas" panose="020B0609020204030204" pitchFamily="49" charset="0"/>
              </a:rPr>
              <a:t>Ridge Regression CV Mean MSE: 855200592.05 ± 183040614.60 </a:t>
            </a:r>
          </a:p>
          <a:p>
            <a:r>
              <a:rPr lang="en-US" altLang="zh-CN" b="0" i="0" dirty="0">
                <a:effectLst/>
                <a:latin typeface="Consolas" panose="020B0609020204030204" pitchFamily="49" charset="0"/>
              </a:rPr>
              <a:t>Ridge Regression CV Mean R²: 0.86 ± 0.01 </a:t>
            </a:r>
          </a:p>
          <a:p>
            <a:r>
              <a:rPr lang="en-US" altLang="zh-CN" b="0" i="0" dirty="0">
                <a:effectLst/>
                <a:latin typeface="Consolas" panose="020B0609020204030204" pitchFamily="49" charset="0"/>
              </a:rPr>
              <a:t>Random Forest Regressor CV Mean MSE: 744477078.23 ± 191650121.61 </a:t>
            </a:r>
          </a:p>
          <a:p>
            <a:r>
              <a:rPr lang="en-US" altLang="zh-CN" b="0" i="0" dirty="0">
                <a:effectLst/>
                <a:latin typeface="Consolas" panose="020B0609020204030204" pitchFamily="49" charset="0"/>
              </a:rPr>
              <a:t>Random Forest Regressor CV Mean R²: 0.88 ± 0.02</a:t>
            </a:r>
            <a:endParaRPr lang="zh-CN" altLang="en-US" dirty="0"/>
          </a:p>
        </p:txBody>
      </p:sp>
    </p:spTree>
    <p:extLst>
      <p:ext uri="{BB962C8B-B14F-4D97-AF65-F5344CB8AC3E}">
        <p14:creationId xmlns:p14="http://schemas.microsoft.com/office/powerpoint/2010/main" val="381374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C1D770-0584-EBE3-6F3F-11E9F65E18A3}"/>
              </a:ext>
            </a:extLst>
          </p:cNvPr>
          <p:cNvSpPr>
            <a:spLocks noGrp="1"/>
          </p:cNvSpPr>
          <p:nvPr>
            <p:ph type="title"/>
          </p:nvPr>
        </p:nvSpPr>
        <p:spPr>
          <a:xfrm>
            <a:off x="6892119" y="891540"/>
            <a:ext cx="4589493" cy="1578308"/>
          </a:xfrm>
        </p:spPr>
        <p:txBody>
          <a:bodyPr>
            <a:normAutofit/>
          </a:bodyPr>
          <a:lstStyle/>
          <a:p>
            <a:r>
              <a:rPr lang="en-US" altLang="zh-CN" sz="4000"/>
              <a:t>Conclusion</a:t>
            </a:r>
            <a:endParaRPr lang="zh-CN" altLang="en-US" sz="4000"/>
          </a:p>
        </p:txBody>
      </p:sp>
      <p:pic>
        <p:nvPicPr>
          <p:cNvPr id="5" name="Picture 4" descr="Light bulb on yellow background with sketched light beams and cord">
            <a:extLst>
              <a:ext uri="{FF2B5EF4-FFF2-40B4-BE49-F238E27FC236}">
                <a16:creationId xmlns:a16="http://schemas.microsoft.com/office/drawing/2014/main" id="{9A6361E0-3605-A91B-35C3-747E2D49E1B4}"/>
              </a:ext>
            </a:extLst>
          </p:cNvPr>
          <p:cNvPicPr>
            <a:picLocks noChangeAspect="1"/>
          </p:cNvPicPr>
          <p:nvPr/>
        </p:nvPicPr>
        <p:blipFill rotWithShape="1">
          <a:blip r:embed="rId2"/>
          <a:srcRect l="38727"/>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内容占位符 2">
            <a:extLst>
              <a:ext uri="{FF2B5EF4-FFF2-40B4-BE49-F238E27FC236}">
                <a16:creationId xmlns:a16="http://schemas.microsoft.com/office/drawing/2014/main" id="{97D4DFC5-FC4C-9F8B-D031-1CA14D9CDA35}"/>
              </a:ext>
            </a:extLst>
          </p:cNvPr>
          <p:cNvSpPr>
            <a:spLocks noGrp="1"/>
          </p:cNvSpPr>
          <p:nvPr>
            <p:ph idx="1"/>
          </p:nvPr>
        </p:nvSpPr>
        <p:spPr>
          <a:xfrm>
            <a:off x="6892119" y="2630161"/>
            <a:ext cx="4589491" cy="3332489"/>
          </a:xfrm>
        </p:spPr>
        <p:txBody>
          <a:bodyPr>
            <a:normAutofit/>
          </a:bodyPr>
          <a:lstStyle/>
          <a:p>
            <a:r>
              <a:rPr lang="en-US" altLang="zh-CN" sz="2000" dirty="0"/>
              <a:t>The result seems that random forest algorithm works well.</a:t>
            </a:r>
          </a:p>
          <a:p>
            <a:r>
              <a:rPr lang="en-US" altLang="zh-CN" sz="2000" dirty="0"/>
              <a:t>There are still weaknesses in my alanyls. The parameters of the models have not </a:t>
            </a:r>
            <a:r>
              <a:rPr lang="en-US" altLang="zh-CN" sz="2000"/>
              <a:t>been trained </a:t>
            </a:r>
            <a:r>
              <a:rPr lang="en-US" altLang="zh-CN" sz="2000" dirty="0"/>
              <a:t>yet. The result can be handled through ensemble learning.	</a:t>
            </a:r>
          </a:p>
        </p:txBody>
      </p:sp>
    </p:spTree>
    <p:extLst>
      <p:ext uri="{BB962C8B-B14F-4D97-AF65-F5344CB8AC3E}">
        <p14:creationId xmlns:p14="http://schemas.microsoft.com/office/powerpoint/2010/main" val="421896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inning turntable and bokeh">
            <a:extLst>
              <a:ext uri="{FF2B5EF4-FFF2-40B4-BE49-F238E27FC236}">
                <a16:creationId xmlns:a16="http://schemas.microsoft.com/office/drawing/2014/main" id="{FD91477A-A3B4-BD49-01F1-63FC552C48BB}"/>
              </a:ext>
            </a:extLst>
          </p:cNvPr>
          <p:cNvPicPr>
            <a:picLocks noChangeAspect="1"/>
          </p:cNvPicPr>
          <p:nvPr/>
        </p:nvPicPr>
        <p:blipFill rotWithShape="1">
          <a:blip r:embed="rId2"/>
          <a:srcRect t="6189" r="1" b="9299"/>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7765849-F036-79EB-62CB-59AC09A9FA9A}"/>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altLang="zh-CN" sz="4000">
                <a:solidFill>
                  <a:srgbClr val="FFFFFF"/>
                </a:solidFill>
              </a:rPr>
              <a:t>Thank you for listening</a:t>
            </a:r>
          </a:p>
        </p:txBody>
      </p:sp>
    </p:spTree>
    <p:extLst>
      <p:ext uri="{BB962C8B-B14F-4D97-AF65-F5344CB8AC3E}">
        <p14:creationId xmlns:p14="http://schemas.microsoft.com/office/powerpoint/2010/main" val="35715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4EFF29A-1D01-6081-54C9-B8FEFC83FE9A}"/>
              </a:ext>
            </a:extLst>
          </p:cNvPr>
          <p:cNvSpPr>
            <a:spLocks noGrp="1"/>
          </p:cNvSpPr>
          <p:nvPr>
            <p:ph type="title"/>
          </p:nvPr>
        </p:nvSpPr>
        <p:spPr>
          <a:xfrm>
            <a:off x="640080" y="325369"/>
            <a:ext cx="4368602" cy="1956841"/>
          </a:xfrm>
        </p:spPr>
        <p:txBody>
          <a:bodyPr anchor="b">
            <a:normAutofit/>
          </a:bodyPr>
          <a:lstStyle/>
          <a:p>
            <a:r>
              <a:rPr lang="en-US" altLang="zh-CN" sz="5400"/>
              <a:t>Contexts</a:t>
            </a:r>
            <a:endParaRPr lang="zh-CN" alt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8DA9637-1C12-C84F-0991-5F4425432493}"/>
              </a:ext>
            </a:extLst>
          </p:cNvPr>
          <p:cNvSpPr>
            <a:spLocks noGrp="1"/>
          </p:cNvSpPr>
          <p:nvPr>
            <p:ph idx="1"/>
          </p:nvPr>
        </p:nvSpPr>
        <p:spPr>
          <a:xfrm>
            <a:off x="640080" y="2872899"/>
            <a:ext cx="4243589" cy="3320668"/>
          </a:xfrm>
        </p:spPr>
        <p:txBody>
          <a:bodyPr>
            <a:normAutofit/>
          </a:bodyPr>
          <a:lstStyle/>
          <a:p>
            <a:r>
              <a:rPr lang="en-US" altLang="zh-CN" sz="2200"/>
              <a:t>Abstract</a:t>
            </a:r>
          </a:p>
          <a:p>
            <a:r>
              <a:rPr lang="en-US" altLang="zh-CN" sz="2200"/>
              <a:t>Introduction of</a:t>
            </a:r>
            <a:r>
              <a:rPr lang="zh-CN" altLang="en-US" sz="2200"/>
              <a:t> </a:t>
            </a:r>
            <a:r>
              <a:rPr lang="en-US" altLang="zh-CN" sz="2200"/>
              <a:t>the</a:t>
            </a:r>
            <a:r>
              <a:rPr lang="zh-CN" altLang="en-US" sz="2200"/>
              <a:t> </a:t>
            </a:r>
            <a:r>
              <a:rPr lang="en-US" altLang="zh-CN" sz="2200"/>
              <a:t>problem</a:t>
            </a:r>
          </a:p>
          <a:p>
            <a:r>
              <a:rPr lang="en-US" altLang="zh-CN" sz="2200"/>
              <a:t>Data preprocessing</a:t>
            </a:r>
          </a:p>
          <a:p>
            <a:r>
              <a:rPr lang="en-US" altLang="zh-CN" sz="2200"/>
              <a:t>Model building</a:t>
            </a:r>
          </a:p>
          <a:p>
            <a:r>
              <a:rPr lang="en-US" altLang="zh-CN" sz="2200"/>
              <a:t>Result comparing</a:t>
            </a:r>
          </a:p>
          <a:p>
            <a:r>
              <a:rPr lang="en-US" altLang="zh-CN" sz="2200"/>
              <a:t>Conclusions</a:t>
            </a:r>
            <a:endParaRPr lang="zh-CN" altLang="en-US" sz="2200"/>
          </a:p>
        </p:txBody>
      </p:sp>
      <p:pic>
        <p:nvPicPr>
          <p:cNvPr id="5" name="Picture 4" descr="Light bulb on yellow background with sketched light beams and cord">
            <a:extLst>
              <a:ext uri="{FF2B5EF4-FFF2-40B4-BE49-F238E27FC236}">
                <a16:creationId xmlns:a16="http://schemas.microsoft.com/office/drawing/2014/main" id="{BA8547E8-E0BF-0AF5-D502-1590553BF342}"/>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1766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487893-95DA-F2A1-CD00-4439FDC67545}"/>
              </a:ext>
            </a:extLst>
          </p:cNvPr>
          <p:cNvSpPr>
            <a:spLocks noGrp="1"/>
          </p:cNvSpPr>
          <p:nvPr>
            <p:ph type="title"/>
          </p:nvPr>
        </p:nvSpPr>
        <p:spPr>
          <a:xfrm>
            <a:off x="1171074" y="1396686"/>
            <a:ext cx="3240506" cy="4064628"/>
          </a:xfrm>
        </p:spPr>
        <p:txBody>
          <a:bodyPr>
            <a:normAutofit/>
          </a:bodyPr>
          <a:lstStyle/>
          <a:p>
            <a:r>
              <a:rPr lang="en-US" altLang="zh-CN">
                <a:solidFill>
                  <a:srgbClr val="FFFFFF"/>
                </a:solidFill>
              </a:rPr>
              <a:t>Abstract</a:t>
            </a:r>
            <a:endParaRPr lang="zh-CN" alt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591C6459-92BC-70F5-F298-BC6A1EC65A31}"/>
              </a:ext>
            </a:extLst>
          </p:cNvPr>
          <p:cNvSpPr>
            <a:spLocks noGrp="1"/>
          </p:cNvSpPr>
          <p:nvPr>
            <p:ph idx="1"/>
          </p:nvPr>
        </p:nvSpPr>
        <p:spPr>
          <a:xfrm>
            <a:off x="5370153" y="1526033"/>
            <a:ext cx="5536397" cy="3935281"/>
          </a:xfrm>
        </p:spPr>
        <p:txBody>
          <a:bodyPr>
            <a:normAutofit/>
          </a:bodyPr>
          <a:lstStyle/>
          <a:p>
            <a:r>
              <a:rPr lang="en-US" altLang="zh-CN" sz="1800"/>
              <a:t>This study focuses on predicting house prices using various regression models. We explore multiple algorithms including Linear Regression, K-Nearest Neighbors (KNN), Support Vector Machine (SVM), Random Forest. The dataset consists of features relevant to house pricing, and the models are evaluated based on their Mean Squared Error (MSE) and R² score. The results indicate that ensemble methods, particularly Gradient Boosting and Random Forest, outperform other models in terms of prediction accuracy. The study concludes with a blended model approach that combines predictions from the best-performing models to achieve a robust final prediction.</a:t>
            </a:r>
            <a:endParaRPr lang="zh-CN" altLang="en-US" sz="1800"/>
          </a:p>
        </p:txBody>
      </p:sp>
    </p:spTree>
    <p:extLst>
      <p:ext uri="{BB962C8B-B14F-4D97-AF65-F5344CB8AC3E}">
        <p14:creationId xmlns:p14="http://schemas.microsoft.com/office/powerpoint/2010/main" val="164614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B058553-9E31-2D36-482F-5ABC786216EB}"/>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Introduction of</a:t>
            </a:r>
            <a:r>
              <a:rPr lang="zh-CN" altLang="en-US">
                <a:solidFill>
                  <a:srgbClr val="FFFFFF"/>
                </a:solidFill>
              </a:rPr>
              <a:t> </a:t>
            </a:r>
            <a:r>
              <a:rPr lang="en-US" altLang="zh-CN">
                <a:solidFill>
                  <a:srgbClr val="FFFFFF"/>
                </a:solidFill>
              </a:rPr>
              <a:t>the</a:t>
            </a:r>
            <a:r>
              <a:rPr lang="zh-CN" altLang="en-US">
                <a:solidFill>
                  <a:srgbClr val="FFFFFF"/>
                </a:solidFill>
              </a:rPr>
              <a:t> </a:t>
            </a:r>
            <a:r>
              <a:rPr lang="en-US" altLang="zh-CN">
                <a:solidFill>
                  <a:srgbClr val="FFFFFF"/>
                </a:solidFill>
              </a:rPr>
              <a:t>problem</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D2233DDE-6299-13C3-FC63-646D8F6146DD}"/>
              </a:ext>
            </a:extLst>
          </p:cNvPr>
          <p:cNvSpPr>
            <a:spLocks noGrp="1"/>
          </p:cNvSpPr>
          <p:nvPr>
            <p:ph idx="1"/>
          </p:nvPr>
        </p:nvSpPr>
        <p:spPr>
          <a:xfrm>
            <a:off x="4447308" y="591344"/>
            <a:ext cx="6906491" cy="5585619"/>
          </a:xfrm>
        </p:spPr>
        <p:txBody>
          <a:bodyPr anchor="ctr">
            <a:normAutofit/>
          </a:bodyPr>
          <a:lstStyle/>
          <a:p>
            <a:r>
              <a:rPr lang="en-US" altLang="zh-CN" dirty="0"/>
              <a:t>The problem lists some of the features of one house and its sale price. The aim is to predict the price of the houses that are in sale. The features have a lot to do with the price of the home. So it is necessary to build a series of models to find the relationship between the two.</a:t>
            </a:r>
            <a:endParaRPr lang="zh-CN" altLang="en-US" dirty="0"/>
          </a:p>
        </p:txBody>
      </p:sp>
    </p:spTree>
    <p:extLst>
      <p:ext uri="{BB962C8B-B14F-4D97-AF65-F5344CB8AC3E}">
        <p14:creationId xmlns:p14="http://schemas.microsoft.com/office/powerpoint/2010/main" val="80523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日历&#10;&#10;低可信度描述已自动生成">
            <a:extLst>
              <a:ext uri="{FF2B5EF4-FFF2-40B4-BE49-F238E27FC236}">
                <a16:creationId xmlns:a16="http://schemas.microsoft.com/office/drawing/2014/main" id="{16956B79-721E-1DAB-B7D7-0E2E53A59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45" y="965199"/>
            <a:ext cx="3276854" cy="4927602"/>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1814FF10-8714-EA60-5157-94E08102235A}"/>
              </a:ext>
            </a:extLst>
          </p:cNvPr>
          <p:cNvSpPr>
            <a:spLocks noGrp="1"/>
          </p:cNvSpPr>
          <p:nvPr>
            <p:ph type="title"/>
          </p:nvPr>
        </p:nvSpPr>
        <p:spPr>
          <a:xfrm>
            <a:off x="5759354" y="457201"/>
            <a:ext cx="5337270" cy="1835911"/>
          </a:xfrm>
        </p:spPr>
        <p:txBody>
          <a:bodyPr vert="horz" lIns="91440" tIns="45720" rIns="91440" bIns="45720" rtlCol="0" anchor="b">
            <a:normAutofit/>
          </a:bodyPr>
          <a:lstStyle/>
          <a:p>
            <a:r>
              <a:rPr lang="en-US" altLang="zh-CN" sz="5400" kern="1200">
                <a:solidFill>
                  <a:srgbClr val="FFFFFF"/>
                </a:solidFill>
                <a:latin typeface="+mj-lt"/>
                <a:ea typeface="+mj-ea"/>
                <a:cs typeface="+mj-cs"/>
              </a:rPr>
              <a:t>Data preprocessing</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内容占位符 8">
            <a:extLst>
              <a:ext uri="{FF2B5EF4-FFF2-40B4-BE49-F238E27FC236}">
                <a16:creationId xmlns:a16="http://schemas.microsoft.com/office/drawing/2014/main" id="{24E11DB2-8442-8372-FB62-3842EDAF321C}"/>
              </a:ext>
            </a:extLst>
          </p:cNvPr>
          <p:cNvSpPr>
            <a:spLocks noGrp="1"/>
          </p:cNvSpPr>
          <p:nvPr>
            <p:ph idx="1"/>
          </p:nvPr>
        </p:nvSpPr>
        <p:spPr>
          <a:xfrm>
            <a:off x="5759354" y="2798064"/>
            <a:ext cx="5461095" cy="3417611"/>
          </a:xfrm>
        </p:spPr>
        <p:txBody>
          <a:bodyPr anchor="t">
            <a:normAutofit/>
          </a:bodyPr>
          <a:lstStyle/>
          <a:p>
            <a:r>
              <a:rPr lang="en-US" altLang="zh-CN" sz="2200" b="0" i="0">
                <a:solidFill>
                  <a:srgbClr val="FFFFFF"/>
                </a:solidFill>
                <a:effectLst/>
                <a:latin typeface="Consolas" panose="020B0609020204030204" pitchFamily="49" charset="0"/>
              </a:rPr>
              <a:t>The train data size:(1460, 81) </a:t>
            </a:r>
          </a:p>
          <a:p>
            <a:r>
              <a:rPr lang="en-US" altLang="zh-CN" sz="2200" b="0" i="0">
                <a:solidFill>
                  <a:srgbClr val="FFFFFF"/>
                </a:solidFill>
                <a:effectLst/>
                <a:latin typeface="Consolas" panose="020B0609020204030204" pitchFamily="49" charset="0"/>
              </a:rPr>
              <a:t>The test data size:(1459, 80)</a:t>
            </a:r>
            <a:endParaRPr lang="zh-CN" altLang="en-US" sz="2200">
              <a:solidFill>
                <a:srgbClr val="FFFFFF"/>
              </a:solidFill>
            </a:endParaRPr>
          </a:p>
          <a:p>
            <a:endParaRPr lang="zh-CN" altLang="en-US" sz="2200">
              <a:solidFill>
                <a:srgbClr val="FFFFFF"/>
              </a:solidFill>
            </a:endParaRPr>
          </a:p>
        </p:txBody>
      </p:sp>
    </p:spTree>
    <p:extLst>
      <p:ext uri="{BB962C8B-B14F-4D97-AF65-F5344CB8AC3E}">
        <p14:creationId xmlns:p14="http://schemas.microsoft.com/office/powerpoint/2010/main" val="15942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内容占位符 6" descr="图示, 工程绘图&#10;&#10;描述已自动生成">
            <a:extLst>
              <a:ext uri="{FF2B5EF4-FFF2-40B4-BE49-F238E27FC236}">
                <a16:creationId xmlns:a16="http://schemas.microsoft.com/office/drawing/2014/main" id="{34C4497E-8896-A0D4-4249-32897FF47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1355789"/>
            <a:ext cx="3368969" cy="4146422"/>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1814FF10-8714-EA60-5157-94E08102235A}"/>
              </a:ext>
            </a:extLst>
          </p:cNvPr>
          <p:cNvSpPr>
            <a:spLocks noGrp="1"/>
          </p:cNvSpPr>
          <p:nvPr>
            <p:ph type="title"/>
          </p:nvPr>
        </p:nvSpPr>
        <p:spPr>
          <a:xfrm>
            <a:off x="5759354" y="457201"/>
            <a:ext cx="5337270" cy="1835911"/>
          </a:xfrm>
        </p:spPr>
        <p:txBody>
          <a:bodyPr vert="horz" lIns="91440" tIns="45720" rIns="91440" bIns="45720" rtlCol="0" anchor="b">
            <a:normAutofit/>
          </a:bodyPr>
          <a:lstStyle/>
          <a:p>
            <a:r>
              <a:rPr lang="en-US" altLang="zh-CN" sz="5400" kern="1200">
                <a:solidFill>
                  <a:srgbClr val="FFFFFF"/>
                </a:solidFill>
                <a:latin typeface="+mj-lt"/>
                <a:ea typeface="+mj-ea"/>
                <a:cs typeface="+mj-cs"/>
              </a:rPr>
              <a:t>Data preprocessing</a:t>
            </a:r>
          </a:p>
        </p:txBody>
      </p:sp>
      <p:sp>
        <p:nvSpPr>
          <p:cNvPr id="23"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0CAC3FB1-5D3C-3C87-8781-CBA01E726F5B}"/>
              </a:ext>
            </a:extLst>
          </p:cNvPr>
          <p:cNvSpPr>
            <a:spLocks noGrp="1"/>
          </p:cNvSpPr>
          <p:nvPr>
            <p:ph idx="1"/>
          </p:nvPr>
        </p:nvSpPr>
        <p:spPr>
          <a:xfrm>
            <a:off x="5759354" y="2798064"/>
            <a:ext cx="5461095" cy="3417611"/>
          </a:xfrm>
        </p:spPr>
        <p:txBody>
          <a:bodyPr anchor="t">
            <a:normAutofit/>
          </a:bodyPr>
          <a:lstStyle/>
          <a:p>
            <a:endParaRPr lang="en-US" sz="2200">
              <a:solidFill>
                <a:srgbClr val="FFFFFF"/>
              </a:solidFill>
            </a:endParaRPr>
          </a:p>
        </p:txBody>
      </p:sp>
    </p:spTree>
    <p:extLst>
      <p:ext uri="{BB962C8B-B14F-4D97-AF65-F5344CB8AC3E}">
        <p14:creationId xmlns:p14="http://schemas.microsoft.com/office/powerpoint/2010/main" val="274167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descr="图表, 散点图&#10;&#10;描述已自动生成">
            <a:extLst>
              <a:ext uri="{FF2B5EF4-FFF2-40B4-BE49-F238E27FC236}">
                <a16:creationId xmlns:a16="http://schemas.microsoft.com/office/drawing/2014/main" id="{1A4AB44A-E3A5-15AD-6475-978E5180A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93" y="169055"/>
            <a:ext cx="3589092" cy="2629009"/>
          </a:xfrm>
          <a:prstGeom prst="rect">
            <a:avLst/>
          </a:prstGeom>
        </p:spPr>
      </p:pic>
      <p:sp>
        <p:nvSpPr>
          <p:cNvPr id="20" name="Freeform: Shape 1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1814FF10-8714-EA60-5157-94E08102235A}"/>
              </a:ext>
            </a:extLst>
          </p:cNvPr>
          <p:cNvSpPr>
            <a:spLocks noGrp="1"/>
          </p:cNvSpPr>
          <p:nvPr>
            <p:ph type="title"/>
          </p:nvPr>
        </p:nvSpPr>
        <p:spPr>
          <a:xfrm>
            <a:off x="5759354" y="457201"/>
            <a:ext cx="5337270" cy="1835911"/>
          </a:xfrm>
        </p:spPr>
        <p:txBody>
          <a:bodyPr vert="horz" lIns="91440" tIns="45720" rIns="91440" bIns="45720" rtlCol="0" anchor="b">
            <a:normAutofit/>
          </a:bodyPr>
          <a:lstStyle/>
          <a:p>
            <a:r>
              <a:rPr lang="en-US" altLang="zh-CN" sz="5400" kern="1200">
                <a:solidFill>
                  <a:srgbClr val="FFFFFF"/>
                </a:solidFill>
                <a:latin typeface="+mj-lt"/>
                <a:ea typeface="+mj-ea"/>
                <a:cs typeface="+mj-cs"/>
              </a:rPr>
              <a:t>Data preprocessing</a:t>
            </a:r>
          </a:p>
        </p:txBody>
      </p:sp>
      <p:sp>
        <p:nvSpPr>
          <p:cNvPr id="22"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内容占位符 12">
            <a:extLst>
              <a:ext uri="{FF2B5EF4-FFF2-40B4-BE49-F238E27FC236}">
                <a16:creationId xmlns:a16="http://schemas.microsoft.com/office/drawing/2014/main" id="{18E82677-070F-076E-744C-3F8D45F6CD4A}"/>
              </a:ext>
            </a:extLst>
          </p:cNvPr>
          <p:cNvSpPr>
            <a:spLocks noGrp="1"/>
          </p:cNvSpPr>
          <p:nvPr>
            <p:ph idx="1"/>
          </p:nvPr>
        </p:nvSpPr>
        <p:spPr>
          <a:xfrm>
            <a:off x="5759354" y="2798064"/>
            <a:ext cx="5461095" cy="3417611"/>
          </a:xfrm>
        </p:spPr>
        <p:txBody>
          <a:bodyPr vert="horz" lIns="91440" tIns="45720" rIns="91440" bIns="45720" rtlCol="0" anchor="t">
            <a:normAutofit/>
          </a:bodyPr>
          <a:lstStyle/>
          <a:p>
            <a:r>
              <a:rPr lang="en-US" altLang="zh-CN" sz="2200">
                <a:solidFill>
                  <a:srgbClr val="FFFFFF"/>
                </a:solidFill>
              </a:rPr>
              <a:t>Drop out some data</a:t>
            </a:r>
          </a:p>
        </p:txBody>
      </p:sp>
      <p:pic>
        <p:nvPicPr>
          <p:cNvPr id="15" name="图片 14" descr="图表, 散点图&#10;&#10;描述已自动生成">
            <a:extLst>
              <a:ext uri="{FF2B5EF4-FFF2-40B4-BE49-F238E27FC236}">
                <a16:creationId xmlns:a16="http://schemas.microsoft.com/office/drawing/2014/main" id="{851465C0-0C23-7484-3C29-FC744C49A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5" y="2975550"/>
            <a:ext cx="4215997" cy="3087971"/>
          </a:xfrm>
          <a:prstGeom prst="rect">
            <a:avLst/>
          </a:prstGeom>
        </p:spPr>
      </p:pic>
    </p:spTree>
    <p:extLst>
      <p:ext uri="{BB962C8B-B14F-4D97-AF65-F5344CB8AC3E}">
        <p14:creationId xmlns:p14="http://schemas.microsoft.com/office/powerpoint/2010/main" val="139717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内容占位符 5">
            <a:extLst>
              <a:ext uri="{FF2B5EF4-FFF2-40B4-BE49-F238E27FC236}">
                <a16:creationId xmlns:a16="http://schemas.microsoft.com/office/drawing/2014/main" id="{86B597AB-E218-1D9A-B80A-C4D2F3016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988" y="1048102"/>
            <a:ext cx="3368969" cy="4761795"/>
          </a:xfrm>
          <a:prstGeom prst="rect">
            <a:avLst/>
          </a:prstGeom>
        </p:spPr>
      </p:pic>
      <p:sp>
        <p:nvSpPr>
          <p:cNvPr id="19" name="Freeform: Shape 18">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1814FF10-8714-EA60-5157-94E08102235A}"/>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altLang="zh-CN" sz="6600" kern="1200">
                <a:solidFill>
                  <a:srgbClr val="FFFFFF"/>
                </a:solidFill>
                <a:latin typeface="+mj-lt"/>
                <a:ea typeface="+mj-ea"/>
                <a:cs typeface="+mj-cs"/>
              </a:rPr>
              <a:t>Data preprocessing</a:t>
            </a:r>
          </a:p>
        </p:txBody>
      </p:sp>
      <p:sp>
        <p:nvSpPr>
          <p:cNvPr id="8" name="文本框 7">
            <a:extLst>
              <a:ext uri="{FF2B5EF4-FFF2-40B4-BE49-F238E27FC236}">
                <a16:creationId xmlns:a16="http://schemas.microsoft.com/office/drawing/2014/main" id="{6E56869D-2CA0-5CBA-D3E7-6FC19076CCEC}"/>
              </a:ext>
            </a:extLst>
          </p:cNvPr>
          <p:cNvSpPr txBox="1"/>
          <p:nvPr/>
        </p:nvSpPr>
        <p:spPr>
          <a:xfrm>
            <a:off x="5622061" y="4312561"/>
            <a:ext cx="5649349" cy="1687815"/>
          </a:xfrm>
          <a:prstGeom prst="rect">
            <a:avLst/>
          </a:prstGeom>
        </p:spPr>
        <p:txBody>
          <a:bodyPr vert="horz" lIns="91440" tIns="45720" rIns="91440" bIns="45720" rtlCol="0" anchor="t">
            <a:normAutofit/>
          </a:bodyPr>
          <a:lstStyle/>
          <a:p>
            <a:pPr>
              <a:lnSpc>
                <a:spcPct val="90000"/>
              </a:lnSpc>
              <a:spcBef>
                <a:spcPts val="1000"/>
              </a:spcBef>
            </a:pPr>
            <a:r>
              <a:rPr lang="en-US" altLang="zh-CN" sz="2400" kern="1200">
                <a:solidFill>
                  <a:srgbClr val="FFFFFF"/>
                </a:solidFill>
                <a:latin typeface="+mn-lt"/>
                <a:ea typeface="+mn-ea"/>
                <a:cs typeface="+mn-cs"/>
              </a:rPr>
              <a:t>Missing data</a:t>
            </a:r>
          </a:p>
        </p:txBody>
      </p:sp>
      <p:sp>
        <p:nvSpPr>
          <p:cNvPr id="2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72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D79207-D6B1-0AC8-7306-981E1BA8A97E}"/>
              </a:ext>
            </a:extLst>
          </p:cNvPr>
          <p:cNvSpPr>
            <a:spLocks noGrp="1"/>
          </p:cNvSpPr>
          <p:nvPr>
            <p:ph type="title"/>
          </p:nvPr>
        </p:nvSpPr>
        <p:spPr>
          <a:xfrm>
            <a:off x="1171074" y="1396686"/>
            <a:ext cx="3240506" cy="4064628"/>
          </a:xfrm>
        </p:spPr>
        <p:txBody>
          <a:bodyPr>
            <a:normAutofit/>
          </a:bodyPr>
          <a:lstStyle/>
          <a:p>
            <a:r>
              <a:rPr lang="en-US" altLang="zh-CN" dirty="0">
                <a:solidFill>
                  <a:srgbClr val="FFFFFF"/>
                </a:solidFill>
              </a:rPr>
              <a:t>Model Building</a:t>
            </a:r>
            <a:endParaRPr lang="zh-CN" alt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FADD2C65-4BF4-CF0C-C895-7E751A7DA0D1}"/>
              </a:ext>
            </a:extLst>
          </p:cNvPr>
          <p:cNvSpPr>
            <a:spLocks noGrp="1"/>
          </p:cNvSpPr>
          <p:nvPr>
            <p:ph idx="1"/>
          </p:nvPr>
        </p:nvSpPr>
        <p:spPr>
          <a:xfrm>
            <a:off x="5370153" y="1526033"/>
            <a:ext cx="5536397" cy="3935281"/>
          </a:xfrm>
        </p:spPr>
        <p:txBody>
          <a:bodyPr>
            <a:normAutofit/>
          </a:bodyPr>
          <a:lstStyle/>
          <a:p>
            <a:r>
              <a:rPr lang="en-US" altLang="zh-CN" dirty="0"/>
              <a:t>Linear Regression</a:t>
            </a:r>
          </a:p>
          <a:p>
            <a:r>
              <a:rPr lang="en-US" altLang="zh-CN" dirty="0"/>
              <a:t>KNN</a:t>
            </a:r>
          </a:p>
          <a:p>
            <a:r>
              <a:rPr lang="en-US" altLang="zh-CN" dirty="0"/>
              <a:t>Ridge Regression</a:t>
            </a:r>
          </a:p>
          <a:p>
            <a:r>
              <a:rPr lang="en-US" altLang="zh-CN" dirty="0"/>
              <a:t>Random Forest</a:t>
            </a:r>
          </a:p>
          <a:p>
            <a:endParaRPr lang="en-US" altLang="zh-CN" dirty="0"/>
          </a:p>
          <a:p>
            <a:r>
              <a:rPr lang="en-US" altLang="zh-CN" dirty="0"/>
              <a:t>Using 5–fold and </a:t>
            </a:r>
            <a:r>
              <a:rPr lang="en-US" altLang="zh-CN" dirty="0" err="1"/>
              <a:t>mse</a:t>
            </a:r>
            <a:r>
              <a:rPr lang="en-US" altLang="zh-CN" dirty="0"/>
              <a:t>(Mean Square Error</a:t>
            </a:r>
            <a:r>
              <a:rPr lang="zh-CN" altLang="en-US" dirty="0"/>
              <a:t>）</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11446215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368</Words>
  <Application>Microsoft Office PowerPoint</Application>
  <PresentationFormat>宽屏</PresentationFormat>
  <Paragraphs>43</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Calibri</vt:lpstr>
      <vt:lpstr>Consolas</vt:lpstr>
      <vt:lpstr>Office 主题​​</vt:lpstr>
      <vt:lpstr>House price prediction</vt:lpstr>
      <vt:lpstr>Contexts</vt:lpstr>
      <vt:lpstr>Abstract</vt:lpstr>
      <vt:lpstr>Introduction of the problem</vt:lpstr>
      <vt:lpstr>Data preprocessing</vt:lpstr>
      <vt:lpstr>Data preprocessing</vt:lpstr>
      <vt:lpstr>Data preprocessing</vt:lpstr>
      <vt:lpstr>Data preprocessing</vt:lpstr>
      <vt:lpstr>Model Building</vt:lpstr>
      <vt:lpstr>Result Comparing</vt:lpstr>
      <vt:lpstr>Result comparing</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 wang</dc:creator>
  <cp:lastModifiedBy>shy wang</cp:lastModifiedBy>
  <cp:revision>9</cp:revision>
  <dcterms:created xsi:type="dcterms:W3CDTF">2024-06-13T03:24:37Z</dcterms:created>
  <dcterms:modified xsi:type="dcterms:W3CDTF">2024-06-15T00:55:24Z</dcterms:modified>
</cp:coreProperties>
</file>