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70" r:id="rId4"/>
    <p:sldId id="271" r:id="rId5"/>
    <p:sldId id="272" r:id="rId6"/>
    <p:sldId id="263" r:id="rId7"/>
    <p:sldId id="274" r:id="rId8"/>
    <p:sldId id="259" r:id="rId9"/>
    <p:sldId id="260" r:id="rId10"/>
    <p:sldId id="261" r:id="rId11"/>
    <p:sldId id="262" r:id="rId12"/>
    <p:sldId id="264" r:id="rId13"/>
    <p:sldId id="266" r:id="rId14"/>
    <p:sldId id="267" r:id="rId15"/>
    <p:sldId id="269" r:id="rId16"/>
    <p:sldId id="268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8"/>
    <p:restoredTop sz="94801"/>
  </p:normalViewPr>
  <p:slideViewPr>
    <p:cSldViewPr snapToGrid="0" snapToObjects="1">
      <p:cViewPr>
        <p:scale>
          <a:sx n="80" d="100"/>
          <a:sy n="80" d="100"/>
        </p:scale>
        <p:origin x="20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8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BCED1E-43FB-7244-8542-F1122AA636CD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CD72CE-281B-FF48-9FC0-9287FE8ED2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3DA729AF-062D-E640-9C22-5284FB61E1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207" y="-6125"/>
            <a:ext cx="762405" cy="13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E4FB-0401-9C42-B866-25EE7F5D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Empirical Testing of Autonomous Vehicle Simulator System for Urban Driving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1412-2015-F444-8EBE-6855E81B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136490"/>
            <a:ext cx="12192000" cy="1434346"/>
          </a:xfrm>
          <a:solidFill>
            <a:srgbClr val="2A82AC"/>
          </a:solidFill>
        </p:spPr>
        <p:txBody>
          <a:bodyPr>
            <a:normAutofit/>
          </a:bodyPr>
          <a:lstStyle/>
          <a:p>
            <a:pPr marL="4668838"/>
            <a:r>
              <a:rPr lang="en-US" b="1" dirty="0">
                <a:solidFill>
                  <a:schemeClr val="bg1"/>
                </a:solidFill>
              </a:rPr>
              <a:t>John Seymour, </a:t>
            </a:r>
            <a:r>
              <a:rPr lang="en-US" b="1" dirty="0" err="1">
                <a:solidFill>
                  <a:schemeClr val="bg1"/>
                </a:solidFill>
              </a:rPr>
              <a:t>Dac</a:t>
            </a:r>
            <a:r>
              <a:rPr lang="en-US" b="1" dirty="0">
                <a:solidFill>
                  <a:schemeClr val="bg1"/>
                </a:solidFill>
              </a:rPr>
              <a:t>-Thanh-</a:t>
            </a:r>
            <a:r>
              <a:rPr lang="en-US" b="1" dirty="0" err="1">
                <a:solidFill>
                  <a:schemeClr val="bg1"/>
                </a:solidFill>
              </a:rPr>
              <a:t>Chuong</a:t>
            </a:r>
            <a:r>
              <a:rPr lang="en-US" b="1" dirty="0">
                <a:solidFill>
                  <a:schemeClr val="bg1"/>
                </a:solidFill>
              </a:rPr>
              <a:t> Ho, Quang-Hung Luu</a:t>
            </a:r>
          </a:p>
          <a:p>
            <a:pPr marL="4668838"/>
            <a:r>
              <a:rPr lang="en-US" dirty="0">
                <a:solidFill>
                  <a:schemeClr val="bg1"/>
                </a:solidFill>
              </a:rPr>
              <a:t>Department of Computer Science and Software Engineering</a:t>
            </a:r>
          </a:p>
          <a:p>
            <a:pPr marL="4668838"/>
            <a:r>
              <a:rPr lang="en-US" dirty="0">
                <a:solidFill>
                  <a:schemeClr val="bg1"/>
                </a:solidFill>
              </a:rPr>
              <a:t>Swinburne University of Technology, Australia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FAF5385-22D8-5E48-9CB3-C536A61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" y="3223765"/>
            <a:ext cx="3481137" cy="12597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7BA9389-4DB5-B94D-A849-1C86C2BA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62" y="3223765"/>
            <a:ext cx="692885" cy="12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65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 Scenarios for class C</a:t>
            </a:r>
          </a:p>
        </p:txBody>
      </p:sp>
      <p:pic>
        <p:nvPicPr>
          <p:cNvPr id="7" name="Content Placeholder 6" descr="A picture containing text, outdoor, road, highway&#10;&#10;Description automatically generated">
            <a:extLst>
              <a:ext uri="{FF2B5EF4-FFF2-40B4-BE49-F238E27FC236}">
                <a16:creationId xmlns:a16="http://schemas.microsoft.com/office/drawing/2014/main" id="{2B2BCFB8-E6E6-AE44-9A25-63ACADD09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99032"/>
            <a:ext cx="9720262" cy="2996661"/>
          </a:xfrm>
        </p:spPr>
      </p:pic>
    </p:spTree>
    <p:extLst>
      <p:ext uri="{BB962C8B-B14F-4D97-AF65-F5344CB8AC3E}">
        <p14:creationId xmlns:p14="http://schemas.microsoft.com/office/powerpoint/2010/main" val="117701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243 Scenarios for class D</a:t>
            </a:r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C2E5336-362D-9849-979D-ECD27661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32121"/>
            <a:ext cx="9720262" cy="3330482"/>
          </a:xfrm>
        </p:spPr>
      </p:pic>
    </p:spTree>
    <p:extLst>
      <p:ext uri="{BB962C8B-B14F-4D97-AF65-F5344CB8AC3E}">
        <p14:creationId xmlns:p14="http://schemas.microsoft.com/office/powerpoint/2010/main" val="40299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Are our test cases effective in mimicking hazardous situations and can the system capture them?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89452A7-CE11-0840-A574-C5E4E187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16" y="2286000"/>
            <a:ext cx="6652506" cy="4022725"/>
          </a:xfrm>
        </p:spPr>
      </p:pic>
    </p:spTree>
    <p:extLst>
      <p:ext uri="{BB962C8B-B14F-4D97-AF65-F5344CB8AC3E}">
        <p14:creationId xmlns:p14="http://schemas.microsoft.com/office/powerpoint/2010/main" val="230319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are critical factors that distinguish a scenario to be safe or unsafe?</a:t>
            </a:r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121CD69A-8F14-C54B-8C2C-C02E23352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56" y="2161032"/>
            <a:ext cx="3033276" cy="2983640"/>
          </a:xfr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86842090-4B69-2F42-BE50-00228AB2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9" y="2161032"/>
            <a:ext cx="3464809" cy="4153942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FB4C65EE-B86A-BD44-BA41-A42B67FE3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195" y="2161032"/>
            <a:ext cx="3508055" cy="41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RQ2: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What are critical factors that distinguish a scenario to be safe or unsafe?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(2)</a:t>
            </a:r>
          </a:p>
        </p:txBody>
      </p:sp>
      <p:pic>
        <p:nvPicPr>
          <p:cNvPr id="11" name="Content Placeholder 10" descr="Chart, funnel chart&#10;&#10;Description automatically generated">
            <a:extLst>
              <a:ext uri="{FF2B5EF4-FFF2-40B4-BE49-F238E27FC236}">
                <a16:creationId xmlns:a16="http://schemas.microsoft.com/office/drawing/2014/main" id="{923E4D1D-D54D-664A-87D1-2C7F01E90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25395"/>
            <a:ext cx="9720262" cy="3543934"/>
          </a:xfrm>
        </p:spPr>
      </p:pic>
    </p:spTree>
    <p:extLst>
      <p:ext uri="{BB962C8B-B14F-4D97-AF65-F5344CB8AC3E}">
        <p14:creationId xmlns:p14="http://schemas.microsoft.com/office/powerpoint/2010/main" val="204242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RQ3: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the environmental condition have any impact on safety?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560D4D8-2BBB-3645-AB84-09272D705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048" y="2286000"/>
            <a:ext cx="3994042" cy="4022725"/>
          </a:xfrm>
        </p:spPr>
      </p:pic>
    </p:spTree>
    <p:extLst>
      <p:ext uri="{BB962C8B-B14F-4D97-AF65-F5344CB8AC3E}">
        <p14:creationId xmlns:p14="http://schemas.microsoft.com/office/powerpoint/2010/main" val="13383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39D4-2FF6-4543-AFF7-67769970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RQ4: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the use of simulator-based systems helpful in understanding the safety of AVs in reality?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9F4318-68F0-A840-924F-DF6DB3EF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study demonstrates that the effectiveness of the SVL in simulating the driving scenarios are close to human intuition.</a:t>
            </a:r>
          </a:p>
          <a:p>
            <a:r>
              <a:rPr lang="en-US" dirty="0"/>
              <a:t>Weather and light condition do have an impact on safety.</a:t>
            </a:r>
          </a:p>
          <a:p>
            <a:r>
              <a:rPr lang="en-US" dirty="0"/>
              <a:t>It is reported in our study that collisions occur in 10% of all tested scenarios, double the ratio by human driving. Considering that there are many millions of people involved in the traffic every day, this ratio is large.</a:t>
            </a:r>
          </a:p>
        </p:txBody>
      </p:sp>
    </p:spTree>
    <p:extLst>
      <p:ext uri="{BB962C8B-B14F-4D97-AF65-F5344CB8AC3E}">
        <p14:creationId xmlns:p14="http://schemas.microsoft.com/office/powerpoint/2010/main" val="121062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B5D-E5C8-294E-AAF4-0C839B35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CCB6-3199-9443-8D90-132868E5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to RQ1: The setup scenarios are effective in mimicking real-life situations; and at the same time, the system can capture collisions well.</a:t>
            </a:r>
          </a:p>
          <a:p>
            <a:r>
              <a:rPr lang="en-US" dirty="0"/>
              <a:t>Answer to RQ2: There are several critical factors distinguishing a scenario to be safe or unsafe. </a:t>
            </a:r>
          </a:p>
          <a:p>
            <a:r>
              <a:rPr lang="en-US" dirty="0"/>
              <a:t>Answer to RQ3: The environmental conditions do have an impact on the safety of </a:t>
            </a:r>
            <a:r>
              <a:rPr lang="en-US" dirty="0" err="1"/>
              <a:t>Avs</a:t>
            </a:r>
            <a:r>
              <a:rPr lang="en-US" dirty="0"/>
              <a:t>.</a:t>
            </a:r>
          </a:p>
          <a:p>
            <a:r>
              <a:rPr lang="en-US" dirty="0"/>
              <a:t>Answer to RQ4: The use of simulator-based system helps understand the safety in reality. </a:t>
            </a:r>
          </a:p>
        </p:txBody>
      </p:sp>
    </p:spTree>
    <p:extLst>
      <p:ext uri="{BB962C8B-B14F-4D97-AF65-F5344CB8AC3E}">
        <p14:creationId xmlns:p14="http://schemas.microsoft.com/office/powerpoint/2010/main" val="100044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B5D-E5C8-294E-AAF4-0C839B35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CCB6-3199-9443-8D90-132868E5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study provides a new empirical evidence to support the argument that AV simulator systems can well represent real-life scenarios. </a:t>
            </a:r>
          </a:p>
          <a:p>
            <a:r>
              <a:rPr lang="en-US" dirty="0"/>
              <a:t>If the system performs similarly in reality, our study implies that state-of-the-art AVs should be tested thoroughly before deployment to reduce safety-critical problems.</a:t>
            </a:r>
          </a:p>
        </p:txBody>
      </p:sp>
    </p:spTree>
    <p:extLst>
      <p:ext uri="{BB962C8B-B14F-4D97-AF65-F5344CB8AC3E}">
        <p14:creationId xmlns:p14="http://schemas.microsoft.com/office/powerpoint/2010/main" val="14655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work presents new empirical evidence that it is feasible to </a:t>
            </a:r>
          </a:p>
          <a:p>
            <a:pPr lvl="1"/>
            <a:r>
              <a:rPr lang="en-US" dirty="0"/>
              <a:t>derive a good scenario diversity, and at the same time </a:t>
            </a:r>
          </a:p>
          <a:p>
            <a:pPr lvl="1"/>
            <a:r>
              <a:rPr lang="en-US" dirty="0"/>
              <a:t>detect AV problems in the simulation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32090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Are our test cases effective in mimicking hazardous situations and can the system capture them? </a:t>
            </a:r>
          </a:p>
          <a:p>
            <a:r>
              <a:rPr lang="en-US" dirty="0"/>
              <a:t>RQ2: What are critical factors that distinguish a scenario to be safe or unsafe? </a:t>
            </a:r>
          </a:p>
          <a:p>
            <a:r>
              <a:rPr lang="en-US" dirty="0"/>
              <a:t>RQ3: Does the environmental condition have any impact on the safety of the AV? </a:t>
            </a:r>
          </a:p>
          <a:p>
            <a:r>
              <a:rPr lang="en-US" dirty="0"/>
              <a:t>RQ4: Is the use of simulator-based systems helpful in understanding safety in reality</a:t>
            </a:r>
          </a:p>
        </p:txBody>
      </p:sp>
    </p:spTree>
    <p:extLst>
      <p:ext uri="{BB962C8B-B14F-4D97-AF65-F5344CB8AC3E}">
        <p14:creationId xmlns:p14="http://schemas.microsoft.com/office/powerpoint/2010/main" val="8833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Equivalent Partitioning</a:t>
            </a:r>
          </a:p>
          <a:p>
            <a:r>
              <a:rPr lang="en-US" dirty="0"/>
              <a:t>Metamorphic Testing</a:t>
            </a:r>
          </a:p>
        </p:txBody>
      </p:sp>
    </p:spTree>
    <p:extLst>
      <p:ext uri="{BB962C8B-B14F-4D97-AF65-F5344CB8AC3E}">
        <p14:creationId xmlns:p14="http://schemas.microsoft.com/office/powerpoint/2010/main" val="25359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under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Apollo 6.0</a:t>
            </a:r>
          </a:p>
          <a:p>
            <a:r>
              <a:rPr lang="en-US" dirty="0"/>
              <a:t>SVL 2021.1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9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D81A-C78B-5846-BC03-8AD2B5E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Scenarios </a:t>
            </a:r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0756F82F-299C-5D45-BF54-F74418ED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612570"/>
            <a:ext cx="9720262" cy="3369585"/>
          </a:xfrm>
        </p:spPr>
      </p:pic>
    </p:spTree>
    <p:extLst>
      <p:ext uri="{BB962C8B-B14F-4D97-AF65-F5344CB8AC3E}">
        <p14:creationId xmlns:p14="http://schemas.microsoft.com/office/powerpoint/2010/main" val="337887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execution &amp; 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95697F-2E93-2B41-909F-9C20EAF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test cases: 1062</a:t>
            </a:r>
          </a:p>
          <a:p>
            <a:r>
              <a:rPr lang="en-US" dirty="0"/>
              <a:t>For each scenario, we have coded a Python script and its associated Bash script to do automated testing. </a:t>
            </a:r>
          </a:p>
          <a:p>
            <a:r>
              <a:rPr lang="en-US" dirty="0"/>
              <a:t>For the metamorphic testing, we adopt two MRs, given a certain scenario during the daytime. </a:t>
            </a:r>
          </a:p>
          <a:p>
            <a:pPr lvl="1"/>
            <a:r>
              <a:rPr lang="en-US" dirty="0"/>
              <a:t>The condition in MR1 is that the AV decision is unchanged regardless of day or night-time. </a:t>
            </a:r>
          </a:p>
          <a:p>
            <a:pPr lvl="1"/>
            <a:r>
              <a:rPr lang="en-US" dirty="0"/>
              <a:t>For MR2, it requires the decision to be robust regardless of the time as well as the bad weather (intense rain and fog).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81 Scenarios for class A</a:t>
            </a:r>
          </a:p>
        </p:txBody>
      </p:sp>
      <p:pic>
        <p:nvPicPr>
          <p:cNvPr id="5" name="Content Placeholder 4" descr="A group of cars on a road&#10;&#10;Description automatically generated with low confidence">
            <a:extLst>
              <a:ext uri="{FF2B5EF4-FFF2-40B4-BE49-F238E27FC236}">
                <a16:creationId xmlns:a16="http://schemas.microsoft.com/office/drawing/2014/main" id="{D1762D6D-447E-C44B-9136-B8A33F52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28376"/>
            <a:ext cx="9720262" cy="3137972"/>
          </a:xfrm>
        </p:spPr>
      </p:pic>
    </p:spTree>
    <p:extLst>
      <p:ext uri="{BB962C8B-B14F-4D97-AF65-F5344CB8AC3E}">
        <p14:creationId xmlns:p14="http://schemas.microsoft.com/office/powerpoint/2010/main" val="26074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E3CC-85BB-BA40-A195-26509A9C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216 Scenarios for class B</a:t>
            </a:r>
          </a:p>
        </p:txBody>
      </p:sp>
      <p:pic>
        <p:nvPicPr>
          <p:cNvPr id="7" name="Content Placeholder 6" descr="A picture containing text, outdoor, way, road&#10;&#10;Description automatically generated">
            <a:extLst>
              <a:ext uri="{FF2B5EF4-FFF2-40B4-BE49-F238E27FC236}">
                <a16:creationId xmlns:a16="http://schemas.microsoft.com/office/drawing/2014/main" id="{E9213985-24ED-0449-BBC5-15C918F68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780968"/>
            <a:ext cx="9720262" cy="3032789"/>
          </a:xfrm>
        </p:spPr>
      </p:pic>
    </p:spTree>
    <p:extLst>
      <p:ext uri="{BB962C8B-B14F-4D97-AF65-F5344CB8AC3E}">
        <p14:creationId xmlns:p14="http://schemas.microsoft.com/office/powerpoint/2010/main" val="1299020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{1C45F432-AE2D-834A-93A9-145234FFED84}tf10001061</Template>
  <TotalTime>54</TotalTime>
  <Words>540</Words>
  <Application>Microsoft Macintosh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An Empirical Testing of Autonomous Vehicle Simulator System for Urban Driving</vt:lpstr>
      <vt:lpstr>Introduction</vt:lpstr>
      <vt:lpstr>questions</vt:lpstr>
      <vt:lpstr>TESTING Method</vt:lpstr>
      <vt:lpstr>System under test</vt:lpstr>
      <vt:lpstr>Test Scenarios </vt:lpstr>
      <vt:lpstr>Test case execution &amp; validation</vt:lpstr>
      <vt:lpstr>81 Scenarios for class A</vt:lpstr>
      <vt:lpstr>216 Scenarios for class B</vt:lpstr>
      <vt:lpstr>36 Scenarios for class C</vt:lpstr>
      <vt:lpstr>243 Scenarios for class D</vt:lpstr>
      <vt:lpstr>RQ1: Are our test cases effective in mimicking hazardous situations and can the system capture them?</vt:lpstr>
      <vt:lpstr>RQ2: What are critical factors that distinguish a scenario to be safe or unsafe?</vt:lpstr>
      <vt:lpstr>RQ2: What are critical factors that distinguish a scenario to be safe or unsafe? (2)</vt:lpstr>
      <vt:lpstr>RQ3: Does the environmental condition have any impact on safety?</vt:lpstr>
      <vt:lpstr>RQ4: Is the use of simulator-based systems helpful in understanding the safety of AVs in reality?</vt:lpstr>
      <vt:lpstr>ANSWERS TO RQ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Testing of Autonomous Vehicle Simulator System for Urban Driving</dc:title>
  <dc:creator>Hung Quang Luu</dc:creator>
  <cp:lastModifiedBy>Hung Quang Luu</cp:lastModifiedBy>
  <cp:revision>8</cp:revision>
  <dcterms:created xsi:type="dcterms:W3CDTF">2021-07-23T11:48:48Z</dcterms:created>
  <dcterms:modified xsi:type="dcterms:W3CDTF">2021-07-23T12:43:14Z</dcterms:modified>
</cp:coreProperties>
</file>