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D442-6F0B-00B0-9087-8FBCC3EF3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247F40-7A5E-9D7B-3948-580CA5B61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3B101D9-BE6E-272E-9795-7EA5C129B6C9}"/>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5" name="Footer Placeholder 4">
            <a:extLst>
              <a:ext uri="{FF2B5EF4-FFF2-40B4-BE49-F238E27FC236}">
                <a16:creationId xmlns:a16="http://schemas.microsoft.com/office/drawing/2014/main" id="{68529803-DB73-DF8B-A244-00DEC81B4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140C55-2447-F9B2-ACE3-505DB89E06E8}"/>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11350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1696-78E6-E155-1582-BBEB2849CEE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F0B10A-A86A-6607-8417-E632FDDAF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D4A088-C82C-33E3-03D3-6EC91F2C6E24}"/>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5" name="Footer Placeholder 4">
            <a:extLst>
              <a:ext uri="{FF2B5EF4-FFF2-40B4-BE49-F238E27FC236}">
                <a16:creationId xmlns:a16="http://schemas.microsoft.com/office/drawing/2014/main" id="{7C83A066-0BB9-4366-99FE-6396964A4B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F46A11-4471-059E-16E5-2F5206DCB213}"/>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3411034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7BDE5-6F01-CDA5-CBDE-668453EA73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480234-C516-5E56-448F-6F77AE44B7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61897A-0C4B-6059-EB35-81A0CA2D5D40}"/>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5" name="Footer Placeholder 4">
            <a:extLst>
              <a:ext uri="{FF2B5EF4-FFF2-40B4-BE49-F238E27FC236}">
                <a16:creationId xmlns:a16="http://schemas.microsoft.com/office/drawing/2014/main" id="{049999EC-8904-A967-1F99-1E3397AA8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E97C57-FDBD-95CD-BDF1-2F454B93E44E}"/>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181185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1E23-E9AF-B4A9-B757-DDE3A091DB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3C19A90-9DB8-3219-9184-D90C1D7A4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39D361-4E05-2F9B-E6A0-C429B1D476FC}"/>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5" name="Footer Placeholder 4">
            <a:extLst>
              <a:ext uri="{FF2B5EF4-FFF2-40B4-BE49-F238E27FC236}">
                <a16:creationId xmlns:a16="http://schemas.microsoft.com/office/drawing/2014/main" id="{4B99AD0B-1453-8881-6A0B-890915CFDE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56F504-C93C-EE6E-A014-27A9502F21F3}"/>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3357193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4C0F-DBD2-45A8-7EBF-5B1E3E2AB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4D3305-31C2-95BF-DE01-C87BD35C2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C0A540-DD14-81A0-9413-18897848B0C6}"/>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5" name="Footer Placeholder 4">
            <a:extLst>
              <a:ext uri="{FF2B5EF4-FFF2-40B4-BE49-F238E27FC236}">
                <a16:creationId xmlns:a16="http://schemas.microsoft.com/office/drawing/2014/main" id="{1B9D9416-3C03-F036-B7C4-02AA47ED04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64F33D-0C91-07BB-9266-86CEDBE6CDB3}"/>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77912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2CF3-5D41-3860-BB5C-8E68FE9F0D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074BA72-C129-6EB7-9FC2-9A6AD095DB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8AC953-E618-651D-6611-CEC36BFFD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3FFDADA-B872-6B00-9DDB-E4818D5187F6}"/>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6" name="Footer Placeholder 5">
            <a:extLst>
              <a:ext uri="{FF2B5EF4-FFF2-40B4-BE49-F238E27FC236}">
                <a16:creationId xmlns:a16="http://schemas.microsoft.com/office/drawing/2014/main" id="{AE8EB603-26AD-EBF6-95BB-EE2679280F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DABA6A-7DE3-97F4-C3B7-C1E5A56A7B71}"/>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5069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42FA-80CE-5009-A0E4-3B6CA6C41D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3DC187-EF65-FF94-A2A3-62A4AF068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3945B0-6EF2-7677-26CB-862F262C3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A7E3AD9-4F4D-E07B-9505-9C1FEED1E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7CE68-44E4-A916-DD61-21444697A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C4E3918-E5CA-0FFF-D95A-DF0AEC3F7EB6}"/>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8" name="Footer Placeholder 7">
            <a:extLst>
              <a:ext uri="{FF2B5EF4-FFF2-40B4-BE49-F238E27FC236}">
                <a16:creationId xmlns:a16="http://schemas.microsoft.com/office/drawing/2014/main" id="{8E8BFC9E-47F8-250E-52E3-4E349D994C6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BC28D76-BE13-B1BE-9C55-06D5C21C8E54}"/>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46722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AEC8-6BA1-8A77-9F75-B83B94A41EA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4519B10-0347-D9E7-C3D5-26D65C306417}"/>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4" name="Footer Placeholder 3">
            <a:extLst>
              <a:ext uri="{FF2B5EF4-FFF2-40B4-BE49-F238E27FC236}">
                <a16:creationId xmlns:a16="http://schemas.microsoft.com/office/drawing/2014/main" id="{78E5675D-CDF3-A3E6-EDAC-4881E1E25E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E1665AF-974C-ABC1-5DF7-8B10B89B0EB8}"/>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152807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F0EE-0448-04D8-89A5-0A7DD19FCB27}"/>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3" name="Footer Placeholder 2">
            <a:extLst>
              <a:ext uri="{FF2B5EF4-FFF2-40B4-BE49-F238E27FC236}">
                <a16:creationId xmlns:a16="http://schemas.microsoft.com/office/drawing/2014/main" id="{AA636AB1-8A5D-E7E9-E99A-5E826431FD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6421DCE-2CDA-3E42-2804-50378EBC7E19}"/>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364641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CBC9-208F-0FCF-0AD9-D5A921A78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0D9E695-3CCE-5B13-DF69-06DE235BD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83D233-9D04-54AE-5FBB-83FAB3C49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F2759-DC34-FA14-F07F-4B38C2873FF9}"/>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6" name="Footer Placeholder 5">
            <a:extLst>
              <a:ext uri="{FF2B5EF4-FFF2-40B4-BE49-F238E27FC236}">
                <a16:creationId xmlns:a16="http://schemas.microsoft.com/office/drawing/2014/main" id="{6BF5B293-0DA7-6F21-00A8-E2993C02BC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BB3F4-E255-0553-1FD2-C341AC4BC554}"/>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7047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CB167-885B-9C7F-5B11-E2690F0025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ECE6AA-FB6E-CA9F-983F-9388CEA7C6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02C2EF-B665-B354-86E6-6DCED5F86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0327B-4CBB-B853-DB46-C85468249E38}"/>
              </a:ext>
            </a:extLst>
          </p:cNvPr>
          <p:cNvSpPr>
            <a:spLocks noGrp="1"/>
          </p:cNvSpPr>
          <p:nvPr>
            <p:ph type="dt" sz="half" idx="10"/>
          </p:nvPr>
        </p:nvSpPr>
        <p:spPr/>
        <p:txBody>
          <a:bodyPr/>
          <a:lstStyle/>
          <a:p>
            <a:fld id="{74DC8B5B-B506-4E66-8DCA-EA9B42ADF8D7}" type="datetimeFigureOut">
              <a:rPr lang="en-GB" smtClean="0"/>
              <a:t>05/06/2023</a:t>
            </a:fld>
            <a:endParaRPr lang="en-GB"/>
          </a:p>
        </p:txBody>
      </p:sp>
      <p:sp>
        <p:nvSpPr>
          <p:cNvPr id="6" name="Footer Placeholder 5">
            <a:extLst>
              <a:ext uri="{FF2B5EF4-FFF2-40B4-BE49-F238E27FC236}">
                <a16:creationId xmlns:a16="http://schemas.microsoft.com/office/drawing/2014/main" id="{ACF6A485-BA8A-D600-3632-E7737C012C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5EE18C-F4A3-9155-CFE5-FF34FB90B6F9}"/>
              </a:ext>
            </a:extLst>
          </p:cNvPr>
          <p:cNvSpPr>
            <a:spLocks noGrp="1"/>
          </p:cNvSpPr>
          <p:nvPr>
            <p:ph type="sldNum" sz="quarter" idx="12"/>
          </p:nvPr>
        </p:nvSpPr>
        <p:spPr/>
        <p:txBody>
          <a:bodyPr/>
          <a:lstStyle/>
          <a:p>
            <a:fld id="{A18A283A-5456-4A1E-A56C-4C9F7FBD9F97}" type="slidenum">
              <a:rPr lang="en-GB" smtClean="0"/>
              <a:t>‹#›</a:t>
            </a:fld>
            <a:endParaRPr lang="en-GB"/>
          </a:p>
        </p:txBody>
      </p:sp>
    </p:spTree>
    <p:extLst>
      <p:ext uri="{BB962C8B-B14F-4D97-AF65-F5344CB8AC3E}">
        <p14:creationId xmlns:p14="http://schemas.microsoft.com/office/powerpoint/2010/main" val="362648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707BC-15CD-6F99-113B-8E07AE886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3C89B4-A4FF-614A-E26F-6F94B1EDE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D3E2B8D-7288-CC38-3A93-5E0D7343A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C8B5B-B506-4E66-8DCA-EA9B42ADF8D7}" type="datetimeFigureOut">
              <a:rPr lang="en-GB" smtClean="0"/>
              <a:t>05/06/2023</a:t>
            </a:fld>
            <a:endParaRPr lang="en-GB"/>
          </a:p>
        </p:txBody>
      </p:sp>
      <p:sp>
        <p:nvSpPr>
          <p:cNvPr id="5" name="Footer Placeholder 4">
            <a:extLst>
              <a:ext uri="{FF2B5EF4-FFF2-40B4-BE49-F238E27FC236}">
                <a16:creationId xmlns:a16="http://schemas.microsoft.com/office/drawing/2014/main" id="{917E8DC9-5F10-466F-9C53-6F7C227BC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C92527-DF24-B231-63A8-4DE06CF84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A283A-5456-4A1E-A56C-4C9F7FBD9F97}" type="slidenum">
              <a:rPr lang="en-GB" smtClean="0"/>
              <a:t>‹#›</a:t>
            </a:fld>
            <a:endParaRPr lang="en-GB"/>
          </a:p>
        </p:txBody>
      </p:sp>
    </p:spTree>
    <p:extLst>
      <p:ext uri="{BB962C8B-B14F-4D97-AF65-F5344CB8AC3E}">
        <p14:creationId xmlns:p14="http://schemas.microsoft.com/office/powerpoint/2010/main" val="267248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D98-DA61-7A8F-2126-672F97E074FB}"/>
              </a:ext>
            </a:extLst>
          </p:cNvPr>
          <p:cNvSpPr>
            <a:spLocks noGrp="1"/>
          </p:cNvSpPr>
          <p:nvPr>
            <p:ph type="title"/>
          </p:nvPr>
        </p:nvSpPr>
        <p:spPr>
          <a:xfrm>
            <a:off x="838200" y="365126"/>
            <a:ext cx="10515600" cy="583458"/>
          </a:xfrm>
        </p:spPr>
        <p:txBody>
          <a:bodyPr>
            <a:normAutofit fontScale="90000"/>
          </a:bodyPr>
          <a:lstStyle/>
          <a:p>
            <a:pPr algn="ctr"/>
            <a:r>
              <a:rPr lang="en-US" dirty="0"/>
              <a:t>KEY FINDINGS</a:t>
            </a:r>
            <a:endParaRPr lang="en-GB" dirty="0"/>
          </a:p>
        </p:txBody>
      </p:sp>
      <p:sp>
        <p:nvSpPr>
          <p:cNvPr id="3" name="Content Placeholder 2">
            <a:extLst>
              <a:ext uri="{FF2B5EF4-FFF2-40B4-BE49-F238E27FC236}">
                <a16:creationId xmlns:a16="http://schemas.microsoft.com/office/drawing/2014/main" id="{8A176CED-384D-8212-D673-32862538DE94}"/>
              </a:ext>
            </a:extLst>
          </p:cNvPr>
          <p:cNvSpPr>
            <a:spLocks noGrp="1"/>
          </p:cNvSpPr>
          <p:nvPr>
            <p:ph idx="1"/>
          </p:nvPr>
        </p:nvSpPr>
        <p:spPr>
          <a:xfrm>
            <a:off x="838200" y="1110953"/>
            <a:ext cx="10515600" cy="5066010"/>
          </a:xfrm>
        </p:spPr>
        <p:txBody>
          <a:bodyPr>
            <a:normAutofit lnSpcReduction="10000"/>
          </a:bodyPr>
          <a:lstStyle/>
          <a:p>
            <a:pPr marL="342900" indent="-342900">
              <a:buFont typeface="+mj-lt"/>
              <a:buAutoNum type="arabicPeriod"/>
            </a:pPr>
            <a:r>
              <a:rPr lang="en-US" sz="1400" dirty="0"/>
              <a:t> 9.7% of customers have churned</a:t>
            </a:r>
          </a:p>
          <a:p>
            <a:pPr marL="342900" indent="-342900">
              <a:buFont typeface="+mj-lt"/>
              <a:buAutoNum type="arabicPeriod"/>
            </a:pPr>
            <a:r>
              <a:rPr lang="en-US" sz="1400" dirty="0"/>
              <a:t> Majority of the consumption and customers that have churned are from ‘ </a:t>
            </a:r>
            <a:r>
              <a:rPr lang="en-US" sz="1400" b="1" dirty="0" err="1"/>
              <a:t>foosdfpfkusacimwkcsosbicdxkicaua</a:t>
            </a:r>
            <a:r>
              <a:rPr lang="en-US" sz="1400" b="1" dirty="0"/>
              <a:t> channel ’</a:t>
            </a:r>
          </a:p>
          <a:p>
            <a:pPr marL="342900" indent="-342900">
              <a:buFont typeface="+mj-lt"/>
              <a:buAutoNum type="arabicPeriod"/>
            </a:pPr>
            <a:r>
              <a:rPr lang="en-US" sz="1400" dirty="0"/>
              <a:t>Although for customers who consume gas and electricity from </a:t>
            </a:r>
            <a:r>
              <a:rPr lang="en-US" sz="1400" dirty="0" err="1"/>
              <a:t>Powerco</a:t>
            </a:r>
            <a:r>
              <a:rPr lang="en-US" sz="1400" dirty="0"/>
              <a:t>, the total number of churn is lower compared to those who do not, the proportional difference says otherwise, making it difficult to say if there is any relationship between churn and consumer choice.</a:t>
            </a:r>
          </a:p>
          <a:p>
            <a:pPr marL="342900" indent="-342900">
              <a:buFont typeface="+mj-lt"/>
              <a:buAutoNum type="arabicPeriod"/>
            </a:pPr>
            <a:r>
              <a:rPr lang="en-US" sz="1400" b="0" i="0" dirty="0">
                <a:effectLst/>
                <a:latin typeface="-apple-system"/>
              </a:rPr>
              <a:t>For </a:t>
            </a:r>
            <a:r>
              <a:rPr lang="en-US" sz="1400" dirty="0">
                <a:latin typeface="-apple-system"/>
              </a:rPr>
              <a:t>t</a:t>
            </a:r>
            <a:r>
              <a:rPr lang="en-US" sz="1400" b="0" i="0" dirty="0">
                <a:effectLst/>
                <a:latin typeface="-apple-system"/>
              </a:rPr>
              <a:t>he code of the electricity campaign the customer first subscribed to, the code with the highest churn is '</a:t>
            </a:r>
            <a:r>
              <a:rPr lang="en-US" sz="1400" b="1" i="0" dirty="0">
                <a:effectLst/>
                <a:latin typeface="-apple-system"/>
              </a:rPr>
              <a:t>'</a:t>
            </a:r>
            <a:r>
              <a:rPr lang="en-US" sz="1400" b="1" i="0" dirty="0" err="1">
                <a:effectLst/>
                <a:latin typeface="-apple-system"/>
              </a:rPr>
              <a:t>lxidpiddsbxsbosboudacockeimpuepw</a:t>
            </a:r>
            <a:r>
              <a:rPr lang="en-US" sz="1400" b="1" i="0" dirty="0">
                <a:effectLst/>
                <a:latin typeface="-apple-system"/>
              </a:rPr>
              <a:t>''. </a:t>
            </a:r>
            <a:r>
              <a:rPr lang="en-US" sz="1400" b="0" i="0" dirty="0">
                <a:effectLst/>
                <a:latin typeface="-apple-system"/>
              </a:rPr>
              <a:t>However, proportionally, </a:t>
            </a:r>
            <a:r>
              <a:rPr lang="en-US" sz="1400" b="1" i="0" dirty="0">
                <a:effectLst/>
                <a:latin typeface="-apple-system"/>
              </a:rPr>
              <a:t>'</a:t>
            </a:r>
            <a:r>
              <a:rPr lang="en-US" sz="1400" b="1" i="0" dirty="0" err="1">
                <a:effectLst/>
                <a:latin typeface="-apple-system"/>
              </a:rPr>
              <a:t>ldkssxwpmemidmecebumciepifcamkci</a:t>
            </a:r>
            <a:r>
              <a:rPr lang="en-US" sz="1400" b="1" i="0" dirty="0">
                <a:effectLst/>
                <a:latin typeface="-apple-system"/>
              </a:rPr>
              <a:t>’ </a:t>
            </a:r>
            <a:r>
              <a:rPr lang="en-US" sz="1400" b="0" i="0" dirty="0">
                <a:effectLst/>
                <a:latin typeface="-apple-system"/>
              </a:rPr>
              <a:t>appears to have churned a lot more.</a:t>
            </a:r>
          </a:p>
          <a:p>
            <a:pPr marL="342900" indent="-342900">
              <a:buFont typeface="+mj-lt"/>
              <a:buAutoNum type="arabicPeriod"/>
            </a:pPr>
            <a:r>
              <a:rPr lang="en-US" sz="1400" dirty="0">
                <a:latin typeface="-apple-system"/>
              </a:rPr>
              <a:t>When considering the years of antiquity, churn occurs amongst consumers with 3-6 years of antiquity. The majority of the customer base falls within 2 to 7 years of Antiquity</a:t>
            </a:r>
          </a:p>
          <a:p>
            <a:pPr marL="342900" indent="-342900">
              <a:buFont typeface="+mj-lt"/>
              <a:buAutoNum type="arabicPeriod"/>
            </a:pPr>
            <a:r>
              <a:rPr lang="en-US" sz="1400" dirty="0">
                <a:latin typeface="-apple-system"/>
              </a:rPr>
              <a:t>When looking at the consumption of Electricity for the past 12 months and consumer choice of whether to have gas, most of the churned consumption comes from customers who do not consume Gas. </a:t>
            </a:r>
          </a:p>
          <a:p>
            <a:pPr marL="342900" indent="-342900">
              <a:buFont typeface="+mj-lt"/>
              <a:buAutoNum type="arabicPeriod"/>
            </a:pPr>
            <a:r>
              <a:rPr lang="en-US" sz="1400" dirty="0">
                <a:latin typeface="-apple-system"/>
              </a:rPr>
              <a:t>For t</a:t>
            </a:r>
            <a:r>
              <a:rPr lang="en-US" sz="1400" b="0" i="0" dirty="0">
                <a:effectLst/>
                <a:latin typeface="-apple-system"/>
              </a:rPr>
              <a:t>he code of the electricity campaign the customer first subscribed to, the code with the highest churned consumption for the past 12 months in electricity and gas is '</a:t>
            </a:r>
            <a:r>
              <a:rPr lang="en-US" sz="1400" b="1" i="0" dirty="0">
                <a:effectLst/>
                <a:latin typeface="-apple-system"/>
              </a:rPr>
              <a:t>'</a:t>
            </a:r>
            <a:r>
              <a:rPr lang="en-US" sz="1400" b="1" i="0" dirty="0" err="1">
                <a:effectLst/>
                <a:latin typeface="-apple-system"/>
              </a:rPr>
              <a:t>lxidpiddsbxsbosboudacockeimpuepw</a:t>
            </a:r>
            <a:r>
              <a:rPr lang="en-US" sz="1400" b="1" i="0" dirty="0">
                <a:effectLst/>
                <a:latin typeface="-apple-system"/>
              </a:rPr>
              <a:t>‘’. This also reflects in the proportions.</a:t>
            </a:r>
          </a:p>
          <a:p>
            <a:pPr marL="342900" indent="-342900">
              <a:buFont typeface="+mj-lt"/>
              <a:buAutoNum type="arabicPeriod"/>
            </a:pPr>
            <a:r>
              <a:rPr lang="en-US" sz="1400" dirty="0">
                <a:latin typeface="-apple-system"/>
              </a:rPr>
              <a:t>Most churn has happened to products activated in 2012, modified, and renewed in 2015. Most of the churned contracts ended in 2016.</a:t>
            </a:r>
          </a:p>
          <a:p>
            <a:pPr marL="342900" indent="-342900">
              <a:buFont typeface="+mj-lt"/>
              <a:buAutoNum type="arabicPeriod"/>
            </a:pPr>
            <a:r>
              <a:rPr lang="en-US" sz="1400" i="0" dirty="0">
                <a:effectLst/>
                <a:latin typeface="-apple-system"/>
              </a:rPr>
              <a:t>Total consumption churned for the past 12 months is </a:t>
            </a:r>
            <a:r>
              <a:rPr lang="en-US" sz="1400" b="1" i="0" dirty="0">
                <a:effectLst/>
                <a:latin typeface="-apple-system"/>
              </a:rPr>
              <a:t>111,905,857.0 </a:t>
            </a:r>
            <a:r>
              <a:rPr lang="en-US" sz="1400" i="0" dirty="0">
                <a:effectLst/>
                <a:latin typeface="-apple-system"/>
              </a:rPr>
              <a:t>units</a:t>
            </a:r>
          </a:p>
          <a:p>
            <a:pPr marL="342900" indent="-342900">
              <a:buFont typeface="+mj-lt"/>
              <a:buAutoNum type="arabicPeriod"/>
            </a:pPr>
            <a:r>
              <a:rPr lang="en-US" sz="1400" i="0" dirty="0">
                <a:effectLst/>
                <a:latin typeface="-apple-system"/>
              </a:rPr>
              <a:t>Total Forecast consumption churned for the next 12 months is </a:t>
            </a:r>
            <a:r>
              <a:rPr lang="en-US" sz="1400" b="1" i="0" dirty="0">
                <a:effectLst/>
                <a:latin typeface="-apple-system"/>
              </a:rPr>
              <a:t>2,785,301.09 </a:t>
            </a:r>
            <a:r>
              <a:rPr lang="en-US" sz="1400" i="0" dirty="0">
                <a:effectLst/>
                <a:latin typeface="-apple-system"/>
              </a:rPr>
              <a:t>units.</a:t>
            </a:r>
          </a:p>
          <a:p>
            <a:pPr marL="342900" indent="-342900">
              <a:buFont typeface="+mj-lt"/>
              <a:buAutoNum type="arabicPeriod"/>
            </a:pPr>
            <a:r>
              <a:rPr lang="en-US" sz="1400" i="0" dirty="0">
                <a:effectLst/>
                <a:latin typeface="-apple-system"/>
              </a:rPr>
              <a:t>Proportionally, A lot more churn has been forecasted to occur within the next 12 months proportionally. However, the consumption of electricity churn for the past 12 months is much higher in value compared to the forecasted value of consumption churn or consumption in general.</a:t>
            </a:r>
          </a:p>
          <a:p>
            <a:pPr marL="342900" indent="-342900">
              <a:buFont typeface="+mj-lt"/>
              <a:buAutoNum type="arabicPeriod"/>
            </a:pPr>
            <a:r>
              <a:rPr lang="en-US" sz="1400" dirty="0">
                <a:latin typeface="-apple-system"/>
              </a:rPr>
              <a:t>Lastly, the distribution of most of the variables are skewed and will require some transformations and standardization during modeling</a:t>
            </a:r>
            <a:endParaRPr lang="en-US" sz="1400" i="0" dirty="0">
              <a:effectLst/>
              <a:latin typeface="-apple-system"/>
            </a:endParaRPr>
          </a:p>
        </p:txBody>
      </p:sp>
    </p:spTree>
    <p:extLst>
      <p:ext uri="{BB962C8B-B14F-4D97-AF65-F5344CB8AC3E}">
        <p14:creationId xmlns:p14="http://schemas.microsoft.com/office/powerpoint/2010/main" val="38104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C1E4B2-79C0-5B5E-FC87-22D119D2EF71}"/>
              </a:ext>
            </a:extLst>
          </p:cNvPr>
          <p:cNvSpPr>
            <a:spLocks noGrp="1"/>
          </p:cNvSpPr>
          <p:nvPr>
            <p:ph type="title"/>
          </p:nvPr>
        </p:nvSpPr>
        <p:spPr>
          <a:xfrm>
            <a:off x="6739128" y="638089"/>
            <a:ext cx="4818888" cy="1476801"/>
          </a:xfrm>
        </p:spPr>
        <p:txBody>
          <a:bodyPr anchor="b">
            <a:normAutofit/>
          </a:bodyPr>
          <a:lstStyle/>
          <a:p>
            <a:r>
              <a:rPr lang="en-US" sz="5000"/>
              <a:t>PRICE SENSITIVITY</a:t>
            </a:r>
            <a:endParaRPr lang="en-GB" sz="5000"/>
          </a:p>
        </p:txBody>
      </p:sp>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F1AC7C-BB1A-ABB2-84B1-3EE63360C889}"/>
              </a:ext>
            </a:extLst>
          </p:cNvPr>
          <p:cNvSpPr>
            <a:spLocks noGrp="1"/>
          </p:cNvSpPr>
          <p:nvPr>
            <p:ph idx="1"/>
          </p:nvPr>
        </p:nvSpPr>
        <p:spPr>
          <a:xfrm>
            <a:off x="6739128" y="2664886"/>
            <a:ext cx="4818888" cy="3550789"/>
          </a:xfrm>
        </p:spPr>
        <p:txBody>
          <a:bodyPr anchor="t">
            <a:normAutofit/>
          </a:bodyPr>
          <a:lstStyle/>
          <a:p>
            <a:r>
              <a:rPr lang="en-US" sz="2200" dirty="0"/>
              <a:t>Price sensitivity measures the changes in consumption resulting from changes in prices. To calculate this, we find the percentage change in consumption and divide it by the percentage change in price for the various customers. This was done with the variable prices and the fixed prices separately.</a:t>
            </a:r>
          </a:p>
          <a:p>
            <a:r>
              <a:rPr lang="en-US" sz="2200" dirty="0"/>
              <a:t>The results show very little correlation between churn and price sensitivity</a:t>
            </a:r>
          </a:p>
          <a:p>
            <a:pPr marL="0" indent="0">
              <a:buNone/>
            </a:pPr>
            <a:endParaRPr lang="en-GB" sz="2200" dirty="0"/>
          </a:p>
        </p:txBody>
      </p:sp>
      <p:pic>
        <p:nvPicPr>
          <p:cNvPr id="6" name="Picture 5" descr="A picture containing screenshot, text, square, diagram&#10;&#10;Description automatically generated">
            <a:extLst>
              <a:ext uri="{FF2B5EF4-FFF2-40B4-BE49-F238E27FC236}">
                <a16:creationId xmlns:a16="http://schemas.microsoft.com/office/drawing/2014/main" id="{B6231C3C-5ECD-1A36-3B35-98FD0DB9029E}"/>
              </a:ext>
            </a:extLst>
          </p:cNvPr>
          <p:cNvPicPr>
            <a:picLocks noChangeAspect="1"/>
          </p:cNvPicPr>
          <p:nvPr/>
        </p:nvPicPr>
        <p:blipFill rotWithShape="1">
          <a:blip r:embed="rId2">
            <a:extLst>
              <a:ext uri="{28A0092B-C50C-407E-A947-70E740481C1C}">
                <a14:useLocalDpi xmlns:a14="http://schemas.microsoft.com/office/drawing/2010/main" val="0"/>
              </a:ext>
            </a:extLst>
          </a:blip>
          <a:srcRect r="16070"/>
          <a:stretch/>
        </p:blipFill>
        <p:spPr>
          <a:xfrm>
            <a:off x="633984" y="1820884"/>
            <a:ext cx="5452873" cy="3550788"/>
          </a:xfrm>
          <a:prstGeom prst="rect">
            <a:avLst/>
          </a:prstGeom>
        </p:spPr>
      </p:pic>
    </p:spTree>
    <p:extLst>
      <p:ext uri="{BB962C8B-B14F-4D97-AF65-F5344CB8AC3E}">
        <p14:creationId xmlns:p14="http://schemas.microsoft.com/office/powerpoint/2010/main" val="666586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397</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-apple-system</vt:lpstr>
      <vt:lpstr>Arial</vt:lpstr>
      <vt:lpstr>Calibri</vt:lpstr>
      <vt:lpstr>Calibri Light</vt:lpstr>
      <vt:lpstr>Office Theme</vt:lpstr>
      <vt:lpstr>KEY FINDINGS</vt:lpstr>
      <vt:lpstr>PRICE SENSITIVITY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FINDINGS</dc:title>
  <dc:creator>Swintabel Agyei</dc:creator>
  <cp:lastModifiedBy>Swintabel Agyei</cp:lastModifiedBy>
  <cp:revision>2</cp:revision>
  <dcterms:created xsi:type="dcterms:W3CDTF">2023-05-31T13:58:43Z</dcterms:created>
  <dcterms:modified xsi:type="dcterms:W3CDTF">2023-06-05T08:42:06Z</dcterms:modified>
</cp:coreProperties>
</file>