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65" d="100"/>
          <a:sy n="65" d="100"/>
        </p:scale>
        <p:origin x="840"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6/19/2023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6/19/2023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a:xfrm>
            <a:off x="526026" y="427703"/>
            <a:ext cx="2478638" cy="1314311"/>
          </a:xfrm>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321277" y="1076632"/>
            <a:ext cx="7506929" cy="53094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The churn model has a predictive accuracy score of 85% which can be improved with further analysis. </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accent1">
                    <a:lumMod val="75000"/>
                    <a:lumOff val="25000"/>
                  </a:schemeClr>
                </a:solidFill>
                <a:latin typeface="Trebuchet MS" panose="020B0703020202090204" pitchFamily="34" charset="0"/>
              </a:rPr>
              <a:t>Although the predictive power is relatively low, the model can capture 80.9% of churn and 85.9% of non-churn correctly, which is a good start.</a:t>
            </a:r>
          </a:p>
          <a:p>
            <a:pPr marL="334800" lvl="2"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The top 5 features in the model are; </a:t>
            </a:r>
          </a:p>
          <a:p>
            <a:pPr marL="450900" lvl="1" indent="-342900">
              <a:buClr>
                <a:schemeClr val="tx2">
                  <a:lumMod val="100000"/>
                </a:schemeClr>
              </a:buClr>
              <a:buSzPct val="100000"/>
              <a:buFont typeface="+mj-lt"/>
              <a:buAutoNum type="arabicPeriod"/>
            </a:pPr>
            <a:r>
              <a:rPr lang="en-GB" sz="1600" dirty="0">
                <a:solidFill>
                  <a:schemeClr val="accent1">
                    <a:lumMod val="75000"/>
                    <a:lumOff val="25000"/>
                  </a:schemeClr>
                </a:solidFill>
                <a:effectLst/>
                <a:ea typeface="Arial" panose="020B0604020202020204" pitchFamily="34" charset="0"/>
              </a:rPr>
              <a:t>Gross margin on power subscription</a:t>
            </a:r>
            <a:endParaRPr lang="en-US" sz="1600" dirty="0">
              <a:solidFill>
                <a:schemeClr val="accent1">
                  <a:lumMod val="75000"/>
                  <a:lumOff val="25000"/>
                </a:schemeClr>
              </a:solidFill>
              <a:effectLst/>
              <a:ea typeface="Arial" panose="020B0604020202020204" pitchFamily="34" charset="0"/>
            </a:endParaRPr>
          </a:p>
          <a:p>
            <a:pPr marL="450900" lvl="1" indent="-342900">
              <a:buClr>
                <a:schemeClr val="tx2">
                  <a:lumMod val="100000"/>
                </a:schemeClr>
              </a:buClr>
              <a:buSzPct val="100000"/>
              <a:buFont typeface="+mj-lt"/>
              <a:buAutoNum type="arabicPeriod"/>
            </a:pPr>
            <a:r>
              <a:rPr lang="en-GB" sz="1600" dirty="0">
                <a:solidFill>
                  <a:schemeClr val="accent1">
                    <a:lumMod val="75000"/>
                    <a:lumOff val="25000"/>
                  </a:schemeClr>
                </a:solidFill>
                <a:effectLst/>
                <a:ea typeface="Arial" panose="020B0604020202020204" pitchFamily="34" charset="0"/>
              </a:rPr>
              <a:t>Electricity consumption of the past 12 months</a:t>
            </a:r>
            <a:endParaRPr lang="en-US" sz="1600" dirty="0">
              <a:solidFill>
                <a:schemeClr val="accent1">
                  <a:lumMod val="75000"/>
                  <a:lumOff val="25000"/>
                </a:schemeClr>
              </a:solidFill>
              <a:effectLst/>
              <a:ea typeface="Arial" panose="020B0604020202020204" pitchFamily="34" charset="0"/>
            </a:endParaRPr>
          </a:p>
          <a:p>
            <a:pPr marL="450900" lvl="1" indent="-342900">
              <a:buClr>
                <a:schemeClr val="tx2">
                  <a:lumMod val="100000"/>
                </a:schemeClr>
              </a:buClr>
              <a:buSzPct val="100000"/>
              <a:buFont typeface="+mj-lt"/>
              <a:buAutoNum type="arabicPeriod"/>
            </a:pPr>
            <a:r>
              <a:rPr lang="en-GB" sz="1600" u="none" strike="noStrike" dirty="0">
                <a:solidFill>
                  <a:schemeClr val="accent1">
                    <a:lumMod val="75000"/>
                    <a:lumOff val="25000"/>
                  </a:schemeClr>
                </a:solidFill>
                <a:effectLst/>
                <a:ea typeface="Arial" panose="020B0604020202020204" pitchFamily="34" charset="0"/>
              </a:rPr>
              <a:t>Electricity consumption of the last month</a:t>
            </a:r>
          </a:p>
          <a:p>
            <a:pPr marL="450900" lvl="1" indent="-342900">
              <a:buClr>
                <a:schemeClr val="tx2">
                  <a:lumMod val="100000"/>
                </a:schemeClr>
              </a:buClr>
              <a:buSzPct val="100000"/>
              <a:buFont typeface="+mj-lt"/>
              <a:buAutoNum type="arabicPeriod"/>
            </a:pPr>
            <a:r>
              <a:rPr lang="en-GB" sz="1600" dirty="0">
                <a:solidFill>
                  <a:schemeClr val="accent1">
                    <a:lumMod val="75000"/>
                    <a:lumOff val="25000"/>
                  </a:schemeClr>
                </a:solidFill>
                <a:latin typeface="Trebuchet MS (Body)"/>
                <a:ea typeface="Arial" panose="020B0604020202020204" pitchFamily="34" charset="0"/>
              </a:rPr>
              <a:t>C</a:t>
            </a:r>
            <a:r>
              <a:rPr lang="en-GB" sz="1600" dirty="0">
                <a:solidFill>
                  <a:schemeClr val="accent1">
                    <a:lumMod val="75000"/>
                    <a:lumOff val="25000"/>
                  </a:schemeClr>
                </a:solidFill>
                <a:effectLst/>
                <a:latin typeface="Trebuchet MS (Body)"/>
                <a:ea typeface="Arial" panose="020B0604020202020204" pitchFamily="34" charset="0"/>
              </a:rPr>
              <a:t>ode of the electricity campaign the customer first subscribed to.</a:t>
            </a:r>
            <a:endParaRPr lang="en-GB" sz="1600" u="none" strike="noStrike" dirty="0">
              <a:solidFill>
                <a:schemeClr val="accent1">
                  <a:lumMod val="75000"/>
                  <a:lumOff val="25000"/>
                </a:schemeClr>
              </a:solidFill>
              <a:effectLst/>
              <a:latin typeface="Trebuchet MS (Body)"/>
              <a:ea typeface="Arial" panose="020B0604020202020204" pitchFamily="34" charset="0"/>
            </a:endParaRPr>
          </a:p>
          <a:p>
            <a:pPr marL="450900" lvl="1" indent="-342900">
              <a:buClr>
                <a:schemeClr val="tx2">
                  <a:lumMod val="100000"/>
                </a:schemeClr>
              </a:buClr>
              <a:buSzPct val="100000"/>
              <a:buFont typeface="+mj-lt"/>
              <a:buAutoNum type="arabicPeriod"/>
            </a:pPr>
            <a:r>
              <a:rPr lang="en-GB" sz="1600" dirty="0">
                <a:solidFill>
                  <a:schemeClr val="accent1">
                    <a:lumMod val="75000"/>
                    <a:lumOff val="25000"/>
                  </a:schemeClr>
                </a:solidFill>
                <a:effectLst/>
                <a:ea typeface="Arial" panose="020B0604020202020204" pitchFamily="34" charset="0"/>
              </a:rPr>
              <a:t>Forecasted bill of meter rental for the next 12 months.</a:t>
            </a:r>
            <a:endParaRPr lang="en-GB" sz="1600" u="none" strike="noStrike" dirty="0">
              <a:solidFill>
                <a:schemeClr val="accent1">
                  <a:lumMod val="75000"/>
                  <a:lumOff val="25000"/>
                </a:schemeClr>
              </a:solidFill>
              <a:effectLst/>
              <a:ea typeface="Arial" panose="020B0604020202020204" pitchFamily="34" charset="0"/>
            </a:endParaRPr>
          </a:p>
          <a:p>
            <a:pPr marL="108000" lvl="1" indent="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0" lvl="1" indent="0">
              <a:lnSpc>
                <a:spcPct val="100000"/>
              </a:lnSpc>
              <a:spcAft>
                <a:spcPts val="0"/>
              </a:spcAft>
              <a:buClr>
                <a:schemeClr val="tx2">
                  <a:lumMod val="100000"/>
                </a:schemeClr>
              </a:buClr>
              <a:buSzPct val="100000"/>
              <a:buNone/>
            </a:pPr>
            <a:r>
              <a:rPr lang="en-US" sz="1600" dirty="0">
                <a:solidFill>
                  <a:srgbClr val="FF0000"/>
                </a:solidFill>
                <a:latin typeface="Trebuchet MS" panose="020B0703020202090204" pitchFamily="34" charset="0"/>
              </a:rPr>
              <a:t>Price indicators do not fall within the top ten critical features out of 38 features in the churn model.</a:t>
            </a:r>
          </a:p>
          <a:p>
            <a:pPr marL="0" lvl="1" indent="0">
              <a:lnSpc>
                <a:spcPct val="100000"/>
              </a:lnSpc>
              <a:spcAft>
                <a:spcPts val="0"/>
              </a:spcAft>
              <a:buClr>
                <a:schemeClr val="tx2">
                  <a:lumMod val="100000"/>
                </a:schemeClr>
              </a:buClr>
              <a:buSzPct val="100000"/>
              <a:buNone/>
            </a:pPr>
            <a:endParaRPr lang="en-US" sz="1600" dirty="0">
              <a:solidFill>
                <a:srgbClr val="FF0000"/>
              </a:solidFill>
              <a:latin typeface="Trebuchet MS" panose="020B0703020202090204" pitchFamily="34" charset="0"/>
            </a:endParaRPr>
          </a:p>
          <a:p>
            <a:pPr marL="0" lvl="1" indent="0">
              <a:lnSpc>
                <a:spcPct val="100000"/>
              </a:lnSpc>
              <a:spcAft>
                <a:spcPts val="0"/>
              </a:spcAft>
              <a:buClr>
                <a:schemeClr val="tx2">
                  <a:lumMod val="100000"/>
                </a:schemeClr>
              </a:buClr>
              <a:buSzPct val="100000"/>
              <a:buNone/>
            </a:pPr>
            <a:r>
              <a:rPr lang="en-US" sz="1600" dirty="0">
                <a:solidFill>
                  <a:schemeClr val="accent1">
                    <a:lumMod val="75000"/>
                    <a:lumOff val="25000"/>
                  </a:schemeClr>
                </a:solidFill>
                <a:latin typeface="Trebuchet MS" panose="020B0703020202090204" pitchFamily="34" charset="0"/>
              </a:rPr>
              <a:t>The model can be used to track customers who are likely to churn to investigate further and structure a more efficient solution to the problem</a:t>
            </a:r>
          </a:p>
        </p:txBody>
      </p:sp>
      <p:sp>
        <p:nvSpPr>
          <p:cNvPr id="5" name="TextBox 4">
            <a:extLst>
              <a:ext uri="{FF2B5EF4-FFF2-40B4-BE49-F238E27FC236}">
                <a16:creationId xmlns:a16="http://schemas.microsoft.com/office/drawing/2014/main" id="{8F6A295D-5850-B2F2-42DC-8FCF55DD5C89}"/>
              </a:ext>
            </a:extLst>
          </p:cNvPr>
          <p:cNvSpPr txBox="1"/>
          <p:nvPr/>
        </p:nvSpPr>
        <p:spPr>
          <a:xfrm>
            <a:off x="248399" y="2088873"/>
            <a:ext cx="3274462" cy="286232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lvl="1">
              <a:buClr>
                <a:schemeClr val="tx2">
                  <a:lumMod val="100000"/>
                </a:schemeClr>
              </a:buClr>
              <a:buSzPct val="100000"/>
            </a:pPr>
            <a:r>
              <a:rPr lang="en-US" sz="1800" dirty="0">
                <a:solidFill>
                  <a:schemeClr val="bg2">
                    <a:lumMod val="90000"/>
                  </a:schemeClr>
                </a:solidFill>
                <a:latin typeface="Trebuchet MS" panose="020B0703020202090204" pitchFamily="34" charset="0"/>
              </a:rPr>
              <a:t>The project’s objective was to investigate if consumer churn results from price.</a:t>
            </a:r>
          </a:p>
          <a:p>
            <a:pPr marL="108000" lvl="1">
              <a:buClr>
                <a:schemeClr val="tx2">
                  <a:lumMod val="100000"/>
                </a:schemeClr>
              </a:buClr>
              <a:buSzPct val="100000"/>
            </a:pPr>
            <a:endParaRPr lang="en-US" sz="1800" dirty="0">
              <a:solidFill>
                <a:schemeClr val="tx1">
                  <a:lumMod val="100000"/>
                </a:schemeClr>
              </a:solidFill>
              <a:latin typeface="Trebuchet MS" panose="020B0703020202090204" pitchFamily="34" charset="0"/>
            </a:endParaRPr>
          </a:p>
          <a:p>
            <a:pPr marL="108000" lvl="1">
              <a:lnSpc>
                <a:spcPct val="100000"/>
              </a:lnSpc>
              <a:spcAft>
                <a:spcPts val="0"/>
              </a:spcAft>
              <a:buClr>
                <a:schemeClr val="tx2">
                  <a:lumMod val="100000"/>
                </a:schemeClr>
              </a:buClr>
              <a:buSzPct val="100000"/>
            </a:pPr>
            <a:r>
              <a:rPr lang="en-US" sz="1800" dirty="0">
                <a:solidFill>
                  <a:schemeClr val="accent3"/>
                </a:solidFill>
                <a:latin typeface="Trebuchet MS" panose="020B0703020202090204" pitchFamily="34" charset="0"/>
              </a:rPr>
              <a:t>This claim could not be established as the findings showed that price sensitivity has virtually no correlation with churn.</a:t>
            </a:r>
          </a:p>
          <a:p>
            <a:pPr marL="108000" lvl="1">
              <a:lnSpc>
                <a:spcPct val="100000"/>
              </a:lnSpc>
              <a:spcAft>
                <a:spcPts val="0"/>
              </a:spcAft>
              <a:buClr>
                <a:schemeClr val="tx2">
                  <a:lumMod val="100000"/>
                </a:schemeClr>
              </a:buClr>
              <a:buSzPct val="100000"/>
            </a:pPr>
            <a:endParaRPr lang="en-US" sz="1800" dirty="0">
              <a:solidFill>
                <a:schemeClr val="accent3"/>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181</Words>
  <Application>Microsoft Office PowerPoint</Application>
  <PresentationFormat>Widescreen</PresentationFormat>
  <Paragraphs>20</Paragraphs>
  <Slides>1</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Trebuchet MS (Body)</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Swintabel Agyei</cp:lastModifiedBy>
  <cp:revision>450</cp:revision>
  <cp:lastPrinted>2016-04-06T18:59:25Z</cp:lastPrinted>
  <dcterms:created xsi:type="dcterms:W3CDTF">2016-11-04T11:46:04Z</dcterms:created>
  <dcterms:modified xsi:type="dcterms:W3CDTF">2023-06-19T08:25:33Z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