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4B3656-48AC-4A98-80C7-3F69F10A97C8}">
          <p14:sldIdLst>
            <p14:sldId id="257"/>
            <p14:sldId id="259"/>
          </p14:sldIdLst>
        </p14:section>
        <p14:section name="Untitled Section" id="{5B1F1C02-E104-4A8F-9BA8-29CB5FE66ACB}">
          <p14:sldIdLst>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Predicting Severity of Traffic Accidents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Seth </a:t>
            </a:r>
            <a:r>
              <a:rPr lang="en-US" sz="2400" dirty="0" err="1">
                <a:solidFill>
                  <a:schemeClr val="tx1">
                    <a:lumMod val="85000"/>
                    <a:lumOff val="15000"/>
                  </a:schemeClr>
                </a:solidFill>
              </a:rPr>
              <a:t>Ofori-tWum</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F54B-B8E4-4CA3-8EC6-3B55CDEE05A4}"/>
              </a:ext>
            </a:extLst>
          </p:cNvPr>
          <p:cNvSpPr>
            <a:spLocks noGrp="1"/>
          </p:cNvSpPr>
          <p:nvPr>
            <p:ph type="title"/>
          </p:nvPr>
        </p:nvSpPr>
        <p:spPr/>
        <p:txBody>
          <a:bodyPr/>
          <a:lstStyle/>
          <a:p>
            <a:r>
              <a:rPr lang="en-CA" dirty="0"/>
              <a:t>Methodology: The Models</a:t>
            </a:r>
          </a:p>
        </p:txBody>
      </p:sp>
      <p:sp>
        <p:nvSpPr>
          <p:cNvPr id="3" name="Content Placeholder 2">
            <a:extLst>
              <a:ext uri="{FF2B5EF4-FFF2-40B4-BE49-F238E27FC236}">
                <a16:creationId xmlns:a16="http://schemas.microsoft.com/office/drawing/2014/main" id="{39984E17-89EC-400E-8B62-D44436BA2391}"/>
              </a:ext>
            </a:extLst>
          </p:cNvPr>
          <p:cNvSpPr>
            <a:spLocks noGrp="1"/>
          </p:cNvSpPr>
          <p:nvPr>
            <p:ph idx="1"/>
          </p:nvPr>
        </p:nvSpPr>
        <p:spPr/>
        <p:txBody>
          <a:bodyPr/>
          <a:lstStyle/>
          <a:p>
            <a:r>
              <a:rPr lang="en-US" dirty="0"/>
              <a:t>Logistic Regression</a:t>
            </a:r>
          </a:p>
          <a:p>
            <a:pPr>
              <a:buFont typeface="Wingdings" panose="05000000000000000000" pitchFamily="2" charset="2"/>
              <a:buChar char="q"/>
            </a:pPr>
            <a:r>
              <a:rPr lang="en-US" dirty="0"/>
              <a:t>A classification model that classifies data points based off values from the input fields. </a:t>
            </a:r>
          </a:p>
          <a:p>
            <a:pPr>
              <a:buFont typeface="Wingdings" panose="05000000000000000000" pitchFamily="2" charset="2"/>
              <a:buChar char="q"/>
            </a:pPr>
            <a:r>
              <a:rPr lang="en-US" dirty="0"/>
              <a:t>it allows for multiple categorical variables to be used to predict probability outcomes from a binary field. </a:t>
            </a:r>
          </a:p>
          <a:p>
            <a:pPr>
              <a:buFont typeface="Wingdings" panose="05000000000000000000" pitchFamily="2" charset="2"/>
              <a:buChar char="q"/>
            </a:pPr>
            <a:r>
              <a:rPr lang="en-US" dirty="0"/>
              <a:t>In the case of our dataset, it meets all the criteria for using logistic regression because we need to find probability of one outcome occurring or the other, using multiple categorical variables.</a:t>
            </a:r>
          </a:p>
          <a:p>
            <a:endParaRPr lang="en-CA" dirty="0"/>
          </a:p>
        </p:txBody>
      </p:sp>
    </p:spTree>
    <p:extLst>
      <p:ext uri="{BB962C8B-B14F-4D97-AF65-F5344CB8AC3E}">
        <p14:creationId xmlns:p14="http://schemas.microsoft.com/office/powerpoint/2010/main" val="368320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D991-9140-4766-B77B-AE8212BEF27E}"/>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BDC47AA2-9E34-4A7E-994B-03D8C910B072}"/>
              </a:ext>
            </a:extLst>
          </p:cNvPr>
          <p:cNvSpPr>
            <a:spLocks noGrp="1"/>
          </p:cNvSpPr>
          <p:nvPr>
            <p:ph idx="1"/>
          </p:nvPr>
        </p:nvSpPr>
        <p:spPr>
          <a:xfrm>
            <a:off x="1036320" y="2108201"/>
            <a:ext cx="10058400" cy="3760891"/>
          </a:xfrm>
        </p:spPr>
        <p:txBody>
          <a:bodyPr/>
          <a:lstStyle/>
          <a:p>
            <a:pPr>
              <a:buFont typeface="Wingdings" panose="05000000000000000000" pitchFamily="2" charset="2"/>
              <a:buChar char="q"/>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A test for accuracy was done to determine which learning model produced the most accurate and repeatable results. The criteria for this was Jaccard similarity score and F1-score.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CA" dirty="0"/>
          </a:p>
        </p:txBody>
      </p:sp>
      <p:graphicFrame>
        <p:nvGraphicFramePr>
          <p:cNvPr id="4" name="Table 3">
            <a:extLst>
              <a:ext uri="{FF2B5EF4-FFF2-40B4-BE49-F238E27FC236}">
                <a16:creationId xmlns:a16="http://schemas.microsoft.com/office/drawing/2014/main" id="{C0B750A7-7596-4131-98E6-2ED158C9A411}"/>
              </a:ext>
            </a:extLst>
          </p:cNvPr>
          <p:cNvGraphicFramePr>
            <a:graphicFrameLocks noGrp="1"/>
          </p:cNvGraphicFramePr>
          <p:nvPr>
            <p:extLst>
              <p:ext uri="{D42A27DB-BD31-4B8C-83A1-F6EECF244321}">
                <p14:modId xmlns:p14="http://schemas.microsoft.com/office/powerpoint/2010/main" val="433572709"/>
              </p:ext>
            </p:extLst>
          </p:nvPr>
        </p:nvGraphicFramePr>
        <p:xfrm>
          <a:off x="1036320" y="3225991"/>
          <a:ext cx="7334000" cy="2643101"/>
        </p:xfrm>
        <a:graphic>
          <a:graphicData uri="http://schemas.openxmlformats.org/drawingml/2006/table">
            <a:tbl>
              <a:tblPr firstRow="1" firstCol="1" bandRow="1">
                <a:tableStyleId>{5C22544A-7EE6-4342-B048-85BDC9FD1C3A}</a:tableStyleId>
              </a:tblPr>
              <a:tblGrid>
                <a:gridCol w="3667000">
                  <a:extLst>
                    <a:ext uri="{9D8B030D-6E8A-4147-A177-3AD203B41FA5}">
                      <a16:colId xmlns:a16="http://schemas.microsoft.com/office/drawing/2014/main" val="3422574711"/>
                    </a:ext>
                  </a:extLst>
                </a:gridCol>
                <a:gridCol w="3667000">
                  <a:extLst>
                    <a:ext uri="{9D8B030D-6E8A-4147-A177-3AD203B41FA5}">
                      <a16:colId xmlns:a16="http://schemas.microsoft.com/office/drawing/2014/main" val="455482535"/>
                    </a:ext>
                  </a:extLst>
                </a:gridCol>
              </a:tblGrid>
              <a:tr h="295451">
                <a:tc>
                  <a:txBody>
                    <a:bodyPr/>
                    <a:lstStyle/>
                    <a:p>
                      <a:pPr>
                        <a:lnSpc>
                          <a:spcPct val="107000"/>
                        </a:lnSpc>
                        <a:spcAft>
                          <a:spcPts val="800"/>
                        </a:spcAft>
                      </a:pPr>
                      <a:r>
                        <a:rPr lang="en-CA" sz="1100">
                          <a:effectLst/>
                        </a:rPr>
                        <a:t>Model</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Test Accuracy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4798783"/>
                  </a:ext>
                </a:extLst>
              </a:tr>
              <a:tr h="782550">
                <a:tc>
                  <a:txBody>
                    <a:bodyPr/>
                    <a:lstStyle/>
                    <a:p>
                      <a:pPr>
                        <a:lnSpc>
                          <a:spcPct val="107000"/>
                        </a:lnSpc>
                        <a:spcAft>
                          <a:spcPts val="800"/>
                        </a:spcAft>
                      </a:pPr>
                      <a:r>
                        <a:rPr lang="en-CA" sz="1100">
                          <a:effectLst/>
                        </a:rPr>
                        <a:t>K-Nearest Neighbors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dirty="0">
                          <a:effectLst/>
                        </a:rPr>
                        <a:t>Jaccard index: 51.52%</a:t>
                      </a:r>
                    </a:p>
                    <a:p>
                      <a:pPr>
                        <a:lnSpc>
                          <a:spcPct val="107000"/>
                        </a:lnSpc>
                        <a:spcAft>
                          <a:spcPts val="800"/>
                        </a:spcAft>
                      </a:pPr>
                      <a:r>
                        <a:rPr lang="en-CA" sz="1100" dirty="0">
                          <a:effectLst/>
                        </a:rPr>
                        <a:t>F1-Score: 47.91%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549258"/>
                  </a:ext>
                </a:extLst>
              </a:tr>
              <a:tr h="782550">
                <a:tc>
                  <a:txBody>
                    <a:bodyPr/>
                    <a:lstStyle/>
                    <a:p>
                      <a:pPr>
                        <a:lnSpc>
                          <a:spcPct val="107000"/>
                        </a:lnSpc>
                        <a:spcAft>
                          <a:spcPts val="800"/>
                        </a:spcAft>
                      </a:pPr>
                      <a:r>
                        <a:rPr lang="en-CA" sz="1100">
                          <a:effectLst/>
                        </a:rPr>
                        <a:t>Decision Tree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dirty="0">
                          <a:effectLst/>
                        </a:rPr>
                        <a:t>Jaccard index: 51.83%</a:t>
                      </a:r>
                    </a:p>
                    <a:p>
                      <a:pPr>
                        <a:lnSpc>
                          <a:spcPct val="107000"/>
                        </a:lnSpc>
                        <a:spcAft>
                          <a:spcPts val="800"/>
                        </a:spcAft>
                      </a:pPr>
                      <a:r>
                        <a:rPr lang="en-CA" sz="1100" dirty="0">
                          <a:effectLst/>
                        </a:rPr>
                        <a:t>F1-Score: 49.64%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93714"/>
                  </a:ext>
                </a:extLst>
              </a:tr>
              <a:tr h="782550">
                <a:tc>
                  <a:txBody>
                    <a:bodyPr/>
                    <a:lstStyle/>
                    <a:p>
                      <a:pPr>
                        <a:lnSpc>
                          <a:spcPct val="107000"/>
                        </a:lnSpc>
                        <a:spcAft>
                          <a:spcPts val="800"/>
                        </a:spcAft>
                      </a:pPr>
                      <a:r>
                        <a:rPr lang="en-CA" sz="1100">
                          <a:effectLst/>
                        </a:rPr>
                        <a:t>Logistic Regression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dirty="0">
                          <a:effectLst/>
                        </a:rPr>
                        <a:t>Jaccard index: 51.46%</a:t>
                      </a:r>
                    </a:p>
                    <a:p>
                      <a:pPr>
                        <a:lnSpc>
                          <a:spcPct val="107000"/>
                        </a:lnSpc>
                        <a:spcAft>
                          <a:spcPts val="800"/>
                        </a:spcAft>
                      </a:pPr>
                      <a:r>
                        <a:rPr lang="en-CA" sz="1100" dirty="0">
                          <a:effectLst/>
                        </a:rPr>
                        <a:t>F1-Score: 50.08%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0646868"/>
                  </a:ext>
                </a:extLst>
              </a:tr>
            </a:tbl>
          </a:graphicData>
        </a:graphic>
      </p:graphicFrame>
    </p:spTree>
    <p:extLst>
      <p:ext uri="{BB962C8B-B14F-4D97-AF65-F5344CB8AC3E}">
        <p14:creationId xmlns:p14="http://schemas.microsoft.com/office/powerpoint/2010/main" val="235805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F79B-08D4-4A4D-835F-A98A845C58A1}"/>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8F4E6949-7532-4936-963F-58BA386BC3A1}"/>
              </a:ext>
            </a:extLst>
          </p:cNvPr>
          <p:cNvSpPr>
            <a:spLocks noGrp="1"/>
          </p:cNvSpPr>
          <p:nvPr>
            <p:ph idx="1"/>
          </p:nvPr>
        </p:nvSpPr>
        <p:spPr/>
        <p:txBody>
          <a:bodyPr/>
          <a:lstStyle/>
          <a:p>
            <a:pPr>
              <a:buFont typeface="Wingdings" panose="05000000000000000000" pitchFamily="2" charset="2"/>
              <a:buChar char="q"/>
            </a:pPr>
            <a:r>
              <a:rPr lang="en-US" dirty="0"/>
              <a:t>Looking at the accuracy of the models through Jaccard index and F1-scores of the test models, it was found that all machine learning algorithms were very similar in score. However, the decision tree seemed to have the highest score Jaccard index albeit not by much as you can see in Table 3.1. but the logistic regression was highest for F1-Score. </a:t>
            </a:r>
            <a:endParaRPr lang="en-CA" dirty="0"/>
          </a:p>
        </p:txBody>
      </p:sp>
    </p:spTree>
    <p:extLst>
      <p:ext uri="{BB962C8B-B14F-4D97-AF65-F5344CB8AC3E}">
        <p14:creationId xmlns:p14="http://schemas.microsoft.com/office/powerpoint/2010/main" val="370334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285A-12DA-4905-80A9-7C0C3DE31391}"/>
              </a:ext>
            </a:extLst>
          </p:cNvPr>
          <p:cNvSpPr>
            <a:spLocks noGrp="1"/>
          </p:cNvSpPr>
          <p:nvPr>
            <p:ph type="title"/>
          </p:nvPr>
        </p:nvSpPr>
        <p:spPr/>
        <p:txBody>
          <a:bodyPr/>
          <a:lstStyle/>
          <a:p>
            <a:r>
              <a:rPr lang="en-CA" dirty="0"/>
              <a:t>Discussion &amp; Conclusion</a:t>
            </a:r>
          </a:p>
        </p:txBody>
      </p:sp>
      <p:sp>
        <p:nvSpPr>
          <p:cNvPr id="3" name="Content Placeholder 2">
            <a:extLst>
              <a:ext uri="{FF2B5EF4-FFF2-40B4-BE49-F238E27FC236}">
                <a16:creationId xmlns:a16="http://schemas.microsoft.com/office/drawing/2014/main" id="{C538104F-FBC8-49E7-BAAD-B9E8DCB42ED0}"/>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q"/>
            </a:pP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It is believed the best choice for machine learning model would be logistic regression as the F1-score is more relevant for this data set because we are using binary dependant variables and the logistic regression had the highest F1-score. Using this model, The City of Seattle can decide what preventative actions they can take when the input the current conditions of the road of a specific time to know the severity of the outcome.</a:t>
            </a:r>
          </a:p>
          <a:p>
            <a:pPr>
              <a:lnSpc>
                <a:spcPct val="107000"/>
              </a:lnSpc>
              <a:spcAft>
                <a:spcPts val="800"/>
              </a:spcAft>
              <a:buFont typeface="Wingdings" panose="05000000000000000000" pitchFamily="2" charset="2"/>
              <a:buChar char="q"/>
            </a:pPr>
            <a:r>
              <a:rPr lang="en-CA" sz="2000" dirty="0">
                <a:effectLst/>
                <a:latin typeface="Calibri" panose="020F0502020204030204" pitchFamily="34" charset="0"/>
                <a:ea typeface="Calibri" panose="020F0502020204030204" pitchFamily="34" charset="0"/>
                <a:cs typeface="Times New Roman" panose="02020603050405020304" pitchFamily="18" charset="0"/>
              </a:rPr>
              <a:t>Accuracy of the model is a problem: </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All models hover at around 50% accuracy. There could be many reasons for this: the data was not cleaned enough, I could have included more variables in the manipulation of the dataset, the down-sampling of the data may have an effect on the efficacy of the models, or even my </a:t>
            </a:r>
            <a:r>
              <a:rPr lang="en-CA" sz="20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CA" sz="2000" dirty="0">
                <a:effectLst/>
                <a:latin typeface="Times New Roman" panose="02020603050405020304" pitchFamily="18" charset="0"/>
                <a:ea typeface="Calibri" panose="020F0502020204030204" pitchFamily="34" charset="0"/>
                <a:cs typeface="Times New Roman" panose="02020603050405020304" pitchFamily="18" charset="0"/>
              </a:rPr>
              <a:t> ratio may not have been ideal.</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33042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6B76-85D9-4B9B-A8AD-A3E26FB8840F}"/>
              </a:ext>
            </a:extLst>
          </p:cNvPr>
          <p:cNvSpPr>
            <a:spLocks noGrp="1"/>
          </p:cNvSpPr>
          <p:nvPr>
            <p:ph type="title"/>
          </p:nvPr>
        </p:nvSpPr>
        <p:spPr/>
        <p:txBody>
          <a:bodyPr/>
          <a:lstStyle/>
          <a:p>
            <a:r>
              <a:rPr lang="en-CA" dirty="0"/>
              <a:t>The Problem:</a:t>
            </a:r>
          </a:p>
        </p:txBody>
      </p:sp>
      <p:sp>
        <p:nvSpPr>
          <p:cNvPr id="3" name="Content Placeholder 2">
            <a:extLst>
              <a:ext uri="{FF2B5EF4-FFF2-40B4-BE49-F238E27FC236}">
                <a16:creationId xmlns:a16="http://schemas.microsoft.com/office/drawing/2014/main" id="{BBC33578-3D23-472F-BD2A-890F949639FA}"/>
              </a:ext>
            </a:extLst>
          </p:cNvPr>
          <p:cNvSpPr>
            <a:spLocks noGrp="1"/>
          </p:cNvSpPr>
          <p:nvPr>
            <p:ph idx="1"/>
          </p:nvPr>
        </p:nvSpPr>
        <p:spPr/>
        <p:txBody>
          <a:bodyPr>
            <a:noAutofit/>
          </a:bodyPr>
          <a:lstStyle/>
          <a:p>
            <a:pPr>
              <a:buFont typeface="Wingdings" panose="05000000000000000000" pitchFamily="2" charset="2"/>
              <a:buChar char="q"/>
            </a:pPr>
            <a:r>
              <a:rPr lang="en-CA" sz="2400" dirty="0">
                <a:effectLst/>
                <a:latin typeface="Times New Roman" panose="02020603050405020304" pitchFamily="18" charset="0"/>
                <a:ea typeface="Calibri" panose="020F0502020204030204" pitchFamily="34" charset="0"/>
                <a:cs typeface="Times New Roman" panose="02020603050405020304" pitchFamily="18" charset="0"/>
              </a:rPr>
              <a:t>Traffic accidents have always been an ongoing risk and problem  </a:t>
            </a:r>
          </a:p>
          <a:p>
            <a:pPr>
              <a:buFont typeface="Wingdings" panose="05000000000000000000" pitchFamily="2" charset="2"/>
              <a:buChar char="q"/>
            </a:pPr>
            <a:r>
              <a:rPr lang="en-CA" sz="2400" dirty="0">
                <a:effectLst/>
                <a:latin typeface="Times New Roman" panose="02020603050405020304" pitchFamily="18" charset="0"/>
                <a:ea typeface="Calibri" panose="020F0502020204030204" pitchFamily="34" charset="0"/>
                <a:cs typeface="Times New Roman" panose="02020603050405020304" pitchFamily="18" charset="0"/>
              </a:rPr>
              <a:t>These accidents affect many that are involved, whether it is financially, psychologically, or physically, their impact is felt. </a:t>
            </a:r>
          </a:p>
          <a:p>
            <a:pPr>
              <a:buFont typeface="Wingdings" panose="05000000000000000000" pitchFamily="2" charset="2"/>
              <a:buChar char="q"/>
            </a:pPr>
            <a:r>
              <a:rPr lang="en-CA" sz="2400" dirty="0">
                <a:effectLst/>
                <a:latin typeface="Times New Roman" panose="02020603050405020304" pitchFamily="18" charset="0"/>
                <a:ea typeface="Calibri" panose="020F0502020204030204" pitchFamily="34" charset="0"/>
                <a:cs typeface="Times New Roman" panose="02020603050405020304" pitchFamily="18" charset="0"/>
              </a:rPr>
              <a:t> We could predict the severity of an accident based on factors such as time of day, weather, road conditions, location and boundless other variables that exist in the world. </a:t>
            </a:r>
          </a:p>
          <a:p>
            <a:pPr>
              <a:buFont typeface="Wingdings" panose="05000000000000000000" pitchFamily="2" charset="2"/>
              <a:buChar char="q"/>
            </a:pPr>
            <a:r>
              <a:rPr lang="en-CA" sz="2400" dirty="0">
                <a:effectLst/>
                <a:latin typeface="Times New Roman" panose="02020603050405020304" pitchFamily="18" charset="0"/>
                <a:ea typeface="Calibri" panose="020F0502020204030204" pitchFamily="34" charset="0"/>
              </a:rPr>
              <a:t>If the City of Seattle municipal government knew the conditions ahead of time, they would be able to predict the potential risk for an accident and how severe this accident could be during those conditions and take preventative measures.</a:t>
            </a:r>
            <a:endParaRPr lang="en-CA" sz="2400" dirty="0"/>
          </a:p>
        </p:txBody>
      </p:sp>
    </p:spTree>
    <p:extLst>
      <p:ext uri="{BB962C8B-B14F-4D97-AF65-F5344CB8AC3E}">
        <p14:creationId xmlns:p14="http://schemas.microsoft.com/office/powerpoint/2010/main" val="157669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73B6-CF39-4806-A93B-6947DBDC9EA7}"/>
              </a:ext>
            </a:extLst>
          </p:cNvPr>
          <p:cNvSpPr>
            <a:spLocks noGrp="1"/>
          </p:cNvSpPr>
          <p:nvPr>
            <p:ph type="title"/>
          </p:nvPr>
        </p:nvSpPr>
        <p:spPr/>
        <p:txBody>
          <a:bodyPr/>
          <a:lstStyle/>
          <a:p>
            <a:r>
              <a:rPr lang="en-CA" dirty="0"/>
              <a:t>The Data</a:t>
            </a:r>
          </a:p>
        </p:txBody>
      </p:sp>
      <p:sp>
        <p:nvSpPr>
          <p:cNvPr id="3" name="Content Placeholder 2">
            <a:extLst>
              <a:ext uri="{FF2B5EF4-FFF2-40B4-BE49-F238E27FC236}">
                <a16:creationId xmlns:a16="http://schemas.microsoft.com/office/drawing/2014/main" id="{A7FA5F50-BC02-4535-94CC-4EE3799FC3ED}"/>
              </a:ext>
            </a:extLst>
          </p:cNvPr>
          <p:cNvSpPr>
            <a:spLocks noGrp="1"/>
          </p:cNvSpPr>
          <p:nvPr>
            <p:ph idx="1"/>
          </p:nvPr>
        </p:nvSpPr>
        <p:spPr>
          <a:xfrm>
            <a:off x="1097280" y="2108201"/>
            <a:ext cx="2768867" cy="3891546"/>
          </a:xfrm>
        </p:spPr>
        <p:txBody>
          <a:bodyPr/>
          <a:lstStyle/>
          <a:p>
            <a:pPr>
              <a:buFont typeface="Wingdings" panose="05000000000000000000" pitchFamily="2" charset="2"/>
              <a:buChar char="q"/>
            </a:pPr>
            <a:r>
              <a:rPr lang="en-CA" sz="1800" dirty="0">
                <a:effectLst/>
                <a:latin typeface="Times New Roman" panose="02020603050405020304" pitchFamily="18" charset="0"/>
                <a:ea typeface="Calibri" panose="020F0502020204030204" pitchFamily="34" charset="0"/>
              </a:rPr>
              <a:t>Traffic Records Group who collected over 200k cases with information pertaining to the details of the incidents.</a:t>
            </a:r>
          </a:p>
          <a:p>
            <a:pPr>
              <a:buFont typeface="Wingdings" panose="05000000000000000000" pitchFamily="2" charset="2"/>
              <a:buChar char="q"/>
            </a:pPr>
            <a:r>
              <a:rPr lang="en-CA" sz="1800" dirty="0">
                <a:latin typeface="Times New Roman" panose="02020603050405020304" pitchFamily="18" charset="0"/>
              </a:rPr>
              <a:t>In this dataset weather, road conditions and light conditions are used as the determining variables</a:t>
            </a:r>
          </a:p>
          <a:p>
            <a:pPr>
              <a:buFont typeface="Wingdings" panose="05000000000000000000" pitchFamily="2" charset="2"/>
              <a:buChar char="q"/>
            </a:pPr>
            <a:endParaRPr lang="en-CA" dirty="0"/>
          </a:p>
        </p:txBody>
      </p:sp>
      <p:graphicFrame>
        <p:nvGraphicFramePr>
          <p:cNvPr id="4" name="Table 3">
            <a:extLst>
              <a:ext uri="{FF2B5EF4-FFF2-40B4-BE49-F238E27FC236}">
                <a16:creationId xmlns:a16="http://schemas.microsoft.com/office/drawing/2014/main" id="{2A3E5ACC-FBE1-4AC7-8DBA-0F15FFC6DF17}"/>
              </a:ext>
            </a:extLst>
          </p:cNvPr>
          <p:cNvGraphicFramePr>
            <a:graphicFrameLocks noGrp="1"/>
          </p:cNvGraphicFramePr>
          <p:nvPr>
            <p:extLst>
              <p:ext uri="{D42A27DB-BD31-4B8C-83A1-F6EECF244321}">
                <p14:modId xmlns:p14="http://schemas.microsoft.com/office/powerpoint/2010/main" val="3188088915"/>
              </p:ext>
            </p:extLst>
          </p:nvPr>
        </p:nvGraphicFramePr>
        <p:xfrm>
          <a:off x="5088922" y="2060557"/>
          <a:ext cx="4705388" cy="3939190"/>
        </p:xfrm>
        <a:graphic>
          <a:graphicData uri="http://schemas.openxmlformats.org/drawingml/2006/table">
            <a:tbl>
              <a:tblPr firstRow="1" firstCol="1" bandRow="1">
                <a:tableStyleId>{5C22544A-7EE6-4342-B048-85BDC9FD1C3A}</a:tableStyleId>
              </a:tblPr>
              <a:tblGrid>
                <a:gridCol w="2352694">
                  <a:extLst>
                    <a:ext uri="{9D8B030D-6E8A-4147-A177-3AD203B41FA5}">
                      <a16:colId xmlns:a16="http://schemas.microsoft.com/office/drawing/2014/main" val="1243612118"/>
                    </a:ext>
                  </a:extLst>
                </a:gridCol>
                <a:gridCol w="2352694">
                  <a:extLst>
                    <a:ext uri="{9D8B030D-6E8A-4147-A177-3AD203B41FA5}">
                      <a16:colId xmlns:a16="http://schemas.microsoft.com/office/drawing/2014/main" val="4077663039"/>
                    </a:ext>
                  </a:extLst>
                </a:gridCol>
              </a:tblGrid>
              <a:tr h="141635">
                <a:tc>
                  <a:txBody>
                    <a:bodyPr/>
                    <a:lstStyle/>
                    <a:p>
                      <a:pPr>
                        <a:lnSpc>
                          <a:spcPct val="107000"/>
                        </a:lnSpc>
                        <a:spcAft>
                          <a:spcPts val="800"/>
                        </a:spcAft>
                      </a:pPr>
                      <a:r>
                        <a:rPr lang="en-CA" sz="900">
                          <a:effectLst/>
                        </a:rPr>
                        <a:t>Attribute (Independent Variable)</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tc>
                  <a:txBody>
                    <a:bodyPr/>
                    <a:lstStyle/>
                    <a:p>
                      <a:pPr>
                        <a:lnSpc>
                          <a:spcPct val="107000"/>
                        </a:lnSpc>
                        <a:spcAft>
                          <a:spcPts val="800"/>
                        </a:spcAft>
                      </a:pPr>
                      <a:r>
                        <a:rPr lang="en-CA" sz="900">
                          <a:effectLst/>
                        </a:rPr>
                        <a:t>Description</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extLst>
                  <a:ext uri="{0D108BD9-81ED-4DB2-BD59-A6C34878D82A}">
                    <a16:rowId xmlns:a16="http://schemas.microsoft.com/office/drawing/2014/main" val="956316969"/>
                  </a:ext>
                </a:extLst>
              </a:tr>
              <a:tr h="277341">
                <a:tc>
                  <a:txBody>
                    <a:bodyPr/>
                    <a:lstStyle/>
                    <a:p>
                      <a:pPr>
                        <a:lnSpc>
                          <a:spcPct val="107000"/>
                        </a:lnSpc>
                        <a:spcAft>
                          <a:spcPts val="800"/>
                        </a:spcAft>
                      </a:pPr>
                      <a:r>
                        <a:rPr lang="en-CA" sz="900">
                          <a:effectLst/>
                        </a:rPr>
                        <a:t>SEVERITYCODE</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tc>
                  <a:txBody>
                    <a:bodyPr/>
                    <a:lstStyle/>
                    <a:p>
                      <a:pPr>
                        <a:lnSpc>
                          <a:spcPct val="107000"/>
                        </a:lnSpc>
                        <a:spcAft>
                          <a:spcPts val="800"/>
                        </a:spcAft>
                      </a:pPr>
                      <a:r>
                        <a:rPr lang="en-CA" sz="900">
                          <a:effectLst/>
                        </a:rPr>
                        <a:t>A code that corresponds to the severity of the collision: 1- property damage, 2 -bodily injury</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extLst>
                  <a:ext uri="{0D108BD9-81ED-4DB2-BD59-A6C34878D82A}">
                    <a16:rowId xmlns:a16="http://schemas.microsoft.com/office/drawing/2014/main" val="3186759231"/>
                  </a:ext>
                </a:extLst>
              </a:tr>
              <a:tr h="1210870">
                <a:tc>
                  <a:txBody>
                    <a:bodyPr/>
                    <a:lstStyle/>
                    <a:p>
                      <a:pPr>
                        <a:lnSpc>
                          <a:spcPct val="107000"/>
                        </a:lnSpc>
                        <a:spcAft>
                          <a:spcPts val="800"/>
                        </a:spcAft>
                      </a:pPr>
                      <a:r>
                        <a:rPr lang="en-CA" sz="900" dirty="0">
                          <a:effectLst/>
                        </a:rPr>
                        <a:t>WEATHER</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tc>
                  <a:txBody>
                    <a:bodyPr/>
                    <a:lstStyle/>
                    <a:p>
                      <a:pPr>
                        <a:lnSpc>
                          <a:spcPct val="107000"/>
                        </a:lnSpc>
                        <a:spcAft>
                          <a:spcPts val="800"/>
                        </a:spcAft>
                      </a:pPr>
                      <a:r>
                        <a:rPr lang="en-CA" sz="900">
                          <a:effectLst/>
                        </a:rPr>
                        <a:t>Describes what the weather was like during the time of the accident:</a:t>
                      </a:r>
                    </a:p>
                    <a:p>
                      <a:pPr marL="342900" lvl="0" indent="-342900">
                        <a:lnSpc>
                          <a:spcPct val="107000"/>
                        </a:lnSpc>
                        <a:buFont typeface="Symbol" panose="05050102010706020507" pitchFamily="18" charset="2"/>
                        <a:buChar char=""/>
                      </a:pPr>
                      <a:r>
                        <a:rPr lang="en-CA" sz="900">
                          <a:effectLst/>
                        </a:rPr>
                        <a:t>Clear</a:t>
                      </a:r>
                    </a:p>
                    <a:p>
                      <a:pPr marL="342900" lvl="0" indent="-342900">
                        <a:lnSpc>
                          <a:spcPct val="107000"/>
                        </a:lnSpc>
                        <a:buFont typeface="Symbol" panose="05050102010706020507" pitchFamily="18" charset="2"/>
                        <a:buChar char=""/>
                      </a:pPr>
                      <a:r>
                        <a:rPr lang="en-CA" sz="900">
                          <a:effectLst/>
                        </a:rPr>
                        <a:t>Raining</a:t>
                      </a:r>
                    </a:p>
                    <a:p>
                      <a:pPr marL="342900" lvl="0" indent="-342900">
                        <a:lnSpc>
                          <a:spcPct val="107000"/>
                        </a:lnSpc>
                        <a:buFont typeface="Symbol" panose="05050102010706020507" pitchFamily="18" charset="2"/>
                        <a:buChar char=""/>
                      </a:pPr>
                      <a:r>
                        <a:rPr lang="en-CA" sz="900">
                          <a:effectLst/>
                        </a:rPr>
                        <a:t>Overcast</a:t>
                      </a:r>
                    </a:p>
                    <a:p>
                      <a:pPr marL="342900" lvl="0" indent="-342900">
                        <a:lnSpc>
                          <a:spcPct val="107000"/>
                        </a:lnSpc>
                        <a:buFont typeface="Symbol" panose="05050102010706020507" pitchFamily="18" charset="2"/>
                        <a:buChar char=""/>
                      </a:pPr>
                      <a:r>
                        <a:rPr lang="en-CA" sz="900">
                          <a:effectLst/>
                        </a:rPr>
                        <a:t>Snowing</a:t>
                      </a:r>
                    </a:p>
                    <a:p>
                      <a:pPr marL="342900" lvl="0" indent="-342900">
                        <a:lnSpc>
                          <a:spcPct val="107000"/>
                        </a:lnSpc>
                        <a:buFont typeface="Symbol" panose="05050102010706020507" pitchFamily="18" charset="2"/>
                        <a:buChar char=""/>
                      </a:pPr>
                      <a:r>
                        <a:rPr lang="en-CA" sz="900">
                          <a:effectLst/>
                        </a:rPr>
                        <a:t>Etc.</a:t>
                      </a:r>
                    </a:p>
                    <a:p>
                      <a:pPr marL="457200">
                        <a:lnSpc>
                          <a:spcPct val="107000"/>
                        </a:lnSpc>
                        <a:spcAft>
                          <a:spcPts val="800"/>
                        </a:spcAft>
                      </a:pPr>
                      <a:r>
                        <a:rPr lang="en-CA" sz="9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extLst>
                  <a:ext uri="{0D108BD9-81ED-4DB2-BD59-A6C34878D82A}">
                    <a16:rowId xmlns:a16="http://schemas.microsoft.com/office/drawing/2014/main" val="1761311061"/>
                  </a:ext>
                </a:extLst>
              </a:tr>
              <a:tr h="1068702">
                <a:tc>
                  <a:txBody>
                    <a:bodyPr/>
                    <a:lstStyle/>
                    <a:p>
                      <a:pPr>
                        <a:lnSpc>
                          <a:spcPct val="107000"/>
                        </a:lnSpc>
                        <a:spcAft>
                          <a:spcPts val="800"/>
                        </a:spcAft>
                      </a:pPr>
                      <a:r>
                        <a:rPr lang="en-CA" sz="900">
                          <a:effectLst/>
                        </a:rPr>
                        <a:t>ROADCOND</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tc>
                  <a:txBody>
                    <a:bodyPr/>
                    <a:lstStyle/>
                    <a:p>
                      <a:pPr>
                        <a:lnSpc>
                          <a:spcPct val="107000"/>
                        </a:lnSpc>
                        <a:spcAft>
                          <a:spcPts val="800"/>
                        </a:spcAft>
                      </a:pPr>
                      <a:r>
                        <a:rPr lang="en-CA" sz="900" dirty="0">
                          <a:effectLst/>
                        </a:rPr>
                        <a:t>Describes the condition of the road during the time of accident:</a:t>
                      </a:r>
                    </a:p>
                    <a:p>
                      <a:pPr marL="342900" lvl="0" indent="-342900">
                        <a:lnSpc>
                          <a:spcPct val="107000"/>
                        </a:lnSpc>
                        <a:buFont typeface="Symbol" panose="05050102010706020507" pitchFamily="18" charset="2"/>
                        <a:buChar char=""/>
                      </a:pPr>
                      <a:r>
                        <a:rPr lang="en-CA" sz="900" dirty="0">
                          <a:effectLst/>
                        </a:rPr>
                        <a:t>Dry</a:t>
                      </a:r>
                    </a:p>
                    <a:p>
                      <a:pPr marL="342900" lvl="0" indent="-342900">
                        <a:lnSpc>
                          <a:spcPct val="107000"/>
                        </a:lnSpc>
                        <a:buFont typeface="Symbol" panose="05050102010706020507" pitchFamily="18" charset="2"/>
                        <a:buChar char=""/>
                      </a:pPr>
                      <a:r>
                        <a:rPr lang="en-CA" sz="900" dirty="0">
                          <a:effectLst/>
                        </a:rPr>
                        <a:t>Wet</a:t>
                      </a:r>
                    </a:p>
                    <a:p>
                      <a:pPr marL="342900" lvl="0" indent="-342900">
                        <a:lnSpc>
                          <a:spcPct val="107000"/>
                        </a:lnSpc>
                        <a:buFont typeface="Symbol" panose="05050102010706020507" pitchFamily="18" charset="2"/>
                        <a:buChar char=""/>
                      </a:pPr>
                      <a:r>
                        <a:rPr lang="en-CA" sz="900" dirty="0">
                          <a:effectLst/>
                        </a:rPr>
                        <a:t>Ice</a:t>
                      </a:r>
                    </a:p>
                    <a:p>
                      <a:pPr marL="342900" lvl="0" indent="-342900">
                        <a:lnSpc>
                          <a:spcPct val="107000"/>
                        </a:lnSpc>
                        <a:buFont typeface="Symbol" panose="05050102010706020507" pitchFamily="18" charset="2"/>
                        <a:buChar char=""/>
                      </a:pPr>
                      <a:r>
                        <a:rPr lang="en-CA" sz="900" dirty="0">
                          <a:effectLst/>
                        </a:rPr>
                        <a:t>Snow/Slush</a:t>
                      </a:r>
                    </a:p>
                    <a:p>
                      <a:pPr marL="342900" lvl="0" indent="-342900">
                        <a:lnSpc>
                          <a:spcPct val="107000"/>
                        </a:lnSpc>
                        <a:spcAft>
                          <a:spcPts val="800"/>
                        </a:spcAft>
                        <a:buFont typeface="Symbol" panose="05050102010706020507" pitchFamily="18" charset="2"/>
                        <a:buChar char=""/>
                      </a:pPr>
                      <a:r>
                        <a:rPr lang="en-CA" sz="900" dirty="0">
                          <a:effectLst/>
                        </a:rPr>
                        <a:t>Etc.</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extLst>
                  <a:ext uri="{0D108BD9-81ED-4DB2-BD59-A6C34878D82A}">
                    <a16:rowId xmlns:a16="http://schemas.microsoft.com/office/drawing/2014/main" val="290086304"/>
                  </a:ext>
                </a:extLst>
              </a:tr>
              <a:tr h="1068702">
                <a:tc>
                  <a:txBody>
                    <a:bodyPr/>
                    <a:lstStyle/>
                    <a:p>
                      <a:pPr>
                        <a:lnSpc>
                          <a:spcPct val="107000"/>
                        </a:lnSpc>
                        <a:spcAft>
                          <a:spcPts val="800"/>
                        </a:spcAft>
                      </a:pPr>
                      <a:r>
                        <a:rPr lang="en-CA" sz="900">
                          <a:effectLst/>
                        </a:rPr>
                        <a:t>LIGHTCOND</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tc>
                  <a:txBody>
                    <a:bodyPr/>
                    <a:lstStyle/>
                    <a:p>
                      <a:pPr>
                        <a:lnSpc>
                          <a:spcPct val="107000"/>
                        </a:lnSpc>
                        <a:spcAft>
                          <a:spcPts val="800"/>
                        </a:spcAft>
                      </a:pPr>
                      <a:r>
                        <a:rPr lang="en-CA" sz="900" dirty="0">
                          <a:effectLst/>
                        </a:rPr>
                        <a:t>Describes the lighting/visibility of the road during the time of accident:</a:t>
                      </a:r>
                    </a:p>
                    <a:p>
                      <a:pPr marL="342900" lvl="0" indent="-342900">
                        <a:lnSpc>
                          <a:spcPct val="107000"/>
                        </a:lnSpc>
                        <a:buFont typeface="Symbol" panose="05050102010706020507" pitchFamily="18" charset="2"/>
                        <a:buChar char=""/>
                      </a:pPr>
                      <a:r>
                        <a:rPr lang="en-CA" sz="900" dirty="0">
                          <a:effectLst/>
                        </a:rPr>
                        <a:t>Daylight</a:t>
                      </a:r>
                    </a:p>
                    <a:p>
                      <a:pPr marL="342900" lvl="0" indent="-342900">
                        <a:lnSpc>
                          <a:spcPct val="107000"/>
                        </a:lnSpc>
                        <a:buFont typeface="Symbol" panose="05050102010706020507" pitchFamily="18" charset="2"/>
                        <a:buChar char=""/>
                      </a:pPr>
                      <a:r>
                        <a:rPr lang="en-CA" sz="900" dirty="0">
                          <a:effectLst/>
                        </a:rPr>
                        <a:t>Dark- Street Lights On</a:t>
                      </a:r>
                    </a:p>
                    <a:p>
                      <a:pPr marL="342900" lvl="0" indent="-342900">
                        <a:lnSpc>
                          <a:spcPct val="107000"/>
                        </a:lnSpc>
                        <a:buFont typeface="Symbol" panose="05050102010706020507" pitchFamily="18" charset="2"/>
                        <a:buChar char=""/>
                      </a:pPr>
                      <a:r>
                        <a:rPr lang="en-CA" sz="900" dirty="0">
                          <a:effectLst/>
                        </a:rPr>
                        <a:t>Dusk</a:t>
                      </a:r>
                    </a:p>
                    <a:p>
                      <a:pPr marL="342900" lvl="0" indent="-342900">
                        <a:lnSpc>
                          <a:spcPct val="107000"/>
                        </a:lnSpc>
                        <a:buFont typeface="Symbol" panose="05050102010706020507" pitchFamily="18" charset="2"/>
                        <a:buChar char=""/>
                      </a:pPr>
                      <a:r>
                        <a:rPr lang="en-CA" sz="900" dirty="0">
                          <a:effectLst/>
                        </a:rPr>
                        <a:t>Dawn</a:t>
                      </a:r>
                    </a:p>
                    <a:p>
                      <a:pPr marL="342900" lvl="0" indent="-342900">
                        <a:lnSpc>
                          <a:spcPct val="107000"/>
                        </a:lnSpc>
                        <a:spcAft>
                          <a:spcPts val="800"/>
                        </a:spcAft>
                        <a:buFont typeface="Symbol" panose="05050102010706020507" pitchFamily="18" charset="2"/>
                        <a:buChar char=""/>
                      </a:pPr>
                      <a:r>
                        <a:rPr lang="en-CA" sz="900" dirty="0">
                          <a:effectLst/>
                        </a:rPr>
                        <a:t>Etc.</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351" marR="54351" marT="0" marB="0"/>
                </a:tc>
                <a:extLst>
                  <a:ext uri="{0D108BD9-81ED-4DB2-BD59-A6C34878D82A}">
                    <a16:rowId xmlns:a16="http://schemas.microsoft.com/office/drawing/2014/main" val="1774877750"/>
                  </a:ext>
                </a:extLst>
              </a:tr>
            </a:tbl>
          </a:graphicData>
        </a:graphic>
      </p:graphicFrame>
    </p:spTree>
    <p:extLst>
      <p:ext uri="{BB962C8B-B14F-4D97-AF65-F5344CB8AC3E}">
        <p14:creationId xmlns:p14="http://schemas.microsoft.com/office/powerpoint/2010/main" val="179108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C6C9-7C20-4FCE-8DEF-10C2553CD08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D47D62F-4228-4D00-AAD8-C054714E18D3}"/>
              </a:ext>
            </a:extLst>
          </p:cNvPr>
          <p:cNvSpPr>
            <a:spLocks noGrp="1"/>
          </p:cNvSpPr>
          <p:nvPr>
            <p:ph idx="1"/>
          </p:nvPr>
        </p:nvSpPr>
        <p:spPr/>
        <p:txBody>
          <a:bodyPr/>
          <a:lstStyle/>
          <a:p>
            <a:pPr>
              <a:buFont typeface="Wingdings" panose="05000000000000000000" pitchFamily="2" charset="2"/>
              <a:buChar char="q"/>
            </a:pPr>
            <a:r>
              <a:rPr lang="en-CA" dirty="0"/>
              <a:t>For the full data set you can go here: https://s3.us.cloud-object-storage.appdomain.cloud/cf-courses-data/CognitiveClass/DP0701EN/version-2/Data-Collisions.csv</a:t>
            </a:r>
          </a:p>
          <a:p>
            <a:pPr>
              <a:buFont typeface="Wingdings" panose="05000000000000000000" pitchFamily="2" charset="2"/>
              <a:buChar char="q"/>
            </a:pPr>
            <a:r>
              <a:rPr lang="en-CA" dirty="0"/>
              <a:t>For the meta data you can go here: https://s3.us.cloud-object-storage.appdomain.cloud/cf-courses-data/CognitiveClass/DP0701EN/version-2/Metadata.pdf</a:t>
            </a:r>
          </a:p>
        </p:txBody>
      </p:sp>
    </p:spTree>
    <p:extLst>
      <p:ext uri="{BB962C8B-B14F-4D97-AF65-F5344CB8AC3E}">
        <p14:creationId xmlns:p14="http://schemas.microsoft.com/office/powerpoint/2010/main" val="7218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7DCF-1DF9-4E64-A314-AF9FC6D0807C}"/>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0C427851-0EC7-47C5-A331-25E9700B0B5E}"/>
              </a:ext>
            </a:extLst>
          </p:cNvPr>
          <p:cNvSpPr>
            <a:spLocks noGrp="1"/>
          </p:cNvSpPr>
          <p:nvPr>
            <p:ph idx="1"/>
          </p:nvPr>
        </p:nvSpPr>
        <p:spPr/>
        <p:txBody>
          <a:bodyPr/>
          <a:lstStyle/>
          <a:p>
            <a:pPr>
              <a:buFont typeface="Wingdings" panose="05000000000000000000" pitchFamily="2" charset="2"/>
              <a:buChar char="q"/>
            </a:pP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Python on </a:t>
            </a:r>
            <a:r>
              <a:rPr lang="en-CA" sz="28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 Notebooks was used to analyze the data</a:t>
            </a:r>
          </a:p>
          <a:p>
            <a:pPr>
              <a:buFont typeface="Wingdings" panose="05000000000000000000" pitchFamily="2" charset="2"/>
              <a:buChar char="q"/>
            </a:pP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All variables were converted into the float datatype</a:t>
            </a:r>
          </a:p>
          <a:p>
            <a:pPr>
              <a:buFont typeface="Wingdings" panose="05000000000000000000" pitchFamily="2" charset="2"/>
              <a:buChar char="q"/>
            </a:pPr>
            <a:r>
              <a:rPr lang="en-CA" sz="2800" dirty="0" err="1">
                <a:effectLst/>
                <a:latin typeface="Times New Roman" panose="02020603050405020304" pitchFamily="18" charset="0"/>
                <a:ea typeface="Calibri" panose="020F0502020204030204" pitchFamily="34" charset="0"/>
                <a:cs typeface="Times New Roman" panose="02020603050405020304" pitchFamily="18" charset="0"/>
              </a:rPr>
              <a:t>NaN</a:t>
            </a:r>
            <a:r>
              <a:rPr lang="en-CA" sz="2800" dirty="0">
                <a:effectLst/>
                <a:latin typeface="Times New Roman" panose="02020603050405020304" pitchFamily="18" charset="0"/>
                <a:ea typeface="Calibri" panose="020F0502020204030204" pitchFamily="34" charset="0"/>
                <a:cs typeface="Times New Roman" panose="02020603050405020304" pitchFamily="18" charset="0"/>
              </a:rPr>
              <a:t> values were removed completely from the set, and rows with variables such as: ‘Unknown’, or ‘Other’ were also removed because we only want to determine severity based on variables that are known during the incidents. </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CA" dirty="0"/>
          </a:p>
        </p:txBody>
      </p:sp>
    </p:spTree>
    <p:extLst>
      <p:ext uri="{BB962C8B-B14F-4D97-AF65-F5344CB8AC3E}">
        <p14:creationId xmlns:p14="http://schemas.microsoft.com/office/powerpoint/2010/main" val="292280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7F38-07B2-49B0-B8A2-FD60CF9075AC}"/>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758A2EE1-70F5-4E9F-93A1-10C0A431119F}"/>
              </a:ext>
            </a:extLst>
          </p:cNvPr>
          <p:cNvSpPr>
            <a:spLocks noGrp="1"/>
          </p:cNvSpPr>
          <p:nvPr>
            <p:ph idx="1"/>
          </p:nvPr>
        </p:nvSpPr>
        <p:spPr/>
        <p:txBody>
          <a:bodyPr/>
          <a:lstStyle/>
          <a:p>
            <a:pPr>
              <a:buFont typeface="Wingdings" panose="05000000000000000000" pitchFamily="2" charset="2"/>
              <a:buChar char="q"/>
            </a:pPr>
            <a:r>
              <a:rPr lang="en-CA" dirty="0"/>
              <a:t>Visualizing the relationship between the number of accidents and the determining variables</a:t>
            </a:r>
          </a:p>
        </p:txBody>
      </p:sp>
      <p:pic>
        <p:nvPicPr>
          <p:cNvPr id="6" name="Picture 5" title="Fig 1.1. Accidents during each kind of Road Condition">
            <a:extLst>
              <a:ext uri="{FF2B5EF4-FFF2-40B4-BE49-F238E27FC236}">
                <a16:creationId xmlns:a16="http://schemas.microsoft.com/office/drawing/2014/main" id="{1B215BC0-7CB4-43A4-A900-C68664286F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6320" y="3116367"/>
            <a:ext cx="3096260" cy="2752725"/>
          </a:xfrm>
          <a:prstGeom prst="rect">
            <a:avLst/>
          </a:prstGeom>
          <a:noFill/>
          <a:ln>
            <a:noFill/>
          </a:ln>
        </p:spPr>
      </p:pic>
      <p:pic>
        <p:nvPicPr>
          <p:cNvPr id="7" name="Picture 6">
            <a:extLst>
              <a:ext uri="{FF2B5EF4-FFF2-40B4-BE49-F238E27FC236}">
                <a16:creationId xmlns:a16="http://schemas.microsoft.com/office/drawing/2014/main" id="{906360BF-27F1-4E80-8BDF-15532F0233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93540" y="3116367"/>
            <a:ext cx="3009900" cy="2870835"/>
          </a:xfrm>
          <a:prstGeom prst="rect">
            <a:avLst/>
          </a:prstGeom>
          <a:noFill/>
          <a:ln>
            <a:noFill/>
          </a:ln>
        </p:spPr>
      </p:pic>
      <p:pic>
        <p:nvPicPr>
          <p:cNvPr id="8" name="Picture 7">
            <a:extLst>
              <a:ext uri="{FF2B5EF4-FFF2-40B4-BE49-F238E27FC236}">
                <a16:creationId xmlns:a16="http://schemas.microsoft.com/office/drawing/2014/main" id="{FFA7A8D6-A3EE-4544-BA9D-CDA871EF3B0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61262" y="3116367"/>
            <a:ext cx="3236595" cy="3114675"/>
          </a:xfrm>
          <a:prstGeom prst="rect">
            <a:avLst/>
          </a:prstGeom>
          <a:noFill/>
          <a:ln>
            <a:noFill/>
          </a:ln>
        </p:spPr>
      </p:pic>
    </p:spTree>
    <p:extLst>
      <p:ext uri="{BB962C8B-B14F-4D97-AF65-F5344CB8AC3E}">
        <p14:creationId xmlns:p14="http://schemas.microsoft.com/office/powerpoint/2010/main" val="362297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F5EA-C798-424B-AC16-FC36DA556759}"/>
              </a:ext>
            </a:extLst>
          </p:cNvPr>
          <p:cNvSpPr>
            <a:spLocks noGrp="1"/>
          </p:cNvSpPr>
          <p:nvPr>
            <p:ph type="title"/>
          </p:nvPr>
        </p:nvSpPr>
        <p:spPr/>
        <p:txBody>
          <a:bodyPr/>
          <a:lstStyle/>
          <a:p>
            <a:r>
              <a:rPr lang="en-CA" dirty="0"/>
              <a:t>Methodology: Model Training </a:t>
            </a:r>
          </a:p>
        </p:txBody>
      </p:sp>
      <p:sp>
        <p:nvSpPr>
          <p:cNvPr id="3" name="Content Placeholder 2">
            <a:extLst>
              <a:ext uri="{FF2B5EF4-FFF2-40B4-BE49-F238E27FC236}">
                <a16:creationId xmlns:a16="http://schemas.microsoft.com/office/drawing/2014/main" id="{679DFCA3-85BD-46F1-8A66-5577079457AB}"/>
              </a:ext>
            </a:extLst>
          </p:cNvPr>
          <p:cNvSpPr>
            <a:spLocks noGrp="1"/>
          </p:cNvSpPr>
          <p:nvPr>
            <p:ph idx="1"/>
          </p:nvPr>
        </p:nvSpPr>
        <p:spPr>
          <a:xfrm>
            <a:off x="1097280" y="1979864"/>
            <a:ext cx="10058400" cy="3760891"/>
          </a:xfrm>
        </p:spPr>
        <p:txBody>
          <a:bodyPr/>
          <a:lstStyle/>
          <a:p>
            <a:pPr>
              <a:buFont typeface="Wingdings" panose="05000000000000000000" pitchFamily="2" charset="2"/>
              <a:buChar char="q"/>
            </a:pPr>
            <a:r>
              <a:rPr lang="en-CA" dirty="0"/>
              <a:t>The dependant variable SEVERITYCODE data was skewed so that had to be corrected via down-sampling </a:t>
            </a:r>
          </a:p>
          <a:p>
            <a:pPr>
              <a:buFont typeface="Wingdings" panose="05000000000000000000" pitchFamily="2" charset="2"/>
              <a:buChar char="q"/>
            </a:pPr>
            <a:endParaRPr lang="en-CA" dirty="0"/>
          </a:p>
          <a:p>
            <a:pPr>
              <a:buFont typeface="Wingdings" panose="05000000000000000000" pitchFamily="2" charset="2"/>
              <a:buChar char="q"/>
            </a:pPr>
            <a:endParaRPr lang="en-CA" dirty="0"/>
          </a:p>
          <a:p>
            <a:pPr>
              <a:buFont typeface="Wingdings" panose="05000000000000000000" pitchFamily="2" charset="2"/>
              <a:buChar char="q"/>
            </a:pPr>
            <a:endParaRPr lang="en-CA" dirty="0"/>
          </a:p>
          <a:p>
            <a:pPr>
              <a:buFont typeface="Wingdings" panose="05000000000000000000" pitchFamily="2" charset="2"/>
              <a:buChar char="q"/>
            </a:pPr>
            <a:r>
              <a:rPr lang="en-US" dirty="0"/>
              <a:t>The dataset was divided into a training set where the model learns the data that it will be running for application, and a testing set to actually use to predict previously unknown data.</a:t>
            </a:r>
          </a:p>
          <a:p>
            <a:pPr>
              <a:buFont typeface="Wingdings" panose="05000000000000000000" pitchFamily="2" charset="2"/>
              <a:buChar char="q"/>
            </a:pPr>
            <a:r>
              <a:rPr lang="en-US" dirty="0"/>
              <a:t>80/20 ratio was used and felt like it would give the best repeatable results</a:t>
            </a:r>
            <a:endParaRPr lang="en-CA" dirty="0"/>
          </a:p>
        </p:txBody>
      </p:sp>
      <p:graphicFrame>
        <p:nvGraphicFramePr>
          <p:cNvPr id="4" name="Table 3">
            <a:extLst>
              <a:ext uri="{FF2B5EF4-FFF2-40B4-BE49-F238E27FC236}">
                <a16:creationId xmlns:a16="http://schemas.microsoft.com/office/drawing/2014/main" id="{AD42FAD9-0654-4154-87C3-7ADB0BC5FE6D}"/>
              </a:ext>
            </a:extLst>
          </p:cNvPr>
          <p:cNvGraphicFramePr>
            <a:graphicFrameLocks noGrp="1"/>
          </p:cNvGraphicFramePr>
          <p:nvPr>
            <p:extLst>
              <p:ext uri="{D42A27DB-BD31-4B8C-83A1-F6EECF244321}">
                <p14:modId xmlns:p14="http://schemas.microsoft.com/office/powerpoint/2010/main" val="238877145"/>
              </p:ext>
            </p:extLst>
          </p:nvPr>
        </p:nvGraphicFramePr>
        <p:xfrm>
          <a:off x="1097280" y="3128010"/>
          <a:ext cx="2283460" cy="601980"/>
        </p:xfrm>
        <a:graphic>
          <a:graphicData uri="http://schemas.openxmlformats.org/drawingml/2006/table">
            <a:tbl>
              <a:tblPr firstRow="1" firstCol="1" bandRow="1">
                <a:tableStyleId>{5C22544A-7EE6-4342-B048-85BDC9FD1C3A}</a:tableStyleId>
              </a:tblPr>
              <a:tblGrid>
                <a:gridCol w="1141730">
                  <a:extLst>
                    <a:ext uri="{9D8B030D-6E8A-4147-A177-3AD203B41FA5}">
                      <a16:colId xmlns:a16="http://schemas.microsoft.com/office/drawing/2014/main" val="830669566"/>
                    </a:ext>
                  </a:extLst>
                </a:gridCol>
                <a:gridCol w="1141730">
                  <a:extLst>
                    <a:ext uri="{9D8B030D-6E8A-4147-A177-3AD203B41FA5}">
                      <a16:colId xmlns:a16="http://schemas.microsoft.com/office/drawing/2014/main" val="3858469513"/>
                    </a:ext>
                  </a:extLst>
                </a:gridCol>
              </a:tblGrid>
              <a:tr h="208280">
                <a:tc>
                  <a:txBody>
                    <a:bodyPr/>
                    <a:lstStyle/>
                    <a:p>
                      <a:pPr>
                        <a:lnSpc>
                          <a:spcPct val="107000"/>
                        </a:lnSpc>
                        <a:spcAft>
                          <a:spcPts val="800"/>
                        </a:spcAft>
                      </a:pPr>
                      <a:r>
                        <a:rPr lang="en-CA" sz="1100">
                          <a:effectLst/>
                        </a:rPr>
                        <a:t>Severity Code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Value Count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501422"/>
                  </a:ext>
                </a:extLst>
              </a:tr>
              <a:tr h="196850">
                <a:tc>
                  <a:txBody>
                    <a:bodyPr/>
                    <a:lstStyle/>
                    <a:p>
                      <a:pPr>
                        <a:lnSpc>
                          <a:spcPct val="107000"/>
                        </a:lnSpc>
                        <a:spcAft>
                          <a:spcPts val="800"/>
                        </a:spcAft>
                      </a:pPr>
                      <a:r>
                        <a:rPr lang="en-CA"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114274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0918922"/>
                  </a:ext>
                </a:extLst>
              </a:tr>
              <a:tr h="196850">
                <a:tc>
                  <a:txBody>
                    <a:bodyPr/>
                    <a:lstStyle/>
                    <a:p>
                      <a:pPr>
                        <a:lnSpc>
                          <a:spcPct val="107000"/>
                        </a:lnSpc>
                        <a:spcAft>
                          <a:spcPts val="80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dirty="0">
                          <a:effectLst/>
                        </a:rPr>
                        <a:t>55683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8120892"/>
                  </a:ext>
                </a:extLst>
              </a:tr>
            </a:tbl>
          </a:graphicData>
        </a:graphic>
      </p:graphicFrame>
      <p:graphicFrame>
        <p:nvGraphicFramePr>
          <p:cNvPr id="5" name="Table 4">
            <a:extLst>
              <a:ext uri="{FF2B5EF4-FFF2-40B4-BE49-F238E27FC236}">
                <a16:creationId xmlns:a16="http://schemas.microsoft.com/office/drawing/2014/main" id="{FC00B7A0-72A3-4A92-BD4B-B6E57DBA4AED}"/>
              </a:ext>
            </a:extLst>
          </p:cNvPr>
          <p:cNvGraphicFramePr>
            <a:graphicFrameLocks noGrp="1"/>
          </p:cNvGraphicFramePr>
          <p:nvPr>
            <p:extLst>
              <p:ext uri="{D42A27DB-BD31-4B8C-83A1-F6EECF244321}">
                <p14:modId xmlns:p14="http://schemas.microsoft.com/office/powerpoint/2010/main" val="45727368"/>
              </p:ext>
            </p:extLst>
          </p:nvPr>
        </p:nvGraphicFramePr>
        <p:xfrm>
          <a:off x="3803650" y="3218688"/>
          <a:ext cx="2292350" cy="511302"/>
        </p:xfrm>
        <a:graphic>
          <a:graphicData uri="http://schemas.openxmlformats.org/drawingml/2006/table">
            <a:tbl>
              <a:tblPr firstRow="1" firstCol="1" bandRow="1">
                <a:tableStyleId>{5C22544A-7EE6-4342-B048-85BDC9FD1C3A}</a:tableStyleId>
              </a:tblPr>
              <a:tblGrid>
                <a:gridCol w="1146175">
                  <a:extLst>
                    <a:ext uri="{9D8B030D-6E8A-4147-A177-3AD203B41FA5}">
                      <a16:colId xmlns:a16="http://schemas.microsoft.com/office/drawing/2014/main" val="1862443193"/>
                    </a:ext>
                  </a:extLst>
                </a:gridCol>
                <a:gridCol w="1146175">
                  <a:extLst>
                    <a:ext uri="{9D8B030D-6E8A-4147-A177-3AD203B41FA5}">
                      <a16:colId xmlns:a16="http://schemas.microsoft.com/office/drawing/2014/main" val="2563957384"/>
                    </a:ext>
                  </a:extLst>
                </a:gridCol>
              </a:tblGrid>
              <a:tr h="167640">
                <a:tc>
                  <a:txBody>
                    <a:bodyPr/>
                    <a:lstStyle/>
                    <a:p>
                      <a:pPr>
                        <a:lnSpc>
                          <a:spcPct val="107000"/>
                        </a:lnSpc>
                        <a:spcAft>
                          <a:spcPts val="800"/>
                        </a:spcAft>
                      </a:pPr>
                      <a:r>
                        <a:rPr lang="en-CA" sz="1100">
                          <a:effectLst/>
                        </a:rPr>
                        <a:t>Severity Code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Value Count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1376917"/>
                  </a:ext>
                </a:extLst>
              </a:tr>
              <a:tr h="158750">
                <a:tc>
                  <a:txBody>
                    <a:bodyPr/>
                    <a:lstStyle/>
                    <a:p>
                      <a:pPr>
                        <a:lnSpc>
                          <a:spcPct val="107000"/>
                        </a:lnSpc>
                        <a:spcAft>
                          <a:spcPts val="800"/>
                        </a:spcAft>
                      </a:pPr>
                      <a:r>
                        <a:rPr lang="en-CA"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a:effectLst/>
                        </a:rPr>
                        <a:t>55683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1993883"/>
                  </a:ext>
                </a:extLst>
              </a:tr>
              <a:tr h="158750">
                <a:tc>
                  <a:txBody>
                    <a:bodyPr/>
                    <a:lstStyle/>
                    <a:p>
                      <a:pPr>
                        <a:lnSpc>
                          <a:spcPct val="107000"/>
                        </a:lnSpc>
                        <a:spcAft>
                          <a:spcPts val="80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100" dirty="0">
                          <a:effectLst/>
                        </a:rPr>
                        <a:t>55683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1063334"/>
                  </a:ext>
                </a:extLst>
              </a:tr>
            </a:tbl>
          </a:graphicData>
        </a:graphic>
      </p:graphicFrame>
    </p:spTree>
    <p:extLst>
      <p:ext uri="{BB962C8B-B14F-4D97-AF65-F5344CB8AC3E}">
        <p14:creationId xmlns:p14="http://schemas.microsoft.com/office/powerpoint/2010/main" val="114225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E003-ABFE-4F3B-8833-60D8F47831E0}"/>
              </a:ext>
            </a:extLst>
          </p:cNvPr>
          <p:cNvSpPr>
            <a:spLocks noGrp="1"/>
          </p:cNvSpPr>
          <p:nvPr>
            <p:ph type="title"/>
          </p:nvPr>
        </p:nvSpPr>
        <p:spPr/>
        <p:txBody>
          <a:bodyPr/>
          <a:lstStyle/>
          <a:p>
            <a:r>
              <a:rPr lang="en-CA" dirty="0"/>
              <a:t>Methodology: The Models</a:t>
            </a:r>
          </a:p>
        </p:txBody>
      </p:sp>
      <p:sp>
        <p:nvSpPr>
          <p:cNvPr id="3" name="Content Placeholder 2">
            <a:extLst>
              <a:ext uri="{FF2B5EF4-FFF2-40B4-BE49-F238E27FC236}">
                <a16:creationId xmlns:a16="http://schemas.microsoft.com/office/drawing/2014/main" id="{9622836C-6D4E-4A90-B098-F42AABF26139}"/>
              </a:ext>
            </a:extLst>
          </p:cNvPr>
          <p:cNvSpPr>
            <a:spLocks noGrp="1"/>
          </p:cNvSpPr>
          <p:nvPr>
            <p:ph idx="1"/>
          </p:nvPr>
        </p:nvSpPr>
        <p:spPr/>
        <p:txBody>
          <a:bodyPr>
            <a:normAutofit lnSpcReduction="10000"/>
          </a:bodyPr>
          <a:lstStyle/>
          <a:p>
            <a:r>
              <a:rPr lang="en-US" dirty="0"/>
              <a:t>K-Nearest Neighbors</a:t>
            </a:r>
          </a:p>
          <a:p>
            <a:pPr>
              <a:buFont typeface="Wingdings" panose="05000000000000000000" pitchFamily="2" charset="2"/>
              <a:buChar char="q"/>
            </a:pPr>
            <a:r>
              <a:rPr lang="en-US" dirty="0"/>
              <a:t>A type of classification model that looks to predict a class based on its proximity to similar data points on a graph. </a:t>
            </a:r>
          </a:p>
          <a:p>
            <a:pPr>
              <a:buFont typeface="Wingdings" panose="05000000000000000000" pitchFamily="2" charset="2"/>
              <a:buChar char="q"/>
            </a:pPr>
            <a:r>
              <a:rPr lang="en-US" dirty="0"/>
              <a:t>It assumes that the points that are close to each or “neighbors” are of a similar class</a:t>
            </a:r>
          </a:p>
          <a:p>
            <a:pPr>
              <a:buFont typeface="Wingdings" panose="05000000000000000000" pitchFamily="2" charset="2"/>
              <a:buChar char="q"/>
            </a:pPr>
            <a:r>
              <a:rPr lang="en-US" dirty="0"/>
              <a:t> The algorithm is programmed to be able to calculate similarity of data points and then return a predicted point that it believes to follow that pattern. This is exactly the type of training that was needed.</a:t>
            </a:r>
          </a:p>
          <a:p>
            <a:pPr>
              <a:buFont typeface="Wingdings" panose="05000000000000000000" pitchFamily="2" charset="2"/>
              <a:buChar char="q"/>
            </a:pPr>
            <a:r>
              <a:rPr lang="en-US" dirty="0"/>
              <a:t>In our dataset we want to classify an incident based on its severity and its datapoints are placed on the scale using the variables chosen based on the nearest neighbors of the training set with the same variables.</a:t>
            </a:r>
          </a:p>
          <a:p>
            <a:endParaRPr lang="en-CA" dirty="0"/>
          </a:p>
        </p:txBody>
      </p:sp>
    </p:spTree>
    <p:extLst>
      <p:ext uri="{BB962C8B-B14F-4D97-AF65-F5344CB8AC3E}">
        <p14:creationId xmlns:p14="http://schemas.microsoft.com/office/powerpoint/2010/main" val="123215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90DE-368B-406D-BAF9-D3CDB9047B61}"/>
              </a:ext>
            </a:extLst>
          </p:cNvPr>
          <p:cNvSpPr>
            <a:spLocks noGrp="1"/>
          </p:cNvSpPr>
          <p:nvPr>
            <p:ph type="title"/>
          </p:nvPr>
        </p:nvSpPr>
        <p:spPr/>
        <p:txBody>
          <a:bodyPr/>
          <a:lstStyle/>
          <a:p>
            <a:r>
              <a:rPr lang="en-CA" dirty="0"/>
              <a:t>Methodology: The Models</a:t>
            </a:r>
          </a:p>
        </p:txBody>
      </p:sp>
      <p:sp>
        <p:nvSpPr>
          <p:cNvPr id="3" name="Content Placeholder 2">
            <a:extLst>
              <a:ext uri="{FF2B5EF4-FFF2-40B4-BE49-F238E27FC236}">
                <a16:creationId xmlns:a16="http://schemas.microsoft.com/office/drawing/2014/main" id="{CC159B6F-CAFA-4FB3-A9C1-9D54E7407D75}"/>
              </a:ext>
            </a:extLst>
          </p:cNvPr>
          <p:cNvSpPr>
            <a:spLocks noGrp="1"/>
          </p:cNvSpPr>
          <p:nvPr>
            <p:ph idx="1"/>
          </p:nvPr>
        </p:nvSpPr>
        <p:spPr/>
        <p:txBody>
          <a:bodyPr>
            <a:normAutofit lnSpcReduction="10000"/>
          </a:bodyPr>
          <a:lstStyle/>
          <a:p>
            <a:r>
              <a:rPr lang="en-US" dirty="0"/>
              <a:t>Decision Trees</a:t>
            </a:r>
          </a:p>
          <a:p>
            <a:pPr>
              <a:buFont typeface="Wingdings" panose="05000000000000000000" pitchFamily="2" charset="2"/>
              <a:buChar char="q"/>
            </a:pPr>
            <a:r>
              <a:rPr lang="en-US" dirty="0"/>
              <a:t>The algorithm looks at a sample of binary classifiers and then trains the data to be divided into a node that contains one category using the criteria of the independent variables.</a:t>
            </a:r>
          </a:p>
          <a:p>
            <a:pPr>
              <a:buFont typeface="Wingdings" panose="05000000000000000000" pitchFamily="2" charset="2"/>
              <a:buChar char="q"/>
            </a:pPr>
            <a:r>
              <a:rPr lang="en-US" dirty="0"/>
              <a:t> The data trickles down into different categories following the decision branches like a tree until the point satisfies all the variables and ends in its final category. This machine learning method is ideal.</a:t>
            </a:r>
          </a:p>
          <a:p>
            <a:pPr>
              <a:buFont typeface="Wingdings" panose="05000000000000000000" pitchFamily="2" charset="2"/>
              <a:buChar char="q"/>
            </a:pPr>
            <a:r>
              <a:rPr lang="en-US" dirty="0"/>
              <a:t>In the case of our dataset. The model looks at the severity (binary choice) and decides which category it will most likely fall under depending on the road condition. Then it looks at the weather and decides which severity it belongs to in this case, then again it looks at the light condition where it finally decides which category to be placed in.</a:t>
            </a:r>
          </a:p>
          <a:p>
            <a:endParaRPr lang="en-CA" dirty="0"/>
          </a:p>
        </p:txBody>
      </p:sp>
    </p:spTree>
    <p:extLst>
      <p:ext uri="{BB962C8B-B14F-4D97-AF65-F5344CB8AC3E}">
        <p14:creationId xmlns:p14="http://schemas.microsoft.com/office/powerpoint/2010/main" val="147401997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{25C64200-BA51-4DF9-8E76-122AE663C1C2}tf56160789_win32</Template>
  <TotalTime>38</TotalTime>
  <Words>1102</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Bookman Old Style</vt:lpstr>
      <vt:lpstr>Calibri</vt:lpstr>
      <vt:lpstr>Franklin Gothic Book</vt:lpstr>
      <vt:lpstr>Symbol</vt:lpstr>
      <vt:lpstr>Times New Roman</vt:lpstr>
      <vt:lpstr>Wingdings</vt:lpstr>
      <vt:lpstr>1_RetrospectVTI</vt:lpstr>
      <vt:lpstr>Predicting Severity of Traffic Accidents</vt:lpstr>
      <vt:lpstr>The Problem:</vt:lpstr>
      <vt:lpstr>The Data</vt:lpstr>
      <vt:lpstr>PowerPoint Presentation</vt:lpstr>
      <vt:lpstr>Methodology</vt:lpstr>
      <vt:lpstr>Methodology</vt:lpstr>
      <vt:lpstr>Methodology: Model Training </vt:lpstr>
      <vt:lpstr>Methodology: The Models</vt:lpstr>
      <vt:lpstr>Methodology: The Models</vt:lpstr>
      <vt:lpstr>Methodology: The Models</vt:lpstr>
      <vt:lpstr>Methodology</vt:lpstr>
      <vt:lpstr>Results</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Severity of Traffic Accidents</dc:title>
  <dc:creator>Seth</dc:creator>
  <cp:lastModifiedBy>Seth</cp:lastModifiedBy>
  <cp:revision>5</cp:revision>
  <dcterms:created xsi:type="dcterms:W3CDTF">2020-09-17T16:08:15Z</dcterms:created>
  <dcterms:modified xsi:type="dcterms:W3CDTF">2020-09-17T16:46:36Z</dcterms:modified>
</cp:coreProperties>
</file>