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70edb0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70edb0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70edb0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70edb0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200f20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200f20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70edb02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070edb0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70edb0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70edb0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00552024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00552024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0552024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0552024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0552024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0552024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0552024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00552024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055202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055202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010f66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010f66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f70dc6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f70dc6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070edb0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070edb0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austintexas.go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Asians in Austin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Analysis of Quality-of-Life Indicators Amongst Asian-Americans in Austin, Texas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 amt="44000"/>
          </a:blip>
          <a:srcRect b="38923" l="0" r="0" t="38297"/>
          <a:stretch/>
        </p:blipFill>
        <p:spPr>
          <a:xfrm>
            <a:off x="3400250" y="4516700"/>
            <a:ext cx="2343500" cy="5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50" y="1120902"/>
            <a:ext cx="4287050" cy="336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90525" y="555050"/>
            <a:ext cx="4275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Target 1: “Satisfaction Score”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(Quality of Life + 2 responses about Satisfaction)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00" y="1144604"/>
            <a:ext cx="4267201" cy="3183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735350" y="555050"/>
            <a:ext cx="4275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Target 2: Quality of Life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5247100" y="954700"/>
            <a:ext cx="3138000" cy="362700"/>
          </a:xfrm>
          <a:prstGeom prst="rect">
            <a:avLst/>
          </a:prstGeom>
          <a:solidFill>
            <a:srgbClr val="FEFF00">
              <a:alpha val="44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4294967295" type="title"/>
          </p:nvPr>
        </p:nvSpPr>
        <p:spPr>
          <a:xfrm>
            <a:off x="311700" y="675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Target Identification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 amt="44000"/>
          </a:blip>
          <a:srcRect b="38923" l="0" r="0" t="38297"/>
          <a:stretch/>
        </p:blipFill>
        <p:spPr>
          <a:xfrm>
            <a:off x="3400250" y="4516700"/>
            <a:ext cx="2343500" cy="5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50" y="804106"/>
            <a:ext cx="4287050" cy="368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400" y="1238250"/>
            <a:ext cx="42672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584650" y="984300"/>
            <a:ext cx="1028700" cy="1407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4729050" y="1588125"/>
            <a:ext cx="567000" cy="1407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899275" y="1770125"/>
            <a:ext cx="396900" cy="1764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216450" y="1441475"/>
            <a:ext cx="396900" cy="1764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729175" y="2178525"/>
            <a:ext cx="567000" cy="1764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81050" y="1300775"/>
            <a:ext cx="1132200" cy="1407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662450" y="2393075"/>
            <a:ext cx="633600" cy="1407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821475" y="1142550"/>
            <a:ext cx="791700" cy="1407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311700" y="675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Token Analysis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 amt="44000"/>
          </a:blip>
          <a:srcRect b="38923" l="0" r="0" t="38297"/>
          <a:stretch/>
        </p:blipFill>
        <p:spPr>
          <a:xfrm>
            <a:off x="3400250" y="4516700"/>
            <a:ext cx="2343500" cy="5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3962" l="4423" r="6577" t="5572"/>
          <a:stretch/>
        </p:blipFill>
        <p:spPr>
          <a:xfrm>
            <a:off x="421825" y="775738"/>
            <a:ext cx="4521851" cy="31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464100" y="2199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Further Study - Cluster Analysis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5">
            <a:alphaModFix/>
          </a:blip>
          <a:srcRect b="0" l="0" r="8071" t="0"/>
          <a:stretch/>
        </p:blipFill>
        <p:spPr>
          <a:xfrm>
            <a:off x="4943675" y="1386513"/>
            <a:ext cx="4041026" cy="237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6">
            <a:alphaModFix/>
          </a:blip>
          <a:srcRect b="-9" l="0" r="0" t="5464"/>
          <a:stretch/>
        </p:blipFill>
        <p:spPr>
          <a:xfrm>
            <a:off x="1559525" y="3935825"/>
            <a:ext cx="6024949" cy="6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6460825" y="3966775"/>
            <a:ext cx="1123500" cy="636600"/>
          </a:xfrm>
          <a:prstGeom prst="rect">
            <a:avLst/>
          </a:prstGeom>
          <a:solidFill>
            <a:srgbClr val="00FF00">
              <a:alpha val="30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Conclusions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</a:rPr>
              <a:t>Dataset</a:t>
            </a:r>
            <a:endParaRPr sz="21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Key factors for quality of life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Healthcare, esp. mental healthcare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Duration of Residency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English-Speaking Ability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Language Barriers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Further research to overcome potential language barriers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Identify passive measures of quality of life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1"/>
                </a:solidFill>
              </a:rPr>
              <a:t>Data Science</a:t>
            </a:r>
            <a:endParaRPr sz="21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Don’t be intimidated by wide datasets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Functions are your friend!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Avoid overwriting long notebooks/printouts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GitHub is your friend!)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Estimate the level of model accuracy you need </a:t>
            </a:r>
            <a:r>
              <a:rPr i="1" lang="en" sz="1800">
                <a:solidFill>
                  <a:schemeClr val="dk1"/>
                </a:solidFill>
              </a:rPr>
              <a:t>before</a:t>
            </a:r>
            <a:r>
              <a:rPr lang="en" sz="1800">
                <a:solidFill>
                  <a:schemeClr val="dk1"/>
                </a:solidFill>
              </a:rPr>
              <a:t> modeling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Know the code you’re copying/pasting!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1515450" y="2290500"/>
            <a:ext cx="6113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Thanks for attending my presentation!</a:t>
            </a:r>
            <a:endParaRPr sz="2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Quality of Life for Asian-Americans?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https://data.austintexas.gov/</a:t>
            </a:r>
            <a:r>
              <a:rPr lang="en"/>
              <a:t>, published June 2018 (collected in 2016 or earlier)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Sample: 2,607 residents of Austin, Texas identifying as Asian-American (Filipino-American, Japanese-American,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Collection: Voluntary submission of paper survey containing about 200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Data Wrangling and Pre-processing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Categorical and Binary Variables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“Do you participate in…”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“Yes/No”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“I live with my grandparents/0”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“1/No”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18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Scored Variables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“Please rate your access to healthcare”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Poor/Fair/Good/Very Good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>
                <a:solidFill>
                  <a:srgbClr val="FFFFFF"/>
                </a:solidFill>
              </a:rPr>
              <a:t>Extremely Dissatisfied / Very Satisfied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11700" y="2985475"/>
            <a:ext cx="3999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Iterate through features to identify response type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Score the subsequent response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Manually review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3120225"/>
            <a:ext cx="3999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Unresolved Sources of Error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How to score subjective assessments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Self-reported metrics, including target variable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Exploratory Data Analysis for High-Feature Dataset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Check for data distributions, value counts, and NaNs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Impute categorical features to “0”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Impute numerical features to mean/median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Don’t bother comparing features in a high-feature dataset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Use Pandas Profiling!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Assign dummy variables → uniform binary- and categorical features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Principal Component Analysis → consider using as as a hyperparameter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825" y="367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Processed data shape: 2,607 observations of 247 features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How about Principal Component Analysis?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5" y="2086750"/>
            <a:ext cx="3965400" cy="15478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891875" y="1733650"/>
            <a:ext cx="3940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Coefficients of Key Variables in PCA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Observations from Pre-Processing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0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</a:rPr>
              <a:t>Limiting Factors</a:t>
            </a:r>
            <a:endParaRPr sz="2400" u="sng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Self-reported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Conceptual questions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Non-standardized responses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Complex value systems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75" y="1187775"/>
            <a:ext cx="2515650" cy="33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844175" y="1186350"/>
            <a:ext cx="3113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829825" y="1187775"/>
            <a:ext cx="30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</a:rPr>
              <a:t>Solutions</a:t>
            </a:r>
            <a:endParaRPr sz="2400" u="sng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i="1" lang="en" sz="2100">
                <a:solidFill>
                  <a:srgbClr val="FFFFFF"/>
                </a:solidFill>
              </a:rPr>
              <a:t>Limit</a:t>
            </a:r>
            <a:r>
              <a:rPr lang="en" sz="2100">
                <a:solidFill>
                  <a:srgbClr val="FFFFFF"/>
                </a:solidFill>
              </a:rPr>
              <a:t>, don’t </a:t>
            </a:r>
            <a:r>
              <a:rPr i="1" lang="en" sz="2100">
                <a:solidFill>
                  <a:srgbClr val="FFFFFF"/>
                </a:solidFill>
              </a:rPr>
              <a:t>eliminate </a:t>
            </a:r>
            <a:r>
              <a:rPr lang="en" sz="2100">
                <a:solidFill>
                  <a:srgbClr val="FFFFFF"/>
                </a:solidFill>
              </a:rPr>
              <a:t>error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Acknowledge the dataset’s diversity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Token Analysis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Model Selection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488850" y="1060950"/>
            <a:ext cx="5343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</a:rPr>
              <a:t>Questions</a:t>
            </a:r>
            <a:endParaRPr sz="2100" u="sng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Which Model?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Which tuning method?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Which hyperparameters?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</a:rPr>
              <a:t>Obstacles</a:t>
            </a:r>
            <a:endParaRPr sz="21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CPU Time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Accuracy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3177150" cy="30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670525" y="4174075"/>
            <a:ext cx="1361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Solution:</a:t>
            </a:r>
            <a:r>
              <a:rPr lang="en" sz="2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38923" l="0" r="0" t="38297"/>
          <a:stretch/>
        </p:blipFill>
        <p:spPr>
          <a:xfrm>
            <a:off x="5198925" y="4174075"/>
            <a:ext cx="3810000" cy="86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00" y="0"/>
            <a:ext cx="5898800" cy="45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 amt="44000"/>
          </a:blip>
          <a:srcRect b="38923" l="0" r="0" t="38297"/>
          <a:stretch/>
        </p:blipFill>
        <p:spPr>
          <a:xfrm>
            <a:off x="3400250" y="4516700"/>
            <a:ext cx="2343500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3589350" y="584650"/>
            <a:ext cx="3900300" cy="3878100"/>
          </a:xfrm>
          <a:prstGeom prst="rect">
            <a:avLst/>
          </a:prstGeom>
          <a:gradFill>
            <a:gsLst>
              <a:gs pos="0">
                <a:srgbClr val="F2F2F2">
                  <a:alpha val="93850"/>
                </a:srgbClr>
              </a:gs>
              <a:gs pos="96000">
                <a:srgbClr val="CCCCCC">
                  <a:alpha val="93850"/>
                </a:srgbClr>
              </a:gs>
              <a:gs pos="100000">
                <a:srgbClr val="A6A6A6">
                  <a:alpha val="93850"/>
                </a:srgbClr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 amt="44000"/>
          </a:blip>
          <a:srcRect b="38923" l="0" r="0" t="38297"/>
          <a:stretch/>
        </p:blipFill>
        <p:spPr>
          <a:xfrm>
            <a:off x="3400250" y="4516700"/>
            <a:ext cx="2343500" cy="5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130" y="0"/>
            <a:ext cx="6569745" cy="4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