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E00"/>
    <a:srgbClr val="AD2C1F"/>
    <a:srgbClr val="6C7A23"/>
    <a:srgbClr val="7B8839"/>
    <a:srgbClr val="535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>
        <p:scale>
          <a:sx n="40" d="100"/>
          <a:sy n="40" d="100"/>
        </p:scale>
        <p:origin x="7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6CDB6A-6430-778D-6B2F-7E6FDEF1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29"/>
            <a:ext cx="12192000" cy="5914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1404CB-0D72-0D3B-C4D4-4B7D5EFBEA0A}"/>
              </a:ext>
            </a:extLst>
          </p:cNvPr>
          <p:cNvSpPr/>
          <p:nvPr/>
        </p:nvSpPr>
        <p:spPr>
          <a:xfrm>
            <a:off x="8822028" y="3642581"/>
            <a:ext cx="891348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7C15-EA8D-3663-2405-EB13DB1A4A9C}"/>
              </a:ext>
            </a:extLst>
          </p:cNvPr>
          <p:cNvSpPr/>
          <p:nvPr/>
        </p:nvSpPr>
        <p:spPr>
          <a:xfrm>
            <a:off x="506971" y="3573076"/>
            <a:ext cx="966208" cy="33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67467-8B3D-F876-7EC6-E4015F1F4A5B}"/>
              </a:ext>
            </a:extLst>
          </p:cNvPr>
          <p:cNvSpPr/>
          <p:nvPr/>
        </p:nvSpPr>
        <p:spPr>
          <a:xfrm>
            <a:off x="952645" y="1091890"/>
            <a:ext cx="966209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69F39-54B0-AFB5-F552-8311247ABCE7}"/>
              </a:ext>
            </a:extLst>
          </p:cNvPr>
          <p:cNvSpPr/>
          <p:nvPr/>
        </p:nvSpPr>
        <p:spPr>
          <a:xfrm>
            <a:off x="721717" y="5900871"/>
            <a:ext cx="3573192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BDEF1-DC0B-0BB6-D79F-361DAA2865D5}"/>
              </a:ext>
            </a:extLst>
          </p:cNvPr>
          <p:cNvSpPr txBox="1"/>
          <p:nvPr/>
        </p:nvSpPr>
        <p:spPr>
          <a:xfrm>
            <a:off x="1937985" y="4852290"/>
            <a:ext cx="4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4E11D-9F92-99EE-22BC-EF8DE299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29" y="522724"/>
            <a:ext cx="6686599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958FA7-5DD1-BE1E-06FD-A0C126E8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618"/>
            <a:ext cx="12192000" cy="4214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4177144" y="3652002"/>
            <a:ext cx="50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 </a:t>
            </a:r>
            <a:r>
              <a:rPr lang="en-US" i="1" dirty="0">
                <a:solidFill>
                  <a:srgbClr val="FF0000"/>
                </a:solidFill>
              </a:rPr>
              <a:t>intro_to_healthiar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1288473" y="3724792"/>
            <a:ext cx="1212272" cy="23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1530926" y="4128655"/>
            <a:ext cx="44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0" y="4128655"/>
            <a:ext cx="1530927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-48490" y="5438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2992582" y="5438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A957F1-EF1F-D800-E6CA-B835EDC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6" y="1360713"/>
            <a:ext cx="5666959" cy="364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5D49F-0942-2077-832D-8DCA3F0BA1C1}"/>
              </a:ext>
            </a:extLst>
          </p:cNvPr>
          <p:cNvSpPr txBox="1"/>
          <p:nvPr/>
        </p:nvSpPr>
        <p:spPr>
          <a:xfrm>
            <a:off x="394342" y="898596"/>
            <a:ext cx="2644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535CB0"/>
                </a:solidFill>
              </a:rPr>
              <a:t>function name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12CB-C865-8AC2-46DA-D3F876A1BBC3}"/>
              </a:ext>
            </a:extLst>
          </p:cNvPr>
          <p:cNvSpPr txBox="1"/>
          <p:nvPr/>
        </p:nvSpPr>
        <p:spPr>
          <a:xfrm>
            <a:off x="394342" y="1867024"/>
            <a:ext cx="2644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6C7A23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6C7A23"/>
                </a:solidFill>
              </a:rPr>
              <a:t>arguments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F77DF5-8C9D-1543-51AF-276AB293E24F}"/>
              </a:ext>
            </a:extLst>
          </p:cNvPr>
          <p:cNvSpPr/>
          <p:nvPr/>
        </p:nvSpPr>
        <p:spPr>
          <a:xfrm>
            <a:off x="2350962" y="1949922"/>
            <a:ext cx="855406" cy="2710569"/>
          </a:xfrm>
          <a:prstGeom prst="leftBrace">
            <a:avLst>
              <a:gd name="adj1" fmla="val 8333"/>
              <a:gd name="adj2" fmla="val 29686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ABA828-5D62-1AB7-2367-E867004E72C1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45266-E007-6D3A-4A3C-79B76B09C08C}"/>
              </a:ext>
            </a:extLst>
          </p:cNvPr>
          <p:cNvSpPr txBox="1"/>
          <p:nvPr/>
        </p:nvSpPr>
        <p:spPr>
          <a:xfrm>
            <a:off x="3674967" y="5732981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C7A23"/>
                </a:solidFill>
              </a:rPr>
              <a:t>argument names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20AA2-46D8-E87E-6B32-DD0D578C21FE}"/>
              </a:ext>
            </a:extLst>
          </p:cNvPr>
          <p:cNvSpPr txBox="1"/>
          <p:nvPr/>
        </p:nvSpPr>
        <p:spPr>
          <a:xfrm>
            <a:off x="7031490" y="5698056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10E00"/>
                </a:solidFill>
              </a:rPr>
              <a:t>input values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47E0F0E-D644-DF96-89EC-24B7785EA398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0A42D-6364-13C6-DEFE-58E5B47614E2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5C57B-4207-5CE8-CA2C-7100E134C280}"/>
              </a:ext>
            </a:extLst>
          </p:cNvPr>
          <p:cNvSpPr txBox="1"/>
          <p:nvPr/>
        </p:nvSpPr>
        <p:spPr>
          <a:xfrm>
            <a:off x="7031490" y="750695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277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2">
            <a:extLst>
              <a:ext uri="{FF2B5EF4-FFF2-40B4-BE49-F238E27FC236}">
                <a16:creationId xmlns:a16="http://schemas.microsoft.com/office/drawing/2014/main" id="{4B19919F-28A6-7A61-3FC1-608676DAC55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477414" y="5172637"/>
            <a:ext cx="10216" cy="933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4434114" y="-426736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1409700" y="962164"/>
            <a:ext cx="5774227" cy="1567800"/>
            <a:chOff x="1032139" y="519526"/>
            <a:chExt cx="5774227" cy="1796400"/>
          </a:xfrm>
        </p:grpSpPr>
        <p:sp>
          <p:nvSpPr>
            <p:cNvPr id="77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9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5066258" y="962163"/>
            <a:ext cx="6218010" cy="1567988"/>
            <a:chOff x="7508096" y="531883"/>
            <a:chExt cx="6218010" cy="1796616"/>
          </a:xfrm>
        </p:grpSpPr>
        <p:sp>
          <p:nvSpPr>
            <p:cNvPr id="74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6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>
            <a:off x="1477414" y="2529964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1409699" y="3604839"/>
            <a:ext cx="5774226" cy="1567801"/>
            <a:chOff x="1032139" y="4024726"/>
            <a:chExt cx="5774226" cy="1796400"/>
          </a:xfrm>
        </p:grpSpPr>
        <p:sp>
          <p:nvSpPr>
            <p:cNvPr id="67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19"/>
              <a:ext cx="3667164" cy="109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attributable fraction </a:t>
              </a:r>
            </a:p>
          </p:txBody>
        </p:sp>
        <p:sp>
          <p:nvSpPr>
            <p:cNvPr id="68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25">
            <a:extLst>
              <a:ext uri="{FF2B5EF4-FFF2-40B4-BE49-F238E27FC236}">
                <a16:creationId xmlns:a16="http://schemas.microsoft.com/office/drawing/2014/main" id="{1F0A3345-D63F-82CE-CE76-FECF047B256F}"/>
              </a:ext>
            </a:extLst>
          </p:cNvPr>
          <p:cNvGrpSpPr/>
          <p:nvPr/>
        </p:nvGrpSpPr>
        <p:grpSpPr>
          <a:xfrm>
            <a:off x="-1399570" y="6105907"/>
            <a:ext cx="5774400" cy="1567801"/>
            <a:chOff x="1032139" y="6855754"/>
            <a:chExt cx="5774400" cy="1796400"/>
          </a:xfrm>
        </p:grpSpPr>
        <p:sp>
          <p:nvSpPr>
            <p:cNvPr id="62" name="TekstSylinder 26">
              <a:extLst>
                <a:ext uri="{FF2B5EF4-FFF2-40B4-BE49-F238E27FC236}">
                  <a16:creationId xmlns:a16="http://schemas.microsoft.com/office/drawing/2014/main" id="{33BA45CE-BAEB-777B-9B5D-79EEAF4D250E}"/>
                </a:ext>
              </a:extLst>
            </p:cNvPr>
            <p:cNvSpPr txBox="1"/>
            <p:nvPr/>
          </p:nvSpPr>
          <p:spPr>
            <a:xfrm>
              <a:off x="1371600" y="6997014"/>
              <a:ext cx="3418298" cy="10932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Attributable 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burden of disease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ktangel 27">
              <a:extLst>
                <a:ext uri="{FF2B5EF4-FFF2-40B4-BE49-F238E27FC236}">
                  <a16:creationId xmlns:a16="http://schemas.microsoft.com/office/drawing/2014/main" id="{C1DA619A-F4E8-A6DE-7C17-15BC7016FD14}"/>
                </a:ext>
              </a:extLst>
            </p:cNvPr>
            <p:cNvSpPr/>
            <p:nvPr/>
          </p:nvSpPr>
          <p:spPr>
            <a:xfrm>
              <a:off x="1032139" y="6855754"/>
              <a:ext cx="5774400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uppe 31">
            <a:extLst>
              <a:ext uri="{FF2B5EF4-FFF2-40B4-BE49-F238E27FC236}">
                <a16:creationId xmlns:a16="http://schemas.microsoft.com/office/drawing/2014/main" id="{903E5834-66FA-1666-F41C-D2495639562B}"/>
              </a:ext>
            </a:extLst>
          </p:cNvPr>
          <p:cNvGrpSpPr/>
          <p:nvPr/>
        </p:nvGrpSpPr>
        <p:grpSpPr>
          <a:xfrm>
            <a:off x="5066258" y="3604621"/>
            <a:ext cx="6218010" cy="1567988"/>
            <a:chOff x="7508096" y="527484"/>
            <a:chExt cx="6218010" cy="1796616"/>
          </a:xfrm>
        </p:grpSpPr>
        <p:sp>
          <p:nvSpPr>
            <p:cNvPr id="59" name="TekstSylinder 32">
              <a:extLst>
                <a:ext uri="{FF2B5EF4-FFF2-40B4-BE49-F238E27FC236}">
                  <a16:creationId xmlns:a16="http://schemas.microsoft.com/office/drawing/2014/main" id="{50DF8534-2461-8E94-A9F7-78155607F148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kstSylinder 33">
              <a:extLst>
                <a:ext uri="{FF2B5EF4-FFF2-40B4-BE49-F238E27FC236}">
                  <a16:creationId xmlns:a16="http://schemas.microsoft.com/office/drawing/2014/main" id="{2E236A63-669F-CD8E-F0D1-FAC64E70C76B}"/>
                </a:ext>
              </a:extLst>
            </p:cNvPr>
            <p:cNvSpPr txBox="1"/>
            <p:nvPr/>
          </p:nvSpPr>
          <p:spPr>
            <a:xfrm>
              <a:off x="7836216" y="684193"/>
              <a:ext cx="3248805" cy="10932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Disease-specific burden of disease*</a:t>
              </a:r>
            </a:p>
          </p:txBody>
        </p:sp>
        <p:sp>
          <p:nvSpPr>
            <p:cNvPr id="61" name="Rektangel 34">
              <a:extLst>
                <a:ext uri="{FF2B5EF4-FFF2-40B4-BE49-F238E27FC236}">
                  <a16:creationId xmlns:a16="http://schemas.microsoft.com/office/drawing/2014/main" id="{F7803CFC-FEA3-13A0-1D28-3FAAEA8F2EFB}"/>
                </a:ext>
              </a:extLst>
            </p:cNvPr>
            <p:cNvSpPr/>
            <p:nvPr/>
          </p:nvSpPr>
          <p:spPr>
            <a:xfrm>
              <a:off x="7508096" y="527484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endParaRPr kumimoji="0" lang="nb-NO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Kobling: vinkel 35">
            <a:extLst>
              <a:ext uri="{FF2B5EF4-FFF2-40B4-BE49-F238E27FC236}">
                <a16:creationId xmlns:a16="http://schemas.microsoft.com/office/drawing/2014/main" id="{043F698F-EF7E-7C32-EACC-54AD5A0FABA3}"/>
              </a:ext>
            </a:extLst>
          </p:cNvPr>
          <p:cNvCxnSpPr>
            <a:cxnSpLocks/>
          </p:cNvCxnSpPr>
          <p:nvPr/>
        </p:nvCxnSpPr>
        <p:spPr>
          <a:xfrm rot="5400000">
            <a:off x="4492831" y="2165654"/>
            <a:ext cx="451913" cy="6465825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9282006" y="1148000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2659135" y="1165126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1DB804D-D90B-8C4D-6BA5-BBE912B3B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84143" y="4002517"/>
            <a:ext cx="414452" cy="870030"/>
          </a:xfrm>
          <a:prstGeom prst="rect">
            <a:avLst/>
          </a:prstGeom>
        </p:spPr>
      </p:pic>
      <p:pic>
        <p:nvPicPr>
          <p:cNvPr id="86" name="Picture 8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7B7D229F-1537-83EE-05E9-D4B003E42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95" y="3997219"/>
            <a:ext cx="452633" cy="854244"/>
          </a:xfrm>
          <a:prstGeom prst="rect">
            <a:avLst/>
          </a:prstGeom>
        </p:spPr>
      </p:pic>
      <p:pic>
        <p:nvPicPr>
          <p:cNvPr id="87" name="Picture 86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8E3E126-D234-1804-1CB8-6CC152954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62" y="3991246"/>
            <a:ext cx="427123" cy="85424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E1AF76-91EA-2CCC-6073-E53091C2D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8891568" y="3987583"/>
            <a:ext cx="414452" cy="870030"/>
          </a:xfrm>
          <a:prstGeom prst="rect">
            <a:avLst/>
          </a:prstGeom>
        </p:spPr>
      </p:pic>
      <p:pic>
        <p:nvPicPr>
          <p:cNvPr id="89" name="Picture 88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C2E130D9-601B-02E6-B70E-A7A38A765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20" y="3982285"/>
            <a:ext cx="452633" cy="854244"/>
          </a:xfrm>
          <a:prstGeom prst="rect">
            <a:avLst/>
          </a:prstGeom>
        </p:spPr>
      </p:pic>
      <p:pic>
        <p:nvPicPr>
          <p:cNvPr id="90" name="Picture 89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CF08C22-48B5-F2ED-A463-7CDDD32BF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87" y="3976312"/>
            <a:ext cx="427123" cy="854246"/>
          </a:xfrm>
          <a:prstGeom prst="rect">
            <a:avLst/>
          </a:prstGeom>
        </p:spPr>
      </p:pic>
      <p:pic>
        <p:nvPicPr>
          <p:cNvPr id="91" name="Picture 9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0FDE8C-F211-509F-452B-8C1F85B58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83200" y="3974306"/>
            <a:ext cx="414452" cy="870030"/>
          </a:xfrm>
          <a:prstGeom prst="rect">
            <a:avLst/>
          </a:prstGeom>
        </p:spPr>
      </p:pic>
      <p:pic>
        <p:nvPicPr>
          <p:cNvPr id="92" name="Picture 9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8D0018-1BE1-6F4F-6C8E-2F14009DA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10177821" y="3966359"/>
            <a:ext cx="414452" cy="870030"/>
          </a:xfrm>
          <a:prstGeom prst="rect">
            <a:avLst/>
          </a:prstGeom>
        </p:spPr>
      </p:pic>
      <p:pic>
        <p:nvPicPr>
          <p:cNvPr id="93" name="Picture 9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28F5D7-6D41-8E4E-159C-4701AFDA0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34708" y="6436176"/>
            <a:ext cx="414452" cy="870030"/>
          </a:xfrm>
          <a:prstGeom prst="rect">
            <a:avLst/>
          </a:prstGeom>
        </p:spPr>
      </p:pic>
      <p:pic>
        <p:nvPicPr>
          <p:cNvPr id="94" name="Picture 93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0EB6AB94-91D5-964A-AF2C-0E7E2451C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0" y="6430878"/>
            <a:ext cx="452633" cy="854244"/>
          </a:xfrm>
          <a:prstGeom prst="rect">
            <a:avLst/>
          </a:prstGeom>
        </p:spPr>
      </p:pic>
      <p:sp>
        <p:nvSpPr>
          <p:cNvPr id="99" name="TekstSylinder 36">
            <a:extLst>
              <a:ext uri="{FF2B5EF4-FFF2-40B4-BE49-F238E27FC236}">
                <a16:creationId xmlns:a16="http://schemas.microsoft.com/office/drawing/2014/main" id="{CA8B0588-4E16-41EC-42E4-00B573B28D73}"/>
              </a:ext>
            </a:extLst>
          </p:cNvPr>
          <p:cNvSpPr txBox="1"/>
          <p:nvPr/>
        </p:nvSpPr>
        <p:spPr>
          <a:xfrm>
            <a:off x="5066258" y="4743470"/>
            <a:ext cx="76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* YLL, YLD, DALY, # deaths, # cases, …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0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5592830" y="-531580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250984" y="857131"/>
            <a:ext cx="5774227" cy="1567800"/>
            <a:chOff x="1032139" y="519526"/>
            <a:chExt cx="5774227" cy="1796400"/>
          </a:xfrm>
        </p:grpSpPr>
        <p:sp>
          <p:nvSpPr>
            <p:cNvPr id="72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7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6224974" y="857130"/>
            <a:ext cx="6218010" cy="1567988"/>
            <a:chOff x="7508096" y="531883"/>
            <a:chExt cx="6218010" cy="1796616"/>
          </a:xfrm>
        </p:grpSpPr>
        <p:sp>
          <p:nvSpPr>
            <p:cNvPr id="69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1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</p:cNvCxnSpPr>
          <p:nvPr/>
        </p:nvCxnSpPr>
        <p:spPr>
          <a:xfrm>
            <a:off x="2636130" y="2424931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250983" y="3499804"/>
            <a:ext cx="5774226" cy="1567800"/>
            <a:chOff x="1032139" y="4024726"/>
            <a:chExt cx="5774226" cy="1796400"/>
          </a:xfrm>
        </p:grpSpPr>
        <p:sp>
          <p:nvSpPr>
            <p:cNvPr id="62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20"/>
              <a:ext cx="3667164" cy="109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cases due to exposure</a:t>
              </a:r>
            </a:p>
          </p:txBody>
        </p:sp>
        <p:sp>
          <p:nvSpPr>
            <p:cNvPr id="63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10440722" y="1042967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3817851" y="1060093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409B09-66E9-D1F0-1549-A12A43FD3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98396" y="3848231"/>
            <a:ext cx="414452" cy="870030"/>
          </a:xfrm>
          <a:prstGeom prst="rect">
            <a:avLst/>
          </a:prstGeom>
        </p:spPr>
      </p:pic>
      <p:pic>
        <p:nvPicPr>
          <p:cNvPr id="75" name="Picture 74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5763F6D0-3FD9-0CDE-C76A-12AEF3D67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48" y="3842933"/>
            <a:ext cx="452633" cy="854244"/>
          </a:xfrm>
          <a:prstGeom prst="rect">
            <a:avLst/>
          </a:prstGeom>
        </p:spPr>
      </p:pic>
      <p:pic>
        <p:nvPicPr>
          <p:cNvPr id="76" name="Picture 7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3E86172E-2BB2-50BC-0536-AB331DA21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5" y="3836960"/>
            <a:ext cx="427123" cy="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9</cp:revision>
  <dcterms:created xsi:type="dcterms:W3CDTF">2025-03-12T09:53:53Z</dcterms:created>
  <dcterms:modified xsi:type="dcterms:W3CDTF">2025-03-22T10:11:24Z</dcterms:modified>
</cp:coreProperties>
</file>