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3" r:id="rId3"/>
    <p:sldId id="257" r:id="rId4"/>
    <p:sldId id="258" r:id="rId5"/>
    <p:sldId id="259" r:id="rId6"/>
    <p:sldId id="265" r:id="rId7"/>
    <p:sldId id="276" r:id="rId8"/>
    <p:sldId id="277" r:id="rId9"/>
    <p:sldId id="267" r:id="rId10"/>
    <p:sldId id="266" r:id="rId11"/>
    <p:sldId id="282" r:id="rId12"/>
    <p:sldId id="283" r:id="rId13"/>
    <p:sldId id="278" r:id="rId14"/>
    <p:sldId id="279" r:id="rId15"/>
    <p:sldId id="281"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7"/>
    <p:restoredTop sz="88062"/>
  </p:normalViewPr>
  <p:slideViewPr>
    <p:cSldViewPr snapToGrid="0" snapToObjects="1">
      <p:cViewPr varScale="1">
        <p:scale>
          <a:sx n="108" d="100"/>
          <a:sy n="108" d="100"/>
        </p:scale>
        <p:origin x="3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37D51-78D1-3D46-8254-81B422BB915C}" type="datetimeFigureOut">
              <a:rPr lang="en-CH" smtClean="0"/>
              <a:t>21.10.20</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C6939-C73D-854A-94BB-2B158C3F0ACE}" type="slidenum">
              <a:rPr lang="en-CH" smtClean="0"/>
              <a:t>‹#›</a:t>
            </a:fld>
            <a:endParaRPr lang="en-CH"/>
          </a:p>
        </p:txBody>
      </p:sp>
    </p:spTree>
    <p:extLst>
      <p:ext uri="{BB962C8B-B14F-4D97-AF65-F5344CB8AC3E}">
        <p14:creationId xmlns:p14="http://schemas.microsoft.com/office/powerpoint/2010/main" val="189606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2</a:t>
            </a:fld>
            <a:endParaRPr lang="en-CH"/>
          </a:p>
        </p:txBody>
      </p:sp>
    </p:spTree>
    <p:extLst>
      <p:ext uri="{BB962C8B-B14F-4D97-AF65-F5344CB8AC3E}">
        <p14:creationId xmlns:p14="http://schemas.microsoft.com/office/powerpoint/2010/main" val="1919402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15</a:t>
            </a:fld>
            <a:endParaRPr lang="en-CH"/>
          </a:p>
        </p:txBody>
      </p:sp>
    </p:spTree>
    <p:extLst>
      <p:ext uri="{BB962C8B-B14F-4D97-AF65-F5344CB8AC3E}">
        <p14:creationId xmlns:p14="http://schemas.microsoft.com/office/powerpoint/2010/main" val="112763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3</a:t>
            </a:fld>
            <a:endParaRPr lang="en-CH"/>
          </a:p>
        </p:txBody>
      </p:sp>
    </p:spTree>
    <p:extLst>
      <p:ext uri="{BB962C8B-B14F-4D97-AF65-F5344CB8AC3E}">
        <p14:creationId xmlns:p14="http://schemas.microsoft.com/office/powerpoint/2010/main" val="3024011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4</a:t>
            </a:fld>
            <a:endParaRPr lang="en-CH"/>
          </a:p>
        </p:txBody>
      </p:sp>
    </p:spTree>
    <p:extLst>
      <p:ext uri="{BB962C8B-B14F-4D97-AF65-F5344CB8AC3E}">
        <p14:creationId xmlns:p14="http://schemas.microsoft.com/office/powerpoint/2010/main" val="1429273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5</a:t>
            </a:fld>
            <a:endParaRPr lang="en-CH"/>
          </a:p>
        </p:txBody>
      </p:sp>
    </p:spTree>
    <p:extLst>
      <p:ext uri="{BB962C8B-B14F-4D97-AF65-F5344CB8AC3E}">
        <p14:creationId xmlns:p14="http://schemas.microsoft.com/office/powerpoint/2010/main" val="392305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6</a:t>
            </a:fld>
            <a:endParaRPr lang="en-CH"/>
          </a:p>
        </p:txBody>
      </p:sp>
    </p:spTree>
    <p:extLst>
      <p:ext uri="{BB962C8B-B14F-4D97-AF65-F5344CB8AC3E}">
        <p14:creationId xmlns:p14="http://schemas.microsoft.com/office/powerpoint/2010/main" val="321585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7</a:t>
            </a:fld>
            <a:endParaRPr lang="en-CH"/>
          </a:p>
        </p:txBody>
      </p:sp>
    </p:spTree>
    <p:extLst>
      <p:ext uri="{BB962C8B-B14F-4D97-AF65-F5344CB8AC3E}">
        <p14:creationId xmlns:p14="http://schemas.microsoft.com/office/powerpoint/2010/main" val="1886017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9</a:t>
            </a:fld>
            <a:endParaRPr lang="en-CH"/>
          </a:p>
        </p:txBody>
      </p:sp>
    </p:spTree>
    <p:extLst>
      <p:ext uri="{BB962C8B-B14F-4D97-AF65-F5344CB8AC3E}">
        <p14:creationId xmlns:p14="http://schemas.microsoft.com/office/powerpoint/2010/main" val="389244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10</a:t>
            </a:fld>
            <a:endParaRPr lang="en-CH"/>
          </a:p>
        </p:txBody>
      </p:sp>
    </p:spTree>
    <p:extLst>
      <p:ext uri="{BB962C8B-B14F-4D97-AF65-F5344CB8AC3E}">
        <p14:creationId xmlns:p14="http://schemas.microsoft.com/office/powerpoint/2010/main" val="835724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14DC6939-C73D-854A-94BB-2B158C3F0ACE}" type="slidenum">
              <a:rPr lang="en-CH" smtClean="0"/>
              <a:t>13</a:t>
            </a:fld>
            <a:endParaRPr lang="en-CH"/>
          </a:p>
        </p:txBody>
      </p:sp>
    </p:spTree>
    <p:extLst>
      <p:ext uri="{BB962C8B-B14F-4D97-AF65-F5344CB8AC3E}">
        <p14:creationId xmlns:p14="http://schemas.microsoft.com/office/powerpoint/2010/main" val="21038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438A-6E0C-D046-892B-B016C530EF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A0C3F5B-B1B7-0544-AC7F-E6CBDA0FE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FAE13E5-AB88-B140-8ACA-8D7099505964}"/>
              </a:ext>
            </a:extLst>
          </p:cNvPr>
          <p:cNvSpPr>
            <a:spLocks noGrp="1"/>
          </p:cNvSpPr>
          <p:nvPr>
            <p:ph type="dt" sz="half" idx="10"/>
          </p:nvPr>
        </p:nvSpPr>
        <p:spPr/>
        <p:txBody>
          <a:bodyPr/>
          <a:lstStyle/>
          <a:p>
            <a:fld id="{730F576F-FAE9-994F-9287-3E109D862883}" type="datetime1">
              <a:rPr lang="de-CH" smtClean="0"/>
              <a:t>21.10.20</a:t>
            </a:fld>
            <a:endParaRPr lang="en-CH"/>
          </a:p>
        </p:txBody>
      </p:sp>
      <p:sp>
        <p:nvSpPr>
          <p:cNvPr id="5" name="Footer Placeholder 4">
            <a:extLst>
              <a:ext uri="{FF2B5EF4-FFF2-40B4-BE49-F238E27FC236}">
                <a16:creationId xmlns:a16="http://schemas.microsoft.com/office/drawing/2014/main" id="{450A157A-CB85-5A41-8D08-67E9ABC4654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6232516-96CA-7B42-8D40-0EFC56DA798E}"/>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220036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BB23-E8C0-5B45-BAE8-026F1BB85D21}"/>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F3047E8-000D-1A4F-9739-7FA13014F02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82F0412-8CE6-3343-A741-FDDAD8B844CD}"/>
              </a:ext>
            </a:extLst>
          </p:cNvPr>
          <p:cNvSpPr>
            <a:spLocks noGrp="1"/>
          </p:cNvSpPr>
          <p:nvPr>
            <p:ph type="dt" sz="half" idx="10"/>
          </p:nvPr>
        </p:nvSpPr>
        <p:spPr/>
        <p:txBody>
          <a:bodyPr/>
          <a:lstStyle/>
          <a:p>
            <a:fld id="{71C8BC3A-4847-AF4D-83D9-30C3AEC78268}" type="datetime1">
              <a:rPr lang="de-CH" smtClean="0"/>
              <a:t>21.10.20</a:t>
            </a:fld>
            <a:endParaRPr lang="en-CH"/>
          </a:p>
        </p:txBody>
      </p:sp>
      <p:sp>
        <p:nvSpPr>
          <p:cNvPr id="5" name="Footer Placeholder 4">
            <a:extLst>
              <a:ext uri="{FF2B5EF4-FFF2-40B4-BE49-F238E27FC236}">
                <a16:creationId xmlns:a16="http://schemas.microsoft.com/office/drawing/2014/main" id="{06399D71-B34C-744D-BB9C-D4D2658AE5E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B1F619E-DDE8-2547-8153-0B3396058AE0}"/>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409847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5C144-B083-5543-A558-51F0836CA01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62539E4-D2AF-864D-8B96-09A83C571D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1CD7637-3C02-9A45-BBE7-5FFC3E172DB8}"/>
              </a:ext>
            </a:extLst>
          </p:cNvPr>
          <p:cNvSpPr>
            <a:spLocks noGrp="1"/>
          </p:cNvSpPr>
          <p:nvPr>
            <p:ph type="dt" sz="half" idx="10"/>
          </p:nvPr>
        </p:nvSpPr>
        <p:spPr/>
        <p:txBody>
          <a:bodyPr/>
          <a:lstStyle/>
          <a:p>
            <a:fld id="{F3CB4805-ED75-0842-A849-85A41BFFA330}" type="datetime1">
              <a:rPr lang="de-CH" smtClean="0"/>
              <a:t>21.10.20</a:t>
            </a:fld>
            <a:endParaRPr lang="en-CH"/>
          </a:p>
        </p:txBody>
      </p:sp>
      <p:sp>
        <p:nvSpPr>
          <p:cNvPr id="5" name="Footer Placeholder 4">
            <a:extLst>
              <a:ext uri="{FF2B5EF4-FFF2-40B4-BE49-F238E27FC236}">
                <a16:creationId xmlns:a16="http://schemas.microsoft.com/office/drawing/2014/main" id="{8ED830C7-A1F1-AA49-B891-5888C8385E8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F46BF30-89EC-3546-AFC6-02C9244B5882}"/>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262802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8E98-09C3-4140-9185-BB388FD6E4C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6357213-C044-6745-AC0F-B84E5183414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233C925-72F5-8248-BA83-C956E845BB83}"/>
              </a:ext>
            </a:extLst>
          </p:cNvPr>
          <p:cNvSpPr>
            <a:spLocks noGrp="1"/>
          </p:cNvSpPr>
          <p:nvPr>
            <p:ph type="dt" sz="half" idx="10"/>
          </p:nvPr>
        </p:nvSpPr>
        <p:spPr/>
        <p:txBody>
          <a:bodyPr/>
          <a:lstStyle/>
          <a:p>
            <a:fld id="{B48D040A-3C56-7542-A9D8-2968012354DB}" type="datetime1">
              <a:rPr lang="de-CH" smtClean="0"/>
              <a:t>21.10.20</a:t>
            </a:fld>
            <a:endParaRPr lang="en-CH"/>
          </a:p>
        </p:txBody>
      </p:sp>
      <p:sp>
        <p:nvSpPr>
          <p:cNvPr id="5" name="Footer Placeholder 4">
            <a:extLst>
              <a:ext uri="{FF2B5EF4-FFF2-40B4-BE49-F238E27FC236}">
                <a16:creationId xmlns:a16="http://schemas.microsoft.com/office/drawing/2014/main" id="{55C6D0DD-45C0-2648-9F44-6AB2FC9BE8F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520F33E-CCCB-ED4A-B437-37A1D91CC006}"/>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387383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6D1F-5D65-B841-A3C3-797B9C65C5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8748D28C-33C9-2246-B758-EA6AE604F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D7D83A0-0DB3-F749-94EE-3F8A07C2BAEC}"/>
              </a:ext>
            </a:extLst>
          </p:cNvPr>
          <p:cNvSpPr>
            <a:spLocks noGrp="1"/>
          </p:cNvSpPr>
          <p:nvPr>
            <p:ph type="dt" sz="half" idx="10"/>
          </p:nvPr>
        </p:nvSpPr>
        <p:spPr/>
        <p:txBody>
          <a:bodyPr/>
          <a:lstStyle/>
          <a:p>
            <a:fld id="{A3488236-A073-054D-88E3-7A037FA6966D}" type="datetime1">
              <a:rPr lang="de-CH" smtClean="0"/>
              <a:t>21.10.20</a:t>
            </a:fld>
            <a:endParaRPr lang="en-CH"/>
          </a:p>
        </p:txBody>
      </p:sp>
      <p:sp>
        <p:nvSpPr>
          <p:cNvPr id="5" name="Footer Placeholder 4">
            <a:extLst>
              <a:ext uri="{FF2B5EF4-FFF2-40B4-BE49-F238E27FC236}">
                <a16:creationId xmlns:a16="http://schemas.microsoft.com/office/drawing/2014/main" id="{4E78D0C4-B06F-744F-994F-EE95897DF07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38ABA54-8CB4-0A44-A14C-4686D9BE2C11}"/>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96264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093C-4ED2-954C-B80C-B2C81BCAC32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11860B-E207-784A-8EBF-39B0E547FB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2E05874-6A7F-9842-ADCD-3BD6C290AF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3F30FF6B-B786-014B-A4D2-F337700A6687}"/>
              </a:ext>
            </a:extLst>
          </p:cNvPr>
          <p:cNvSpPr>
            <a:spLocks noGrp="1"/>
          </p:cNvSpPr>
          <p:nvPr>
            <p:ph type="dt" sz="half" idx="10"/>
          </p:nvPr>
        </p:nvSpPr>
        <p:spPr/>
        <p:txBody>
          <a:bodyPr/>
          <a:lstStyle/>
          <a:p>
            <a:fld id="{070B36E4-695C-1144-A453-EDF3CA66C5DF}" type="datetime1">
              <a:rPr lang="de-CH" smtClean="0"/>
              <a:t>21.10.20</a:t>
            </a:fld>
            <a:endParaRPr lang="en-CH"/>
          </a:p>
        </p:txBody>
      </p:sp>
      <p:sp>
        <p:nvSpPr>
          <p:cNvPr id="6" name="Footer Placeholder 5">
            <a:extLst>
              <a:ext uri="{FF2B5EF4-FFF2-40B4-BE49-F238E27FC236}">
                <a16:creationId xmlns:a16="http://schemas.microsoft.com/office/drawing/2014/main" id="{BD8EA481-54E5-5345-A7FB-22F6140DE81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3A78828-ED11-2041-A7D6-1FAC95CA9E85}"/>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248359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F36C-33A3-1046-8162-F9D33A125397}"/>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31BD620-6209-0D48-BD08-818B064BB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14A532-04FA-6241-9658-5EA0D3114F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96556B55-79B7-BD4F-8868-049AE04DC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31C5238-3CDB-8B4C-8CA8-8A3BA43696C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9EC55791-B942-7C4E-9FB9-F9D8379EDE7F}"/>
              </a:ext>
            </a:extLst>
          </p:cNvPr>
          <p:cNvSpPr>
            <a:spLocks noGrp="1"/>
          </p:cNvSpPr>
          <p:nvPr>
            <p:ph type="dt" sz="half" idx="10"/>
          </p:nvPr>
        </p:nvSpPr>
        <p:spPr/>
        <p:txBody>
          <a:bodyPr/>
          <a:lstStyle/>
          <a:p>
            <a:fld id="{33B01DBF-C02C-1448-BAD1-852A80BBE203}" type="datetime1">
              <a:rPr lang="de-CH" smtClean="0"/>
              <a:t>21.10.20</a:t>
            </a:fld>
            <a:endParaRPr lang="en-CH"/>
          </a:p>
        </p:txBody>
      </p:sp>
      <p:sp>
        <p:nvSpPr>
          <p:cNvPr id="8" name="Footer Placeholder 7">
            <a:extLst>
              <a:ext uri="{FF2B5EF4-FFF2-40B4-BE49-F238E27FC236}">
                <a16:creationId xmlns:a16="http://schemas.microsoft.com/office/drawing/2014/main" id="{AD9D0F79-CAF7-EA45-B1BC-A21C3723D6F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A7274C2E-DFEC-7F49-8DD0-2E5B5E6C155A}"/>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163781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6135-FA74-5848-95AA-8398E25B44B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F00C68BE-5A9E-F04D-8B3D-B7EDFCE69939}"/>
              </a:ext>
            </a:extLst>
          </p:cNvPr>
          <p:cNvSpPr>
            <a:spLocks noGrp="1"/>
          </p:cNvSpPr>
          <p:nvPr>
            <p:ph type="dt" sz="half" idx="10"/>
          </p:nvPr>
        </p:nvSpPr>
        <p:spPr/>
        <p:txBody>
          <a:bodyPr/>
          <a:lstStyle/>
          <a:p>
            <a:fld id="{9D590F9B-3474-514E-901E-60B0558A1DE2}" type="datetime1">
              <a:rPr lang="de-CH" smtClean="0"/>
              <a:t>21.10.20</a:t>
            </a:fld>
            <a:endParaRPr lang="en-CH"/>
          </a:p>
        </p:txBody>
      </p:sp>
      <p:sp>
        <p:nvSpPr>
          <p:cNvPr id="4" name="Footer Placeholder 3">
            <a:extLst>
              <a:ext uri="{FF2B5EF4-FFF2-40B4-BE49-F238E27FC236}">
                <a16:creationId xmlns:a16="http://schemas.microsoft.com/office/drawing/2014/main" id="{EA948638-F7E8-8543-8C08-A732C847F28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4BAFB12-2A71-2449-93FB-47B0E4291854}"/>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177155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413DA-CE42-1145-B144-A5F2BB785674}"/>
              </a:ext>
            </a:extLst>
          </p:cNvPr>
          <p:cNvSpPr>
            <a:spLocks noGrp="1"/>
          </p:cNvSpPr>
          <p:nvPr>
            <p:ph type="dt" sz="half" idx="10"/>
          </p:nvPr>
        </p:nvSpPr>
        <p:spPr/>
        <p:txBody>
          <a:bodyPr/>
          <a:lstStyle/>
          <a:p>
            <a:fld id="{DAC9FE36-4684-5D4E-84A9-5AC39047C359}" type="datetime1">
              <a:rPr lang="de-CH" smtClean="0"/>
              <a:t>21.10.20</a:t>
            </a:fld>
            <a:endParaRPr lang="en-CH"/>
          </a:p>
        </p:txBody>
      </p:sp>
      <p:sp>
        <p:nvSpPr>
          <p:cNvPr id="3" name="Footer Placeholder 2">
            <a:extLst>
              <a:ext uri="{FF2B5EF4-FFF2-40B4-BE49-F238E27FC236}">
                <a16:creationId xmlns:a16="http://schemas.microsoft.com/office/drawing/2014/main" id="{D385D905-4229-6F4F-9525-7D39C0F70A3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D36BE667-71F1-DC41-B65F-CF6F124B953F}"/>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370720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29C1-A30D-4846-BB5E-BFE7935AA4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48E9C79A-08A1-F449-8A01-571F81305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71D805C0-ABD0-A946-B27E-3D9653A3B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89D127-397E-CC4F-A3B4-6B10920C15EC}"/>
              </a:ext>
            </a:extLst>
          </p:cNvPr>
          <p:cNvSpPr>
            <a:spLocks noGrp="1"/>
          </p:cNvSpPr>
          <p:nvPr>
            <p:ph type="dt" sz="half" idx="10"/>
          </p:nvPr>
        </p:nvSpPr>
        <p:spPr/>
        <p:txBody>
          <a:bodyPr/>
          <a:lstStyle/>
          <a:p>
            <a:fld id="{A665A0F5-165C-7F4E-A88C-EAD246F13299}" type="datetime1">
              <a:rPr lang="de-CH" smtClean="0"/>
              <a:t>21.10.20</a:t>
            </a:fld>
            <a:endParaRPr lang="en-CH"/>
          </a:p>
        </p:txBody>
      </p:sp>
      <p:sp>
        <p:nvSpPr>
          <p:cNvPr id="6" name="Footer Placeholder 5">
            <a:extLst>
              <a:ext uri="{FF2B5EF4-FFF2-40B4-BE49-F238E27FC236}">
                <a16:creationId xmlns:a16="http://schemas.microsoft.com/office/drawing/2014/main" id="{8654A64E-8AD1-A143-A061-D16FC89659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E10FABF-FC6D-8B45-BB70-C0DE006806AF}"/>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273178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3EB6-1DE7-024C-9E3A-61EFF0B51F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ACE07C0-9203-7E44-9E51-477DEE30F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AEF733F8-9090-9E48-ACCB-6FD9DEDF7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581BF9-4967-8240-A6FC-6A62B7EB4DEB}"/>
              </a:ext>
            </a:extLst>
          </p:cNvPr>
          <p:cNvSpPr>
            <a:spLocks noGrp="1"/>
          </p:cNvSpPr>
          <p:nvPr>
            <p:ph type="dt" sz="half" idx="10"/>
          </p:nvPr>
        </p:nvSpPr>
        <p:spPr/>
        <p:txBody>
          <a:bodyPr/>
          <a:lstStyle/>
          <a:p>
            <a:fld id="{70EF3F81-0E1D-B845-8DAC-E19F409ADAEE}" type="datetime1">
              <a:rPr lang="de-CH" smtClean="0"/>
              <a:t>21.10.20</a:t>
            </a:fld>
            <a:endParaRPr lang="en-CH"/>
          </a:p>
        </p:txBody>
      </p:sp>
      <p:sp>
        <p:nvSpPr>
          <p:cNvPr id="6" name="Footer Placeholder 5">
            <a:extLst>
              <a:ext uri="{FF2B5EF4-FFF2-40B4-BE49-F238E27FC236}">
                <a16:creationId xmlns:a16="http://schemas.microsoft.com/office/drawing/2014/main" id="{983CCC24-1E53-A94D-9DB2-516F84AD442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4A5FA34-5F48-044B-8E1F-82ACC3429669}"/>
              </a:ext>
            </a:extLst>
          </p:cNvPr>
          <p:cNvSpPr>
            <a:spLocks noGrp="1"/>
          </p:cNvSpPr>
          <p:nvPr>
            <p:ph type="sldNum" sz="quarter" idx="12"/>
          </p:nvPr>
        </p:nvSpPr>
        <p:spPr/>
        <p:txBody>
          <a:bodyPr/>
          <a:lstStyle/>
          <a:p>
            <a:fld id="{8B21CAE7-0534-4F44-92E0-7CCEABA56AA0}" type="slidenum">
              <a:rPr lang="en-CH" smtClean="0"/>
              <a:t>‹#›</a:t>
            </a:fld>
            <a:endParaRPr lang="en-CH"/>
          </a:p>
        </p:txBody>
      </p:sp>
    </p:spTree>
    <p:extLst>
      <p:ext uri="{BB962C8B-B14F-4D97-AF65-F5344CB8AC3E}">
        <p14:creationId xmlns:p14="http://schemas.microsoft.com/office/powerpoint/2010/main" val="96597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A4ED9-2FE3-0949-8CFC-797926A57D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CFDCACA7-33ED-8D46-96DE-744F7016D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786764B-C153-D04F-AB00-85CC7B0CC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11149-B94A-4B42-8E34-D8E8490652F1}" type="datetime1">
              <a:rPr lang="de-CH" smtClean="0"/>
              <a:t>21.10.20</a:t>
            </a:fld>
            <a:endParaRPr lang="en-CH"/>
          </a:p>
        </p:txBody>
      </p:sp>
      <p:sp>
        <p:nvSpPr>
          <p:cNvPr id="5" name="Footer Placeholder 4">
            <a:extLst>
              <a:ext uri="{FF2B5EF4-FFF2-40B4-BE49-F238E27FC236}">
                <a16:creationId xmlns:a16="http://schemas.microsoft.com/office/drawing/2014/main" id="{368AA4AA-6804-554A-A063-F9E03B8D7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0770BDBB-64B1-AD4D-8C69-434F9A7AE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1CAE7-0534-4F44-92E0-7CCEABA56AA0}" type="slidenum">
              <a:rPr lang="en-CH" smtClean="0"/>
              <a:t>‹#›</a:t>
            </a:fld>
            <a:endParaRPr lang="en-CH"/>
          </a:p>
        </p:txBody>
      </p:sp>
    </p:spTree>
    <p:extLst>
      <p:ext uri="{BB962C8B-B14F-4D97-AF65-F5344CB8AC3E}">
        <p14:creationId xmlns:p14="http://schemas.microsoft.com/office/powerpoint/2010/main" val="237598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35B8-4500-8244-B0A7-8BBB6B6B2138}"/>
              </a:ext>
            </a:extLst>
          </p:cNvPr>
          <p:cNvSpPr>
            <a:spLocks noGrp="1"/>
          </p:cNvSpPr>
          <p:nvPr>
            <p:ph type="ctrTitle"/>
          </p:nvPr>
        </p:nvSpPr>
        <p:spPr/>
        <p:txBody>
          <a:bodyPr>
            <a:normAutofit/>
          </a:bodyPr>
          <a:lstStyle/>
          <a:p>
            <a:br>
              <a:rPr lang="en-CH" dirty="0"/>
            </a:br>
            <a:r>
              <a:rPr lang="en-CH" dirty="0"/>
              <a:t>External services integration</a:t>
            </a:r>
          </a:p>
        </p:txBody>
      </p:sp>
      <p:sp>
        <p:nvSpPr>
          <p:cNvPr id="4" name="TextBox 3">
            <a:extLst>
              <a:ext uri="{FF2B5EF4-FFF2-40B4-BE49-F238E27FC236}">
                <a16:creationId xmlns:a16="http://schemas.microsoft.com/office/drawing/2014/main" id="{8D7F4DBD-5B42-CA47-8212-6AAE93F55D85}"/>
              </a:ext>
            </a:extLst>
          </p:cNvPr>
          <p:cNvSpPr txBox="1"/>
          <p:nvPr/>
        </p:nvSpPr>
        <p:spPr>
          <a:xfrm>
            <a:off x="5345666" y="3722914"/>
            <a:ext cx="1500667" cy="369332"/>
          </a:xfrm>
          <a:prstGeom prst="rect">
            <a:avLst/>
          </a:prstGeom>
          <a:noFill/>
        </p:spPr>
        <p:txBody>
          <a:bodyPr wrap="none" rtlCol="0">
            <a:spAutoFit/>
          </a:bodyPr>
          <a:lstStyle/>
          <a:p>
            <a:r>
              <a:rPr lang="en-CH" dirty="0"/>
              <a:t>Marco Pereira</a:t>
            </a:r>
          </a:p>
        </p:txBody>
      </p:sp>
      <p:sp>
        <p:nvSpPr>
          <p:cNvPr id="5" name="Slide Number Placeholder 4">
            <a:extLst>
              <a:ext uri="{FF2B5EF4-FFF2-40B4-BE49-F238E27FC236}">
                <a16:creationId xmlns:a16="http://schemas.microsoft.com/office/drawing/2014/main" id="{38975302-8971-3243-978A-E479B784D787}"/>
              </a:ext>
            </a:extLst>
          </p:cNvPr>
          <p:cNvSpPr>
            <a:spLocks noGrp="1"/>
          </p:cNvSpPr>
          <p:nvPr>
            <p:ph type="sldNum" sz="quarter" idx="12"/>
          </p:nvPr>
        </p:nvSpPr>
        <p:spPr/>
        <p:txBody>
          <a:bodyPr/>
          <a:lstStyle/>
          <a:p>
            <a:fld id="{8B21CAE7-0534-4F44-92E0-7CCEABA56AA0}" type="slidenum">
              <a:rPr lang="en-CH" smtClean="0"/>
              <a:t>1</a:t>
            </a:fld>
            <a:endParaRPr lang="en-CH"/>
          </a:p>
        </p:txBody>
      </p:sp>
    </p:spTree>
    <p:extLst>
      <p:ext uri="{BB962C8B-B14F-4D97-AF65-F5344CB8AC3E}">
        <p14:creationId xmlns:p14="http://schemas.microsoft.com/office/powerpoint/2010/main" val="341279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9159B788-6AA1-054D-A6C1-24525945C8BB}"/>
              </a:ext>
            </a:extLst>
          </p:cNvPr>
          <p:cNvPicPr>
            <a:picLocks noChangeAspect="1"/>
          </p:cNvPicPr>
          <p:nvPr/>
        </p:nvPicPr>
        <p:blipFill>
          <a:blip r:embed="rId3"/>
          <a:stretch>
            <a:fillRect/>
          </a:stretch>
        </p:blipFill>
        <p:spPr>
          <a:xfrm>
            <a:off x="755873" y="2920181"/>
            <a:ext cx="10680253" cy="1565381"/>
          </a:xfrm>
          <a:prstGeom prst="rect">
            <a:avLst/>
          </a:prstGeom>
        </p:spPr>
      </p:pic>
      <p:sp>
        <p:nvSpPr>
          <p:cNvPr id="7" name="TextBox 6">
            <a:extLst>
              <a:ext uri="{FF2B5EF4-FFF2-40B4-BE49-F238E27FC236}">
                <a16:creationId xmlns:a16="http://schemas.microsoft.com/office/drawing/2014/main" id="{2DC9D2C2-488A-B642-9795-4558E41A7B65}"/>
              </a:ext>
            </a:extLst>
          </p:cNvPr>
          <p:cNvSpPr txBox="1"/>
          <p:nvPr/>
        </p:nvSpPr>
        <p:spPr>
          <a:xfrm>
            <a:off x="766916" y="545688"/>
            <a:ext cx="9508654" cy="769441"/>
          </a:xfrm>
          <a:prstGeom prst="rect">
            <a:avLst/>
          </a:prstGeom>
          <a:noFill/>
        </p:spPr>
        <p:txBody>
          <a:bodyPr wrap="square" rtlCol="0">
            <a:spAutoFit/>
          </a:bodyPr>
          <a:lstStyle/>
          <a:p>
            <a:r>
              <a:rPr lang="en-CH" sz="4400" dirty="0"/>
              <a:t>Entry example in DHIS2 as the result</a:t>
            </a:r>
          </a:p>
        </p:txBody>
      </p:sp>
      <p:sp>
        <p:nvSpPr>
          <p:cNvPr id="10" name="Slide Number Placeholder 9">
            <a:extLst>
              <a:ext uri="{FF2B5EF4-FFF2-40B4-BE49-F238E27FC236}">
                <a16:creationId xmlns:a16="http://schemas.microsoft.com/office/drawing/2014/main" id="{6426061E-946D-5346-BECB-37DEAFC14751}"/>
              </a:ext>
            </a:extLst>
          </p:cNvPr>
          <p:cNvSpPr>
            <a:spLocks noGrp="1"/>
          </p:cNvSpPr>
          <p:nvPr>
            <p:ph type="sldNum" sz="quarter" idx="12"/>
          </p:nvPr>
        </p:nvSpPr>
        <p:spPr/>
        <p:txBody>
          <a:bodyPr/>
          <a:lstStyle/>
          <a:p>
            <a:fld id="{8B21CAE7-0534-4F44-92E0-7CCEABA56AA0}" type="slidenum">
              <a:rPr lang="en-CH" smtClean="0"/>
              <a:t>10</a:t>
            </a:fld>
            <a:endParaRPr lang="en-CH"/>
          </a:p>
        </p:txBody>
      </p:sp>
    </p:spTree>
    <p:extLst>
      <p:ext uri="{BB962C8B-B14F-4D97-AF65-F5344CB8AC3E}">
        <p14:creationId xmlns:p14="http://schemas.microsoft.com/office/powerpoint/2010/main" val="3091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16A0-BA00-A64D-82FD-4D356ECE2FB4}"/>
              </a:ext>
            </a:extLst>
          </p:cNvPr>
          <p:cNvSpPr>
            <a:spLocks noGrp="1"/>
          </p:cNvSpPr>
          <p:nvPr>
            <p:ph type="title"/>
          </p:nvPr>
        </p:nvSpPr>
        <p:spPr/>
        <p:txBody>
          <a:bodyPr/>
          <a:lstStyle/>
          <a:p>
            <a:r>
              <a:rPr lang="en-CH" dirty="0"/>
              <a:t>Transaction in the OpenHIM platform</a:t>
            </a:r>
          </a:p>
        </p:txBody>
      </p:sp>
      <p:sp>
        <p:nvSpPr>
          <p:cNvPr id="4" name="Slide Number Placeholder 3">
            <a:extLst>
              <a:ext uri="{FF2B5EF4-FFF2-40B4-BE49-F238E27FC236}">
                <a16:creationId xmlns:a16="http://schemas.microsoft.com/office/drawing/2014/main" id="{A1342D8C-3DC2-D549-8EB3-46CA73F9F907}"/>
              </a:ext>
            </a:extLst>
          </p:cNvPr>
          <p:cNvSpPr>
            <a:spLocks noGrp="1"/>
          </p:cNvSpPr>
          <p:nvPr>
            <p:ph type="sldNum" sz="quarter" idx="12"/>
          </p:nvPr>
        </p:nvSpPr>
        <p:spPr/>
        <p:txBody>
          <a:bodyPr/>
          <a:lstStyle/>
          <a:p>
            <a:fld id="{8B21CAE7-0534-4F44-92E0-7CCEABA56AA0}" type="slidenum">
              <a:rPr lang="en-CH" smtClean="0"/>
              <a:t>11</a:t>
            </a:fld>
            <a:endParaRPr lang="en-CH"/>
          </a:p>
        </p:txBody>
      </p:sp>
      <p:pic>
        <p:nvPicPr>
          <p:cNvPr id="5" name="Picture 4">
            <a:extLst>
              <a:ext uri="{FF2B5EF4-FFF2-40B4-BE49-F238E27FC236}">
                <a16:creationId xmlns:a16="http://schemas.microsoft.com/office/drawing/2014/main" id="{71B7E269-1E93-AF4D-A9CE-DAB8C58E2530}"/>
              </a:ext>
            </a:extLst>
          </p:cNvPr>
          <p:cNvPicPr>
            <a:picLocks noChangeAspect="1"/>
          </p:cNvPicPr>
          <p:nvPr/>
        </p:nvPicPr>
        <p:blipFill>
          <a:blip r:embed="rId2"/>
          <a:stretch>
            <a:fillRect/>
          </a:stretch>
        </p:blipFill>
        <p:spPr>
          <a:xfrm>
            <a:off x="1148686" y="1447125"/>
            <a:ext cx="9894627" cy="4909225"/>
          </a:xfrm>
          <a:prstGeom prst="rect">
            <a:avLst/>
          </a:prstGeom>
        </p:spPr>
      </p:pic>
    </p:spTree>
    <p:extLst>
      <p:ext uri="{BB962C8B-B14F-4D97-AF65-F5344CB8AC3E}">
        <p14:creationId xmlns:p14="http://schemas.microsoft.com/office/powerpoint/2010/main" val="274101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B515-D3E0-6340-956C-DB52458227E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Every transaction is stored in the platform</a:t>
            </a:r>
          </a:p>
        </p:txBody>
      </p:sp>
      <p:sp>
        <p:nvSpPr>
          <p:cNvPr id="4" name="Slide Number Placeholder 3">
            <a:extLst>
              <a:ext uri="{FF2B5EF4-FFF2-40B4-BE49-F238E27FC236}">
                <a16:creationId xmlns:a16="http://schemas.microsoft.com/office/drawing/2014/main" id="{2EC5251D-40EE-4446-A9F8-769691AD0ED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B21CAE7-0534-4F44-92E0-7CCEABA56AA0}" type="slidenum">
              <a:rPr lang="en-US" smtClean="0"/>
              <a:pPr>
                <a:spcAft>
                  <a:spcPts val="600"/>
                </a:spcAft>
              </a:pPr>
              <a:t>12</a:t>
            </a:fld>
            <a:endParaRPr lang="en-US"/>
          </a:p>
        </p:txBody>
      </p:sp>
      <p:pic>
        <p:nvPicPr>
          <p:cNvPr id="6" name="Picture 5">
            <a:extLst>
              <a:ext uri="{FF2B5EF4-FFF2-40B4-BE49-F238E27FC236}">
                <a16:creationId xmlns:a16="http://schemas.microsoft.com/office/drawing/2014/main" id="{75D4DB90-47D6-104F-85C9-C768D22CB41E}"/>
              </a:ext>
            </a:extLst>
          </p:cNvPr>
          <p:cNvPicPr>
            <a:picLocks noChangeAspect="1"/>
          </p:cNvPicPr>
          <p:nvPr/>
        </p:nvPicPr>
        <p:blipFill>
          <a:blip r:embed="rId2"/>
          <a:stretch>
            <a:fillRect/>
          </a:stretch>
        </p:blipFill>
        <p:spPr>
          <a:xfrm>
            <a:off x="1192473" y="1510373"/>
            <a:ext cx="9807054" cy="4565352"/>
          </a:xfrm>
          <a:prstGeom prst="rect">
            <a:avLst/>
          </a:prstGeom>
        </p:spPr>
      </p:pic>
    </p:spTree>
    <p:extLst>
      <p:ext uri="{BB962C8B-B14F-4D97-AF65-F5344CB8AC3E}">
        <p14:creationId xmlns:p14="http://schemas.microsoft.com/office/powerpoint/2010/main" val="209422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242E-7470-D941-9B96-FFFE62B41B28}"/>
              </a:ext>
            </a:extLst>
          </p:cNvPr>
          <p:cNvSpPr>
            <a:spLocks noGrp="1"/>
          </p:cNvSpPr>
          <p:nvPr>
            <p:ph type="title"/>
          </p:nvPr>
        </p:nvSpPr>
        <p:spPr/>
        <p:txBody>
          <a:bodyPr/>
          <a:lstStyle/>
          <a:p>
            <a:r>
              <a:rPr lang="en-CH" dirty="0"/>
              <a:t>Generalisation of the mediator for other tasks</a:t>
            </a:r>
          </a:p>
        </p:txBody>
      </p:sp>
      <p:sp>
        <p:nvSpPr>
          <p:cNvPr id="4" name="Slide Number Placeholder 3">
            <a:extLst>
              <a:ext uri="{FF2B5EF4-FFF2-40B4-BE49-F238E27FC236}">
                <a16:creationId xmlns:a16="http://schemas.microsoft.com/office/drawing/2014/main" id="{C015F2DA-8F3C-7346-980D-56EDB7B2FE61}"/>
              </a:ext>
            </a:extLst>
          </p:cNvPr>
          <p:cNvSpPr>
            <a:spLocks noGrp="1"/>
          </p:cNvSpPr>
          <p:nvPr>
            <p:ph type="sldNum" sz="quarter" idx="12"/>
          </p:nvPr>
        </p:nvSpPr>
        <p:spPr/>
        <p:txBody>
          <a:bodyPr/>
          <a:lstStyle/>
          <a:p>
            <a:fld id="{8B21CAE7-0534-4F44-92E0-7CCEABA56AA0}" type="slidenum">
              <a:rPr lang="en-CH" smtClean="0"/>
              <a:t>13</a:t>
            </a:fld>
            <a:endParaRPr lang="en-CH"/>
          </a:p>
        </p:txBody>
      </p:sp>
      <p:sp>
        <p:nvSpPr>
          <p:cNvPr id="6" name="TextBox 5">
            <a:extLst>
              <a:ext uri="{FF2B5EF4-FFF2-40B4-BE49-F238E27FC236}">
                <a16:creationId xmlns:a16="http://schemas.microsoft.com/office/drawing/2014/main" id="{C676DE81-C918-8E45-97F7-1204FB2DCA47}"/>
              </a:ext>
            </a:extLst>
          </p:cNvPr>
          <p:cNvSpPr txBox="1"/>
          <p:nvPr/>
        </p:nvSpPr>
        <p:spPr>
          <a:xfrm>
            <a:off x="468630" y="3423354"/>
            <a:ext cx="3726180" cy="1754326"/>
          </a:xfrm>
          <a:prstGeom prst="rect">
            <a:avLst/>
          </a:prstGeom>
          <a:noFill/>
        </p:spPr>
        <p:txBody>
          <a:bodyPr wrap="square" rtlCol="0">
            <a:spAutoFit/>
          </a:bodyPr>
          <a:lstStyle/>
          <a:p>
            <a:pPr marL="285750" indent="-285750">
              <a:buFont typeface="Arial" panose="020B0604020202020204" pitchFamily="34" charset="0"/>
              <a:buChar char="•"/>
            </a:pPr>
            <a:r>
              <a:rPr lang="en-CH" dirty="0"/>
              <a:t>Credentials provided in platform</a:t>
            </a:r>
          </a:p>
          <a:p>
            <a:pPr marL="285750" indent="-285750">
              <a:buFont typeface="Arial" panose="020B0604020202020204" pitchFamily="34" charset="0"/>
              <a:buChar char="•"/>
            </a:pPr>
            <a:r>
              <a:rPr lang="en-CH" dirty="0"/>
              <a:t>Multiple languages</a:t>
            </a:r>
          </a:p>
          <a:p>
            <a:pPr marL="285750" indent="-285750">
              <a:buFont typeface="Arial" panose="020B0604020202020204" pitchFamily="34" charset="0"/>
              <a:buChar char="•"/>
            </a:pPr>
            <a:r>
              <a:rPr lang="en-CH" dirty="0"/>
              <a:t>Expression</a:t>
            </a:r>
          </a:p>
          <a:p>
            <a:pPr marL="285750" indent="-285750">
              <a:buFont typeface="Arial" panose="020B0604020202020204" pitchFamily="34" charset="0"/>
              <a:buChar char="•"/>
            </a:pPr>
            <a:r>
              <a:rPr lang="en-CH" dirty="0"/>
              <a:t>Drop-down: Names of the languages in the language folder </a:t>
            </a:r>
          </a:p>
          <a:p>
            <a:pPr marL="285750" indent="-285750">
              <a:buFont typeface="Arial" panose="020B0604020202020204" pitchFamily="34" charset="0"/>
              <a:buChar char="•"/>
            </a:pPr>
            <a:endParaRPr lang="en-CH" dirty="0"/>
          </a:p>
        </p:txBody>
      </p:sp>
      <p:pic>
        <p:nvPicPr>
          <p:cNvPr id="3" name="Picture 2">
            <a:extLst>
              <a:ext uri="{FF2B5EF4-FFF2-40B4-BE49-F238E27FC236}">
                <a16:creationId xmlns:a16="http://schemas.microsoft.com/office/drawing/2014/main" id="{ABCB2BD2-918F-3D43-B92E-0FDB0CF33814}"/>
              </a:ext>
            </a:extLst>
          </p:cNvPr>
          <p:cNvPicPr>
            <a:picLocks noChangeAspect="1"/>
          </p:cNvPicPr>
          <p:nvPr/>
        </p:nvPicPr>
        <p:blipFill rotWithShape="1">
          <a:blip r:embed="rId3"/>
          <a:srcRect r="1697" b="2141"/>
          <a:stretch/>
        </p:blipFill>
        <p:spPr>
          <a:xfrm>
            <a:off x="4961494" y="1526206"/>
            <a:ext cx="6260512" cy="4830144"/>
          </a:xfrm>
          <a:prstGeom prst="rect">
            <a:avLst/>
          </a:prstGeom>
        </p:spPr>
      </p:pic>
    </p:spTree>
    <p:extLst>
      <p:ext uri="{BB962C8B-B14F-4D97-AF65-F5344CB8AC3E}">
        <p14:creationId xmlns:p14="http://schemas.microsoft.com/office/powerpoint/2010/main" val="245266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99D4-F564-DD4D-B283-31721C640A6F}"/>
              </a:ext>
            </a:extLst>
          </p:cNvPr>
          <p:cNvSpPr>
            <a:spLocks noGrp="1"/>
          </p:cNvSpPr>
          <p:nvPr>
            <p:ph type="title"/>
          </p:nvPr>
        </p:nvSpPr>
        <p:spPr/>
        <p:txBody>
          <a:bodyPr/>
          <a:lstStyle/>
          <a:p>
            <a:r>
              <a:rPr lang="en-CH" dirty="0"/>
              <a:t>Configuring the mediator</a:t>
            </a:r>
          </a:p>
        </p:txBody>
      </p:sp>
      <p:sp>
        <p:nvSpPr>
          <p:cNvPr id="4" name="Slide Number Placeholder 3">
            <a:extLst>
              <a:ext uri="{FF2B5EF4-FFF2-40B4-BE49-F238E27FC236}">
                <a16:creationId xmlns:a16="http://schemas.microsoft.com/office/drawing/2014/main" id="{9B18DC71-E549-844E-9722-6D128E67FC71}"/>
              </a:ext>
            </a:extLst>
          </p:cNvPr>
          <p:cNvSpPr>
            <a:spLocks noGrp="1"/>
          </p:cNvSpPr>
          <p:nvPr>
            <p:ph type="sldNum" sz="quarter" idx="12"/>
          </p:nvPr>
        </p:nvSpPr>
        <p:spPr/>
        <p:txBody>
          <a:bodyPr/>
          <a:lstStyle/>
          <a:p>
            <a:fld id="{8B21CAE7-0534-4F44-92E0-7CCEABA56AA0}" type="slidenum">
              <a:rPr lang="en-CH" smtClean="0"/>
              <a:t>14</a:t>
            </a:fld>
            <a:endParaRPr lang="en-CH"/>
          </a:p>
        </p:txBody>
      </p:sp>
      <p:pic>
        <p:nvPicPr>
          <p:cNvPr id="6" name="Picture 5">
            <a:extLst>
              <a:ext uri="{FF2B5EF4-FFF2-40B4-BE49-F238E27FC236}">
                <a16:creationId xmlns:a16="http://schemas.microsoft.com/office/drawing/2014/main" id="{41E0CE33-01F0-EA4A-ADB3-5C6652527136}"/>
              </a:ext>
            </a:extLst>
          </p:cNvPr>
          <p:cNvPicPr>
            <a:picLocks noChangeAspect="1"/>
          </p:cNvPicPr>
          <p:nvPr/>
        </p:nvPicPr>
        <p:blipFill>
          <a:blip r:embed="rId2"/>
          <a:stretch>
            <a:fillRect/>
          </a:stretch>
        </p:blipFill>
        <p:spPr>
          <a:xfrm>
            <a:off x="274198" y="1690688"/>
            <a:ext cx="5682182" cy="3751902"/>
          </a:xfrm>
          <a:prstGeom prst="rect">
            <a:avLst/>
          </a:prstGeom>
        </p:spPr>
      </p:pic>
      <p:pic>
        <p:nvPicPr>
          <p:cNvPr id="3" name="Picture 2">
            <a:extLst>
              <a:ext uri="{FF2B5EF4-FFF2-40B4-BE49-F238E27FC236}">
                <a16:creationId xmlns:a16="http://schemas.microsoft.com/office/drawing/2014/main" id="{C78F46BB-3179-3F40-82FB-7D3B7923011F}"/>
              </a:ext>
            </a:extLst>
          </p:cNvPr>
          <p:cNvPicPr>
            <a:picLocks noChangeAspect="1"/>
          </p:cNvPicPr>
          <p:nvPr/>
        </p:nvPicPr>
        <p:blipFill>
          <a:blip r:embed="rId3"/>
          <a:stretch>
            <a:fillRect/>
          </a:stretch>
        </p:blipFill>
        <p:spPr>
          <a:xfrm>
            <a:off x="6384883" y="1690687"/>
            <a:ext cx="5631738" cy="3751903"/>
          </a:xfrm>
          <a:prstGeom prst="rect">
            <a:avLst/>
          </a:prstGeom>
        </p:spPr>
      </p:pic>
    </p:spTree>
    <p:extLst>
      <p:ext uri="{BB962C8B-B14F-4D97-AF65-F5344CB8AC3E}">
        <p14:creationId xmlns:p14="http://schemas.microsoft.com/office/powerpoint/2010/main" val="373523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A71B-DEDD-F644-B0AE-8360E7ADE07B}"/>
              </a:ext>
            </a:extLst>
          </p:cNvPr>
          <p:cNvSpPr>
            <a:spLocks noGrp="1"/>
          </p:cNvSpPr>
          <p:nvPr>
            <p:ph type="title"/>
          </p:nvPr>
        </p:nvSpPr>
        <p:spPr/>
        <p:txBody>
          <a:bodyPr/>
          <a:lstStyle/>
          <a:p>
            <a:r>
              <a:rPr lang="en-CH" dirty="0"/>
              <a:t>Using the execute function from the language adaptor</a:t>
            </a:r>
          </a:p>
        </p:txBody>
      </p:sp>
      <p:sp>
        <p:nvSpPr>
          <p:cNvPr id="4" name="Slide Number Placeholder 3">
            <a:extLst>
              <a:ext uri="{FF2B5EF4-FFF2-40B4-BE49-F238E27FC236}">
                <a16:creationId xmlns:a16="http://schemas.microsoft.com/office/drawing/2014/main" id="{20CBBBED-D9BB-524D-A2A3-3B5F410FA3E0}"/>
              </a:ext>
            </a:extLst>
          </p:cNvPr>
          <p:cNvSpPr>
            <a:spLocks noGrp="1"/>
          </p:cNvSpPr>
          <p:nvPr>
            <p:ph type="sldNum" sz="quarter" idx="12"/>
          </p:nvPr>
        </p:nvSpPr>
        <p:spPr/>
        <p:txBody>
          <a:bodyPr/>
          <a:lstStyle/>
          <a:p>
            <a:fld id="{8B21CAE7-0534-4F44-92E0-7CCEABA56AA0}" type="slidenum">
              <a:rPr lang="en-CH" smtClean="0"/>
              <a:t>15</a:t>
            </a:fld>
            <a:endParaRPr lang="en-CH"/>
          </a:p>
        </p:txBody>
      </p:sp>
      <p:sp>
        <p:nvSpPr>
          <p:cNvPr id="7" name="TextBox 6">
            <a:extLst>
              <a:ext uri="{FF2B5EF4-FFF2-40B4-BE49-F238E27FC236}">
                <a16:creationId xmlns:a16="http://schemas.microsoft.com/office/drawing/2014/main" id="{9FF25CA1-6762-F14A-BAC9-EC382356C1B9}"/>
              </a:ext>
            </a:extLst>
          </p:cNvPr>
          <p:cNvSpPr txBox="1"/>
          <p:nvPr/>
        </p:nvSpPr>
        <p:spPr>
          <a:xfrm>
            <a:off x="838200" y="1983333"/>
            <a:ext cx="2924121" cy="3139321"/>
          </a:xfrm>
          <a:prstGeom prst="rect">
            <a:avLst/>
          </a:prstGeom>
          <a:noFill/>
        </p:spPr>
        <p:txBody>
          <a:bodyPr wrap="square" rtlCol="0">
            <a:spAutoFit/>
          </a:bodyPr>
          <a:lstStyle/>
          <a:p>
            <a:pPr marL="285750" indent="-285750">
              <a:buFont typeface="Arial" panose="020B0604020202020204" pitchFamily="34" charset="0"/>
              <a:buChar char="•"/>
            </a:pPr>
            <a:r>
              <a:rPr lang="en-CH" dirty="0"/>
              <a:t>Uses most of the original OpenFN function “execute”, without CLI</a:t>
            </a:r>
          </a:p>
          <a:p>
            <a:pPr marL="285750" indent="-285750">
              <a:buFont typeface="Arial" panose="020B0604020202020204" pitchFamily="34" charset="0"/>
              <a:buChar char="•"/>
            </a:pPr>
            <a:r>
              <a:rPr lang="en-CH" dirty="0"/>
              <a:t>Uses languages e.g. language-dhis2 as extension</a:t>
            </a:r>
          </a:p>
          <a:p>
            <a:pPr marL="285750" indent="-285750">
              <a:buFont typeface="Arial" panose="020B0604020202020204" pitchFamily="34" charset="0"/>
              <a:buChar char="•"/>
            </a:pPr>
            <a:r>
              <a:rPr lang="en-CH" dirty="0"/>
              <a:t>Creates virtual machine with only state and extensions in the environment to reduce risks</a:t>
            </a:r>
          </a:p>
        </p:txBody>
      </p:sp>
      <p:pic>
        <p:nvPicPr>
          <p:cNvPr id="3" name="Picture 2">
            <a:extLst>
              <a:ext uri="{FF2B5EF4-FFF2-40B4-BE49-F238E27FC236}">
                <a16:creationId xmlns:a16="http://schemas.microsoft.com/office/drawing/2014/main" id="{789CB04B-1A5D-2F41-8F80-47E36BFF8D92}"/>
              </a:ext>
            </a:extLst>
          </p:cNvPr>
          <p:cNvPicPr>
            <a:picLocks noChangeAspect="1"/>
          </p:cNvPicPr>
          <p:nvPr/>
        </p:nvPicPr>
        <p:blipFill>
          <a:blip r:embed="rId3"/>
          <a:stretch>
            <a:fillRect/>
          </a:stretch>
        </p:blipFill>
        <p:spPr>
          <a:xfrm>
            <a:off x="5080000" y="2641600"/>
            <a:ext cx="6273800" cy="1574800"/>
          </a:xfrm>
          <a:prstGeom prst="rect">
            <a:avLst/>
          </a:prstGeom>
        </p:spPr>
      </p:pic>
    </p:spTree>
    <p:extLst>
      <p:ext uri="{BB962C8B-B14F-4D97-AF65-F5344CB8AC3E}">
        <p14:creationId xmlns:p14="http://schemas.microsoft.com/office/powerpoint/2010/main" val="194268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35CE-029C-9E4D-815D-A0F2AA4C2FB5}"/>
              </a:ext>
            </a:extLst>
          </p:cNvPr>
          <p:cNvSpPr>
            <a:spLocks noGrp="1"/>
          </p:cNvSpPr>
          <p:nvPr>
            <p:ph type="title"/>
          </p:nvPr>
        </p:nvSpPr>
        <p:spPr/>
        <p:txBody>
          <a:bodyPr>
            <a:normAutofit fontScale="90000"/>
          </a:bodyPr>
          <a:lstStyle/>
          <a:p>
            <a:r>
              <a:rPr lang="en-CH" dirty="0"/>
              <a:t>District Health Information Software 2 (DHIS2) as the largest Health management information system</a:t>
            </a:r>
          </a:p>
        </p:txBody>
      </p:sp>
      <p:sp>
        <p:nvSpPr>
          <p:cNvPr id="3" name="Content Placeholder 2">
            <a:extLst>
              <a:ext uri="{FF2B5EF4-FFF2-40B4-BE49-F238E27FC236}">
                <a16:creationId xmlns:a16="http://schemas.microsoft.com/office/drawing/2014/main" id="{FF90A4D1-B32E-9446-A3AE-990D018EE5B6}"/>
              </a:ext>
            </a:extLst>
          </p:cNvPr>
          <p:cNvSpPr>
            <a:spLocks noGrp="1"/>
          </p:cNvSpPr>
          <p:nvPr>
            <p:ph idx="1"/>
          </p:nvPr>
        </p:nvSpPr>
        <p:spPr>
          <a:xfrm>
            <a:off x="838200" y="2506662"/>
            <a:ext cx="10515600" cy="4351338"/>
          </a:xfrm>
        </p:spPr>
        <p:txBody>
          <a:bodyPr/>
          <a:lstStyle/>
          <a:p>
            <a:r>
              <a:rPr lang="en-CH" dirty="0"/>
              <a:t>Platform for collecting, analyzing, visualizing and sharing data</a:t>
            </a:r>
          </a:p>
          <a:p>
            <a:r>
              <a:rPr lang="en-CH" dirty="0"/>
              <a:t>Improve tracking and reporting responding to disease outbreaks</a:t>
            </a:r>
          </a:p>
          <a:p>
            <a:r>
              <a:rPr lang="en-CH" dirty="0"/>
              <a:t>National real-time perfomance monitoring e.g. for nationwide immunization program</a:t>
            </a:r>
          </a:p>
        </p:txBody>
      </p:sp>
      <p:sp>
        <p:nvSpPr>
          <p:cNvPr id="4" name="Slide Number Placeholder 3">
            <a:extLst>
              <a:ext uri="{FF2B5EF4-FFF2-40B4-BE49-F238E27FC236}">
                <a16:creationId xmlns:a16="http://schemas.microsoft.com/office/drawing/2014/main" id="{19EE58A6-53AE-A345-8E19-C7C3D7426880}"/>
              </a:ext>
            </a:extLst>
          </p:cNvPr>
          <p:cNvSpPr>
            <a:spLocks noGrp="1"/>
          </p:cNvSpPr>
          <p:nvPr>
            <p:ph type="sldNum" sz="quarter" idx="12"/>
          </p:nvPr>
        </p:nvSpPr>
        <p:spPr/>
        <p:txBody>
          <a:bodyPr/>
          <a:lstStyle/>
          <a:p>
            <a:fld id="{8B21CAE7-0534-4F44-92E0-7CCEABA56AA0}" type="slidenum">
              <a:rPr lang="en-CH" smtClean="0"/>
              <a:t>2</a:t>
            </a:fld>
            <a:endParaRPr lang="en-CH"/>
          </a:p>
        </p:txBody>
      </p:sp>
    </p:spTree>
    <p:extLst>
      <p:ext uri="{BB962C8B-B14F-4D97-AF65-F5344CB8AC3E}">
        <p14:creationId xmlns:p14="http://schemas.microsoft.com/office/powerpoint/2010/main" val="377469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AFE2-EF04-D04C-80BF-2E7663E0F483}"/>
              </a:ext>
            </a:extLst>
          </p:cNvPr>
          <p:cNvSpPr>
            <a:spLocks noGrp="1"/>
          </p:cNvSpPr>
          <p:nvPr>
            <p:ph type="title"/>
          </p:nvPr>
        </p:nvSpPr>
        <p:spPr/>
        <p:txBody>
          <a:bodyPr>
            <a:normAutofit/>
          </a:bodyPr>
          <a:lstStyle/>
          <a:p>
            <a:r>
              <a:rPr lang="en-CH" dirty="0"/>
              <a:t>DHIS2 integration with open Health Information Mediator (openHIM)</a:t>
            </a:r>
          </a:p>
        </p:txBody>
      </p:sp>
      <p:pic>
        <p:nvPicPr>
          <p:cNvPr id="5" name="Content Placeholder 4" descr="A close up of text on a white background&#10;&#10;Description automatically generated">
            <a:extLst>
              <a:ext uri="{FF2B5EF4-FFF2-40B4-BE49-F238E27FC236}">
                <a16:creationId xmlns:a16="http://schemas.microsoft.com/office/drawing/2014/main" id="{85766E01-81BA-3948-A689-AF247D6E1A48}"/>
              </a:ext>
            </a:extLst>
          </p:cNvPr>
          <p:cNvPicPr>
            <a:picLocks noGrp="1" noChangeAspect="1"/>
          </p:cNvPicPr>
          <p:nvPr>
            <p:ph idx="1"/>
          </p:nvPr>
        </p:nvPicPr>
        <p:blipFill>
          <a:blip r:embed="rId3"/>
          <a:stretch>
            <a:fillRect/>
          </a:stretch>
        </p:blipFill>
        <p:spPr>
          <a:xfrm>
            <a:off x="838200" y="1860951"/>
            <a:ext cx="10515600" cy="4280686"/>
          </a:xfrm>
        </p:spPr>
      </p:pic>
      <p:sp>
        <p:nvSpPr>
          <p:cNvPr id="6" name="TextBox 5">
            <a:extLst>
              <a:ext uri="{FF2B5EF4-FFF2-40B4-BE49-F238E27FC236}">
                <a16:creationId xmlns:a16="http://schemas.microsoft.com/office/drawing/2014/main" id="{FC826FA6-A486-9645-8B4B-7D0E2309607A}"/>
              </a:ext>
            </a:extLst>
          </p:cNvPr>
          <p:cNvSpPr txBox="1"/>
          <p:nvPr/>
        </p:nvSpPr>
        <p:spPr>
          <a:xfrm>
            <a:off x="7704628" y="2028606"/>
            <a:ext cx="2296886" cy="830997"/>
          </a:xfrm>
          <a:prstGeom prst="rect">
            <a:avLst/>
          </a:prstGeom>
          <a:solidFill>
            <a:schemeClr val="bg1"/>
          </a:solidFill>
        </p:spPr>
        <p:txBody>
          <a:bodyPr wrap="square" rtlCol="0">
            <a:spAutoFit/>
          </a:bodyPr>
          <a:lstStyle/>
          <a:p>
            <a:r>
              <a:rPr lang="en-CH" sz="1600" dirty="0"/>
              <a:t>Mediator receives request and posts data to DHIS2</a:t>
            </a:r>
            <a:endParaRPr lang="en-CH" sz="1400" dirty="0"/>
          </a:p>
        </p:txBody>
      </p:sp>
      <p:sp>
        <p:nvSpPr>
          <p:cNvPr id="7" name="TextBox 6">
            <a:extLst>
              <a:ext uri="{FF2B5EF4-FFF2-40B4-BE49-F238E27FC236}">
                <a16:creationId xmlns:a16="http://schemas.microsoft.com/office/drawing/2014/main" id="{12397787-8027-CD43-8E07-5984511EC0A6}"/>
              </a:ext>
            </a:extLst>
          </p:cNvPr>
          <p:cNvSpPr txBox="1"/>
          <p:nvPr/>
        </p:nvSpPr>
        <p:spPr>
          <a:xfrm>
            <a:off x="7978877" y="5147187"/>
            <a:ext cx="2022637" cy="840658"/>
          </a:xfrm>
          <a:prstGeom prst="rect">
            <a:avLst/>
          </a:prstGeom>
          <a:solidFill>
            <a:schemeClr val="bg1"/>
          </a:solidFill>
        </p:spPr>
        <p:txBody>
          <a:bodyPr wrap="square" rtlCol="0">
            <a:spAutoFit/>
          </a:bodyPr>
          <a:lstStyle/>
          <a:p>
            <a:endParaRPr lang="en-CH" dirty="0"/>
          </a:p>
        </p:txBody>
      </p:sp>
      <p:sp>
        <p:nvSpPr>
          <p:cNvPr id="8" name="TextBox 7">
            <a:extLst>
              <a:ext uri="{FF2B5EF4-FFF2-40B4-BE49-F238E27FC236}">
                <a16:creationId xmlns:a16="http://schemas.microsoft.com/office/drawing/2014/main" id="{26905700-4F02-DF4F-882A-7F83E300FC50}"/>
              </a:ext>
            </a:extLst>
          </p:cNvPr>
          <p:cNvSpPr txBox="1"/>
          <p:nvPr/>
        </p:nvSpPr>
        <p:spPr>
          <a:xfrm>
            <a:off x="8347586" y="4218038"/>
            <a:ext cx="1017639" cy="339214"/>
          </a:xfrm>
          <a:prstGeom prst="rect">
            <a:avLst/>
          </a:prstGeom>
          <a:solidFill>
            <a:schemeClr val="bg1"/>
          </a:solidFill>
        </p:spPr>
        <p:txBody>
          <a:bodyPr wrap="square" rtlCol="0">
            <a:spAutoFit/>
          </a:bodyPr>
          <a:lstStyle/>
          <a:p>
            <a:endParaRPr lang="en-CH" dirty="0"/>
          </a:p>
        </p:txBody>
      </p:sp>
      <p:sp>
        <p:nvSpPr>
          <p:cNvPr id="9" name="TextBox 8">
            <a:extLst>
              <a:ext uri="{FF2B5EF4-FFF2-40B4-BE49-F238E27FC236}">
                <a16:creationId xmlns:a16="http://schemas.microsoft.com/office/drawing/2014/main" id="{1BEF8560-AE8A-E64C-AE07-C8406EA86F13}"/>
              </a:ext>
            </a:extLst>
          </p:cNvPr>
          <p:cNvSpPr txBox="1"/>
          <p:nvPr/>
        </p:nvSpPr>
        <p:spPr>
          <a:xfrm>
            <a:off x="1297858" y="5043948"/>
            <a:ext cx="2271252" cy="943897"/>
          </a:xfrm>
          <a:prstGeom prst="rect">
            <a:avLst/>
          </a:prstGeom>
          <a:solidFill>
            <a:schemeClr val="bg1"/>
          </a:solidFill>
        </p:spPr>
        <p:txBody>
          <a:bodyPr wrap="square" rtlCol="0">
            <a:spAutoFit/>
          </a:bodyPr>
          <a:lstStyle/>
          <a:p>
            <a:endParaRPr lang="en-CH" dirty="0"/>
          </a:p>
        </p:txBody>
      </p:sp>
      <p:sp>
        <p:nvSpPr>
          <p:cNvPr id="10" name="TextBox 9">
            <a:extLst>
              <a:ext uri="{FF2B5EF4-FFF2-40B4-BE49-F238E27FC236}">
                <a16:creationId xmlns:a16="http://schemas.microsoft.com/office/drawing/2014/main" id="{987E25D1-E52D-394D-87DC-29514AB4B41B}"/>
              </a:ext>
            </a:extLst>
          </p:cNvPr>
          <p:cNvSpPr txBox="1"/>
          <p:nvPr/>
        </p:nvSpPr>
        <p:spPr>
          <a:xfrm>
            <a:off x="2094271" y="4218038"/>
            <a:ext cx="958645" cy="369332"/>
          </a:xfrm>
          <a:prstGeom prst="rect">
            <a:avLst/>
          </a:prstGeom>
          <a:solidFill>
            <a:schemeClr val="bg1"/>
          </a:solidFill>
        </p:spPr>
        <p:txBody>
          <a:bodyPr wrap="square" rtlCol="0">
            <a:spAutoFit/>
          </a:bodyPr>
          <a:lstStyle/>
          <a:p>
            <a:endParaRPr lang="en-CH" dirty="0"/>
          </a:p>
        </p:txBody>
      </p:sp>
      <p:sp>
        <p:nvSpPr>
          <p:cNvPr id="11" name="TextBox 10">
            <a:extLst>
              <a:ext uri="{FF2B5EF4-FFF2-40B4-BE49-F238E27FC236}">
                <a16:creationId xmlns:a16="http://schemas.microsoft.com/office/drawing/2014/main" id="{AEF5FFB5-2077-6246-B168-B8969B93DE2D}"/>
              </a:ext>
            </a:extLst>
          </p:cNvPr>
          <p:cNvSpPr txBox="1"/>
          <p:nvPr/>
        </p:nvSpPr>
        <p:spPr>
          <a:xfrm>
            <a:off x="4586748" y="5147187"/>
            <a:ext cx="2717022" cy="840658"/>
          </a:xfrm>
          <a:prstGeom prst="rect">
            <a:avLst/>
          </a:prstGeom>
          <a:solidFill>
            <a:schemeClr val="bg1"/>
          </a:solidFill>
        </p:spPr>
        <p:txBody>
          <a:bodyPr wrap="square" rtlCol="0">
            <a:spAutoFit/>
          </a:bodyPr>
          <a:lstStyle/>
          <a:p>
            <a:endParaRPr lang="en-CH" dirty="0"/>
          </a:p>
        </p:txBody>
      </p:sp>
      <p:sp>
        <p:nvSpPr>
          <p:cNvPr id="12" name="TextBox 11">
            <a:extLst>
              <a:ext uri="{FF2B5EF4-FFF2-40B4-BE49-F238E27FC236}">
                <a16:creationId xmlns:a16="http://schemas.microsoft.com/office/drawing/2014/main" id="{54144BFE-D376-9343-B45B-E5A38E41F6E7}"/>
              </a:ext>
            </a:extLst>
          </p:cNvPr>
          <p:cNvSpPr txBox="1"/>
          <p:nvPr/>
        </p:nvSpPr>
        <p:spPr>
          <a:xfrm>
            <a:off x="5427406" y="4218038"/>
            <a:ext cx="1076633" cy="369332"/>
          </a:xfrm>
          <a:prstGeom prst="rect">
            <a:avLst/>
          </a:prstGeom>
          <a:solidFill>
            <a:schemeClr val="bg1"/>
          </a:solidFill>
        </p:spPr>
        <p:txBody>
          <a:bodyPr wrap="square" rtlCol="0">
            <a:spAutoFit/>
          </a:bodyPr>
          <a:lstStyle/>
          <a:p>
            <a:endParaRPr lang="en-CH" dirty="0"/>
          </a:p>
        </p:txBody>
      </p:sp>
      <p:sp>
        <p:nvSpPr>
          <p:cNvPr id="13" name="Slide Number Placeholder 12">
            <a:extLst>
              <a:ext uri="{FF2B5EF4-FFF2-40B4-BE49-F238E27FC236}">
                <a16:creationId xmlns:a16="http://schemas.microsoft.com/office/drawing/2014/main" id="{447DBB7E-9792-CC44-8F0A-BCC3072C13BE}"/>
              </a:ext>
            </a:extLst>
          </p:cNvPr>
          <p:cNvSpPr>
            <a:spLocks noGrp="1"/>
          </p:cNvSpPr>
          <p:nvPr>
            <p:ph type="sldNum" sz="quarter" idx="12"/>
          </p:nvPr>
        </p:nvSpPr>
        <p:spPr/>
        <p:txBody>
          <a:bodyPr/>
          <a:lstStyle/>
          <a:p>
            <a:fld id="{8B21CAE7-0534-4F44-92E0-7CCEABA56AA0}" type="slidenum">
              <a:rPr lang="en-CH" smtClean="0"/>
              <a:t>3</a:t>
            </a:fld>
            <a:endParaRPr lang="en-CH" dirty="0"/>
          </a:p>
        </p:txBody>
      </p:sp>
      <p:sp>
        <p:nvSpPr>
          <p:cNvPr id="3" name="TextBox 2">
            <a:extLst>
              <a:ext uri="{FF2B5EF4-FFF2-40B4-BE49-F238E27FC236}">
                <a16:creationId xmlns:a16="http://schemas.microsoft.com/office/drawing/2014/main" id="{759AEB6D-B266-DB40-BFFB-1D3690E9468E}"/>
              </a:ext>
            </a:extLst>
          </p:cNvPr>
          <p:cNvSpPr txBox="1"/>
          <p:nvPr/>
        </p:nvSpPr>
        <p:spPr>
          <a:xfrm>
            <a:off x="6830434" y="4218038"/>
            <a:ext cx="2022637" cy="584775"/>
          </a:xfrm>
          <a:prstGeom prst="rect">
            <a:avLst/>
          </a:prstGeom>
          <a:noFill/>
        </p:spPr>
        <p:txBody>
          <a:bodyPr wrap="square" rtlCol="0">
            <a:spAutoFit/>
          </a:bodyPr>
          <a:lstStyle/>
          <a:p>
            <a:r>
              <a:rPr lang="en-CH" sz="1600" dirty="0"/>
              <a:t> Open Function (OpenFN)</a:t>
            </a:r>
          </a:p>
        </p:txBody>
      </p:sp>
      <p:sp>
        <p:nvSpPr>
          <p:cNvPr id="4" name="TextBox 3">
            <a:extLst>
              <a:ext uri="{FF2B5EF4-FFF2-40B4-BE49-F238E27FC236}">
                <a16:creationId xmlns:a16="http://schemas.microsoft.com/office/drawing/2014/main" id="{3F44903A-5C58-174B-AFE3-18D0A75F1782}"/>
              </a:ext>
            </a:extLst>
          </p:cNvPr>
          <p:cNvSpPr txBox="1"/>
          <p:nvPr/>
        </p:nvSpPr>
        <p:spPr>
          <a:xfrm>
            <a:off x="838200" y="5043948"/>
            <a:ext cx="6762750" cy="338554"/>
          </a:xfrm>
          <a:prstGeom prst="rect">
            <a:avLst/>
          </a:prstGeom>
          <a:noFill/>
        </p:spPr>
        <p:txBody>
          <a:bodyPr wrap="square" rtlCol="0">
            <a:spAutoFit/>
          </a:bodyPr>
          <a:lstStyle/>
          <a:p>
            <a:r>
              <a:rPr lang="en-GB" sz="1600" dirty="0"/>
              <a:t>Image altered from: http://openhim.org/docs/tutorial/mediators/orchestrator</a:t>
            </a:r>
            <a:endParaRPr lang="en-CH" sz="1600" dirty="0"/>
          </a:p>
        </p:txBody>
      </p:sp>
    </p:spTree>
    <p:extLst>
      <p:ext uri="{BB962C8B-B14F-4D97-AF65-F5344CB8AC3E}">
        <p14:creationId xmlns:p14="http://schemas.microsoft.com/office/powerpoint/2010/main" val="68692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514256-F424-1B48-8128-14C74A715647}"/>
              </a:ext>
            </a:extLst>
          </p:cNvPr>
          <p:cNvSpPr txBox="1"/>
          <p:nvPr/>
        </p:nvSpPr>
        <p:spPr>
          <a:xfrm>
            <a:off x="598714" y="310291"/>
            <a:ext cx="6662057" cy="1311128"/>
          </a:xfrm>
          <a:prstGeom prst="rect">
            <a:avLst/>
          </a:prstGeom>
          <a:noFill/>
        </p:spPr>
        <p:txBody>
          <a:bodyPr wrap="square" rtlCol="0">
            <a:spAutoFit/>
          </a:bodyPr>
          <a:lstStyle/>
          <a:p>
            <a:pPr>
              <a:lnSpc>
                <a:spcPct val="90000"/>
              </a:lnSpc>
              <a:spcBef>
                <a:spcPct val="0"/>
              </a:spcBef>
            </a:pPr>
            <a:r>
              <a:rPr lang="en-CH" sz="4400" dirty="0">
                <a:latin typeface="+mj-lt"/>
                <a:ea typeface="+mj-ea"/>
                <a:cs typeface="+mj-cs"/>
              </a:rPr>
              <a:t>OpenHIM consists of following components</a:t>
            </a:r>
          </a:p>
        </p:txBody>
      </p:sp>
      <p:sp>
        <p:nvSpPr>
          <p:cNvPr id="8" name="Slide Number Placeholder 7">
            <a:extLst>
              <a:ext uri="{FF2B5EF4-FFF2-40B4-BE49-F238E27FC236}">
                <a16:creationId xmlns:a16="http://schemas.microsoft.com/office/drawing/2014/main" id="{A743DFB7-DB0F-8C49-93CA-A7732AF81DAA}"/>
              </a:ext>
            </a:extLst>
          </p:cNvPr>
          <p:cNvSpPr>
            <a:spLocks noGrp="1"/>
          </p:cNvSpPr>
          <p:nvPr>
            <p:ph type="sldNum" sz="quarter" idx="12"/>
          </p:nvPr>
        </p:nvSpPr>
        <p:spPr/>
        <p:txBody>
          <a:bodyPr/>
          <a:lstStyle/>
          <a:p>
            <a:fld id="{8B21CAE7-0534-4F44-92E0-7CCEABA56AA0}" type="slidenum">
              <a:rPr lang="en-CH" smtClean="0"/>
              <a:t>4</a:t>
            </a:fld>
            <a:endParaRPr lang="en-CH" dirty="0"/>
          </a:p>
        </p:txBody>
      </p:sp>
      <p:pic>
        <p:nvPicPr>
          <p:cNvPr id="1025" name="Picture 1" descr="page74image54619520">
            <a:extLst>
              <a:ext uri="{FF2B5EF4-FFF2-40B4-BE49-F238E27FC236}">
                <a16:creationId xmlns:a16="http://schemas.microsoft.com/office/drawing/2014/main" id="{434CB2B2-0623-4040-B3A3-764D96B84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343" y="2446021"/>
            <a:ext cx="8445314" cy="22576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C3A16A-0F9C-134A-A729-632C9A8F23A8}"/>
              </a:ext>
            </a:extLst>
          </p:cNvPr>
          <p:cNvSpPr txBox="1"/>
          <p:nvPr/>
        </p:nvSpPr>
        <p:spPr>
          <a:xfrm>
            <a:off x="2769870" y="4745184"/>
            <a:ext cx="7212330" cy="830997"/>
          </a:xfrm>
          <a:prstGeom prst="rect">
            <a:avLst/>
          </a:prstGeom>
          <a:noFill/>
        </p:spPr>
        <p:txBody>
          <a:bodyPr wrap="square" rtlCol="0">
            <a:spAutoFit/>
          </a:bodyPr>
          <a:lstStyle/>
          <a:p>
            <a:r>
              <a:rPr lang="en-GB" sz="1600" dirty="0"/>
              <a:t>Crichton et al. (2013) </a:t>
            </a:r>
            <a:r>
              <a:rPr lang="en-GB" sz="1600" i="1" dirty="0"/>
              <a:t>An Architecture and Reference Implementation of an Open Health Information Mediator: Enabling Interoperability in the Rwandan Health Information Exchange</a:t>
            </a:r>
            <a:endParaRPr lang="en-CH" sz="1600" i="1" dirty="0"/>
          </a:p>
        </p:txBody>
      </p:sp>
      <p:pic>
        <p:nvPicPr>
          <p:cNvPr id="10" name="Graphic 9" descr="Database">
            <a:extLst>
              <a:ext uri="{FF2B5EF4-FFF2-40B4-BE49-F238E27FC236}">
                <a16:creationId xmlns:a16="http://schemas.microsoft.com/office/drawing/2014/main" id="{959A1273-DEAD-3345-8703-0F91AF1934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74631" y="3846093"/>
            <a:ext cx="521369" cy="521369"/>
          </a:xfrm>
          <a:prstGeom prst="rect">
            <a:avLst/>
          </a:prstGeom>
        </p:spPr>
      </p:pic>
    </p:spTree>
    <p:extLst>
      <p:ext uri="{BB962C8B-B14F-4D97-AF65-F5344CB8AC3E}">
        <p14:creationId xmlns:p14="http://schemas.microsoft.com/office/powerpoint/2010/main" val="125656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482BAE7-2394-5F42-8345-D2065569507B}"/>
              </a:ext>
            </a:extLst>
          </p:cNvPr>
          <p:cNvPicPr>
            <a:picLocks noChangeAspect="1"/>
          </p:cNvPicPr>
          <p:nvPr/>
        </p:nvPicPr>
        <p:blipFill>
          <a:blip r:embed="rId3"/>
          <a:stretch>
            <a:fillRect/>
          </a:stretch>
        </p:blipFill>
        <p:spPr>
          <a:xfrm>
            <a:off x="565354" y="2623925"/>
            <a:ext cx="11061290" cy="3535986"/>
          </a:xfrm>
          <a:prstGeom prst="rect">
            <a:avLst/>
          </a:prstGeom>
        </p:spPr>
      </p:pic>
      <p:sp>
        <p:nvSpPr>
          <p:cNvPr id="6" name="TextBox 5">
            <a:extLst>
              <a:ext uri="{FF2B5EF4-FFF2-40B4-BE49-F238E27FC236}">
                <a16:creationId xmlns:a16="http://schemas.microsoft.com/office/drawing/2014/main" id="{E916248F-1F23-3745-A6BA-8B4CD8518848}"/>
              </a:ext>
            </a:extLst>
          </p:cNvPr>
          <p:cNvSpPr txBox="1"/>
          <p:nvPr/>
        </p:nvSpPr>
        <p:spPr>
          <a:xfrm>
            <a:off x="565354" y="696686"/>
            <a:ext cx="11218975" cy="1311128"/>
          </a:xfrm>
          <a:prstGeom prst="rect">
            <a:avLst/>
          </a:prstGeom>
          <a:noFill/>
        </p:spPr>
        <p:txBody>
          <a:bodyPr wrap="square" rtlCol="0">
            <a:spAutoFit/>
          </a:bodyPr>
          <a:lstStyle/>
          <a:p>
            <a:pPr>
              <a:lnSpc>
                <a:spcPct val="90000"/>
              </a:lnSpc>
              <a:spcBef>
                <a:spcPct val="0"/>
              </a:spcBef>
            </a:pPr>
            <a:r>
              <a:rPr lang="en-CH" sz="4400" dirty="0">
                <a:latin typeface="+mj-lt"/>
                <a:ea typeface="+mj-ea"/>
                <a:cs typeface="+mj-cs"/>
              </a:rPr>
              <a:t>How the Open function (OpenFN) platform works</a:t>
            </a:r>
          </a:p>
        </p:txBody>
      </p:sp>
      <p:sp>
        <p:nvSpPr>
          <p:cNvPr id="7" name="Slide Number Placeholder 6">
            <a:extLst>
              <a:ext uri="{FF2B5EF4-FFF2-40B4-BE49-F238E27FC236}">
                <a16:creationId xmlns:a16="http://schemas.microsoft.com/office/drawing/2014/main" id="{23B309D4-8AFB-1745-B006-4FA2ED2BA27E}"/>
              </a:ext>
            </a:extLst>
          </p:cNvPr>
          <p:cNvSpPr>
            <a:spLocks noGrp="1"/>
          </p:cNvSpPr>
          <p:nvPr>
            <p:ph type="sldNum" sz="quarter" idx="12"/>
          </p:nvPr>
        </p:nvSpPr>
        <p:spPr/>
        <p:txBody>
          <a:bodyPr/>
          <a:lstStyle/>
          <a:p>
            <a:fld id="{8B21CAE7-0534-4F44-92E0-7CCEABA56AA0}" type="slidenum">
              <a:rPr lang="en-CH" smtClean="0"/>
              <a:t>5</a:t>
            </a:fld>
            <a:endParaRPr lang="en-CH"/>
          </a:p>
        </p:txBody>
      </p:sp>
      <p:sp>
        <p:nvSpPr>
          <p:cNvPr id="3" name="Rectangle 2">
            <a:extLst>
              <a:ext uri="{FF2B5EF4-FFF2-40B4-BE49-F238E27FC236}">
                <a16:creationId xmlns:a16="http://schemas.microsoft.com/office/drawing/2014/main" id="{B2F33E26-7C8F-F948-90DA-60685A4132BB}"/>
              </a:ext>
            </a:extLst>
          </p:cNvPr>
          <p:cNvSpPr/>
          <p:nvPr/>
        </p:nvSpPr>
        <p:spPr>
          <a:xfrm>
            <a:off x="5463540" y="5200650"/>
            <a:ext cx="3783330" cy="834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Rectangle 7">
            <a:extLst>
              <a:ext uri="{FF2B5EF4-FFF2-40B4-BE49-F238E27FC236}">
                <a16:creationId xmlns:a16="http://schemas.microsoft.com/office/drawing/2014/main" id="{10A4AF62-A37D-194D-AB67-E350AF87E95F}"/>
              </a:ext>
            </a:extLst>
          </p:cNvPr>
          <p:cNvSpPr/>
          <p:nvPr/>
        </p:nvSpPr>
        <p:spPr>
          <a:xfrm>
            <a:off x="1306830" y="5200856"/>
            <a:ext cx="3783330" cy="834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 name="TextBox 1">
            <a:extLst>
              <a:ext uri="{FF2B5EF4-FFF2-40B4-BE49-F238E27FC236}">
                <a16:creationId xmlns:a16="http://schemas.microsoft.com/office/drawing/2014/main" id="{A1856F7B-6433-2042-B8A9-57F6DBA6EE19}"/>
              </a:ext>
            </a:extLst>
          </p:cNvPr>
          <p:cNvSpPr txBox="1"/>
          <p:nvPr/>
        </p:nvSpPr>
        <p:spPr>
          <a:xfrm>
            <a:off x="1211283" y="5790580"/>
            <a:ext cx="6614556" cy="369332"/>
          </a:xfrm>
          <a:prstGeom prst="rect">
            <a:avLst/>
          </a:prstGeom>
          <a:noFill/>
        </p:spPr>
        <p:txBody>
          <a:bodyPr wrap="square" rtlCol="0">
            <a:spAutoFit/>
          </a:bodyPr>
          <a:lstStyle/>
          <a:p>
            <a:r>
              <a:rPr lang="en-GB" dirty="0"/>
              <a:t>Image altered from https://www.openfn.org/how </a:t>
            </a:r>
            <a:endParaRPr lang="en-CH" dirty="0"/>
          </a:p>
        </p:txBody>
      </p:sp>
    </p:spTree>
    <p:extLst>
      <p:ext uri="{BB962C8B-B14F-4D97-AF65-F5344CB8AC3E}">
        <p14:creationId xmlns:p14="http://schemas.microsoft.com/office/powerpoint/2010/main" val="103504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682E-AC2B-B049-8BEF-727A8014E14A}"/>
              </a:ext>
            </a:extLst>
          </p:cNvPr>
          <p:cNvSpPr>
            <a:spLocks noGrp="1"/>
          </p:cNvSpPr>
          <p:nvPr>
            <p:ph type="title"/>
          </p:nvPr>
        </p:nvSpPr>
        <p:spPr/>
        <p:txBody>
          <a:bodyPr/>
          <a:lstStyle/>
          <a:p>
            <a:r>
              <a:rPr lang="en-CH"/>
              <a:t>Manipulate incoming message to be on openFN terms</a:t>
            </a:r>
            <a:endParaRPr lang="en-CH" dirty="0"/>
          </a:p>
        </p:txBody>
      </p:sp>
      <p:sp>
        <p:nvSpPr>
          <p:cNvPr id="14" name="Slide Number Placeholder 13">
            <a:extLst>
              <a:ext uri="{FF2B5EF4-FFF2-40B4-BE49-F238E27FC236}">
                <a16:creationId xmlns:a16="http://schemas.microsoft.com/office/drawing/2014/main" id="{8BE68670-501E-CE4F-BE90-CAF6D226E270}"/>
              </a:ext>
            </a:extLst>
          </p:cNvPr>
          <p:cNvSpPr>
            <a:spLocks noGrp="1"/>
          </p:cNvSpPr>
          <p:nvPr>
            <p:ph type="sldNum" sz="quarter" idx="12"/>
          </p:nvPr>
        </p:nvSpPr>
        <p:spPr/>
        <p:txBody>
          <a:bodyPr/>
          <a:lstStyle/>
          <a:p>
            <a:fld id="{8B21CAE7-0534-4F44-92E0-7CCEABA56AA0}" type="slidenum">
              <a:rPr lang="en-CH" smtClean="0"/>
              <a:t>6</a:t>
            </a:fld>
            <a:endParaRPr lang="en-CH"/>
          </a:p>
        </p:txBody>
      </p:sp>
      <p:sp>
        <p:nvSpPr>
          <p:cNvPr id="3" name="TextBox 2">
            <a:extLst>
              <a:ext uri="{FF2B5EF4-FFF2-40B4-BE49-F238E27FC236}">
                <a16:creationId xmlns:a16="http://schemas.microsoft.com/office/drawing/2014/main" id="{9CCBC02C-A6B8-414D-8A6A-65E175F7BE31}"/>
              </a:ext>
            </a:extLst>
          </p:cNvPr>
          <p:cNvSpPr txBox="1"/>
          <p:nvPr/>
        </p:nvSpPr>
        <p:spPr>
          <a:xfrm>
            <a:off x="7353300" y="3429000"/>
            <a:ext cx="4000500" cy="1477328"/>
          </a:xfrm>
          <a:prstGeom prst="rect">
            <a:avLst/>
          </a:prstGeom>
          <a:noFill/>
        </p:spPr>
        <p:txBody>
          <a:bodyPr wrap="square" rtlCol="0">
            <a:spAutoFit/>
          </a:bodyPr>
          <a:lstStyle/>
          <a:p>
            <a:r>
              <a:rPr lang="en-CH"/>
              <a:t>Modify incoming message to include credentials for the endserver as expected by openFN functions. Check whether the given trigger by the user is true to procceed with the call. </a:t>
            </a:r>
            <a:endParaRPr lang="en-CH" dirty="0"/>
          </a:p>
        </p:txBody>
      </p:sp>
      <p:pic>
        <p:nvPicPr>
          <p:cNvPr id="5" name="Picture 4">
            <a:extLst>
              <a:ext uri="{FF2B5EF4-FFF2-40B4-BE49-F238E27FC236}">
                <a16:creationId xmlns:a16="http://schemas.microsoft.com/office/drawing/2014/main" id="{7380EA3A-2A1A-2D48-BF9D-6C6D54479973}"/>
              </a:ext>
            </a:extLst>
          </p:cNvPr>
          <p:cNvPicPr>
            <a:picLocks noChangeAspect="1"/>
          </p:cNvPicPr>
          <p:nvPr/>
        </p:nvPicPr>
        <p:blipFill>
          <a:blip r:embed="rId3"/>
          <a:stretch>
            <a:fillRect/>
          </a:stretch>
        </p:blipFill>
        <p:spPr>
          <a:xfrm>
            <a:off x="838200" y="1828718"/>
            <a:ext cx="6293192" cy="4527632"/>
          </a:xfrm>
          <a:prstGeom prst="rect">
            <a:avLst/>
          </a:prstGeom>
        </p:spPr>
      </p:pic>
    </p:spTree>
    <p:extLst>
      <p:ext uri="{BB962C8B-B14F-4D97-AF65-F5344CB8AC3E}">
        <p14:creationId xmlns:p14="http://schemas.microsoft.com/office/powerpoint/2010/main" val="303783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BF9B-F681-6D42-B1C3-ECCE442676D0}"/>
              </a:ext>
            </a:extLst>
          </p:cNvPr>
          <p:cNvSpPr>
            <a:spLocks noGrp="1"/>
          </p:cNvSpPr>
          <p:nvPr>
            <p:ph type="title"/>
          </p:nvPr>
        </p:nvSpPr>
        <p:spPr/>
        <p:txBody>
          <a:bodyPr/>
          <a:lstStyle/>
          <a:p>
            <a:r>
              <a:rPr lang="en-CH" dirty="0"/>
              <a:t>Performing an action in the end server</a:t>
            </a:r>
          </a:p>
        </p:txBody>
      </p:sp>
      <p:sp>
        <p:nvSpPr>
          <p:cNvPr id="4" name="Slide Number Placeholder 3">
            <a:extLst>
              <a:ext uri="{FF2B5EF4-FFF2-40B4-BE49-F238E27FC236}">
                <a16:creationId xmlns:a16="http://schemas.microsoft.com/office/drawing/2014/main" id="{8ED50C01-47DB-2648-A955-FA8044E2C5BF}"/>
              </a:ext>
            </a:extLst>
          </p:cNvPr>
          <p:cNvSpPr>
            <a:spLocks noGrp="1"/>
          </p:cNvSpPr>
          <p:nvPr>
            <p:ph type="sldNum" sz="quarter" idx="12"/>
          </p:nvPr>
        </p:nvSpPr>
        <p:spPr/>
        <p:txBody>
          <a:bodyPr/>
          <a:lstStyle/>
          <a:p>
            <a:fld id="{8B21CAE7-0534-4F44-92E0-7CCEABA56AA0}" type="slidenum">
              <a:rPr lang="en-CH" smtClean="0"/>
              <a:t>7</a:t>
            </a:fld>
            <a:endParaRPr lang="en-CH"/>
          </a:p>
        </p:txBody>
      </p:sp>
      <p:sp>
        <p:nvSpPr>
          <p:cNvPr id="6" name="TextBox 5">
            <a:extLst>
              <a:ext uri="{FF2B5EF4-FFF2-40B4-BE49-F238E27FC236}">
                <a16:creationId xmlns:a16="http://schemas.microsoft.com/office/drawing/2014/main" id="{AFDBE816-F43C-4342-83A7-4EE9D2BD7BF8}"/>
              </a:ext>
            </a:extLst>
          </p:cNvPr>
          <p:cNvSpPr txBox="1"/>
          <p:nvPr/>
        </p:nvSpPr>
        <p:spPr>
          <a:xfrm>
            <a:off x="7981950" y="2559372"/>
            <a:ext cx="4000500" cy="2031325"/>
          </a:xfrm>
          <a:prstGeom prst="rect">
            <a:avLst/>
          </a:prstGeom>
          <a:noFill/>
        </p:spPr>
        <p:txBody>
          <a:bodyPr wrap="square" rtlCol="0">
            <a:spAutoFit/>
          </a:bodyPr>
          <a:lstStyle/>
          <a:p>
            <a:r>
              <a:rPr lang="en-CH" dirty="0"/>
              <a:t>Use function specific to the end server e.g. dhis2 to perform an action in the same and the expression provided by the user. This is the corresponding of using the expression, language adaptor and credentials for a job in the OpenFN platform</a:t>
            </a:r>
          </a:p>
        </p:txBody>
      </p:sp>
      <p:pic>
        <p:nvPicPr>
          <p:cNvPr id="5" name="Picture 4">
            <a:extLst>
              <a:ext uri="{FF2B5EF4-FFF2-40B4-BE49-F238E27FC236}">
                <a16:creationId xmlns:a16="http://schemas.microsoft.com/office/drawing/2014/main" id="{62DF5EAB-BB8D-7749-A0B6-1FBC5B81CE3A}"/>
              </a:ext>
            </a:extLst>
          </p:cNvPr>
          <p:cNvPicPr>
            <a:picLocks noChangeAspect="1"/>
          </p:cNvPicPr>
          <p:nvPr/>
        </p:nvPicPr>
        <p:blipFill>
          <a:blip r:embed="rId3"/>
          <a:stretch>
            <a:fillRect/>
          </a:stretch>
        </p:blipFill>
        <p:spPr>
          <a:xfrm>
            <a:off x="1408846" y="1409675"/>
            <a:ext cx="5342644" cy="5083200"/>
          </a:xfrm>
          <a:prstGeom prst="rect">
            <a:avLst/>
          </a:prstGeom>
        </p:spPr>
      </p:pic>
    </p:spTree>
    <p:extLst>
      <p:ext uri="{BB962C8B-B14F-4D97-AF65-F5344CB8AC3E}">
        <p14:creationId xmlns:p14="http://schemas.microsoft.com/office/powerpoint/2010/main" val="56524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8DD5-9C95-164A-8328-C958A1B79E83}"/>
              </a:ext>
            </a:extLst>
          </p:cNvPr>
          <p:cNvSpPr>
            <a:spLocks noGrp="1"/>
          </p:cNvSpPr>
          <p:nvPr>
            <p:ph type="title"/>
          </p:nvPr>
        </p:nvSpPr>
        <p:spPr/>
        <p:txBody>
          <a:bodyPr/>
          <a:lstStyle/>
          <a:p>
            <a:r>
              <a:rPr lang="en-CH" dirty="0"/>
              <a:t>Send response after action was performed</a:t>
            </a:r>
          </a:p>
        </p:txBody>
      </p:sp>
      <p:sp>
        <p:nvSpPr>
          <p:cNvPr id="4" name="Slide Number Placeholder 3">
            <a:extLst>
              <a:ext uri="{FF2B5EF4-FFF2-40B4-BE49-F238E27FC236}">
                <a16:creationId xmlns:a16="http://schemas.microsoft.com/office/drawing/2014/main" id="{4CAF385B-A0B6-FE4B-ACF7-407B04084A19}"/>
              </a:ext>
            </a:extLst>
          </p:cNvPr>
          <p:cNvSpPr>
            <a:spLocks noGrp="1"/>
          </p:cNvSpPr>
          <p:nvPr>
            <p:ph type="sldNum" sz="quarter" idx="12"/>
          </p:nvPr>
        </p:nvSpPr>
        <p:spPr/>
        <p:txBody>
          <a:bodyPr/>
          <a:lstStyle/>
          <a:p>
            <a:fld id="{8B21CAE7-0534-4F44-92E0-7CCEABA56AA0}" type="slidenum">
              <a:rPr lang="en-CH" smtClean="0"/>
              <a:t>8</a:t>
            </a:fld>
            <a:endParaRPr lang="en-CH"/>
          </a:p>
        </p:txBody>
      </p:sp>
      <p:sp>
        <p:nvSpPr>
          <p:cNvPr id="6" name="TextBox 5">
            <a:extLst>
              <a:ext uri="{FF2B5EF4-FFF2-40B4-BE49-F238E27FC236}">
                <a16:creationId xmlns:a16="http://schemas.microsoft.com/office/drawing/2014/main" id="{5231E381-1B21-0341-874D-E1E8BDDBC9A3}"/>
              </a:ext>
            </a:extLst>
          </p:cNvPr>
          <p:cNvSpPr txBox="1"/>
          <p:nvPr/>
        </p:nvSpPr>
        <p:spPr>
          <a:xfrm>
            <a:off x="7658100" y="3043039"/>
            <a:ext cx="4000500" cy="1754326"/>
          </a:xfrm>
          <a:prstGeom prst="rect">
            <a:avLst/>
          </a:prstGeom>
          <a:noFill/>
        </p:spPr>
        <p:txBody>
          <a:bodyPr wrap="square" rtlCol="0">
            <a:spAutoFit/>
          </a:bodyPr>
          <a:lstStyle/>
          <a:p>
            <a:r>
              <a:rPr lang="en-CH" dirty="0"/>
              <a:t>After performing the request to the external service, the reponse is sent back. </a:t>
            </a:r>
          </a:p>
          <a:p>
            <a:r>
              <a:rPr lang="en-CH" dirty="0"/>
              <a:t>In case an error occurs, the error is logged and the corresponding reason for the error is sent as respond.</a:t>
            </a:r>
          </a:p>
        </p:txBody>
      </p:sp>
      <p:pic>
        <p:nvPicPr>
          <p:cNvPr id="3" name="Picture 2">
            <a:extLst>
              <a:ext uri="{FF2B5EF4-FFF2-40B4-BE49-F238E27FC236}">
                <a16:creationId xmlns:a16="http://schemas.microsoft.com/office/drawing/2014/main" id="{B27D0621-CF46-6D46-88D8-FDAE6C111A25}"/>
              </a:ext>
            </a:extLst>
          </p:cNvPr>
          <p:cNvPicPr>
            <a:picLocks noChangeAspect="1"/>
          </p:cNvPicPr>
          <p:nvPr/>
        </p:nvPicPr>
        <p:blipFill>
          <a:blip r:embed="rId2"/>
          <a:stretch>
            <a:fillRect/>
          </a:stretch>
        </p:blipFill>
        <p:spPr>
          <a:xfrm>
            <a:off x="717364" y="1690688"/>
            <a:ext cx="6760262" cy="4551362"/>
          </a:xfrm>
          <a:prstGeom prst="rect">
            <a:avLst/>
          </a:prstGeom>
        </p:spPr>
      </p:pic>
    </p:spTree>
    <p:extLst>
      <p:ext uri="{BB962C8B-B14F-4D97-AF65-F5344CB8AC3E}">
        <p14:creationId xmlns:p14="http://schemas.microsoft.com/office/powerpoint/2010/main" val="417703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BD0B-5DFC-7F43-83AD-0A866EC32B72}"/>
              </a:ext>
            </a:extLst>
          </p:cNvPr>
          <p:cNvSpPr>
            <a:spLocks noGrp="1"/>
          </p:cNvSpPr>
          <p:nvPr>
            <p:ph type="title"/>
          </p:nvPr>
        </p:nvSpPr>
        <p:spPr/>
        <p:txBody>
          <a:bodyPr>
            <a:normAutofit fontScale="90000"/>
          </a:bodyPr>
          <a:lstStyle/>
          <a:p>
            <a:r>
              <a:rPr lang="en-CH" dirty="0"/>
              <a:t>Mockup data to be </a:t>
            </a:r>
            <a:br>
              <a:rPr lang="en-CH" dirty="0"/>
            </a:br>
            <a:r>
              <a:rPr lang="en-CH" dirty="0"/>
              <a:t>imported to the </a:t>
            </a:r>
            <a:br>
              <a:rPr lang="en-CH" dirty="0"/>
            </a:br>
            <a:r>
              <a:rPr lang="en-CH" dirty="0"/>
              <a:t>server</a:t>
            </a:r>
          </a:p>
        </p:txBody>
      </p:sp>
      <p:sp>
        <p:nvSpPr>
          <p:cNvPr id="5" name="TextBox 4">
            <a:extLst>
              <a:ext uri="{FF2B5EF4-FFF2-40B4-BE49-F238E27FC236}">
                <a16:creationId xmlns:a16="http://schemas.microsoft.com/office/drawing/2014/main" id="{34C21AA2-D34D-5C40-BC3F-ABBCCBC0448A}"/>
              </a:ext>
            </a:extLst>
          </p:cNvPr>
          <p:cNvSpPr txBox="1"/>
          <p:nvPr/>
        </p:nvSpPr>
        <p:spPr>
          <a:xfrm>
            <a:off x="838200" y="2551837"/>
            <a:ext cx="3662516" cy="1754326"/>
          </a:xfrm>
          <a:prstGeom prst="rect">
            <a:avLst/>
          </a:prstGeom>
          <a:noFill/>
        </p:spPr>
        <p:txBody>
          <a:bodyPr wrap="square" rtlCol="0">
            <a:spAutoFit/>
          </a:bodyPr>
          <a:lstStyle/>
          <a:p>
            <a:pPr marL="285750" indent="-285750">
              <a:buFont typeface="Arial" panose="020B0604020202020204" pitchFamily="34" charset="0"/>
              <a:buChar char="•"/>
            </a:pPr>
            <a:r>
              <a:rPr lang="en-CH" sz="2400" dirty="0"/>
              <a:t>@name</a:t>
            </a:r>
          </a:p>
          <a:p>
            <a:pPr marL="285750" indent="-285750">
              <a:buFont typeface="Arial" panose="020B0604020202020204" pitchFamily="34" charset="0"/>
              <a:buChar char="•"/>
            </a:pPr>
            <a:r>
              <a:rPr lang="en-GB" sz="2400" dirty="0"/>
              <a:t>P</a:t>
            </a:r>
            <a:r>
              <a:rPr lang="en-CH" sz="2400" dirty="0"/>
              <a:t>atient_family_name</a:t>
            </a:r>
          </a:p>
          <a:p>
            <a:pPr marL="285750" indent="-285750">
              <a:buFont typeface="Arial" panose="020B0604020202020204" pitchFamily="34" charset="0"/>
              <a:buChar char="•"/>
            </a:pPr>
            <a:r>
              <a:rPr lang="en-CH" sz="2400" dirty="0"/>
              <a:t>Patient_first_name</a:t>
            </a:r>
          </a:p>
          <a:p>
            <a:r>
              <a:rPr lang="en-CH" dirty="0"/>
              <a:t>	 </a:t>
            </a:r>
          </a:p>
          <a:p>
            <a:r>
              <a:rPr lang="en-CH" dirty="0"/>
              <a:t>	 </a:t>
            </a:r>
          </a:p>
        </p:txBody>
      </p:sp>
      <p:pic>
        <p:nvPicPr>
          <p:cNvPr id="6" name="Picture 5">
            <a:extLst>
              <a:ext uri="{FF2B5EF4-FFF2-40B4-BE49-F238E27FC236}">
                <a16:creationId xmlns:a16="http://schemas.microsoft.com/office/drawing/2014/main" id="{CC51E4D4-A1A0-864A-8EBF-8E1A9CD3375F}"/>
              </a:ext>
            </a:extLst>
          </p:cNvPr>
          <p:cNvPicPr>
            <a:picLocks noChangeAspect="1"/>
          </p:cNvPicPr>
          <p:nvPr/>
        </p:nvPicPr>
        <p:blipFill>
          <a:blip r:embed="rId3"/>
          <a:stretch>
            <a:fillRect/>
          </a:stretch>
        </p:blipFill>
        <p:spPr>
          <a:xfrm>
            <a:off x="5829300" y="613870"/>
            <a:ext cx="5524500" cy="5956300"/>
          </a:xfrm>
          <a:prstGeom prst="rect">
            <a:avLst/>
          </a:prstGeom>
        </p:spPr>
      </p:pic>
      <p:sp>
        <p:nvSpPr>
          <p:cNvPr id="7" name="Slide Number Placeholder 6">
            <a:extLst>
              <a:ext uri="{FF2B5EF4-FFF2-40B4-BE49-F238E27FC236}">
                <a16:creationId xmlns:a16="http://schemas.microsoft.com/office/drawing/2014/main" id="{5A983608-8389-7D4D-8348-EC5C05DDE927}"/>
              </a:ext>
            </a:extLst>
          </p:cNvPr>
          <p:cNvSpPr>
            <a:spLocks noGrp="1"/>
          </p:cNvSpPr>
          <p:nvPr>
            <p:ph type="sldNum" sz="quarter" idx="12"/>
          </p:nvPr>
        </p:nvSpPr>
        <p:spPr/>
        <p:txBody>
          <a:bodyPr/>
          <a:lstStyle/>
          <a:p>
            <a:fld id="{8B21CAE7-0534-4F44-92E0-7CCEABA56AA0}" type="slidenum">
              <a:rPr lang="en-CH" smtClean="0"/>
              <a:t>9</a:t>
            </a:fld>
            <a:endParaRPr lang="en-CH"/>
          </a:p>
        </p:txBody>
      </p:sp>
      <p:sp>
        <p:nvSpPr>
          <p:cNvPr id="4" name="TextBox 3">
            <a:extLst>
              <a:ext uri="{FF2B5EF4-FFF2-40B4-BE49-F238E27FC236}">
                <a16:creationId xmlns:a16="http://schemas.microsoft.com/office/drawing/2014/main" id="{366EF884-4066-EC4C-97EC-45D64F34FE9B}"/>
              </a:ext>
            </a:extLst>
          </p:cNvPr>
          <p:cNvSpPr txBox="1"/>
          <p:nvPr/>
        </p:nvSpPr>
        <p:spPr>
          <a:xfrm>
            <a:off x="5829300" y="6582975"/>
            <a:ext cx="5805179" cy="276999"/>
          </a:xfrm>
          <a:prstGeom prst="rect">
            <a:avLst/>
          </a:prstGeom>
          <a:noFill/>
        </p:spPr>
        <p:txBody>
          <a:bodyPr wrap="none" rtlCol="0">
            <a:spAutoFit/>
          </a:bodyPr>
          <a:lstStyle/>
          <a:p>
            <a:r>
              <a:rPr lang="en-GB" sz="1200" dirty="0"/>
              <a:t>https://github.com/OpenFn/dhis2-demo/blob/master/sample_data/commcare_form.json</a:t>
            </a:r>
            <a:endParaRPr lang="en-CH" sz="1200" dirty="0"/>
          </a:p>
        </p:txBody>
      </p:sp>
    </p:spTree>
    <p:extLst>
      <p:ext uri="{BB962C8B-B14F-4D97-AF65-F5344CB8AC3E}">
        <p14:creationId xmlns:p14="http://schemas.microsoft.com/office/powerpoint/2010/main" val="1197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5649</TotalTime>
  <Words>445</Words>
  <Application>Microsoft Macintosh PowerPoint</Application>
  <PresentationFormat>Widescreen</PresentationFormat>
  <Paragraphs>66</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External services integration</vt:lpstr>
      <vt:lpstr>District Health Information Software 2 (DHIS2) as the largest Health management information system</vt:lpstr>
      <vt:lpstr>DHIS2 integration with open Health Information Mediator (openHIM)</vt:lpstr>
      <vt:lpstr>PowerPoint Presentation</vt:lpstr>
      <vt:lpstr>PowerPoint Presentation</vt:lpstr>
      <vt:lpstr>Manipulate incoming message to be on openFN terms</vt:lpstr>
      <vt:lpstr>Performing an action in the end server</vt:lpstr>
      <vt:lpstr>Send response after action was performed</vt:lpstr>
      <vt:lpstr>Mockup data to be  imported to the  server</vt:lpstr>
      <vt:lpstr>PowerPoint Presentation</vt:lpstr>
      <vt:lpstr>Transaction in the OpenHIM platform</vt:lpstr>
      <vt:lpstr>Every transaction is stored in the platform</vt:lpstr>
      <vt:lpstr>Generalisation of the mediator for other tasks</vt:lpstr>
      <vt:lpstr>Configuring the mediator</vt:lpstr>
      <vt:lpstr>Using the execute function from the language adaptor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 Monthly Report</dc:title>
  <dc:creator>Guimaräes Marco (s)</dc:creator>
  <cp:lastModifiedBy>Guimaräes Marco (s)</cp:lastModifiedBy>
  <cp:revision>15</cp:revision>
  <dcterms:created xsi:type="dcterms:W3CDTF">2020-08-21T06:39:37Z</dcterms:created>
  <dcterms:modified xsi:type="dcterms:W3CDTF">2020-10-21T08:26:21Z</dcterms:modified>
</cp:coreProperties>
</file>