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84" r:id="rId3"/>
    <p:sldId id="285" r:id="rId4"/>
    <p:sldId id="257" r:id="rId5"/>
    <p:sldId id="258" r:id="rId6"/>
    <p:sldId id="259" r:id="rId7"/>
    <p:sldId id="273" r:id="rId8"/>
    <p:sldId id="265" r:id="rId9"/>
    <p:sldId id="267" r:id="rId10"/>
    <p:sldId id="276" r:id="rId11"/>
    <p:sldId id="266" r:id="rId12"/>
    <p:sldId id="282" r:id="rId13"/>
    <p:sldId id="283" r:id="rId14"/>
    <p:sldId id="278" r:id="rId15"/>
    <p:sldId id="279" r:id="rId16"/>
    <p:sldId id="286" r:id="rId17"/>
    <p:sldId id="287" r:id="rId18"/>
    <p:sldId id="288" r:id="rId19"/>
    <p:sldId id="289" r:id="rId20"/>
    <p:sldId id="290" r:id="rId21"/>
    <p:sldId id="291" r:id="rId22"/>
    <p:sldId id="292" r:id="rId23"/>
    <p:sldId id="293" r:id="rId24"/>
    <p:sldId id="294" r:id="rId25"/>
    <p:sldId id="295" r:id="rId26"/>
    <p:sldId id="296" r:id="rId2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7"/>
    <p:restoredTop sz="88062"/>
  </p:normalViewPr>
  <p:slideViewPr>
    <p:cSldViewPr snapToGrid="0" snapToObjects="1">
      <p:cViewPr varScale="1">
        <p:scale>
          <a:sx n="60" d="100"/>
          <a:sy n="60" d="100"/>
        </p:scale>
        <p:origin x="716" y="-88"/>
      </p:cViewPr>
      <p:guideLst/>
    </p:cSldViewPr>
  </p:slideViewPr>
  <p:notesTextViewPr>
    <p:cViewPr>
      <p:scale>
        <a:sx n="1" d="1"/>
        <a:sy n="1" d="1"/>
      </p:scale>
      <p:origin x="0" y="0"/>
    </p:cViewPr>
  </p:notesTextViewPr>
  <p:notesViewPr>
    <p:cSldViewPr snapToGrid="0" snapToObjects="1">
      <p:cViewPr varScale="1">
        <p:scale>
          <a:sx n="52" d="100"/>
          <a:sy n="52" d="100"/>
        </p:scale>
        <p:origin x="267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8781FF-7508-4F63-A57E-DABB10DC2D82}" type="datetimeFigureOut">
              <a:rPr lang="de-CH" smtClean="0"/>
              <a:t>27.08.2021</a:t>
            </a:fld>
            <a:endParaRPr lang="de-C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CDC412-876E-4FFC-A937-12D3043094DA}" type="slidenum">
              <a:rPr lang="de-CH" smtClean="0"/>
              <a:t>‹#›</a:t>
            </a:fld>
            <a:endParaRPr lang="de-CH"/>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055" y="98514"/>
            <a:ext cx="1572768" cy="36027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808" y="59347"/>
            <a:ext cx="1389222" cy="399441"/>
          </a:xfrm>
          <a:prstGeom prst="rect">
            <a:avLst/>
          </a:prstGeom>
        </p:spPr>
      </p:pic>
    </p:spTree>
    <p:extLst>
      <p:ext uri="{BB962C8B-B14F-4D97-AF65-F5344CB8AC3E}">
        <p14:creationId xmlns:p14="http://schemas.microsoft.com/office/powerpoint/2010/main" val="974331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37D51-78D1-3D46-8254-81B422BB915C}" type="datetimeFigureOut">
              <a:rPr lang="en-CH" smtClean="0"/>
              <a:t>08/27/2021</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C6939-C73D-854A-94BB-2B158C3F0ACE}" type="slidenum">
              <a:rPr lang="en-CH" smtClean="0"/>
              <a:t>‹#›</a:t>
            </a:fld>
            <a:endParaRPr lang="en-CH"/>
          </a:p>
        </p:txBody>
      </p:sp>
    </p:spTree>
    <p:extLst>
      <p:ext uri="{BB962C8B-B14F-4D97-AF65-F5344CB8AC3E}">
        <p14:creationId xmlns:p14="http://schemas.microsoft.com/office/powerpoint/2010/main" val="189606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4</a:t>
            </a:fld>
            <a:endParaRPr lang="en-CH"/>
          </a:p>
        </p:txBody>
      </p:sp>
    </p:spTree>
    <p:extLst>
      <p:ext uri="{BB962C8B-B14F-4D97-AF65-F5344CB8AC3E}">
        <p14:creationId xmlns:p14="http://schemas.microsoft.com/office/powerpoint/2010/main" val="302401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5</a:t>
            </a:fld>
            <a:endParaRPr lang="en-CH"/>
          </a:p>
        </p:txBody>
      </p:sp>
    </p:spTree>
    <p:extLst>
      <p:ext uri="{BB962C8B-B14F-4D97-AF65-F5344CB8AC3E}">
        <p14:creationId xmlns:p14="http://schemas.microsoft.com/office/powerpoint/2010/main" val="142927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6</a:t>
            </a:fld>
            <a:endParaRPr lang="en-CH"/>
          </a:p>
        </p:txBody>
      </p:sp>
    </p:spTree>
    <p:extLst>
      <p:ext uri="{BB962C8B-B14F-4D97-AF65-F5344CB8AC3E}">
        <p14:creationId xmlns:p14="http://schemas.microsoft.com/office/powerpoint/2010/main" val="392305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7</a:t>
            </a:fld>
            <a:endParaRPr lang="en-CH"/>
          </a:p>
        </p:txBody>
      </p:sp>
    </p:spTree>
    <p:extLst>
      <p:ext uri="{BB962C8B-B14F-4D97-AF65-F5344CB8AC3E}">
        <p14:creationId xmlns:p14="http://schemas.microsoft.com/office/powerpoint/2010/main" val="191940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8</a:t>
            </a:fld>
            <a:endParaRPr lang="en-CH"/>
          </a:p>
        </p:txBody>
      </p:sp>
    </p:spTree>
    <p:extLst>
      <p:ext uri="{BB962C8B-B14F-4D97-AF65-F5344CB8AC3E}">
        <p14:creationId xmlns:p14="http://schemas.microsoft.com/office/powerpoint/2010/main" val="321585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9</a:t>
            </a:fld>
            <a:endParaRPr lang="en-CH"/>
          </a:p>
        </p:txBody>
      </p:sp>
    </p:spTree>
    <p:extLst>
      <p:ext uri="{BB962C8B-B14F-4D97-AF65-F5344CB8AC3E}">
        <p14:creationId xmlns:p14="http://schemas.microsoft.com/office/powerpoint/2010/main" val="3892446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10</a:t>
            </a:fld>
            <a:endParaRPr lang="en-CH"/>
          </a:p>
        </p:txBody>
      </p:sp>
    </p:spTree>
    <p:extLst>
      <p:ext uri="{BB962C8B-B14F-4D97-AF65-F5344CB8AC3E}">
        <p14:creationId xmlns:p14="http://schemas.microsoft.com/office/powerpoint/2010/main" val="188601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11</a:t>
            </a:fld>
            <a:endParaRPr lang="en-CH"/>
          </a:p>
        </p:txBody>
      </p:sp>
    </p:spTree>
    <p:extLst>
      <p:ext uri="{BB962C8B-B14F-4D97-AF65-F5344CB8AC3E}">
        <p14:creationId xmlns:p14="http://schemas.microsoft.com/office/powerpoint/2010/main" val="835724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14</a:t>
            </a:fld>
            <a:endParaRPr lang="en-CH"/>
          </a:p>
        </p:txBody>
      </p:sp>
    </p:spTree>
    <p:extLst>
      <p:ext uri="{BB962C8B-B14F-4D97-AF65-F5344CB8AC3E}">
        <p14:creationId xmlns:p14="http://schemas.microsoft.com/office/powerpoint/2010/main" val="21038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438A-6E0C-D046-892B-B016C530EF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A0C3F5B-B1B7-0544-AC7F-E6CBDA0FE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FAE13E5-AB88-B140-8ACA-8D7099505964}"/>
              </a:ext>
            </a:extLst>
          </p:cNvPr>
          <p:cNvSpPr>
            <a:spLocks noGrp="1"/>
          </p:cNvSpPr>
          <p:nvPr>
            <p:ph type="dt" sz="half" idx="10"/>
          </p:nvPr>
        </p:nvSpPr>
        <p:spPr/>
        <p:txBody>
          <a:bodyPr/>
          <a:lstStyle/>
          <a:p>
            <a:fld id="{730F576F-FAE9-994F-9287-3E109D862883}" type="datetime1">
              <a:rPr lang="de-CH" smtClean="0"/>
              <a:t>27.08.2021</a:t>
            </a:fld>
            <a:endParaRPr lang="en-CH"/>
          </a:p>
        </p:txBody>
      </p:sp>
      <p:sp>
        <p:nvSpPr>
          <p:cNvPr id="5" name="Footer Placeholder 4">
            <a:extLst>
              <a:ext uri="{FF2B5EF4-FFF2-40B4-BE49-F238E27FC236}">
                <a16:creationId xmlns:a16="http://schemas.microsoft.com/office/drawing/2014/main" id="{450A157A-CB85-5A41-8D08-67E9ABC4654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6232516-96CA-7B42-8D40-0EFC56DA798E}"/>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22003619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BB23-E8C0-5B45-BAE8-026F1BB85D21}"/>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F3047E8-000D-1A4F-9739-7FA13014F02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82F0412-8CE6-3343-A741-FDDAD8B844CD}"/>
              </a:ext>
            </a:extLst>
          </p:cNvPr>
          <p:cNvSpPr>
            <a:spLocks noGrp="1"/>
          </p:cNvSpPr>
          <p:nvPr>
            <p:ph type="dt" sz="half" idx="10"/>
          </p:nvPr>
        </p:nvSpPr>
        <p:spPr/>
        <p:txBody>
          <a:bodyPr/>
          <a:lstStyle/>
          <a:p>
            <a:fld id="{71C8BC3A-4847-AF4D-83D9-30C3AEC78268}" type="datetime1">
              <a:rPr lang="de-CH" smtClean="0"/>
              <a:t>27.08.2021</a:t>
            </a:fld>
            <a:endParaRPr lang="en-CH"/>
          </a:p>
        </p:txBody>
      </p:sp>
      <p:sp>
        <p:nvSpPr>
          <p:cNvPr id="5" name="Footer Placeholder 4">
            <a:extLst>
              <a:ext uri="{FF2B5EF4-FFF2-40B4-BE49-F238E27FC236}">
                <a16:creationId xmlns:a16="http://schemas.microsoft.com/office/drawing/2014/main" id="{06399D71-B34C-744D-BB9C-D4D2658AE5E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1F619E-DDE8-2547-8153-0B3396058AE0}"/>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409847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5C144-B083-5543-A558-51F0836CA01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62539E4-D2AF-864D-8B96-09A83C571D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CD7637-3C02-9A45-BBE7-5FFC3E172DB8}"/>
              </a:ext>
            </a:extLst>
          </p:cNvPr>
          <p:cNvSpPr>
            <a:spLocks noGrp="1"/>
          </p:cNvSpPr>
          <p:nvPr>
            <p:ph type="dt" sz="half" idx="10"/>
          </p:nvPr>
        </p:nvSpPr>
        <p:spPr/>
        <p:txBody>
          <a:bodyPr/>
          <a:lstStyle/>
          <a:p>
            <a:fld id="{F3CB4805-ED75-0842-A849-85A41BFFA330}" type="datetime1">
              <a:rPr lang="de-CH" smtClean="0"/>
              <a:t>27.08.2021</a:t>
            </a:fld>
            <a:endParaRPr lang="en-CH"/>
          </a:p>
        </p:txBody>
      </p:sp>
      <p:sp>
        <p:nvSpPr>
          <p:cNvPr id="5" name="Footer Placeholder 4">
            <a:extLst>
              <a:ext uri="{FF2B5EF4-FFF2-40B4-BE49-F238E27FC236}">
                <a16:creationId xmlns:a16="http://schemas.microsoft.com/office/drawing/2014/main" id="{8ED830C7-A1F1-AA49-B891-5888C8385E8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F46BF30-89EC-3546-AFC6-02C9244B5882}"/>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262802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8E98-09C3-4140-9185-BB388FD6E4C1}"/>
              </a:ext>
            </a:extLst>
          </p:cNvPr>
          <p:cNvSpPr>
            <a:spLocks noGrp="1"/>
          </p:cNvSpPr>
          <p:nvPr>
            <p:ph type="title"/>
          </p:nvPr>
        </p:nvSpPr>
        <p:spPr>
          <a:xfrm>
            <a:off x="838200" y="937780"/>
            <a:ext cx="10515600" cy="1325563"/>
          </a:xfrm>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6357213-C044-6745-AC0F-B84E51834148}"/>
              </a:ext>
            </a:extLst>
          </p:cNvPr>
          <p:cNvSpPr>
            <a:spLocks noGrp="1"/>
          </p:cNvSpPr>
          <p:nvPr>
            <p:ph idx="1"/>
          </p:nvPr>
        </p:nvSpPr>
        <p:spPr>
          <a:xfrm>
            <a:off x="838200" y="2398280"/>
            <a:ext cx="10515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233C925-72F5-8248-BA83-C956E845BB83}"/>
              </a:ext>
            </a:extLst>
          </p:cNvPr>
          <p:cNvSpPr>
            <a:spLocks noGrp="1"/>
          </p:cNvSpPr>
          <p:nvPr>
            <p:ph type="dt" sz="half" idx="10"/>
          </p:nvPr>
        </p:nvSpPr>
        <p:spPr>
          <a:xfrm>
            <a:off x="838200" y="6929005"/>
            <a:ext cx="2743200" cy="365125"/>
          </a:xfrm>
        </p:spPr>
        <p:txBody>
          <a:bodyPr/>
          <a:lstStyle/>
          <a:p>
            <a:fld id="{B48D040A-3C56-7542-A9D8-2968012354DB}" type="datetime1">
              <a:rPr lang="de-CH" smtClean="0"/>
              <a:t>27.08.2021</a:t>
            </a:fld>
            <a:endParaRPr lang="en-CH"/>
          </a:p>
        </p:txBody>
      </p:sp>
      <p:sp>
        <p:nvSpPr>
          <p:cNvPr id="5" name="Footer Placeholder 4">
            <a:extLst>
              <a:ext uri="{FF2B5EF4-FFF2-40B4-BE49-F238E27FC236}">
                <a16:creationId xmlns:a16="http://schemas.microsoft.com/office/drawing/2014/main" id="{55C6D0DD-45C0-2648-9F44-6AB2FC9BE8FF}"/>
              </a:ext>
            </a:extLst>
          </p:cNvPr>
          <p:cNvSpPr>
            <a:spLocks noGrp="1"/>
          </p:cNvSpPr>
          <p:nvPr>
            <p:ph type="ftr" sz="quarter" idx="11"/>
          </p:nvPr>
        </p:nvSpPr>
        <p:spPr>
          <a:xfrm>
            <a:off x="4038600" y="6929005"/>
            <a:ext cx="4114800" cy="365125"/>
          </a:xfrm>
        </p:spPr>
        <p:txBody>
          <a:bodyPr/>
          <a:lstStyle/>
          <a:p>
            <a:endParaRPr lang="en-CH"/>
          </a:p>
        </p:txBody>
      </p:sp>
      <p:sp>
        <p:nvSpPr>
          <p:cNvPr id="6" name="Slide Number Placeholder 5">
            <a:extLst>
              <a:ext uri="{FF2B5EF4-FFF2-40B4-BE49-F238E27FC236}">
                <a16:creationId xmlns:a16="http://schemas.microsoft.com/office/drawing/2014/main" id="{A520F33E-CCCB-ED4A-B437-37A1D91CC006}"/>
              </a:ext>
            </a:extLst>
          </p:cNvPr>
          <p:cNvSpPr>
            <a:spLocks noGrp="1"/>
          </p:cNvSpPr>
          <p:nvPr>
            <p:ph type="sldNum" sz="quarter" idx="12"/>
          </p:nvPr>
        </p:nvSpPr>
        <p:spPr>
          <a:xfrm>
            <a:off x="8610600" y="6929005"/>
            <a:ext cx="2743200" cy="365125"/>
          </a:xfrm>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38738318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6D1F-5D65-B841-A3C3-797B9C65C5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8748D28C-33C9-2246-B758-EA6AE604F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7D83A0-0DB3-F749-94EE-3F8A07C2BAEC}"/>
              </a:ext>
            </a:extLst>
          </p:cNvPr>
          <p:cNvSpPr>
            <a:spLocks noGrp="1"/>
          </p:cNvSpPr>
          <p:nvPr>
            <p:ph type="dt" sz="half" idx="10"/>
          </p:nvPr>
        </p:nvSpPr>
        <p:spPr/>
        <p:txBody>
          <a:bodyPr/>
          <a:lstStyle/>
          <a:p>
            <a:fld id="{A3488236-A073-054D-88E3-7A037FA6966D}" type="datetime1">
              <a:rPr lang="de-CH" smtClean="0"/>
              <a:t>27.08.2021</a:t>
            </a:fld>
            <a:endParaRPr lang="en-CH"/>
          </a:p>
        </p:txBody>
      </p:sp>
      <p:sp>
        <p:nvSpPr>
          <p:cNvPr id="5" name="Footer Placeholder 4">
            <a:extLst>
              <a:ext uri="{FF2B5EF4-FFF2-40B4-BE49-F238E27FC236}">
                <a16:creationId xmlns:a16="http://schemas.microsoft.com/office/drawing/2014/main" id="{4E78D0C4-B06F-744F-994F-EE95897DF07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38ABA54-8CB4-0A44-A14C-4686D9BE2C11}"/>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9626416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093C-4ED2-954C-B80C-B2C81BCAC32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11860B-E207-784A-8EBF-39B0E547FB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2E05874-6A7F-9842-ADCD-3BD6C290AF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3F30FF6B-B786-014B-A4D2-F337700A6687}"/>
              </a:ext>
            </a:extLst>
          </p:cNvPr>
          <p:cNvSpPr>
            <a:spLocks noGrp="1"/>
          </p:cNvSpPr>
          <p:nvPr>
            <p:ph type="dt" sz="half" idx="10"/>
          </p:nvPr>
        </p:nvSpPr>
        <p:spPr/>
        <p:txBody>
          <a:bodyPr/>
          <a:lstStyle/>
          <a:p>
            <a:fld id="{070B36E4-695C-1144-A453-EDF3CA66C5DF}" type="datetime1">
              <a:rPr lang="de-CH" smtClean="0"/>
              <a:t>27.08.2021</a:t>
            </a:fld>
            <a:endParaRPr lang="en-CH"/>
          </a:p>
        </p:txBody>
      </p:sp>
      <p:sp>
        <p:nvSpPr>
          <p:cNvPr id="6" name="Footer Placeholder 5">
            <a:extLst>
              <a:ext uri="{FF2B5EF4-FFF2-40B4-BE49-F238E27FC236}">
                <a16:creationId xmlns:a16="http://schemas.microsoft.com/office/drawing/2014/main" id="{BD8EA481-54E5-5345-A7FB-22F6140DE81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3A78828-ED11-2041-A7D6-1FAC95CA9E85}"/>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24835959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F36C-33A3-1046-8162-F9D33A125397}"/>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31BD620-6209-0D48-BD08-818B064BB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14A532-04FA-6241-9658-5EA0D3114F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96556B55-79B7-BD4F-8868-049AE04DC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31C5238-3CDB-8B4C-8CA8-8A3BA43696C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9EC55791-B942-7C4E-9FB9-F9D8379EDE7F}"/>
              </a:ext>
            </a:extLst>
          </p:cNvPr>
          <p:cNvSpPr>
            <a:spLocks noGrp="1"/>
          </p:cNvSpPr>
          <p:nvPr>
            <p:ph type="dt" sz="half" idx="10"/>
          </p:nvPr>
        </p:nvSpPr>
        <p:spPr/>
        <p:txBody>
          <a:bodyPr/>
          <a:lstStyle/>
          <a:p>
            <a:fld id="{33B01DBF-C02C-1448-BAD1-852A80BBE203}" type="datetime1">
              <a:rPr lang="de-CH" smtClean="0"/>
              <a:t>27.08.2021</a:t>
            </a:fld>
            <a:endParaRPr lang="en-CH"/>
          </a:p>
        </p:txBody>
      </p:sp>
      <p:sp>
        <p:nvSpPr>
          <p:cNvPr id="8" name="Footer Placeholder 7">
            <a:extLst>
              <a:ext uri="{FF2B5EF4-FFF2-40B4-BE49-F238E27FC236}">
                <a16:creationId xmlns:a16="http://schemas.microsoft.com/office/drawing/2014/main" id="{AD9D0F79-CAF7-EA45-B1BC-A21C3723D6F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A7274C2E-DFEC-7F49-8DD0-2E5B5E6C155A}"/>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1637811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6135-FA74-5848-95AA-8398E25B44B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F00C68BE-5A9E-F04D-8B3D-B7EDFCE69939}"/>
              </a:ext>
            </a:extLst>
          </p:cNvPr>
          <p:cNvSpPr>
            <a:spLocks noGrp="1"/>
          </p:cNvSpPr>
          <p:nvPr>
            <p:ph type="dt" sz="half" idx="10"/>
          </p:nvPr>
        </p:nvSpPr>
        <p:spPr/>
        <p:txBody>
          <a:bodyPr/>
          <a:lstStyle/>
          <a:p>
            <a:fld id="{9D590F9B-3474-514E-901E-60B0558A1DE2}" type="datetime1">
              <a:rPr lang="de-CH" smtClean="0"/>
              <a:t>27.08.2021</a:t>
            </a:fld>
            <a:endParaRPr lang="en-CH"/>
          </a:p>
        </p:txBody>
      </p:sp>
      <p:sp>
        <p:nvSpPr>
          <p:cNvPr id="4" name="Footer Placeholder 3">
            <a:extLst>
              <a:ext uri="{FF2B5EF4-FFF2-40B4-BE49-F238E27FC236}">
                <a16:creationId xmlns:a16="http://schemas.microsoft.com/office/drawing/2014/main" id="{EA948638-F7E8-8543-8C08-A732C847F28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4BAFB12-2A71-2449-93FB-47B0E4291854}"/>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17715558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413DA-CE42-1145-B144-A5F2BB785674}"/>
              </a:ext>
            </a:extLst>
          </p:cNvPr>
          <p:cNvSpPr>
            <a:spLocks noGrp="1"/>
          </p:cNvSpPr>
          <p:nvPr>
            <p:ph type="dt" sz="half" idx="10"/>
          </p:nvPr>
        </p:nvSpPr>
        <p:spPr/>
        <p:txBody>
          <a:bodyPr/>
          <a:lstStyle/>
          <a:p>
            <a:fld id="{DAC9FE36-4684-5D4E-84A9-5AC39047C359}" type="datetime1">
              <a:rPr lang="de-CH" smtClean="0"/>
              <a:t>27.08.2021</a:t>
            </a:fld>
            <a:endParaRPr lang="en-CH"/>
          </a:p>
        </p:txBody>
      </p:sp>
      <p:sp>
        <p:nvSpPr>
          <p:cNvPr id="3" name="Footer Placeholder 2">
            <a:extLst>
              <a:ext uri="{FF2B5EF4-FFF2-40B4-BE49-F238E27FC236}">
                <a16:creationId xmlns:a16="http://schemas.microsoft.com/office/drawing/2014/main" id="{D385D905-4229-6F4F-9525-7D39C0F70A3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36BE667-71F1-DC41-B65F-CF6F124B953F}"/>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37072047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29C1-A30D-4846-BB5E-BFE7935AA4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8E9C79A-08A1-F449-8A01-571F81305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71D805C0-ABD0-A946-B27E-3D9653A3B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89D127-397E-CC4F-A3B4-6B10920C15EC}"/>
              </a:ext>
            </a:extLst>
          </p:cNvPr>
          <p:cNvSpPr>
            <a:spLocks noGrp="1"/>
          </p:cNvSpPr>
          <p:nvPr>
            <p:ph type="dt" sz="half" idx="10"/>
          </p:nvPr>
        </p:nvSpPr>
        <p:spPr/>
        <p:txBody>
          <a:bodyPr/>
          <a:lstStyle/>
          <a:p>
            <a:fld id="{A665A0F5-165C-7F4E-A88C-EAD246F13299}" type="datetime1">
              <a:rPr lang="de-CH" smtClean="0"/>
              <a:t>27.08.2021</a:t>
            </a:fld>
            <a:endParaRPr lang="en-CH"/>
          </a:p>
        </p:txBody>
      </p:sp>
      <p:sp>
        <p:nvSpPr>
          <p:cNvPr id="6" name="Footer Placeholder 5">
            <a:extLst>
              <a:ext uri="{FF2B5EF4-FFF2-40B4-BE49-F238E27FC236}">
                <a16:creationId xmlns:a16="http://schemas.microsoft.com/office/drawing/2014/main" id="{8654A64E-8AD1-A143-A061-D16FC89659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E10FABF-FC6D-8B45-BB70-C0DE006806AF}"/>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273178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3EB6-1DE7-024C-9E3A-61EFF0B51F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ACE07C0-9203-7E44-9E51-477DEE30F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AEF733F8-9090-9E48-ACCB-6FD9DEDF7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581BF9-4967-8240-A6FC-6A62B7EB4DEB}"/>
              </a:ext>
            </a:extLst>
          </p:cNvPr>
          <p:cNvSpPr>
            <a:spLocks noGrp="1"/>
          </p:cNvSpPr>
          <p:nvPr>
            <p:ph type="dt" sz="half" idx="10"/>
          </p:nvPr>
        </p:nvSpPr>
        <p:spPr/>
        <p:txBody>
          <a:bodyPr/>
          <a:lstStyle/>
          <a:p>
            <a:fld id="{70EF3F81-0E1D-B845-8DAC-E19F409ADAEE}" type="datetime1">
              <a:rPr lang="de-CH" smtClean="0"/>
              <a:t>27.08.2021</a:t>
            </a:fld>
            <a:endParaRPr lang="en-CH"/>
          </a:p>
        </p:txBody>
      </p:sp>
      <p:sp>
        <p:nvSpPr>
          <p:cNvPr id="6" name="Footer Placeholder 5">
            <a:extLst>
              <a:ext uri="{FF2B5EF4-FFF2-40B4-BE49-F238E27FC236}">
                <a16:creationId xmlns:a16="http://schemas.microsoft.com/office/drawing/2014/main" id="{983CCC24-1E53-A94D-9DB2-516F84AD442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4A5FA34-5F48-044B-8E1F-82ACC3429669}"/>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96597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A4ED9-2FE3-0949-8CFC-797926A57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FDCACA7-33ED-8D46-96DE-744F7016D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786764B-C153-D04F-AB00-85CC7B0CC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11149-B94A-4B42-8E34-D8E8490652F1}" type="datetime1">
              <a:rPr lang="de-CH" smtClean="0"/>
              <a:t>27.08.2021</a:t>
            </a:fld>
            <a:endParaRPr lang="en-CH"/>
          </a:p>
        </p:txBody>
      </p:sp>
      <p:sp>
        <p:nvSpPr>
          <p:cNvPr id="5" name="Footer Placeholder 4">
            <a:extLst>
              <a:ext uri="{FF2B5EF4-FFF2-40B4-BE49-F238E27FC236}">
                <a16:creationId xmlns:a16="http://schemas.microsoft.com/office/drawing/2014/main" id="{368AA4AA-6804-554A-A063-F9E03B8D7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770BDBB-64B1-AD4D-8C69-434F9A7AE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1CAE7-0534-4F44-92E0-7CCEABA56AA0}" type="slidenum">
              <a:rPr lang="en-CH" smtClean="0"/>
              <a:t>‹#›</a:t>
            </a:fld>
            <a:endParaRPr lang="en-CH"/>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8212" y="116076"/>
            <a:ext cx="3800388" cy="870555"/>
          </a:xfrm>
          <a:prstGeom prst="rect">
            <a:avLst/>
          </a:prstGeom>
        </p:spPr>
      </p:pic>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397711" y="43353"/>
            <a:ext cx="2794289" cy="803439"/>
          </a:xfrm>
          <a:prstGeom prst="rect">
            <a:avLst/>
          </a:prstGeom>
        </p:spPr>
      </p:pic>
    </p:spTree>
    <p:extLst>
      <p:ext uri="{BB962C8B-B14F-4D97-AF65-F5344CB8AC3E}">
        <p14:creationId xmlns:p14="http://schemas.microsoft.com/office/powerpoint/2010/main" val="237598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35B8-4500-8244-B0A7-8BBB6B6B2138}"/>
              </a:ext>
            </a:extLst>
          </p:cNvPr>
          <p:cNvSpPr>
            <a:spLocks noGrp="1"/>
          </p:cNvSpPr>
          <p:nvPr>
            <p:ph type="ctrTitle"/>
          </p:nvPr>
        </p:nvSpPr>
        <p:spPr/>
        <p:txBody>
          <a:bodyPr>
            <a:normAutofit/>
          </a:bodyPr>
          <a:lstStyle/>
          <a:p>
            <a:r>
              <a:rPr lang="en-CH" dirty="0"/>
              <a:t/>
            </a:r>
            <a:br>
              <a:rPr lang="en-CH" dirty="0"/>
            </a:br>
            <a:r>
              <a:rPr lang="en-CH" dirty="0"/>
              <a:t>External services integration</a:t>
            </a:r>
          </a:p>
        </p:txBody>
      </p:sp>
      <p:sp>
        <p:nvSpPr>
          <p:cNvPr id="4" name="TextBox 3">
            <a:extLst>
              <a:ext uri="{FF2B5EF4-FFF2-40B4-BE49-F238E27FC236}">
                <a16:creationId xmlns:a16="http://schemas.microsoft.com/office/drawing/2014/main" id="{8D7F4DBD-5B42-CA47-8212-6AAE93F55D85}"/>
              </a:ext>
            </a:extLst>
          </p:cNvPr>
          <p:cNvSpPr txBox="1"/>
          <p:nvPr/>
        </p:nvSpPr>
        <p:spPr>
          <a:xfrm>
            <a:off x="5345666" y="3722914"/>
            <a:ext cx="1500667" cy="369332"/>
          </a:xfrm>
          <a:prstGeom prst="rect">
            <a:avLst/>
          </a:prstGeom>
          <a:noFill/>
        </p:spPr>
        <p:txBody>
          <a:bodyPr wrap="none" rtlCol="0">
            <a:spAutoFit/>
          </a:bodyPr>
          <a:lstStyle/>
          <a:p>
            <a:r>
              <a:rPr lang="en-CH" dirty="0"/>
              <a:t>Marco Pereira</a:t>
            </a:r>
          </a:p>
        </p:txBody>
      </p:sp>
      <p:sp>
        <p:nvSpPr>
          <p:cNvPr id="5" name="Slide Number Placeholder 4">
            <a:extLst>
              <a:ext uri="{FF2B5EF4-FFF2-40B4-BE49-F238E27FC236}">
                <a16:creationId xmlns:a16="http://schemas.microsoft.com/office/drawing/2014/main" id="{38975302-8971-3243-978A-E479B784D787}"/>
              </a:ext>
            </a:extLst>
          </p:cNvPr>
          <p:cNvSpPr>
            <a:spLocks noGrp="1"/>
          </p:cNvSpPr>
          <p:nvPr>
            <p:ph type="sldNum" sz="quarter" idx="12"/>
          </p:nvPr>
        </p:nvSpPr>
        <p:spPr/>
        <p:txBody>
          <a:bodyPr/>
          <a:lstStyle/>
          <a:p>
            <a:fld id="{8B21CAE7-0534-4F44-92E0-7CCEABA56AA0}" type="slidenum">
              <a:rPr lang="en-CH" smtClean="0"/>
              <a:t>1</a:t>
            </a:fld>
            <a:endParaRPr lang="en-CH"/>
          </a:p>
        </p:txBody>
      </p:sp>
    </p:spTree>
    <p:extLst>
      <p:ext uri="{BB962C8B-B14F-4D97-AF65-F5344CB8AC3E}">
        <p14:creationId xmlns:p14="http://schemas.microsoft.com/office/powerpoint/2010/main" val="3412799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BF9B-F681-6D42-B1C3-ECCE442676D0}"/>
              </a:ext>
            </a:extLst>
          </p:cNvPr>
          <p:cNvSpPr>
            <a:spLocks noGrp="1"/>
          </p:cNvSpPr>
          <p:nvPr>
            <p:ph type="title"/>
          </p:nvPr>
        </p:nvSpPr>
        <p:spPr/>
        <p:txBody>
          <a:bodyPr/>
          <a:lstStyle/>
          <a:p>
            <a:r>
              <a:rPr lang="de-CH" dirty="0" err="1" smtClean="0"/>
              <a:t>Defining</a:t>
            </a:r>
            <a:r>
              <a:rPr lang="de-CH" dirty="0" smtClean="0"/>
              <a:t> </a:t>
            </a:r>
            <a:r>
              <a:rPr lang="de-CH" dirty="0" err="1" smtClean="0"/>
              <a:t>what</a:t>
            </a:r>
            <a:r>
              <a:rPr lang="de-CH" dirty="0" smtClean="0"/>
              <a:t> </a:t>
            </a:r>
            <a:r>
              <a:rPr lang="de-CH" dirty="0" err="1" smtClean="0"/>
              <a:t>to</a:t>
            </a:r>
            <a:r>
              <a:rPr lang="de-CH" dirty="0" smtClean="0"/>
              <a:t> </a:t>
            </a:r>
            <a:r>
              <a:rPr lang="de-CH" dirty="0" err="1" smtClean="0"/>
              <a:t>perform</a:t>
            </a:r>
            <a:r>
              <a:rPr lang="de-CH" dirty="0" smtClean="0"/>
              <a:t> in </a:t>
            </a:r>
            <a:r>
              <a:rPr lang="de-CH" dirty="0" err="1" smtClean="0"/>
              <a:t>the</a:t>
            </a:r>
            <a:r>
              <a:rPr lang="de-CH" dirty="0" smtClean="0"/>
              <a:t> end </a:t>
            </a:r>
            <a:r>
              <a:rPr lang="de-CH" dirty="0" err="1" smtClean="0"/>
              <a:t>server</a:t>
            </a:r>
            <a:endParaRPr lang="en-CH" dirty="0"/>
          </a:p>
        </p:txBody>
      </p:sp>
      <p:sp>
        <p:nvSpPr>
          <p:cNvPr id="4" name="Slide Number Placeholder 3">
            <a:extLst>
              <a:ext uri="{FF2B5EF4-FFF2-40B4-BE49-F238E27FC236}">
                <a16:creationId xmlns:a16="http://schemas.microsoft.com/office/drawing/2014/main" id="{8ED50C01-47DB-2648-A955-FA8044E2C5BF}"/>
              </a:ext>
            </a:extLst>
          </p:cNvPr>
          <p:cNvSpPr>
            <a:spLocks noGrp="1"/>
          </p:cNvSpPr>
          <p:nvPr>
            <p:ph type="sldNum" sz="quarter" idx="12"/>
          </p:nvPr>
        </p:nvSpPr>
        <p:spPr/>
        <p:txBody>
          <a:bodyPr/>
          <a:lstStyle/>
          <a:p>
            <a:fld id="{8B21CAE7-0534-4F44-92E0-7CCEABA56AA0}" type="slidenum">
              <a:rPr lang="en-CH" smtClean="0"/>
              <a:t>10</a:t>
            </a:fld>
            <a:endParaRPr lang="en-CH"/>
          </a:p>
        </p:txBody>
      </p:sp>
      <p:sp>
        <p:nvSpPr>
          <p:cNvPr id="6" name="TextBox 5">
            <a:extLst>
              <a:ext uri="{FF2B5EF4-FFF2-40B4-BE49-F238E27FC236}">
                <a16:creationId xmlns:a16="http://schemas.microsoft.com/office/drawing/2014/main" id="{AFDBE816-F43C-4342-83A7-4EE9D2BD7BF8}"/>
              </a:ext>
            </a:extLst>
          </p:cNvPr>
          <p:cNvSpPr txBox="1"/>
          <p:nvPr/>
        </p:nvSpPr>
        <p:spPr>
          <a:xfrm>
            <a:off x="7981950" y="2559372"/>
            <a:ext cx="4000500" cy="2031325"/>
          </a:xfrm>
          <a:prstGeom prst="rect">
            <a:avLst/>
          </a:prstGeom>
          <a:noFill/>
        </p:spPr>
        <p:txBody>
          <a:bodyPr wrap="square" rtlCol="0">
            <a:spAutoFit/>
          </a:bodyPr>
          <a:lstStyle/>
          <a:p>
            <a:r>
              <a:rPr lang="en-CH" dirty="0"/>
              <a:t>Use function specific to the end server e.g. dhis2 to perform an action in the same and the expression provided by the user. This is the corresponding of using the expression, language adaptor and credentials for a job in the OpenFN platform</a:t>
            </a:r>
          </a:p>
        </p:txBody>
      </p:sp>
      <p:pic>
        <p:nvPicPr>
          <p:cNvPr id="3" name="Picture 2"/>
          <p:cNvPicPr>
            <a:picLocks noChangeAspect="1"/>
          </p:cNvPicPr>
          <p:nvPr/>
        </p:nvPicPr>
        <p:blipFill>
          <a:blip r:embed="rId3"/>
          <a:stretch>
            <a:fillRect/>
          </a:stretch>
        </p:blipFill>
        <p:spPr>
          <a:xfrm>
            <a:off x="838200" y="2263343"/>
            <a:ext cx="5275521" cy="4341868"/>
          </a:xfrm>
          <a:prstGeom prst="rect">
            <a:avLst/>
          </a:prstGeom>
        </p:spPr>
      </p:pic>
    </p:spTree>
    <p:extLst>
      <p:ext uri="{BB962C8B-B14F-4D97-AF65-F5344CB8AC3E}">
        <p14:creationId xmlns:p14="http://schemas.microsoft.com/office/powerpoint/2010/main" val="565242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9159B788-6AA1-054D-A6C1-24525945C8BB}"/>
              </a:ext>
            </a:extLst>
          </p:cNvPr>
          <p:cNvPicPr>
            <a:picLocks noChangeAspect="1"/>
          </p:cNvPicPr>
          <p:nvPr/>
        </p:nvPicPr>
        <p:blipFill>
          <a:blip r:embed="rId3"/>
          <a:stretch>
            <a:fillRect/>
          </a:stretch>
        </p:blipFill>
        <p:spPr>
          <a:xfrm>
            <a:off x="755873" y="2920181"/>
            <a:ext cx="10680253" cy="1565381"/>
          </a:xfrm>
          <a:prstGeom prst="rect">
            <a:avLst/>
          </a:prstGeom>
        </p:spPr>
      </p:pic>
      <p:sp>
        <p:nvSpPr>
          <p:cNvPr id="7" name="TextBox 6">
            <a:extLst>
              <a:ext uri="{FF2B5EF4-FFF2-40B4-BE49-F238E27FC236}">
                <a16:creationId xmlns:a16="http://schemas.microsoft.com/office/drawing/2014/main" id="{2DC9D2C2-488A-B642-9795-4558E41A7B65}"/>
              </a:ext>
            </a:extLst>
          </p:cNvPr>
          <p:cNvSpPr txBox="1"/>
          <p:nvPr/>
        </p:nvSpPr>
        <p:spPr>
          <a:xfrm>
            <a:off x="755873" y="1460088"/>
            <a:ext cx="9508654" cy="769441"/>
          </a:xfrm>
          <a:prstGeom prst="rect">
            <a:avLst/>
          </a:prstGeom>
          <a:noFill/>
        </p:spPr>
        <p:txBody>
          <a:bodyPr wrap="square" rtlCol="0">
            <a:spAutoFit/>
          </a:bodyPr>
          <a:lstStyle/>
          <a:p>
            <a:r>
              <a:rPr lang="en-CH" sz="4400" dirty="0"/>
              <a:t>Entry example in DHIS2 as the result</a:t>
            </a:r>
          </a:p>
        </p:txBody>
      </p:sp>
      <p:sp>
        <p:nvSpPr>
          <p:cNvPr id="10" name="Slide Number Placeholder 9">
            <a:extLst>
              <a:ext uri="{FF2B5EF4-FFF2-40B4-BE49-F238E27FC236}">
                <a16:creationId xmlns:a16="http://schemas.microsoft.com/office/drawing/2014/main" id="{6426061E-946D-5346-BECB-37DEAFC14751}"/>
              </a:ext>
            </a:extLst>
          </p:cNvPr>
          <p:cNvSpPr>
            <a:spLocks noGrp="1"/>
          </p:cNvSpPr>
          <p:nvPr>
            <p:ph type="sldNum" sz="quarter" idx="12"/>
          </p:nvPr>
        </p:nvSpPr>
        <p:spPr/>
        <p:txBody>
          <a:bodyPr/>
          <a:lstStyle/>
          <a:p>
            <a:fld id="{8B21CAE7-0534-4F44-92E0-7CCEABA56AA0}" type="slidenum">
              <a:rPr lang="en-CH" smtClean="0"/>
              <a:t>11</a:t>
            </a:fld>
            <a:endParaRPr lang="en-CH"/>
          </a:p>
        </p:txBody>
      </p:sp>
    </p:spTree>
    <p:extLst>
      <p:ext uri="{BB962C8B-B14F-4D97-AF65-F5344CB8AC3E}">
        <p14:creationId xmlns:p14="http://schemas.microsoft.com/office/powerpoint/2010/main" val="309103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16A0-BA00-A64D-82FD-4D356ECE2FB4}"/>
              </a:ext>
            </a:extLst>
          </p:cNvPr>
          <p:cNvSpPr>
            <a:spLocks noGrp="1"/>
          </p:cNvSpPr>
          <p:nvPr>
            <p:ph type="title"/>
          </p:nvPr>
        </p:nvSpPr>
        <p:spPr/>
        <p:txBody>
          <a:bodyPr/>
          <a:lstStyle/>
          <a:p>
            <a:r>
              <a:rPr lang="en-CH" dirty="0"/>
              <a:t>Transaction in the OpenHIM platform</a:t>
            </a:r>
          </a:p>
        </p:txBody>
      </p:sp>
      <p:sp>
        <p:nvSpPr>
          <p:cNvPr id="4" name="Slide Number Placeholder 3">
            <a:extLst>
              <a:ext uri="{FF2B5EF4-FFF2-40B4-BE49-F238E27FC236}">
                <a16:creationId xmlns:a16="http://schemas.microsoft.com/office/drawing/2014/main" id="{A1342D8C-3DC2-D549-8EB3-46CA73F9F907}"/>
              </a:ext>
            </a:extLst>
          </p:cNvPr>
          <p:cNvSpPr>
            <a:spLocks noGrp="1"/>
          </p:cNvSpPr>
          <p:nvPr>
            <p:ph type="sldNum" sz="quarter" idx="12"/>
          </p:nvPr>
        </p:nvSpPr>
        <p:spPr/>
        <p:txBody>
          <a:bodyPr/>
          <a:lstStyle/>
          <a:p>
            <a:fld id="{8B21CAE7-0534-4F44-92E0-7CCEABA56AA0}" type="slidenum">
              <a:rPr lang="en-CH" smtClean="0"/>
              <a:t>12</a:t>
            </a:fld>
            <a:endParaRPr lang="en-CH"/>
          </a:p>
        </p:txBody>
      </p:sp>
      <p:pic>
        <p:nvPicPr>
          <p:cNvPr id="5" name="Picture 4">
            <a:extLst>
              <a:ext uri="{FF2B5EF4-FFF2-40B4-BE49-F238E27FC236}">
                <a16:creationId xmlns:a16="http://schemas.microsoft.com/office/drawing/2014/main" id="{71B7E269-1E93-AF4D-A9CE-DAB8C58E2530}"/>
              </a:ext>
            </a:extLst>
          </p:cNvPr>
          <p:cNvPicPr>
            <a:picLocks noChangeAspect="1"/>
          </p:cNvPicPr>
          <p:nvPr/>
        </p:nvPicPr>
        <p:blipFill>
          <a:blip r:embed="rId2"/>
          <a:stretch>
            <a:fillRect/>
          </a:stretch>
        </p:blipFill>
        <p:spPr>
          <a:xfrm>
            <a:off x="1148686" y="2052667"/>
            <a:ext cx="8888449" cy="4410009"/>
          </a:xfrm>
          <a:prstGeom prst="rect">
            <a:avLst/>
          </a:prstGeom>
        </p:spPr>
      </p:pic>
    </p:spTree>
    <p:extLst>
      <p:ext uri="{BB962C8B-B14F-4D97-AF65-F5344CB8AC3E}">
        <p14:creationId xmlns:p14="http://schemas.microsoft.com/office/powerpoint/2010/main" val="2741013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B515-D3E0-6340-956C-DB52458227E3}"/>
              </a:ext>
            </a:extLst>
          </p:cNvPr>
          <p:cNvSpPr>
            <a:spLocks noGrp="1"/>
          </p:cNvSpPr>
          <p:nvPr>
            <p:ph type="title"/>
          </p:nvPr>
        </p:nvSpPr>
        <p:spPr>
          <a:xfrm>
            <a:off x="838200" y="673469"/>
            <a:ext cx="105156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Every transaction is stored in the platform</a:t>
            </a:r>
          </a:p>
        </p:txBody>
      </p:sp>
      <p:sp>
        <p:nvSpPr>
          <p:cNvPr id="4" name="Slide Number Placeholder 3">
            <a:extLst>
              <a:ext uri="{FF2B5EF4-FFF2-40B4-BE49-F238E27FC236}">
                <a16:creationId xmlns:a16="http://schemas.microsoft.com/office/drawing/2014/main" id="{2EC5251D-40EE-4446-A9F8-769691AD0ED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B21CAE7-0534-4F44-92E0-7CCEABA56AA0}" type="slidenum">
              <a:rPr lang="en-US" smtClean="0"/>
              <a:pPr>
                <a:spcAft>
                  <a:spcPts val="600"/>
                </a:spcAft>
              </a:pPr>
              <a:t>13</a:t>
            </a:fld>
            <a:endParaRPr lang="en-US"/>
          </a:p>
        </p:txBody>
      </p:sp>
      <p:pic>
        <p:nvPicPr>
          <p:cNvPr id="6" name="Picture 5">
            <a:extLst>
              <a:ext uri="{FF2B5EF4-FFF2-40B4-BE49-F238E27FC236}">
                <a16:creationId xmlns:a16="http://schemas.microsoft.com/office/drawing/2014/main" id="{75D4DB90-47D6-104F-85C9-C768D22CB41E}"/>
              </a:ext>
            </a:extLst>
          </p:cNvPr>
          <p:cNvPicPr>
            <a:picLocks noChangeAspect="1"/>
          </p:cNvPicPr>
          <p:nvPr/>
        </p:nvPicPr>
        <p:blipFill>
          <a:blip r:embed="rId2"/>
          <a:stretch>
            <a:fillRect/>
          </a:stretch>
        </p:blipFill>
        <p:spPr>
          <a:xfrm>
            <a:off x="1192473" y="1790998"/>
            <a:ext cx="9807054" cy="4565352"/>
          </a:xfrm>
          <a:prstGeom prst="rect">
            <a:avLst/>
          </a:prstGeom>
        </p:spPr>
      </p:pic>
    </p:spTree>
    <p:extLst>
      <p:ext uri="{BB962C8B-B14F-4D97-AF65-F5344CB8AC3E}">
        <p14:creationId xmlns:p14="http://schemas.microsoft.com/office/powerpoint/2010/main" val="2094221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242E-7470-D941-9B96-FFFE62B41B28}"/>
              </a:ext>
            </a:extLst>
          </p:cNvPr>
          <p:cNvSpPr>
            <a:spLocks noGrp="1"/>
          </p:cNvSpPr>
          <p:nvPr>
            <p:ph type="title"/>
          </p:nvPr>
        </p:nvSpPr>
        <p:spPr/>
        <p:txBody>
          <a:bodyPr/>
          <a:lstStyle/>
          <a:p>
            <a:r>
              <a:rPr lang="en-CH" dirty="0"/>
              <a:t>Generalisation of the mediator for other tasks</a:t>
            </a:r>
          </a:p>
        </p:txBody>
      </p:sp>
      <p:sp>
        <p:nvSpPr>
          <p:cNvPr id="4" name="Slide Number Placeholder 3">
            <a:extLst>
              <a:ext uri="{FF2B5EF4-FFF2-40B4-BE49-F238E27FC236}">
                <a16:creationId xmlns:a16="http://schemas.microsoft.com/office/drawing/2014/main" id="{C015F2DA-8F3C-7346-980D-56EDB7B2FE61}"/>
              </a:ext>
            </a:extLst>
          </p:cNvPr>
          <p:cNvSpPr>
            <a:spLocks noGrp="1"/>
          </p:cNvSpPr>
          <p:nvPr>
            <p:ph type="sldNum" sz="quarter" idx="12"/>
          </p:nvPr>
        </p:nvSpPr>
        <p:spPr/>
        <p:txBody>
          <a:bodyPr/>
          <a:lstStyle/>
          <a:p>
            <a:fld id="{8B21CAE7-0534-4F44-92E0-7CCEABA56AA0}" type="slidenum">
              <a:rPr lang="en-CH" smtClean="0"/>
              <a:t>14</a:t>
            </a:fld>
            <a:endParaRPr lang="en-CH"/>
          </a:p>
        </p:txBody>
      </p:sp>
      <p:sp>
        <p:nvSpPr>
          <p:cNvPr id="6" name="TextBox 5">
            <a:extLst>
              <a:ext uri="{FF2B5EF4-FFF2-40B4-BE49-F238E27FC236}">
                <a16:creationId xmlns:a16="http://schemas.microsoft.com/office/drawing/2014/main" id="{C676DE81-C918-8E45-97F7-1204FB2DCA47}"/>
              </a:ext>
            </a:extLst>
          </p:cNvPr>
          <p:cNvSpPr txBox="1"/>
          <p:nvPr/>
        </p:nvSpPr>
        <p:spPr>
          <a:xfrm>
            <a:off x="468630" y="3423354"/>
            <a:ext cx="3726180" cy="1477328"/>
          </a:xfrm>
          <a:prstGeom prst="rect">
            <a:avLst/>
          </a:prstGeom>
          <a:noFill/>
        </p:spPr>
        <p:txBody>
          <a:bodyPr wrap="square" rtlCol="0">
            <a:spAutoFit/>
          </a:bodyPr>
          <a:lstStyle/>
          <a:p>
            <a:pPr marL="285750" indent="-285750">
              <a:buFont typeface="Arial" panose="020B0604020202020204" pitchFamily="34" charset="0"/>
              <a:buChar char="•"/>
            </a:pPr>
            <a:r>
              <a:rPr lang="de-CH" dirty="0" smtClean="0"/>
              <a:t>Filter</a:t>
            </a:r>
          </a:p>
          <a:p>
            <a:pPr marL="285750" indent="-285750">
              <a:buFont typeface="Arial" panose="020B0604020202020204" pitchFamily="34" charset="0"/>
              <a:buChar char="•"/>
            </a:pPr>
            <a:r>
              <a:rPr lang="de-CH" dirty="0" err="1" smtClean="0"/>
              <a:t>Credentials</a:t>
            </a:r>
            <a:r>
              <a:rPr lang="de-CH" dirty="0" smtClean="0"/>
              <a:t> </a:t>
            </a:r>
            <a:r>
              <a:rPr lang="de-CH" dirty="0" err="1" smtClean="0"/>
              <a:t>provided</a:t>
            </a:r>
            <a:r>
              <a:rPr lang="de-CH" dirty="0" smtClean="0"/>
              <a:t> in </a:t>
            </a:r>
            <a:r>
              <a:rPr lang="de-CH" dirty="0" err="1" smtClean="0"/>
              <a:t>platform</a:t>
            </a:r>
            <a:endParaRPr lang="de-CH" dirty="0" smtClean="0"/>
          </a:p>
          <a:p>
            <a:pPr marL="285750" indent="-285750">
              <a:buFont typeface="Arial" panose="020B0604020202020204" pitchFamily="34" charset="0"/>
              <a:buChar char="•"/>
            </a:pPr>
            <a:r>
              <a:rPr lang="de-CH" dirty="0" smtClean="0"/>
              <a:t>Multiple </a:t>
            </a:r>
            <a:r>
              <a:rPr lang="de-CH" dirty="0" err="1" smtClean="0"/>
              <a:t>languages</a:t>
            </a:r>
            <a:endParaRPr lang="de-CH" dirty="0" smtClean="0"/>
          </a:p>
          <a:p>
            <a:pPr marL="285750" indent="-285750">
              <a:buFont typeface="Arial" panose="020B0604020202020204" pitchFamily="34" charset="0"/>
              <a:buChar char="•"/>
            </a:pPr>
            <a:r>
              <a:rPr lang="de-CH" dirty="0" smtClean="0"/>
              <a:t>Expression</a:t>
            </a:r>
            <a:endParaRPr lang="en-CH" dirty="0"/>
          </a:p>
          <a:p>
            <a:pPr marL="285750" indent="-285750">
              <a:buFont typeface="Arial" panose="020B0604020202020204" pitchFamily="34" charset="0"/>
              <a:buChar char="•"/>
            </a:pPr>
            <a:endParaRPr lang="en-CH" dirty="0"/>
          </a:p>
        </p:txBody>
      </p:sp>
      <p:pic>
        <p:nvPicPr>
          <p:cNvPr id="3" name="Picture 2">
            <a:extLst>
              <a:ext uri="{FF2B5EF4-FFF2-40B4-BE49-F238E27FC236}">
                <a16:creationId xmlns:a16="http://schemas.microsoft.com/office/drawing/2014/main" id="{ABCB2BD2-918F-3D43-B92E-0FDB0CF33814}"/>
              </a:ext>
            </a:extLst>
          </p:cNvPr>
          <p:cNvPicPr>
            <a:picLocks noChangeAspect="1"/>
          </p:cNvPicPr>
          <p:nvPr/>
        </p:nvPicPr>
        <p:blipFill rotWithShape="1">
          <a:blip r:embed="rId3"/>
          <a:srcRect r="1697" b="2141"/>
          <a:stretch/>
        </p:blipFill>
        <p:spPr>
          <a:xfrm>
            <a:off x="5575664" y="2071527"/>
            <a:ext cx="5778136" cy="4457979"/>
          </a:xfrm>
          <a:prstGeom prst="rect">
            <a:avLst/>
          </a:prstGeom>
        </p:spPr>
      </p:pic>
    </p:spTree>
    <p:extLst>
      <p:ext uri="{BB962C8B-B14F-4D97-AF65-F5344CB8AC3E}">
        <p14:creationId xmlns:p14="http://schemas.microsoft.com/office/powerpoint/2010/main" val="2452666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99D4-F564-DD4D-B283-31721C640A6F}"/>
              </a:ext>
            </a:extLst>
          </p:cNvPr>
          <p:cNvSpPr>
            <a:spLocks noGrp="1"/>
          </p:cNvSpPr>
          <p:nvPr>
            <p:ph type="title"/>
          </p:nvPr>
        </p:nvSpPr>
        <p:spPr/>
        <p:txBody>
          <a:bodyPr/>
          <a:lstStyle/>
          <a:p>
            <a:r>
              <a:rPr lang="en-CH" dirty="0"/>
              <a:t>Configuring the mediator</a:t>
            </a:r>
          </a:p>
        </p:txBody>
      </p:sp>
      <p:sp>
        <p:nvSpPr>
          <p:cNvPr id="4" name="Slide Number Placeholder 3">
            <a:extLst>
              <a:ext uri="{FF2B5EF4-FFF2-40B4-BE49-F238E27FC236}">
                <a16:creationId xmlns:a16="http://schemas.microsoft.com/office/drawing/2014/main" id="{9B18DC71-E549-844E-9722-6D128E67FC71}"/>
              </a:ext>
            </a:extLst>
          </p:cNvPr>
          <p:cNvSpPr>
            <a:spLocks noGrp="1"/>
          </p:cNvSpPr>
          <p:nvPr>
            <p:ph type="sldNum" sz="quarter" idx="12"/>
          </p:nvPr>
        </p:nvSpPr>
        <p:spPr/>
        <p:txBody>
          <a:bodyPr/>
          <a:lstStyle/>
          <a:p>
            <a:fld id="{8B21CAE7-0534-4F44-92E0-7CCEABA56AA0}" type="slidenum">
              <a:rPr lang="en-CH" smtClean="0"/>
              <a:t>15</a:t>
            </a:fld>
            <a:endParaRPr lang="en-CH"/>
          </a:p>
        </p:txBody>
      </p:sp>
      <p:pic>
        <p:nvPicPr>
          <p:cNvPr id="6" name="Picture 5">
            <a:extLst>
              <a:ext uri="{FF2B5EF4-FFF2-40B4-BE49-F238E27FC236}">
                <a16:creationId xmlns:a16="http://schemas.microsoft.com/office/drawing/2014/main" id="{41E0CE33-01F0-EA4A-ADB3-5C6652527136}"/>
              </a:ext>
            </a:extLst>
          </p:cNvPr>
          <p:cNvPicPr>
            <a:picLocks noChangeAspect="1"/>
          </p:cNvPicPr>
          <p:nvPr/>
        </p:nvPicPr>
        <p:blipFill>
          <a:blip r:embed="rId2"/>
          <a:stretch>
            <a:fillRect/>
          </a:stretch>
        </p:blipFill>
        <p:spPr>
          <a:xfrm>
            <a:off x="274198" y="2263344"/>
            <a:ext cx="5682182" cy="3751902"/>
          </a:xfrm>
          <a:prstGeom prst="rect">
            <a:avLst/>
          </a:prstGeom>
        </p:spPr>
      </p:pic>
      <p:pic>
        <p:nvPicPr>
          <p:cNvPr id="3" name="Picture 2">
            <a:extLst>
              <a:ext uri="{FF2B5EF4-FFF2-40B4-BE49-F238E27FC236}">
                <a16:creationId xmlns:a16="http://schemas.microsoft.com/office/drawing/2014/main" id="{C78F46BB-3179-3F40-82FB-7D3B7923011F}"/>
              </a:ext>
            </a:extLst>
          </p:cNvPr>
          <p:cNvPicPr>
            <a:picLocks noChangeAspect="1"/>
          </p:cNvPicPr>
          <p:nvPr/>
        </p:nvPicPr>
        <p:blipFill>
          <a:blip r:embed="rId3"/>
          <a:stretch>
            <a:fillRect/>
          </a:stretch>
        </p:blipFill>
        <p:spPr>
          <a:xfrm>
            <a:off x="6384883" y="2263343"/>
            <a:ext cx="5631738" cy="3751903"/>
          </a:xfrm>
          <a:prstGeom prst="rect">
            <a:avLst/>
          </a:prstGeom>
        </p:spPr>
      </p:pic>
    </p:spTree>
    <p:extLst>
      <p:ext uri="{BB962C8B-B14F-4D97-AF65-F5344CB8AC3E}">
        <p14:creationId xmlns:p14="http://schemas.microsoft.com/office/powerpoint/2010/main" val="3735235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Mediator </a:t>
            </a:r>
            <a:r>
              <a:rPr lang="de-CH" dirty="0" err="1" smtClean="0"/>
              <a:t>is</a:t>
            </a:r>
            <a:r>
              <a:rPr lang="de-CH" dirty="0" smtClean="0"/>
              <a:t> </a:t>
            </a:r>
            <a:r>
              <a:rPr lang="de-CH" dirty="0" err="1" smtClean="0"/>
              <a:t>being</a:t>
            </a:r>
            <a:r>
              <a:rPr lang="de-CH" dirty="0" smtClean="0"/>
              <a:t> </a:t>
            </a:r>
            <a:r>
              <a:rPr lang="de-CH" dirty="0" err="1" smtClean="0"/>
              <a:t>used</a:t>
            </a:r>
            <a:r>
              <a:rPr lang="de-CH" dirty="0" smtClean="0"/>
              <a:t> in </a:t>
            </a:r>
            <a:r>
              <a:rPr lang="de-CH" dirty="0" err="1" smtClean="0"/>
              <a:t>production</a:t>
            </a:r>
            <a:endParaRPr lang="de-CH" dirty="0"/>
          </a:p>
        </p:txBody>
      </p:sp>
      <p:pic>
        <p:nvPicPr>
          <p:cNvPr id="5" name="Content Placeholder 4"/>
          <p:cNvPicPr>
            <a:picLocks noGrp="1" noChangeAspect="1"/>
          </p:cNvPicPr>
          <p:nvPr>
            <p:ph idx="1"/>
          </p:nvPr>
        </p:nvPicPr>
        <p:blipFill>
          <a:blip r:embed="rId2"/>
          <a:stretch>
            <a:fillRect/>
          </a:stretch>
        </p:blipFill>
        <p:spPr>
          <a:xfrm>
            <a:off x="2898610" y="2882019"/>
            <a:ext cx="6394779" cy="3384724"/>
          </a:xfrm>
          <a:prstGeom prst="rect">
            <a:avLst/>
          </a:prstGeom>
        </p:spPr>
      </p:pic>
      <p:sp>
        <p:nvSpPr>
          <p:cNvPr id="4" name="Slide Number Placeholder 3"/>
          <p:cNvSpPr>
            <a:spLocks noGrp="1"/>
          </p:cNvSpPr>
          <p:nvPr>
            <p:ph type="sldNum" sz="quarter" idx="12"/>
          </p:nvPr>
        </p:nvSpPr>
        <p:spPr/>
        <p:txBody>
          <a:bodyPr/>
          <a:lstStyle/>
          <a:p>
            <a:fld id="{8B21CAE7-0534-4F44-92E0-7CCEABA56AA0}" type="slidenum">
              <a:rPr lang="en-CH" smtClean="0"/>
              <a:t>16</a:t>
            </a:fld>
            <a:endParaRPr lang="en-CH"/>
          </a:p>
        </p:txBody>
      </p:sp>
    </p:spTree>
    <p:extLst>
      <p:ext uri="{BB962C8B-B14F-4D97-AF65-F5344CB8AC3E}">
        <p14:creationId xmlns:p14="http://schemas.microsoft.com/office/powerpoint/2010/main" val="3213824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EHR </a:t>
            </a:r>
            <a:r>
              <a:rPr lang="de-CH" dirty="0" err="1" smtClean="0"/>
              <a:t>systems</a:t>
            </a:r>
            <a:r>
              <a:rPr lang="de-CH" dirty="0" smtClean="0"/>
              <a:t> </a:t>
            </a:r>
            <a:r>
              <a:rPr lang="de-CH" dirty="0" err="1" smtClean="0"/>
              <a:t>evaluation</a:t>
            </a:r>
            <a:endParaRPr lang="de-CH" dirty="0"/>
          </a:p>
        </p:txBody>
      </p:sp>
      <p:sp>
        <p:nvSpPr>
          <p:cNvPr id="3" name="Content Placeholder 2"/>
          <p:cNvSpPr>
            <a:spLocks noGrp="1"/>
          </p:cNvSpPr>
          <p:nvPr>
            <p:ph idx="1"/>
          </p:nvPr>
        </p:nvSpPr>
        <p:spPr/>
        <p:txBody>
          <a:bodyPr/>
          <a:lstStyle/>
          <a:p>
            <a:r>
              <a:rPr lang="de-CH" dirty="0" err="1" smtClean="0"/>
              <a:t>Eight</a:t>
            </a:r>
            <a:r>
              <a:rPr lang="de-CH" dirty="0" smtClean="0"/>
              <a:t> </a:t>
            </a:r>
            <a:r>
              <a:rPr lang="de-CH" dirty="0" err="1" smtClean="0"/>
              <a:t>assessed</a:t>
            </a:r>
            <a:r>
              <a:rPr lang="de-CH" dirty="0" smtClean="0"/>
              <a:t> in total</a:t>
            </a:r>
          </a:p>
          <a:p>
            <a:r>
              <a:rPr lang="de-CH" dirty="0" smtClean="0"/>
              <a:t>Six </a:t>
            </a:r>
            <a:r>
              <a:rPr lang="de-CH" dirty="0" err="1" smtClean="0"/>
              <a:t>were</a:t>
            </a:r>
            <a:r>
              <a:rPr lang="de-CH" dirty="0" smtClean="0"/>
              <a:t> </a:t>
            </a:r>
            <a:r>
              <a:rPr lang="de-CH" dirty="0" err="1" smtClean="0"/>
              <a:t>discarded</a:t>
            </a:r>
            <a:r>
              <a:rPr lang="de-CH" dirty="0" smtClean="0"/>
              <a:t> </a:t>
            </a:r>
            <a:r>
              <a:rPr lang="de-CH" dirty="0" err="1" smtClean="0"/>
              <a:t>based</a:t>
            </a:r>
            <a:r>
              <a:rPr lang="de-CH" dirty="0" smtClean="0"/>
              <a:t> on </a:t>
            </a:r>
            <a:r>
              <a:rPr lang="de-CH" dirty="0" err="1" smtClean="0"/>
              <a:t>defined</a:t>
            </a:r>
            <a:r>
              <a:rPr lang="de-CH" dirty="0" smtClean="0"/>
              <a:t> </a:t>
            </a:r>
            <a:r>
              <a:rPr lang="de-CH" dirty="0" err="1" smtClean="0"/>
              <a:t>criteria</a:t>
            </a:r>
            <a:endParaRPr lang="de-CH" dirty="0" smtClean="0"/>
          </a:p>
          <a:p>
            <a:r>
              <a:rPr lang="de-CH" dirty="0" err="1" smtClean="0"/>
              <a:t>Two</a:t>
            </a:r>
            <a:r>
              <a:rPr lang="de-CH" dirty="0" smtClean="0"/>
              <a:t> </a:t>
            </a:r>
            <a:r>
              <a:rPr lang="de-CH" dirty="0" err="1" smtClean="0"/>
              <a:t>were</a:t>
            </a:r>
            <a:r>
              <a:rPr lang="de-CH" dirty="0" smtClean="0"/>
              <a:t> </a:t>
            </a:r>
            <a:r>
              <a:rPr lang="de-CH" dirty="0" err="1" smtClean="0"/>
              <a:t>deployed</a:t>
            </a:r>
            <a:endParaRPr lang="de-CH" dirty="0" smtClean="0"/>
          </a:p>
          <a:p>
            <a:r>
              <a:rPr lang="de-CH" dirty="0" smtClean="0"/>
              <a:t>Select </a:t>
            </a:r>
            <a:r>
              <a:rPr lang="de-CH" dirty="0" err="1" smtClean="0"/>
              <a:t>the</a:t>
            </a:r>
            <a:r>
              <a:rPr lang="de-CH" dirty="0" smtClean="0"/>
              <a:t> </a:t>
            </a:r>
            <a:r>
              <a:rPr lang="de-CH" dirty="0" err="1" smtClean="0"/>
              <a:t>best</a:t>
            </a:r>
            <a:r>
              <a:rPr lang="de-CH" dirty="0" smtClean="0"/>
              <a:t> fit </a:t>
            </a:r>
            <a:r>
              <a:rPr lang="de-CH" dirty="0" err="1" smtClean="0"/>
              <a:t>with</a:t>
            </a:r>
            <a:r>
              <a:rPr lang="de-CH" dirty="0" smtClean="0"/>
              <a:t> </a:t>
            </a:r>
            <a:r>
              <a:rPr lang="de-CH" dirty="0" err="1" smtClean="0"/>
              <a:t>less</a:t>
            </a:r>
            <a:r>
              <a:rPr lang="de-CH" dirty="0" smtClean="0"/>
              <a:t> </a:t>
            </a:r>
            <a:r>
              <a:rPr lang="de-CH" dirty="0" err="1" smtClean="0"/>
              <a:t>migration</a:t>
            </a:r>
            <a:r>
              <a:rPr lang="de-CH" dirty="0" smtClean="0"/>
              <a:t> </a:t>
            </a:r>
            <a:r>
              <a:rPr lang="de-CH" dirty="0" err="1" smtClean="0"/>
              <a:t>steps</a:t>
            </a:r>
            <a:endParaRPr lang="de-CH" dirty="0" smtClean="0"/>
          </a:p>
        </p:txBody>
      </p:sp>
      <p:sp>
        <p:nvSpPr>
          <p:cNvPr id="4" name="Slide Number Placeholder 3"/>
          <p:cNvSpPr>
            <a:spLocks noGrp="1"/>
          </p:cNvSpPr>
          <p:nvPr>
            <p:ph type="sldNum" sz="quarter" idx="12"/>
          </p:nvPr>
        </p:nvSpPr>
        <p:spPr/>
        <p:txBody>
          <a:bodyPr/>
          <a:lstStyle/>
          <a:p>
            <a:fld id="{8B21CAE7-0534-4F44-92E0-7CCEABA56AA0}" type="slidenum">
              <a:rPr lang="en-CH" smtClean="0"/>
              <a:t>17</a:t>
            </a:fld>
            <a:endParaRPr lang="en-CH"/>
          </a:p>
        </p:txBody>
      </p:sp>
    </p:spTree>
    <p:extLst>
      <p:ext uri="{BB962C8B-B14F-4D97-AF65-F5344CB8AC3E}">
        <p14:creationId xmlns:p14="http://schemas.microsoft.com/office/powerpoint/2010/main" val="2197458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Gnu </a:t>
            </a:r>
            <a:r>
              <a:rPr lang="de-CH" dirty="0" err="1" smtClean="0"/>
              <a:t>assumes</a:t>
            </a:r>
            <a:r>
              <a:rPr lang="de-CH" dirty="0" smtClean="0"/>
              <a:t> </a:t>
            </a:r>
            <a:r>
              <a:rPr lang="de-CH" dirty="0" err="1" smtClean="0"/>
              <a:t>internet</a:t>
            </a:r>
            <a:r>
              <a:rPr lang="de-CH" dirty="0" smtClean="0"/>
              <a:t> </a:t>
            </a:r>
            <a:r>
              <a:rPr lang="de-CH" dirty="0" err="1" smtClean="0"/>
              <a:t>connection</a:t>
            </a:r>
            <a:endParaRPr lang="de-CH" dirty="0"/>
          </a:p>
        </p:txBody>
      </p:sp>
      <p:sp>
        <p:nvSpPr>
          <p:cNvPr id="3" name="Content Placeholder 2"/>
          <p:cNvSpPr>
            <a:spLocks noGrp="1"/>
          </p:cNvSpPr>
          <p:nvPr>
            <p:ph idx="1"/>
          </p:nvPr>
        </p:nvSpPr>
        <p:spPr/>
        <p:txBody>
          <a:bodyPr>
            <a:normAutofit fontScale="92500" lnSpcReduction="20000"/>
          </a:bodyPr>
          <a:lstStyle/>
          <a:p>
            <a:r>
              <a:rPr lang="de-CH" dirty="0" smtClean="0"/>
              <a:t>Large </a:t>
            </a:r>
            <a:r>
              <a:rPr lang="de-CH" dirty="0" err="1" smtClean="0"/>
              <a:t>amounts</a:t>
            </a:r>
            <a:r>
              <a:rPr lang="de-CH" dirty="0" smtClean="0"/>
              <a:t> </a:t>
            </a:r>
            <a:r>
              <a:rPr lang="de-CH" dirty="0" err="1" smtClean="0"/>
              <a:t>of</a:t>
            </a:r>
            <a:r>
              <a:rPr lang="de-CH" dirty="0"/>
              <a:t/>
            </a:r>
            <a:br>
              <a:rPr lang="de-CH" dirty="0"/>
            </a:br>
            <a:r>
              <a:rPr lang="de-CH" dirty="0" err="1" smtClean="0"/>
              <a:t>data</a:t>
            </a:r>
            <a:r>
              <a:rPr lang="de-CH" dirty="0" smtClean="0"/>
              <a:t> </a:t>
            </a:r>
            <a:r>
              <a:rPr lang="de-CH" dirty="0" err="1" smtClean="0"/>
              <a:t>collected</a:t>
            </a:r>
            <a:r>
              <a:rPr lang="de-CH" dirty="0" smtClean="0"/>
              <a:t> </a:t>
            </a:r>
          </a:p>
          <a:p>
            <a:r>
              <a:rPr lang="de-CH" dirty="0" smtClean="0"/>
              <a:t>Multiple </a:t>
            </a:r>
            <a:r>
              <a:rPr lang="de-CH" dirty="0" err="1" smtClean="0"/>
              <a:t>health</a:t>
            </a:r>
            <a:r>
              <a:rPr lang="de-CH" dirty="0" smtClean="0"/>
              <a:t/>
            </a:r>
            <a:br>
              <a:rPr lang="de-CH" dirty="0" smtClean="0"/>
            </a:br>
            <a:r>
              <a:rPr lang="de-CH" dirty="0" err="1" smtClean="0"/>
              <a:t>records</a:t>
            </a:r>
            <a:r>
              <a:rPr lang="de-CH" dirty="0" smtClean="0"/>
              <a:t> open</a:t>
            </a:r>
          </a:p>
          <a:p>
            <a:r>
              <a:rPr lang="de-CH" dirty="0" smtClean="0"/>
              <a:t>LIMS</a:t>
            </a:r>
          </a:p>
          <a:p>
            <a:r>
              <a:rPr lang="de-CH" dirty="0" smtClean="0"/>
              <a:t>Offline </a:t>
            </a:r>
            <a:r>
              <a:rPr lang="de-CH" dirty="0" err="1" smtClean="0"/>
              <a:t>with</a:t>
            </a:r>
            <a:r>
              <a:rPr lang="de-CH" dirty="0"/>
              <a:t/>
            </a:r>
            <a:br>
              <a:rPr lang="de-CH" dirty="0"/>
            </a:br>
            <a:r>
              <a:rPr lang="de-CH" dirty="0" err="1" smtClean="0"/>
              <a:t>workaround</a:t>
            </a:r>
            <a:endParaRPr lang="de-CH" dirty="0"/>
          </a:p>
          <a:p>
            <a:r>
              <a:rPr lang="de-CH" dirty="0" err="1" smtClean="0"/>
              <a:t>Genetic</a:t>
            </a:r>
            <a:r>
              <a:rPr lang="de-CH" dirty="0" smtClean="0"/>
              <a:t> </a:t>
            </a:r>
            <a:r>
              <a:rPr lang="de-CH" dirty="0" err="1" smtClean="0"/>
              <a:t>data</a:t>
            </a:r>
            <a:endParaRPr lang="de-CH" dirty="0"/>
          </a:p>
          <a:p>
            <a:r>
              <a:rPr lang="de-CH" dirty="0" err="1" smtClean="0"/>
              <a:t>Neglected</a:t>
            </a:r>
            <a:r>
              <a:rPr lang="de-CH" dirty="0" smtClean="0"/>
              <a:t> Tropical</a:t>
            </a:r>
            <a:br>
              <a:rPr lang="de-CH" dirty="0" smtClean="0"/>
            </a:br>
            <a:r>
              <a:rPr lang="de-CH" dirty="0" err="1" smtClean="0"/>
              <a:t>diseases</a:t>
            </a:r>
            <a:endParaRPr lang="de-CH" dirty="0" smtClean="0"/>
          </a:p>
          <a:p>
            <a:r>
              <a:rPr lang="de-CH" dirty="0" smtClean="0"/>
              <a:t>Stock </a:t>
            </a:r>
            <a:r>
              <a:rPr lang="de-CH" dirty="0" err="1" smtClean="0"/>
              <a:t>management</a:t>
            </a:r>
            <a:endParaRPr lang="de-CH" dirty="0"/>
          </a:p>
          <a:p>
            <a:r>
              <a:rPr lang="de-CH" dirty="0" smtClean="0"/>
              <a:t>Modular</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18</a:t>
            </a:fld>
            <a:endParaRPr lang="en-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300" y="2038140"/>
            <a:ext cx="7195055" cy="4415270"/>
          </a:xfrm>
          <a:prstGeom prst="rect">
            <a:avLst/>
          </a:prstGeom>
        </p:spPr>
      </p:pic>
      <p:sp>
        <p:nvSpPr>
          <p:cNvPr id="6" name="TextBox 5"/>
          <p:cNvSpPr txBox="1"/>
          <p:nvPr/>
        </p:nvSpPr>
        <p:spPr>
          <a:xfrm>
            <a:off x="5305647" y="6453410"/>
            <a:ext cx="5773479" cy="369332"/>
          </a:xfrm>
          <a:prstGeom prst="rect">
            <a:avLst/>
          </a:prstGeom>
          <a:noFill/>
        </p:spPr>
        <p:txBody>
          <a:bodyPr wrap="square" rtlCol="0">
            <a:spAutoFit/>
          </a:bodyPr>
          <a:lstStyle/>
          <a:p>
            <a:r>
              <a:rPr lang="de-CH" dirty="0" smtClean="0"/>
              <a:t>https://en.wikibooks.org/wiki/GNU_Health/First_Steps</a:t>
            </a:r>
            <a:endParaRPr lang="de-CH" dirty="0"/>
          </a:p>
        </p:txBody>
      </p:sp>
    </p:spTree>
    <p:extLst>
      <p:ext uri="{BB962C8B-B14F-4D97-AF65-F5344CB8AC3E}">
        <p14:creationId xmlns:p14="http://schemas.microsoft.com/office/powerpoint/2010/main" val="688795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Bahmni</a:t>
            </a:r>
            <a:r>
              <a:rPr lang="de-CH" dirty="0" smtClean="0"/>
              <a:t> </a:t>
            </a:r>
            <a:r>
              <a:rPr lang="de-CH" dirty="0" err="1" smtClean="0"/>
              <a:t>as</a:t>
            </a:r>
            <a:r>
              <a:rPr lang="de-CH" dirty="0" smtClean="0"/>
              <a:t> a </a:t>
            </a:r>
            <a:r>
              <a:rPr lang="de-CH" dirty="0" err="1" smtClean="0"/>
              <a:t>hospital</a:t>
            </a:r>
            <a:r>
              <a:rPr lang="de-CH" dirty="0" smtClean="0"/>
              <a:t> </a:t>
            </a:r>
            <a:r>
              <a:rPr lang="de-CH" dirty="0" err="1" smtClean="0"/>
              <a:t>system</a:t>
            </a:r>
            <a:endParaRPr lang="de-CH" dirty="0"/>
          </a:p>
        </p:txBody>
      </p:sp>
      <p:sp>
        <p:nvSpPr>
          <p:cNvPr id="3" name="Content Placeholder 2"/>
          <p:cNvSpPr>
            <a:spLocks noGrp="1"/>
          </p:cNvSpPr>
          <p:nvPr>
            <p:ph idx="1"/>
          </p:nvPr>
        </p:nvSpPr>
        <p:spPr/>
        <p:txBody>
          <a:bodyPr/>
          <a:lstStyle/>
          <a:p>
            <a:r>
              <a:rPr lang="de-CH" dirty="0" err="1" smtClean="0"/>
              <a:t>Has</a:t>
            </a:r>
            <a:r>
              <a:rPr lang="de-CH" dirty="0" smtClean="0"/>
              <a:t> </a:t>
            </a:r>
            <a:r>
              <a:rPr lang="de-CH" dirty="0" err="1" smtClean="0"/>
              <a:t>OpenMRS</a:t>
            </a:r>
            <a:r>
              <a:rPr lang="de-CH" dirty="0" smtClean="0"/>
              <a:t>,</a:t>
            </a:r>
            <a:br>
              <a:rPr lang="de-CH" dirty="0" smtClean="0"/>
            </a:br>
            <a:r>
              <a:rPr lang="de-CH" dirty="0" err="1" smtClean="0"/>
              <a:t>Odoo</a:t>
            </a:r>
            <a:r>
              <a:rPr lang="de-CH" dirty="0" smtClean="0"/>
              <a:t> </a:t>
            </a:r>
            <a:r>
              <a:rPr lang="de-CH" dirty="0" err="1" smtClean="0"/>
              <a:t>and</a:t>
            </a:r>
            <a:r>
              <a:rPr lang="de-CH" dirty="0"/>
              <a:t/>
            </a:r>
            <a:br>
              <a:rPr lang="de-CH" dirty="0"/>
            </a:br>
            <a:r>
              <a:rPr lang="de-CH" dirty="0" err="1" smtClean="0"/>
              <a:t>OpenELIS</a:t>
            </a:r>
            <a:r>
              <a:rPr lang="de-CH" dirty="0" smtClean="0"/>
              <a:t> </a:t>
            </a:r>
            <a:r>
              <a:rPr lang="de-CH" dirty="0" err="1" smtClean="0"/>
              <a:t>as</a:t>
            </a:r>
            <a:r>
              <a:rPr lang="de-CH" dirty="0" smtClean="0"/>
              <a:t/>
            </a:r>
            <a:br>
              <a:rPr lang="de-CH" dirty="0" smtClean="0"/>
            </a:br>
            <a:r>
              <a:rPr lang="de-CH" dirty="0" err="1" smtClean="0"/>
              <a:t>components</a:t>
            </a:r>
            <a:endParaRPr lang="de-CH" dirty="0"/>
          </a:p>
          <a:p>
            <a:r>
              <a:rPr lang="de-CH" dirty="0" smtClean="0"/>
              <a:t>Can </a:t>
            </a:r>
            <a:r>
              <a:rPr lang="de-CH" dirty="0" err="1" smtClean="0"/>
              <a:t>integrate</a:t>
            </a:r>
            <a:r>
              <a:rPr lang="de-CH" dirty="0"/>
              <a:t/>
            </a:r>
            <a:br>
              <a:rPr lang="de-CH" dirty="0"/>
            </a:br>
            <a:r>
              <a:rPr lang="de-CH" dirty="0" smtClean="0"/>
              <a:t>PACS</a:t>
            </a:r>
          </a:p>
          <a:p>
            <a:r>
              <a:rPr lang="de-CH" dirty="0" smtClean="0"/>
              <a:t>Modular</a:t>
            </a:r>
          </a:p>
          <a:p>
            <a:r>
              <a:rPr lang="de-CH" dirty="0" smtClean="0"/>
              <a:t>Offline </a:t>
            </a:r>
            <a:r>
              <a:rPr lang="de-CH" dirty="0" err="1" smtClean="0"/>
              <a:t>mode</a:t>
            </a:r>
            <a:r>
              <a:rPr lang="de-CH" dirty="0" smtClean="0"/>
              <a:t/>
            </a:r>
            <a:br>
              <a:rPr lang="de-CH" dirty="0" smtClean="0"/>
            </a:br>
            <a:r>
              <a:rPr lang="de-CH" dirty="0" err="1" smtClean="0"/>
              <a:t>with</a:t>
            </a:r>
            <a:r>
              <a:rPr lang="de-CH" dirty="0" smtClean="0"/>
              <a:t> </a:t>
            </a:r>
            <a:r>
              <a:rPr lang="de-CH" dirty="0" err="1" smtClean="0"/>
              <a:t>module</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19</a:t>
            </a:fld>
            <a:endParaRPr lang="en-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463" y="2073349"/>
            <a:ext cx="7356373" cy="4367214"/>
          </a:xfrm>
          <a:prstGeom prst="rect">
            <a:avLst/>
          </a:prstGeom>
        </p:spPr>
      </p:pic>
    </p:spTree>
    <p:extLst>
      <p:ext uri="{BB962C8B-B14F-4D97-AF65-F5344CB8AC3E}">
        <p14:creationId xmlns:p14="http://schemas.microsoft.com/office/powerpoint/2010/main" val="2733478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07" y="836876"/>
            <a:ext cx="10515600" cy="1325563"/>
          </a:xfrm>
        </p:spPr>
        <p:txBody>
          <a:bodyPr/>
          <a:lstStyle/>
          <a:p>
            <a:r>
              <a:rPr lang="de-CH" dirty="0" smtClean="0"/>
              <a:t>Clinical </a:t>
            </a:r>
            <a:r>
              <a:rPr lang="de-CH" dirty="0" err="1" smtClean="0"/>
              <a:t>decision</a:t>
            </a:r>
            <a:r>
              <a:rPr lang="de-CH" dirty="0" smtClean="0"/>
              <a:t> </a:t>
            </a:r>
            <a:r>
              <a:rPr lang="de-CH" dirty="0" err="1" smtClean="0"/>
              <a:t>support</a:t>
            </a:r>
            <a:r>
              <a:rPr lang="de-CH" dirty="0" smtClean="0"/>
              <a:t> </a:t>
            </a:r>
            <a:r>
              <a:rPr lang="de-CH" dirty="0" err="1" smtClean="0"/>
              <a:t>systems</a:t>
            </a:r>
            <a:r>
              <a:rPr lang="de-CH" dirty="0" smtClean="0"/>
              <a:t> </a:t>
            </a:r>
            <a:r>
              <a:rPr lang="de-CH" dirty="0" err="1" smtClean="0"/>
              <a:t>to</a:t>
            </a:r>
            <a:r>
              <a:rPr lang="de-CH" dirty="0" smtClean="0"/>
              <a:t> </a:t>
            </a:r>
            <a:r>
              <a:rPr lang="de-CH" dirty="0" err="1" smtClean="0"/>
              <a:t>guide</a:t>
            </a:r>
            <a:r>
              <a:rPr lang="de-CH" dirty="0" smtClean="0"/>
              <a:t> </a:t>
            </a:r>
            <a:r>
              <a:rPr lang="de-CH" dirty="0" err="1" smtClean="0"/>
              <a:t>clinicians</a:t>
            </a:r>
            <a:endParaRPr lang="de-CH" dirty="0"/>
          </a:p>
        </p:txBody>
      </p:sp>
      <p:sp>
        <p:nvSpPr>
          <p:cNvPr id="3" name="Content Placeholder 2"/>
          <p:cNvSpPr>
            <a:spLocks noGrp="1"/>
          </p:cNvSpPr>
          <p:nvPr>
            <p:ph idx="1"/>
          </p:nvPr>
        </p:nvSpPr>
        <p:spPr>
          <a:xfrm>
            <a:off x="838200" y="2187574"/>
            <a:ext cx="10515600" cy="4351338"/>
          </a:xfrm>
        </p:spPr>
        <p:txBody>
          <a:bodyPr/>
          <a:lstStyle/>
          <a:p>
            <a:r>
              <a:rPr lang="de-CH" dirty="0" smtClean="0"/>
              <a:t>Expert </a:t>
            </a:r>
            <a:r>
              <a:rPr lang="de-CH" dirty="0" err="1" smtClean="0"/>
              <a:t>systems</a:t>
            </a:r>
            <a:endParaRPr lang="de-CH" dirty="0" smtClean="0"/>
          </a:p>
          <a:p>
            <a:r>
              <a:rPr lang="de-CH" dirty="0" err="1" smtClean="0"/>
              <a:t>Requires</a:t>
            </a:r>
            <a:r>
              <a:rPr lang="de-CH" dirty="0" smtClean="0"/>
              <a:t> </a:t>
            </a:r>
            <a:r>
              <a:rPr lang="de-CH" dirty="0" err="1" smtClean="0"/>
              <a:t>rules</a:t>
            </a:r>
            <a:endParaRPr lang="de-CH" dirty="0" smtClean="0"/>
          </a:p>
          <a:p>
            <a:r>
              <a:rPr lang="de-CH" dirty="0" err="1" smtClean="0"/>
              <a:t>Very</a:t>
            </a:r>
            <a:r>
              <a:rPr lang="de-CH" dirty="0" smtClean="0"/>
              <a:t> </a:t>
            </a:r>
            <a:r>
              <a:rPr lang="de-CH" dirty="0" err="1" smtClean="0"/>
              <a:t>strict</a:t>
            </a:r>
            <a:endParaRPr lang="de-CH" dirty="0" smtClean="0"/>
          </a:p>
          <a:p>
            <a:r>
              <a:rPr lang="de-CH" dirty="0" err="1" smtClean="0"/>
              <a:t>Improve</a:t>
            </a:r>
            <a:r>
              <a:rPr lang="de-CH" dirty="0" smtClean="0"/>
              <a:t> </a:t>
            </a:r>
            <a:r>
              <a:rPr lang="de-CH" dirty="0" err="1" smtClean="0"/>
              <a:t>diagnosis</a:t>
            </a:r>
            <a:r>
              <a:rPr lang="de-CH" dirty="0" smtClean="0"/>
              <a:t> </a:t>
            </a:r>
            <a:r>
              <a:rPr lang="de-CH" dirty="0" err="1" smtClean="0"/>
              <a:t>and</a:t>
            </a:r>
            <a:r>
              <a:rPr lang="de-CH" dirty="0" smtClean="0"/>
              <a:t> </a:t>
            </a:r>
            <a:r>
              <a:rPr lang="de-CH" dirty="0" err="1" smtClean="0"/>
              <a:t>treatment</a:t>
            </a:r>
            <a:endParaRPr lang="de-CH" dirty="0" smtClean="0"/>
          </a:p>
        </p:txBody>
      </p:sp>
      <p:sp>
        <p:nvSpPr>
          <p:cNvPr id="4" name="Slide Number Placeholder 3"/>
          <p:cNvSpPr>
            <a:spLocks noGrp="1"/>
          </p:cNvSpPr>
          <p:nvPr>
            <p:ph type="sldNum" sz="quarter" idx="12"/>
          </p:nvPr>
        </p:nvSpPr>
        <p:spPr/>
        <p:txBody>
          <a:bodyPr/>
          <a:lstStyle/>
          <a:p>
            <a:fld id="{8B21CAE7-0534-4F44-92E0-7CCEABA56AA0}" type="slidenum">
              <a:rPr lang="en-CH" smtClean="0"/>
              <a:t>2</a:t>
            </a:fld>
            <a:endParaRPr lang="en-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221" y="1682221"/>
            <a:ext cx="3400757" cy="4491566"/>
          </a:xfrm>
          <a:prstGeom prst="rect">
            <a:avLst/>
          </a:prstGeom>
        </p:spPr>
      </p:pic>
    </p:spTree>
    <p:extLst>
      <p:ext uri="{BB962C8B-B14F-4D97-AF65-F5344CB8AC3E}">
        <p14:creationId xmlns:p14="http://schemas.microsoft.com/office/powerpoint/2010/main" val="368215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Low </a:t>
            </a:r>
            <a:r>
              <a:rPr lang="de-CH" dirty="0" err="1" smtClean="0"/>
              <a:t>development</a:t>
            </a:r>
            <a:r>
              <a:rPr lang="de-CH" dirty="0" smtClean="0"/>
              <a:t> </a:t>
            </a:r>
            <a:r>
              <a:rPr lang="de-CH" dirty="0" err="1" smtClean="0"/>
              <a:t>activity</a:t>
            </a:r>
            <a:r>
              <a:rPr lang="de-CH" dirty="0" smtClean="0"/>
              <a:t> on </a:t>
            </a:r>
            <a:r>
              <a:rPr lang="de-CH" dirty="0" err="1" smtClean="0"/>
              <a:t>Freemed</a:t>
            </a:r>
            <a:endParaRPr lang="de-CH" dirty="0"/>
          </a:p>
        </p:txBody>
      </p:sp>
      <p:sp>
        <p:nvSpPr>
          <p:cNvPr id="3" name="Content Placeholder 2"/>
          <p:cNvSpPr>
            <a:spLocks noGrp="1"/>
          </p:cNvSpPr>
          <p:nvPr>
            <p:ph idx="1"/>
          </p:nvPr>
        </p:nvSpPr>
        <p:spPr/>
        <p:txBody>
          <a:bodyPr/>
          <a:lstStyle/>
          <a:p>
            <a:r>
              <a:rPr lang="de-CH" dirty="0" err="1" smtClean="0"/>
              <a:t>Seems</a:t>
            </a:r>
            <a:r>
              <a:rPr lang="de-CH" dirty="0" smtClean="0"/>
              <a:t> </a:t>
            </a:r>
            <a:br>
              <a:rPr lang="de-CH" dirty="0" smtClean="0"/>
            </a:br>
            <a:r>
              <a:rPr lang="de-CH" dirty="0" err="1" smtClean="0"/>
              <a:t>abandoned</a:t>
            </a:r>
            <a:endParaRPr lang="de-CH" dirty="0" smtClean="0"/>
          </a:p>
          <a:p>
            <a:r>
              <a:rPr lang="de-CH" dirty="0" smtClean="0"/>
              <a:t>Lack </a:t>
            </a:r>
            <a:r>
              <a:rPr lang="de-CH" dirty="0" err="1" smtClean="0"/>
              <a:t>of</a:t>
            </a:r>
            <a:r>
              <a:rPr lang="de-CH" dirty="0" smtClean="0"/>
              <a:t/>
            </a:r>
            <a:br>
              <a:rPr lang="de-CH" dirty="0" smtClean="0"/>
            </a:br>
            <a:r>
              <a:rPr lang="de-CH" dirty="0" err="1" smtClean="0"/>
              <a:t>documentation</a:t>
            </a:r>
            <a:endParaRPr lang="de-CH" dirty="0" smtClean="0"/>
          </a:p>
          <a:p>
            <a:r>
              <a:rPr lang="de-CH" dirty="0" smtClean="0"/>
              <a:t>Modular</a:t>
            </a:r>
          </a:p>
          <a:p>
            <a:r>
              <a:rPr lang="de-CH" dirty="0" err="1" smtClean="0"/>
              <a:t>No</a:t>
            </a:r>
            <a:r>
              <a:rPr lang="de-CH" dirty="0" smtClean="0"/>
              <a:t> offline</a:t>
            </a:r>
            <a:r>
              <a:rPr lang="de-CH" dirty="0"/>
              <a:t/>
            </a:r>
            <a:br>
              <a:rPr lang="de-CH" dirty="0"/>
            </a:br>
            <a:r>
              <a:rPr lang="de-CH" dirty="0" err="1" smtClean="0"/>
              <a:t>possibility</a:t>
            </a:r>
            <a:endParaRPr lang="de-CH" dirty="0" smtClean="0"/>
          </a:p>
          <a:p>
            <a:endParaRPr lang="de-CH" dirty="0" smtClean="0"/>
          </a:p>
        </p:txBody>
      </p:sp>
      <p:sp>
        <p:nvSpPr>
          <p:cNvPr id="4" name="Slide Number Placeholder 3"/>
          <p:cNvSpPr>
            <a:spLocks noGrp="1"/>
          </p:cNvSpPr>
          <p:nvPr>
            <p:ph type="sldNum" sz="quarter" idx="12"/>
          </p:nvPr>
        </p:nvSpPr>
        <p:spPr/>
        <p:txBody>
          <a:bodyPr/>
          <a:lstStyle/>
          <a:p>
            <a:fld id="{8B21CAE7-0534-4F44-92E0-7CCEABA56AA0}" type="slidenum">
              <a:rPr lang="en-CH" smtClean="0"/>
              <a:t>20</a:t>
            </a:fld>
            <a:endParaRPr lang="en-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712" y="1967023"/>
            <a:ext cx="6205786" cy="4197274"/>
          </a:xfrm>
          <a:prstGeom prst="rect">
            <a:avLst/>
          </a:prstGeom>
        </p:spPr>
      </p:pic>
      <p:sp>
        <p:nvSpPr>
          <p:cNvPr id="6" name="TextBox 5"/>
          <p:cNvSpPr txBox="1"/>
          <p:nvPr/>
        </p:nvSpPr>
        <p:spPr>
          <a:xfrm>
            <a:off x="4869712" y="6164296"/>
            <a:ext cx="6071190" cy="646331"/>
          </a:xfrm>
          <a:prstGeom prst="rect">
            <a:avLst/>
          </a:prstGeom>
          <a:noFill/>
        </p:spPr>
        <p:txBody>
          <a:bodyPr wrap="square" rtlCol="0">
            <a:spAutoFit/>
          </a:bodyPr>
          <a:lstStyle/>
          <a:p>
            <a:r>
              <a:rPr lang="de-CH" dirty="0" smtClean="0"/>
              <a:t>A. </a:t>
            </a:r>
            <a:r>
              <a:rPr lang="de-CH" dirty="0" err="1" smtClean="0"/>
              <a:t>Syzdykova</a:t>
            </a:r>
            <a:r>
              <a:rPr lang="de-CH" dirty="0" smtClean="0"/>
              <a:t> et al. (2017), ‘Open-Source Electronic </a:t>
            </a:r>
            <a:r>
              <a:rPr lang="de-CH" dirty="0" err="1" smtClean="0"/>
              <a:t>Health</a:t>
            </a:r>
            <a:r>
              <a:rPr lang="de-CH" dirty="0" smtClean="0"/>
              <a:t> </a:t>
            </a:r>
            <a:r>
              <a:rPr lang="de-CH" dirty="0" err="1" smtClean="0"/>
              <a:t>Record</a:t>
            </a:r>
            <a:r>
              <a:rPr lang="de-CH" dirty="0" smtClean="0"/>
              <a:t> Systems </a:t>
            </a:r>
            <a:r>
              <a:rPr lang="de-CH" dirty="0" err="1" smtClean="0"/>
              <a:t>for</a:t>
            </a:r>
            <a:r>
              <a:rPr lang="de-CH" dirty="0" smtClean="0"/>
              <a:t> Low-</a:t>
            </a:r>
            <a:r>
              <a:rPr lang="de-CH" dirty="0" err="1" smtClean="0"/>
              <a:t>Resource</a:t>
            </a:r>
            <a:r>
              <a:rPr lang="de-CH" dirty="0" smtClean="0"/>
              <a:t> Settings: </a:t>
            </a:r>
            <a:r>
              <a:rPr lang="de-CH" dirty="0" err="1" smtClean="0"/>
              <a:t>Systematic</a:t>
            </a:r>
            <a:r>
              <a:rPr lang="de-CH" dirty="0" smtClean="0"/>
              <a:t> Review’</a:t>
            </a:r>
            <a:endParaRPr lang="de-CH" dirty="0"/>
          </a:p>
        </p:txBody>
      </p:sp>
    </p:spTree>
    <p:extLst>
      <p:ext uri="{BB962C8B-B14F-4D97-AF65-F5344CB8AC3E}">
        <p14:creationId xmlns:p14="http://schemas.microsoft.com/office/powerpoint/2010/main" val="2044253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OpenEMR</a:t>
            </a:r>
            <a:r>
              <a:rPr lang="de-CH" dirty="0" smtClean="0"/>
              <a:t> </a:t>
            </a:r>
            <a:r>
              <a:rPr lang="de-CH" dirty="0" err="1" smtClean="0"/>
              <a:t>system</a:t>
            </a:r>
            <a:r>
              <a:rPr lang="de-CH" dirty="0" smtClean="0"/>
              <a:t> </a:t>
            </a:r>
            <a:r>
              <a:rPr lang="de-CH" dirty="0" err="1" smtClean="0"/>
              <a:t>without</a:t>
            </a:r>
            <a:r>
              <a:rPr lang="de-CH" dirty="0" smtClean="0"/>
              <a:t> offline </a:t>
            </a:r>
            <a:r>
              <a:rPr lang="de-CH" dirty="0" err="1" smtClean="0"/>
              <a:t>capability</a:t>
            </a:r>
            <a:endParaRPr lang="de-CH" dirty="0"/>
          </a:p>
        </p:txBody>
      </p:sp>
      <p:sp>
        <p:nvSpPr>
          <p:cNvPr id="3" name="Content Placeholder 2"/>
          <p:cNvSpPr>
            <a:spLocks noGrp="1"/>
          </p:cNvSpPr>
          <p:nvPr>
            <p:ph idx="1"/>
          </p:nvPr>
        </p:nvSpPr>
        <p:spPr/>
        <p:txBody>
          <a:bodyPr/>
          <a:lstStyle/>
          <a:p>
            <a:r>
              <a:rPr lang="de-CH" dirty="0" smtClean="0"/>
              <a:t>Easy </a:t>
            </a:r>
            <a:r>
              <a:rPr lang="de-CH" dirty="0" err="1" smtClean="0"/>
              <a:t>to</a:t>
            </a:r>
            <a:r>
              <a:rPr lang="de-CH" dirty="0" smtClean="0"/>
              <a:t> </a:t>
            </a:r>
            <a:r>
              <a:rPr lang="de-CH" dirty="0" err="1" smtClean="0"/>
              <a:t>install</a:t>
            </a:r>
            <a:r>
              <a:rPr lang="de-CH" dirty="0" smtClean="0"/>
              <a:t> </a:t>
            </a:r>
            <a:r>
              <a:rPr lang="de-CH" dirty="0" err="1" smtClean="0"/>
              <a:t>and</a:t>
            </a:r>
            <a:r>
              <a:rPr lang="de-CH" dirty="0"/>
              <a:t/>
            </a:r>
            <a:br>
              <a:rPr lang="de-CH" dirty="0"/>
            </a:br>
            <a:r>
              <a:rPr lang="de-CH" dirty="0" smtClean="0"/>
              <a:t>off-</a:t>
            </a:r>
            <a:r>
              <a:rPr lang="de-CH" dirty="0" err="1" smtClean="0"/>
              <a:t>the</a:t>
            </a:r>
            <a:r>
              <a:rPr lang="de-CH" dirty="0" smtClean="0"/>
              <a:t>-</a:t>
            </a:r>
            <a:r>
              <a:rPr lang="de-CH" dirty="0" err="1" smtClean="0"/>
              <a:t>shelf</a:t>
            </a:r>
            <a:r>
              <a:rPr lang="de-CH" dirty="0" smtClean="0"/>
              <a:t/>
            </a:r>
            <a:br>
              <a:rPr lang="de-CH" dirty="0" smtClean="0"/>
            </a:br>
            <a:r>
              <a:rPr lang="de-CH" dirty="0" err="1" smtClean="0"/>
              <a:t>solution</a:t>
            </a:r>
            <a:endParaRPr lang="de-CH" dirty="0" smtClean="0"/>
          </a:p>
          <a:p>
            <a:r>
              <a:rPr lang="de-CH" dirty="0" smtClean="0"/>
              <a:t>Low </a:t>
            </a:r>
            <a:r>
              <a:rPr lang="de-CH" dirty="0" err="1" smtClean="0"/>
              <a:t>flexibility</a:t>
            </a:r>
            <a:endParaRPr lang="de-CH" dirty="0" smtClean="0"/>
          </a:p>
          <a:p>
            <a:r>
              <a:rPr lang="de-CH" dirty="0" smtClean="0"/>
              <a:t>Modular</a:t>
            </a:r>
          </a:p>
          <a:p>
            <a:r>
              <a:rPr lang="de-CH" dirty="0" err="1" smtClean="0"/>
              <a:t>No</a:t>
            </a:r>
            <a:r>
              <a:rPr lang="de-CH" dirty="0" smtClean="0"/>
              <a:t> offline</a:t>
            </a:r>
            <a:br>
              <a:rPr lang="de-CH" dirty="0" smtClean="0"/>
            </a:br>
            <a:r>
              <a:rPr lang="de-CH" dirty="0" err="1" smtClean="0"/>
              <a:t>capability</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21</a:t>
            </a:fld>
            <a:endParaRPr lang="en-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974" y="1977206"/>
            <a:ext cx="5952826" cy="4381063"/>
          </a:xfrm>
          <a:prstGeom prst="rect">
            <a:avLst/>
          </a:prstGeom>
        </p:spPr>
      </p:pic>
    </p:spTree>
    <p:extLst>
      <p:ext uri="{BB962C8B-B14F-4D97-AF65-F5344CB8AC3E}">
        <p14:creationId xmlns:p14="http://schemas.microsoft.com/office/powerpoint/2010/main" val="494377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OpenSRP</a:t>
            </a:r>
            <a:r>
              <a:rPr lang="de-CH" dirty="0" smtClean="0"/>
              <a:t> </a:t>
            </a:r>
            <a:r>
              <a:rPr lang="de-CH" dirty="0" err="1" smtClean="0"/>
              <a:t>for</a:t>
            </a:r>
            <a:r>
              <a:rPr lang="de-CH" dirty="0" smtClean="0"/>
              <a:t> </a:t>
            </a:r>
            <a:r>
              <a:rPr lang="de-CH" dirty="0" err="1" smtClean="0"/>
              <a:t>internet</a:t>
            </a:r>
            <a:r>
              <a:rPr lang="de-CH" dirty="0" smtClean="0"/>
              <a:t> </a:t>
            </a:r>
            <a:r>
              <a:rPr lang="de-CH" dirty="0" err="1" smtClean="0"/>
              <a:t>scarcity</a:t>
            </a:r>
            <a:endParaRPr lang="de-CH" dirty="0"/>
          </a:p>
        </p:txBody>
      </p:sp>
      <p:sp>
        <p:nvSpPr>
          <p:cNvPr id="3" name="Content Placeholder 2"/>
          <p:cNvSpPr>
            <a:spLocks noGrp="1"/>
          </p:cNvSpPr>
          <p:nvPr>
            <p:ph idx="1"/>
          </p:nvPr>
        </p:nvSpPr>
        <p:spPr>
          <a:xfrm>
            <a:off x="838200" y="2015508"/>
            <a:ext cx="10515600" cy="4351338"/>
          </a:xfrm>
        </p:spPr>
        <p:txBody>
          <a:bodyPr>
            <a:normAutofit fontScale="92500" lnSpcReduction="10000"/>
          </a:bodyPr>
          <a:lstStyle/>
          <a:p>
            <a:r>
              <a:rPr lang="de-CH" dirty="0" err="1" smtClean="0"/>
              <a:t>Complete</a:t>
            </a:r>
            <a:r>
              <a:rPr lang="de-CH" dirty="0" smtClean="0"/>
              <a:t/>
            </a:r>
            <a:br>
              <a:rPr lang="de-CH" dirty="0" smtClean="0"/>
            </a:br>
            <a:r>
              <a:rPr lang="de-CH" dirty="0" smtClean="0"/>
              <a:t>offline</a:t>
            </a:r>
            <a:br>
              <a:rPr lang="de-CH" dirty="0" smtClean="0"/>
            </a:br>
            <a:r>
              <a:rPr lang="de-CH" dirty="0" err="1" smtClean="0"/>
              <a:t>functionality</a:t>
            </a:r>
            <a:endParaRPr lang="de-CH" dirty="0" smtClean="0"/>
          </a:p>
          <a:p>
            <a:r>
              <a:rPr lang="de-CH" dirty="0" smtClean="0"/>
              <a:t>Modular</a:t>
            </a:r>
          </a:p>
          <a:p>
            <a:r>
              <a:rPr lang="de-CH" dirty="0" smtClean="0"/>
              <a:t>New APK </a:t>
            </a:r>
            <a:r>
              <a:rPr lang="de-CH" dirty="0" err="1" smtClean="0"/>
              <a:t>every</a:t>
            </a:r>
            <a:r>
              <a:rPr lang="de-CH" dirty="0" smtClean="0"/>
              <a:t/>
            </a:r>
            <a:br>
              <a:rPr lang="de-CH" dirty="0" smtClean="0"/>
            </a:br>
            <a:r>
              <a:rPr lang="de-CH" dirty="0" smtClean="0"/>
              <a:t>time </a:t>
            </a:r>
            <a:r>
              <a:rPr lang="de-CH" dirty="0" err="1" smtClean="0"/>
              <a:t>there</a:t>
            </a:r>
            <a:r>
              <a:rPr lang="de-CH" dirty="0" smtClean="0"/>
              <a:t> </a:t>
            </a:r>
            <a:r>
              <a:rPr lang="de-CH" dirty="0" err="1" smtClean="0"/>
              <a:t>is</a:t>
            </a:r>
            <a:r>
              <a:rPr lang="de-CH" dirty="0" smtClean="0"/>
              <a:t> a</a:t>
            </a:r>
            <a:br>
              <a:rPr lang="de-CH" dirty="0" smtClean="0"/>
            </a:br>
            <a:r>
              <a:rPr lang="de-CH" dirty="0" err="1" smtClean="0"/>
              <a:t>change</a:t>
            </a:r>
            <a:r>
              <a:rPr lang="de-CH" dirty="0" smtClean="0"/>
              <a:t> </a:t>
            </a:r>
            <a:r>
              <a:rPr lang="de-CH" dirty="0" err="1" smtClean="0"/>
              <a:t>and</a:t>
            </a:r>
            <a:r>
              <a:rPr lang="de-CH" dirty="0"/>
              <a:t/>
            </a:r>
            <a:br>
              <a:rPr lang="de-CH" dirty="0"/>
            </a:br>
            <a:r>
              <a:rPr lang="de-CH" dirty="0" err="1" smtClean="0"/>
              <a:t>need</a:t>
            </a:r>
            <a:r>
              <a:rPr lang="de-CH" dirty="0" smtClean="0"/>
              <a:t> </a:t>
            </a:r>
            <a:r>
              <a:rPr lang="de-CH" dirty="0" err="1" smtClean="0"/>
              <a:t>to</a:t>
            </a:r>
            <a:r>
              <a:rPr lang="de-CH" dirty="0" smtClean="0"/>
              <a:t> </a:t>
            </a:r>
            <a:r>
              <a:rPr lang="de-CH" dirty="0" err="1" smtClean="0"/>
              <a:t>be</a:t>
            </a:r>
            <a:r>
              <a:rPr lang="de-CH" dirty="0" smtClean="0"/>
              <a:t/>
            </a:r>
            <a:br>
              <a:rPr lang="de-CH" dirty="0" smtClean="0"/>
            </a:br>
            <a:r>
              <a:rPr lang="de-CH" dirty="0" err="1" smtClean="0"/>
              <a:t>distributed</a:t>
            </a:r>
            <a:endParaRPr lang="de-CH" dirty="0" smtClean="0"/>
          </a:p>
          <a:p>
            <a:r>
              <a:rPr lang="de-CH" dirty="0" err="1" smtClean="0"/>
              <a:t>Integrates</a:t>
            </a:r>
            <a:r>
              <a:rPr lang="de-CH" dirty="0"/>
              <a:t/>
            </a:r>
            <a:br>
              <a:rPr lang="de-CH" dirty="0"/>
            </a:br>
            <a:r>
              <a:rPr lang="de-CH" dirty="0" smtClean="0"/>
              <a:t>DHIS2 </a:t>
            </a:r>
            <a:r>
              <a:rPr lang="de-CH" dirty="0" err="1" smtClean="0"/>
              <a:t>and</a:t>
            </a:r>
            <a:r>
              <a:rPr lang="de-CH" dirty="0" smtClean="0"/>
              <a:t/>
            </a:r>
            <a:br>
              <a:rPr lang="de-CH" dirty="0" smtClean="0"/>
            </a:br>
            <a:r>
              <a:rPr lang="de-CH" dirty="0" err="1" smtClean="0"/>
              <a:t>OpenMRS</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22</a:t>
            </a:fld>
            <a:endParaRPr lang="en-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069" y="2398280"/>
            <a:ext cx="6974960" cy="3844112"/>
          </a:xfrm>
          <a:prstGeom prst="rect">
            <a:avLst/>
          </a:prstGeom>
        </p:spPr>
      </p:pic>
      <p:sp>
        <p:nvSpPr>
          <p:cNvPr id="7" name="TextBox 6"/>
          <p:cNvSpPr txBox="1"/>
          <p:nvPr/>
        </p:nvSpPr>
        <p:spPr>
          <a:xfrm>
            <a:off x="1828800" y="6453963"/>
            <a:ext cx="9525000" cy="369332"/>
          </a:xfrm>
          <a:prstGeom prst="rect">
            <a:avLst/>
          </a:prstGeom>
          <a:noFill/>
        </p:spPr>
        <p:txBody>
          <a:bodyPr wrap="square" rtlCol="0">
            <a:spAutoFit/>
          </a:bodyPr>
          <a:lstStyle/>
          <a:p>
            <a:r>
              <a:rPr lang="de-CH" dirty="0" smtClean="0"/>
              <a:t>https://smartregister.atlassian.net/wiki/spaces/Documentation/pages/7274503/Smart+Registers</a:t>
            </a:r>
            <a:endParaRPr lang="de-CH" dirty="0"/>
          </a:p>
        </p:txBody>
      </p:sp>
    </p:spTree>
    <p:extLst>
      <p:ext uri="{BB962C8B-B14F-4D97-AF65-F5344CB8AC3E}">
        <p14:creationId xmlns:p14="http://schemas.microsoft.com/office/powerpoint/2010/main" val="1692549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OpenEHR</a:t>
            </a:r>
            <a:r>
              <a:rPr lang="de-CH" dirty="0" smtClean="0"/>
              <a:t> </a:t>
            </a:r>
            <a:r>
              <a:rPr lang="de-CH" dirty="0" err="1" smtClean="0"/>
              <a:t>provides</a:t>
            </a:r>
            <a:r>
              <a:rPr lang="de-CH" dirty="0" smtClean="0"/>
              <a:t> </a:t>
            </a:r>
            <a:r>
              <a:rPr lang="de-CH" dirty="0" err="1" smtClean="0"/>
              <a:t>specifications</a:t>
            </a:r>
            <a:r>
              <a:rPr lang="de-CH" dirty="0" smtClean="0"/>
              <a:t> </a:t>
            </a:r>
            <a:r>
              <a:rPr lang="de-CH" dirty="0" err="1" smtClean="0"/>
              <a:t>and</a:t>
            </a:r>
            <a:r>
              <a:rPr lang="de-CH" dirty="0" smtClean="0"/>
              <a:t> </a:t>
            </a:r>
            <a:r>
              <a:rPr lang="de-CH" dirty="0" err="1" smtClean="0"/>
              <a:t>standards</a:t>
            </a:r>
            <a:endParaRPr lang="de-CH" dirty="0"/>
          </a:p>
        </p:txBody>
      </p:sp>
      <p:sp>
        <p:nvSpPr>
          <p:cNvPr id="3" name="Content Placeholder 2"/>
          <p:cNvSpPr>
            <a:spLocks noGrp="1"/>
          </p:cNvSpPr>
          <p:nvPr>
            <p:ph idx="1"/>
          </p:nvPr>
        </p:nvSpPr>
        <p:spPr/>
        <p:txBody>
          <a:bodyPr/>
          <a:lstStyle/>
          <a:p>
            <a:r>
              <a:rPr lang="de-CH" dirty="0" smtClean="0"/>
              <a:t>Not off-</a:t>
            </a:r>
            <a:r>
              <a:rPr lang="de-CH" dirty="0" err="1" smtClean="0"/>
              <a:t>the</a:t>
            </a:r>
            <a:r>
              <a:rPr lang="de-CH" dirty="0" smtClean="0"/>
              <a:t>-</a:t>
            </a:r>
            <a:br>
              <a:rPr lang="de-CH" dirty="0" smtClean="0"/>
            </a:br>
            <a:r>
              <a:rPr lang="de-CH" dirty="0" err="1" smtClean="0"/>
              <a:t>shelf</a:t>
            </a:r>
            <a:r>
              <a:rPr lang="de-CH" dirty="0" smtClean="0"/>
              <a:t> </a:t>
            </a:r>
            <a:r>
              <a:rPr lang="de-CH" dirty="0" err="1" smtClean="0"/>
              <a:t>solution</a:t>
            </a:r>
            <a:endParaRPr lang="de-CH" dirty="0" smtClean="0"/>
          </a:p>
          <a:p>
            <a:r>
              <a:rPr lang="de-CH" dirty="0" smtClean="0"/>
              <a:t>Separates</a:t>
            </a:r>
            <a:br>
              <a:rPr lang="de-CH" dirty="0" smtClean="0"/>
            </a:br>
            <a:r>
              <a:rPr lang="de-CH" dirty="0" err="1" smtClean="0"/>
              <a:t>technical</a:t>
            </a:r>
            <a:r>
              <a:rPr lang="de-CH" dirty="0" smtClean="0"/>
              <a:t> </a:t>
            </a:r>
            <a:r>
              <a:rPr lang="de-CH" dirty="0" err="1" smtClean="0"/>
              <a:t>and</a:t>
            </a:r>
            <a:r>
              <a:rPr lang="de-CH" dirty="0" smtClean="0"/>
              <a:t/>
            </a:r>
            <a:br>
              <a:rPr lang="de-CH" dirty="0" smtClean="0"/>
            </a:br>
            <a:r>
              <a:rPr lang="de-CH" dirty="0" err="1" smtClean="0"/>
              <a:t>domain</a:t>
            </a:r>
            <a:r>
              <a:rPr lang="de-CH" dirty="0" smtClean="0"/>
              <a:t> expert</a:t>
            </a:r>
          </a:p>
          <a:p>
            <a:r>
              <a:rPr lang="de-CH" dirty="0" smtClean="0"/>
              <a:t>Supports</a:t>
            </a:r>
            <a:br>
              <a:rPr lang="de-CH" dirty="0" smtClean="0"/>
            </a:br>
            <a:r>
              <a:rPr lang="de-CH" dirty="0" err="1" smtClean="0"/>
              <a:t>interoperability</a:t>
            </a:r>
            <a:endParaRPr lang="de-CH" dirty="0" smtClean="0"/>
          </a:p>
          <a:p>
            <a:r>
              <a:rPr lang="de-CH" dirty="0" err="1" smtClean="0"/>
              <a:t>Based</a:t>
            </a:r>
            <a:r>
              <a:rPr lang="de-CH" dirty="0" smtClean="0"/>
              <a:t> on</a:t>
            </a:r>
            <a:br>
              <a:rPr lang="de-CH" dirty="0" smtClean="0"/>
            </a:br>
            <a:r>
              <a:rPr lang="de-CH" dirty="0" err="1" smtClean="0"/>
              <a:t>archetypes</a:t>
            </a:r>
            <a:r>
              <a:rPr lang="de-CH" dirty="0" smtClean="0"/>
              <a:t> </a:t>
            </a:r>
            <a:r>
              <a:rPr lang="de-CH" dirty="0" err="1" smtClean="0"/>
              <a:t>and</a:t>
            </a:r>
            <a:r>
              <a:rPr lang="de-CH" dirty="0" smtClean="0"/>
              <a:t/>
            </a:r>
            <a:br>
              <a:rPr lang="de-CH" dirty="0" smtClean="0"/>
            </a:br>
            <a:r>
              <a:rPr lang="de-CH" dirty="0" err="1" smtClean="0"/>
              <a:t>forms</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23</a:t>
            </a:fld>
            <a:endParaRPr lang="en-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993" y="2218893"/>
            <a:ext cx="8086784" cy="3614764"/>
          </a:xfrm>
          <a:prstGeom prst="rect">
            <a:avLst/>
          </a:prstGeom>
        </p:spPr>
      </p:pic>
      <p:sp>
        <p:nvSpPr>
          <p:cNvPr id="6" name="TextBox 5"/>
          <p:cNvSpPr txBox="1"/>
          <p:nvPr/>
        </p:nvSpPr>
        <p:spPr>
          <a:xfrm>
            <a:off x="6096000" y="6071191"/>
            <a:ext cx="3643423" cy="646331"/>
          </a:xfrm>
          <a:prstGeom prst="rect">
            <a:avLst/>
          </a:prstGeom>
          <a:noFill/>
        </p:spPr>
        <p:txBody>
          <a:bodyPr wrap="square" rtlCol="0">
            <a:spAutoFit/>
          </a:bodyPr>
          <a:lstStyle/>
          <a:p>
            <a:r>
              <a:rPr lang="de-CH" dirty="0" smtClean="0"/>
              <a:t>https://www.openehr.org/</a:t>
            </a:r>
          </a:p>
          <a:p>
            <a:endParaRPr lang="de-CH" dirty="0"/>
          </a:p>
        </p:txBody>
      </p:sp>
    </p:spTree>
    <p:extLst>
      <p:ext uri="{BB962C8B-B14F-4D97-AF65-F5344CB8AC3E}">
        <p14:creationId xmlns:p14="http://schemas.microsoft.com/office/powerpoint/2010/main" val="3593214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OpenMRS</a:t>
            </a:r>
            <a:r>
              <a:rPr lang="de-CH" dirty="0" smtClean="0"/>
              <a:t> </a:t>
            </a:r>
            <a:r>
              <a:rPr lang="de-CH" dirty="0" err="1" smtClean="0"/>
              <a:t>as</a:t>
            </a:r>
            <a:r>
              <a:rPr lang="de-CH" dirty="0" smtClean="0"/>
              <a:t> an </a:t>
            </a:r>
            <a:r>
              <a:rPr lang="de-CH" dirty="0" err="1" smtClean="0"/>
              <a:t>established</a:t>
            </a:r>
            <a:r>
              <a:rPr lang="de-CH" dirty="0" smtClean="0"/>
              <a:t> </a:t>
            </a:r>
            <a:r>
              <a:rPr lang="de-CH" dirty="0" err="1" smtClean="0"/>
              <a:t>system</a:t>
            </a:r>
            <a:endParaRPr lang="de-CH" dirty="0"/>
          </a:p>
        </p:txBody>
      </p:sp>
      <p:sp>
        <p:nvSpPr>
          <p:cNvPr id="3" name="Content Placeholder 2"/>
          <p:cNvSpPr>
            <a:spLocks noGrp="1"/>
          </p:cNvSpPr>
          <p:nvPr>
            <p:ph idx="1"/>
          </p:nvPr>
        </p:nvSpPr>
        <p:spPr/>
        <p:txBody>
          <a:bodyPr/>
          <a:lstStyle/>
          <a:p>
            <a:r>
              <a:rPr lang="de-CH" dirty="0" smtClean="0"/>
              <a:t>Flexible </a:t>
            </a:r>
          </a:p>
          <a:p>
            <a:r>
              <a:rPr lang="de-CH" dirty="0" err="1" smtClean="0"/>
              <a:t>Used</a:t>
            </a:r>
            <a:r>
              <a:rPr lang="de-CH" dirty="0" smtClean="0"/>
              <a:t> </a:t>
            </a:r>
            <a:r>
              <a:rPr lang="de-CH" dirty="0" err="1" smtClean="0"/>
              <a:t>by</a:t>
            </a:r>
            <a:r>
              <a:rPr lang="de-CH" dirty="0" smtClean="0"/>
              <a:t> </a:t>
            </a:r>
            <a:r>
              <a:rPr lang="de-CH" dirty="0" err="1" smtClean="0"/>
              <a:t>many</a:t>
            </a:r>
            <a:r>
              <a:rPr lang="de-CH" dirty="0" smtClean="0"/>
              <a:t> </a:t>
            </a:r>
            <a:r>
              <a:rPr lang="de-CH" dirty="0" err="1" smtClean="0"/>
              <a:t>other</a:t>
            </a:r>
            <a:r>
              <a:rPr lang="de-CH" dirty="0" smtClean="0"/>
              <a:t/>
            </a:r>
            <a:br>
              <a:rPr lang="de-CH" dirty="0" smtClean="0"/>
            </a:br>
            <a:r>
              <a:rPr lang="de-CH" dirty="0" err="1" smtClean="0"/>
              <a:t>systems</a:t>
            </a:r>
            <a:endParaRPr lang="de-CH" dirty="0" smtClean="0"/>
          </a:p>
          <a:p>
            <a:r>
              <a:rPr lang="de-CH" dirty="0" smtClean="0"/>
              <a:t>Modular</a:t>
            </a:r>
          </a:p>
          <a:p>
            <a:r>
              <a:rPr lang="de-CH" dirty="0" err="1" smtClean="0"/>
              <a:t>Patients</a:t>
            </a:r>
            <a:r>
              <a:rPr lang="de-CH" dirty="0" smtClean="0"/>
              <a:t> </a:t>
            </a:r>
            <a:r>
              <a:rPr lang="de-CH" dirty="0" err="1" smtClean="0"/>
              <a:t>can</a:t>
            </a:r>
            <a:r>
              <a:rPr lang="de-CH" dirty="0" smtClean="0"/>
              <a:t> log in, </a:t>
            </a:r>
            <a:r>
              <a:rPr lang="de-CH" dirty="0" err="1" smtClean="0"/>
              <a:t>if</a:t>
            </a:r>
            <a:r>
              <a:rPr lang="de-CH" dirty="0" smtClean="0"/>
              <a:t/>
            </a:r>
            <a:br>
              <a:rPr lang="de-CH" dirty="0" smtClean="0"/>
            </a:br>
            <a:r>
              <a:rPr lang="de-CH" dirty="0" err="1" smtClean="0"/>
              <a:t>configured</a:t>
            </a:r>
            <a:endParaRPr lang="de-CH" dirty="0" smtClean="0"/>
          </a:p>
          <a:p>
            <a:r>
              <a:rPr lang="de-CH" dirty="0" smtClean="0"/>
              <a:t>Offline </a:t>
            </a:r>
            <a:r>
              <a:rPr lang="de-CH" dirty="0" err="1" smtClean="0"/>
              <a:t>android</a:t>
            </a:r>
            <a:r>
              <a:rPr lang="de-CH" dirty="0" smtClean="0"/>
              <a:t> </a:t>
            </a:r>
            <a:r>
              <a:rPr lang="de-CH" dirty="0" err="1" smtClean="0"/>
              <a:t>client</a:t>
            </a:r>
            <a:endParaRPr lang="de-CH" dirty="0" smtClean="0"/>
          </a:p>
          <a:p>
            <a:r>
              <a:rPr lang="de-CH" dirty="0" smtClean="0"/>
              <a:t>Stock Management</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24</a:t>
            </a:fld>
            <a:endParaRPr lang="en-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968" y="2263344"/>
            <a:ext cx="5707386" cy="3945954"/>
          </a:xfrm>
          <a:prstGeom prst="rect">
            <a:avLst/>
          </a:prstGeom>
        </p:spPr>
      </p:pic>
    </p:spTree>
    <p:extLst>
      <p:ext uri="{BB962C8B-B14F-4D97-AF65-F5344CB8AC3E}">
        <p14:creationId xmlns:p14="http://schemas.microsoft.com/office/powerpoint/2010/main" val="3907655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Community </a:t>
            </a:r>
            <a:r>
              <a:rPr lang="de-CH" dirty="0" err="1" smtClean="0"/>
              <a:t>Health</a:t>
            </a:r>
            <a:r>
              <a:rPr lang="de-CH" dirty="0" smtClean="0"/>
              <a:t> Toolkit </a:t>
            </a:r>
            <a:r>
              <a:rPr lang="de-CH" dirty="0" err="1" smtClean="0"/>
              <a:t>to</a:t>
            </a:r>
            <a:r>
              <a:rPr lang="de-CH" dirty="0" smtClean="0"/>
              <a:t> </a:t>
            </a:r>
            <a:r>
              <a:rPr lang="de-CH" dirty="0" err="1" smtClean="0"/>
              <a:t>easily</a:t>
            </a:r>
            <a:r>
              <a:rPr lang="de-CH" dirty="0" smtClean="0"/>
              <a:t> </a:t>
            </a:r>
            <a:r>
              <a:rPr lang="de-CH" dirty="0" err="1" smtClean="0"/>
              <a:t>develop</a:t>
            </a:r>
            <a:r>
              <a:rPr lang="de-CH" dirty="0" smtClean="0"/>
              <a:t> </a:t>
            </a:r>
            <a:r>
              <a:rPr lang="de-CH" dirty="0" err="1" smtClean="0"/>
              <a:t>applications</a:t>
            </a:r>
            <a:endParaRPr lang="de-CH" dirty="0"/>
          </a:p>
        </p:txBody>
      </p:sp>
      <p:sp>
        <p:nvSpPr>
          <p:cNvPr id="3" name="Content Placeholder 2"/>
          <p:cNvSpPr>
            <a:spLocks noGrp="1"/>
          </p:cNvSpPr>
          <p:nvPr>
            <p:ph idx="1"/>
          </p:nvPr>
        </p:nvSpPr>
        <p:spPr/>
        <p:txBody>
          <a:bodyPr/>
          <a:lstStyle/>
          <a:p>
            <a:r>
              <a:rPr lang="de-CH" dirty="0" smtClean="0"/>
              <a:t>Offline </a:t>
            </a:r>
            <a:r>
              <a:rPr lang="de-CH" dirty="0" err="1" smtClean="0"/>
              <a:t>first</a:t>
            </a:r>
            <a:r>
              <a:rPr lang="de-CH" dirty="0" smtClean="0"/>
              <a:t> </a:t>
            </a:r>
            <a:r>
              <a:rPr lang="de-CH" dirty="0" err="1" smtClean="0"/>
              <a:t>apps</a:t>
            </a:r>
            <a:endParaRPr lang="de-CH" dirty="0" smtClean="0"/>
          </a:p>
          <a:p>
            <a:r>
              <a:rPr lang="de-CH" dirty="0" err="1" smtClean="0"/>
              <a:t>Decision</a:t>
            </a:r>
            <a:r>
              <a:rPr lang="de-CH" dirty="0" smtClean="0"/>
              <a:t> </a:t>
            </a:r>
            <a:r>
              <a:rPr lang="de-CH" dirty="0" err="1" smtClean="0"/>
              <a:t>support</a:t>
            </a:r>
            <a:r>
              <a:rPr lang="de-CH" dirty="0" smtClean="0"/>
              <a:t/>
            </a:r>
            <a:br>
              <a:rPr lang="de-CH" dirty="0" smtClean="0"/>
            </a:br>
            <a:r>
              <a:rPr lang="de-CH" dirty="0" err="1" smtClean="0"/>
              <a:t>focused</a:t>
            </a:r>
            <a:endParaRPr lang="de-CH" dirty="0" smtClean="0"/>
          </a:p>
          <a:p>
            <a:r>
              <a:rPr lang="de-CH" dirty="0" smtClean="0"/>
              <a:t>Can </a:t>
            </a:r>
            <a:r>
              <a:rPr lang="de-CH" dirty="0" err="1" smtClean="0"/>
              <a:t>be</a:t>
            </a:r>
            <a:r>
              <a:rPr lang="de-CH" dirty="0" smtClean="0"/>
              <a:t> </a:t>
            </a:r>
            <a:r>
              <a:rPr lang="de-CH" dirty="0" err="1" smtClean="0"/>
              <a:t>integrated</a:t>
            </a:r>
            <a:r>
              <a:rPr lang="de-CH" dirty="0" smtClean="0"/>
              <a:t/>
            </a:r>
            <a:br>
              <a:rPr lang="de-CH" dirty="0" smtClean="0"/>
            </a:br>
            <a:r>
              <a:rPr lang="de-CH" dirty="0" err="1" smtClean="0"/>
              <a:t>with</a:t>
            </a:r>
            <a:r>
              <a:rPr lang="de-CH" dirty="0" smtClean="0"/>
              <a:t> DHIS2</a:t>
            </a:r>
          </a:p>
          <a:p>
            <a:r>
              <a:rPr lang="de-CH" dirty="0" smtClean="0"/>
              <a:t>Modular</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25</a:t>
            </a:fld>
            <a:endParaRPr lang="en-CH"/>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050" y="1892595"/>
            <a:ext cx="3568750" cy="452105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451" y="1825047"/>
            <a:ext cx="3579599" cy="4550504"/>
          </a:xfrm>
          <a:prstGeom prst="rect">
            <a:avLst/>
          </a:prstGeom>
        </p:spPr>
      </p:pic>
      <p:sp>
        <p:nvSpPr>
          <p:cNvPr id="9" name="TextBox 8"/>
          <p:cNvSpPr txBox="1"/>
          <p:nvPr/>
        </p:nvSpPr>
        <p:spPr>
          <a:xfrm>
            <a:off x="4369981" y="6413653"/>
            <a:ext cx="7336466" cy="369332"/>
          </a:xfrm>
          <a:prstGeom prst="rect">
            <a:avLst/>
          </a:prstGeom>
          <a:noFill/>
        </p:spPr>
        <p:txBody>
          <a:bodyPr wrap="square" rtlCol="0">
            <a:spAutoFit/>
          </a:bodyPr>
          <a:lstStyle/>
          <a:p>
            <a:r>
              <a:rPr lang="de-CH" dirty="0" smtClean="0"/>
              <a:t>https://docs.communityhealthtoolkit.org/apps/concepts/care-guides/</a:t>
            </a:r>
            <a:endParaRPr lang="de-CH" dirty="0"/>
          </a:p>
        </p:txBody>
      </p:sp>
    </p:spTree>
    <p:extLst>
      <p:ext uri="{BB962C8B-B14F-4D97-AF65-F5344CB8AC3E}">
        <p14:creationId xmlns:p14="http://schemas.microsoft.com/office/powerpoint/2010/main" val="3877397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Conclusion</a:t>
            </a:r>
            <a:endParaRPr lang="de-CH" dirty="0"/>
          </a:p>
        </p:txBody>
      </p:sp>
      <p:sp>
        <p:nvSpPr>
          <p:cNvPr id="3" name="Content Placeholder 2"/>
          <p:cNvSpPr>
            <a:spLocks noGrp="1"/>
          </p:cNvSpPr>
          <p:nvPr>
            <p:ph idx="1"/>
          </p:nvPr>
        </p:nvSpPr>
        <p:spPr/>
        <p:txBody>
          <a:bodyPr/>
          <a:lstStyle/>
          <a:p>
            <a:r>
              <a:rPr lang="de-CH" dirty="0" smtClean="0"/>
              <a:t>Building a </a:t>
            </a:r>
            <a:r>
              <a:rPr lang="de-CH" dirty="0" err="1" smtClean="0"/>
              <a:t>mediator</a:t>
            </a:r>
            <a:r>
              <a:rPr lang="de-CH" dirty="0" smtClean="0"/>
              <a:t> </a:t>
            </a:r>
            <a:r>
              <a:rPr lang="de-CH" dirty="0" err="1" smtClean="0"/>
              <a:t>to</a:t>
            </a:r>
            <a:r>
              <a:rPr lang="de-CH" dirty="0" smtClean="0"/>
              <a:t> </a:t>
            </a:r>
            <a:r>
              <a:rPr lang="de-CH" dirty="0" err="1" smtClean="0"/>
              <a:t>integrate</a:t>
            </a:r>
            <a:r>
              <a:rPr lang="de-CH" dirty="0" smtClean="0"/>
              <a:t> </a:t>
            </a:r>
            <a:r>
              <a:rPr lang="de-CH" dirty="0" err="1" smtClean="0"/>
              <a:t>external</a:t>
            </a:r>
            <a:r>
              <a:rPr lang="de-CH" dirty="0" smtClean="0"/>
              <a:t> </a:t>
            </a:r>
            <a:r>
              <a:rPr lang="de-CH" dirty="0" err="1" smtClean="0"/>
              <a:t>services</a:t>
            </a:r>
            <a:r>
              <a:rPr lang="de-CH" dirty="0" smtClean="0"/>
              <a:t> </a:t>
            </a:r>
            <a:r>
              <a:rPr lang="de-CH" dirty="0" err="1" smtClean="0"/>
              <a:t>is</a:t>
            </a:r>
            <a:r>
              <a:rPr lang="de-CH" dirty="0" smtClean="0"/>
              <a:t> </a:t>
            </a:r>
            <a:r>
              <a:rPr lang="de-CH" dirty="0" err="1" smtClean="0"/>
              <a:t>possible</a:t>
            </a:r>
            <a:r>
              <a:rPr lang="de-CH" dirty="0" smtClean="0"/>
              <a:t> </a:t>
            </a:r>
            <a:r>
              <a:rPr lang="de-CH" dirty="0" err="1" smtClean="0"/>
              <a:t>using</a:t>
            </a:r>
            <a:r>
              <a:rPr lang="de-CH" dirty="0" smtClean="0"/>
              <a:t> </a:t>
            </a:r>
            <a:r>
              <a:rPr lang="de-CH" dirty="0" err="1" smtClean="0"/>
              <a:t>OpenHIM</a:t>
            </a:r>
            <a:r>
              <a:rPr lang="de-CH" dirty="0" smtClean="0"/>
              <a:t> </a:t>
            </a:r>
            <a:r>
              <a:rPr lang="de-CH" dirty="0" err="1" smtClean="0"/>
              <a:t>and</a:t>
            </a:r>
            <a:r>
              <a:rPr lang="de-CH" dirty="0" smtClean="0"/>
              <a:t> </a:t>
            </a:r>
            <a:r>
              <a:rPr lang="de-CH" dirty="0" err="1" smtClean="0"/>
              <a:t>OpenFn</a:t>
            </a:r>
            <a:r>
              <a:rPr lang="de-CH" dirty="0" smtClean="0"/>
              <a:t> </a:t>
            </a:r>
            <a:r>
              <a:rPr lang="de-CH" dirty="0" err="1" smtClean="0"/>
              <a:t>together</a:t>
            </a:r>
            <a:r>
              <a:rPr lang="de-CH" dirty="0" smtClean="0"/>
              <a:t>. A </a:t>
            </a:r>
            <a:r>
              <a:rPr lang="de-CH" dirty="0" err="1" smtClean="0"/>
              <a:t>similar</a:t>
            </a:r>
            <a:r>
              <a:rPr lang="de-CH" dirty="0" smtClean="0"/>
              <a:t> </a:t>
            </a:r>
            <a:r>
              <a:rPr lang="de-CH" dirty="0" err="1" smtClean="0"/>
              <a:t>platform</a:t>
            </a:r>
            <a:r>
              <a:rPr lang="de-CH" dirty="0" smtClean="0"/>
              <a:t> </a:t>
            </a:r>
            <a:r>
              <a:rPr lang="de-CH" dirty="0" err="1" smtClean="0"/>
              <a:t>to</a:t>
            </a:r>
            <a:r>
              <a:rPr lang="de-CH" dirty="0" smtClean="0"/>
              <a:t> </a:t>
            </a:r>
            <a:r>
              <a:rPr lang="de-CH" dirty="0" err="1" smtClean="0"/>
              <a:t>the</a:t>
            </a:r>
            <a:r>
              <a:rPr lang="de-CH" dirty="0" smtClean="0"/>
              <a:t> </a:t>
            </a:r>
            <a:r>
              <a:rPr lang="de-CH" dirty="0" err="1" smtClean="0"/>
              <a:t>proprietary</a:t>
            </a:r>
            <a:r>
              <a:rPr lang="de-CH" dirty="0" smtClean="0"/>
              <a:t> </a:t>
            </a:r>
            <a:r>
              <a:rPr lang="de-CH" dirty="0" err="1" smtClean="0"/>
              <a:t>solution</a:t>
            </a:r>
            <a:r>
              <a:rPr lang="de-CH" dirty="0" smtClean="0"/>
              <a:t> was </a:t>
            </a:r>
            <a:r>
              <a:rPr lang="de-CH" dirty="0" err="1" smtClean="0"/>
              <a:t>achieved</a:t>
            </a:r>
            <a:r>
              <a:rPr lang="de-CH" dirty="0" smtClean="0"/>
              <a:t> </a:t>
            </a:r>
            <a:r>
              <a:rPr lang="de-CH" dirty="0" err="1" smtClean="0"/>
              <a:t>and</a:t>
            </a:r>
            <a:r>
              <a:rPr lang="de-CH" dirty="0" smtClean="0"/>
              <a:t> was </a:t>
            </a:r>
            <a:r>
              <a:rPr lang="de-CH" dirty="0" err="1" smtClean="0"/>
              <a:t>welcomed</a:t>
            </a:r>
            <a:r>
              <a:rPr lang="de-CH" dirty="0" smtClean="0"/>
              <a:t> </a:t>
            </a:r>
            <a:r>
              <a:rPr lang="de-CH" dirty="0" err="1" smtClean="0"/>
              <a:t>by</a:t>
            </a:r>
            <a:r>
              <a:rPr lang="de-CH" dirty="0" smtClean="0"/>
              <a:t> </a:t>
            </a:r>
            <a:r>
              <a:rPr lang="de-CH" dirty="0" err="1" smtClean="0"/>
              <a:t>both</a:t>
            </a:r>
            <a:r>
              <a:rPr lang="de-CH" dirty="0" smtClean="0"/>
              <a:t> </a:t>
            </a:r>
            <a:r>
              <a:rPr lang="de-CH" dirty="0" err="1" smtClean="0"/>
              <a:t>teams</a:t>
            </a:r>
            <a:r>
              <a:rPr lang="de-CH" dirty="0" smtClean="0"/>
              <a:t>.</a:t>
            </a:r>
          </a:p>
          <a:p>
            <a:r>
              <a:rPr lang="de-CH" dirty="0" smtClean="0"/>
              <a:t>Out </a:t>
            </a:r>
            <a:r>
              <a:rPr lang="de-CH" dirty="0" err="1" smtClean="0"/>
              <a:t>of</a:t>
            </a:r>
            <a:r>
              <a:rPr lang="de-CH" dirty="0" smtClean="0"/>
              <a:t> all </a:t>
            </a:r>
            <a:r>
              <a:rPr lang="de-CH" dirty="0" err="1" smtClean="0"/>
              <a:t>the</a:t>
            </a:r>
            <a:r>
              <a:rPr lang="de-CH" dirty="0" smtClean="0"/>
              <a:t> </a:t>
            </a:r>
            <a:r>
              <a:rPr lang="de-CH" dirty="0" err="1" smtClean="0"/>
              <a:t>assessed</a:t>
            </a:r>
            <a:r>
              <a:rPr lang="de-CH" dirty="0" smtClean="0"/>
              <a:t> </a:t>
            </a:r>
            <a:r>
              <a:rPr lang="de-CH" dirty="0" err="1" smtClean="0"/>
              <a:t>systems</a:t>
            </a:r>
            <a:r>
              <a:rPr lang="de-CH" dirty="0" smtClean="0"/>
              <a:t>, </a:t>
            </a:r>
            <a:r>
              <a:rPr lang="de-CH" dirty="0" err="1" smtClean="0"/>
              <a:t>the</a:t>
            </a:r>
            <a:r>
              <a:rPr lang="de-CH" dirty="0" smtClean="0"/>
              <a:t> CHT </a:t>
            </a:r>
            <a:r>
              <a:rPr lang="de-CH" dirty="0" err="1" smtClean="0"/>
              <a:t>application</a:t>
            </a:r>
            <a:r>
              <a:rPr lang="de-CH" dirty="0" smtClean="0"/>
              <a:t> </a:t>
            </a:r>
            <a:r>
              <a:rPr lang="de-CH" dirty="0" err="1" smtClean="0"/>
              <a:t>seems</a:t>
            </a:r>
            <a:r>
              <a:rPr lang="de-CH" dirty="0" smtClean="0"/>
              <a:t> </a:t>
            </a:r>
            <a:r>
              <a:rPr lang="de-CH" dirty="0" err="1" smtClean="0"/>
              <a:t>to</a:t>
            </a:r>
            <a:r>
              <a:rPr lang="de-CH" dirty="0" smtClean="0"/>
              <a:t> fit </a:t>
            </a:r>
            <a:r>
              <a:rPr lang="de-CH" dirty="0" err="1" smtClean="0"/>
              <a:t>the</a:t>
            </a:r>
            <a:r>
              <a:rPr lang="de-CH" dirty="0" smtClean="0"/>
              <a:t> </a:t>
            </a:r>
            <a:r>
              <a:rPr lang="de-CH" dirty="0" err="1" smtClean="0"/>
              <a:t>SwissTPH</a:t>
            </a:r>
            <a:r>
              <a:rPr lang="de-CH" dirty="0" smtClean="0"/>
              <a:t> </a:t>
            </a:r>
            <a:r>
              <a:rPr lang="de-CH" dirty="0" err="1" smtClean="0"/>
              <a:t>needs</a:t>
            </a:r>
            <a:r>
              <a:rPr lang="de-CH" dirty="0" smtClean="0"/>
              <a:t> </a:t>
            </a:r>
            <a:r>
              <a:rPr lang="de-CH" dirty="0" err="1" smtClean="0"/>
              <a:t>better</a:t>
            </a:r>
            <a:r>
              <a:rPr lang="de-CH" dirty="0" smtClean="0"/>
              <a:t> </a:t>
            </a:r>
            <a:r>
              <a:rPr lang="de-CH" dirty="0" err="1" smtClean="0"/>
              <a:t>than</a:t>
            </a:r>
            <a:r>
              <a:rPr lang="de-CH" dirty="0" smtClean="0"/>
              <a:t> all </a:t>
            </a:r>
            <a:r>
              <a:rPr lang="de-CH" dirty="0" err="1" smtClean="0"/>
              <a:t>of</a:t>
            </a:r>
            <a:r>
              <a:rPr lang="de-CH" dirty="0" smtClean="0"/>
              <a:t> </a:t>
            </a:r>
            <a:r>
              <a:rPr lang="de-CH" dirty="0" err="1" smtClean="0"/>
              <a:t>the</a:t>
            </a:r>
            <a:r>
              <a:rPr lang="de-CH" dirty="0" smtClean="0"/>
              <a:t> </a:t>
            </a:r>
            <a:r>
              <a:rPr lang="de-CH" dirty="0" err="1" smtClean="0"/>
              <a:t>others</a:t>
            </a:r>
            <a:r>
              <a:rPr lang="de-CH" dirty="0" smtClean="0"/>
              <a:t>. </a:t>
            </a:r>
            <a:r>
              <a:rPr lang="de-CH" dirty="0" err="1" smtClean="0"/>
              <a:t>If</a:t>
            </a:r>
            <a:r>
              <a:rPr lang="de-CH" dirty="0" smtClean="0"/>
              <a:t> </a:t>
            </a:r>
            <a:r>
              <a:rPr lang="de-CH" dirty="0" err="1" smtClean="0"/>
              <a:t>there</a:t>
            </a:r>
            <a:r>
              <a:rPr lang="de-CH" dirty="0" smtClean="0"/>
              <a:t> </a:t>
            </a:r>
            <a:r>
              <a:rPr lang="de-CH" dirty="0" err="1" smtClean="0"/>
              <a:t>would</a:t>
            </a:r>
            <a:r>
              <a:rPr lang="de-CH" dirty="0" smtClean="0"/>
              <a:t> </a:t>
            </a:r>
            <a:r>
              <a:rPr lang="de-CH" dirty="0" err="1" smtClean="0"/>
              <a:t>have</a:t>
            </a:r>
            <a:r>
              <a:rPr lang="de-CH" dirty="0" smtClean="0"/>
              <a:t> </a:t>
            </a:r>
            <a:r>
              <a:rPr lang="de-CH" dirty="0" err="1" smtClean="0"/>
              <a:t>been</a:t>
            </a:r>
            <a:r>
              <a:rPr lang="de-CH" dirty="0" smtClean="0"/>
              <a:t> </a:t>
            </a:r>
            <a:r>
              <a:rPr lang="de-CH" dirty="0" err="1" smtClean="0"/>
              <a:t>more</a:t>
            </a:r>
            <a:r>
              <a:rPr lang="de-CH" dirty="0" smtClean="0"/>
              <a:t> time, </a:t>
            </a:r>
            <a:r>
              <a:rPr lang="de-CH" dirty="0" err="1" smtClean="0"/>
              <a:t>OpenSRP</a:t>
            </a:r>
            <a:r>
              <a:rPr lang="de-CH" dirty="0" smtClean="0"/>
              <a:t> </a:t>
            </a:r>
            <a:r>
              <a:rPr lang="de-CH" dirty="0" err="1" smtClean="0"/>
              <a:t>could</a:t>
            </a:r>
            <a:r>
              <a:rPr lang="de-CH" dirty="0" smtClean="0"/>
              <a:t> </a:t>
            </a:r>
            <a:r>
              <a:rPr lang="de-CH" dirty="0" err="1" smtClean="0"/>
              <a:t>have</a:t>
            </a:r>
            <a:r>
              <a:rPr lang="de-CH" dirty="0" smtClean="0"/>
              <a:t> </a:t>
            </a:r>
            <a:r>
              <a:rPr lang="de-CH" dirty="0" err="1" smtClean="0"/>
              <a:t>been</a:t>
            </a:r>
            <a:r>
              <a:rPr lang="de-CH" dirty="0" smtClean="0"/>
              <a:t> </a:t>
            </a:r>
            <a:r>
              <a:rPr lang="de-CH" dirty="0" err="1" smtClean="0"/>
              <a:t>deployed</a:t>
            </a:r>
            <a:r>
              <a:rPr lang="de-CH" dirty="0" smtClean="0"/>
              <a:t> </a:t>
            </a:r>
            <a:r>
              <a:rPr lang="de-CH" dirty="0" err="1" smtClean="0"/>
              <a:t>as</a:t>
            </a:r>
            <a:r>
              <a:rPr lang="de-CH" dirty="0" smtClean="0"/>
              <a:t> </a:t>
            </a:r>
            <a:r>
              <a:rPr lang="de-CH" dirty="0" err="1" smtClean="0"/>
              <a:t>well</a:t>
            </a:r>
            <a:r>
              <a:rPr lang="de-CH" dirty="0" smtClean="0"/>
              <a:t>. </a:t>
            </a:r>
            <a:r>
              <a:rPr lang="de-CH" dirty="0" err="1" smtClean="0"/>
              <a:t>Nevertheless</a:t>
            </a:r>
            <a:r>
              <a:rPr lang="de-CH" dirty="0" smtClean="0"/>
              <a:t> </a:t>
            </a:r>
            <a:r>
              <a:rPr lang="de-CH" dirty="0" err="1" smtClean="0"/>
              <a:t>the</a:t>
            </a:r>
            <a:r>
              <a:rPr lang="de-CH" dirty="0" smtClean="0"/>
              <a:t> CHT </a:t>
            </a:r>
            <a:r>
              <a:rPr lang="de-CH" dirty="0" err="1" smtClean="0"/>
              <a:t>application</a:t>
            </a:r>
            <a:r>
              <a:rPr lang="de-CH" dirty="0" smtClean="0"/>
              <a:t> </a:t>
            </a:r>
            <a:r>
              <a:rPr lang="de-CH" dirty="0" err="1" smtClean="0"/>
              <a:t>can</a:t>
            </a:r>
            <a:r>
              <a:rPr lang="de-CH" dirty="0" smtClean="0"/>
              <a:t> </a:t>
            </a:r>
            <a:r>
              <a:rPr lang="de-CH" dirty="0" err="1" smtClean="0"/>
              <a:t>be</a:t>
            </a:r>
            <a:r>
              <a:rPr lang="de-CH" dirty="0" smtClean="0"/>
              <a:t> </a:t>
            </a:r>
            <a:r>
              <a:rPr lang="de-CH" dirty="0" err="1" smtClean="0"/>
              <a:t>used</a:t>
            </a:r>
            <a:r>
              <a:rPr lang="de-CH" dirty="0" smtClean="0"/>
              <a:t> </a:t>
            </a:r>
            <a:r>
              <a:rPr lang="de-CH" dirty="0" err="1" smtClean="0"/>
              <a:t>with</a:t>
            </a:r>
            <a:r>
              <a:rPr lang="de-CH" dirty="0" smtClean="0"/>
              <a:t> </a:t>
            </a:r>
            <a:r>
              <a:rPr lang="de-CH" dirty="0" err="1" smtClean="0"/>
              <a:t>little</a:t>
            </a:r>
            <a:r>
              <a:rPr lang="de-CH" dirty="0" smtClean="0"/>
              <a:t> </a:t>
            </a:r>
            <a:r>
              <a:rPr lang="de-CH" dirty="0" err="1" smtClean="0"/>
              <a:t>migration</a:t>
            </a:r>
            <a:r>
              <a:rPr lang="de-CH" dirty="0" smtClean="0"/>
              <a:t> </a:t>
            </a:r>
            <a:r>
              <a:rPr lang="de-CH" dirty="0" err="1" smtClean="0"/>
              <a:t>steps</a:t>
            </a:r>
            <a:r>
              <a:rPr lang="de-CH" dirty="0" smtClean="0"/>
              <a:t>. </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26</a:t>
            </a:fld>
            <a:endParaRPr lang="en-CH"/>
          </a:p>
        </p:txBody>
      </p:sp>
    </p:spTree>
    <p:extLst>
      <p:ext uri="{BB962C8B-B14F-4D97-AF65-F5344CB8AC3E}">
        <p14:creationId xmlns:p14="http://schemas.microsoft.com/office/powerpoint/2010/main" val="501824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Moving</a:t>
            </a:r>
            <a:r>
              <a:rPr lang="de-CH" dirty="0" smtClean="0"/>
              <a:t> </a:t>
            </a:r>
            <a:r>
              <a:rPr lang="de-CH" dirty="0" err="1" smtClean="0"/>
              <a:t>towards</a:t>
            </a:r>
            <a:r>
              <a:rPr lang="de-CH" dirty="0" smtClean="0"/>
              <a:t> an open </a:t>
            </a:r>
            <a:r>
              <a:rPr lang="de-CH" dirty="0" err="1" smtClean="0"/>
              <a:t>source</a:t>
            </a:r>
            <a:r>
              <a:rPr lang="de-CH" dirty="0" smtClean="0"/>
              <a:t> </a:t>
            </a:r>
            <a:r>
              <a:rPr lang="de-CH" dirty="0" err="1" smtClean="0"/>
              <a:t>mediator</a:t>
            </a:r>
            <a:endParaRPr lang="de-CH" dirty="0"/>
          </a:p>
        </p:txBody>
      </p:sp>
      <p:sp>
        <p:nvSpPr>
          <p:cNvPr id="3" name="Content Placeholder 2"/>
          <p:cNvSpPr>
            <a:spLocks noGrp="1"/>
          </p:cNvSpPr>
          <p:nvPr>
            <p:ph idx="1"/>
          </p:nvPr>
        </p:nvSpPr>
        <p:spPr/>
        <p:txBody>
          <a:bodyPr/>
          <a:lstStyle/>
          <a:p>
            <a:r>
              <a:rPr lang="de-CH" dirty="0" smtClean="0"/>
              <a:t>Open </a:t>
            </a:r>
            <a:r>
              <a:rPr lang="de-CH" dirty="0" err="1" smtClean="0"/>
              <a:t>Function</a:t>
            </a:r>
            <a:r>
              <a:rPr lang="de-CH" dirty="0" smtClean="0"/>
              <a:t> (</a:t>
            </a:r>
            <a:r>
              <a:rPr lang="de-CH" dirty="0" err="1" smtClean="0"/>
              <a:t>OpenFn</a:t>
            </a:r>
            <a:r>
              <a:rPr lang="de-CH" dirty="0" smtClean="0"/>
              <a:t>)</a:t>
            </a:r>
          </a:p>
          <a:p>
            <a:r>
              <a:rPr lang="de-CH" dirty="0" err="1" smtClean="0"/>
              <a:t>Used</a:t>
            </a:r>
            <a:r>
              <a:rPr lang="de-CH" dirty="0" smtClean="0"/>
              <a:t> </a:t>
            </a:r>
            <a:r>
              <a:rPr lang="de-CH" dirty="0" err="1" smtClean="0"/>
              <a:t>by</a:t>
            </a:r>
            <a:r>
              <a:rPr lang="de-CH" dirty="0" smtClean="0"/>
              <a:t> </a:t>
            </a:r>
            <a:r>
              <a:rPr lang="de-CH" dirty="0" err="1" smtClean="0"/>
              <a:t>many</a:t>
            </a:r>
            <a:r>
              <a:rPr lang="de-CH" dirty="0" smtClean="0"/>
              <a:t> </a:t>
            </a:r>
            <a:r>
              <a:rPr lang="de-CH" dirty="0" err="1" smtClean="0"/>
              <a:t>organisations</a:t>
            </a:r>
            <a:endParaRPr lang="de-CH" dirty="0" smtClean="0"/>
          </a:p>
          <a:p>
            <a:endParaRPr lang="de-CH" dirty="0"/>
          </a:p>
          <a:p>
            <a:endParaRPr lang="de-CH" dirty="0" smtClean="0"/>
          </a:p>
          <a:p>
            <a:pPr marL="0" indent="0">
              <a:buNone/>
            </a:pPr>
            <a:r>
              <a:rPr lang="de-CH" dirty="0" err="1" smtClean="0"/>
              <a:t>Ideally</a:t>
            </a:r>
            <a:r>
              <a:rPr lang="de-CH" dirty="0" smtClean="0"/>
              <a:t>: </a:t>
            </a:r>
          </a:p>
          <a:p>
            <a:pPr lvl="1"/>
            <a:r>
              <a:rPr lang="de-CH" dirty="0" err="1" smtClean="0"/>
              <a:t>Cost</a:t>
            </a:r>
            <a:r>
              <a:rPr lang="de-CH" dirty="0" smtClean="0"/>
              <a:t> </a:t>
            </a:r>
            <a:r>
              <a:rPr lang="de-CH" dirty="0" err="1" smtClean="0"/>
              <a:t>burden</a:t>
            </a:r>
            <a:r>
              <a:rPr lang="de-CH" dirty="0" smtClean="0"/>
              <a:t> </a:t>
            </a:r>
            <a:r>
              <a:rPr lang="de-CH" dirty="0" err="1" smtClean="0"/>
              <a:t>for</a:t>
            </a:r>
            <a:r>
              <a:rPr lang="de-CH" dirty="0" smtClean="0"/>
              <a:t> Low </a:t>
            </a:r>
            <a:r>
              <a:rPr lang="de-CH" dirty="0" err="1" smtClean="0"/>
              <a:t>and</a:t>
            </a:r>
            <a:r>
              <a:rPr lang="de-CH" dirty="0" smtClean="0"/>
              <a:t> </a:t>
            </a:r>
            <a:r>
              <a:rPr lang="de-CH" dirty="0" err="1" smtClean="0"/>
              <a:t>Middle</a:t>
            </a:r>
            <a:r>
              <a:rPr lang="de-CH" dirty="0" smtClean="0"/>
              <a:t> Income Countries (LMIC)</a:t>
            </a:r>
          </a:p>
          <a:p>
            <a:pPr lvl="1"/>
            <a:r>
              <a:rPr lang="de-CH" dirty="0" err="1" smtClean="0"/>
              <a:t>No</a:t>
            </a:r>
            <a:r>
              <a:rPr lang="de-CH" dirty="0" smtClean="0"/>
              <a:t> flexible open-</a:t>
            </a:r>
            <a:r>
              <a:rPr lang="de-CH" dirty="0" err="1" smtClean="0"/>
              <a:t>source</a:t>
            </a:r>
            <a:r>
              <a:rPr lang="de-CH" dirty="0" smtClean="0"/>
              <a:t> </a:t>
            </a:r>
            <a:r>
              <a:rPr lang="de-CH" dirty="0" err="1" smtClean="0"/>
              <a:t>solution</a:t>
            </a:r>
            <a:endParaRPr lang="de-CH" dirty="0" smtClean="0"/>
          </a:p>
          <a:p>
            <a:pPr lvl="1"/>
            <a:r>
              <a:rPr lang="de-CH" dirty="0" err="1" smtClean="0"/>
              <a:t>Generalization</a:t>
            </a:r>
            <a:r>
              <a:rPr lang="de-CH" dirty="0" smtClean="0"/>
              <a:t> </a:t>
            </a:r>
            <a:endParaRPr lang="de-CH" dirty="0"/>
          </a:p>
        </p:txBody>
      </p:sp>
      <p:sp>
        <p:nvSpPr>
          <p:cNvPr id="4" name="Slide Number Placeholder 3"/>
          <p:cNvSpPr>
            <a:spLocks noGrp="1"/>
          </p:cNvSpPr>
          <p:nvPr>
            <p:ph type="sldNum" sz="quarter" idx="12"/>
          </p:nvPr>
        </p:nvSpPr>
        <p:spPr/>
        <p:txBody>
          <a:bodyPr/>
          <a:lstStyle/>
          <a:p>
            <a:fld id="{8B21CAE7-0534-4F44-92E0-7CCEABA56AA0}" type="slidenum">
              <a:rPr lang="en-CH" smtClean="0"/>
              <a:t>3</a:t>
            </a:fld>
            <a:endParaRPr lang="en-CH"/>
          </a:p>
        </p:txBody>
      </p:sp>
    </p:spTree>
    <p:extLst>
      <p:ext uri="{BB962C8B-B14F-4D97-AF65-F5344CB8AC3E}">
        <p14:creationId xmlns:p14="http://schemas.microsoft.com/office/powerpoint/2010/main" val="336056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AFE2-EF04-D04C-80BF-2E7663E0F483}"/>
              </a:ext>
            </a:extLst>
          </p:cNvPr>
          <p:cNvSpPr>
            <a:spLocks noGrp="1"/>
          </p:cNvSpPr>
          <p:nvPr>
            <p:ph type="title"/>
          </p:nvPr>
        </p:nvSpPr>
        <p:spPr>
          <a:xfrm>
            <a:off x="763772" y="1166644"/>
            <a:ext cx="10515600" cy="1325563"/>
          </a:xfrm>
        </p:spPr>
        <p:txBody>
          <a:bodyPr>
            <a:normAutofit/>
          </a:bodyPr>
          <a:lstStyle/>
          <a:p>
            <a:r>
              <a:rPr lang="en-CH" dirty="0"/>
              <a:t>DHIS2 integration with open Health Information Mediator (openHIM)</a:t>
            </a:r>
          </a:p>
        </p:txBody>
      </p:sp>
      <p:pic>
        <p:nvPicPr>
          <p:cNvPr id="5" name="Content Placeholder 4" descr="A close up of text on a white background&#10;&#10;Description automatically generated">
            <a:extLst>
              <a:ext uri="{FF2B5EF4-FFF2-40B4-BE49-F238E27FC236}">
                <a16:creationId xmlns:a16="http://schemas.microsoft.com/office/drawing/2014/main" id="{85766E01-81BA-3948-A689-AF247D6E1A48}"/>
              </a:ext>
            </a:extLst>
          </p:cNvPr>
          <p:cNvPicPr>
            <a:picLocks noGrp="1" noChangeAspect="1"/>
          </p:cNvPicPr>
          <p:nvPr>
            <p:ph idx="1"/>
          </p:nvPr>
        </p:nvPicPr>
        <p:blipFill>
          <a:blip r:embed="rId3"/>
          <a:stretch>
            <a:fillRect/>
          </a:stretch>
        </p:blipFill>
        <p:spPr>
          <a:xfrm>
            <a:off x="763772" y="2662470"/>
            <a:ext cx="10515600" cy="4280686"/>
          </a:xfrm>
        </p:spPr>
      </p:pic>
      <p:sp>
        <p:nvSpPr>
          <p:cNvPr id="6" name="TextBox 5">
            <a:extLst>
              <a:ext uri="{FF2B5EF4-FFF2-40B4-BE49-F238E27FC236}">
                <a16:creationId xmlns:a16="http://schemas.microsoft.com/office/drawing/2014/main" id="{FC826FA6-A486-9645-8B4B-7D0E2309607A}"/>
              </a:ext>
            </a:extLst>
          </p:cNvPr>
          <p:cNvSpPr txBox="1"/>
          <p:nvPr/>
        </p:nvSpPr>
        <p:spPr>
          <a:xfrm>
            <a:off x="7630200" y="2830125"/>
            <a:ext cx="2296886" cy="830997"/>
          </a:xfrm>
          <a:prstGeom prst="rect">
            <a:avLst/>
          </a:prstGeom>
          <a:solidFill>
            <a:schemeClr val="bg1"/>
          </a:solidFill>
        </p:spPr>
        <p:txBody>
          <a:bodyPr wrap="square" rtlCol="0">
            <a:spAutoFit/>
          </a:bodyPr>
          <a:lstStyle/>
          <a:p>
            <a:r>
              <a:rPr lang="en-CH" sz="1600" dirty="0"/>
              <a:t>Mediator receives request and posts data to DHIS2</a:t>
            </a:r>
            <a:endParaRPr lang="en-CH" sz="1400" dirty="0"/>
          </a:p>
        </p:txBody>
      </p:sp>
      <p:sp>
        <p:nvSpPr>
          <p:cNvPr id="7" name="TextBox 6">
            <a:extLst>
              <a:ext uri="{FF2B5EF4-FFF2-40B4-BE49-F238E27FC236}">
                <a16:creationId xmlns:a16="http://schemas.microsoft.com/office/drawing/2014/main" id="{12397787-8027-CD43-8E07-5984511EC0A6}"/>
              </a:ext>
            </a:extLst>
          </p:cNvPr>
          <p:cNvSpPr txBox="1"/>
          <p:nvPr/>
        </p:nvSpPr>
        <p:spPr>
          <a:xfrm>
            <a:off x="7904449" y="5948706"/>
            <a:ext cx="2022637" cy="840658"/>
          </a:xfrm>
          <a:prstGeom prst="rect">
            <a:avLst/>
          </a:prstGeom>
          <a:solidFill>
            <a:schemeClr val="bg1"/>
          </a:solidFill>
        </p:spPr>
        <p:txBody>
          <a:bodyPr wrap="square" rtlCol="0">
            <a:spAutoFit/>
          </a:bodyPr>
          <a:lstStyle/>
          <a:p>
            <a:endParaRPr lang="en-CH" dirty="0"/>
          </a:p>
        </p:txBody>
      </p:sp>
      <p:sp>
        <p:nvSpPr>
          <p:cNvPr id="8" name="TextBox 7">
            <a:extLst>
              <a:ext uri="{FF2B5EF4-FFF2-40B4-BE49-F238E27FC236}">
                <a16:creationId xmlns:a16="http://schemas.microsoft.com/office/drawing/2014/main" id="{26905700-4F02-DF4F-882A-7F83E300FC50}"/>
              </a:ext>
            </a:extLst>
          </p:cNvPr>
          <p:cNvSpPr txBox="1"/>
          <p:nvPr/>
        </p:nvSpPr>
        <p:spPr>
          <a:xfrm>
            <a:off x="8273158" y="5019557"/>
            <a:ext cx="1017639" cy="339214"/>
          </a:xfrm>
          <a:prstGeom prst="rect">
            <a:avLst/>
          </a:prstGeom>
          <a:solidFill>
            <a:schemeClr val="bg1"/>
          </a:solidFill>
        </p:spPr>
        <p:txBody>
          <a:bodyPr wrap="square" rtlCol="0">
            <a:spAutoFit/>
          </a:bodyPr>
          <a:lstStyle/>
          <a:p>
            <a:endParaRPr lang="en-CH" dirty="0"/>
          </a:p>
        </p:txBody>
      </p:sp>
      <p:sp>
        <p:nvSpPr>
          <p:cNvPr id="9" name="TextBox 8">
            <a:extLst>
              <a:ext uri="{FF2B5EF4-FFF2-40B4-BE49-F238E27FC236}">
                <a16:creationId xmlns:a16="http://schemas.microsoft.com/office/drawing/2014/main" id="{1BEF8560-AE8A-E64C-AE07-C8406EA86F13}"/>
              </a:ext>
            </a:extLst>
          </p:cNvPr>
          <p:cNvSpPr txBox="1"/>
          <p:nvPr/>
        </p:nvSpPr>
        <p:spPr>
          <a:xfrm>
            <a:off x="1223430" y="5845467"/>
            <a:ext cx="2271252" cy="943897"/>
          </a:xfrm>
          <a:prstGeom prst="rect">
            <a:avLst/>
          </a:prstGeom>
          <a:solidFill>
            <a:schemeClr val="bg1"/>
          </a:solidFill>
        </p:spPr>
        <p:txBody>
          <a:bodyPr wrap="square" rtlCol="0">
            <a:spAutoFit/>
          </a:bodyPr>
          <a:lstStyle/>
          <a:p>
            <a:endParaRPr lang="en-CH" dirty="0"/>
          </a:p>
        </p:txBody>
      </p:sp>
      <p:sp>
        <p:nvSpPr>
          <p:cNvPr id="10" name="TextBox 9">
            <a:extLst>
              <a:ext uri="{FF2B5EF4-FFF2-40B4-BE49-F238E27FC236}">
                <a16:creationId xmlns:a16="http://schemas.microsoft.com/office/drawing/2014/main" id="{987E25D1-E52D-394D-87DC-29514AB4B41B}"/>
              </a:ext>
            </a:extLst>
          </p:cNvPr>
          <p:cNvSpPr txBox="1"/>
          <p:nvPr/>
        </p:nvSpPr>
        <p:spPr>
          <a:xfrm>
            <a:off x="2019843" y="5019557"/>
            <a:ext cx="958645" cy="369332"/>
          </a:xfrm>
          <a:prstGeom prst="rect">
            <a:avLst/>
          </a:prstGeom>
          <a:solidFill>
            <a:schemeClr val="bg1"/>
          </a:solidFill>
        </p:spPr>
        <p:txBody>
          <a:bodyPr wrap="square" rtlCol="0">
            <a:spAutoFit/>
          </a:bodyPr>
          <a:lstStyle/>
          <a:p>
            <a:endParaRPr lang="en-CH" dirty="0"/>
          </a:p>
        </p:txBody>
      </p:sp>
      <p:sp>
        <p:nvSpPr>
          <p:cNvPr id="11" name="TextBox 10">
            <a:extLst>
              <a:ext uri="{FF2B5EF4-FFF2-40B4-BE49-F238E27FC236}">
                <a16:creationId xmlns:a16="http://schemas.microsoft.com/office/drawing/2014/main" id="{AEF5FFB5-2077-6246-B168-B8969B93DE2D}"/>
              </a:ext>
            </a:extLst>
          </p:cNvPr>
          <p:cNvSpPr txBox="1"/>
          <p:nvPr/>
        </p:nvSpPr>
        <p:spPr>
          <a:xfrm>
            <a:off x="4512320" y="5948706"/>
            <a:ext cx="2717022" cy="840658"/>
          </a:xfrm>
          <a:prstGeom prst="rect">
            <a:avLst/>
          </a:prstGeom>
          <a:solidFill>
            <a:schemeClr val="bg1"/>
          </a:solidFill>
        </p:spPr>
        <p:txBody>
          <a:bodyPr wrap="square" rtlCol="0">
            <a:spAutoFit/>
          </a:bodyPr>
          <a:lstStyle/>
          <a:p>
            <a:endParaRPr lang="en-CH" dirty="0"/>
          </a:p>
        </p:txBody>
      </p:sp>
      <p:sp>
        <p:nvSpPr>
          <p:cNvPr id="12" name="TextBox 11">
            <a:extLst>
              <a:ext uri="{FF2B5EF4-FFF2-40B4-BE49-F238E27FC236}">
                <a16:creationId xmlns:a16="http://schemas.microsoft.com/office/drawing/2014/main" id="{54144BFE-D376-9343-B45B-E5A38E41F6E7}"/>
              </a:ext>
            </a:extLst>
          </p:cNvPr>
          <p:cNvSpPr txBox="1"/>
          <p:nvPr/>
        </p:nvSpPr>
        <p:spPr>
          <a:xfrm>
            <a:off x="5352978" y="5019557"/>
            <a:ext cx="1076633" cy="369332"/>
          </a:xfrm>
          <a:prstGeom prst="rect">
            <a:avLst/>
          </a:prstGeom>
          <a:solidFill>
            <a:schemeClr val="bg1"/>
          </a:solidFill>
        </p:spPr>
        <p:txBody>
          <a:bodyPr wrap="square" rtlCol="0">
            <a:spAutoFit/>
          </a:bodyPr>
          <a:lstStyle/>
          <a:p>
            <a:endParaRPr lang="en-CH" dirty="0"/>
          </a:p>
        </p:txBody>
      </p:sp>
      <p:sp>
        <p:nvSpPr>
          <p:cNvPr id="13" name="Slide Number Placeholder 12">
            <a:extLst>
              <a:ext uri="{FF2B5EF4-FFF2-40B4-BE49-F238E27FC236}">
                <a16:creationId xmlns:a16="http://schemas.microsoft.com/office/drawing/2014/main" id="{447DBB7E-9792-CC44-8F0A-BCC3072C13BE}"/>
              </a:ext>
            </a:extLst>
          </p:cNvPr>
          <p:cNvSpPr>
            <a:spLocks noGrp="1"/>
          </p:cNvSpPr>
          <p:nvPr>
            <p:ph type="sldNum" sz="quarter" idx="12"/>
          </p:nvPr>
        </p:nvSpPr>
        <p:spPr/>
        <p:txBody>
          <a:bodyPr/>
          <a:lstStyle/>
          <a:p>
            <a:fld id="{8B21CAE7-0534-4F44-92E0-7CCEABA56AA0}" type="slidenum">
              <a:rPr lang="en-CH" smtClean="0"/>
              <a:t>4</a:t>
            </a:fld>
            <a:endParaRPr lang="en-CH" dirty="0"/>
          </a:p>
        </p:txBody>
      </p:sp>
      <p:sp>
        <p:nvSpPr>
          <p:cNvPr id="3" name="TextBox 2">
            <a:extLst>
              <a:ext uri="{FF2B5EF4-FFF2-40B4-BE49-F238E27FC236}">
                <a16:creationId xmlns:a16="http://schemas.microsoft.com/office/drawing/2014/main" id="{759AEB6D-B266-DB40-BFFB-1D3690E9468E}"/>
              </a:ext>
            </a:extLst>
          </p:cNvPr>
          <p:cNvSpPr txBox="1"/>
          <p:nvPr/>
        </p:nvSpPr>
        <p:spPr>
          <a:xfrm>
            <a:off x="6756006" y="5019557"/>
            <a:ext cx="2022637" cy="584775"/>
          </a:xfrm>
          <a:prstGeom prst="rect">
            <a:avLst/>
          </a:prstGeom>
          <a:noFill/>
        </p:spPr>
        <p:txBody>
          <a:bodyPr wrap="square" rtlCol="0">
            <a:spAutoFit/>
          </a:bodyPr>
          <a:lstStyle/>
          <a:p>
            <a:r>
              <a:rPr lang="en-CH" sz="1600" dirty="0"/>
              <a:t> Open Function (OpenFN)</a:t>
            </a:r>
          </a:p>
        </p:txBody>
      </p:sp>
      <p:sp>
        <p:nvSpPr>
          <p:cNvPr id="4" name="TextBox 3">
            <a:extLst>
              <a:ext uri="{FF2B5EF4-FFF2-40B4-BE49-F238E27FC236}">
                <a16:creationId xmlns:a16="http://schemas.microsoft.com/office/drawing/2014/main" id="{3F44903A-5C58-174B-AFE3-18D0A75F1782}"/>
              </a:ext>
            </a:extLst>
          </p:cNvPr>
          <p:cNvSpPr txBox="1"/>
          <p:nvPr/>
        </p:nvSpPr>
        <p:spPr>
          <a:xfrm>
            <a:off x="763772" y="5845467"/>
            <a:ext cx="6762750" cy="338554"/>
          </a:xfrm>
          <a:prstGeom prst="rect">
            <a:avLst/>
          </a:prstGeom>
          <a:noFill/>
        </p:spPr>
        <p:txBody>
          <a:bodyPr wrap="square" rtlCol="0">
            <a:spAutoFit/>
          </a:bodyPr>
          <a:lstStyle/>
          <a:p>
            <a:r>
              <a:rPr lang="en-GB" sz="1600" dirty="0"/>
              <a:t>Image altered from: http://openhim.org/docs/tutorial/mediators/orchestrator</a:t>
            </a:r>
            <a:endParaRPr lang="en-CH" sz="1600" dirty="0"/>
          </a:p>
        </p:txBody>
      </p:sp>
    </p:spTree>
    <p:extLst>
      <p:ext uri="{BB962C8B-B14F-4D97-AF65-F5344CB8AC3E}">
        <p14:creationId xmlns:p14="http://schemas.microsoft.com/office/powerpoint/2010/main" val="686923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514256-F424-1B48-8128-14C74A715647}"/>
              </a:ext>
            </a:extLst>
          </p:cNvPr>
          <p:cNvSpPr txBox="1"/>
          <p:nvPr/>
        </p:nvSpPr>
        <p:spPr>
          <a:xfrm>
            <a:off x="1172872" y="965855"/>
            <a:ext cx="6662057" cy="1311128"/>
          </a:xfrm>
          <a:prstGeom prst="rect">
            <a:avLst/>
          </a:prstGeom>
          <a:noFill/>
        </p:spPr>
        <p:txBody>
          <a:bodyPr wrap="square" rtlCol="0">
            <a:spAutoFit/>
          </a:bodyPr>
          <a:lstStyle/>
          <a:p>
            <a:pPr>
              <a:lnSpc>
                <a:spcPct val="90000"/>
              </a:lnSpc>
              <a:spcBef>
                <a:spcPct val="0"/>
              </a:spcBef>
            </a:pPr>
            <a:r>
              <a:rPr lang="en-CH" sz="4400" dirty="0">
                <a:latin typeface="+mj-lt"/>
                <a:ea typeface="+mj-ea"/>
                <a:cs typeface="+mj-cs"/>
              </a:rPr>
              <a:t>OpenHIM consists of following components</a:t>
            </a:r>
          </a:p>
        </p:txBody>
      </p:sp>
      <p:sp>
        <p:nvSpPr>
          <p:cNvPr id="8" name="Slide Number Placeholder 7">
            <a:extLst>
              <a:ext uri="{FF2B5EF4-FFF2-40B4-BE49-F238E27FC236}">
                <a16:creationId xmlns:a16="http://schemas.microsoft.com/office/drawing/2014/main" id="{A743DFB7-DB0F-8C49-93CA-A7732AF81DAA}"/>
              </a:ext>
            </a:extLst>
          </p:cNvPr>
          <p:cNvSpPr>
            <a:spLocks noGrp="1"/>
          </p:cNvSpPr>
          <p:nvPr>
            <p:ph type="sldNum" sz="quarter" idx="12"/>
          </p:nvPr>
        </p:nvSpPr>
        <p:spPr/>
        <p:txBody>
          <a:bodyPr/>
          <a:lstStyle/>
          <a:p>
            <a:fld id="{8B21CAE7-0534-4F44-92E0-7CCEABA56AA0}" type="slidenum">
              <a:rPr lang="en-CH" smtClean="0"/>
              <a:t>5</a:t>
            </a:fld>
            <a:endParaRPr lang="en-CH" dirty="0"/>
          </a:p>
        </p:txBody>
      </p:sp>
      <p:pic>
        <p:nvPicPr>
          <p:cNvPr id="1025" name="Picture 1" descr="page74image54619520">
            <a:extLst>
              <a:ext uri="{FF2B5EF4-FFF2-40B4-BE49-F238E27FC236}">
                <a16:creationId xmlns:a16="http://schemas.microsoft.com/office/drawing/2014/main" id="{434CB2B2-0623-4040-B3A3-764D96B84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343" y="2446021"/>
            <a:ext cx="8445314" cy="22576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C3A16A-0F9C-134A-A729-632C9A8F23A8}"/>
              </a:ext>
            </a:extLst>
          </p:cNvPr>
          <p:cNvSpPr txBox="1"/>
          <p:nvPr/>
        </p:nvSpPr>
        <p:spPr>
          <a:xfrm>
            <a:off x="2769870" y="4745184"/>
            <a:ext cx="7212330" cy="830997"/>
          </a:xfrm>
          <a:prstGeom prst="rect">
            <a:avLst/>
          </a:prstGeom>
          <a:noFill/>
        </p:spPr>
        <p:txBody>
          <a:bodyPr wrap="square" rtlCol="0">
            <a:spAutoFit/>
          </a:bodyPr>
          <a:lstStyle/>
          <a:p>
            <a:r>
              <a:rPr lang="en-GB" sz="1600" dirty="0"/>
              <a:t>Crichton et al. (2013) </a:t>
            </a:r>
            <a:r>
              <a:rPr lang="en-GB" sz="1600" i="1" dirty="0"/>
              <a:t>An Architecture and Reference Implementation of an Open Health Information Mediator: Enabling Interoperability in the Rwandan Health Information Exchange</a:t>
            </a:r>
            <a:endParaRPr lang="en-CH" sz="1600" i="1" dirty="0"/>
          </a:p>
        </p:txBody>
      </p:sp>
      <p:pic>
        <p:nvPicPr>
          <p:cNvPr id="10" name="Graphic 9" descr="Database">
            <a:extLst>
              <a:ext uri="{FF2B5EF4-FFF2-40B4-BE49-F238E27FC236}">
                <a16:creationId xmlns:a16="http://schemas.microsoft.com/office/drawing/2014/main" id="{959A1273-DEAD-3345-8703-0F91AF1934E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574631" y="3846093"/>
            <a:ext cx="521369" cy="521369"/>
          </a:xfrm>
          <a:prstGeom prst="rect">
            <a:avLst/>
          </a:prstGeom>
        </p:spPr>
      </p:pic>
    </p:spTree>
    <p:extLst>
      <p:ext uri="{BB962C8B-B14F-4D97-AF65-F5344CB8AC3E}">
        <p14:creationId xmlns:p14="http://schemas.microsoft.com/office/powerpoint/2010/main" val="125656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482BAE7-2394-5F42-8345-D2065569507B}"/>
              </a:ext>
            </a:extLst>
          </p:cNvPr>
          <p:cNvPicPr>
            <a:picLocks noChangeAspect="1"/>
          </p:cNvPicPr>
          <p:nvPr/>
        </p:nvPicPr>
        <p:blipFill>
          <a:blip r:embed="rId3"/>
          <a:stretch>
            <a:fillRect/>
          </a:stretch>
        </p:blipFill>
        <p:spPr>
          <a:xfrm>
            <a:off x="565354" y="2996065"/>
            <a:ext cx="11061290" cy="3535986"/>
          </a:xfrm>
          <a:prstGeom prst="rect">
            <a:avLst/>
          </a:prstGeom>
        </p:spPr>
      </p:pic>
      <p:sp>
        <p:nvSpPr>
          <p:cNvPr id="6" name="TextBox 5">
            <a:extLst>
              <a:ext uri="{FF2B5EF4-FFF2-40B4-BE49-F238E27FC236}">
                <a16:creationId xmlns:a16="http://schemas.microsoft.com/office/drawing/2014/main" id="{E916248F-1F23-3745-A6BA-8B4CD8518848}"/>
              </a:ext>
            </a:extLst>
          </p:cNvPr>
          <p:cNvSpPr txBox="1"/>
          <p:nvPr/>
        </p:nvSpPr>
        <p:spPr>
          <a:xfrm>
            <a:off x="565354" y="1068826"/>
            <a:ext cx="11218975" cy="1311128"/>
          </a:xfrm>
          <a:prstGeom prst="rect">
            <a:avLst/>
          </a:prstGeom>
          <a:noFill/>
        </p:spPr>
        <p:txBody>
          <a:bodyPr wrap="square" rtlCol="0">
            <a:spAutoFit/>
          </a:bodyPr>
          <a:lstStyle/>
          <a:p>
            <a:pPr>
              <a:lnSpc>
                <a:spcPct val="90000"/>
              </a:lnSpc>
              <a:spcBef>
                <a:spcPct val="0"/>
              </a:spcBef>
            </a:pPr>
            <a:r>
              <a:rPr lang="en-CH" sz="4400" dirty="0">
                <a:latin typeface="+mj-lt"/>
                <a:ea typeface="+mj-ea"/>
                <a:cs typeface="+mj-cs"/>
              </a:rPr>
              <a:t>How the Open function (OpenFN) platform works</a:t>
            </a:r>
          </a:p>
        </p:txBody>
      </p:sp>
      <p:sp>
        <p:nvSpPr>
          <p:cNvPr id="7" name="Slide Number Placeholder 6">
            <a:extLst>
              <a:ext uri="{FF2B5EF4-FFF2-40B4-BE49-F238E27FC236}">
                <a16:creationId xmlns:a16="http://schemas.microsoft.com/office/drawing/2014/main" id="{23B309D4-8AFB-1745-B006-4FA2ED2BA27E}"/>
              </a:ext>
            </a:extLst>
          </p:cNvPr>
          <p:cNvSpPr>
            <a:spLocks noGrp="1"/>
          </p:cNvSpPr>
          <p:nvPr>
            <p:ph type="sldNum" sz="quarter" idx="12"/>
          </p:nvPr>
        </p:nvSpPr>
        <p:spPr/>
        <p:txBody>
          <a:bodyPr/>
          <a:lstStyle/>
          <a:p>
            <a:fld id="{8B21CAE7-0534-4F44-92E0-7CCEABA56AA0}" type="slidenum">
              <a:rPr lang="en-CH" smtClean="0"/>
              <a:t>6</a:t>
            </a:fld>
            <a:endParaRPr lang="en-CH"/>
          </a:p>
        </p:txBody>
      </p:sp>
      <p:sp>
        <p:nvSpPr>
          <p:cNvPr id="3" name="Rectangle 2">
            <a:extLst>
              <a:ext uri="{FF2B5EF4-FFF2-40B4-BE49-F238E27FC236}">
                <a16:creationId xmlns:a16="http://schemas.microsoft.com/office/drawing/2014/main" id="{B2F33E26-7C8F-F948-90DA-60685A4132BB}"/>
              </a:ext>
            </a:extLst>
          </p:cNvPr>
          <p:cNvSpPr/>
          <p:nvPr/>
        </p:nvSpPr>
        <p:spPr>
          <a:xfrm>
            <a:off x="5463540" y="5572790"/>
            <a:ext cx="3783330" cy="834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ectangle 7">
            <a:extLst>
              <a:ext uri="{FF2B5EF4-FFF2-40B4-BE49-F238E27FC236}">
                <a16:creationId xmlns:a16="http://schemas.microsoft.com/office/drawing/2014/main" id="{10A4AF62-A37D-194D-AB67-E350AF87E95F}"/>
              </a:ext>
            </a:extLst>
          </p:cNvPr>
          <p:cNvSpPr/>
          <p:nvPr/>
        </p:nvSpPr>
        <p:spPr>
          <a:xfrm>
            <a:off x="1306830" y="5572996"/>
            <a:ext cx="3783330" cy="834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 name="TextBox 1">
            <a:extLst>
              <a:ext uri="{FF2B5EF4-FFF2-40B4-BE49-F238E27FC236}">
                <a16:creationId xmlns:a16="http://schemas.microsoft.com/office/drawing/2014/main" id="{A1856F7B-6433-2042-B8A9-57F6DBA6EE19}"/>
              </a:ext>
            </a:extLst>
          </p:cNvPr>
          <p:cNvSpPr txBox="1"/>
          <p:nvPr/>
        </p:nvSpPr>
        <p:spPr>
          <a:xfrm>
            <a:off x="1211283" y="6162720"/>
            <a:ext cx="6614556" cy="369332"/>
          </a:xfrm>
          <a:prstGeom prst="rect">
            <a:avLst/>
          </a:prstGeom>
          <a:noFill/>
        </p:spPr>
        <p:txBody>
          <a:bodyPr wrap="square" rtlCol="0">
            <a:spAutoFit/>
          </a:bodyPr>
          <a:lstStyle/>
          <a:p>
            <a:r>
              <a:rPr lang="en-GB" dirty="0"/>
              <a:t>Image altered from https://www.openfn.org/how </a:t>
            </a:r>
            <a:endParaRPr lang="en-CH" dirty="0"/>
          </a:p>
        </p:txBody>
      </p:sp>
    </p:spTree>
    <p:extLst>
      <p:ext uri="{BB962C8B-B14F-4D97-AF65-F5344CB8AC3E}">
        <p14:creationId xmlns:p14="http://schemas.microsoft.com/office/powerpoint/2010/main" val="1035044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35CE-029C-9E4D-815D-A0F2AA4C2FB5}"/>
              </a:ext>
            </a:extLst>
          </p:cNvPr>
          <p:cNvSpPr>
            <a:spLocks noGrp="1"/>
          </p:cNvSpPr>
          <p:nvPr>
            <p:ph type="title"/>
          </p:nvPr>
        </p:nvSpPr>
        <p:spPr>
          <a:xfrm>
            <a:off x="838200" y="1495738"/>
            <a:ext cx="10515600" cy="1325563"/>
          </a:xfrm>
        </p:spPr>
        <p:txBody>
          <a:bodyPr>
            <a:normAutofit fontScale="90000"/>
          </a:bodyPr>
          <a:lstStyle/>
          <a:p>
            <a:r>
              <a:rPr lang="en-CH" dirty="0"/>
              <a:t>District Health Information Software 2 (DHIS2) as </a:t>
            </a:r>
            <a:r>
              <a:rPr lang="en-CH" dirty="0" smtClean="0"/>
              <a:t>Health </a:t>
            </a:r>
            <a:r>
              <a:rPr lang="en-CH" dirty="0"/>
              <a:t>management information system</a:t>
            </a:r>
          </a:p>
        </p:txBody>
      </p:sp>
      <p:sp>
        <p:nvSpPr>
          <p:cNvPr id="3" name="Content Placeholder 2">
            <a:extLst>
              <a:ext uri="{FF2B5EF4-FFF2-40B4-BE49-F238E27FC236}">
                <a16:creationId xmlns:a16="http://schemas.microsoft.com/office/drawing/2014/main" id="{FF90A4D1-B32E-9446-A3AE-990D018EE5B6}"/>
              </a:ext>
            </a:extLst>
          </p:cNvPr>
          <p:cNvSpPr>
            <a:spLocks noGrp="1"/>
          </p:cNvSpPr>
          <p:nvPr>
            <p:ph idx="1"/>
          </p:nvPr>
        </p:nvSpPr>
        <p:spPr>
          <a:xfrm>
            <a:off x="838200" y="3091452"/>
            <a:ext cx="10515600" cy="4351338"/>
          </a:xfrm>
        </p:spPr>
        <p:txBody>
          <a:bodyPr/>
          <a:lstStyle/>
          <a:p>
            <a:r>
              <a:rPr lang="en-CH" dirty="0"/>
              <a:t>Platform for collecting, analyzing, visualizing and sharing </a:t>
            </a:r>
            <a:r>
              <a:rPr lang="en-CH" dirty="0" smtClean="0"/>
              <a:t>data</a:t>
            </a:r>
            <a:endParaRPr lang="de-CH" dirty="0" smtClean="0"/>
          </a:p>
          <a:p>
            <a:r>
              <a:rPr lang="de-CH" dirty="0" smtClean="0"/>
              <a:t>Management </a:t>
            </a:r>
            <a:r>
              <a:rPr lang="de-CH" dirty="0" err="1" smtClean="0"/>
              <a:t>of</a:t>
            </a:r>
            <a:r>
              <a:rPr lang="de-CH" dirty="0" smtClean="0"/>
              <a:t> </a:t>
            </a:r>
            <a:r>
              <a:rPr lang="de-CH" dirty="0" err="1" smtClean="0"/>
              <a:t>education</a:t>
            </a:r>
            <a:endParaRPr lang="de-CH" dirty="0" smtClean="0"/>
          </a:p>
          <a:p>
            <a:r>
              <a:rPr lang="de-CH" dirty="0" err="1" smtClean="0"/>
              <a:t>Logistics</a:t>
            </a:r>
            <a:endParaRPr lang="en-CH" dirty="0"/>
          </a:p>
          <a:p>
            <a:r>
              <a:rPr lang="en-CH" dirty="0"/>
              <a:t>Improve tracking and reporting responding to disease outbreaks</a:t>
            </a:r>
          </a:p>
          <a:p>
            <a:r>
              <a:rPr lang="en-CH" dirty="0"/>
              <a:t>National real-time perfomance monitoring e.g. for nationwide immunization program</a:t>
            </a:r>
          </a:p>
        </p:txBody>
      </p:sp>
      <p:sp>
        <p:nvSpPr>
          <p:cNvPr id="4" name="Slide Number Placeholder 3">
            <a:extLst>
              <a:ext uri="{FF2B5EF4-FFF2-40B4-BE49-F238E27FC236}">
                <a16:creationId xmlns:a16="http://schemas.microsoft.com/office/drawing/2014/main" id="{19EE58A6-53AE-A345-8E19-C7C3D7426880}"/>
              </a:ext>
            </a:extLst>
          </p:cNvPr>
          <p:cNvSpPr>
            <a:spLocks noGrp="1"/>
          </p:cNvSpPr>
          <p:nvPr>
            <p:ph type="sldNum" sz="quarter" idx="12"/>
          </p:nvPr>
        </p:nvSpPr>
        <p:spPr/>
        <p:txBody>
          <a:bodyPr/>
          <a:lstStyle/>
          <a:p>
            <a:fld id="{8B21CAE7-0534-4F44-92E0-7CCEABA56AA0}" type="slidenum">
              <a:rPr lang="en-CH" smtClean="0"/>
              <a:t>7</a:t>
            </a:fld>
            <a:endParaRPr lang="en-CH"/>
          </a:p>
        </p:txBody>
      </p:sp>
    </p:spTree>
    <p:extLst>
      <p:ext uri="{BB962C8B-B14F-4D97-AF65-F5344CB8AC3E}">
        <p14:creationId xmlns:p14="http://schemas.microsoft.com/office/powerpoint/2010/main" val="3774696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682E-AC2B-B049-8BEF-727A8014E14A}"/>
              </a:ext>
            </a:extLst>
          </p:cNvPr>
          <p:cNvSpPr>
            <a:spLocks noGrp="1"/>
          </p:cNvSpPr>
          <p:nvPr>
            <p:ph type="title"/>
          </p:nvPr>
        </p:nvSpPr>
        <p:spPr/>
        <p:txBody>
          <a:bodyPr/>
          <a:lstStyle/>
          <a:p>
            <a:r>
              <a:rPr lang="en-CH" dirty="0"/>
              <a:t>Manipulate incoming message to be on openFN terms</a:t>
            </a:r>
          </a:p>
        </p:txBody>
      </p:sp>
      <p:sp>
        <p:nvSpPr>
          <p:cNvPr id="14" name="Slide Number Placeholder 13">
            <a:extLst>
              <a:ext uri="{FF2B5EF4-FFF2-40B4-BE49-F238E27FC236}">
                <a16:creationId xmlns:a16="http://schemas.microsoft.com/office/drawing/2014/main" id="{8BE68670-501E-CE4F-BE90-CAF6D226E270}"/>
              </a:ext>
            </a:extLst>
          </p:cNvPr>
          <p:cNvSpPr>
            <a:spLocks noGrp="1"/>
          </p:cNvSpPr>
          <p:nvPr>
            <p:ph type="sldNum" sz="quarter" idx="12"/>
          </p:nvPr>
        </p:nvSpPr>
        <p:spPr/>
        <p:txBody>
          <a:bodyPr/>
          <a:lstStyle/>
          <a:p>
            <a:fld id="{8B21CAE7-0534-4F44-92E0-7CCEABA56AA0}" type="slidenum">
              <a:rPr lang="en-CH" smtClean="0"/>
              <a:t>8</a:t>
            </a:fld>
            <a:endParaRPr lang="en-CH"/>
          </a:p>
        </p:txBody>
      </p:sp>
      <p:sp>
        <p:nvSpPr>
          <p:cNvPr id="3" name="TextBox 2">
            <a:extLst>
              <a:ext uri="{FF2B5EF4-FFF2-40B4-BE49-F238E27FC236}">
                <a16:creationId xmlns:a16="http://schemas.microsoft.com/office/drawing/2014/main" id="{9CCBC02C-A6B8-414D-8A6A-65E175F7BE31}"/>
              </a:ext>
            </a:extLst>
          </p:cNvPr>
          <p:cNvSpPr txBox="1"/>
          <p:nvPr/>
        </p:nvSpPr>
        <p:spPr>
          <a:xfrm>
            <a:off x="7353300" y="3429000"/>
            <a:ext cx="4000500" cy="2031325"/>
          </a:xfrm>
          <a:prstGeom prst="rect">
            <a:avLst/>
          </a:prstGeom>
          <a:noFill/>
        </p:spPr>
        <p:txBody>
          <a:bodyPr wrap="square" rtlCol="0">
            <a:spAutoFit/>
          </a:bodyPr>
          <a:lstStyle/>
          <a:p>
            <a:r>
              <a:rPr lang="de-CH" dirty="0" err="1" smtClean="0"/>
              <a:t>Wrap</a:t>
            </a:r>
            <a:r>
              <a:rPr lang="de-CH" dirty="0" smtClean="0"/>
              <a:t> </a:t>
            </a:r>
            <a:r>
              <a:rPr lang="de-CH" dirty="0" err="1" smtClean="0"/>
              <a:t>the</a:t>
            </a:r>
            <a:r>
              <a:rPr lang="de-CH" dirty="0" smtClean="0"/>
              <a:t> </a:t>
            </a:r>
            <a:r>
              <a:rPr lang="de-CH" dirty="0" err="1" smtClean="0"/>
              <a:t>incoming</a:t>
            </a:r>
            <a:r>
              <a:rPr lang="de-CH" dirty="0" smtClean="0"/>
              <a:t> </a:t>
            </a:r>
            <a:r>
              <a:rPr lang="de-CH" dirty="0" err="1" smtClean="0"/>
              <a:t>message</a:t>
            </a:r>
            <a:r>
              <a:rPr lang="de-CH" dirty="0" smtClean="0"/>
              <a:t> </a:t>
            </a:r>
            <a:r>
              <a:rPr lang="de-CH" dirty="0" err="1" smtClean="0"/>
              <a:t>with</a:t>
            </a:r>
            <a:r>
              <a:rPr lang="de-CH" dirty="0" smtClean="0"/>
              <a:t> </a:t>
            </a:r>
            <a:r>
              <a:rPr lang="de-CH" dirty="0" err="1" smtClean="0"/>
              <a:t>data</a:t>
            </a:r>
            <a:r>
              <a:rPr lang="de-CH" dirty="0" smtClean="0"/>
              <a:t> </a:t>
            </a:r>
            <a:r>
              <a:rPr lang="de-CH" dirty="0" err="1" smtClean="0"/>
              <a:t>to</a:t>
            </a:r>
            <a:r>
              <a:rPr lang="de-CH" dirty="0" smtClean="0"/>
              <a:t> </a:t>
            </a:r>
            <a:r>
              <a:rPr lang="de-CH" dirty="0" err="1" smtClean="0"/>
              <a:t>integrate</a:t>
            </a:r>
            <a:r>
              <a:rPr lang="de-CH" dirty="0" smtClean="0"/>
              <a:t> </a:t>
            </a:r>
            <a:r>
              <a:rPr lang="de-CH" dirty="0" err="1" smtClean="0"/>
              <a:t>OpenFn</a:t>
            </a:r>
            <a:r>
              <a:rPr lang="de-CH" dirty="0" smtClean="0"/>
              <a:t> </a:t>
            </a:r>
            <a:r>
              <a:rPr lang="de-CH" dirty="0" err="1" smtClean="0"/>
              <a:t>functions</a:t>
            </a:r>
            <a:r>
              <a:rPr lang="de-CH" dirty="0" smtClean="0"/>
              <a:t>. Check </a:t>
            </a:r>
            <a:r>
              <a:rPr lang="de-CH" dirty="0" err="1" smtClean="0"/>
              <a:t>whether</a:t>
            </a:r>
            <a:r>
              <a:rPr lang="de-CH" dirty="0" smtClean="0"/>
              <a:t> </a:t>
            </a:r>
            <a:r>
              <a:rPr lang="de-CH" dirty="0" err="1" smtClean="0"/>
              <a:t>the</a:t>
            </a:r>
            <a:r>
              <a:rPr lang="de-CH" dirty="0" smtClean="0"/>
              <a:t> </a:t>
            </a:r>
            <a:r>
              <a:rPr lang="de-CH" dirty="0" err="1" smtClean="0"/>
              <a:t>given</a:t>
            </a:r>
            <a:r>
              <a:rPr lang="de-CH" dirty="0" smtClean="0"/>
              <a:t> </a:t>
            </a:r>
            <a:r>
              <a:rPr lang="de-CH" dirty="0" err="1" smtClean="0"/>
              <a:t>trigger</a:t>
            </a:r>
            <a:r>
              <a:rPr lang="de-CH" dirty="0" smtClean="0"/>
              <a:t> </a:t>
            </a:r>
            <a:r>
              <a:rPr lang="de-CH" dirty="0" err="1" smtClean="0"/>
              <a:t>by</a:t>
            </a:r>
            <a:r>
              <a:rPr lang="de-CH" dirty="0" smtClean="0"/>
              <a:t> </a:t>
            </a:r>
            <a:r>
              <a:rPr lang="de-CH" dirty="0" err="1" smtClean="0"/>
              <a:t>the</a:t>
            </a:r>
            <a:r>
              <a:rPr lang="de-CH" dirty="0" smtClean="0"/>
              <a:t> </a:t>
            </a:r>
            <a:r>
              <a:rPr lang="de-CH" dirty="0" err="1" smtClean="0"/>
              <a:t>user</a:t>
            </a:r>
            <a:r>
              <a:rPr lang="de-CH" dirty="0" smtClean="0"/>
              <a:t> </a:t>
            </a:r>
            <a:r>
              <a:rPr lang="de-CH" dirty="0" err="1" smtClean="0"/>
              <a:t>is</a:t>
            </a:r>
            <a:r>
              <a:rPr lang="de-CH" dirty="0" smtClean="0"/>
              <a:t> </a:t>
            </a:r>
            <a:r>
              <a:rPr lang="de-CH" dirty="0" err="1" smtClean="0"/>
              <a:t>true</a:t>
            </a:r>
            <a:r>
              <a:rPr lang="de-CH" dirty="0" smtClean="0"/>
              <a:t> </a:t>
            </a:r>
            <a:r>
              <a:rPr lang="de-CH" dirty="0" err="1" smtClean="0"/>
              <a:t>to</a:t>
            </a:r>
            <a:r>
              <a:rPr lang="de-CH" dirty="0" smtClean="0"/>
              <a:t> </a:t>
            </a:r>
            <a:r>
              <a:rPr lang="de-CH" dirty="0" err="1" smtClean="0"/>
              <a:t>procceed</a:t>
            </a:r>
            <a:r>
              <a:rPr lang="de-CH" dirty="0" smtClean="0"/>
              <a:t> </a:t>
            </a:r>
            <a:r>
              <a:rPr lang="de-CH" dirty="0" err="1" smtClean="0"/>
              <a:t>with</a:t>
            </a:r>
            <a:r>
              <a:rPr lang="de-CH" dirty="0" smtClean="0"/>
              <a:t> </a:t>
            </a:r>
            <a:r>
              <a:rPr lang="de-CH" dirty="0" err="1" smtClean="0"/>
              <a:t>the</a:t>
            </a:r>
            <a:r>
              <a:rPr lang="de-CH" dirty="0" smtClean="0"/>
              <a:t> </a:t>
            </a:r>
            <a:r>
              <a:rPr lang="de-CH" dirty="0" err="1" smtClean="0"/>
              <a:t>call</a:t>
            </a:r>
            <a:r>
              <a:rPr lang="de-CH" dirty="0" smtClean="0"/>
              <a:t>. Modify </a:t>
            </a:r>
            <a:r>
              <a:rPr lang="de-CH" dirty="0" err="1" smtClean="0"/>
              <a:t>incoming</a:t>
            </a:r>
            <a:r>
              <a:rPr lang="de-CH" dirty="0" smtClean="0"/>
              <a:t> </a:t>
            </a:r>
            <a:r>
              <a:rPr lang="de-CH" dirty="0" err="1" smtClean="0"/>
              <a:t>message</a:t>
            </a:r>
            <a:r>
              <a:rPr lang="de-CH" dirty="0" smtClean="0"/>
              <a:t> </a:t>
            </a:r>
            <a:r>
              <a:rPr lang="de-CH" dirty="0" err="1" smtClean="0"/>
              <a:t>to</a:t>
            </a:r>
            <a:r>
              <a:rPr lang="de-CH" dirty="0" smtClean="0"/>
              <a:t> </a:t>
            </a:r>
            <a:r>
              <a:rPr lang="de-CH" dirty="0" err="1" smtClean="0"/>
              <a:t>include</a:t>
            </a:r>
            <a:r>
              <a:rPr lang="de-CH" dirty="0" smtClean="0"/>
              <a:t> </a:t>
            </a:r>
            <a:r>
              <a:rPr lang="de-CH" dirty="0" err="1" smtClean="0"/>
              <a:t>credentials</a:t>
            </a:r>
            <a:r>
              <a:rPr lang="de-CH" dirty="0" smtClean="0"/>
              <a:t> </a:t>
            </a:r>
            <a:r>
              <a:rPr lang="de-CH" dirty="0" err="1" smtClean="0"/>
              <a:t>for</a:t>
            </a:r>
            <a:r>
              <a:rPr lang="de-CH" dirty="0" smtClean="0"/>
              <a:t> </a:t>
            </a:r>
            <a:r>
              <a:rPr lang="de-CH" dirty="0" err="1" smtClean="0"/>
              <a:t>the</a:t>
            </a:r>
            <a:r>
              <a:rPr lang="de-CH" dirty="0" smtClean="0"/>
              <a:t> end </a:t>
            </a:r>
            <a:r>
              <a:rPr lang="de-CH" dirty="0" err="1" smtClean="0"/>
              <a:t>server</a:t>
            </a:r>
            <a:r>
              <a:rPr lang="de-CH" dirty="0" smtClean="0"/>
              <a:t> </a:t>
            </a:r>
            <a:r>
              <a:rPr lang="de-CH" dirty="0" err="1" smtClean="0"/>
              <a:t>as</a:t>
            </a:r>
            <a:r>
              <a:rPr lang="de-CH" dirty="0" smtClean="0"/>
              <a:t> </a:t>
            </a:r>
            <a:r>
              <a:rPr lang="de-CH" dirty="0" err="1" smtClean="0"/>
              <a:t>expected</a:t>
            </a:r>
            <a:r>
              <a:rPr lang="de-CH" dirty="0" smtClean="0"/>
              <a:t> </a:t>
            </a:r>
            <a:r>
              <a:rPr lang="de-CH" dirty="0" err="1" smtClean="0"/>
              <a:t>by</a:t>
            </a:r>
            <a:r>
              <a:rPr lang="de-CH" dirty="0" smtClean="0"/>
              <a:t> </a:t>
            </a:r>
            <a:r>
              <a:rPr lang="de-CH" dirty="0" err="1" smtClean="0"/>
              <a:t>OpenFn</a:t>
            </a:r>
            <a:r>
              <a:rPr lang="de-CH" dirty="0" smtClean="0"/>
              <a:t> </a:t>
            </a:r>
            <a:r>
              <a:rPr lang="de-CH" dirty="0" err="1" smtClean="0"/>
              <a:t>functions</a:t>
            </a:r>
            <a:endParaRPr lang="en-CH" dirty="0"/>
          </a:p>
        </p:txBody>
      </p:sp>
      <p:pic>
        <p:nvPicPr>
          <p:cNvPr id="4" name="Picture 3"/>
          <p:cNvPicPr>
            <a:picLocks noChangeAspect="1"/>
          </p:cNvPicPr>
          <p:nvPr/>
        </p:nvPicPr>
        <p:blipFill>
          <a:blip r:embed="rId3"/>
          <a:stretch>
            <a:fillRect/>
          </a:stretch>
        </p:blipFill>
        <p:spPr>
          <a:xfrm>
            <a:off x="838200" y="2263343"/>
            <a:ext cx="5169195" cy="4077752"/>
          </a:xfrm>
          <a:prstGeom prst="rect">
            <a:avLst/>
          </a:prstGeom>
        </p:spPr>
      </p:pic>
    </p:spTree>
    <p:extLst>
      <p:ext uri="{BB962C8B-B14F-4D97-AF65-F5344CB8AC3E}">
        <p14:creationId xmlns:p14="http://schemas.microsoft.com/office/powerpoint/2010/main" val="3037834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BD0B-5DFC-7F43-83AD-0A866EC32B72}"/>
              </a:ext>
            </a:extLst>
          </p:cNvPr>
          <p:cNvSpPr>
            <a:spLocks noGrp="1"/>
          </p:cNvSpPr>
          <p:nvPr>
            <p:ph type="title"/>
          </p:nvPr>
        </p:nvSpPr>
        <p:spPr>
          <a:xfrm>
            <a:off x="838200" y="1862813"/>
            <a:ext cx="10515600" cy="1325563"/>
          </a:xfrm>
        </p:spPr>
        <p:txBody>
          <a:bodyPr>
            <a:normAutofit fontScale="90000"/>
          </a:bodyPr>
          <a:lstStyle/>
          <a:p>
            <a:r>
              <a:rPr lang="en-CH" dirty="0"/>
              <a:t>Mockup data to be </a:t>
            </a:r>
            <a:br>
              <a:rPr lang="en-CH" dirty="0"/>
            </a:br>
            <a:r>
              <a:rPr lang="en-CH" dirty="0"/>
              <a:t>imported to the </a:t>
            </a:r>
            <a:br>
              <a:rPr lang="en-CH" dirty="0"/>
            </a:br>
            <a:r>
              <a:rPr lang="en-CH" dirty="0"/>
              <a:t>server</a:t>
            </a:r>
          </a:p>
        </p:txBody>
      </p:sp>
      <p:sp>
        <p:nvSpPr>
          <p:cNvPr id="5" name="TextBox 4">
            <a:extLst>
              <a:ext uri="{FF2B5EF4-FFF2-40B4-BE49-F238E27FC236}">
                <a16:creationId xmlns:a16="http://schemas.microsoft.com/office/drawing/2014/main" id="{34C21AA2-D34D-5C40-BC3F-ABBCCBC0448A}"/>
              </a:ext>
            </a:extLst>
          </p:cNvPr>
          <p:cNvSpPr txBox="1"/>
          <p:nvPr/>
        </p:nvSpPr>
        <p:spPr>
          <a:xfrm>
            <a:off x="838200" y="3429000"/>
            <a:ext cx="3662516" cy="1754326"/>
          </a:xfrm>
          <a:prstGeom prst="rect">
            <a:avLst/>
          </a:prstGeom>
          <a:noFill/>
        </p:spPr>
        <p:txBody>
          <a:bodyPr wrap="square" rtlCol="0">
            <a:spAutoFit/>
          </a:bodyPr>
          <a:lstStyle/>
          <a:p>
            <a:pPr marL="285750" indent="-285750">
              <a:buFont typeface="Arial" panose="020B0604020202020204" pitchFamily="34" charset="0"/>
              <a:buChar char="•"/>
            </a:pPr>
            <a:r>
              <a:rPr lang="en-CH" sz="2400" dirty="0"/>
              <a:t>@name</a:t>
            </a:r>
          </a:p>
          <a:p>
            <a:pPr marL="285750" indent="-285750">
              <a:buFont typeface="Arial" panose="020B0604020202020204" pitchFamily="34" charset="0"/>
              <a:buChar char="•"/>
            </a:pPr>
            <a:r>
              <a:rPr lang="en-GB" sz="2400" dirty="0"/>
              <a:t>P</a:t>
            </a:r>
            <a:r>
              <a:rPr lang="en-CH" sz="2400" dirty="0"/>
              <a:t>atient_family_name</a:t>
            </a:r>
          </a:p>
          <a:p>
            <a:pPr marL="285750" indent="-285750">
              <a:buFont typeface="Arial" panose="020B0604020202020204" pitchFamily="34" charset="0"/>
              <a:buChar char="•"/>
            </a:pPr>
            <a:r>
              <a:rPr lang="en-CH" sz="2400" dirty="0"/>
              <a:t>Patient_first_name</a:t>
            </a:r>
          </a:p>
          <a:p>
            <a:r>
              <a:rPr lang="en-CH" dirty="0"/>
              <a:t>	 </a:t>
            </a:r>
          </a:p>
          <a:p>
            <a:r>
              <a:rPr lang="en-CH" dirty="0"/>
              <a:t>	 </a:t>
            </a:r>
          </a:p>
        </p:txBody>
      </p:sp>
      <p:pic>
        <p:nvPicPr>
          <p:cNvPr id="6" name="Picture 5">
            <a:extLst>
              <a:ext uri="{FF2B5EF4-FFF2-40B4-BE49-F238E27FC236}">
                <a16:creationId xmlns:a16="http://schemas.microsoft.com/office/drawing/2014/main" id="{CC51E4D4-A1A0-864A-8EBF-8E1A9CD3375F}"/>
              </a:ext>
            </a:extLst>
          </p:cNvPr>
          <p:cNvPicPr>
            <a:picLocks noChangeAspect="1"/>
          </p:cNvPicPr>
          <p:nvPr/>
        </p:nvPicPr>
        <p:blipFill>
          <a:blip r:embed="rId3"/>
          <a:stretch>
            <a:fillRect/>
          </a:stretch>
        </p:blipFill>
        <p:spPr>
          <a:xfrm>
            <a:off x="5829300" y="1127822"/>
            <a:ext cx="5047807" cy="5442348"/>
          </a:xfrm>
          <a:prstGeom prst="rect">
            <a:avLst/>
          </a:prstGeom>
        </p:spPr>
      </p:pic>
      <p:sp>
        <p:nvSpPr>
          <p:cNvPr id="7" name="Slide Number Placeholder 6">
            <a:extLst>
              <a:ext uri="{FF2B5EF4-FFF2-40B4-BE49-F238E27FC236}">
                <a16:creationId xmlns:a16="http://schemas.microsoft.com/office/drawing/2014/main" id="{5A983608-8389-7D4D-8348-EC5C05DDE927}"/>
              </a:ext>
            </a:extLst>
          </p:cNvPr>
          <p:cNvSpPr>
            <a:spLocks noGrp="1"/>
          </p:cNvSpPr>
          <p:nvPr>
            <p:ph type="sldNum" sz="quarter" idx="12"/>
          </p:nvPr>
        </p:nvSpPr>
        <p:spPr/>
        <p:txBody>
          <a:bodyPr/>
          <a:lstStyle/>
          <a:p>
            <a:fld id="{8B21CAE7-0534-4F44-92E0-7CCEABA56AA0}" type="slidenum">
              <a:rPr lang="en-CH" smtClean="0"/>
              <a:t>9</a:t>
            </a:fld>
            <a:endParaRPr lang="en-CH"/>
          </a:p>
        </p:txBody>
      </p:sp>
      <p:sp>
        <p:nvSpPr>
          <p:cNvPr id="4" name="TextBox 3">
            <a:extLst>
              <a:ext uri="{FF2B5EF4-FFF2-40B4-BE49-F238E27FC236}">
                <a16:creationId xmlns:a16="http://schemas.microsoft.com/office/drawing/2014/main" id="{366EF884-4066-EC4C-97EC-45D64F34FE9B}"/>
              </a:ext>
            </a:extLst>
          </p:cNvPr>
          <p:cNvSpPr txBox="1"/>
          <p:nvPr/>
        </p:nvSpPr>
        <p:spPr>
          <a:xfrm>
            <a:off x="5829300" y="6582975"/>
            <a:ext cx="5805179" cy="276999"/>
          </a:xfrm>
          <a:prstGeom prst="rect">
            <a:avLst/>
          </a:prstGeom>
          <a:noFill/>
        </p:spPr>
        <p:txBody>
          <a:bodyPr wrap="none" rtlCol="0">
            <a:spAutoFit/>
          </a:bodyPr>
          <a:lstStyle/>
          <a:p>
            <a:r>
              <a:rPr lang="en-GB" sz="1200" dirty="0"/>
              <a:t>https://github.com/OpenFn/dhis2-demo/blob/master/sample_data/commcare_form.json</a:t>
            </a:r>
            <a:endParaRPr lang="en-CH" sz="1200" dirty="0"/>
          </a:p>
        </p:txBody>
      </p:sp>
    </p:spTree>
    <p:extLst>
      <p:ext uri="{BB962C8B-B14F-4D97-AF65-F5344CB8AC3E}">
        <p14:creationId xmlns:p14="http://schemas.microsoft.com/office/powerpoint/2010/main" val="1197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Words>
  <Application>Microsoft Office PowerPoint</Application>
  <PresentationFormat>Widescreen</PresentationFormat>
  <Paragraphs>145</Paragraphs>
  <Slides>26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 External services integration</vt:lpstr>
      <vt:lpstr>Clinical decision support systems to guide clinicians</vt:lpstr>
      <vt:lpstr>Moving towards an open source mediator</vt:lpstr>
      <vt:lpstr>DHIS2 integration with open Health Information Mediator (openHIM)</vt:lpstr>
      <vt:lpstr>PowerPoint Presentation</vt:lpstr>
      <vt:lpstr>PowerPoint Presentation</vt:lpstr>
      <vt:lpstr>District Health Information Software 2 (DHIS2) as Health management information system</vt:lpstr>
      <vt:lpstr>Manipulate incoming message to be on openFN terms</vt:lpstr>
      <vt:lpstr>Mockup data to be  imported to the  server</vt:lpstr>
      <vt:lpstr>Defining what to perform in the end server</vt:lpstr>
      <vt:lpstr>PowerPoint Presentation</vt:lpstr>
      <vt:lpstr>Transaction in the OpenHIM platform</vt:lpstr>
      <vt:lpstr>Every transaction is stored in the platform</vt:lpstr>
      <vt:lpstr>Generalisation of the mediator for other tasks</vt:lpstr>
      <vt:lpstr>Configuring the mediator</vt:lpstr>
      <vt:lpstr>Mediator is being used in production</vt:lpstr>
      <vt:lpstr>EHR systems evaluation</vt:lpstr>
      <vt:lpstr>Gnu assumes internet connection</vt:lpstr>
      <vt:lpstr>Bahmni as a hospital system</vt:lpstr>
      <vt:lpstr>Low development activity on Freemed</vt:lpstr>
      <vt:lpstr>OpenEMR system without offline capability</vt:lpstr>
      <vt:lpstr>OpenSRP for internet scarcity</vt:lpstr>
      <vt:lpstr>OpenEHR provides specifications and standards</vt:lpstr>
      <vt:lpstr>OpenMRS as an established system</vt:lpstr>
      <vt:lpstr>Community Health Toolkit to easily develop 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Monthly Report</dc:title>
  <dc:creator>Guimaräes Marco (s)</dc:creator>
  <cp:lastModifiedBy>Marco Pereira</cp:lastModifiedBy>
  <cp:revision>43</cp:revision>
  <dcterms:created xsi:type="dcterms:W3CDTF">2020-08-21T06:39:37Z</dcterms:created>
  <dcterms:modified xsi:type="dcterms:W3CDTF">2021-08-27T06:29:12Z</dcterms:modified>
</cp:coreProperties>
</file>