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F8B55-9B7F-8148-B1BF-8B5549899BD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83E22-DECB-FD4F-888B-6B1C5C7F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3E22-DECB-FD4F-888B-6B1C5C7F19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3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845261" cy="3329581"/>
          </a:xfrm>
        </p:spPr>
        <p:txBody>
          <a:bodyPr/>
          <a:lstStyle/>
          <a:p>
            <a:r>
              <a:rPr lang="en-US" sz="5400" dirty="0" smtClean="0"/>
              <a:t>DESIGN </a:t>
            </a:r>
            <a:r>
              <a:rPr lang="en-US" sz="5400" smtClean="0"/>
              <a:t>PATTERN OVERVIEW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KAZI MAHBUBUR RAHMAN</a:t>
            </a: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65042"/>
            <a:ext cx="9404723" cy="728810"/>
          </a:xfrm>
        </p:spPr>
        <p:txBody>
          <a:bodyPr/>
          <a:lstStyle/>
          <a:p>
            <a:r>
              <a:rPr lang="en-US" dirty="0" smtClean="0"/>
              <a:t>BEHAVIORAL </a:t>
            </a:r>
            <a:r>
              <a:rPr lang="en-US" dirty="0"/>
              <a:t>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302905"/>
            <a:ext cx="11293441" cy="5303378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Iterator:</a:t>
            </a:r>
            <a:r>
              <a:rPr lang="en-US" dirty="0" smtClean="0"/>
              <a:t> Provide </a:t>
            </a:r>
            <a:r>
              <a:rPr lang="en-US" dirty="0"/>
              <a:t>a way to access the elements of an aggregate object sequentially without exposing its underlying representation.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 smtClean="0"/>
              <a:t>Mediator:</a:t>
            </a:r>
            <a:r>
              <a:rPr lang="en-US" dirty="0" smtClean="0"/>
              <a:t> </a:t>
            </a:r>
            <a:r>
              <a:rPr lang="en-US" dirty="0"/>
              <a:t>Define an object that encapsulates how a set of objects interact. Mediator promotes loose coupling by keeping objects from referring to each other explicitly, and it lets you vary their interaction independently.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 smtClean="0"/>
              <a:t>Memento:</a:t>
            </a:r>
            <a:r>
              <a:rPr lang="en-US" dirty="0" smtClean="0"/>
              <a:t> </a:t>
            </a:r>
            <a:r>
              <a:rPr lang="en-US" dirty="0"/>
              <a:t>Without violating encapsulation, capture and externalize an object's internal state so that the object can be restored to this state later.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 smtClean="0"/>
              <a:t>Observer:</a:t>
            </a:r>
            <a:r>
              <a:rPr lang="en-US" dirty="0" smtClean="0"/>
              <a:t> </a:t>
            </a:r>
            <a:r>
              <a:rPr lang="en-US" dirty="0"/>
              <a:t>Define a </a:t>
            </a:r>
            <a:r>
              <a:rPr lang="en-US" dirty="0" smtClean="0"/>
              <a:t>one-to-many </a:t>
            </a:r>
            <a:r>
              <a:rPr lang="en-US" dirty="0"/>
              <a:t>dependency between objects so that when one object changes state, all its dependents are notified and updated automatically. 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65042"/>
            <a:ext cx="9404723" cy="728810"/>
          </a:xfrm>
        </p:spPr>
        <p:txBody>
          <a:bodyPr/>
          <a:lstStyle/>
          <a:p>
            <a:r>
              <a:rPr lang="en-US" dirty="0" smtClean="0"/>
              <a:t>WHAT IS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302905"/>
            <a:ext cx="11293441" cy="53033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contextual programming problem and solution pair</a:t>
            </a:r>
          </a:p>
          <a:p>
            <a:endParaRPr lang="en-US" sz="2800" dirty="0" smtClean="0"/>
          </a:p>
          <a:p>
            <a:r>
              <a:rPr lang="en-US" sz="2800" dirty="0" smtClean="0"/>
              <a:t>Proven solution for the contextual software development problem</a:t>
            </a:r>
          </a:p>
          <a:p>
            <a:endParaRPr lang="en-US" sz="2800" dirty="0" smtClean="0"/>
          </a:p>
          <a:p>
            <a:r>
              <a:rPr lang="en-US" sz="2800" dirty="0" smtClean="0"/>
              <a:t>Interestingly borrowed from Civil and Electrical Engineering Domain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65042"/>
            <a:ext cx="9404723" cy="728810"/>
          </a:xfrm>
        </p:spPr>
        <p:txBody>
          <a:bodyPr/>
          <a:lstStyle/>
          <a:p>
            <a:r>
              <a:rPr lang="en-US" dirty="0" smtClean="0"/>
              <a:t>WHY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302905"/>
            <a:ext cx="11293441" cy="5303378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Why should we use design patterns in </a:t>
            </a:r>
            <a:r>
              <a:rPr lang="en-US" dirty="0" smtClean="0"/>
              <a:t>programming? </a:t>
            </a:r>
            <a:r>
              <a:rPr lang="en-US" dirty="0"/>
              <a:t>Our code can work just fine without it. Counter question would be "Would you rather live in a luxurious home, or in simple establishment with four </a:t>
            </a:r>
            <a:r>
              <a:rPr lang="en-US" dirty="0" smtClean="0"/>
              <a:t>walls.”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Code Modification: Easy to modify business logic without much effort.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Code Extensibility: New features can be implemented by only writing new code and minimal change in existing code.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Code Reusability: Others programmer can understand code easily and can reuse existing code into another project.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Programmer Communication: Design pattern made communication between programmers more efficient.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65042"/>
            <a:ext cx="9404723" cy="728810"/>
          </a:xfrm>
        </p:spPr>
        <p:txBody>
          <a:bodyPr/>
          <a:lstStyle/>
          <a:p>
            <a:r>
              <a:rPr lang="en-US" dirty="0" smtClean="0"/>
              <a:t>GANG OF FOUR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302905"/>
            <a:ext cx="11293441" cy="5303378"/>
          </a:xfrm>
        </p:spPr>
        <p:txBody>
          <a:bodyPr>
            <a:normAutofit/>
          </a:bodyPr>
          <a:lstStyle/>
          <a:p>
            <a:r>
              <a:rPr lang="en-US" sz="2800" dirty="0"/>
              <a:t>The book "Design Pattern: Elements of </a:t>
            </a:r>
            <a:r>
              <a:rPr lang="en-US" sz="2800" dirty="0" smtClean="0"/>
              <a:t>Reusable </a:t>
            </a:r>
            <a:r>
              <a:rPr lang="en-US" sz="2800" dirty="0"/>
              <a:t>Object Oriented Software" started design pattern at </a:t>
            </a:r>
            <a:r>
              <a:rPr lang="en-US" sz="2800" dirty="0" smtClean="0"/>
              <a:t>first. </a:t>
            </a:r>
          </a:p>
          <a:p>
            <a:endParaRPr lang="en-US" sz="2800" dirty="0"/>
          </a:p>
          <a:p>
            <a:r>
              <a:rPr lang="en-US" sz="2800" dirty="0" smtClean="0"/>
              <a:t>Authors are: Erich Gamma, Richard Helm, Ralph </a:t>
            </a:r>
            <a:r>
              <a:rPr lang="en-US" sz="2800" dirty="0" err="1" smtClean="0"/>
              <a:t>Johnsonn</a:t>
            </a:r>
            <a:r>
              <a:rPr lang="en-US" sz="2800" dirty="0" smtClean="0"/>
              <a:t>, John </a:t>
            </a:r>
            <a:r>
              <a:rPr lang="en-US" sz="2800" dirty="0" err="1" smtClean="0"/>
              <a:t>Vlissides</a:t>
            </a:r>
            <a:r>
              <a:rPr lang="en-US" sz="2800" dirty="0"/>
              <a:t>. The authors are often referred to as the </a:t>
            </a:r>
            <a:r>
              <a:rPr lang="en-US" sz="2800" b="1" dirty="0"/>
              <a:t>Gang of Four (</a:t>
            </a:r>
            <a:r>
              <a:rPr lang="en-US" sz="2800" b="1" dirty="0" err="1"/>
              <a:t>GoF</a:t>
            </a:r>
            <a:r>
              <a:rPr lang="en-US" sz="2800" b="1" dirty="0" smtClean="0"/>
              <a:t>).</a:t>
            </a:r>
          </a:p>
          <a:p>
            <a:endParaRPr lang="en-US" sz="2800" dirty="0"/>
          </a:p>
          <a:p>
            <a:r>
              <a:rPr lang="en-US" sz="2800" dirty="0" smtClean="0"/>
              <a:t>Published in 1994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65042"/>
            <a:ext cx="9404723" cy="728810"/>
          </a:xfrm>
        </p:spPr>
        <p:txBody>
          <a:bodyPr/>
          <a:lstStyle/>
          <a:p>
            <a:r>
              <a:rPr lang="en-US" dirty="0"/>
              <a:t>TYPES OF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302905"/>
            <a:ext cx="11293441" cy="5303378"/>
          </a:xfrm>
        </p:spPr>
        <p:txBody>
          <a:bodyPr/>
          <a:lstStyle/>
          <a:p>
            <a:r>
              <a:rPr lang="en-US" b="1" dirty="0"/>
              <a:t>Creational:</a:t>
            </a:r>
            <a:r>
              <a:rPr lang="en-US" dirty="0"/>
              <a:t> Concern the process of creating an object in a flexible way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Structural:</a:t>
            </a:r>
            <a:r>
              <a:rPr lang="en-US" dirty="0"/>
              <a:t> Composing class and object with proper inheritance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Behavioral:</a:t>
            </a:r>
            <a:r>
              <a:rPr lang="en-US" dirty="0"/>
              <a:t> Ways in which different classes and objects can interact and communicate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700" y="3043933"/>
            <a:ext cx="62103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65042"/>
            <a:ext cx="9404723" cy="728810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302905"/>
            <a:ext cx="11293441" cy="530337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Abstract Factory:</a:t>
            </a:r>
            <a:r>
              <a:rPr lang="en-US" dirty="0"/>
              <a:t> </a:t>
            </a:r>
            <a:r>
              <a:rPr lang="en-US" dirty="0" smtClean="0"/>
              <a:t>Provide </a:t>
            </a:r>
            <a:r>
              <a:rPr lang="en-US" dirty="0"/>
              <a:t>an interface for creating families of related or dependent objects without specifying their concrete classes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Builder:</a:t>
            </a:r>
            <a:r>
              <a:rPr lang="en-US" dirty="0" smtClean="0"/>
              <a:t> </a:t>
            </a:r>
            <a:r>
              <a:rPr lang="en-US" dirty="0"/>
              <a:t>Separate the construction of a complex object from its representation so that the same construction process can create different representations.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Factory Method:</a:t>
            </a:r>
            <a:r>
              <a:rPr lang="en-US" dirty="0" smtClean="0"/>
              <a:t> </a:t>
            </a:r>
            <a:r>
              <a:rPr lang="en-US" dirty="0"/>
              <a:t>Define an interface for creating an object, but let subclasses decide which class to instantiate. Factory Method lets a class defer instantiation </a:t>
            </a:r>
            <a:r>
              <a:rPr lang="en-US" dirty="0" smtClean="0"/>
              <a:t>to subclass.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 smtClean="0"/>
              <a:t>Prototype:</a:t>
            </a:r>
            <a:r>
              <a:rPr lang="en-US" dirty="0" smtClean="0"/>
              <a:t> </a:t>
            </a:r>
            <a:r>
              <a:rPr lang="en-US" dirty="0"/>
              <a:t>Specify the kinds of objects to create using a prototypical instance, and create new objects by copying this prototype.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Singleton:</a:t>
            </a:r>
            <a:r>
              <a:rPr lang="en-US" dirty="0" smtClean="0"/>
              <a:t> </a:t>
            </a:r>
            <a:r>
              <a:rPr lang="en-US" dirty="0"/>
              <a:t>Ensure a class only has one instance, and provide a global point of access to it. 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65042"/>
            <a:ext cx="9404723" cy="728810"/>
          </a:xfrm>
        </p:spPr>
        <p:txBody>
          <a:bodyPr/>
          <a:lstStyle/>
          <a:p>
            <a:r>
              <a:rPr lang="en-US" dirty="0" smtClean="0"/>
              <a:t>STRUCTURAL </a:t>
            </a:r>
            <a:r>
              <a:rPr lang="en-US" dirty="0"/>
              <a:t>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302905"/>
            <a:ext cx="11293441" cy="5303378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Adapter:</a:t>
            </a:r>
            <a:r>
              <a:rPr lang="en-US" dirty="0" smtClean="0"/>
              <a:t> Convert </a:t>
            </a:r>
            <a:r>
              <a:rPr lang="en-US" dirty="0"/>
              <a:t>the interface of a class into another interface clients expect. Adapter lets classes work together that couldn't otherwise because of incompatible interfaces. 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Bridge:</a:t>
            </a:r>
            <a:r>
              <a:rPr lang="en-US" dirty="0" smtClean="0"/>
              <a:t> </a:t>
            </a:r>
            <a:r>
              <a:rPr lang="en-US" dirty="0"/>
              <a:t>Decouple an abstraction from its implementation so that the two can vary independently.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 smtClean="0"/>
              <a:t>Composite:</a:t>
            </a:r>
            <a:r>
              <a:rPr lang="en-US" dirty="0" smtClean="0"/>
              <a:t> </a:t>
            </a:r>
            <a:r>
              <a:rPr lang="en-US" dirty="0"/>
              <a:t>Compose objects into tree structures to represent part-whole hierarchies. Composite lets clients treat individual objects and compositions of objects uniformly.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 smtClean="0"/>
              <a:t>Decorator:</a:t>
            </a:r>
            <a:r>
              <a:rPr lang="en-US" dirty="0" smtClean="0"/>
              <a:t> </a:t>
            </a:r>
            <a:r>
              <a:rPr lang="en-US" dirty="0"/>
              <a:t>Attach additional responsibilities to an object dynamically. Decorators provide a flexible alternative to </a:t>
            </a:r>
            <a:r>
              <a:rPr lang="en-US" dirty="0" err="1"/>
              <a:t>subclassing</a:t>
            </a:r>
            <a:r>
              <a:rPr lang="en-US" dirty="0"/>
              <a:t> for extending functionality. </a:t>
            </a: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65042"/>
            <a:ext cx="9404723" cy="728810"/>
          </a:xfrm>
        </p:spPr>
        <p:txBody>
          <a:bodyPr/>
          <a:lstStyle/>
          <a:p>
            <a:r>
              <a:rPr lang="en-US" dirty="0" smtClean="0"/>
              <a:t>STRUCTURAL </a:t>
            </a:r>
            <a:r>
              <a:rPr lang="en-US" dirty="0"/>
              <a:t>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302905"/>
            <a:ext cx="11293441" cy="5303378"/>
          </a:xfrm>
        </p:spPr>
        <p:txBody>
          <a:bodyPr>
            <a:normAutofit/>
          </a:bodyPr>
          <a:lstStyle/>
          <a:p>
            <a:r>
              <a:rPr lang="en-US" b="1" dirty="0" smtClean="0"/>
              <a:t>Facade:</a:t>
            </a:r>
            <a:r>
              <a:rPr lang="en-US" dirty="0" smtClean="0"/>
              <a:t> </a:t>
            </a:r>
            <a:r>
              <a:rPr lang="en-US" dirty="0"/>
              <a:t>Provide a unified interface to a set of interfaces in a subsystem. Facade defines a higher-level interface that makes the subsystem easier to use.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Flyweight:</a:t>
            </a:r>
            <a:r>
              <a:rPr lang="en-US" dirty="0" smtClean="0"/>
              <a:t> </a:t>
            </a:r>
            <a:r>
              <a:rPr lang="en-US" dirty="0"/>
              <a:t>Use sharing to support large numbers of fine-grained objects efficiently.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Proxy:</a:t>
            </a:r>
            <a:r>
              <a:rPr lang="en-US" dirty="0" smtClean="0"/>
              <a:t> </a:t>
            </a:r>
            <a:r>
              <a:rPr lang="en-US" dirty="0"/>
              <a:t>Provide a surrogate or placeholder for another object to control access to it.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9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65042"/>
            <a:ext cx="9404723" cy="728810"/>
          </a:xfrm>
        </p:spPr>
        <p:txBody>
          <a:bodyPr/>
          <a:lstStyle/>
          <a:p>
            <a:r>
              <a:rPr lang="en-US" dirty="0" smtClean="0"/>
              <a:t>BEHAVIORAL </a:t>
            </a:r>
            <a:r>
              <a:rPr lang="en-US" dirty="0"/>
              <a:t>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302905"/>
            <a:ext cx="11293441" cy="5303378"/>
          </a:xfrm>
        </p:spPr>
        <p:txBody>
          <a:bodyPr>
            <a:normAutofit/>
          </a:bodyPr>
          <a:lstStyle/>
          <a:p>
            <a:r>
              <a:rPr lang="en-US" b="1" dirty="0" smtClean="0"/>
              <a:t>Chain of Responsibility: </a:t>
            </a:r>
            <a:r>
              <a:rPr lang="en-US" dirty="0"/>
              <a:t>Avoid coupling the sender of a request to its receiver by giving more than one object a chance to handle the request. Chain the receiving objects and pass the request along the chain until an object handles it. 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Command:</a:t>
            </a:r>
            <a:r>
              <a:rPr lang="en-US" dirty="0" smtClean="0"/>
              <a:t> </a:t>
            </a:r>
            <a:r>
              <a:rPr lang="en-US" dirty="0"/>
              <a:t>Encapsulate a request as an object, thereby letting you parameterize clients with different requests, queue or log requests, and support undoable operations.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Interpreter:</a:t>
            </a:r>
            <a:r>
              <a:rPr lang="en-US" dirty="0" smtClean="0"/>
              <a:t> </a:t>
            </a:r>
            <a:r>
              <a:rPr lang="en-US" dirty="0"/>
              <a:t>Given a language, define a </a:t>
            </a:r>
            <a:r>
              <a:rPr lang="en-US" dirty="0" smtClean="0"/>
              <a:t>representation </a:t>
            </a:r>
            <a:r>
              <a:rPr lang="en-US" dirty="0"/>
              <a:t>for its grammar along with an interpreter that uses the representation to interpret sentences in the language.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702</Words>
  <Application>Microsoft Macintosh PowerPoint</Application>
  <PresentationFormat>Widescreen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Wingdings 3</vt:lpstr>
      <vt:lpstr>Arial</vt:lpstr>
      <vt:lpstr>Ion</vt:lpstr>
      <vt:lpstr>DESIGN PATTERN OVERVIEW</vt:lpstr>
      <vt:lpstr>WHAT IS DESIGN PATTERN</vt:lpstr>
      <vt:lpstr>WHY DESIGN PATTERN</vt:lpstr>
      <vt:lpstr>GANG OF FOUR</vt:lpstr>
      <vt:lpstr>TYPES OF PATTERNS</vt:lpstr>
      <vt:lpstr>CREATIONAL PATTERNS</vt:lpstr>
      <vt:lpstr>STRUCTURAL PATTERNS</vt:lpstr>
      <vt:lpstr>STRUCTURAL PATTERNS</vt:lpstr>
      <vt:lpstr>BEHAVIORAL PATTERNS</vt:lpstr>
      <vt:lpstr>BEHAVIORAL PATTERNS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Microsoft Office User</dc:creator>
  <cp:lastModifiedBy>Microsoft Office User</cp:lastModifiedBy>
  <cp:revision>10</cp:revision>
  <dcterms:created xsi:type="dcterms:W3CDTF">2017-09-11T15:59:10Z</dcterms:created>
  <dcterms:modified xsi:type="dcterms:W3CDTF">2017-09-11T17:15:50Z</dcterms:modified>
</cp:coreProperties>
</file>