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8" r:id="rId3"/>
    <p:sldId id="257" r:id="rId4"/>
    <p:sldId id="272" r:id="rId5"/>
    <p:sldId id="259" r:id="rId6"/>
    <p:sldId id="260" r:id="rId7"/>
    <p:sldId id="262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63" r:id="rId16"/>
    <p:sldId id="270" r:id="rId17"/>
    <p:sldId id="271" r:id="rId18"/>
    <p:sldId id="273" r:id="rId19"/>
    <p:sldId id="287" r:id="rId20"/>
    <p:sldId id="288" r:id="rId21"/>
    <p:sldId id="289" r:id="rId22"/>
    <p:sldId id="290" r:id="rId23"/>
    <p:sldId id="291" r:id="rId24"/>
    <p:sldId id="292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66FFFF"/>
    <a:srgbClr val="99CCFF"/>
    <a:srgbClr val="0D1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5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8FAB4-CDC9-4783-9150-ADAB9E9698F4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099E1-500E-4369-A36A-E001CECA37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14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099E1-500E-4369-A36A-E001CECA372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460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96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79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68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43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88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15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74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86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84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92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90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8C966-7050-4632-AD51-45F5537B7264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995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62896" y="4618298"/>
            <a:ext cx="9144000" cy="974583"/>
          </a:xfrm>
        </p:spPr>
        <p:txBody>
          <a:bodyPr/>
          <a:lstStyle/>
          <a:p>
            <a:r>
              <a:rPr lang="pt-BR" dirty="0" smtClean="0">
                <a:latin typeface="Consolas" panose="020B0609020204030204" pitchFamily="49" charset="0"/>
              </a:rPr>
              <a:t>RESUMO PRÁTICO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511859"/>
            <a:ext cx="9144000" cy="784768"/>
          </a:xfrm>
        </p:spPr>
        <p:txBody>
          <a:bodyPr/>
          <a:lstStyle/>
          <a:p>
            <a:r>
              <a:rPr lang="pt-BR" dirty="0" smtClean="0">
                <a:latin typeface="Consolas" panose="020B0609020204030204" pitchFamily="49" charset="0"/>
              </a:rPr>
              <a:t>Resumo dos tópicos básicos e essenciais para a resolução de exercícios com </a:t>
            </a:r>
            <a:r>
              <a:rPr lang="pt-BR" dirty="0">
                <a:latin typeface="Consolas" panose="020B0609020204030204" pitchFamily="49" charset="0"/>
              </a:rPr>
              <a:t>J</a:t>
            </a:r>
            <a:r>
              <a:rPr lang="pt-BR" dirty="0" smtClean="0">
                <a:latin typeface="Consolas" panose="020B0609020204030204" pitchFamily="49" charset="0"/>
              </a:rPr>
              <a:t>ava</a:t>
            </a:r>
            <a:endParaRPr lang="pt-BR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852" y="160890"/>
            <a:ext cx="4808113" cy="480811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896" y="608402"/>
            <a:ext cx="2928394" cy="360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5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59" y="1585247"/>
            <a:ext cx="4172748" cy="323241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6505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Atribuição utilizando o “tipo” </a:t>
            </a:r>
            <a:r>
              <a:rPr lang="pt-BR" sz="3200" dirty="0" err="1" smtClean="0">
                <a:latin typeface="Consolas" panose="020B0609020204030204" pitchFamily="49" charset="0"/>
              </a:rPr>
              <a:t>String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1284999" y="2268638"/>
            <a:ext cx="1717507" cy="258502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 flipV="1">
            <a:off x="3002506" y="2266456"/>
            <a:ext cx="2636400" cy="2182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636525" y="2074796"/>
            <a:ext cx="158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Declaração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1289686" y="2591996"/>
            <a:ext cx="1561464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1289686" y="2921148"/>
            <a:ext cx="3352164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1285000" y="3580564"/>
            <a:ext cx="1566150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1289686" y="3903922"/>
            <a:ext cx="2444114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285000" y="4246406"/>
            <a:ext cx="3217150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>
            <a:off x="2842842" y="2594678"/>
            <a:ext cx="2793683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4641850" y="2923529"/>
            <a:ext cx="99467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>
            <a:off x="2853533" y="3583248"/>
            <a:ext cx="2782992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3733800" y="3906304"/>
            <a:ext cx="190272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>
            <a:off x="4502150" y="4248788"/>
            <a:ext cx="113437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5636525" y="2387701"/>
            <a:ext cx="39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A</a:t>
            </a:r>
            <a:r>
              <a:rPr lang="pt-BR" dirty="0" smtClean="0">
                <a:latin typeface="Consolas" panose="020B0609020204030204" pitchFamily="49" charset="0"/>
              </a:rPr>
              <a:t>tribuição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5636524" y="2718691"/>
            <a:ext cx="39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Escrita (Imprime “a” na tela)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5599363" y="3385125"/>
            <a:ext cx="171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Declaração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5620172" y="3661222"/>
            <a:ext cx="158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Atribuição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5579466" y="4034495"/>
            <a:ext cx="45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Escrita (Imprime “</a:t>
            </a:r>
            <a:r>
              <a:rPr lang="pt-BR" dirty="0" err="1" smtClean="0">
                <a:latin typeface="Consolas" panose="020B0609020204030204" pitchFamily="49" charset="0"/>
              </a:rPr>
              <a:t>pedro</a:t>
            </a:r>
            <a:r>
              <a:rPr lang="pt-BR" dirty="0" smtClean="0">
                <a:latin typeface="Consolas" panose="020B0609020204030204" pitchFamily="49" charset="0"/>
              </a:rPr>
              <a:t>” na tela)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93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  <p:bldP spid="23" grpId="0" animBg="1"/>
      <p:bldP spid="24" grpId="0" animBg="1"/>
      <p:bldP spid="25" grpId="0" animBg="1"/>
      <p:bldP spid="26" grpId="0" animBg="1"/>
      <p:bldP spid="28" grpId="0" animBg="1"/>
      <p:bldP spid="43" grpId="0"/>
      <p:bldP spid="44" grpId="0"/>
      <p:bldP spid="45" grpId="0"/>
      <p:bldP spid="47" grpId="0"/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Concatenação de </a:t>
            </a:r>
            <a:r>
              <a:rPr lang="pt-BR" sz="3200" dirty="0" err="1" smtClean="0">
                <a:latin typeface="Consolas" panose="020B0609020204030204" pitchFamily="49" charset="0"/>
              </a:rPr>
              <a:t>Strings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72" y="2610134"/>
            <a:ext cx="6810181" cy="2425890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943804" y="4071366"/>
            <a:ext cx="5305265" cy="257868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23" name="Conector de seta reta 22"/>
          <p:cNvCxnSpPr/>
          <p:nvPr/>
        </p:nvCxnSpPr>
        <p:spPr>
          <a:xfrm>
            <a:off x="6249070" y="4071366"/>
            <a:ext cx="113437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7367327" y="3857073"/>
            <a:ext cx="45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Imprime na tela “</a:t>
            </a:r>
            <a:r>
              <a:rPr lang="pt-BR" dirty="0" err="1" smtClean="0">
                <a:latin typeface="Consolas" panose="020B0609020204030204" pitchFamily="49" charset="0"/>
              </a:rPr>
              <a:t>JoãoDutra</a:t>
            </a:r>
            <a:r>
              <a:rPr lang="pt-BR" dirty="0" smtClean="0">
                <a:latin typeface="Consolas" panose="020B0609020204030204" pitchFamily="49" charset="0"/>
              </a:rPr>
              <a:t>”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946076" y="4428485"/>
            <a:ext cx="5981774" cy="257868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26" name="Conector de seta reta 25"/>
          <p:cNvCxnSpPr/>
          <p:nvPr/>
        </p:nvCxnSpPr>
        <p:spPr>
          <a:xfrm>
            <a:off x="6927850" y="4428485"/>
            <a:ext cx="457867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7369599" y="4214192"/>
            <a:ext cx="45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Imprime na tela “João Dutra”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54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  <p:bldP spid="25" grpId="0" animBg="1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04" y="1595913"/>
            <a:ext cx="3835134" cy="260836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6505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Atribuição utilizando o tipo </a:t>
            </a:r>
            <a:r>
              <a:rPr lang="pt-BR" sz="3200" dirty="0" err="1" smtClean="0">
                <a:latin typeface="Consolas" panose="020B0609020204030204" pitchFamily="49" charset="0"/>
              </a:rPr>
              <a:t>boolean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1284999" y="2268637"/>
            <a:ext cx="2448801" cy="27885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>
            <a:off x="3733800" y="2271218"/>
            <a:ext cx="190510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636525" y="2074796"/>
            <a:ext cx="363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Declaração e inicialização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1284999" y="2606320"/>
            <a:ext cx="3095931" cy="259573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>
            <a:off x="4380931" y="2610552"/>
            <a:ext cx="1255594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5636525" y="2387701"/>
            <a:ext cx="39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Imprime “</a:t>
            </a:r>
            <a:r>
              <a:rPr lang="pt-BR" dirty="0" err="1" smtClean="0">
                <a:latin typeface="Consolas" panose="020B0609020204030204" pitchFamily="49" charset="0"/>
              </a:rPr>
              <a:t>true</a:t>
            </a:r>
            <a:r>
              <a:rPr lang="pt-BR" dirty="0" smtClean="0">
                <a:latin typeface="Consolas" panose="020B0609020204030204" pitchFamily="49" charset="0"/>
              </a:rPr>
              <a:t>”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1284999" y="3268762"/>
            <a:ext cx="2448801" cy="27885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38" name="Conector de seta reta 37"/>
          <p:cNvCxnSpPr/>
          <p:nvPr/>
        </p:nvCxnSpPr>
        <p:spPr>
          <a:xfrm>
            <a:off x="3733800" y="3271343"/>
            <a:ext cx="190510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5636525" y="3074921"/>
            <a:ext cx="363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atribuição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1284999" y="3606445"/>
            <a:ext cx="3095931" cy="259573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41" name="Conector de seta reta 40"/>
          <p:cNvCxnSpPr/>
          <p:nvPr/>
        </p:nvCxnSpPr>
        <p:spPr>
          <a:xfrm>
            <a:off x="4380931" y="3610677"/>
            <a:ext cx="1255594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5636525" y="3387826"/>
            <a:ext cx="39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Imprime “false”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81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  <p:bldP spid="23" grpId="0" animBg="1"/>
      <p:bldP spid="43" grpId="0"/>
      <p:bldP spid="37" grpId="0" animBg="1"/>
      <p:bldP spid="39" grpId="0"/>
      <p:bldP spid="40" grpId="0" animBg="1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4916" y="419322"/>
            <a:ext cx="10515600" cy="680656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Operadores relacionais (Comparação)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322098" y="1837581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2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==</a:t>
            </a:r>
            <a:r>
              <a:rPr lang="pt-BR" sz="2000" b="1" dirty="0" smtClean="0">
                <a:latin typeface="Consolas" panose="020B0609020204030204" pitchFamily="49" charset="0"/>
              </a:rPr>
              <a:t> 2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041724" y="1310253"/>
            <a:ext cx="1820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Resultado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041724" y="1837581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322097" y="2204135"/>
            <a:ext cx="171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2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==</a:t>
            </a:r>
            <a:r>
              <a:rPr lang="pt-BR" sz="2000" b="1" dirty="0" smtClean="0">
                <a:latin typeface="Consolas" panose="020B0609020204030204" pitchFamily="49" charset="0"/>
              </a:rPr>
              <a:t> 5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041724" y="2204135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21535" y="1284067"/>
            <a:ext cx="976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Nome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16990" y="1837581"/>
            <a:ext cx="1435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Igual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16989" y="2212125"/>
            <a:ext cx="1435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Igual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335754" y="1310741"/>
            <a:ext cx="1400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Operação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324371" y="2561253"/>
            <a:ext cx="171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3 </a:t>
            </a:r>
            <a:r>
              <a:rPr lang="pt-BR" sz="2000" b="1" dirty="0">
                <a:solidFill>
                  <a:srgbClr val="00FF00"/>
                </a:solidFill>
                <a:latin typeface="Consolas" panose="020B0609020204030204" pitchFamily="49" charset="0"/>
              </a:rPr>
              <a:t>!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=</a:t>
            </a:r>
            <a:r>
              <a:rPr lang="pt-BR" sz="2000" b="1" dirty="0" smtClean="0">
                <a:latin typeface="Consolas" panose="020B0609020204030204" pitchFamily="49" charset="0"/>
              </a:rPr>
              <a:t> 4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043998" y="2561253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619263" y="2569243"/>
            <a:ext cx="1878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Diferente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326644" y="2918372"/>
            <a:ext cx="171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3 </a:t>
            </a:r>
            <a:r>
              <a:rPr lang="pt-BR" sz="2000" b="1" dirty="0">
                <a:solidFill>
                  <a:srgbClr val="00FF00"/>
                </a:solidFill>
                <a:latin typeface="Consolas" panose="020B0609020204030204" pitchFamily="49" charset="0"/>
              </a:rPr>
              <a:t>!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=</a:t>
            </a:r>
            <a:r>
              <a:rPr lang="pt-BR" sz="2000" b="1" dirty="0" smtClean="0">
                <a:latin typeface="Consolas" panose="020B0609020204030204" pitchFamily="49" charset="0"/>
              </a:rPr>
              <a:t> 3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5046271" y="2918372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621536" y="2926362"/>
            <a:ext cx="1878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Diferente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3324371" y="3272873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2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&lt;</a:t>
            </a:r>
            <a:r>
              <a:rPr lang="pt-BR" sz="2000" b="1" dirty="0" smtClean="0">
                <a:latin typeface="Consolas" panose="020B0609020204030204" pitchFamily="49" charset="0"/>
              </a:rPr>
              <a:t> 3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043997" y="3272873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324370" y="3625779"/>
            <a:ext cx="171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2 </a:t>
            </a:r>
            <a:r>
              <a:rPr lang="pt-BR" sz="2000" b="1" dirty="0">
                <a:solidFill>
                  <a:srgbClr val="00FF00"/>
                </a:solidFill>
                <a:latin typeface="Consolas" panose="020B0609020204030204" pitchFamily="49" charset="0"/>
              </a:rPr>
              <a:t>&lt; </a:t>
            </a:r>
            <a:r>
              <a:rPr lang="pt-BR" sz="2000" b="1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043997" y="3625779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619263" y="3272873"/>
            <a:ext cx="1700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Menor que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619262" y="3633769"/>
            <a:ext cx="1605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Menor que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3326644" y="3982897"/>
            <a:ext cx="171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3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&lt;=</a:t>
            </a:r>
            <a:r>
              <a:rPr lang="pt-BR" sz="2000" b="1" dirty="0" smtClean="0">
                <a:latin typeface="Consolas" panose="020B0609020204030204" pitchFamily="49" charset="0"/>
              </a:rPr>
              <a:t> 3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5046271" y="3982897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621535" y="3990887"/>
            <a:ext cx="2271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Menor ou igual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3328917" y="4340016"/>
            <a:ext cx="171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3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&lt;=</a:t>
            </a:r>
            <a:r>
              <a:rPr lang="pt-BR" sz="2000" b="1" dirty="0" smtClean="0">
                <a:latin typeface="Consolas" panose="020B0609020204030204" pitchFamily="49" charset="0"/>
              </a:rPr>
              <a:t> 2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5048544" y="4340016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623809" y="4348006"/>
            <a:ext cx="2698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Menor ou igual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3326643" y="4708165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2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&gt;</a:t>
            </a:r>
            <a:r>
              <a:rPr lang="pt-BR" sz="2000" b="1" dirty="0" smtClean="0">
                <a:latin typeface="Consolas" panose="020B0609020204030204" pitchFamily="49" charset="0"/>
              </a:rPr>
              <a:t> 1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5046269" y="4708165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3326642" y="5074719"/>
            <a:ext cx="171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2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&gt;</a:t>
            </a:r>
            <a:r>
              <a:rPr lang="pt-BR" sz="2000" b="1" dirty="0" smtClean="0">
                <a:latin typeface="Consolas" panose="020B0609020204030204" pitchFamily="49" charset="0"/>
              </a:rPr>
              <a:t> 5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5046269" y="5074719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621535" y="4708165"/>
            <a:ext cx="1700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Maior que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621534" y="5082709"/>
            <a:ext cx="1605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Maior que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3328915" y="5461070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2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&gt;=</a:t>
            </a:r>
            <a:r>
              <a:rPr lang="pt-BR" sz="2000" b="1" dirty="0" smtClean="0">
                <a:latin typeface="Consolas" panose="020B0609020204030204" pitchFamily="49" charset="0"/>
              </a:rPr>
              <a:t> 1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5048541" y="5461070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3328914" y="5827624"/>
            <a:ext cx="171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2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&gt;=</a:t>
            </a:r>
            <a:r>
              <a:rPr lang="pt-BR" sz="2000" b="1" dirty="0" smtClean="0">
                <a:latin typeface="Consolas" panose="020B0609020204030204" pitchFamily="49" charset="0"/>
              </a:rPr>
              <a:t> 5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5048541" y="5827624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623806" y="5461070"/>
            <a:ext cx="2365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Maior ou igual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623806" y="5835614"/>
            <a:ext cx="2365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Consolas" panose="020B0609020204030204" pitchFamily="49" charset="0"/>
              </a:rPr>
              <a:t>Maior ou igual</a:t>
            </a:r>
          </a:p>
        </p:txBody>
      </p:sp>
    </p:spTree>
    <p:extLst>
      <p:ext uri="{BB962C8B-B14F-4D97-AF65-F5344CB8AC3E}">
        <p14:creationId xmlns:p14="http://schemas.microsoft.com/office/powerpoint/2010/main" val="407977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9709" y="269590"/>
            <a:ext cx="5357884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Operadores lógicos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920089" y="1285199"/>
            <a:ext cx="372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onsolas" panose="020B0609020204030204" pitchFamily="49" charset="0"/>
              </a:rPr>
              <a:t>&amp;&amp; (operador “e”)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270028" y="1285199"/>
            <a:ext cx="372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onsolas" panose="020B0609020204030204" pitchFamily="49" charset="0"/>
              </a:rPr>
              <a:t>|| (operador “ou”)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20089" y="2042739"/>
            <a:ext cx="3829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&amp;&amp;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err="1" smtClean="0">
                <a:latin typeface="Consolas" panose="020B0609020204030204" pitchFamily="49" charset="0"/>
              </a:rPr>
              <a:t>true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20089" y="2477114"/>
            <a:ext cx="3722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&amp;&amp;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false 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latin typeface="Consolas" panose="020B0609020204030204" pitchFamily="49" charset="0"/>
              </a:rPr>
              <a:t>false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20088" y="2911489"/>
            <a:ext cx="372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alse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&amp;&amp;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920087" y="3345864"/>
            <a:ext cx="3723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alse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&amp;&amp;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false 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6270028" y="2042739"/>
            <a:ext cx="3829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|| </a:t>
            </a:r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err="1" smtClean="0">
                <a:latin typeface="Consolas" panose="020B0609020204030204" pitchFamily="49" charset="0"/>
              </a:rPr>
              <a:t>true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270028" y="2477114"/>
            <a:ext cx="3722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|| 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 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err="1" smtClean="0">
                <a:latin typeface="Consolas" panose="020B0609020204030204" pitchFamily="49" charset="0"/>
              </a:rPr>
              <a:t>true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270027" y="2911489"/>
            <a:ext cx="372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|| </a:t>
            </a:r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err="1" smtClean="0">
                <a:latin typeface="Consolas" panose="020B0609020204030204" pitchFamily="49" charset="0"/>
              </a:rPr>
              <a:t>true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6270026" y="3345864"/>
            <a:ext cx="3723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alse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|| 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 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961032" y="3946319"/>
            <a:ext cx="2427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2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&lt;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3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&amp;&amp;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5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&gt;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2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3" name="Seta para baixo 2"/>
          <p:cNvSpPr/>
          <p:nvPr/>
        </p:nvSpPr>
        <p:spPr>
          <a:xfrm>
            <a:off x="1179396" y="4393047"/>
            <a:ext cx="444689" cy="443934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 para baixo 16"/>
          <p:cNvSpPr/>
          <p:nvPr/>
        </p:nvSpPr>
        <p:spPr>
          <a:xfrm>
            <a:off x="1651381" y="5413125"/>
            <a:ext cx="730013" cy="728774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769962" y="4831138"/>
            <a:ext cx="2641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4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4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&amp;&amp;</a:t>
            </a:r>
            <a:r>
              <a:rPr lang="pt-BR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4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sp>
        <p:nvSpPr>
          <p:cNvPr id="19" name="Seta para baixo 18"/>
          <p:cNvSpPr/>
          <p:nvPr/>
        </p:nvSpPr>
        <p:spPr>
          <a:xfrm>
            <a:off x="2431013" y="4394112"/>
            <a:ext cx="444689" cy="443934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1347147" y="6103491"/>
            <a:ext cx="1528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32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pt-BR" sz="3200" b="1" dirty="0">
              <a:latin typeface="Consolas" panose="020B0609020204030204" pitchFamily="49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6270026" y="3982837"/>
            <a:ext cx="372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onsolas" panose="020B0609020204030204" pitchFamily="49" charset="0"/>
              </a:rPr>
              <a:t>! (operador “não”)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6270028" y="4542865"/>
            <a:ext cx="2205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!</a:t>
            </a:r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latin typeface="Consolas" panose="020B0609020204030204" pitchFamily="49" charset="0"/>
              </a:rPr>
              <a:t>false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6270026" y="4880228"/>
            <a:ext cx="2205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!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err="1" smtClean="0">
                <a:latin typeface="Consolas" panose="020B0609020204030204" pitchFamily="49" charset="0"/>
              </a:rPr>
              <a:t>true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6270026" y="5436141"/>
            <a:ext cx="2427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!</a:t>
            </a:r>
            <a:r>
              <a:rPr lang="pt-BR" sz="2000" b="1" dirty="0" smtClean="0">
                <a:latin typeface="Consolas" panose="020B0609020204030204" pitchFamily="49" charset="0"/>
              </a:rPr>
              <a:t>(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2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&lt;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3</a:t>
            </a:r>
            <a:r>
              <a:rPr lang="pt-BR" sz="2000" b="1" dirty="0" smtClean="0">
                <a:latin typeface="Consolas" panose="020B0609020204030204" pitchFamily="49" charset="0"/>
              </a:rPr>
              <a:t>) 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6505771" y="6202267"/>
            <a:ext cx="2014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!</a:t>
            </a:r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latin typeface="Consolas" panose="020B0609020204030204" pitchFamily="49" charset="0"/>
              </a:rPr>
              <a:t>→ false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Seta para baixo 25"/>
          <p:cNvSpPr/>
          <p:nvPr/>
        </p:nvSpPr>
        <p:spPr>
          <a:xfrm>
            <a:off x="6897753" y="5859351"/>
            <a:ext cx="217424" cy="381016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9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3" grpId="0" animBg="1"/>
      <p:bldP spid="17" grpId="0" animBg="1"/>
      <p:bldP spid="18" grpId="0"/>
      <p:bldP spid="19" grpId="0" animBg="1"/>
      <p:bldP spid="20" grpId="0"/>
      <p:bldP spid="21" grpId="0"/>
      <p:bldP spid="22" grpId="0"/>
      <p:bldP spid="23" grpId="0"/>
      <p:bldP spid="24" grpId="0"/>
      <p:bldP spid="25" grpId="0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6505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Instrução de leitura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4" y="1607314"/>
            <a:ext cx="9977187" cy="4755246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2109176" y="3701444"/>
            <a:ext cx="5190103" cy="36538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111448" y="4276929"/>
            <a:ext cx="5190103" cy="36538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109177" y="4849311"/>
            <a:ext cx="5190103" cy="36538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9" name="Seta para baixo 8"/>
          <p:cNvSpPr/>
          <p:nvPr/>
        </p:nvSpPr>
        <p:spPr>
          <a:xfrm>
            <a:off x="1119112" y="3701444"/>
            <a:ext cx="545911" cy="1513248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>
            <a:off x="7299279" y="3703187"/>
            <a:ext cx="599327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7299278" y="4279310"/>
            <a:ext cx="599327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7287370" y="4851692"/>
            <a:ext cx="599327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7898605" y="3514802"/>
            <a:ext cx="189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Declaração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7884991" y="3895389"/>
            <a:ext cx="3211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Instrução </a:t>
            </a:r>
          </a:p>
          <a:p>
            <a:r>
              <a:rPr lang="pt-BR" dirty="0" smtClean="0">
                <a:latin typeface="Consolas" panose="020B0609020204030204" pitchFamily="49" charset="0"/>
              </a:rPr>
              <a:t>de leitura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7884991" y="4510430"/>
            <a:ext cx="3211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Instrução </a:t>
            </a:r>
          </a:p>
          <a:p>
            <a:r>
              <a:rPr lang="pt-BR" dirty="0" smtClean="0">
                <a:latin typeface="Consolas" panose="020B0609020204030204" pitchFamily="49" charset="0"/>
              </a:rPr>
              <a:t>de Escrita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65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4" grpId="0"/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9709" y="269590"/>
            <a:ext cx="5357884" cy="685753"/>
          </a:xfrm>
        </p:spPr>
        <p:txBody>
          <a:bodyPr>
            <a:normAutofit fontScale="90000"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condicional IF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34" name="CaixaDeTexto 33"/>
          <p:cNvSpPr txBox="1"/>
          <p:nvPr/>
        </p:nvSpPr>
        <p:spPr>
          <a:xfrm>
            <a:off x="469709" y="1708279"/>
            <a:ext cx="103040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pt-BR" sz="2800" b="1" dirty="0">
                <a:latin typeface="Consolas" panose="020B0609020204030204" pitchFamily="49" charset="0"/>
              </a:rPr>
              <a:t>(</a:t>
            </a:r>
            <a:r>
              <a:rPr lang="pt-BR" sz="2800" b="1" dirty="0">
                <a:solidFill>
                  <a:srgbClr val="00FF00"/>
                </a:solidFill>
                <a:latin typeface="Consolas" panose="020B0609020204030204" pitchFamily="49" charset="0"/>
              </a:rPr>
              <a:t>[Teste que retornar um verdadeiro ou falso</a:t>
            </a:r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]</a:t>
            </a:r>
            <a:r>
              <a:rPr lang="pt-BR" sz="2800" b="1" dirty="0" smtClean="0">
                <a:latin typeface="Consolas" panose="020B0609020204030204" pitchFamily="49" charset="0"/>
              </a:rPr>
              <a:t>){</a:t>
            </a:r>
          </a:p>
          <a:p>
            <a:endParaRPr lang="pt-BR" sz="2800" b="1" dirty="0">
              <a:latin typeface="Consolas" panose="020B0609020204030204" pitchFamily="49" charset="0"/>
            </a:endParaRPr>
          </a:p>
          <a:p>
            <a:r>
              <a:rPr lang="pt-BR" sz="2800" b="1" dirty="0">
                <a:latin typeface="Consolas" panose="020B0609020204030204" pitchFamily="49" charset="0"/>
              </a:rPr>
              <a:t>    </a:t>
            </a:r>
            <a:r>
              <a:rPr lang="pt-BR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[Bloco de código se o teste for verdadeiro</a:t>
            </a:r>
            <a:r>
              <a:rPr lang="pt-BR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]</a:t>
            </a:r>
          </a:p>
          <a:p>
            <a:endParaRPr lang="pt-BR" sz="28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pt-BR" sz="2800" b="1" dirty="0">
                <a:latin typeface="Consolas" panose="020B0609020204030204" pitchFamily="49" charset="0"/>
              </a:rPr>
              <a:t>} </a:t>
            </a:r>
            <a:r>
              <a:rPr lang="pt-BR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else</a:t>
            </a:r>
            <a:r>
              <a:rPr lang="pt-BR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t-BR" sz="2800" b="1" dirty="0" smtClean="0">
                <a:latin typeface="Consolas" panose="020B0609020204030204" pitchFamily="49" charset="0"/>
              </a:rPr>
              <a:t>{</a:t>
            </a:r>
          </a:p>
          <a:p>
            <a:endParaRPr lang="pt-BR" sz="2800" b="1" dirty="0">
              <a:latin typeface="Consolas" panose="020B0609020204030204" pitchFamily="49" charset="0"/>
            </a:endParaRPr>
          </a:p>
          <a:p>
            <a:r>
              <a:rPr lang="pt-BR" sz="2800" b="1" dirty="0">
                <a:latin typeface="Consolas" panose="020B0609020204030204" pitchFamily="49" charset="0"/>
              </a:rPr>
              <a:t>    </a:t>
            </a:r>
            <a:r>
              <a:rPr lang="pt-BR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[Bloco de código se o teste for falso</a:t>
            </a:r>
            <a:r>
              <a:rPr lang="pt-BR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]</a:t>
            </a:r>
          </a:p>
          <a:p>
            <a:endParaRPr lang="pt-BR" sz="28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pt-BR" sz="28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15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9709" y="269590"/>
            <a:ext cx="5357884" cy="685753"/>
          </a:xfrm>
        </p:spPr>
        <p:txBody>
          <a:bodyPr>
            <a:normAutofit fontScale="90000"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condicional IF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" y="1696015"/>
            <a:ext cx="4780923" cy="2016172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374" y="1696015"/>
            <a:ext cx="4566308" cy="2016172"/>
          </a:xfrm>
          <a:prstGeom prst="rect">
            <a:avLst/>
          </a:prstGeom>
        </p:spPr>
      </p:pic>
      <p:sp>
        <p:nvSpPr>
          <p:cNvPr id="28" name="CaixaDeTexto 27"/>
          <p:cNvSpPr txBox="1"/>
          <p:nvPr/>
        </p:nvSpPr>
        <p:spPr>
          <a:xfrm>
            <a:off x="1478929" y="1064069"/>
            <a:ext cx="3339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Caso verdadeiro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6585807" y="1052729"/>
            <a:ext cx="3339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Caso falso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335" y="3930097"/>
            <a:ext cx="6080078" cy="2684551"/>
          </a:xfrm>
          <a:prstGeom prst="rect">
            <a:avLst/>
          </a:prstGeom>
        </p:spPr>
      </p:pic>
      <p:sp>
        <p:nvSpPr>
          <p:cNvPr id="31" name="Seta para baixo 30"/>
          <p:cNvSpPr/>
          <p:nvPr/>
        </p:nvSpPr>
        <p:spPr>
          <a:xfrm rot="16200000">
            <a:off x="1214292" y="2421754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 para baixo 31"/>
          <p:cNvSpPr/>
          <p:nvPr/>
        </p:nvSpPr>
        <p:spPr>
          <a:xfrm rot="16200000">
            <a:off x="6352598" y="2866669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 para baixo 32"/>
          <p:cNvSpPr/>
          <p:nvPr/>
        </p:nvSpPr>
        <p:spPr>
          <a:xfrm rot="16200000">
            <a:off x="3625321" y="4888110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97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1" grpId="0" animBg="1"/>
      <p:bldP spid="32" grpId="0" animBg="1"/>
      <p:bldP spid="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9709" y="269590"/>
            <a:ext cx="759463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condicional Switch Case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469709" y="1528221"/>
            <a:ext cx="103040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switch</a:t>
            </a:r>
            <a:r>
              <a:rPr lang="pt-BR" sz="2800" dirty="0"/>
              <a:t> </a:t>
            </a:r>
            <a:r>
              <a:rPr lang="pt-BR" sz="2800" dirty="0" smtClean="0"/>
              <a:t>(</a:t>
            </a:r>
            <a:r>
              <a:rPr lang="pt-BR" sz="2800" dirty="0" smtClean="0">
                <a:solidFill>
                  <a:srgbClr val="00FF00"/>
                </a:solidFill>
              </a:rPr>
              <a:t>[Variável a ser testada]</a:t>
            </a:r>
            <a:r>
              <a:rPr lang="pt-BR" sz="2800" dirty="0" smtClean="0"/>
              <a:t>) </a:t>
            </a:r>
            <a:r>
              <a:rPr lang="pt-BR" sz="2800" dirty="0"/>
              <a:t>{</a:t>
            </a:r>
          </a:p>
          <a:p>
            <a:r>
              <a:rPr lang="pt-BR" sz="2800" dirty="0"/>
              <a:t>        </a:t>
            </a:r>
            <a:r>
              <a:rPr lang="pt-BR" sz="2800" dirty="0">
                <a:solidFill>
                  <a:srgbClr val="FF0000"/>
                </a:solidFill>
              </a:rPr>
              <a:t>case</a:t>
            </a:r>
            <a:r>
              <a:rPr lang="pt-BR" sz="2800" dirty="0"/>
              <a:t> </a:t>
            </a:r>
            <a:r>
              <a:rPr lang="pt-BR" sz="2800" dirty="0" smtClean="0">
                <a:solidFill>
                  <a:srgbClr val="00FF00"/>
                </a:solidFill>
              </a:rPr>
              <a:t>[Valor 1 de comparação da variável testada]</a:t>
            </a:r>
            <a:r>
              <a:rPr lang="pt-BR" sz="2800" dirty="0" smtClean="0"/>
              <a:t>:</a:t>
            </a:r>
            <a:endParaRPr lang="pt-BR" sz="2800" dirty="0"/>
          </a:p>
          <a:p>
            <a:r>
              <a:rPr lang="pt-BR" sz="2800" dirty="0"/>
              <a:t>           </a:t>
            </a:r>
            <a:r>
              <a:rPr lang="pt-BR" sz="2800" dirty="0">
                <a:solidFill>
                  <a:srgbClr val="0000FF"/>
                </a:solidFill>
              </a:rPr>
              <a:t> </a:t>
            </a:r>
            <a:r>
              <a:rPr lang="pt-BR" sz="2800" dirty="0" smtClean="0">
                <a:solidFill>
                  <a:srgbClr val="0000FF"/>
                </a:solidFill>
              </a:rPr>
              <a:t>[Bloco de código se a variável for igual ao valor 1]</a:t>
            </a:r>
            <a:endParaRPr lang="pt-BR" sz="2800" dirty="0">
              <a:solidFill>
                <a:srgbClr val="0000FF"/>
              </a:solidFill>
            </a:endParaRPr>
          </a:p>
          <a:p>
            <a:r>
              <a:rPr lang="pt-BR" sz="2800" dirty="0"/>
              <a:t>            break;</a:t>
            </a:r>
          </a:p>
          <a:p>
            <a:r>
              <a:rPr lang="pt-BR" sz="2800" dirty="0"/>
              <a:t>        </a:t>
            </a:r>
            <a:r>
              <a:rPr lang="pt-BR" sz="2800" dirty="0">
                <a:solidFill>
                  <a:srgbClr val="FF0000"/>
                </a:solidFill>
              </a:rPr>
              <a:t>case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00FF00"/>
                </a:solidFill>
              </a:rPr>
              <a:t>[Valor </a:t>
            </a:r>
            <a:r>
              <a:rPr lang="pt-BR" sz="2800" dirty="0" smtClean="0">
                <a:solidFill>
                  <a:srgbClr val="00FF00"/>
                </a:solidFill>
              </a:rPr>
              <a:t>2 </a:t>
            </a:r>
            <a:r>
              <a:rPr lang="pt-BR" sz="2800" dirty="0">
                <a:solidFill>
                  <a:srgbClr val="00FF00"/>
                </a:solidFill>
              </a:rPr>
              <a:t>de comparação da variável testada]</a:t>
            </a:r>
            <a:r>
              <a:rPr lang="pt-BR" sz="2800" dirty="0"/>
              <a:t>: </a:t>
            </a:r>
          </a:p>
          <a:p>
            <a:r>
              <a:rPr lang="pt-BR" sz="2800" dirty="0"/>
              <a:t>          </a:t>
            </a:r>
            <a:r>
              <a:rPr lang="pt-BR" sz="2800" dirty="0">
                <a:solidFill>
                  <a:srgbClr val="0000FF"/>
                </a:solidFill>
              </a:rPr>
              <a:t>  </a:t>
            </a:r>
            <a:r>
              <a:rPr lang="pt-BR" sz="2800" dirty="0" smtClean="0">
                <a:solidFill>
                  <a:srgbClr val="0000FF"/>
                </a:solidFill>
              </a:rPr>
              <a:t>[Bloco </a:t>
            </a:r>
            <a:r>
              <a:rPr lang="pt-BR" sz="2800" dirty="0">
                <a:solidFill>
                  <a:srgbClr val="0000FF"/>
                </a:solidFill>
              </a:rPr>
              <a:t>de código se a variável for igual ao </a:t>
            </a:r>
            <a:r>
              <a:rPr lang="pt-BR" sz="2800" dirty="0" smtClean="0">
                <a:solidFill>
                  <a:srgbClr val="0000FF"/>
                </a:solidFill>
              </a:rPr>
              <a:t>valor 2]</a:t>
            </a:r>
            <a:endParaRPr lang="pt-BR" sz="2800" dirty="0">
              <a:solidFill>
                <a:srgbClr val="0000FF"/>
              </a:solidFill>
            </a:endParaRPr>
          </a:p>
          <a:p>
            <a:r>
              <a:rPr lang="pt-BR" sz="2800" dirty="0"/>
              <a:t>            break</a:t>
            </a:r>
            <a:r>
              <a:rPr lang="pt-BR" sz="2800" dirty="0" smtClean="0"/>
              <a:t>;</a:t>
            </a:r>
          </a:p>
          <a:p>
            <a:r>
              <a:rPr lang="pt-BR" sz="2800" dirty="0"/>
              <a:t> </a:t>
            </a:r>
            <a:r>
              <a:rPr lang="pt-BR" sz="2800" dirty="0" smtClean="0"/>
              <a:t>       </a:t>
            </a:r>
            <a:r>
              <a:rPr lang="pt-BR" sz="2800" dirty="0" smtClean="0">
                <a:solidFill>
                  <a:srgbClr val="FF0000"/>
                </a:solidFill>
              </a:rPr>
              <a:t>default</a:t>
            </a:r>
            <a:r>
              <a:rPr lang="pt-BR" sz="2800" dirty="0" smtClean="0"/>
              <a:t>:</a:t>
            </a:r>
          </a:p>
          <a:p>
            <a:r>
              <a:rPr lang="pt-BR" sz="2800" dirty="0"/>
              <a:t>	</a:t>
            </a:r>
            <a:r>
              <a:rPr lang="pt-BR" sz="2800" dirty="0">
                <a:solidFill>
                  <a:srgbClr val="0000FF"/>
                </a:solidFill>
              </a:rPr>
              <a:t> [</a:t>
            </a:r>
            <a:r>
              <a:rPr lang="pt-BR" sz="2800" dirty="0" smtClean="0">
                <a:solidFill>
                  <a:srgbClr val="0000FF"/>
                </a:solidFill>
              </a:rPr>
              <a:t>Bloco </a:t>
            </a:r>
            <a:r>
              <a:rPr lang="pt-BR" sz="2800" dirty="0">
                <a:solidFill>
                  <a:srgbClr val="0000FF"/>
                </a:solidFill>
              </a:rPr>
              <a:t>de código </a:t>
            </a:r>
            <a:r>
              <a:rPr lang="pt-BR" sz="2800" dirty="0" smtClean="0">
                <a:solidFill>
                  <a:srgbClr val="0000FF"/>
                </a:solidFill>
              </a:rPr>
              <a:t>caso a variável não se encaixe nos cases]</a:t>
            </a:r>
          </a:p>
          <a:p>
            <a:r>
              <a:rPr lang="pt-BR" sz="2800" dirty="0" smtClean="0"/>
              <a:t>}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48209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70525" y="132204"/>
            <a:ext cx="7506504" cy="685753"/>
          </a:xfrm>
        </p:spPr>
        <p:txBody>
          <a:bodyPr>
            <a:normAutofit fontScale="90000"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</a:t>
            </a:r>
            <a:r>
              <a:rPr lang="pt-BR" sz="3200" dirty="0">
                <a:latin typeface="Consolas" panose="020B0609020204030204" pitchFamily="49" charset="0"/>
              </a:rPr>
              <a:t>condicional Switch </a:t>
            </a:r>
            <a:r>
              <a:rPr lang="pt-BR" sz="3200" dirty="0" smtClean="0">
                <a:latin typeface="Consolas" panose="020B0609020204030204" pitchFamily="49" charset="0"/>
              </a:rPr>
              <a:t>Case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64492" cy="6858000"/>
          </a:xfrm>
          <a:prstGeom prst="rect">
            <a:avLst/>
          </a:prstGeom>
        </p:spPr>
      </p:pic>
      <p:sp>
        <p:nvSpPr>
          <p:cNvPr id="9" name="Seta para baixo 8"/>
          <p:cNvSpPr/>
          <p:nvPr/>
        </p:nvSpPr>
        <p:spPr>
          <a:xfrm rot="5400000">
            <a:off x="1657120" y="400992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4542210" y="1281687"/>
            <a:ext cx="3783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 smtClean="0">
                <a:latin typeface="Consolas" panose="020B0609020204030204" pitchFamily="49" charset="0"/>
              </a:rPr>
              <a:t>day</a:t>
            </a:r>
            <a:r>
              <a:rPr lang="pt-BR" sz="2800" b="1" dirty="0" smtClean="0">
                <a:latin typeface="Consolas" panose="020B0609020204030204" pitchFamily="49" charset="0"/>
              </a:rPr>
              <a:t> recebe 4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13" name="Conector de seta reta 12"/>
          <p:cNvCxnSpPr/>
          <p:nvPr/>
        </p:nvCxnSpPr>
        <p:spPr>
          <a:xfrm>
            <a:off x="2169460" y="639069"/>
            <a:ext cx="2312825" cy="948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82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603011" cy="132556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Fluxo de criação, compilação e execução de um programa em JAVA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988998" y="2058823"/>
            <a:ext cx="1463917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latin typeface="Consolas" panose="020B0609020204030204" pitchFamily="49" charset="0"/>
              </a:rPr>
              <a:t>Editor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30942" y="3012471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Vamos utilizar o 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VISUAL STUDIO CODE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038772" y="2058823"/>
            <a:ext cx="1963755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latin typeface="Consolas" panose="020B0609020204030204" pitchFamily="49" charset="0"/>
              </a:rPr>
              <a:t>a</a:t>
            </a:r>
            <a:r>
              <a:rPr lang="pt-BR" dirty="0" smtClean="0">
                <a:latin typeface="Consolas" panose="020B0609020204030204" pitchFamily="49" charset="0"/>
              </a:rPr>
              <a:t>rquivo: olaMundo.java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715696" y="2044172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586741" y="2044172"/>
            <a:ext cx="1949145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latin typeface="Consolas" panose="020B0609020204030204" pitchFamily="49" charset="0"/>
              </a:rPr>
              <a:t>Compilador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227332" y="2044309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415" y="2101536"/>
            <a:ext cx="593010" cy="730919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30" y="2268638"/>
            <a:ext cx="448534" cy="448534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7661868" y="1606694"/>
            <a:ext cx="1798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latin typeface="Consolas" panose="020B0609020204030204" pitchFamily="49" charset="0"/>
              </a:rPr>
              <a:t>j</a:t>
            </a:r>
            <a:r>
              <a:rPr lang="pt-BR" sz="1200" dirty="0" err="1" smtClean="0">
                <a:latin typeface="Consolas" panose="020B0609020204030204" pitchFamily="49" charset="0"/>
              </a:rPr>
              <a:t>avac</a:t>
            </a:r>
            <a:r>
              <a:rPr lang="pt-BR" sz="1200" dirty="0" smtClean="0">
                <a:latin typeface="Consolas" panose="020B0609020204030204" pitchFamily="49" charset="0"/>
              </a:rPr>
              <a:t> olaMundo.java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8346393" y="4336344"/>
            <a:ext cx="1985954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latin typeface="Consolas" panose="020B0609020204030204" pitchFamily="49" charset="0"/>
              </a:rPr>
              <a:t>a</a:t>
            </a:r>
            <a:r>
              <a:rPr lang="pt-BR" dirty="0" smtClean="0">
                <a:latin typeface="Consolas" panose="020B0609020204030204" pitchFamily="49" charset="0"/>
              </a:rPr>
              <a:t>rquivo:</a:t>
            </a:r>
          </a:p>
          <a:p>
            <a:r>
              <a:rPr lang="pt-BR" dirty="0" err="1" smtClean="0">
                <a:latin typeface="Consolas" panose="020B0609020204030204" pitchFamily="49" charset="0"/>
              </a:rPr>
              <a:t>olaMundo.class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 rot="3105052">
            <a:off x="8402061" y="3232940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5655211" y="4336344"/>
            <a:ext cx="1156012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latin typeface="Consolas" panose="020B0609020204030204" pitchFamily="49" charset="0"/>
              </a:rPr>
              <a:t>JVM</a:t>
            </a:r>
            <a:endParaRPr lang="pt-BR" dirty="0">
              <a:latin typeface="Consolas" panose="020B0609020204030204" pitchFamily="49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204" y="4350412"/>
            <a:ext cx="593010" cy="730919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 rot="10800000">
            <a:off x="6963032" y="4363004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sp>
        <p:nvSpPr>
          <p:cNvPr id="24" name="CaixaDeTexto 23"/>
          <p:cNvSpPr txBox="1"/>
          <p:nvPr/>
        </p:nvSpPr>
        <p:spPr>
          <a:xfrm rot="10800000">
            <a:off x="4179455" y="4363005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392311" y="3907516"/>
            <a:ext cx="1798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>
                <a:latin typeface="Consolas" panose="020B0609020204030204" pitchFamily="49" charset="0"/>
              </a:rPr>
              <a:t>java</a:t>
            </a:r>
            <a:r>
              <a:rPr lang="pt-BR" sz="1200" dirty="0" smtClean="0"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latin typeface="Consolas" panose="020B0609020204030204" pitchFamily="49" charset="0"/>
              </a:rPr>
              <a:t>olaMundo.class</a:t>
            </a:r>
            <a:endParaRPr lang="pt-BR" sz="1200" dirty="0">
              <a:latin typeface="Consolas" panose="020B0609020204030204" pitchFamily="49" charset="0"/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658" y="3907516"/>
            <a:ext cx="3147370" cy="189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5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4" grpId="0"/>
      <p:bldP spid="17" grpId="0" animBg="1"/>
      <p:bldP spid="18" grpId="0"/>
      <p:bldP spid="21" grpId="0" animBg="1"/>
      <p:bldP spid="23" grpId="0"/>
      <p:bldP spid="24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70525" y="132204"/>
            <a:ext cx="7506504" cy="685753"/>
          </a:xfrm>
        </p:spPr>
        <p:txBody>
          <a:bodyPr>
            <a:normAutofit fontScale="90000"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</a:t>
            </a:r>
            <a:r>
              <a:rPr lang="pt-BR" sz="3200" dirty="0">
                <a:latin typeface="Consolas" panose="020B0609020204030204" pitchFamily="49" charset="0"/>
              </a:rPr>
              <a:t>condicional Switch </a:t>
            </a:r>
            <a:r>
              <a:rPr lang="pt-BR" sz="3200" dirty="0" smtClean="0">
                <a:latin typeface="Consolas" panose="020B0609020204030204" pitchFamily="49" charset="0"/>
              </a:rPr>
              <a:t>Case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64492" cy="6858000"/>
          </a:xfrm>
          <a:prstGeom prst="rect">
            <a:avLst/>
          </a:prstGeom>
        </p:spPr>
      </p:pic>
      <p:sp>
        <p:nvSpPr>
          <p:cNvPr id="9" name="Seta para baixo 8"/>
          <p:cNvSpPr/>
          <p:nvPr/>
        </p:nvSpPr>
        <p:spPr>
          <a:xfrm rot="5400000">
            <a:off x="1641208" y="618519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797804" y="1423115"/>
            <a:ext cx="37834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onsolas" panose="020B0609020204030204" pitchFamily="49" charset="0"/>
              </a:rPr>
              <a:t>Indica que a variável </a:t>
            </a:r>
            <a:r>
              <a:rPr lang="pt-BR" sz="2800" b="1" dirty="0" err="1" smtClean="0">
                <a:latin typeface="Consolas" panose="020B0609020204030204" pitchFamily="49" charset="0"/>
              </a:rPr>
              <a:t>day</a:t>
            </a:r>
            <a:r>
              <a:rPr lang="pt-BR" sz="2800" b="1" dirty="0" smtClean="0">
                <a:latin typeface="Consolas" panose="020B0609020204030204" pitchFamily="49" charset="0"/>
              </a:rPr>
              <a:t> será testada para os casos (cases) especificados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13" name="Conector de seta reta 12"/>
          <p:cNvCxnSpPr/>
          <p:nvPr/>
        </p:nvCxnSpPr>
        <p:spPr>
          <a:xfrm>
            <a:off x="2132246" y="839472"/>
            <a:ext cx="3665558" cy="8865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30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70525" y="132204"/>
            <a:ext cx="7506504" cy="685753"/>
          </a:xfrm>
        </p:spPr>
        <p:txBody>
          <a:bodyPr>
            <a:normAutofit fontScale="90000"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</a:t>
            </a:r>
            <a:r>
              <a:rPr lang="pt-BR" sz="3200" dirty="0">
                <a:latin typeface="Consolas" panose="020B0609020204030204" pitchFamily="49" charset="0"/>
              </a:rPr>
              <a:t>condicional Switch </a:t>
            </a:r>
            <a:r>
              <a:rPr lang="pt-BR" sz="3200" dirty="0" smtClean="0">
                <a:latin typeface="Consolas" panose="020B0609020204030204" pitchFamily="49" charset="0"/>
              </a:rPr>
              <a:t>Case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64492" cy="6858000"/>
          </a:xfrm>
          <a:prstGeom prst="rect">
            <a:avLst/>
          </a:prstGeom>
        </p:spPr>
      </p:pic>
      <p:sp>
        <p:nvSpPr>
          <p:cNvPr id="9" name="Seta para baixo 8"/>
          <p:cNvSpPr/>
          <p:nvPr/>
        </p:nvSpPr>
        <p:spPr>
          <a:xfrm rot="5400000">
            <a:off x="1219379" y="840924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485770" y="1556742"/>
            <a:ext cx="37834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onsolas" panose="020B0609020204030204" pitchFamily="49" charset="0"/>
              </a:rPr>
              <a:t>Caso </a:t>
            </a:r>
            <a:r>
              <a:rPr lang="pt-BR" sz="2800" b="1" dirty="0" err="1" smtClean="0">
                <a:latin typeface="Consolas" panose="020B0609020204030204" pitchFamily="49" charset="0"/>
              </a:rPr>
              <a:t>day</a:t>
            </a:r>
            <a:r>
              <a:rPr lang="pt-BR" sz="2800" b="1" dirty="0" smtClean="0">
                <a:latin typeface="Consolas" panose="020B0609020204030204" pitchFamily="49" charset="0"/>
              </a:rPr>
              <a:t> == 1 executa o bloco de código abaixo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13" name="Conector de seta reta 12"/>
          <p:cNvCxnSpPr/>
          <p:nvPr/>
        </p:nvCxnSpPr>
        <p:spPr>
          <a:xfrm>
            <a:off x="1770891" y="1113485"/>
            <a:ext cx="3665558" cy="8865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8215493" y="1867245"/>
            <a:ext cx="682847" cy="24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8857396" y="1572315"/>
            <a:ext cx="1774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endParaRPr lang="pt-BR" sz="28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8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70525" y="132204"/>
            <a:ext cx="7506504" cy="685753"/>
          </a:xfrm>
        </p:spPr>
        <p:txBody>
          <a:bodyPr>
            <a:normAutofit fontScale="90000"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</a:t>
            </a:r>
            <a:r>
              <a:rPr lang="pt-BR" sz="3200" dirty="0">
                <a:latin typeface="Consolas" panose="020B0609020204030204" pitchFamily="49" charset="0"/>
              </a:rPr>
              <a:t>condicional Switch </a:t>
            </a:r>
            <a:r>
              <a:rPr lang="pt-BR" sz="3200" dirty="0" smtClean="0">
                <a:latin typeface="Consolas" panose="020B0609020204030204" pitchFamily="49" charset="0"/>
              </a:rPr>
              <a:t>Case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64492" cy="6858000"/>
          </a:xfrm>
          <a:prstGeom prst="rect">
            <a:avLst/>
          </a:prstGeom>
        </p:spPr>
      </p:pic>
      <p:sp>
        <p:nvSpPr>
          <p:cNvPr id="9" name="Seta para baixo 8"/>
          <p:cNvSpPr/>
          <p:nvPr/>
        </p:nvSpPr>
        <p:spPr>
          <a:xfrm rot="5400000">
            <a:off x="1177115" y="1571567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485770" y="1556742"/>
            <a:ext cx="37834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onsolas" panose="020B0609020204030204" pitchFamily="49" charset="0"/>
              </a:rPr>
              <a:t>Caso </a:t>
            </a:r>
            <a:r>
              <a:rPr lang="pt-BR" sz="2800" b="1" dirty="0" err="1" smtClean="0">
                <a:latin typeface="Consolas" panose="020B0609020204030204" pitchFamily="49" charset="0"/>
              </a:rPr>
              <a:t>day</a:t>
            </a:r>
            <a:r>
              <a:rPr lang="pt-BR" sz="2800" b="1" dirty="0" smtClean="0">
                <a:latin typeface="Consolas" panose="020B0609020204030204" pitchFamily="49" charset="0"/>
              </a:rPr>
              <a:t> == 2 executa o bloco de código abaixo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13" name="Conector de seta reta 12"/>
          <p:cNvCxnSpPr/>
          <p:nvPr/>
        </p:nvCxnSpPr>
        <p:spPr>
          <a:xfrm>
            <a:off x="1719618" y="1833925"/>
            <a:ext cx="3716831" cy="1660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8215493" y="1867245"/>
            <a:ext cx="682847" cy="24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8857396" y="1572315"/>
            <a:ext cx="1774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endParaRPr lang="pt-BR" sz="28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61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70525" y="132204"/>
            <a:ext cx="7506504" cy="685753"/>
          </a:xfrm>
        </p:spPr>
        <p:txBody>
          <a:bodyPr>
            <a:normAutofit fontScale="90000"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</a:t>
            </a:r>
            <a:r>
              <a:rPr lang="pt-BR" sz="3200" dirty="0">
                <a:latin typeface="Consolas" panose="020B0609020204030204" pitchFamily="49" charset="0"/>
              </a:rPr>
              <a:t>condicional Switch </a:t>
            </a:r>
            <a:r>
              <a:rPr lang="pt-BR" sz="3200" dirty="0" smtClean="0">
                <a:latin typeface="Consolas" panose="020B0609020204030204" pitchFamily="49" charset="0"/>
              </a:rPr>
              <a:t>Case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64492" cy="6858000"/>
          </a:xfrm>
          <a:prstGeom prst="rect">
            <a:avLst/>
          </a:prstGeom>
        </p:spPr>
      </p:pic>
      <p:sp>
        <p:nvSpPr>
          <p:cNvPr id="9" name="Seta para baixo 8"/>
          <p:cNvSpPr/>
          <p:nvPr/>
        </p:nvSpPr>
        <p:spPr>
          <a:xfrm rot="5400000">
            <a:off x="1177115" y="2308551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485770" y="1556742"/>
            <a:ext cx="37834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onsolas" panose="020B0609020204030204" pitchFamily="49" charset="0"/>
              </a:rPr>
              <a:t>Caso </a:t>
            </a:r>
            <a:r>
              <a:rPr lang="pt-BR" sz="2800" b="1" dirty="0" err="1" smtClean="0">
                <a:latin typeface="Consolas" panose="020B0609020204030204" pitchFamily="49" charset="0"/>
              </a:rPr>
              <a:t>day</a:t>
            </a:r>
            <a:r>
              <a:rPr lang="pt-BR" sz="2800" b="1" dirty="0" smtClean="0">
                <a:latin typeface="Consolas" panose="020B0609020204030204" pitchFamily="49" charset="0"/>
              </a:rPr>
              <a:t> == 3 executa o bloco de código abaixo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13" name="Conector de seta reta 12"/>
          <p:cNvCxnSpPr/>
          <p:nvPr/>
        </p:nvCxnSpPr>
        <p:spPr>
          <a:xfrm flipV="1">
            <a:off x="1746913" y="1999999"/>
            <a:ext cx="3689536" cy="4975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8215493" y="1867245"/>
            <a:ext cx="682847" cy="24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8857396" y="1572315"/>
            <a:ext cx="1774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endParaRPr lang="pt-BR" sz="28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18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70525" y="132204"/>
            <a:ext cx="7506504" cy="685753"/>
          </a:xfrm>
        </p:spPr>
        <p:txBody>
          <a:bodyPr>
            <a:normAutofit fontScale="90000"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</a:t>
            </a:r>
            <a:r>
              <a:rPr lang="pt-BR" sz="3200" dirty="0">
                <a:latin typeface="Consolas" panose="020B0609020204030204" pitchFamily="49" charset="0"/>
              </a:rPr>
              <a:t>condicional Switch </a:t>
            </a:r>
            <a:r>
              <a:rPr lang="pt-BR" sz="3200" dirty="0" smtClean="0">
                <a:latin typeface="Consolas" panose="020B0609020204030204" pitchFamily="49" charset="0"/>
              </a:rPr>
              <a:t>Case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64492" cy="6858000"/>
          </a:xfrm>
          <a:prstGeom prst="rect">
            <a:avLst/>
          </a:prstGeom>
        </p:spPr>
      </p:pic>
      <p:sp>
        <p:nvSpPr>
          <p:cNvPr id="9" name="Seta para baixo 8"/>
          <p:cNvSpPr/>
          <p:nvPr/>
        </p:nvSpPr>
        <p:spPr>
          <a:xfrm rot="5400000">
            <a:off x="1177115" y="3059178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485770" y="1556742"/>
            <a:ext cx="37834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onsolas" panose="020B0609020204030204" pitchFamily="49" charset="0"/>
              </a:rPr>
              <a:t>Caso </a:t>
            </a:r>
            <a:r>
              <a:rPr lang="pt-BR" sz="2800" b="1" dirty="0" err="1" smtClean="0">
                <a:latin typeface="Consolas" panose="020B0609020204030204" pitchFamily="49" charset="0"/>
              </a:rPr>
              <a:t>day</a:t>
            </a:r>
            <a:r>
              <a:rPr lang="pt-BR" sz="2800" b="1" dirty="0" smtClean="0">
                <a:latin typeface="Consolas" panose="020B0609020204030204" pitchFamily="49" charset="0"/>
              </a:rPr>
              <a:t> == 4 executa o bloco de código abaixo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13" name="Conector de seta reta 12"/>
          <p:cNvCxnSpPr/>
          <p:nvPr/>
        </p:nvCxnSpPr>
        <p:spPr>
          <a:xfrm flipV="1">
            <a:off x="1692322" y="2000000"/>
            <a:ext cx="3744127" cy="12754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8215493" y="1867245"/>
            <a:ext cx="682847" cy="2499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8857396" y="1572315"/>
            <a:ext cx="1774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 smtClean="0">
                <a:solidFill>
                  <a:srgbClr val="00FF00"/>
                </a:solidFill>
                <a:latin typeface="Consolas" panose="020B0609020204030204" pitchFamily="49" charset="0"/>
              </a:rPr>
              <a:t>true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386" y="3175483"/>
            <a:ext cx="5159566" cy="1918714"/>
          </a:xfrm>
          <a:prstGeom prst="rect">
            <a:avLst/>
          </a:prstGeom>
        </p:spPr>
      </p:pic>
      <p:cxnSp>
        <p:nvCxnSpPr>
          <p:cNvPr id="15" name="Conector de seta reta 14"/>
          <p:cNvCxnSpPr/>
          <p:nvPr/>
        </p:nvCxnSpPr>
        <p:spPr>
          <a:xfrm>
            <a:off x="4108450" y="3543300"/>
            <a:ext cx="2335893" cy="591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72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70525" y="132204"/>
            <a:ext cx="7506504" cy="685753"/>
          </a:xfrm>
        </p:spPr>
        <p:txBody>
          <a:bodyPr>
            <a:normAutofit fontScale="90000"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</a:t>
            </a:r>
            <a:r>
              <a:rPr lang="pt-BR" sz="3200" dirty="0">
                <a:latin typeface="Consolas" panose="020B0609020204030204" pitchFamily="49" charset="0"/>
              </a:rPr>
              <a:t>condicional Switch </a:t>
            </a:r>
            <a:r>
              <a:rPr lang="pt-BR" sz="3200" dirty="0" smtClean="0">
                <a:latin typeface="Consolas" panose="020B0609020204030204" pitchFamily="49" charset="0"/>
              </a:rPr>
              <a:t>Case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644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9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</a:t>
            </a:r>
            <a:r>
              <a:rPr lang="pt-BR" sz="3200" dirty="0" err="1">
                <a:latin typeface="Consolas" panose="020B0609020204030204" pitchFamily="49" charset="0"/>
              </a:rPr>
              <a:t>W</a:t>
            </a:r>
            <a:r>
              <a:rPr lang="pt-BR" sz="3200" dirty="0" err="1" smtClean="0">
                <a:latin typeface="Consolas" panose="020B0609020204030204" pitchFamily="49" charset="0"/>
              </a:rPr>
              <a:t>hile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480725" y="1902793"/>
            <a:ext cx="85090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 smtClean="0">
                <a:solidFill>
                  <a:srgbClr val="FF0000"/>
                </a:solidFill>
              </a:rPr>
              <a:t>while</a:t>
            </a:r>
            <a:r>
              <a:rPr lang="pt-BR" sz="2800" dirty="0" smtClean="0"/>
              <a:t>(</a:t>
            </a:r>
            <a:r>
              <a:rPr lang="pt-BR" sz="2800" dirty="0" smtClean="0">
                <a:solidFill>
                  <a:srgbClr val="00FF00"/>
                </a:solidFill>
              </a:rPr>
              <a:t>[teste]</a:t>
            </a:r>
            <a:r>
              <a:rPr lang="pt-BR" sz="2800" dirty="0" smtClean="0"/>
              <a:t>) {</a:t>
            </a:r>
            <a:endParaRPr lang="pt-BR" sz="2800" dirty="0"/>
          </a:p>
          <a:p>
            <a:r>
              <a:rPr lang="pt-BR" sz="2800" dirty="0"/>
              <a:t>      </a:t>
            </a:r>
            <a:r>
              <a:rPr lang="pt-BR" sz="2800" dirty="0" smtClean="0">
                <a:solidFill>
                  <a:srgbClr val="0000FF"/>
                </a:solidFill>
              </a:rPr>
              <a:t>[Bloco de código]</a:t>
            </a:r>
          </a:p>
          <a:p>
            <a:r>
              <a:rPr lang="pt-BR" sz="2800" dirty="0" smtClean="0"/>
              <a:t>}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22742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</a:t>
            </a:r>
            <a:r>
              <a:rPr lang="pt-BR" sz="3200" dirty="0" err="1">
                <a:latin typeface="Consolas" panose="020B0609020204030204" pitchFamily="49" charset="0"/>
              </a:rPr>
              <a:t>W</a:t>
            </a:r>
            <a:r>
              <a:rPr lang="pt-BR" sz="3200" dirty="0" err="1" smtClean="0">
                <a:latin typeface="Consolas" panose="020B0609020204030204" pitchFamily="49" charset="0"/>
              </a:rPr>
              <a:t>hile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5" y="1509311"/>
            <a:ext cx="9285856" cy="4767962"/>
          </a:xfrm>
          <a:prstGeom prst="rect">
            <a:avLst/>
          </a:prstGeom>
        </p:spPr>
      </p:pic>
      <p:sp>
        <p:nvSpPr>
          <p:cNvPr id="6" name="Seta para baixo 5"/>
          <p:cNvSpPr/>
          <p:nvPr/>
        </p:nvSpPr>
        <p:spPr>
          <a:xfrm rot="16200000">
            <a:off x="817685" y="2454805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89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</a:t>
            </a:r>
            <a:r>
              <a:rPr lang="pt-BR" sz="3200" dirty="0" err="1">
                <a:latin typeface="Consolas" panose="020B0609020204030204" pitchFamily="49" charset="0"/>
              </a:rPr>
              <a:t>W</a:t>
            </a:r>
            <a:r>
              <a:rPr lang="pt-BR" sz="3200" dirty="0" err="1" smtClean="0">
                <a:latin typeface="Consolas" panose="020B0609020204030204" pitchFamily="49" charset="0"/>
              </a:rPr>
              <a:t>hile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5" y="1509311"/>
            <a:ext cx="9285856" cy="4767962"/>
          </a:xfrm>
          <a:prstGeom prst="rect">
            <a:avLst/>
          </a:prstGeom>
        </p:spPr>
      </p:pic>
      <p:sp>
        <p:nvSpPr>
          <p:cNvPr id="6" name="Seta para baixo 5"/>
          <p:cNvSpPr/>
          <p:nvPr/>
        </p:nvSpPr>
        <p:spPr>
          <a:xfrm rot="16200000">
            <a:off x="817685" y="2917514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4184401" y="3293549"/>
            <a:ext cx="5345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Consolas" panose="020B0609020204030204" pitchFamily="49" charset="0"/>
              </a:rPr>
              <a:t>n</a:t>
            </a:r>
            <a:r>
              <a:rPr lang="pt-BR" sz="2800" b="1" dirty="0" smtClean="0">
                <a:latin typeface="Consolas" panose="020B0609020204030204" pitchFamily="49" charset="0"/>
              </a:rPr>
              <a:t>umero é menor que 4?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9" name="Conector de seta reta 8"/>
          <p:cNvCxnSpPr/>
          <p:nvPr/>
        </p:nvCxnSpPr>
        <p:spPr>
          <a:xfrm>
            <a:off x="2919470" y="3304566"/>
            <a:ext cx="1795750" cy="275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8987066" y="3555159"/>
            <a:ext cx="10272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9197986" y="3271515"/>
            <a:ext cx="248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err="1" smtClean="0">
                <a:latin typeface="Consolas" panose="020B0609020204030204" pitchFamily="49" charset="0"/>
              </a:rPr>
              <a:t>true</a:t>
            </a:r>
            <a:endParaRPr lang="pt-BR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85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</a:t>
            </a:r>
            <a:r>
              <a:rPr lang="pt-BR" sz="3200" dirty="0" err="1">
                <a:latin typeface="Consolas" panose="020B0609020204030204" pitchFamily="49" charset="0"/>
              </a:rPr>
              <a:t>W</a:t>
            </a:r>
            <a:r>
              <a:rPr lang="pt-BR" sz="3200" dirty="0" err="1" smtClean="0">
                <a:latin typeface="Consolas" panose="020B0609020204030204" pitchFamily="49" charset="0"/>
              </a:rPr>
              <a:t>hile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5" y="1509311"/>
            <a:ext cx="9285856" cy="4767962"/>
          </a:xfrm>
          <a:prstGeom prst="rect">
            <a:avLst/>
          </a:prstGeom>
        </p:spPr>
      </p:pic>
      <p:sp>
        <p:nvSpPr>
          <p:cNvPr id="6" name="Seta para baixo 5"/>
          <p:cNvSpPr/>
          <p:nvPr/>
        </p:nvSpPr>
        <p:spPr>
          <a:xfrm rot="16200000">
            <a:off x="1522765" y="3864964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7216048" y="3609323"/>
            <a:ext cx="24016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Imprime </a:t>
            </a:r>
          </a:p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1 na tela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6995711" y="4086377"/>
            <a:ext cx="4406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44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6505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Instrução de escrita</a:t>
            </a:r>
            <a:r>
              <a:rPr lang="pt-BR" sz="3200" dirty="0">
                <a:latin typeface="Consolas" panose="020B0609020204030204" pitchFamily="49" charset="0"/>
              </a:rPr>
              <a:t/>
            </a:r>
            <a:br>
              <a:rPr lang="pt-BR" sz="3200" dirty="0">
                <a:latin typeface="Consolas" panose="020B0609020204030204" pitchFamily="49" charset="0"/>
              </a:rPr>
            </a:br>
            <a:r>
              <a:rPr lang="pt-BR" sz="3200" dirty="0" smtClean="0">
                <a:latin typeface="Consolas" panose="020B0609020204030204" pitchFamily="49" charset="0"/>
              </a:rPr>
              <a:t>(O </a:t>
            </a:r>
            <a:r>
              <a:rPr lang="pt-BR" sz="3200" dirty="0">
                <a:latin typeface="Consolas" panose="020B0609020204030204" pitchFamily="49" charset="0"/>
              </a:rPr>
              <a:t>programa mais simples em </a:t>
            </a:r>
            <a:r>
              <a:rPr lang="pt-BR" sz="3200" dirty="0" smtClean="0">
                <a:latin typeface="Consolas" panose="020B0609020204030204" pitchFamily="49" charset="0"/>
              </a:rPr>
              <a:t>Java)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8631"/>
            <a:ext cx="12192000" cy="322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3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</a:t>
            </a:r>
            <a:r>
              <a:rPr lang="pt-BR" sz="3200" dirty="0" err="1">
                <a:latin typeface="Consolas" panose="020B0609020204030204" pitchFamily="49" charset="0"/>
              </a:rPr>
              <a:t>W</a:t>
            </a:r>
            <a:r>
              <a:rPr lang="pt-BR" sz="3200" dirty="0" err="1" smtClean="0">
                <a:latin typeface="Consolas" panose="020B0609020204030204" pitchFamily="49" charset="0"/>
              </a:rPr>
              <a:t>hile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5" y="1509311"/>
            <a:ext cx="9285856" cy="4767962"/>
          </a:xfrm>
          <a:prstGeom prst="rect">
            <a:avLst/>
          </a:prstGeom>
        </p:spPr>
      </p:pic>
      <p:sp>
        <p:nvSpPr>
          <p:cNvPr id="6" name="Seta para baixo 5"/>
          <p:cNvSpPr/>
          <p:nvPr/>
        </p:nvSpPr>
        <p:spPr>
          <a:xfrm rot="16200000">
            <a:off x="1522765" y="4790380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334699" y="4772218"/>
            <a:ext cx="4726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Consolas" panose="020B0609020204030204" pitchFamily="49" charset="0"/>
              </a:rPr>
              <a:t>n</a:t>
            </a:r>
            <a:r>
              <a:rPr lang="pt-BR" sz="2000" b="1" dirty="0" smtClean="0">
                <a:latin typeface="Consolas" panose="020B0609020204030204" pitchFamily="49" charset="0"/>
              </a:rPr>
              <a:t>umero = numero + 1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5894024" y="4989760"/>
            <a:ext cx="4406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334698" y="5124635"/>
            <a:ext cx="4726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Consolas" panose="020B0609020204030204" pitchFamily="49" charset="0"/>
              </a:rPr>
              <a:t>n</a:t>
            </a:r>
            <a:r>
              <a:rPr lang="pt-BR" sz="2000" b="1" dirty="0" smtClean="0">
                <a:latin typeface="Consolas" panose="020B0609020204030204" pitchFamily="49" charset="0"/>
              </a:rPr>
              <a:t>umero = 1 + 1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343879" y="5464324"/>
            <a:ext cx="3152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Consolas" panose="020B0609020204030204" pitchFamily="49" charset="0"/>
              </a:rPr>
              <a:t>numero	vale 2 agora e todo o processo se reinicia</a:t>
            </a:r>
            <a:endParaRPr lang="pt-BR" sz="1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87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</a:t>
            </a:r>
            <a:r>
              <a:rPr lang="pt-BR" sz="3200" dirty="0" err="1">
                <a:latin typeface="Consolas" panose="020B0609020204030204" pitchFamily="49" charset="0"/>
              </a:rPr>
              <a:t>W</a:t>
            </a:r>
            <a:r>
              <a:rPr lang="pt-BR" sz="3200" dirty="0" err="1" smtClean="0">
                <a:latin typeface="Consolas" panose="020B0609020204030204" pitchFamily="49" charset="0"/>
              </a:rPr>
              <a:t>hile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5" y="1509311"/>
            <a:ext cx="9285856" cy="4767962"/>
          </a:xfrm>
          <a:prstGeom prst="rect">
            <a:avLst/>
          </a:prstGeom>
        </p:spPr>
      </p:pic>
      <p:sp>
        <p:nvSpPr>
          <p:cNvPr id="6" name="Seta para baixo 5"/>
          <p:cNvSpPr/>
          <p:nvPr/>
        </p:nvSpPr>
        <p:spPr>
          <a:xfrm rot="16200000">
            <a:off x="817685" y="2917514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4184401" y="3293549"/>
            <a:ext cx="5345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Consolas" panose="020B0609020204030204" pitchFamily="49" charset="0"/>
              </a:rPr>
              <a:t>n</a:t>
            </a:r>
            <a:r>
              <a:rPr lang="pt-BR" sz="2800" b="1" dirty="0" smtClean="0">
                <a:latin typeface="Consolas" panose="020B0609020204030204" pitchFamily="49" charset="0"/>
              </a:rPr>
              <a:t>umero é menor que 4?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9" name="Conector de seta reta 8"/>
          <p:cNvCxnSpPr/>
          <p:nvPr/>
        </p:nvCxnSpPr>
        <p:spPr>
          <a:xfrm>
            <a:off x="2919470" y="3304566"/>
            <a:ext cx="1795750" cy="275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8987066" y="3555159"/>
            <a:ext cx="10272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9197986" y="3271515"/>
            <a:ext cx="248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err="1" smtClean="0">
                <a:latin typeface="Consolas" panose="020B0609020204030204" pitchFamily="49" charset="0"/>
              </a:rPr>
              <a:t>true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708834" y="2847113"/>
            <a:ext cx="5345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Consolas" panose="020B0609020204030204" pitchFamily="49" charset="0"/>
              </a:rPr>
              <a:t>n</a:t>
            </a:r>
            <a:r>
              <a:rPr lang="pt-BR" sz="2800" b="1" dirty="0" smtClean="0">
                <a:latin typeface="Consolas" panose="020B0609020204030204" pitchFamily="49" charset="0"/>
              </a:rPr>
              <a:t>umero vale 2</a:t>
            </a:r>
            <a:endParaRPr lang="pt-BR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56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</a:t>
            </a:r>
            <a:r>
              <a:rPr lang="pt-BR" sz="3200" dirty="0" err="1">
                <a:latin typeface="Consolas" panose="020B0609020204030204" pitchFamily="49" charset="0"/>
              </a:rPr>
              <a:t>W</a:t>
            </a:r>
            <a:r>
              <a:rPr lang="pt-BR" sz="3200" dirty="0" err="1" smtClean="0">
                <a:latin typeface="Consolas" panose="020B0609020204030204" pitchFamily="49" charset="0"/>
              </a:rPr>
              <a:t>hile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5" y="1509311"/>
            <a:ext cx="9285856" cy="4767962"/>
          </a:xfrm>
          <a:prstGeom prst="rect">
            <a:avLst/>
          </a:prstGeom>
        </p:spPr>
      </p:pic>
      <p:sp>
        <p:nvSpPr>
          <p:cNvPr id="6" name="Seta para baixo 5"/>
          <p:cNvSpPr/>
          <p:nvPr/>
        </p:nvSpPr>
        <p:spPr>
          <a:xfrm rot="16200000">
            <a:off x="1555815" y="3853950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7638317" y="3580482"/>
            <a:ext cx="212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Imprime 2 na tela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9" name="Conector de seta reta 8"/>
          <p:cNvCxnSpPr>
            <a:endCxn id="8" idx="1"/>
          </p:cNvCxnSpPr>
          <p:nvPr/>
        </p:nvCxnSpPr>
        <p:spPr>
          <a:xfrm>
            <a:off x="6984694" y="4057535"/>
            <a:ext cx="65362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31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</a:t>
            </a:r>
            <a:r>
              <a:rPr lang="pt-BR" sz="3200" dirty="0" err="1">
                <a:latin typeface="Consolas" panose="020B0609020204030204" pitchFamily="49" charset="0"/>
              </a:rPr>
              <a:t>W</a:t>
            </a:r>
            <a:r>
              <a:rPr lang="pt-BR" sz="3200" dirty="0" err="1" smtClean="0">
                <a:latin typeface="Consolas" panose="020B0609020204030204" pitchFamily="49" charset="0"/>
              </a:rPr>
              <a:t>hile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5" y="1509311"/>
            <a:ext cx="9285856" cy="4767962"/>
          </a:xfrm>
          <a:prstGeom prst="rect">
            <a:avLst/>
          </a:prstGeom>
        </p:spPr>
      </p:pic>
      <p:sp>
        <p:nvSpPr>
          <p:cNvPr id="6" name="Seta para baixo 5"/>
          <p:cNvSpPr/>
          <p:nvPr/>
        </p:nvSpPr>
        <p:spPr>
          <a:xfrm rot="16200000">
            <a:off x="1522765" y="4790380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334699" y="4772218"/>
            <a:ext cx="4726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Consolas" panose="020B0609020204030204" pitchFamily="49" charset="0"/>
              </a:rPr>
              <a:t>n</a:t>
            </a:r>
            <a:r>
              <a:rPr lang="pt-BR" sz="2000" b="1" dirty="0" smtClean="0">
                <a:latin typeface="Consolas" panose="020B0609020204030204" pitchFamily="49" charset="0"/>
              </a:rPr>
              <a:t>umero = numero + 1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5894024" y="4989760"/>
            <a:ext cx="4406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334698" y="5124635"/>
            <a:ext cx="4726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Consolas" panose="020B0609020204030204" pitchFamily="49" charset="0"/>
              </a:rPr>
              <a:t>n</a:t>
            </a:r>
            <a:r>
              <a:rPr lang="pt-BR" sz="2000" b="1" dirty="0" smtClean="0">
                <a:latin typeface="Consolas" panose="020B0609020204030204" pitchFamily="49" charset="0"/>
              </a:rPr>
              <a:t>umero = 2 + 1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343879" y="5464324"/>
            <a:ext cx="3152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Consolas" panose="020B0609020204030204" pitchFamily="49" charset="0"/>
              </a:rPr>
              <a:t>numero	vale 3 agora e todo o processo se reinicia</a:t>
            </a:r>
            <a:endParaRPr lang="pt-BR" sz="1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84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</a:t>
            </a:r>
            <a:r>
              <a:rPr lang="pt-BR" sz="3200" dirty="0" err="1">
                <a:latin typeface="Consolas" panose="020B0609020204030204" pitchFamily="49" charset="0"/>
              </a:rPr>
              <a:t>W</a:t>
            </a:r>
            <a:r>
              <a:rPr lang="pt-BR" sz="3200" dirty="0" err="1" smtClean="0">
                <a:latin typeface="Consolas" panose="020B0609020204030204" pitchFamily="49" charset="0"/>
              </a:rPr>
              <a:t>hile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5" y="1509311"/>
            <a:ext cx="9285856" cy="4767962"/>
          </a:xfrm>
          <a:prstGeom prst="rect">
            <a:avLst/>
          </a:prstGeom>
        </p:spPr>
      </p:pic>
      <p:sp>
        <p:nvSpPr>
          <p:cNvPr id="6" name="Seta para baixo 5"/>
          <p:cNvSpPr/>
          <p:nvPr/>
        </p:nvSpPr>
        <p:spPr>
          <a:xfrm rot="16200000">
            <a:off x="817685" y="2917514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4184401" y="3293549"/>
            <a:ext cx="5345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Consolas" panose="020B0609020204030204" pitchFamily="49" charset="0"/>
              </a:rPr>
              <a:t>n</a:t>
            </a:r>
            <a:r>
              <a:rPr lang="pt-BR" sz="2800" b="1" dirty="0" smtClean="0">
                <a:latin typeface="Consolas" panose="020B0609020204030204" pitchFamily="49" charset="0"/>
              </a:rPr>
              <a:t>umero é menor que 4?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9" name="Conector de seta reta 8"/>
          <p:cNvCxnSpPr/>
          <p:nvPr/>
        </p:nvCxnSpPr>
        <p:spPr>
          <a:xfrm>
            <a:off x="2919470" y="3304566"/>
            <a:ext cx="1795750" cy="275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8987066" y="3555159"/>
            <a:ext cx="10272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9197986" y="3271515"/>
            <a:ext cx="248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err="1" smtClean="0">
                <a:latin typeface="Consolas" panose="020B0609020204030204" pitchFamily="49" charset="0"/>
              </a:rPr>
              <a:t>true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708834" y="2847113"/>
            <a:ext cx="5345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Consolas" panose="020B0609020204030204" pitchFamily="49" charset="0"/>
              </a:rPr>
              <a:t>n</a:t>
            </a:r>
            <a:r>
              <a:rPr lang="pt-BR" sz="2800" b="1" dirty="0" smtClean="0">
                <a:latin typeface="Consolas" panose="020B0609020204030204" pitchFamily="49" charset="0"/>
              </a:rPr>
              <a:t>umero vale 3</a:t>
            </a:r>
            <a:endParaRPr lang="pt-BR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04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</a:t>
            </a:r>
            <a:r>
              <a:rPr lang="pt-BR" sz="3200" dirty="0" err="1">
                <a:latin typeface="Consolas" panose="020B0609020204030204" pitchFamily="49" charset="0"/>
              </a:rPr>
              <a:t>W</a:t>
            </a:r>
            <a:r>
              <a:rPr lang="pt-BR" sz="3200" dirty="0" err="1" smtClean="0">
                <a:latin typeface="Consolas" panose="020B0609020204030204" pitchFamily="49" charset="0"/>
              </a:rPr>
              <a:t>hile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5" y="1509311"/>
            <a:ext cx="9285856" cy="4767962"/>
          </a:xfrm>
          <a:prstGeom prst="rect">
            <a:avLst/>
          </a:prstGeom>
        </p:spPr>
      </p:pic>
      <p:sp>
        <p:nvSpPr>
          <p:cNvPr id="6" name="Seta para baixo 5"/>
          <p:cNvSpPr/>
          <p:nvPr/>
        </p:nvSpPr>
        <p:spPr>
          <a:xfrm rot="16200000">
            <a:off x="1555815" y="3853950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7638317" y="3580482"/>
            <a:ext cx="212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Imprime 3 na tela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9" name="Conector de seta reta 8"/>
          <p:cNvCxnSpPr>
            <a:endCxn id="8" idx="1"/>
          </p:cNvCxnSpPr>
          <p:nvPr/>
        </p:nvCxnSpPr>
        <p:spPr>
          <a:xfrm>
            <a:off x="6984694" y="4057535"/>
            <a:ext cx="65362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48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</a:t>
            </a:r>
            <a:r>
              <a:rPr lang="pt-BR" sz="3200" dirty="0" err="1">
                <a:latin typeface="Consolas" panose="020B0609020204030204" pitchFamily="49" charset="0"/>
              </a:rPr>
              <a:t>W</a:t>
            </a:r>
            <a:r>
              <a:rPr lang="pt-BR" sz="3200" dirty="0" err="1" smtClean="0">
                <a:latin typeface="Consolas" panose="020B0609020204030204" pitchFamily="49" charset="0"/>
              </a:rPr>
              <a:t>hile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5" y="1509311"/>
            <a:ext cx="9285856" cy="4767962"/>
          </a:xfrm>
          <a:prstGeom prst="rect">
            <a:avLst/>
          </a:prstGeom>
        </p:spPr>
      </p:pic>
      <p:sp>
        <p:nvSpPr>
          <p:cNvPr id="6" name="Seta para baixo 5"/>
          <p:cNvSpPr/>
          <p:nvPr/>
        </p:nvSpPr>
        <p:spPr>
          <a:xfrm rot="16200000">
            <a:off x="1522765" y="4790380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334699" y="4772218"/>
            <a:ext cx="4726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Consolas" panose="020B0609020204030204" pitchFamily="49" charset="0"/>
              </a:rPr>
              <a:t>n</a:t>
            </a:r>
            <a:r>
              <a:rPr lang="pt-BR" sz="2000" b="1" dirty="0" smtClean="0">
                <a:latin typeface="Consolas" panose="020B0609020204030204" pitchFamily="49" charset="0"/>
              </a:rPr>
              <a:t>umero = numero + 1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5894024" y="4989760"/>
            <a:ext cx="4406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334698" y="5124635"/>
            <a:ext cx="4726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Consolas" panose="020B0609020204030204" pitchFamily="49" charset="0"/>
              </a:rPr>
              <a:t>n</a:t>
            </a:r>
            <a:r>
              <a:rPr lang="pt-BR" sz="2000" b="1" dirty="0" smtClean="0">
                <a:latin typeface="Consolas" panose="020B0609020204030204" pitchFamily="49" charset="0"/>
              </a:rPr>
              <a:t>umero = </a:t>
            </a:r>
            <a:r>
              <a:rPr lang="pt-BR" sz="2000" b="1" dirty="0">
                <a:latin typeface="Consolas" panose="020B0609020204030204" pitchFamily="49" charset="0"/>
              </a:rPr>
              <a:t>3</a:t>
            </a:r>
            <a:r>
              <a:rPr lang="pt-BR" sz="2000" b="1" dirty="0" smtClean="0">
                <a:latin typeface="Consolas" panose="020B0609020204030204" pitchFamily="49" charset="0"/>
              </a:rPr>
              <a:t> + 1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343879" y="5464324"/>
            <a:ext cx="3659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Consolas" panose="020B0609020204030204" pitchFamily="49" charset="0"/>
              </a:rPr>
              <a:t>numero	vale </a:t>
            </a:r>
            <a:r>
              <a:rPr lang="pt-BR" sz="1600" b="1" dirty="0">
                <a:latin typeface="Consolas" panose="020B0609020204030204" pitchFamily="49" charset="0"/>
              </a:rPr>
              <a:t>4</a:t>
            </a:r>
            <a:r>
              <a:rPr lang="pt-BR" sz="1600" b="1" dirty="0" smtClean="0">
                <a:latin typeface="Consolas" panose="020B0609020204030204" pitchFamily="49" charset="0"/>
              </a:rPr>
              <a:t> agora e todo o processo se reinicia</a:t>
            </a:r>
            <a:endParaRPr lang="pt-BR" sz="1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98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</a:t>
            </a:r>
            <a:r>
              <a:rPr lang="pt-BR" sz="3200" dirty="0" err="1">
                <a:latin typeface="Consolas" panose="020B0609020204030204" pitchFamily="49" charset="0"/>
              </a:rPr>
              <a:t>W</a:t>
            </a:r>
            <a:r>
              <a:rPr lang="pt-BR" sz="3200" dirty="0" err="1" smtClean="0">
                <a:latin typeface="Consolas" panose="020B0609020204030204" pitchFamily="49" charset="0"/>
              </a:rPr>
              <a:t>hile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5" y="1509311"/>
            <a:ext cx="9285856" cy="4767962"/>
          </a:xfrm>
          <a:prstGeom prst="rect">
            <a:avLst/>
          </a:prstGeom>
        </p:spPr>
      </p:pic>
      <p:sp>
        <p:nvSpPr>
          <p:cNvPr id="6" name="Seta para baixo 5"/>
          <p:cNvSpPr/>
          <p:nvPr/>
        </p:nvSpPr>
        <p:spPr>
          <a:xfrm rot="16200000">
            <a:off x="817685" y="2917514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4184401" y="3293549"/>
            <a:ext cx="5345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Consolas" panose="020B0609020204030204" pitchFamily="49" charset="0"/>
              </a:rPr>
              <a:t>n</a:t>
            </a:r>
            <a:r>
              <a:rPr lang="pt-BR" sz="2800" b="1" dirty="0" smtClean="0">
                <a:latin typeface="Consolas" panose="020B0609020204030204" pitchFamily="49" charset="0"/>
              </a:rPr>
              <a:t>umero é menor que 4?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9" name="Conector de seta reta 8"/>
          <p:cNvCxnSpPr/>
          <p:nvPr/>
        </p:nvCxnSpPr>
        <p:spPr>
          <a:xfrm>
            <a:off x="2919470" y="3304566"/>
            <a:ext cx="1795750" cy="275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8987066" y="3555159"/>
            <a:ext cx="10272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9375410" y="3271515"/>
            <a:ext cx="248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false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708834" y="2847113"/>
            <a:ext cx="5345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Consolas" panose="020B0609020204030204" pitchFamily="49" charset="0"/>
              </a:rPr>
              <a:t>n</a:t>
            </a:r>
            <a:r>
              <a:rPr lang="pt-BR" sz="2800" b="1" dirty="0" smtClean="0">
                <a:latin typeface="Consolas" panose="020B0609020204030204" pitchFamily="49" charset="0"/>
              </a:rPr>
              <a:t>umero vale 4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13" name="Conector de seta reta 12"/>
          <p:cNvCxnSpPr/>
          <p:nvPr/>
        </p:nvCxnSpPr>
        <p:spPr>
          <a:xfrm>
            <a:off x="10617498" y="3893292"/>
            <a:ext cx="0" cy="11973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9894627" y="5154571"/>
            <a:ext cx="1774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 repetição se encerra</a:t>
            </a:r>
            <a:endParaRPr lang="pt-BR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11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1" grpId="0"/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Do </a:t>
            </a:r>
            <a:r>
              <a:rPr lang="pt-BR" sz="3200" dirty="0" err="1" smtClean="0">
                <a:latin typeface="Consolas" panose="020B0609020204030204" pitchFamily="49" charset="0"/>
              </a:rPr>
              <a:t>While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480725" y="1902793"/>
            <a:ext cx="85090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do</a:t>
            </a:r>
            <a:r>
              <a:rPr lang="pt-BR" sz="2800" dirty="0" smtClean="0"/>
              <a:t>{</a:t>
            </a:r>
            <a:endParaRPr lang="pt-BR" sz="2800" dirty="0"/>
          </a:p>
          <a:p>
            <a:r>
              <a:rPr lang="pt-BR" sz="2800" dirty="0"/>
              <a:t>      </a:t>
            </a:r>
            <a:r>
              <a:rPr lang="pt-BR" sz="2800" dirty="0" smtClean="0">
                <a:solidFill>
                  <a:srgbClr val="0000FF"/>
                </a:solidFill>
              </a:rPr>
              <a:t>[Bloco de código]</a:t>
            </a:r>
          </a:p>
          <a:p>
            <a:r>
              <a:rPr lang="pt-BR" sz="2800" dirty="0" smtClean="0"/>
              <a:t>}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 err="1">
                <a:solidFill>
                  <a:srgbClr val="FF0000"/>
                </a:solidFill>
              </a:rPr>
              <a:t>while</a:t>
            </a:r>
            <a:r>
              <a:rPr lang="pt-BR" sz="2800" dirty="0"/>
              <a:t>(</a:t>
            </a:r>
            <a:r>
              <a:rPr lang="pt-BR" sz="2800" dirty="0">
                <a:solidFill>
                  <a:srgbClr val="00FF00"/>
                </a:solidFill>
              </a:rPr>
              <a:t>[teste]</a:t>
            </a:r>
            <a:r>
              <a:rPr lang="pt-BR" sz="2800" dirty="0"/>
              <a:t>)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534406" y="1406960"/>
            <a:ext cx="4020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onsolas" panose="020B0609020204030204" pitchFamily="49" charset="0"/>
              </a:rPr>
              <a:t>Primeiro o bloco de código é executado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2709093" y="1947975"/>
            <a:ext cx="1870419" cy="340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5087527" y="2901719"/>
            <a:ext cx="4020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onsolas" panose="020B0609020204030204" pitchFamily="49" charset="0"/>
              </a:rPr>
              <a:t>Depois o teste é feito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9" name="Conector de seta reta 8"/>
          <p:cNvCxnSpPr/>
          <p:nvPr/>
        </p:nvCxnSpPr>
        <p:spPr>
          <a:xfrm>
            <a:off x="2854233" y="3004457"/>
            <a:ext cx="2118740" cy="394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39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For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480724" y="2396280"/>
            <a:ext cx="109855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for</a:t>
            </a:r>
            <a:r>
              <a:rPr lang="pt-BR" sz="2800" dirty="0" smtClean="0"/>
              <a:t>(</a:t>
            </a:r>
            <a:r>
              <a:rPr lang="pt-BR" sz="2800" dirty="0" smtClean="0">
                <a:solidFill>
                  <a:srgbClr val="00FF00"/>
                </a:solidFill>
              </a:rPr>
              <a:t>[variável de controle] ; [teste] ; [incremento]</a:t>
            </a:r>
            <a:r>
              <a:rPr lang="pt-BR" sz="2800" dirty="0" smtClean="0"/>
              <a:t>){</a:t>
            </a:r>
          </a:p>
          <a:p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 smtClean="0">
                <a:solidFill>
                  <a:srgbClr val="FF0000"/>
                </a:solidFill>
              </a:rPr>
              <a:t>      </a:t>
            </a:r>
            <a:r>
              <a:rPr lang="pt-BR" sz="2800" dirty="0" smtClean="0">
                <a:solidFill>
                  <a:srgbClr val="0000FF"/>
                </a:solidFill>
              </a:rPr>
              <a:t> </a:t>
            </a:r>
            <a:r>
              <a:rPr lang="pt-BR" sz="2800" dirty="0">
                <a:solidFill>
                  <a:srgbClr val="0000FF"/>
                </a:solidFill>
              </a:rPr>
              <a:t>[Bloco de </a:t>
            </a:r>
            <a:r>
              <a:rPr lang="pt-BR" sz="2800" dirty="0" smtClean="0">
                <a:solidFill>
                  <a:srgbClr val="0000FF"/>
                </a:solidFill>
              </a:rPr>
              <a:t>código]</a:t>
            </a:r>
            <a:endParaRPr lang="pt-BR" sz="2800" dirty="0" smtClean="0">
              <a:solidFill>
                <a:srgbClr val="FF0000"/>
              </a:solidFill>
            </a:endParaRPr>
          </a:p>
          <a:p>
            <a:r>
              <a:rPr lang="pt-BR" sz="2800" dirty="0" smtClean="0"/>
              <a:t>}</a:t>
            </a:r>
            <a:endParaRPr lang="pt-BR" sz="28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590901" y="1122408"/>
            <a:ext cx="22103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Consolas" panose="020B0609020204030204" pitchFamily="49" charset="0"/>
              </a:rPr>
              <a:t>Declaração e inicialização da variável de controle</a:t>
            </a:r>
            <a:endParaRPr lang="pt-BR" sz="1600" b="1" dirty="0">
              <a:latin typeface="Consolas" panose="020B0609020204030204" pitchFamily="49" charset="0"/>
            </a:endParaRPr>
          </a:p>
        </p:txBody>
      </p:sp>
      <p:cxnSp>
        <p:nvCxnSpPr>
          <p:cNvPr id="6" name="Conector de seta reta 5"/>
          <p:cNvCxnSpPr/>
          <p:nvPr/>
        </p:nvCxnSpPr>
        <p:spPr>
          <a:xfrm flipH="1" flipV="1">
            <a:off x="1814286" y="2002971"/>
            <a:ext cx="567894" cy="39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3029641" y="1267998"/>
            <a:ext cx="2210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Consolas" panose="020B0609020204030204" pitchFamily="49" charset="0"/>
              </a:rPr>
              <a:t>Teste de continuação da  repetição</a:t>
            </a:r>
            <a:endParaRPr lang="pt-BR" sz="1600" b="1" dirty="0">
              <a:latin typeface="Consolas" panose="020B0609020204030204" pitchFamily="49" charset="0"/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 flipH="1" flipV="1">
            <a:off x="4319546" y="1971676"/>
            <a:ext cx="567894" cy="39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5225326" y="1333960"/>
            <a:ext cx="2210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Consolas" panose="020B0609020204030204" pitchFamily="49" charset="0"/>
              </a:rPr>
              <a:t>Incremento da variável de controle</a:t>
            </a:r>
            <a:endParaRPr lang="pt-BR" sz="1600" b="1" dirty="0">
              <a:latin typeface="Consolas" panose="020B0609020204030204" pitchFamily="49" charset="0"/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 flipH="1" flipV="1">
            <a:off x="6515231" y="2037638"/>
            <a:ext cx="567894" cy="39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3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49" y="4200633"/>
            <a:ext cx="2509740" cy="2513305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121346" y="4129884"/>
            <a:ext cx="2806567" cy="25864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7525" y="343091"/>
            <a:ext cx="2577029" cy="758595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Variáveis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549967" y="1333481"/>
            <a:ext cx="509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Consolas" panose="020B0609020204030204" pitchFamily="49" charset="0"/>
              </a:rPr>
              <a:t>Memória RAM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429" y="1785784"/>
            <a:ext cx="5837142" cy="2551756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177429" y="1785784"/>
            <a:ext cx="5837145" cy="2775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68" y="1927617"/>
            <a:ext cx="5092063" cy="2273016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4131274" y="2497231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3200" b="1" dirty="0">
                <a:solidFill>
                  <a:srgbClr val="00FF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0" name="Retângulo 9"/>
          <p:cNvSpPr/>
          <p:nvPr/>
        </p:nvSpPr>
        <p:spPr>
          <a:xfrm>
            <a:off x="5252472" y="2528896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3200" b="1" dirty="0">
                <a:solidFill>
                  <a:srgbClr val="00FF00"/>
                </a:solidFill>
                <a:latin typeface="Consolas" panose="020B0609020204030204" pitchFamily="49" charset="0"/>
              </a:rPr>
              <a:t>3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89" y="4258179"/>
            <a:ext cx="2329860" cy="2329860"/>
          </a:xfrm>
          <a:prstGeom prst="rect">
            <a:avLst/>
          </a:prstGeom>
        </p:spPr>
      </p:pic>
      <p:cxnSp>
        <p:nvCxnSpPr>
          <p:cNvPr id="16" name="Conector de seta reta 15"/>
          <p:cNvCxnSpPr/>
          <p:nvPr/>
        </p:nvCxnSpPr>
        <p:spPr>
          <a:xfrm flipH="1">
            <a:off x="1279081" y="3011050"/>
            <a:ext cx="2852192" cy="204637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H="1">
            <a:off x="2042009" y="3062982"/>
            <a:ext cx="3224964" cy="1950305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/>
          <p:cNvSpPr/>
          <p:nvPr/>
        </p:nvSpPr>
        <p:spPr>
          <a:xfrm>
            <a:off x="980498" y="5059817"/>
            <a:ext cx="288099" cy="37150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000" b="1" dirty="0">
                <a:solidFill>
                  <a:srgbClr val="00FF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1351769" y="4934065"/>
            <a:ext cx="512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+</a:t>
            </a:r>
            <a:endParaRPr lang="pt-BR" sz="28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1753910" y="5060553"/>
            <a:ext cx="288099" cy="37150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3</a:t>
            </a:r>
            <a:endParaRPr lang="pt-BR" sz="20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1351769" y="5457285"/>
            <a:ext cx="890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 </a:t>
            </a:r>
            <a:r>
              <a:rPr lang="pt-BR" sz="24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5</a:t>
            </a:r>
            <a:endParaRPr lang="pt-BR" sz="24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Conector de seta reta 27"/>
          <p:cNvCxnSpPr/>
          <p:nvPr/>
        </p:nvCxnSpPr>
        <p:spPr>
          <a:xfrm flipV="1">
            <a:off x="2042009" y="5340522"/>
            <a:ext cx="7465548" cy="445729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Imagem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030" y="4373649"/>
            <a:ext cx="3237411" cy="2214390"/>
          </a:xfrm>
          <a:prstGeom prst="rect">
            <a:avLst/>
          </a:prstGeom>
        </p:spPr>
      </p:pic>
      <p:sp>
        <p:nvSpPr>
          <p:cNvPr id="33" name="CaixaDeTexto 32"/>
          <p:cNvSpPr txBox="1"/>
          <p:nvPr/>
        </p:nvSpPr>
        <p:spPr>
          <a:xfrm>
            <a:off x="9924207" y="4645402"/>
            <a:ext cx="512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5</a:t>
            </a:r>
            <a:endParaRPr lang="pt-BR" sz="72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4131271" y="2500621"/>
            <a:ext cx="135929" cy="276444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pt-BR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5252469" y="2528896"/>
            <a:ext cx="135929" cy="276444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pt-BR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26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/>
      <p:bldP spid="6" grpId="0" animBg="1"/>
      <p:bldP spid="8" grpId="0" animBg="1"/>
      <p:bldP spid="10" grpId="0" animBg="1"/>
      <p:bldP spid="22" grpId="0" animBg="1"/>
      <p:bldP spid="23" grpId="0"/>
      <p:bldP spid="24" grpId="0" animBg="1"/>
      <p:bldP spid="27" grpId="0"/>
      <p:bldP spid="33" grpId="0"/>
      <p:bldP spid="34" grpId="0" animBg="1"/>
      <p:bldP spid="3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5" y="2802673"/>
            <a:ext cx="10610850" cy="28003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For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90901" y="1122408"/>
            <a:ext cx="22103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Consolas" panose="020B0609020204030204" pitchFamily="49" charset="0"/>
              </a:rPr>
              <a:t>Declaração e inicialização da variável de controle</a:t>
            </a:r>
            <a:endParaRPr lang="pt-BR" sz="1600" b="1" dirty="0">
              <a:latin typeface="Consolas" panose="020B0609020204030204" pitchFamily="49" charset="0"/>
            </a:endParaRPr>
          </a:p>
        </p:txBody>
      </p:sp>
      <p:cxnSp>
        <p:nvCxnSpPr>
          <p:cNvPr id="6" name="Conector de seta reta 5"/>
          <p:cNvCxnSpPr/>
          <p:nvPr/>
        </p:nvCxnSpPr>
        <p:spPr>
          <a:xfrm flipH="1" flipV="1">
            <a:off x="1814286" y="2002971"/>
            <a:ext cx="1324857" cy="17501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3029641" y="1267998"/>
            <a:ext cx="2210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Consolas" panose="020B0609020204030204" pitchFamily="49" charset="0"/>
              </a:rPr>
              <a:t>Teste de continuação da  repetição</a:t>
            </a:r>
            <a:endParaRPr lang="pt-BR" sz="1600" b="1" dirty="0">
              <a:latin typeface="Consolas" panose="020B0609020204030204" pitchFamily="49" charset="0"/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 flipH="1" flipV="1">
            <a:off x="4319546" y="1971676"/>
            <a:ext cx="677396" cy="18586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5225326" y="1333960"/>
            <a:ext cx="2210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Consolas" panose="020B0609020204030204" pitchFamily="49" charset="0"/>
              </a:rPr>
              <a:t>Incremento da variável de controle</a:t>
            </a:r>
            <a:endParaRPr lang="pt-BR" sz="1600" b="1" dirty="0">
              <a:latin typeface="Consolas" panose="020B0609020204030204" pitchFamily="49" charset="0"/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 flipH="1" flipV="1">
            <a:off x="6515231" y="2037638"/>
            <a:ext cx="462733" cy="17154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08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5" y="2803023"/>
            <a:ext cx="10609524" cy="2800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For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90901" y="1122408"/>
            <a:ext cx="22103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Consolas" panose="020B0609020204030204" pitchFamily="49" charset="0"/>
              </a:rPr>
              <a:t>Declaração e inicialização da variável de controle</a:t>
            </a:r>
            <a:endParaRPr lang="pt-BR" sz="1600" b="1" dirty="0">
              <a:latin typeface="Consolas" panose="020B0609020204030204" pitchFamily="49" charset="0"/>
            </a:endParaRPr>
          </a:p>
        </p:txBody>
      </p:sp>
      <p:cxnSp>
        <p:nvCxnSpPr>
          <p:cNvPr id="6" name="Conector de seta reta 5"/>
          <p:cNvCxnSpPr/>
          <p:nvPr/>
        </p:nvCxnSpPr>
        <p:spPr>
          <a:xfrm flipH="1" flipV="1">
            <a:off x="1814286" y="2002971"/>
            <a:ext cx="1324857" cy="17501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3029641" y="1267998"/>
            <a:ext cx="2210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Consolas" panose="020B0609020204030204" pitchFamily="49" charset="0"/>
              </a:rPr>
              <a:t>Teste de continuação da  repetição</a:t>
            </a:r>
            <a:endParaRPr lang="pt-BR" sz="1600" b="1" dirty="0">
              <a:latin typeface="Consolas" panose="020B0609020204030204" pitchFamily="49" charset="0"/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 flipH="1" flipV="1">
            <a:off x="4319546" y="1971676"/>
            <a:ext cx="677396" cy="18586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5225326" y="1333960"/>
            <a:ext cx="2210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Consolas" panose="020B0609020204030204" pitchFamily="49" charset="0"/>
              </a:rPr>
              <a:t>Incremento da variável de controle</a:t>
            </a:r>
            <a:endParaRPr lang="pt-BR" sz="1600" b="1" dirty="0">
              <a:latin typeface="Consolas" panose="020B0609020204030204" pitchFamily="49" charset="0"/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 flipV="1">
            <a:off x="6330504" y="2037638"/>
            <a:ext cx="184728" cy="1858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endCxn id="19" idx="0"/>
          </p:cNvCxnSpPr>
          <p:nvPr/>
        </p:nvCxnSpPr>
        <p:spPr>
          <a:xfrm>
            <a:off x="6422868" y="4312693"/>
            <a:ext cx="3064370" cy="16426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m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2476" y="5955374"/>
            <a:ext cx="5409524" cy="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1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164" y="110689"/>
            <a:ext cx="10515600" cy="644809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Tipos primitivos em Java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00250" y="859809"/>
            <a:ext cx="7901215" cy="5677469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Tipos numéricos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384342" y="859808"/>
            <a:ext cx="1944324" cy="5677469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Tipo booleano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8539087" y="1357277"/>
            <a:ext cx="1636433" cy="2449434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latin typeface="Consolas" panose="020B0609020204030204" pitchFamily="49" charset="0"/>
              </a:rPr>
              <a:t>true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539087" y="3981157"/>
            <a:ext cx="1636433" cy="238916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false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36097" y="1385412"/>
            <a:ext cx="5043127" cy="5013048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Tipos integrais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594110" y="1383066"/>
            <a:ext cx="2478401" cy="5013048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Tipos de ponto flutuante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86014" y="1864519"/>
            <a:ext cx="4681182" cy="742695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latin typeface="Consolas" panose="020B0609020204030204" pitchFamily="49" charset="0"/>
              </a:rPr>
              <a:t>byte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97737" y="2762503"/>
            <a:ext cx="4681182" cy="742695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latin typeface="Consolas" panose="020B0609020204030204" pitchFamily="49" charset="0"/>
              </a:rPr>
              <a:t>short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09457" y="3660494"/>
            <a:ext cx="4681182" cy="742695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err="1" smtClean="0">
                <a:latin typeface="Consolas" panose="020B0609020204030204" pitchFamily="49" charset="0"/>
              </a:rPr>
              <a:t>int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623526" y="4560827"/>
            <a:ext cx="4681182" cy="742695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err="1" smtClean="0">
                <a:latin typeface="Consolas" panose="020B0609020204030204" pitchFamily="49" charset="0"/>
              </a:rPr>
              <a:t>long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621180" y="5472880"/>
            <a:ext cx="4681182" cy="742695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latin typeface="Consolas" panose="020B0609020204030204" pitchFamily="49" charset="0"/>
              </a:rPr>
              <a:t>char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5767754" y="2762509"/>
            <a:ext cx="2138289" cy="1640680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err="1" smtClean="0">
                <a:latin typeface="Consolas" panose="020B0609020204030204" pitchFamily="49" charset="0"/>
              </a:rPr>
              <a:t>float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5765406" y="4560828"/>
            <a:ext cx="2138289" cy="1640680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err="1" smtClean="0">
                <a:latin typeface="Consolas" panose="020B0609020204030204" pitchFamily="49" charset="0"/>
              </a:rPr>
              <a:t>double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802791" y="190109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-128 a 127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043041" y="2764605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-32.768 a 32.767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3837495" y="548578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Caracteres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1298457" y="3672497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-2.147.483.648 a 2.147.483.647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1563400" y="4570483"/>
            <a:ext cx="373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-9.223.372.036.854.775.808 a</a:t>
            </a:r>
          </a:p>
          <a:p>
            <a:r>
              <a:rPr lang="pt-BR" dirty="0" smtClean="0">
                <a:latin typeface="Consolas" panose="020B0609020204030204" pitchFamily="49" charset="0"/>
              </a:rPr>
              <a:t> 9.223.372.036.854.775.807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91546" y="2139952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1 byte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8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89202" y="3023877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2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8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95389" y="3935405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Consolas" panose="020B0609020204030204" pitchFamily="49" charset="0"/>
              </a:rPr>
              <a:t>4</a:t>
            </a:r>
            <a:r>
              <a:rPr lang="pt-BR" sz="1200" dirty="0" smtClean="0">
                <a:latin typeface="Consolas" panose="020B0609020204030204" pitchFamily="49" charset="0"/>
              </a:rPr>
              <a:t>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32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618832" y="4845860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8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64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616486" y="5743849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Consolas" panose="020B0609020204030204" pitchFamily="49" charset="0"/>
              </a:rPr>
              <a:t>2</a:t>
            </a:r>
            <a:r>
              <a:rPr lang="pt-BR" sz="1200" dirty="0" smtClean="0">
                <a:latin typeface="Consolas" panose="020B0609020204030204" pitchFamily="49" charset="0"/>
              </a:rPr>
              <a:t>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16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5755568" y="3097450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Consolas" panose="020B0609020204030204" pitchFamily="49" charset="0"/>
              </a:rPr>
              <a:t>4</a:t>
            </a:r>
            <a:r>
              <a:rPr lang="pt-BR" sz="1200" dirty="0" smtClean="0">
                <a:latin typeface="Consolas" panose="020B0609020204030204" pitchFamily="49" charset="0"/>
              </a:rPr>
              <a:t>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32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755110" y="4845860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8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64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5780427" y="3920283"/>
            <a:ext cx="1088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6 dígitos decimais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5751385" y="5732138"/>
            <a:ext cx="1088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15 dígitos decimais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8539087" y="6087879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1 bit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8539087" y="3525446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1 bit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5779908" y="3511798"/>
            <a:ext cx="1714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-3.40292347E+38 a +3.40292347E+38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5766259" y="5287831"/>
            <a:ext cx="2252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-1.79769313486231570E+308 a +1.79769313486231570E+308</a:t>
            </a:r>
          </a:p>
        </p:txBody>
      </p:sp>
      <p:sp>
        <p:nvSpPr>
          <p:cNvPr id="37" name="Retângulo 36"/>
          <p:cNvSpPr/>
          <p:nvPr/>
        </p:nvSpPr>
        <p:spPr>
          <a:xfrm>
            <a:off x="602892" y="3658331"/>
            <a:ext cx="4681182" cy="742695"/>
          </a:xfrm>
          <a:prstGeom prst="rect">
            <a:avLst/>
          </a:prstGeom>
          <a:noFill/>
          <a:ln w="825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630717" y="5476926"/>
            <a:ext cx="4681182" cy="742695"/>
          </a:xfrm>
          <a:prstGeom prst="rect">
            <a:avLst/>
          </a:prstGeom>
          <a:noFill/>
          <a:ln w="825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5782749" y="2762503"/>
            <a:ext cx="2107298" cy="1638523"/>
          </a:xfrm>
          <a:prstGeom prst="rect">
            <a:avLst/>
          </a:prstGeom>
          <a:noFill/>
          <a:ln w="825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8384405" y="859808"/>
            <a:ext cx="1944261" cy="5677469"/>
          </a:xfrm>
          <a:prstGeom prst="rect">
            <a:avLst/>
          </a:prstGeom>
          <a:noFill/>
          <a:ln w="825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08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 animBg="1"/>
      <p:bldP spid="38" grpId="0" animBg="1"/>
      <p:bldP spid="39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Declaração e instruções de atribuição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5124"/>
            <a:ext cx="4286250" cy="40386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677203" y="3046560"/>
            <a:ext cx="2075932" cy="556449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3766782" y="3043451"/>
            <a:ext cx="2197290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5990749" y="2754545"/>
            <a:ext cx="5022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Declaração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677203" y="3666376"/>
            <a:ext cx="342666" cy="556449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11" name="Conector de seta reta 10"/>
          <p:cNvCxnSpPr/>
          <p:nvPr/>
        </p:nvCxnSpPr>
        <p:spPr>
          <a:xfrm flipV="1">
            <a:off x="2019869" y="3666376"/>
            <a:ext cx="3943584" cy="1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5993021" y="3370968"/>
            <a:ext cx="5022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Variável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1679475" y="4304428"/>
            <a:ext cx="2075932" cy="556449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17" name="Conector de seta reta 16"/>
          <p:cNvCxnSpPr/>
          <p:nvPr/>
        </p:nvCxnSpPr>
        <p:spPr>
          <a:xfrm>
            <a:off x="3769054" y="4301319"/>
            <a:ext cx="2197290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5993021" y="4012413"/>
            <a:ext cx="5022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Comando de atribuição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1679475" y="4932223"/>
            <a:ext cx="3056298" cy="556449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20" name="Conector de seta reta 19"/>
          <p:cNvCxnSpPr/>
          <p:nvPr/>
        </p:nvCxnSpPr>
        <p:spPr>
          <a:xfrm>
            <a:off x="3769054" y="4929114"/>
            <a:ext cx="2197290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5993021" y="4640208"/>
            <a:ext cx="50229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Declaração e comando de atribuição</a:t>
            </a:r>
            <a:endParaRPr lang="pt-BR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76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5" grpId="0"/>
      <p:bldP spid="16" grpId="0" animBg="1"/>
      <p:bldP spid="18" grpId="0"/>
      <p:bldP spid="19" grpId="0" animBg="1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Operadores Aritméticos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346879" y="1981628"/>
            <a:ext cx="4364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Operador de soma: </a:t>
            </a:r>
            <a:r>
              <a:rPr lang="pt-BR" sz="2800" b="1" dirty="0" smtClean="0">
                <a:solidFill>
                  <a:srgbClr val="66FFFF"/>
                </a:solidFill>
                <a:latin typeface="Consolas" panose="020B0609020204030204" pitchFamily="49" charset="0"/>
              </a:rPr>
              <a:t>+</a:t>
            </a:r>
            <a:endParaRPr lang="pt-BR" sz="2800" b="1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46879" y="2908728"/>
            <a:ext cx="5241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Operador de subtração: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-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46879" y="3861228"/>
            <a:ext cx="6079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Operador de multiplicação: </a:t>
            </a:r>
            <a:r>
              <a:rPr lang="pt-BR" sz="2800" b="1" dirty="0" smtClean="0">
                <a:solidFill>
                  <a:srgbClr val="66FFFF"/>
                </a:solidFill>
                <a:latin typeface="Consolas" panose="020B0609020204030204" pitchFamily="49" charset="0"/>
              </a:rPr>
              <a:t>*</a:t>
            </a:r>
            <a:endParaRPr lang="pt-BR" sz="2800" b="1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46879" y="4788328"/>
            <a:ext cx="6079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Operador de divisão: </a:t>
            </a:r>
            <a:r>
              <a:rPr lang="pt-BR" sz="2800" b="1" dirty="0" smtClean="0">
                <a:solidFill>
                  <a:srgbClr val="66FFFF"/>
                </a:solidFill>
                <a:latin typeface="Consolas" panose="020B0609020204030204" pitchFamily="49" charset="0"/>
              </a:rPr>
              <a:t>/</a:t>
            </a:r>
            <a:endParaRPr lang="pt-BR" sz="2800" b="1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46879" y="5690028"/>
            <a:ext cx="6079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Operador de módulo ou resto: </a:t>
            </a:r>
            <a:r>
              <a:rPr lang="pt-BR" sz="2800" b="1" dirty="0" smtClean="0">
                <a:solidFill>
                  <a:srgbClr val="66FFFF"/>
                </a:solidFill>
                <a:latin typeface="Consolas" panose="020B0609020204030204" pitchFamily="49" charset="0"/>
              </a:rPr>
              <a:t>%</a:t>
            </a:r>
            <a:endParaRPr lang="pt-BR" sz="2800" b="1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Conector de seta reta 14"/>
          <p:cNvCxnSpPr/>
          <p:nvPr/>
        </p:nvCxnSpPr>
        <p:spPr>
          <a:xfrm>
            <a:off x="4261324" y="2268638"/>
            <a:ext cx="273637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9435935" y="2002233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3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9372436" y="1986422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7086436" y="1956228"/>
            <a:ext cx="1888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a</a:t>
            </a:r>
            <a:r>
              <a:rPr lang="pt-BR" sz="2000" dirty="0" smtClean="0">
                <a:latin typeface="Consolas" panose="020B0609020204030204" pitchFamily="49" charset="0"/>
              </a:rPr>
              <a:t> = 2 </a:t>
            </a:r>
            <a:r>
              <a:rPr lang="pt-BR" sz="2800" b="1" dirty="0" smtClean="0">
                <a:solidFill>
                  <a:srgbClr val="66FFFF"/>
                </a:solidFill>
                <a:latin typeface="Consolas" panose="020B0609020204030204" pitchFamily="49" charset="0"/>
              </a:rPr>
              <a:t>+</a:t>
            </a:r>
            <a:r>
              <a:rPr lang="pt-BR" sz="2000" dirty="0" smtClean="0">
                <a:latin typeface="Consolas" panose="020B0609020204030204" pitchFamily="49" charset="0"/>
              </a:rPr>
              <a:t> 1;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21" name="Conector de seta reta 20"/>
          <p:cNvCxnSpPr/>
          <p:nvPr/>
        </p:nvCxnSpPr>
        <p:spPr>
          <a:xfrm>
            <a:off x="8770826" y="2268638"/>
            <a:ext cx="45037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7086436" y="2807127"/>
            <a:ext cx="1888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onsolas" panose="020B0609020204030204" pitchFamily="49" charset="0"/>
              </a:rPr>
              <a:t>b = 4;</a:t>
            </a:r>
            <a:endParaRPr lang="pt-BR" sz="2000" dirty="0">
              <a:latin typeface="Consolas" panose="020B0609020204030204" pitchFamily="49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9429928" y="2790993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4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9366429" y="2775182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25" name="Conector de seta reta 24"/>
          <p:cNvCxnSpPr/>
          <p:nvPr/>
        </p:nvCxnSpPr>
        <p:spPr>
          <a:xfrm>
            <a:off x="8142519" y="3057398"/>
            <a:ext cx="1078683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7086436" y="3683427"/>
            <a:ext cx="1888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onsolas" panose="020B0609020204030204" pitchFamily="49" charset="0"/>
              </a:rPr>
              <a:t>c = a </a:t>
            </a:r>
            <a:r>
              <a:rPr lang="pt-BR" sz="2800" dirty="0" smtClean="0">
                <a:solidFill>
                  <a:srgbClr val="66FFFF"/>
                </a:solidFill>
                <a:latin typeface="Consolas" panose="020B0609020204030204" pitchFamily="49" charset="0"/>
              </a:rPr>
              <a:t>+</a:t>
            </a:r>
            <a:r>
              <a:rPr lang="pt-BR" sz="2000" dirty="0" smtClean="0">
                <a:latin typeface="Consolas" panose="020B0609020204030204" pitchFamily="49" charset="0"/>
              </a:rPr>
              <a:t> b;</a:t>
            </a:r>
            <a:endParaRPr lang="pt-BR" sz="2000" dirty="0">
              <a:latin typeface="Consolas" panose="020B0609020204030204" pitchFamily="49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9023528" y="3667293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7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8934629" y="3651482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9996394" y="3670404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3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9932895" y="3654593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10993043" y="3669527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4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10929544" y="3653716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9507078" y="3683427"/>
            <a:ext cx="38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=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10515918" y="3667293"/>
            <a:ext cx="38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66FFFF"/>
                </a:solidFill>
                <a:latin typeface="Consolas" panose="020B0609020204030204" pitchFamily="49" charset="0"/>
              </a:rPr>
              <a:t>+</a:t>
            </a:r>
            <a:endParaRPr lang="pt-BR" sz="2800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9902418" y="1985047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a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9895304" y="2774700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b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9464223" y="3651482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c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10461770" y="3653007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a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11458419" y="3653863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b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7086436" y="4559727"/>
            <a:ext cx="1888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onsolas" panose="020B0609020204030204" pitchFamily="49" charset="0"/>
              </a:rPr>
              <a:t>d = c </a:t>
            </a:r>
            <a:r>
              <a:rPr lang="pt-BR" sz="2800" dirty="0" smtClean="0">
                <a:solidFill>
                  <a:srgbClr val="66FFFF"/>
                </a:solidFill>
                <a:latin typeface="Consolas" panose="020B0609020204030204" pitchFamily="49" charset="0"/>
              </a:rPr>
              <a:t>+</a:t>
            </a:r>
            <a:r>
              <a:rPr lang="pt-BR" sz="2000" dirty="0" smtClean="0">
                <a:latin typeface="Consolas" panose="020B0609020204030204" pitchFamily="49" charset="0"/>
              </a:rPr>
              <a:t> 1;</a:t>
            </a:r>
            <a:endParaRPr lang="pt-BR" sz="2000" dirty="0">
              <a:latin typeface="Consolas" panose="020B0609020204030204" pitchFamily="49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9023528" y="4543593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8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8934629" y="4527782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9996394" y="4546704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7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9932895" y="4530893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10993043" y="4545827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1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9507078" y="4559727"/>
            <a:ext cx="38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=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10515918" y="4543593"/>
            <a:ext cx="38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66FFFF"/>
                </a:solidFill>
                <a:latin typeface="Consolas" panose="020B0609020204030204" pitchFamily="49" charset="0"/>
              </a:rPr>
              <a:t>+</a:t>
            </a:r>
            <a:endParaRPr lang="pt-BR" sz="2800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9464223" y="4527782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d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52" name="Retângulo 51"/>
          <p:cNvSpPr/>
          <p:nvPr/>
        </p:nvSpPr>
        <p:spPr>
          <a:xfrm>
            <a:off x="10461770" y="4529307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c</a:t>
            </a:r>
            <a:endParaRPr lang="pt-BR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14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8" grpId="0"/>
      <p:bldP spid="19" grpId="0" animBg="1"/>
      <p:bldP spid="20" grpId="0"/>
      <p:bldP spid="22" grpId="0"/>
      <p:bldP spid="23" grpId="0"/>
      <p:bldP spid="24" grpId="0" animBg="1"/>
      <p:bldP spid="27" grpId="0"/>
      <p:bldP spid="28" grpId="0"/>
      <p:bldP spid="29" grpId="0" animBg="1"/>
      <p:bldP spid="31" grpId="0"/>
      <p:bldP spid="32" grpId="0" animBg="1"/>
      <p:bldP spid="33" grpId="0"/>
      <p:bldP spid="34" grpId="0" animBg="1"/>
      <p:bldP spid="35" grpId="0"/>
      <p:bldP spid="36" grpId="0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3" grpId="0"/>
      <p:bldP spid="44" grpId="0" animBg="1"/>
      <p:bldP spid="45" grpId="0"/>
      <p:bldP spid="46" grpId="0" animBg="1"/>
      <p:bldP spid="47" grpId="0"/>
      <p:bldP spid="49" grpId="0"/>
      <p:bldP spid="50" grpId="0"/>
      <p:bldP spid="51" grpId="0" animBg="1"/>
      <p:bldP spid="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err="1" smtClean="0">
                <a:latin typeface="Consolas" panose="020B0609020204030204" pitchFamily="49" charset="0"/>
              </a:rPr>
              <a:t>Arrays</a:t>
            </a:r>
            <a:r>
              <a:rPr lang="pt-BR" sz="3200" dirty="0" smtClean="0">
                <a:latin typeface="Consolas" panose="020B0609020204030204" pitchFamily="49" charset="0"/>
              </a:rPr>
              <a:t> em Java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46879" y="2007028"/>
            <a:ext cx="3378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Variável(</a:t>
            </a:r>
            <a:r>
              <a:rPr lang="pt-BR" sz="2800" dirty="0" err="1" smtClean="0">
                <a:latin typeface="Consolas" panose="020B0609020204030204" pitchFamily="49" charset="0"/>
              </a:rPr>
              <a:t>int</a:t>
            </a:r>
            <a:r>
              <a:rPr lang="pt-BR" sz="2800" dirty="0" smtClean="0">
                <a:latin typeface="Consolas" panose="020B0609020204030204" pitchFamily="49" charset="0"/>
              </a:rPr>
              <a:t>) a 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218357" y="2644623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205657" y="44226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3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46879" y="2685840"/>
            <a:ext cx="137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latin typeface="Consolas" panose="020B0609020204030204" pitchFamily="49" charset="0"/>
              </a:rPr>
              <a:t>i</a:t>
            </a:r>
            <a:r>
              <a:rPr lang="pt-BR" sz="2000" dirty="0" err="1" smtClean="0">
                <a:latin typeface="Consolas" panose="020B0609020204030204" pitchFamily="49" charset="0"/>
              </a:rPr>
              <a:t>nt</a:t>
            </a:r>
            <a:r>
              <a:rPr lang="pt-BR" sz="2000" dirty="0" smtClean="0">
                <a:latin typeface="Consolas" panose="020B0609020204030204" pitchFamily="49" charset="0"/>
              </a:rPr>
              <a:t> a;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9" name="Conector de seta reta 8"/>
          <p:cNvCxnSpPr/>
          <p:nvPr/>
        </p:nvCxnSpPr>
        <p:spPr>
          <a:xfrm>
            <a:off x="1487602" y="2920619"/>
            <a:ext cx="45037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4443492" y="1995653"/>
            <a:ext cx="3378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 smtClean="0">
                <a:latin typeface="Consolas" panose="020B0609020204030204" pitchFamily="49" charset="0"/>
              </a:rPr>
              <a:t>Array</a:t>
            </a:r>
            <a:r>
              <a:rPr lang="pt-BR" sz="2800" dirty="0" smtClean="0">
                <a:latin typeface="Consolas" panose="020B0609020204030204" pitchFamily="49" charset="0"/>
              </a:rPr>
              <a:t>(</a:t>
            </a:r>
            <a:r>
              <a:rPr lang="pt-BR" sz="2800" dirty="0" err="1" smtClean="0">
                <a:latin typeface="Consolas" panose="020B0609020204030204" pitchFamily="49" charset="0"/>
              </a:rPr>
              <a:t>int</a:t>
            </a:r>
            <a:r>
              <a:rPr lang="pt-BR" sz="2800" dirty="0" smtClean="0">
                <a:latin typeface="Consolas" panose="020B0609020204030204" pitchFamily="49" charset="0"/>
              </a:rPr>
              <a:t>) x 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525379" y="2701760"/>
            <a:ext cx="137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u="sng" dirty="0" err="1">
                <a:latin typeface="Consolas" panose="020B0609020204030204" pitchFamily="49" charset="0"/>
              </a:rPr>
              <a:t>i</a:t>
            </a:r>
            <a:r>
              <a:rPr lang="pt-BR" sz="2000" u="sng" dirty="0" err="1" smtClean="0">
                <a:latin typeface="Consolas" panose="020B0609020204030204" pitchFamily="49" charset="0"/>
              </a:rPr>
              <a:t>nt</a:t>
            </a:r>
            <a:r>
              <a:rPr lang="pt-BR" sz="2000" dirty="0" smtClean="0">
                <a:latin typeface="Consolas" panose="020B0609020204030204" pitchFamily="49" charset="0"/>
              </a:rPr>
              <a:t>[] x;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>
            <a:off x="5895842" y="2922891"/>
            <a:ext cx="1699142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7807126" y="2649276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8328020" y="2649169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8860280" y="264916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392546" y="264916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9920734" y="2649851"/>
            <a:ext cx="528875" cy="563965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0449371" y="2649852"/>
            <a:ext cx="528875" cy="563965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10900779" y="2943060"/>
            <a:ext cx="759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onsolas" panose="020B0609020204030204" pitchFamily="49" charset="0"/>
              </a:rPr>
              <a:t>...</a:t>
            </a:r>
            <a:endParaRPr lang="pt-BR" sz="2000" dirty="0">
              <a:latin typeface="Consolas" panose="020B0609020204030204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525378" y="3426990"/>
            <a:ext cx="2904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onsolas" panose="020B0609020204030204" pitchFamily="49" charset="0"/>
              </a:rPr>
              <a:t>x = new </a:t>
            </a:r>
            <a:r>
              <a:rPr lang="pt-BR" sz="2000" dirty="0" err="1" smtClean="0">
                <a:latin typeface="Consolas" panose="020B0609020204030204" pitchFamily="49" charset="0"/>
              </a:rPr>
              <a:t>int</a:t>
            </a:r>
            <a:r>
              <a:rPr lang="pt-BR" sz="2000" dirty="0" smtClean="0">
                <a:latin typeface="Consolas" panose="020B0609020204030204" pitchFamily="49" charset="0"/>
              </a:rPr>
              <a:t>[4];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22" name="Conector de seta reta 21"/>
          <p:cNvCxnSpPr/>
          <p:nvPr/>
        </p:nvCxnSpPr>
        <p:spPr>
          <a:xfrm>
            <a:off x="6848342" y="3667111"/>
            <a:ext cx="746642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7807126" y="3342696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8328020" y="3342589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8860280" y="334258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9392546" y="334258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2205657" y="4397223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334179" y="4438440"/>
            <a:ext cx="137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a</a:t>
            </a:r>
            <a:r>
              <a:rPr lang="pt-BR" sz="2000" dirty="0" smtClean="0">
                <a:latin typeface="Consolas" panose="020B0609020204030204" pitchFamily="49" charset="0"/>
              </a:rPr>
              <a:t> = 3;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>
            <a:off x="1474902" y="4673219"/>
            <a:ext cx="45037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7870371" y="3883389"/>
            <a:ext cx="2050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99CCFF"/>
                </a:solidFill>
                <a:latin typeface="Consolas" panose="020B0609020204030204" pitchFamily="49" charset="0"/>
              </a:rPr>
              <a:t>0   1   2   3</a:t>
            </a:r>
            <a:endParaRPr lang="pt-BR" sz="2000" dirty="0">
              <a:solidFill>
                <a:srgbClr val="99CCFF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4525378" y="4473164"/>
            <a:ext cx="2904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x</a:t>
            </a:r>
            <a:r>
              <a:rPr lang="pt-BR" sz="2000" dirty="0" smtClean="0">
                <a:latin typeface="Consolas" panose="020B0609020204030204" pitchFamily="49" charset="0"/>
              </a:rPr>
              <a:t>[0] = 3;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33" name="Conector de seta reta 32"/>
          <p:cNvCxnSpPr/>
          <p:nvPr/>
        </p:nvCxnSpPr>
        <p:spPr>
          <a:xfrm>
            <a:off x="6086342" y="4688191"/>
            <a:ext cx="1508642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/>
          <p:cNvSpPr/>
          <p:nvPr/>
        </p:nvSpPr>
        <p:spPr>
          <a:xfrm>
            <a:off x="7807126" y="4409496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8328020" y="4409389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8860280" y="440938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9392546" y="440938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7730671" y="4950189"/>
            <a:ext cx="2797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66FFFF"/>
                </a:solidFill>
                <a:latin typeface="Consolas" panose="020B0609020204030204" pitchFamily="49" charset="0"/>
              </a:rPr>
              <a:t>x[0] x[1] x[2] x[3]</a:t>
            </a:r>
            <a:endParaRPr lang="pt-BR" sz="1600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7806357" y="44353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3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4525378" y="5463764"/>
            <a:ext cx="2904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onsolas" panose="020B0609020204030204" pitchFamily="49" charset="0"/>
              </a:rPr>
              <a:t>x[1] = 5;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46" name="Conector de seta reta 45"/>
          <p:cNvCxnSpPr/>
          <p:nvPr/>
        </p:nvCxnSpPr>
        <p:spPr>
          <a:xfrm>
            <a:off x="6086342" y="5678791"/>
            <a:ext cx="1508642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/>
          <p:cNvSpPr/>
          <p:nvPr/>
        </p:nvSpPr>
        <p:spPr>
          <a:xfrm>
            <a:off x="7807126" y="5400096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8328020" y="5399989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8860280" y="539998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9392546" y="539998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7730671" y="5940789"/>
            <a:ext cx="2670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66FFFF"/>
                </a:solidFill>
                <a:latin typeface="Consolas" panose="020B0609020204030204" pitchFamily="49" charset="0"/>
              </a:rPr>
              <a:t>x[0] x[1] x[2] x[3]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7806357" y="54259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3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8327057" y="54259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5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7806357" y="33685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8339757" y="33685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8860457" y="33685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9393857" y="33685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8339757" y="44353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8860457" y="44353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9393857" y="44353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61" name="CaixaDeTexto 60"/>
          <p:cNvSpPr txBox="1"/>
          <p:nvPr/>
        </p:nvSpPr>
        <p:spPr>
          <a:xfrm>
            <a:off x="8847757" y="54259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62" name="CaixaDeTexto 61"/>
          <p:cNvSpPr txBox="1"/>
          <p:nvPr/>
        </p:nvSpPr>
        <p:spPr>
          <a:xfrm>
            <a:off x="9381157" y="54259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67" name="Retângulo 66"/>
          <p:cNvSpPr/>
          <p:nvPr/>
        </p:nvSpPr>
        <p:spPr>
          <a:xfrm>
            <a:off x="2218357" y="3343123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68" name="CaixaDeTexto 67"/>
          <p:cNvSpPr txBox="1"/>
          <p:nvPr/>
        </p:nvSpPr>
        <p:spPr>
          <a:xfrm>
            <a:off x="346879" y="3384340"/>
            <a:ext cx="137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a</a:t>
            </a:r>
            <a:r>
              <a:rPr lang="pt-BR" sz="2000" dirty="0" smtClean="0">
                <a:latin typeface="Consolas" panose="020B0609020204030204" pitchFamily="49" charset="0"/>
              </a:rPr>
              <a:t> = 0;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69" name="Conector de seta reta 68"/>
          <p:cNvCxnSpPr/>
          <p:nvPr/>
        </p:nvCxnSpPr>
        <p:spPr>
          <a:xfrm>
            <a:off x="1487602" y="3619119"/>
            <a:ext cx="45037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2213091" y="3368282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84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/>
      <p:bldP spid="10" grpId="0"/>
      <p:bldP spid="11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1" grpId="0"/>
      <p:bldP spid="32" grpId="0"/>
      <p:bldP spid="39" grpId="0" animBg="1"/>
      <p:bldP spid="40" grpId="0" animBg="1"/>
      <p:bldP spid="41" grpId="0" animBg="1"/>
      <p:bldP spid="42" grpId="0" animBg="1"/>
      <p:bldP spid="43" grpId="0"/>
      <p:bldP spid="44" grpId="0"/>
      <p:bldP spid="45" grpId="0"/>
      <p:bldP spid="47" grpId="0" animBg="1"/>
      <p:bldP spid="48" grpId="0" animBg="1"/>
      <p:bldP spid="49" grpId="0" animBg="1"/>
      <p:bldP spid="50" grpId="0" animBg="1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7" grpId="0" animBg="1"/>
      <p:bldP spid="68" grpId="0"/>
      <p:bldP spid="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6505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Atribuição utilizando o tipo char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32" y="1569493"/>
            <a:ext cx="4220661" cy="490637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1285000" y="2268638"/>
            <a:ext cx="1439150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>
            <a:off x="2726531" y="2271219"/>
            <a:ext cx="291237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636525" y="2074796"/>
            <a:ext cx="158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Declaração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1289686" y="2591996"/>
            <a:ext cx="1561464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1289686" y="2921148"/>
            <a:ext cx="3352164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1285000" y="3580564"/>
            <a:ext cx="1566150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1289686" y="3903922"/>
            <a:ext cx="2444114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1285000" y="4233630"/>
            <a:ext cx="1826500" cy="158297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285000" y="5884138"/>
            <a:ext cx="3217150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>
            <a:off x="2842842" y="2594678"/>
            <a:ext cx="2793683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4641850" y="2923529"/>
            <a:ext cx="99467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>
            <a:off x="2853533" y="3583248"/>
            <a:ext cx="2782992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3733800" y="3906304"/>
            <a:ext cx="190272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3111500" y="4237295"/>
            <a:ext cx="252502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>
            <a:off x="4502150" y="5886520"/>
            <a:ext cx="113437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5636525" y="2387701"/>
            <a:ext cx="39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Atribuição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5636524" y="2718691"/>
            <a:ext cx="39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Escrita (Imprime “a” na tela)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5599363" y="3385125"/>
            <a:ext cx="171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Declaração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5591599" y="3688820"/>
            <a:ext cx="189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Inicialização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5629697" y="4002420"/>
            <a:ext cx="158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Atribuição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5579466" y="5672227"/>
            <a:ext cx="45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Escrita (Imprime “</a:t>
            </a:r>
            <a:r>
              <a:rPr lang="pt-BR" dirty="0" err="1" smtClean="0">
                <a:latin typeface="Consolas" panose="020B0609020204030204" pitchFamily="49" charset="0"/>
              </a:rPr>
              <a:t>pedro</a:t>
            </a:r>
            <a:r>
              <a:rPr lang="pt-BR" dirty="0" smtClean="0">
                <a:latin typeface="Consolas" panose="020B0609020204030204" pitchFamily="49" charset="0"/>
              </a:rPr>
              <a:t>” na tela)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69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1179</TotalTime>
  <Words>975</Words>
  <Application>Microsoft Office PowerPoint</Application>
  <PresentationFormat>Widescreen</PresentationFormat>
  <Paragraphs>323</Paragraphs>
  <Slides>41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Consolas</vt:lpstr>
      <vt:lpstr>Office Theme</vt:lpstr>
      <vt:lpstr>RESUMO PRÁTICO</vt:lpstr>
      <vt:lpstr>Fluxo de criação, compilação e execução de um programa em JAVA</vt:lpstr>
      <vt:lpstr>Instrução de escrita (O programa mais simples em Java)</vt:lpstr>
      <vt:lpstr>Variáveis</vt:lpstr>
      <vt:lpstr>Tipos primitivos em Java</vt:lpstr>
      <vt:lpstr>Declaração e instruções de atribuição</vt:lpstr>
      <vt:lpstr>Operadores Aritméticos</vt:lpstr>
      <vt:lpstr>Arrays em Java</vt:lpstr>
      <vt:lpstr>Atribuição utilizando o tipo char</vt:lpstr>
      <vt:lpstr>Atribuição utilizando o “tipo” String</vt:lpstr>
      <vt:lpstr>Concatenação de Strings</vt:lpstr>
      <vt:lpstr>Atribuição utilizando o tipo boolean</vt:lpstr>
      <vt:lpstr>Operadores relacionais (Comparação)</vt:lpstr>
      <vt:lpstr>Operadores lógicos</vt:lpstr>
      <vt:lpstr>Instrução de leitura</vt:lpstr>
      <vt:lpstr>Estrutura condicional IF</vt:lpstr>
      <vt:lpstr>Estrutura condicional IF</vt:lpstr>
      <vt:lpstr>Estrutura condicional Switch Case</vt:lpstr>
      <vt:lpstr>Estrutura condicional Switch Case</vt:lpstr>
      <vt:lpstr>Estrutura condicional Switch Case</vt:lpstr>
      <vt:lpstr>Estrutura condicional Switch Case</vt:lpstr>
      <vt:lpstr>Estrutura condicional Switch Case</vt:lpstr>
      <vt:lpstr>Estrutura condicional Switch Case</vt:lpstr>
      <vt:lpstr>Estrutura condicional Switch Case</vt:lpstr>
      <vt:lpstr>Estrutura condicional Switch Case</vt:lpstr>
      <vt:lpstr>Estrutura de repetição While</vt:lpstr>
      <vt:lpstr>Estrutura de repetição While</vt:lpstr>
      <vt:lpstr>Estrutura de repetição While</vt:lpstr>
      <vt:lpstr>Estrutura de repetição While</vt:lpstr>
      <vt:lpstr>Estrutura de repetição While</vt:lpstr>
      <vt:lpstr>Estrutura de repetição While</vt:lpstr>
      <vt:lpstr>Estrutura de repetição While</vt:lpstr>
      <vt:lpstr>Estrutura de repetição While</vt:lpstr>
      <vt:lpstr>Estrutura de repetição While</vt:lpstr>
      <vt:lpstr>Estrutura de repetição While</vt:lpstr>
      <vt:lpstr>Estrutura de repetição While</vt:lpstr>
      <vt:lpstr>Estrutura de repetição While</vt:lpstr>
      <vt:lpstr>Estrutura de repetição Do While</vt:lpstr>
      <vt:lpstr>Estrutura de repetição For</vt:lpstr>
      <vt:lpstr>Estrutura de repetição For</vt:lpstr>
      <vt:lpstr>Estrutura de repetição For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Dutra</dc:creator>
  <cp:lastModifiedBy>Dutra</cp:lastModifiedBy>
  <cp:revision>149</cp:revision>
  <dcterms:created xsi:type="dcterms:W3CDTF">2023-02-03T13:36:09Z</dcterms:created>
  <dcterms:modified xsi:type="dcterms:W3CDTF">2023-03-03T00:12:27Z</dcterms:modified>
</cp:coreProperties>
</file>