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322" r:id="rId2"/>
    <p:sldId id="256" r:id="rId3"/>
    <p:sldId id="258" r:id="rId4"/>
    <p:sldId id="257" r:id="rId5"/>
    <p:sldId id="272" r:id="rId6"/>
    <p:sldId id="259" r:id="rId7"/>
    <p:sldId id="260" r:id="rId8"/>
    <p:sldId id="262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63" r:id="rId17"/>
    <p:sldId id="270" r:id="rId18"/>
    <p:sldId id="271" r:id="rId19"/>
    <p:sldId id="273" r:id="rId20"/>
    <p:sldId id="287" r:id="rId21"/>
    <p:sldId id="288" r:id="rId22"/>
    <p:sldId id="289" r:id="rId23"/>
    <p:sldId id="290" r:id="rId24"/>
    <p:sldId id="291" r:id="rId25"/>
    <p:sldId id="292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00"/>
    <a:srgbClr val="0000FF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64" autoAdjust="0"/>
  </p:normalViewPr>
  <p:slideViewPr>
    <p:cSldViewPr snapToGrid="0">
      <p:cViewPr varScale="1">
        <p:scale>
          <a:sx n="63" d="100"/>
          <a:sy n="63" d="100"/>
        </p:scale>
        <p:origin x="9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13/04/2023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3870960"/>
            <a:ext cx="9144000" cy="1645721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Melhore a Sua Lógica de Programação com Java 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8760" y="5577442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Resolução de exercícios de lógica utilizando a linguagem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-14391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3036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char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2" y="1569493"/>
            <a:ext cx="4220661" cy="49063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5000" y="2268638"/>
            <a:ext cx="1439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726531" y="2271219"/>
            <a:ext cx="2912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285000" y="4233630"/>
            <a:ext cx="1826500" cy="158297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5884138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111500" y="4237295"/>
            <a:ext cx="25250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5886520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91599" y="3688820"/>
            <a:ext cx="18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9697" y="4002420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5672227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" y="1585247"/>
            <a:ext cx="4172748" cy="32324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“tipo” </a:t>
            </a:r>
            <a:r>
              <a:rPr lang="pt-BR" sz="3200" dirty="0" err="1" smtClean="0">
                <a:latin typeface="Consolas" panose="020B0609020204030204" pitchFamily="49" charset="0"/>
              </a:rPr>
              <a:t>String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8"/>
            <a:ext cx="1717507" cy="258502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002506" y="2266456"/>
            <a:ext cx="2636400" cy="218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4246406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4248788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0172" y="3661222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4034495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8" grpId="0" animBg="1"/>
      <p:bldP spid="43" grpId="0"/>
      <p:bldP spid="44" grpId="0"/>
      <p:bldP spid="45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Concatenação de </a:t>
            </a:r>
            <a:r>
              <a:rPr lang="pt-BR" sz="3200" dirty="0" err="1" smtClean="0">
                <a:latin typeface="Consolas" panose="020B0609020204030204" pitchFamily="49" charset="0"/>
              </a:rPr>
              <a:t>Strings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" y="2610134"/>
            <a:ext cx="6810181" cy="242589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943804" y="4071366"/>
            <a:ext cx="5305265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249070" y="4071366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367327" y="3857073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</a:t>
            </a:r>
            <a:r>
              <a:rPr lang="pt-BR" dirty="0" err="1" smtClean="0">
                <a:latin typeface="Consolas" panose="020B0609020204030204" pitchFamily="49" charset="0"/>
              </a:rPr>
              <a:t>JoãoDutra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6076" y="4428485"/>
            <a:ext cx="5981774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927850" y="4428485"/>
            <a:ext cx="45786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369599" y="4214192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“João Dutra”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" y="1595913"/>
            <a:ext cx="3835134" cy="26083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</a:t>
            </a:r>
            <a:r>
              <a:rPr lang="pt-BR" sz="3200" dirty="0" err="1" smtClean="0">
                <a:latin typeface="Consolas" panose="020B0609020204030204" pitchFamily="49" charset="0"/>
              </a:rPr>
              <a:t>boolean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7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733800" y="2271218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 e 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4999" y="2606320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380931" y="2610552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</a:t>
            </a:r>
            <a:r>
              <a:rPr lang="pt-BR" dirty="0" err="1" smtClean="0">
                <a:latin typeface="Consolas" panose="020B0609020204030204" pitchFamily="49" charset="0"/>
              </a:rPr>
              <a:t>true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284999" y="3268762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3733800" y="3271343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636525" y="3074921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284999" y="3606445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380931" y="3610677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636525" y="3387826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“false”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43" grpId="0"/>
      <p:bldP spid="37" grpId="0" animBg="1"/>
      <p:bldP spid="39" grpId="0"/>
      <p:bldP spid="40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916" y="419322"/>
            <a:ext cx="10515600" cy="680656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relacionais (Comparação)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22098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41724" y="1310253"/>
            <a:ext cx="182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Resultado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41724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22097" y="2204135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41724" y="220413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1535" y="1284067"/>
            <a:ext cx="97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Nome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6990" y="1837581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6989" y="2212125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35754" y="1310741"/>
            <a:ext cx="140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Operação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24371" y="2561253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4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43998" y="256125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9263" y="2569243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26644" y="2918372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046271" y="2918372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1536" y="2926362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24371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43997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24370" y="362577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&lt; </a:t>
            </a:r>
            <a:r>
              <a:rPr lang="pt-BR" sz="20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043997" y="362577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19263" y="3272873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9262" y="363376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326644" y="3982897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046271" y="3982897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1535" y="3990887"/>
            <a:ext cx="227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28917" y="4340016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48544" y="4340016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23809" y="4348006"/>
            <a:ext cx="269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326643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046269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326642" y="507471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046269" y="507471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21535" y="4708165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1534" y="508270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328915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048541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328914" y="5827624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048541" y="5827624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23806" y="5461070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23806" y="5835614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Maior ou igual</a:t>
            </a:r>
          </a:p>
        </p:txBody>
      </p:sp>
    </p:spTree>
    <p:extLst>
      <p:ext uri="{BB962C8B-B14F-4D97-AF65-F5344CB8AC3E}">
        <p14:creationId xmlns:p14="http://schemas.microsoft.com/office/powerpoint/2010/main" val="40797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lógicos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20089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&amp;&amp; (operador “e”)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70028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|| (operador “ou”)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0089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0089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0088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20087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70028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270028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270027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270026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61032" y="3946319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5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1179396" y="4393047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1651381" y="5413125"/>
            <a:ext cx="730013" cy="72877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69962" y="4831138"/>
            <a:ext cx="264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9" name="Seta para baixo 18"/>
          <p:cNvSpPr/>
          <p:nvPr/>
        </p:nvSpPr>
        <p:spPr>
          <a:xfrm>
            <a:off x="2431013" y="4394112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347147" y="6103491"/>
            <a:ext cx="152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3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70026" y="3982837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! (operador “não”)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70028" y="4542865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70026" y="4880228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70026" y="5436141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latin typeface="Consolas" panose="020B0609020204030204" pitchFamily="49" charset="0"/>
              </a:rPr>
              <a:t>(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pt-BR" sz="2000" b="1" dirty="0" smtClean="0">
                <a:latin typeface="Consolas" panose="020B0609020204030204" pitchFamily="49" charset="0"/>
              </a:rPr>
              <a:t>) 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505771" y="6202267"/>
            <a:ext cx="201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→ 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6897753" y="5859351"/>
            <a:ext cx="217424" cy="381016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leitura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7314"/>
            <a:ext cx="9977187" cy="4755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09176" y="3701444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11448" y="4276929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09177" y="4849311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119112" y="3701444"/>
            <a:ext cx="545911" cy="15132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299279" y="3703187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299278" y="4279310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287370" y="4851692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98605" y="3514802"/>
            <a:ext cx="18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84991" y="3895389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leitura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84991" y="4510430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Escrita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469709" y="1708279"/>
            <a:ext cx="10304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2800" b="1" dirty="0">
                <a:latin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00FF00"/>
                </a:solidFill>
                <a:latin typeface="Consolas" panose="020B0609020204030204" pitchFamily="49" charset="0"/>
              </a:rPr>
              <a:t>[Teste que retornar um verdadeiro ou falso</a:t>
            </a:r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]</a:t>
            </a:r>
            <a:r>
              <a:rPr lang="pt-BR" sz="2800" b="1" dirty="0" smtClean="0">
                <a:latin typeface="Consolas" panose="020B0609020204030204" pitchFamily="49" charset="0"/>
              </a:rPr>
              <a:t>){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verdadeiro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2800" b="1" dirty="0" smtClean="0">
                <a:latin typeface="Consolas" panose="020B0609020204030204" pitchFamily="49" charset="0"/>
              </a:rPr>
              <a:t>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falso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" y="1696015"/>
            <a:ext cx="4780923" cy="20161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74" y="1696015"/>
            <a:ext cx="4566308" cy="2016172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478929" y="106406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verdadeiro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85807" y="105272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falso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35" y="3930097"/>
            <a:ext cx="6080078" cy="2684551"/>
          </a:xfrm>
          <a:prstGeom prst="rect">
            <a:avLst/>
          </a:prstGeom>
        </p:spPr>
      </p:pic>
      <p:sp>
        <p:nvSpPr>
          <p:cNvPr id="31" name="Seta para baixo 30"/>
          <p:cNvSpPr/>
          <p:nvPr/>
        </p:nvSpPr>
        <p:spPr>
          <a:xfrm rot="16200000">
            <a:off x="1214292" y="242175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baixo 31"/>
          <p:cNvSpPr/>
          <p:nvPr/>
        </p:nvSpPr>
        <p:spPr>
          <a:xfrm rot="16200000">
            <a:off x="6352598" y="2866669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 rot="16200000">
            <a:off x="3625321" y="488811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759463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Switch 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9709" y="1528221"/>
            <a:ext cx="103040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switch</a:t>
            </a:r>
            <a:r>
              <a:rPr lang="pt-BR" sz="2800" dirty="0"/>
              <a:t> 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[Variável a ser testada]</a:t>
            </a:r>
            <a:r>
              <a:rPr lang="pt-BR" sz="2800" dirty="0" smtClean="0"/>
              <a:t>) </a:t>
            </a:r>
            <a:r>
              <a:rPr lang="pt-BR" sz="2800" dirty="0"/>
              <a:t>{</a:t>
            </a:r>
          </a:p>
          <a:p>
            <a:r>
              <a:rPr lang="pt-BR" sz="2800" dirty="0"/>
              <a:t>        </a:t>
            </a:r>
            <a:r>
              <a:rPr lang="pt-BR" sz="2800" dirty="0">
                <a:solidFill>
                  <a:srgbClr val="FF0000"/>
                </a:solidFill>
              </a:rPr>
              <a:t>case</a:t>
            </a:r>
            <a:r>
              <a:rPr lang="pt-BR" sz="2800" dirty="0"/>
              <a:t> </a:t>
            </a:r>
            <a:r>
              <a:rPr lang="pt-BR" sz="2800" dirty="0" smtClean="0">
                <a:solidFill>
                  <a:srgbClr val="00FF00"/>
                </a:solidFill>
              </a:rPr>
              <a:t>[Valor 1 de comparação da variável testada]</a:t>
            </a:r>
            <a:r>
              <a:rPr lang="pt-BR" sz="2800" dirty="0" smtClean="0"/>
              <a:t>:</a:t>
            </a:r>
            <a:endParaRPr lang="pt-BR" sz="2800" dirty="0"/>
          </a:p>
          <a:p>
            <a:r>
              <a:rPr lang="pt-BR" sz="2800" dirty="0"/>
              <a:t>           </a:t>
            </a:r>
            <a:r>
              <a:rPr lang="pt-BR" sz="2800" dirty="0">
                <a:solidFill>
                  <a:srgbClr val="0000FF"/>
                </a:solidFill>
              </a:rPr>
              <a:t> </a:t>
            </a:r>
            <a:r>
              <a:rPr lang="pt-BR" sz="2800" dirty="0" smtClean="0">
                <a:solidFill>
                  <a:srgbClr val="0000FF"/>
                </a:solidFill>
              </a:rPr>
              <a:t>[Bloco de código se a variável for igual ao valor 1]</a:t>
            </a:r>
            <a:endParaRPr lang="pt-BR" sz="2800" dirty="0">
              <a:solidFill>
                <a:srgbClr val="0000FF"/>
              </a:solidFill>
            </a:endParaRPr>
          </a:p>
          <a:p>
            <a:r>
              <a:rPr lang="pt-BR" sz="2800" dirty="0"/>
              <a:t>            break;</a:t>
            </a:r>
          </a:p>
          <a:p>
            <a:r>
              <a:rPr lang="pt-BR" sz="2800" dirty="0"/>
              <a:t>        </a:t>
            </a:r>
            <a:r>
              <a:rPr lang="pt-BR" sz="2800" dirty="0">
                <a:solidFill>
                  <a:srgbClr val="FF0000"/>
                </a:solidFill>
              </a:rPr>
              <a:t>case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00FF00"/>
                </a:solidFill>
              </a:rPr>
              <a:t>[Valor </a:t>
            </a:r>
            <a:r>
              <a:rPr lang="pt-BR" sz="2800" dirty="0" smtClean="0">
                <a:solidFill>
                  <a:srgbClr val="00FF00"/>
                </a:solidFill>
              </a:rPr>
              <a:t>2 </a:t>
            </a:r>
            <a:r>
              <a:rPr lang="pt-BR" sz="2800" dirty="0">
                <a:solidFill>
                  <a:srgbClr val="00FF00"/>
                </a:solidFill>
              </a:rPr>
              <a:t>de comparação da variável testada]</a:t>
            </a:r>
            <a:r>
              <a:rPr lang="pt-BR" sz="2800" dirty="0"/>
              <a:t>: </a:t>
            </a:r>
          </a:p>
          <a:p>
            <a:r>
              <a:rPr lang="pt-BR" sz="2800" dirty="0"/>
              <a:t>          </a:t>
            </a:r>
            <a:r>
              <a:rPr lang="pt-BR" sz="2800" dirty="0">
                <a:solidFill>
                  <a:srgbClr val="0000FF"/>
                </a:solidFill>
              </a:rPr>
              <a:t>  </a:t>
            </a:r>
            <a:r>
              <a:rPr lang="pt-BR" sz="2800" dirty="0" smtClean="0">
                <a:solidFill>
                  <a:srgbClr val="0000FF"/>
                </a:solidFill>
              </a:rPr>
              <a:t>[Bloco </a:t>
            </a:r>
            <a:r>
              <a:rPr lang="pt-BR" sz="2800" dirty="0">
                <a:solidFill>
                  <a:srgbClr val="0000FF"/>
                </a:solidFill>
              </a:rPr>
              <a:t>de código se a variável for igual ao </a:t>
            </a:r>
            <a:r>
              <a:rPr lang="pt-BR" sz="2800" dirty="0" smtClean="0">
                <a:solidFill>
                  <a:srgbClr val="0000FF"/>
                </a:solidFill>
              </a:rPr>
              <a:t>valor 2]</a:t>
            </a:r>
            <a:endParaRPr lang="pt-BR" sz="2800" dirty="0">
              <a:solidFill>
                <a:srgbClr val="0000FF"/>
              </a:solidFill>
            </a:endParaRPr>
          </a:p>
          <a:p>
            <a:r>
              <a:rPr lang="pt-BR" sz="2800" dirty="0"/>
              <a:t>            break</a:t>
            </a:r>
            <a:r>
              <a:rPr lang="pt-BR" sz="2800" dirty="0" smtClean="0"/>
              <a:t>;</a:t>
            </a:r>
          </a:p>
          <a:p>
            <a:r>
              <a:rPr lang="pt-BR" sz="2800" dirty="0"/>
              <a:t> </a:t>
            </a:r>
            <a:r>
              <a:rPr lang="pt-BR" sz="2800" dirty="0" smtClean="0"/>
              <a:t>       </a:t>
            </a:r>
            <a:r>
              <a:rPr lang="pt-BR" sz="2800" dirty="0" smtClean="0">
                <a:solidFill>
                  <a:srgbClr val="FF0000"/>
                </a:solidFill>
              </a:rPr>
              <a:t>default</a:t>
            </a:r>
            <a:r>
              <a:rPr lang="pt-BR" sz="2800" dirty="0" smtClean="0"/>
              <a:t>:</a:t>
            </a:r>
          </a:p>
          <a:p>
            <a:r>
              <a:rPr lang="pt-BR" sz="2800" dirty="0"/>
              <a:t>	</a:t>
            </a:r>
            <a:r>
              <a:rPr lang="pt-BR" sz="2800" dirty="0">
                <a:solidFill>
                  <a:srgbClr val="0000FF"/>
                </a:solidFill>
              </a:rPr>
              <a:t> [</a:t>
            </a:r>
            <a:r>
              <a:rPr lang="pt-BR" sz="2800" dirty="0" smtClean="0">
                <a:solidFill>
                  <a:srgbClr val="0000FF"/>
                </a:solidFill>
              </a:rPr>
              <a:t>Bloco </a:t>
            </a:r>
            <a:r>
              <a:rPr lang="pt-BR" sz="2800" dirty="0">
                <a:solidFill>
                  <a:srgbClr val="0000FF"/>
                </a:solidFill>
              </a:rPr>
              <a:t>de código </a:t>
            </a:r>
            <a:r>
              <a:rPr lang="pt-BR" sz="2800" dirty="0" smtClean="0">
                <a:solidFill>
                  <a:srgbClr val="0000FF"/>
                </a:solidFill>
              </a:rPr>
              <a:t>caso a variável não se encaixe nos cases]</a:t>
            </a: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820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45065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34421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-675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44076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657120" y="40099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542210" y="1281687"/>
            <a:ext cx="3783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recebe 4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169460" y="639069"/>
            <a:ext cx="2312825" cy="948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641208" y="618519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7804" y="1423115"/>
            <a:ext cx="3783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Indica que a variável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será testada para os casos (cases) especificados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132246" y="839472"/>
            <a:ext cx="3665558" cy="88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219379" y="84092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1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770891" y="1113485"/>
            <a:ext cx="3665558" cy="88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1571567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2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719618" y="1833925"/>
            <a:ext cx="3716831" cy="166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2308551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3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746913" y="1999999"/>
            <a:ext cx="3689536" cy="497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305917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4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692322" y="2000000"/>
            <a:ext cx="3744127" cy="1275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86" y="3175483"/>
            <a:ext cx="5159566" cy="1918714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>
            <a:off x="4108450" y="3543300"/>
            <a:ext cx="2335893" cy="591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2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5" y="1902793"/>
            <a:ext cx="850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solidFill>
                  <a:srgbClr val="FF0000"/>
                </a:solidFill>
              </a:rPr>
              <a:t>while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[teste]</a:t>
            </a:r>
            <a:r>
              <a:rPr lang="pt-BR" sz="2800" dirty="0" smtClean="0"/>
              <a:t>) {</a:t>
            </a:r>
            <a:endParaRPr lang="pt-BR" sz="2800" dirty="0"/>
          </a:p>
          <a:p>
            <a:r>
              <a:rPr lang="pt-BR" sz="2800" dirty="0"/>
              <a:t>      </a:t>
            </a:r>
            <a:r>
              <a:rPr lang="pt-BR" sz="2800" dirty="0" smtClean="0">
                <a:solidFill>
                  <a:srgbClr val="0000FF"/>
                </a:solidFill>
              </a:rPr>
              <a:t>[Bloco de código]</a:t>
            </a: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274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45480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89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386496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216048" y="3609323"/>
            <a:ext cx="2401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</a:t>
            </a:r>
          </a:p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1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6995711" y="4086377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1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15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2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2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55815" y="385395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638317" y="3580482"/>
            <a:ext cx="212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2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>
            <a:endCxn id="8" idx="1"/>
          </p:cNvCxnSpPr>
          <p:nvPr/>
        </p:nvCxnSpPr>
        <p:spPr>
          <a:xfrm>
            <a:off x="6984694" y="4057535"/>
            <a:ext cx="6536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2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15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3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3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55815" y="385395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638317" y="3580482"/>
            <a:ext cx="212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3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>
            <a:endCxn id="8" idx="1"/>
          </p:cNvCxnSpPr>
          <p:nvPr/>
        </p:nvCxnSpPr>
        <p:spPr>
          <a:xfrm>
            <a:off x="6984694" y="4057535"/>
            <a:ext cx="6536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8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</a:t>
            </a:r>
            <a:r>
              <a:rPr lang="pt-BR" sz="2000" b="1" dirty="0"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latin typeface="Consolas" panose="020B0609020204030204" pitchFamily="49" charset="0"/>
              </a:rPr>
              <a:t>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65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</a:t>
            </a:r>
            <a:r>
              <a:rPr lang="pt-BR" sz="1600" b="1" dirty="0">
                <a:latin typeface="Consolas" panose="020B0609020204030204" pitchFamily="49" charset="0"/>
              </a:rPr>
              <a:t>4</a:t>
            </a:r>
            <a:r>
              <a:rPr lang="pt-BR" sz="1600" b="1" dirty="0" smtClean="0">
                <a:latin typeface="Consolas" panose="020B0609020204030204" pitchFamily="49" charset="0"/>
              </a:rPr>
              <a:t>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375410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4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0617498" y="3893292"/>
            <a:ext cx="0" cy="1197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9894627" y="5154571"/>
            <a:ext cx="177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 repetição se encerra</a:t>
            </a:r>
            <a:endParaRPr lang="pt-B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1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Do </a:t>
            </a:r>
            <a:r>
              <a:rPr lang="pt-BR" sz="3200" dirty="0" err="1" smtClean="0">
                <a:latin typeface="Consolas" panose="020B0609020204030204" pitchFamily="49" charset="0"/>
              </a:rPr>
              <a:t>While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5" y="1902793"/>
            <a:ext cx="850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do</a:t>
            </a:r>
            <a:r>
              <a:rPr lang="pt-BR" sz="2800" dirty="0" smtClean="0"/>
              <a:t>{</a:t>
            </a:r>
            <a:endParaRPr lang="pt-BR" sz="2800" dirty="0"/>
          </a:p>
          <a:p>
            <a:r>
              <a:rPr lang="pt-BR" sz="2800" dirty="0"/>
              <a:t>      </a:t>
            </a:r>
            <a:r>
              <a:rPr lang="pt-BR" sz="2800" dirty="0" smtClean="0">
                <a:solidFill>
                  <a:srgbClr val="0000FF"/>
                </a:solidFill>
              </a:rPr>
              <a:t>[Bloco de código]</a:t>
            </a:r>
          </a:p>
          <a:p>
            <a:r>
              <a:rPr lang="pt-BR" sz="2800" dirty="0" smtClean="0"/>
              <a:t>}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while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FF00"/>
                </a:solidFill>
              </a:rPr>
              <a:t>[teste]</a:t>
            </a:r>
            <a:r>
              <a:rPr lang="pt-BR" sz="2800" dirty="0"/>
              <a:t>)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534406" y="1406960"/>
            <a:ext cx="4020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Primeiro o bloco de código é executado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709093" y="1947975"/>
            <a:ext cx="1870419" cy="340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087527" y="2901719"/>
            <a:ext cx="4020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Depois o teste é feito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854233" y="3004457"/>
            <a:ext cx="2118740" cy="394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escrita</a:t>
            </a:r>
            <a:r>
              <a:rPr lang="pt-BR" sz="3200" dirty="0">
                <a:latin typeface="Consolas" panose="020B0609020204030204" pitchFamily="49" charset="0"/>
              </a:rPr>
              <a:t/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 smtClean="0">
                <a:latin typeface="Consolas" panose="020B0609020204030204" pitchFamily="49" charset="0"/>
              </a:rPr>
              <a:t>(O </a:t>
            </a:r>
            <a:r>
              <a:rPr lang="pt-BR" sz="3200" dirty="0">
                <a:latin typeface="Consolas" panose="020B0609020204030204" pitchFamily="49" charset="0"/>
              </a:rPr>
              <a:t>programa mais simples em </a:t>
            </a:r>
            <a:r>
              <a:rPr lang="pt-BR" sz="3200" dirty="0" smtClean="0">
                <a:latin typeface="Consolas" panose="020B0609020204030204" pitchFamily="49" charset="0"/>
              </a:rPr>
              <a:t>Java)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4" y="2396280"/>
            <a:ext cx="10985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for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[variável de controle] ; [teste] ; [incremento]</a:t>
            </a:r>
            <a:r>
              <a:rPr lang="pt-BR" sz="2800" dirty="0" smtClean="0"/>
              <a:t>){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      </a:t>
            </a:r>
            <a:r>
              <a:rPr lang="pt-BR" sz="2800" dirty="0" smtClean="0">
                <a:solidFill>
                  <a:srgbClr val="0000FF"/>
                </a:solidFill>
              </a:rPr>
              <a:t> </a:t>
            </a:r>
            <a:r>
              <a:rPr lang="pt-BR" sz="2800" dirty="0">
                <a:solidFill>
                  <a:srgbClr val="0000FF"/>
                </a:solidFill>
              </a:rPr>
              <a:t>[Bloco de </a:t>
            </a:r>
            <a:r>
              <a:rPr lang="pt-BR" sz="2800" dirty="0" smtClean="0">
                <a:solidFill>
                  <a:srgbClr val="0000FF"/>
                </a:solidFill>
              </a:rPr>
              <a:t>código]</a:t>
            </a:r>
            <a:endParaRPr lang="pt-BR" sz="2800" dirty="0" smtClean="0">
              <a:solidFill>
                <a:srgbClr val="FF0000"/>
              </a:solidFill>
            </a:endParaRP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6515231" y="2037638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2802673"/>
            <a:ext cx="10610850" cy="2800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1324857" cy="1750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677396" cy="1858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6515231" y="2037638"/>
            <a:ext cx="462733" cy="1715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1324857" cy="1750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677396" cy="1858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6330504" y="2037638"/>
            <a:ext cx="184728" cy="1858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9" idx="0"/>
          </p:cNvCxnSpPr>
          <p:nvPr/>
        </p:nvCxnSpPr>
        <p:spPr>
          <a:xfrm>
            <a:off x="6422868" y="4312693"/>
            <a:ext cx="3064370" cy="1642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76" y="5955374"/>
            <a:ext cx="5409524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30264" y="1499324"/>
            <a:ext cx="363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 inicia igual a 0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2722268" y="1977914"/>
            <a:ext cx="447770" cy="1707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537751" y="1977912"/>
            <a:ext cx="548849" cy="351192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0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9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1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1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1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2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2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9" y="4200633"/>
            <a:ext cx="2509740" cy="2513305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21346" y="4129884"/>
            <a:ext cx="2806567" cy="258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525" y="343091"/>
            <a:ext cx="2577029" cy="75859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Variáveis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49967" y="1333481"/>
            <a:ext cx="509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Consolas" panose="020B0609020204030204" pitchFamily="49" charset="0"/>
              </a:rPr>
              <a:t>Memória RAM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29" y="1785784"/>
            <a:ext cx="5837142" cy="255175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77429" y="1785784"/>
            <a:ext cx="5837145" cy="277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68" y="1927617"/>
            <a:ext cx="5092063" cy="227301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131274" y="2497231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252472" y="25288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9" y="4258179"/>
            <a:ext cx="2329860" cy="2329860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>
            <a:off x="1279081" y="3011050"/>
            <a:ext cx="2852192" cy="20463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2042009" y="3062982"/>
            <a:ext cx="3224964" cy="195030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980498" y="5059817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351769" y="4934065"/>
            <a:ext cx="5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753910" y="5060553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0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351769" y="5457285"/>
            <a:ext cx="89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2042009" y="5340522"/>
            <a:ext cx="7465548" cy="44572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30" y="4373649"/>
            <a:ext cx="3237411" cy="221439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9924207" y="4645402"/>
            <a:ext cx="51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72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131271" y="2500621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252469" y="2528896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  <p:bldP spid="6" grpId="0" animBg="1"/>
      <p:bldP spid="8" grpId="0" animBg="1"/>
      <p:bldP spid="10" grpId="0" animBg="1"/>
      <p:bldP spid="22" grpId="0" animBg="1"/>
      <p:bldP spid="23" grpId="0"/>
      <p:bldP spid="24" grpId="0" animBg="1"/>
      <p:bldP spid="27" grpId="0"/>
      <p:bldP spid="33" grpId="0"/>
      <p:bldP spid="34" grpId="0" animBg="1"/>
      <p:bldP spid="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2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3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7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3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3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0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41913" y="1974305"/>
            <a:ext cx="16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Finaliza a repetição</a:t>
            </a: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8176570" y="2303704"/>
            <a:ext cx="96534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8344" y="2396280"/>
            <a:ext cx="11335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</a:rPr>
              <a:t>[tipo retorno] </a:t>
            </a:r>
            <a:r>
              <a:rPr lang="pt-BR" sz="2800" dirty="0" smtClean="0">
                <a:solidFill>
                  <a:srgbClr val="FF0000"/>
                </a:solidFill>
              </a:rPr>
              <a:t>[nome da função]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[parâmetros da função (separados por , )]</a:t>
            </a:r>
            <a:r>
              <a:rPr lang="pt-BR" sz="2800" dirty="0" smtClean="0"/>
              <a:t>){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      </a:t>
            </a:r>
            <a:r>
              <a:rPr lang="pt-BR" sz="2800" dirty="0" smtClean="0">
                <a:solidFill>
                  <a:srgbClr val="0000FF"/>
                </a:solidFill>
              </a:rPr>
              <a:t> </a:t>
            </a:r>
            <a:r>
              <a:rPr lang="pt-BR" sz="2800" dirty="0">
                <a:solidFill>
                  <a:srgbClr val="0000FF"/>
                </a:solidFill>
              </a:rPr>
              <a:t>[Bloco de </a:t>
            </a:r>
            <a:r>
              <a:rPr lang="pt-BR" sz="2800" dirty="0" smtClean="0">
                <a:solidFill>
                  <a:srgbClr val="0000FF"/>
                </a:solidFill>
              </a:rPr>
              <a:t>código]</a:t>
            </a:r>
          </a:p>
          <a:p>
            <a:r>
              <a:rPr lang="pt-BR" sz="2800" dirty="0" smtClean="0">
                <a:solidFill>
                  <a:srgbClr val="0000FF"/>
                </a:solidFill>
              </a:rPr>
              <a:t>        </a:t>
            </a:r>
            <a:r>
              <a:rPr lang="pt-BR" sz="2800" dirty="0" smtClean="0">
                <a:solidFill>
                  <a:srgbClr val="66FFFF"/>
                </a:solidFill>
              </a:rPr>
              <a:t>[retorno da função]</a:t>
            </a: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775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27" y="2164979"/>
            <a:ext cx="5296139" cy="14178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27" y="4835795"/>
            <a:ext cx="5407344" cy="14178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895" y="2164979"/>
            <a:ext cx="4103521" cy="210475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36327" y="1240896"/>
            <a:ext cx="5462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Função sem parâmetros e retorno vazio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6465" y="3902679"/>
            <a:ext cx="5462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Função com um parâmetro e retorno vazio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448895" y="1240896"/>
            <a:ext cx="410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Função com um parâmetro e retorno inteiro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183464" y="1591141"/>
            <a:ext cx="5638250" cy="232771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6821714" y="2341208"/>
            <a:ext cx="1059542" cy="750333"/>
          </a:xfrm>
          <a:prstGeom prst="right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924798" y="2480491"/>
            <a:ext cx="41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Função </a:t>
            </a:r>
            <a:r>
              <a:rPr lang="pt-B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pt-B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(principal)</a:t>
            </a:r>
            <a:endParaRPr lang="pt-B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183464" y="4191681"/>
            <a:ext cx="5638250" cy="200591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Seta para a direita 17"/>
          <p:cNvSpPr/>
          <p:nvPr/>
        </p:nvSpPr>
        <p:spPr>
          <a:xfrm>
            <a:off x="6821714" y="4770597"/>
            <a:ext cx="1059542" cy="750333"/>
          </a:xfrm>
          <a:prstGeom prst="right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924798" y="4895366"/>
            <a:ext cx="41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Função soma</a:t>
            </a:r>
            <a:endParaRPr lang="pt-B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6" grpId="0"/>
      <p:bldP spid="17" grpId="0" animBg="1"/>
      <p:bldP spid="18" grpId="0" animBg="1"/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768076" y="15725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1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1392190" y="195434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1392190" y="230268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1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1392190" y="269457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865672" y="2120341"/>
            <a:ext cx="1243357" cy="64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14551" y="2595475"/>
            <a:ext cx="1875049" cy="320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251200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236094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5.55112E-17 L 0.19466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3761191" y="270908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865672" y="2120341"/>
            <a:ext cx="1243357" cy="64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14551" y="2595475"/>
            <a:ext cx="1875049" cy="320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251200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236094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251200" y="4605947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236094" y="4580165"/>
            <a:ext cx="628006" cy="34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864100" y="4648800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b vale 6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76800" y="5148565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 vale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5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9414 0.277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1390653" y="498840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865672" y="2120341"/>
            <a:ext cx="1243357" cy="64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14551" y="2595475"/>
            <a:ext cx="1875049" cy="320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251200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236094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251200" y="4605947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236094" y="4580165"/>
            <a:ext cx="628006" cy="34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864100" y="4648800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b vale 6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76800" y="5148565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 vale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3845247" y="5248139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446873" y="5764913"/>
            <a:ext cx="316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soma recebe 6 + 4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446873" y="6107927"/>
            <a:ext cx="316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soma recebe 10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1390653" y="535670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865672" y="2120341"/>
            <a:ext cx="1243357" cy="64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14551" y="2595475"/>
            <a:ext cx="1875049" cy="320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251200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236094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251200" y="4605947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236094" y="4580165"/>
            <a:ext cx="628006" cy="34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864100" y="4648800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b vale 6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76800" y="5148565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 vale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3845247" y="5248139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446873" y="5764913"/>
            <a:ext cx="316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soma vale 10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7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186 L -0.04544 -0.166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840325" y="4212293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865672" y="2120341"/>
            <a:ext cx="1243357" cy="64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14551" y="2595475"/>
            <a:ext cx="1875049" cy="320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251200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236094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251200" y="4605947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236094" y="4580165"/>
            <a:ext cx="628006" cy="34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864100" y="4648800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b vale 6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76800" y="5148565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 vale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3845247" y="5248139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446873" y="5764913"/>
            <a:ext cx="316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soma vale 10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23555 -0.221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-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5400000">
            <a:off x="5026931" y="1627592"/>
            <a:ext cx="580573" cy="260259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9884229" y="2824273"/>
            <a:ext cx="269481" cy="135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317478" y="2315623"/>
            <a:ext cx="694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Função soma retorna 10 para resultado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187022" y="4227099"/>
            <a:ext cx="20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onsolas" panose="020B0609020204030204" pitchFamily="49" charset="0"/>
              </a:rPr>
              <a:t>Resultado agora vale 10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8021061" y="3658845"/>
            <a:ext cx="16923" cy="1344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060679" y="5058914"/>
            <a:ext cx="20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onsolas" panose="020B0609020204030204" pitchFamily="49" charset="0"/>
              </a:rPr>
              <a:t>Imprime 10 na tela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9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1806 0.058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1415</TotalTime>
  <Words>1265</Words>
  <Application>Microsoft Office PowerPoint</Application>
  <PresentationFormat>Widescreen</PresentationFormat>
  <Paragraphs>398</Paragraphs>
  <Slides>67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Office Theme</vt:lpstr>
      <vt:lpstr> Melhore a Sua Lógica de Programação com Java </vt:lpstr>
      <vt:lpstr>RESUMO PRÁTICO</vt:lpstr>
      <vt:lpstr>Fluxo de criação, compilação e execução de um programa em JAVA</vt:lpstr>
      <vt:lpstr>Instrução de escrita (O programa mais simples em Java)</vt:lpstr>
      <vt:lpstr>Variáveis</vt:lpstr>
      <vt:lpstr>Tipos primitivos em Java</vt:lpstr>
      <vt:lpstr>Declaração e instruções de atribuição</vt:lpstr>
      <vt:lpstr>Operadores Aritméticos</vt:lpstr>
      <vt:lpstr>Arrays em Java</vt:lpstr>
      <vt:lpstr>Atribuição utilizando o tipo char</vt:lpstr>
      <vt:lpstr>Atribuição utilizando o “tipo” String</vt:lpstr>
      <vt:lpstr>Concatenação de Strings</vt:lpstr>
      <vt:lpstr>Atribuição utilizando o tipo boolean</vt:lpstr>
      <vt:lpstr>Operadores relacionais (Comparação)</vt:lpstr>
      <vt:lpstr>Operadores lógicos</vt:lpstr>
      <vt:lpstr>Instrução de leitura</vt:lpstr>
      <vt:lpstr>Estrutura condicional IF</vt:lpstr>
      <vt:lpstr>Estrutura condicional IF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Do While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Função</vt:lpstr>
      <vt:lpstr>Função</vt:lpstr>
      <vt:lpstr>Função</vt:lpstr>
      <vt:lpstr>Função</vt:lpstr>
      <vt:lpstr>Função</vt:lpstr>
      <vt:lpstr>Função</vt:lpstr>
      <vt:lpstr>Função</vt:lpstr>
      <vt:lpstr>Função</vt:lpstr>
      <vt:lpstr>Função</vt:lpstr>
      <vt:lpstr>Função</vt:lpstr>
      <vt:lpstr>Função</vt:lpstr>
      <vt:lpstr>Função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Leandra Inácio de Paula</cp:lastModifiedBy>
  <cp:revision>172</cp:revision>
  <dcterms:created xsi:type="dcterms:W3CDTF">2023-02-03T13:36:09Z</dcterms:created>
  <dcterms:modified xsi:type="dcterms:W3CDTF">2023-04-13T23:49:28Z</dcterms:modified>
</cp:coreProperties>
</file>