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7" r:id="rId4"/>
    <p:sldId id="272" r:id="rId5"/>
    <p:sldId id="259" r:id="rId6"/>
    <p:sldId id="260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63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66FFFF"/>
    <a:srgbClr val="99CCFF"/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8FAB4-CDC9-4783-9150-ADAB9E9698F4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099E1-500E-4369-A36A-E001CECA3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4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099E1-500E-4369-A36A-E001CECA372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46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96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79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8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43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88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15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74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6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84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92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9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C966-7050-4632-AD51-45F5537B7264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995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2896" y="4618298"/>
            <a:ext cx="9144000" cy="974583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PRÁTICO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511859"/>
            <a:ext cx="9144000" cy="784768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dos tópicos básicos e essenciais para a resolução de exercícios com </a:t>
            </a:r>
            <a:r>
              <a:rPr lang="pt-BR" dirty="0">
                <a:latin typeface="Consolas" panose="020B0609020204030204" pitchFamily="49" charset="0"/>
              </a:rPr>
              <a:t>J</a:t>
            </a:r>
            <a:r>
              <a:rPr lang="pt-BR" dirty="0" smtClean="0">
                <a:latin typeface="Consolas" panose="020B0609020204030204" pitchFamily="49" charset="0"/>
              </a:rPr>
              <a:t>ava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52" y="160890"/>
            <a:ext cx="4808113" cy="48081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96" y="608402"/>
            <a:ext cx="2928394" cy="36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59" y="1585247"/>
            <a:ext cx="4172748" cy="323241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Atribuição utilizando o “tipo” </a:t>
            </a:r>
            <a:r>
              <a:rPr lang="pt-BR" sz="3200" dirty="0" err="1" smtClean="0">
                <a:latin typeface="Consolas" panose="020B0609020204030204" pitchFamily="49" charset="0"/>
              </a:rPr>
              <a:t>String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84999" y="2268638"/>
            <a:ext cx="1717507" cy="258502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3002506" y="2266456"/>
            <a:ext cx="2636400" cy="2182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36525" y="2074796"/>
            <a:ext cx="15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289686" y="2591996"/>
            <a:ext cx="15614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289686" y="2921148"/>
            <a:ext cx="33521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285000" y="3580564"/>
            <a:ext cx="1566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289686" y="3903922"/>
            <a:ext cx="244411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285000" y="4246406"/>
            <a:ext cx="3217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2842842" y="2594678"/>
            <a:ext cx="2793683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4641850" y="2923529"/>
            <a:ext cx="9946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2853533" y="3583248"/>
            <a:ext cx="278299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733800" y="3906304"/>
            <a:ext cx="190272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4502150" y="4248788"/>
            <a:ext cx="1134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636525" y="238770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5636524" y="271869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“a” na tela)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5599363" y="3385125"/>
            <a:ext cx="17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620172" y="3661222"/>
            <a:ext cx="158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579466" y="4034495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</a:t>
            </a:r>
            <a:r>
              <a:rPr lang="pt-BR" dirty="0" err="1" smtClean="0">
                <a:latin typeface="Consolas" panose="020B0609020204030204" pitchFamily="49" charset="0"/>
              </a:rPr>
              <a:t>pedro</a:t>
            </a:r>
            <a:r>
              <a:rPr lang="pt-BR" dirty="0" smtClean="0">
                <a:latin typeface="Consolas" panose="020B0609020204030204" pitchFamily="49" charset="0"/>
              </a:rPr>
              <a:t>” na tela)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3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3" grpId="0" animBg="1"/>
      <p:bldP spid="24" grpId="0" animBg="1"/>
      <p:bldP spid="25" grpId="0" animBg="1"/>
      <p:bldP spid="26" grpId="0" animBg="1"/>
      <p:bldP spid="28" grpId="0" animBg="1"/>
      <p:bldP spid="43" grpId="0"/>
      <p:bldP spid="44" grpId="0"/>
      <p:bldP spid="45" grpId="0"/>
      <p:bldP spid="4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Concatenação de </a:t>
            </a:r>
            <a:r>
              <a:rPr lang="pt-BR" sz="3200" dirty="0" err="1" smtClean="0">
                <a:latin typeface="Consolas" panose="020B0609020204030204" pitchFamily="49" charset="0"/>
              </a:rPr>
              <a:t>Strings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72" y="2610134"/>
            <a:ext cx="6810181" cy="242589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943804" y="4071366"/>
            <a:ext cx="5305265" cy="25786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6249070" y="4071366"/>
            <a:ext cx="1134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7367327" y="3857073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na tela “</a:t>
            </a:r>
            <a:r>
              <a:rPr lang="pt-BR" dirty="0" err="1" smtClean="0">
                <a:latin typeface="Consolas" panose="020B0609020204030204" pitchFamily="49" charset="0"/>
              </a:rPr>
              <a:t>JoãoDutra</a:t>
            </a:r>
            <a:r>
              <a:rPr lang="pt-BR" dirty="0" smtClean="0">
                <a:latin typeface="Consolas" panose="020B0609020204030204" pitchFamily="49" charset="0"/>
              </a:rPr>
              <a:t>”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946076" y="4428485"/>
            <a:ext cx="5981774" cy="25786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927850" y="4428485"/>
            <a:ext cx="45786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7369599" y="4214192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na tela “João Dutra”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4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04" y="1595913"/>
            <a:ext cx="3835134" cy="260836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Atribuição utilizando o tipo </a:t>
            </a:r>
            <a:r>
              <a:rPr lang="pt-BR" sz="3200" dirty="0" err="1" smtClean="0">
                <a:latin typeface="Consolas" panose="020B0609020204030204" pitchFamily="49" charset="0"/>
              </a:rPr>
              <a:t>boolean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84999" y="2268637"/>
            <a:ext cx="2448801" cy="27885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3733800" y="2271218"/>
            <a:ext cx="190510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36525" y="2074796"/>
            <a:ext cx="363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 e inicialização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284999" y="2606320"/>
            <a:ext cx="3095931" cy="259573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4380931" y="2610552"/>
            <a:ext cx="1255594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636525" y="238770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“</a:t>
            </a:r>
            <a:r>
              <a:rPr lang="pt-BR" dirty="0" err="1" smtClean="0">
                <a:latin typeface="Consolas" panose="020B0609020204030204" pitchFamily="49" charset="0"/>
              </a:rPr>
              <a:t>true</a:t>
            </a:r>
            <a:r>
              <a:rPr lang="pt-BR" dirty="0" smtClean="0">
                <a:latin typeface="Consolas" panose="020B0609020204030204" pitchFamily="49" charset="0"/>
              </a:rPr>
              <a:t>”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1284999" y="3268762"/>
            <a:ext cx="2448801" cy="27885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8" name="Conector de seta reta 37"/>
          <p:cNvCxnSpPr/>
          <p:nvPr/>
        </p:nvCxnSpPr>
        <p:spPr>
          <a:xfrm>
            <a:off x="3733800" y="3271343"/>
            <a:ext cx="190510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5636525" y="3074921"/>
            <a:ext cx="363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284999" y="3606445"/>
            <a:ext cx="3095931" cy="259573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380931" y="3610677"/>
            <a:ext cx="1255594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5636525" y="3387826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“false”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81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3" grpId="0" animBg="1"/>
      <p:bldP spid="43" grpId="0"/>
      <p:bldP spid="37" grpId="0" animBg="1"/>
      <p:bldP spid="39" grpId="0"/>
      <p:bldP spid="40" grpId="0" animBg="1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4916" y="419322"/>
            <a:ext cx="10515600" cy="680656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Operadores relacionais (Comparação)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322098" y="1837581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==</a:t>
            </a:r>
            <a:r>
              <a:rPr lang="pt-BR" sz="2000" b="1" dirty="0" smtClean="0">
                <a:latin typeface="Consolas" panose="020B0609020204030204" pitchFamily="49" charset="0"/>
              </a:rPr>
              <a:t> 2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041724" y="1310253"/>
            <a:ext cx="1820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Resultado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041724" y="1837581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322097" y="2204135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==</a:t>
            </a:r>
            <a:r>
              <a:rPr lang="pt-BR" sz="2000" b="1" dirty="0" smtClean="0">
                <a:latin typeface="Consolas" panose="020B0609020204030204" pitchFamily="49" charset="0"/>
              </a:rPr>
              <a:t> 5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041724" y="2204135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21535" y="1284067"/>
            <a:ext cx="976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Nome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16990" y="1837581"/>
            <a:ext cx="143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16989" y="2212125"/>
            <a:ext cx="143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335754" y="1310741"/>
            <a:ext cx="1400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Operação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324371" y="2561253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3 </a:t>
            </a:r>
            <a:r>
              <a:rPr lang="pt-BR" sz="2000" b="1" dirty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=</a:t>
            </a:r>
            <a:r>
              <a:rPr lang="pt-BR" sz="2000" b="1" dirty="0" smtClean="0">
                <a:latin typeface="Consolas" panose="020B0609020204030204" pitchFamily="49" charset="0"/>
              </a:rPr>
              <a:t> 4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043998" y="2561253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19263" y="2569243"/>
            <a:ext cx="187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Diferente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326644" y="2918372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3 </a:t>
            </a:r>
            <a:r>
              <a:rPr lang="pt-BR" sz="2000" b="1" dirty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=</a:t>
            </a:r>
            <a:r>
              <a:rPr lang="pt-BR" sz="2000" b="1" dirty="0" smtClean="0">
                <a:latin typeface="Consolas" panose="020B0609020204030204" pitchFamily="49" charset="0"/>
              </a:rPr>
              <a:t> 3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046271" y="2918372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21536" y="2926362"/>
            <a:ext cx="187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Diferente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324371" y="3272873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smtClean="0">
                <a:latin typeface="Consolas" panose="020B0609020204030204" pitchFamily="49" charset="0"/>
              </a:rPr>
              <a:t> 3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043997" y="3272873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324370" y="3625779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>
                <a:solidFill>
                  <a:srgbClr val="00FF00"/>
                </a:solidFill>
                <a:latin typeface="Consolas" panose="020B0609020204030204" pitchFamily="49" charset="0"/>
              </a:rPr>
              <a:t>&lt; </a:t>
            </a:r>
            <a:r>
              <a:rPr lang="pt-BR" sz="2000" b="1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043997" y="3625779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19263" y="3272873"/>
            <a:ext cx="17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Menor que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19262" y="3633769"/>
            <a:ext cx="160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Menor que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326644" y="3982897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3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&lt;=</a:t>
            </a:r>
            <a:r>
              <a:rPr lang="pt-BR" sz="2000" b="1" dirty="0" smtClean="0">
                <a:latin typeface="Consolas" panose="020B0609020204030204" pitchFamily="49" charset="0"/>
              </a:rPr>
              <a:t> 3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046271" y="3982897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21535" y="3990887"/>
            <a:ext cx="2271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Menor ou 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328917" y="4340016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3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&lt;=</a:t>
            </a:r>
            <a:r>
              <a:rPr lang="pt-BR" sz="2000" b="1" dirty="0" smtClean="0">
                <a:latin typeface="Consolas" panose="020B0609020204030204" pitchFamily="49" charset="0"/>
              </a:rPr>
              <a:t> 2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048544" y="4340016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623809" y="4348006"/>
            <a:ext cx="2698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Menor ou 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3326643" y="4708165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</a:t>
            </a:r>
            <a:r>
              <a:rPr lang="pt-BR" sz="2000" b="1" dirty="0" smtClean="0">
                <a:latin typeface="Consolas" panose="020B0609020204030204" pitchFamily="49" charset="0"/>
              </a:rPr>
              <a:t>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046269" y="4708165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326642" y="5074719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</a:t>
            </a:r>
            <a:r>
              <a:rPr lang="pt-BR" sz="2000" b="1" dirty="0" smtClean="0">
                <a:latin typeface="Consolas" panose="020B0609020204030204" pitchFamily="49" charset="0"/>
              </a:rPr>
              <a:t> 5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5046269" y="5074719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21535" y="4708165"/>
            <a:ext cx="17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Maior que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21534" y="5082709"/>
            <a:ext cx="160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Maior que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3328915" y="5461070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&gt;=</a:t>
            </a:r>
            <a:r>
              <a:rPr lang="pt-BR" sz="2000" b="1" dirty="0" smtClean="0">
                <a:latin typeface="Consolas" panose="020B0609020204030204" pitchFamily="49" charset="0"/>
              </a:rPr>
              <a:t>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048541" y="5461070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328914" y="5827624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&gt;=</a:t>
            </a:r>
            <a:r>
              <a:rPr lang="pt-BR" sz="2000" b="1" dirty="0" smtClean="0">
                <a:latin typeface="Consolas" panose="020B0609020204030204" pitchFamily="49" charset="0"/>
              </a:rPr>
              <a:t> 5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048541" y="5827624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23806" y="5461070"/>
            <a:ext cx="236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Maior ou 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623806" y="5835614"/>
            <a:ext cx="236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Maior ou igual</a:t>
            </a:r>
          </a:p>
        </p:txBody>
      </p:sp>
    </p:spTree>
    <p:extLst>
      <p:ext uri="{BB962C8B-B14F-4D97-AF65-F5344CB8AC3E}">
        <p14:creationId xmlns:p14="http://schemas.microsoft.com/office/powerpoint/2010/main" val="407977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709" y="269590"/>
            <a:ext cx="5357884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Operadores lógicos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20089" y="1285199"/>
            <a:ext cx="372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&amp;&amp; (operador “e”)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270028" y="1285199"/>
            <a:ext cx="372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|| (operador “ou”)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20089" y="2042739"/>
            <a:ext cx="3829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20089" y="2477114"/>
            <a:ext cx="37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false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latin typeface="Consolas" panose="020B0609020204030204" pitchFamily="49" charset="0"/>
              </a:rPr>
              <a:t>false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20088" y="2911489"/>
            <a:ext cx="372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alse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920087" y="3345864"/>
            <a:ext cx="3723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alse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false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270028" y="2042739"/>
            <a:ext cx="3829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|| 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270028" y="2477114"/>
            <a:ext cx="37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||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270027" y="2911489"/>
            <a:ext cx="372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|| 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270026" y="3345864"/>
            <a:ext cx="3723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alse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||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961032" y="3946319"/>
            <a:ext cx="2427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3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5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2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" name="Seta para baixo 2"/>
          <p:cNvSpPr/>
          <p:nvPr/>
        </p:nvSpPr>
        <p:spPr>
          <a:xfrm>
            <a:off x="1179396" y="4393047"/>
            <a:ext cx="444689" cy="443934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baixo 16"/>
          <p:cNvSpPr/>
          <p:nvPr/>
        </p:nvSpPr>
        <p:spPr>
          <a:xfrm>
            <a:off x="1651381" y="5413125"/>
            <a:ext cx="730013" cy="728774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69962" y="4831138"/>
            <a:ext cx="264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4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19" name="Seta para baixo 18"/>
          <p:cNvSpPr/>
          <p:nvPr/>
        </p:nvSpPr>
        <p:spPr>
          <a:xfrm>
            <a:off x="2431013" y="4394112"/>
            <a:ext cx="444689" cy="443934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1347147" y="6103491"/>
            <a:ext cx="1528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32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3200" b="1" dirty="0"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270026" y="3982837"/>
            <a:ext cx="372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! (operador “não”)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270028" y="4542865"/>
            <a:ext cx="2205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latin typeface="Consolas" panose="020B0609020204030204" pitchFamily="49" charset="0"/>
              </a:rPr>
              <a:t>false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270026" y="4880228"/>
            <a:ext cx="2205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270026" y="5436141"/>
            <a:ext cx="2427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smtClean="0">
                <a:latin typeface="Consolas" panose="020B0609020204030204" pitchFamily="49" charset="0"/>
              </a:rPr>
              <a:t>(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3</a:t>
            </a:r>
            <a:r>
              <a:rPr lang="pt-BR" sz="2000" b="1" dirty="0" smtClean="0">
                <a:latin typeface="Consolas" panose="020B0609020204030204" pitchFamily="49" charset="0"/>
              </a:rPr>
              <a:t>) 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505771" y="6202267"/>
            <a:ext cx="201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latin typeface="Consolas" panose="020B0609020204030204" pitchFamily="49" charset="0"/>
              </a:rPr>
              <a:t>→ 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Seta para baixo 25"/>
          <p:cNvSpPr/>
          <p:nvPr/>
        </p:nvSpPr>
        <p:spPr>
          <a:xfrm>
            <a:off x="6897753" y="5859351"/>
            <a:ext cx="217424" cy="381016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9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3" grpId="0" animBg="1"/>
      <p:bldP spid="17" grpId="0" animBg="1"/>
      <p:bldP spid="18" grpId="0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709" y="269590"/>
            <a:ext cx="535788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condicional IF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34" name="CaixaDeTexto 33"/>
          <p:cNvSpPr txBox="1"/>
          <p:nvPr/>
        </p:nvSpPr>
        <p:spPr>
          <a:xfrm>
            <a:off x="469709" y="1708279"/>
            <a:ext cx="103040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pt-BR" sz="2800" b="1" dirty="0">
                <a:latin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rgbClr val="00FF00"/>
                </a:solidFill>
                <a:latin typeface="Consolas" panose="020B0609020204030204" pitchFamily="49" charset="0"/>
              </a:rPr>
              <a:t>[Teste que retornar um verdadeiro ou falso</a:t>
            </a:r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]</a:t>
            </a:r>
            <a:r>
              <a:rPr lang="pt-BR" sz="2800" b="1" dirty="0" smtClean="0">
                <a:latin typeface="Consolas" panose="020B0609020204030204" pitchFamily="49" charset="0"/>
              </a:rPr>
              <a:t>){</a:t>
            </a:r>
          </a:p>
          <a:p>
            <a:endParaRPr lang="pt-BR" sz="2800" b="1" dirty="0"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    </a:t>
            </a:r>
            <a:r>
              <a:rPr lang="pt-BR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[Bloco de código se o teste for verdadeiro</a:t>
            </a:r>
            <a:r>
              <a:rPr lang="pt-BR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]</a:t>
            </a:r>
          </a:p>
          <a:p>
            <a:endParaRPr lang="pt-BR" sz="2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} </a:t>
            </a:r>
            <a:r>
              <a:rPr lang="pt-BR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pt-BR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sz="2800" b="1" dirty="0" smtClean="0">
                <a:latin typeface="Consolas" panose="020B0609020204030204" pitchFamily="49" charset="0"/>
              </a:rPr>
              <a:t>{</a:t>
            </a:r>
          </a:p>
          <a:p>
            <a:endParaRPr lang="pt-BR" sz="2800" b="1" dirty="0"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    </a:t>
            </a:r>
            <a:r>
              <a:rPr lang="pt-BR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[Bloco de código se o teste for falso</a:t>
            </a:r>
            <a:r>
              <a:rPr lang="pt-BR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]</a:t>
            </a:r>
          </a:p>
          <a:p>
            <a:endParaRPr lang="pt-BR" sz="2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}</a:t>
            </a:r>
            <a:endParaRPr lang="pt-BR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709" y="269590"/>
            <a:ext cx="535788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condicional IF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" y="1696015"/>
            <a:ext cx="4780923" cy="2016172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74" y="1696015"/>
            <a:ext cx="4566308" cy="2016172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1478929" y="1064069"/>
            <a:ext cx="3339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Caso verdadeiro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6585807" y="1052729"/>
            <a:ext cx="3339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Caso falso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335" y="3930097"/>
            <a:ext cx="6080078" cy="2684551"/>
          </a:xfrm>
          <a:prstGeom prst="rect">
            <a:avLst/>
          </a:prstGeom>
        </p:spPr>
      </p:pic>
      <p:sp>
        <p:nvSpPr>
          <p:cNvPr id="31" name="Seta para baixo 30"/>
          <p:cNvSpPr/>
          <p:nvPr/>
        </p:nvSpPr>
        <p:spPr>
          <a:xfrm rot="16200000">
            <a:off x="1214292" y="242175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baixo 31"/>
          <p:cNvSpPr/>
          <p:nvPr/>
        </p:nvSpPr>
        <p:spPr>
          <a:xfrm rot="16200000">
            <a:off x="6352598" y="2866669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baixo 32"/>
          <p:cNvSpPr/>
          <p:nvPr/>
        </p:nvSpPr>
        <p:spPr>
          <a:xfrm rot="16200000">
            <a:off x="3625321" y="4888110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97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 animBg="1"/>
      <p:bldP spid="32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Instrução de leitura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4" y="1607314"/>
            <a:ext cx="9977187" cy="475524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109176" y="3701444"/>
            <a:ext cx="5190103" cy="36538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111448" y="4276929"/>
            <a:ext cx="5190103" cy="36538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109177" y="4849311"/>
            <a:ext cx="5190103" cy="36538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9" name="Seta para baixo 8"/>
          <p:cNvSpPr/>
          <p:nvPr/>
        </p:nvSpPr>
        <p:spPr>
          <a:xfrm>
            <a:off x="1119112" y="3701444"/>
            <a:ext cx="545911" cy="1513248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7299279" y="3703187"/>
            <a:ext cx="59932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7299278" y="4279310"/>
            <a:ext cx="59932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7287370" y="4851692"/>
            <a:ext cx="59932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7898605" y="3514802"/>
            <a:ext cx="189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884991" y="3895389"/>
            <a:ext cx="321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Instrução 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de leitura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884991" y="4510430"/>
            <a:ext cx="321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Instrução 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de Escrita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5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03011" cy="132556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Fluxo de criação, compilação e execução de um programa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988998" y="2058823"/>
            <a:ext cx="1463917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Editor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30942" y="301247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Vamos utilizar o 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VISUAL STUDIO CODE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038772" y="2058823"/>
            <a:ext cx="1963755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rquivo: olaMundo.java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715696" y="2044172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586741" y="2044172"/>
            <a:ext cx="1949145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Compilador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227332" y="2044309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415" y="2101536"/>
            <a:ext cx="593010" cy="73091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0" y="2268638"/>
            <a:ext cx="448534" cy="44853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7661868" y="1606694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Consolas" panose="020B0609020204030204" pitchFamily="49" charset="0"/>
              </a:rPr>
              <a:t>j</a:t>
            </a:r>
            <a:r>
              <a:rPr lang="pt-BR" sz="1200" dirty="0" err="1" smtClean="0">
                <a:latin typeface="Consolas" panose="020B0609020204030204" pitchFamily="49" charset="0"/>
              </a:rPr>
              <a:t>avac</a:t>
            </a:r>
            <a:r>
              <a:rPr lang="pt-BR" sz="1200" dirty="0" smtClean="0">
                <a:latin typeface="Consolas" panose="020B0609020204030204" pitchFamily="49" charset="0"/>
              </a:rPr>
              <a:t> olaMundo.java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346393" y="4336344"/>
            <a:ext cx="1985954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rquivo:</a:t>
            </a:r>
          </a:p>
          <a:p>
            <a:r>
              <a:rPr lang="pt-BR" dirty="0" err="1" smtClean="0">
                <a:latin typeface="Consolas" panose="020B0609020204030204" pitchFamily="49" charset="0"/>
              </a:rPr>
              <a:t>olaMundo.class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 rot="3105052">
            <a:off x="8402061" y="3232940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655211" y="4336344"/>
            <a:ext cx="1156012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JVM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04" y="4350412"/>
            <a:ext cx="593010" cy="730919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 rot="10800000">
            <a:off x="6963032" y="436300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4" name="CaixaDeTexto 23"/>
          <p:cNvSpPr txBox="1"/>
          <p:nvPr/>
        </p:nvSpPr>
        <p:spPr>
          <a:xfrm rot="10800000">
            <a:off x="4179455" y="4363005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92311" y="3907516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>
                <a:latin typeface="Consolas" panose="020B0609020204030204" pitchFamily="49" charset="0"/>
              </a:rPr>
              <a:t>java</a:t>
            </a:r>
            <a:r>
              <a:rPr lang="pt-BR" sz="1200" dirty="0" smtClean="0"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latin typeface="Consolas" panose="020B0609020204030204" pitchFamily="49" charset="0"/>
              </a:rPr>
              <a:t>olaMundo.class</a:t>
            </a:r>
            <a:endParaRPr lang="pt-BR" sz="1200" dirty="0">
              <a:latin typeface="Consolas" panose="020B0609020204030204" pitchFamily="49" charset="0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58" y="3907516"/>
            <a:ext cx="3147370" cy="189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4" grpId="0"/>
      <p:bldP spid="17" grpId="0" animBg="1"/>
      <p:bldP spid="18" grpId="0"/>
      <p:bldP spid="21" grpId="0" animBg="1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Instrução de escrita</a:t>
            </a:r>
            <a:r>
              <a:rPr lang="pt-BR" sz="3200" dirty="0">
                <a:latin typeface="Consolas" panose="020B0609020204030204" pitchFamily="49" charset="0"/>
              </a:rPr>
              <a:t/>
            </a:r>
            <a:br>
              <a:rPr lang="pt-BR" sz="3200" dirty="0">
                <a:latin typeface="Consolas" panose="020B0609020204030204" pitchFamily="49" charset="0"/>
              </a:rPr>
            </a:br>
            <a:r>
              <a:rPr lang="pt-BR" sz="3200" dirty="0" smtClean="0">
                <a:latin typeface="Consolas" panose="020B0609020204030204" pitchFamily="49" charset="0"/>
              </a:rPr>
              <a:t>(O </a:t>
            </a:r>
            <a:r>
              <a:rPr lang="pt-BR" sz="3200" dirty="0">
                <a:latin typeface="Consolas" panose="020B0609020204030204" pitchFamily="49" charset="0"/>
              </a:rPr>
              <a:t>programa mais simples em </a:t>
            </a:r>
            <a:r>
              <a:rPr lang="pt-BR" sz="3200" dirty="0" smtClean="0">
                <a:latin typeface="Consolas" panose="020B0609020204030204" pitchFamily="49" charset="0"/>
              </a:rPr>
              <a:t>Java)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8631"/>
            <a:ext cx="12192000" cy="32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Variáveis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838200" y="1456443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Falar sobre variáveis</a:t>
            </a:r>
          </a:p>
        </p:txBody>
      </p:sp>
    </p:spTree>
    <p:extLst>
      <p:ext uri="{BB962C8B-B14F-4D97-AF65-F5344CB8AC3E}">
        <p14:creationId xmlns:p14="http://schemas.microsoft.com/office/powerpoint/2010/main" val="242426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164" y="110689"/>
            <a:ext cx="10515600" cy="644809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Tipos primitivos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00250" y="859809"/>
            <a:ext cx="7901215" cy="5677469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numéricos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84342" y="859808"/>
            <a:ext cx="1944324" cy="5677469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 booleano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539087" y="1357277"/>
            <a:ext cx="1636433" cy="2449434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latin typeface="Consolas" panose="020B0609020204030204" pitchFamily="49" charset="0"/>
              </a:rPr>
              <a:t>true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539087" y="3981157"/>
            <a:ext cx="1636433" cy="238916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false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36097" y="1385412"/>
            <a:ext cx="5043127" cy="501304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integrais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594110" y="1383066"/>
            <a:ext cx="2478401" cy="501304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de ponto flutuante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86014" y="1864519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byte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97737" y="2762503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short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09457" y="3660494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int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23526" y="4560827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long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21180" y="5472880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char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767754" y="2762509"/>
            <a:ext cx="2138289" cy="1640680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float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765406" y="4560828"/>
            <a:ext cx="2138289" cy="1640680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double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802791" y="190109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-128 a 127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043041" y="276460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-32.768 a 32.767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837495" y="548578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Caracteres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298457" y="3672497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-2.147.483.648 a 2.147.483.647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563400" y="4570483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-9.223.372.036.854.775.808 a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 9.223.372.036.854.775.807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91546" y="213995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byte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8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89202" y="3023877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2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8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95389" y="3935405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4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32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18832" y="484586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8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64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16486" y="5743849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2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16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755568" y="309745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4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32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755110" y="484586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8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64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780427" y="3920283"/>
            <a:ext cx="108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6 dígitos decimais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751385" y="5732138"/>
            <a:ext cx="108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15 dígitos decimais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539087" y="608787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bit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539087" y="352544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bit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779908" y="3511798"/>
            <a:ext cx="171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-3.40292347E+38 a +3.40292347E+38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766259" y="5287831"/>
            <a:ext cx="2252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-1.79769313486231570E+308 a +1.79769313486231570E+308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602892" y="3658331"/>
            <a:ext cx="4681182" cy="742695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630717" y="5476926"/>
            <a:ext cx="4681182" cy="742695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5782749" y="2762503"/>
            <a:ext cx="2107298" cy="1638523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8384405" y="859808"/>
            <a:ext cx="1944261" cy="5677469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38" grpId="0" animBg="1"/>
      <p:bldP spid="39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Declaração e instruções de atribuição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5124"/>
            <a:ext cx="4286250" cy="40386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677203" y="3046560"/>
            <a:ext cx="2075932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3766782" y="3043451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5990749" y="2754545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Declaração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77203" y="3666376"/>
            <a:ext cx="342666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2019869" y="3666376"/>
            <a:ext cx="3943584" cy="1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993021" y="3370968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Variável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679475" y="4304428"/>
            <a:ext cx="2075932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3769054" y="4301319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993021" y="4012413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Comando de atribuição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679475" y="4932223"/>
            <a:ext cx="3056298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>
            <a:off x="3769054" y="4929114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993021" y="4640208"/>
            <a:ext cx="50229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Declaração e comando de atribuição</a:t>
            </a:r>
            <a:endParaRPr lang="pt-B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76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5" grpId="0"/>
      <p:bldP spid="16" grpId="0" animBg="1"/>
      <p:bldP spid="18" grpId="0"/>
      <p:bldP spid="19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Operadores Aritméticos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46879" y="1981628"/>
            <a:ext cx="4364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soma: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46879" y="2908728"/>
            <a:ext cx="524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subtração: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46879" y="38612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multiplicação: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*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46879" y="47883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divisão: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/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46879" y="56900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módulo ou resto: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%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4261324" y="2268638"/>
            <a:ext cx="2736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9435935" y="200223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9372436" y="198642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7086436" y="1956228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2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1;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8770826" y="2268638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086436" y="2807127"/>
            <a:ext cx="1888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b = 4;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9429928" y="27909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4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9366429" y="27751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8142519" y="3057398"/>
            <a:ext cx="1078683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7086436" y="3683427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c = a </a:t>
            </a:r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b;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9023528" y="36672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7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934629" y="36514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9996394" y="3670404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9932895" y="365459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0993043" y="3669527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4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10929544" y="365371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9507078" y="3683427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=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10515918" y="3667293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9902418" y="198504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a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9895304" y="2774700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b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9464223" y="3651482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c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461770" y="365300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a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11458419" y="3653863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b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086436" y="4559727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d = c </a:t>
            </a:r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1;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9023528" y="45435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8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8934629" y="45277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9996394" y="4546704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7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9932895" y="453089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0993043" y="4545827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1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9507078" y="4559727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=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0515918" y="4543593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9464223" y="4527782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d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10461770" y="452930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c</a:t>
            </a:r>
            <a:endParaRPr lang="pt-B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4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8" grpId="0"/>
      <p:bldP spid="19" grpId="0" animBg="1"/>
      <p:bldP spid="20" grpId="0"/>
      <p:bldP spid="22" grpId="0"/>
      <p:bldP spid="23" grpId="0"/>
      <p:bldP spid="24" grpId="0" animBg="1"/>
      <p:bldP spid="27" grpId="0"/>
      <p:bldP spid="28" grpId="0"/>
      <p:bldP spid="29" grpId="0" animBg="1"/>
      <p:bldP spid="31" grpId="0"/>
      <p:bldP spid="32" grpId="0" animBg="1"/>
      <p:bldP spid="33" grpId="0"/>
      <p:bldP spid="34" grpId="0" animBg="1"/>
      <p:bldP spid="35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 animBg="1"/>
      <p:bldP spid="45" grpId="0"/>
      <p:bldP spid="46" grpId="0" animBg="1"/>
      <p:bldP spid="47" grpId="0"/>
      <p:bldP spid="49" grpId="0"/>
      <p:bldP spid="50" grpId="0"/>
      <p:bldP spid="51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 smtClean="0">
                <a:latin typeface="Consolas" panose="020B0609020204030204" pitchFamily="49" charset="0"/>
              </a:rPr>
              <a:t>Arrays</a:t>
            </a:r>
            <a:r>
              <a:rPr lang="pt-BR" sz="3200" dirty="0" smtClean="0">
                <a:latin typeface="Consolas" panose="020B0609020204030204" pitchFamily="49" charset="0"/>
              </a:rPr>
              <a:t>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46879" y="2007028"/>
            <a:ext cx="337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Variável(</a:t>
            </a:r>
            <a:r>
              <a:rPr lang="pt-BR" sz="2800" dirty="0" err="1" smtClean="0">
                <a:latin typeface="Consolas" panose="020B0609020204030204" pitchFamily="49" charset="0"/>
              </a:rPr>
              <a:t>int</a:t>
            </a:r>
            <a:r>
              <a:rPr lang="pt-BR" sz="2800" dirty="0" smtClean="0">
                <a:latin typeface="Consolas" panose="020B0609020204030204" pitchFamily="49" charset="0"/>
              </a:rPr>
              <a:t>) a 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218357" y="26446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205657" y="44226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46879" y="26858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</a:rPr>
              <a:t>i</a:t>
            </a:r>
            <a:r>
              <a:rPr lang="pt-BR" sz="2000" dirty="0" err="1" smtClean="0">
                <a:latin typeface="Consolas" panose="020B0609020204030204" pitchFamily="49" charset="0"/>
              </a:rPr>
              <a:t>nt</a:t>
            </a:r>
            <a:r>
              <a:rPr lang="pt-BR" sz="2000" dirty="0" smtClean="0">
                <a:latin typeface="Consolas" panose="020B0609020204030204" pitchFamily="49" charset="0"/>
              </a:rPr>
              <a:t> a;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1487602" y="29206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443492" y="1995653"/>
            <a:ext cx="337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>
                <a:latin typeface="Consolas" panose="020B0609020204030204" pitchFamily="49" charset="0"/>
              </a:rPr>
              <a:t>Array</a:t>
            </a:r>
            <a:r>
              <a:rPr lang="pt-BR" sz="2800" dirty="0" smtClean="0">
                <a:latin typeface="Consolas" panose="020B0609020204030204" pitchFamily="49" charset="0"/>
              </a:rPr>
              <a:t>(</a:t>
            </a:r>
            <a:r>
              <a:rPr lang="pt-BR" sz="2800" dirty="0" err="1" smtClean="0">
                <a:latin typeface="Consolas" panose="020B0609020204030204" pitchFamily="49" charset="0"/>
              </a:rPr>
              <a:t>int</a:t>
            </a:r>
            <a:r>
              <a:rPr lang="pt-BR" sz="2800" dirty="0" smtClean="0">
                <a:latin typeface="Consolas" panose="020B0609020204030204" pitchFamily="49" charset="0"/>
              </a:rPr>
              <a:t>) x 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525379" y="270176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u="sng" dirty="0" err="1">
                <a:latin typeface="Consolas" panose="020B0609020204030204" pitchFamily="49" charset="0"/>
              </a:rPr>
              <a:t>i</a:t>
            </a:r>
            <a:r>
              <a:rPr lang="pt-BR" sz="2000" u="sng" dirty="0" err="1" smtClean="0">
                <a:latin typeface="Consolas" panose="020B0609020204030204" pitchFamily="49" charset="0"/>
              </a:rPr>
              <a:t>nt</a:t>
            </a:r>
            <a:r>
              <a:rPr lang="pt-BR" sz="2000" dirty="0" smtClean="0">
                <a:latin typeface="Consolas" panose="020B0609020204030204" pitchFamily="49" charset="0"/>
              </a:rPr>
              <a:t>[] x;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5895842" y="2922891"/>
            <a:ext cx="16991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7807126" y="264927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328020" y="264916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860280" y="264916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392546" y="264916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9920734" y="2649851"/>
            <a:ext cx="528875" cy="563965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0449371" y="2649852"/>
            <a:ext cx="528875" cy="563965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0900779" y="2943060"/>
            <a:ext cx="75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...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25378" y="3426990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x = new </a:t>
            </a:r>
            <a:r>
              <a:rPr lang="pt-BR" sz="2000" dirty="0" err="1" smtClean="0">
                <a:latin typeface="Consolas" panose="020B0609020204030204" pitchFamily="49" charset="0"/>
              </a:rPr>
              <a:t>int</a:t>
            </a:r>
            <a:r>
              <a:rPr lang="pt-BR" sz="2000" dirty="0" smtClean="0">
                <a:latin typeface="Consolas" panose="020B0609020204030204" pitchFamily="49" charset="0"/>
              </a:rPr>
              <a:t>[4];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6848342" y="3667111"/>
            <a:ext cx="746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7807126" y="33426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328020" y="33425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860280" y="33425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9392546" y="33425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205657" y="43972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34179" y="44384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3;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1474902" y="46732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7870371" y="3883389"/>
            <a:ext cx="2050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99CCFF"/>
                </a:solidFill>
                <a:latin typeface="Consolas" panose="020B0609020204030204" pitchFamily="49" charset="0"/>
              </a:rPr>
              <a:t>0   1   2   3</a:t>
            </a:r>
            <a:endParaRPr lang="pt-BR" sz="2000" dirty="0">
              <a:solidFill>
                <a:srgbClr val="99CCFF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525378" y="4473164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x</a:t>
            </a:r>
            <a:r>
              <a:rPr lang="pt-BR" sz="2000" dirty="0" smtClean="0">
                <a:latin typeface="Consolas" panose="020B0609020204030204" pitchFamily="49" charset="0"/>
              </a:rPr>
              <a:t>[0] = 3;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>
            <a:off x="6086342" y="4688191"/>
            <a:ext cx="1508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7807126" y="44094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8328020" y="44093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8860280" y="44093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9392546" y="44093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730671" y="4950189"/>
            <a:ext cx="2797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x[0] x[1] x[2] x[3]</a:t>
            </a:r>
            <a:endParaRPr lang="pt-BR" sz="16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78063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525378" y="5463764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x[1] = 5;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46" name="Conector de seta reta 45"/>
          <p:cNvCxnSpPr/>
          <p:nvPr/>
        </p:nvCxnSpPr>
        <p:spPr>
          <a:xfrm>
            <a:off x="6086342" y="5678791"/>
            <a:ext cx="1508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/>
          <p:cNvSpPr/>
          <p:nvPr/>
        </p:nvSpPr>
        <p:spPr>
          <a:xfrm>
            <a:off x="7807126" y="54000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8328020" y="53999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8860280" y="53999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9392546" y="53999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7730671" y="5940789"/>
            <a:ext cx="2670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66FFFF"/>
                </a:solidFill>
                <a:latin typeface="Consolas" panose="020B0609020204030204" pitchFamily="49" charset="0"/>
              </a:rPr>
              <a:t>x[0] x[1] x[2] x[3]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78063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83270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78063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83397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88604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93938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83397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88604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93938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88477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93811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2218357" y="33431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346879" y="33843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0;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69" name="Conector de seta reta 68"/>
          <p:cNvCxnSpPr/>
          <p:nvPr/>
        </p:nvCxnSpPr>
        <p:spPr>
          <a:xfrm>
            <a:off x="1487602" y="36191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2213091" y="3368282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4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1" grpId="0"/>
      <p:bldP spid="32" grpId="0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7" grpId="0" animBg="1"/>
      <p:bldP spid="68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Atribuição utilizando o tipo char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2" y="1569493"/>
            <a:ext cx="4220661" cy="49063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85000" y="2268638"/>
            <a:ext cx="1439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2726531" y="2271219"/>
            <a:ext cx="2912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36525" y="2074796"/>
            <a:ext cx="15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289686" y="2591996"/>
            <a:ext cx="15614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289686" y="2921148"/>
            <a:ext cx="33521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285000" y="3580564"/>
            <a:ext cx="1566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289686" y="3903922"/>
            <a:ext cx="244411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1285000" y="4233630"/>
            <a:ext cx="1826500" cy="158297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285000" y="5884138"/>
            <a:ext cx="3217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2842842" y="2594678"/>
            <a:ext cx="2793683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4641850" y="2923529"/>
            <a:ext cx="9946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2853533" y="3583248"/>
            <a:ext cx="278299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733800" y="3906304"/>
            <a:ext cx="190272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3111500" y="4237295"/>
            <a:ext cx="252502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4502150" y="5886520"/>
            <a:ext cx="1134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636525" y="238770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5636524" y="271869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“a” na tela)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5599363" y="3385125"/>
            <a:ext cx="17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5591599" y="3688820"/>
            <a:ext cx="189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Inicialização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629697" y="4002420"/>
            <a:ext cx="158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579466" y="5672227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</a:t>
            </a:r>
            <a:r>
              <a:rPr lang="pt-BR" dirty="0" err="1" smtClean="0">
                <a:latin typeface="Consolas" panose="020B0609020204030204" pitchFamily="49" charset="0"/>
              </a:rPr>
              <a:t>pedro</a:t>
            </a:r>
            <a:r>
              <a:rPr lang="pt-BR" dirty="0" smtClean="0">
                <a:latin typeface="Consolas" panose="020B0609020204030204" pitchFamily="49" charset="0"/>
              </a:rPr>
              <a:t>” na tela)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9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938</TotalTime>
  <Words>623</Words>
  <Application>Microsoft Office PowerPoint</Application>
  <PresentationFormat>Widescreen</PresentationFormat>
  <Paragraphs>225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RESUMO PRÁTICO</vt:lpstr>
      <vt:lpstr>Fluxo de criação, compilação e execução de um programa em JAVA</vt:lpstr>
      <vt:lpstr>Instrução de escrita (O programa mais simples em Java)</vt:lpstr>
      <vt:lpstr>Variáveis</vt:lpstr>
      <vt:lpstr>Tipos primitivos em Java</vt:lpstr>
      <vt:lpstr>Declaração e instruções de atribuição</vt:lpstr>
      <vt:lpstr>Operadores Aritméticos</vt:lpstr>
      <vt:lpstr>Arrays em Java</vt:lpstr>
      <vt:lpstr>Atribuição utilizando o tipo char</vt:lpstr>
      <vt:lpstr>Atribuição utilizando o “tipo” String</vt:lpstr>
      <vt:lpstr>Concatenação de Strings</vt:lpstr>
      <vt:lpstr>Atribuição utilizando o tipo boolean</vt:lpstr>
      <vt:lpstr>Operadores relacionais (Comparação)</vt:lpstr>
      <vt:lpstr>Operadores lógicos</vt:lpstr>
      <vt:lpstr>Estrutura condicional IF</vt:lpstr>
      <vt:lpstr>Estrutura condicional IF</vt:lpstr>
      <vt:lpstr>Instrução de leitura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Dutra</dc:creator>
  <cp:lastModifiedBy>Dutra</cp:lastModifiedBy>
  <cp:revision>115</cp:revision>
  <dcterms:created xsi:type="dcterms:W3CDTF">2023-02-03T13:36:09Z</dcterms:created>
  <dcterms:modified xsi:type="dcterms:W3CDTF">2023-02-26T20:01:36Z</dcterms:modified>
</cp:coreProperties>
</file>