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7" r:id="rId4"/>
    <p:sldId id="272" r:id="rId5"/>
    <p:sldId id="259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63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66FFFF"/>
    <a:srgbClr val="99CCFF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8FAB4-CDC9-4783-9150-ADAB9E9698F4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099E1-500E-4369-A36A-E001CECA3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4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099E1-500E-4369-A36A-E001CECA372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4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79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68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43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88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4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8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9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966-7050-4632-AD51-45F5537B7264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9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966-7050-4632-AD51-45F5537B7264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997A-DB64-4379-9094-B06B93D0EF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995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62896" y="4618298"/>
            <a:ext cx="9144000" cy="974583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PRÁTICO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511859"/>
            <a:ext cx="9144000" cy="784768"/>
          </a:xfrm>
        </p:spPr>
        <p:txBody>
          <a:bodyPr/>
          <a:lstStyle/>
          <a:p>
            <a:r>
              <a:rPr lang="pt-BR" dirty="0" smtClean="0">
                <a:latin typeface="Consolas" panose="020B0609020204030204" pitchFamily="49" charset="0"/>
              </a:rPr>
              <a:t>Resumo dos tópicos básicos e essenciais para a resolução de exercícios com </a:t>
            </a:r>
            <a:r>
              <a:rPr lang="pt-BR" dirty="0">
                <a:latin typeface="Consolas" panose="020B0609020204030204" pitchFamily="49" charset="0"/>
              </a:rPr>
              <a:t>J</a:t>
            </a:r>
            <a:r>
              <a:rPr lang="pt-BR" dirty="0" smtClean="0">
                <a:latin typeface="Consolas" panose="020B0609020204030204" pitchFamily="49" charset="0"/>
              </a:rPr>
              <a:t>ava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852" y="160890"/>
            <a:ext cx="4808113" cy="48081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96" y="608402"/>
            <a:ext cx="2928394" cy="36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59" y="1585247"/>
            <a:ext cx="4172748" cy="323241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“tipo” </a:t>
            </a:r>
            <a:r>
              <a:rPr lang="pt-BR" sz="3200" dirty="0" err="1" smtClean="0">
                <a:latin typeface="Consolas" panose="020B0609020204030204" pitchFamily="49" charset="0"/>
              </a:rPr>
              <a:t>String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8"/>
            <a:ext cx="1717507" cy="258502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3002506" y="2266456"/>
            <a:ext cx="2636400" cy="2182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4246406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4248788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0172" y="3661222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4034495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3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8" grpId="0" animBg="1"/>
      <p:bldP spid="43" grpId="0"/>
      <p:bldP spid="44" grpId="0"/>
      <p:bldP spid="45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Concatenação de </a:t>
            </a:r>
            <a:r>
              <a:rPr lang="pt-BR" sz="3200" dirty="0" err="1" smtClean="0">
                <a:latin typeface="Consolas" panose="020B0609020204030204" pitchFamily="49" charset="0"/>
              </a:rPr>
              <a:t>Strings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72" y="2610134"/>
            <a:ext cx="6810181" cy="2425890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943804" y="4071366"/>
            <a:ext cx="5305265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3" name="Conector de seta reta 22"/>
          <p:cNvCxnSpPr/>
          <p:nvPr/>
        </p:nvCxnSpPr>
        <p:spPr>
          <a:xfrm>
            <a:off x="6249070" y="4071366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367327" y="3857073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</a:t>
            </a:r>
            <a:r>
              <a:rPr lang="pt-BR" dirty="0" err="1" smtClean="0">
                <a:latin typeface="Consolas" panose="020B0609020204030204" pitchFamily="49" charset="0"/>
              </a:rPr>
              <a:t>JoãoDutra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946076" y="4428485"/>
            <a:ext cx="5981774" cy="25786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6" name="Conector de seta reta 25"/>
          <p:cNvCxnSpPr/>
          <p:nvPr/>
        </p:nvCxnSpPr>
        <p:spPr>
          <a:xfrm>
            <a:off x="6927850" y="4428485"/>
            <a:ext cx="45786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369599" y="4214192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na tela “João Dutra”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5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4" y="1595913"/>
            <a:ext cx="3835134" cy="260836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tipo </a:t>
            </a:r>
            <a:r>
              <a:rPr lang="pt-BR" sz="3200" dirty="0" err="1" smtClean="0">
                <a:latin typeface="Consolas" panose="020B0609020204030204" pitchFamily="49" charset="0"/>
              </a:rPr>
              <a:t>boolean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4999" y="2268637"/>
            <a:ext cx="2448801" cy="27885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3733800" y="2271218"/>
            <a:ext cx="19051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 e 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4999" y="2606320"/>
            <a:ext cx="3095931" cy="259573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4380931" y="2610552"/>
            <a:ext cx="1255594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“</a:t>
            </a:r>
            <a:r>
              <a:rPr lang="pt-BR" dirty="0" err="1" smtClean="0">
                <a:latin typeface="Consolas" panose="020B0609020204030204" pitchFamily="49" charset="0"/>
              </a:rPr>
              <a:t>true</a:t>
            </a:r>
            <a:r>
              <a:rPr lang="pt-BR" dirty="0" smtClean="0">
                <a:latin typeface="Consolas" panose="020B0609020204030204" pitchFamily="49" charset="0"/>
              </a:rPr>
              <a:t>”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284999" y="3268762"/>
            <a:ext cx="2448801" cy="27885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8" name="Conector de seta reta 37"/>
          <p:cNvCxnSpPr/>
          <p:nvPr/>
        </p:nvCxnSpPr>
        <p:spPr>
          <a:xfrm>
            <a:off x="3733800" y="3271343"/>
            <a:ext cx="190510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5636525" y="3074921"/>
            <a:ext cx="36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284999" y="3606445"/>
            <a:ext cx="3095931" cy="259573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>
            <a:off x="4380931" y="3610677"/>
            <a:ext cx="1255594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5636525" y="3387826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Imprime “false”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81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43" grpId="0"/>
      <p:bldP spid="37" grpId="0" animBg="1"/>
      <p:bldP spid="39" grpId="0"/>
      <p:bldP spid="40" grpId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916" y="419322"/>
            <a:ext cx="10515600" cy="680656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relacionais (Comparação)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322098" y="1837581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==</a:t>
            </a:r>
            <a:r>
              <a:rPr lang="pt-BR" sz="2000" b="1" dirty="0" smtClean="0"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041724" y="1310253"/>
            <a:ext cx="1820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Resultado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041724" y="1837581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322097" y="2204135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==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041724" y="220413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21535" y="1284067"/>
            <a:ext cx="976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Nome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16990" y="1837581"/>
            <a:ext cx="143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16989" y="2212125"/>
            <a:ext cx="143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335754" y="1310741"/>
            <a:ext cx="140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Operação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324371" y="2561253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</a:t>
            </a:r>
            <a:r>
              <a:rPr lang="pt-BR" sz="2000" b="1" dirty="0" smtClean="0">
                <a:latin typeface="Consolas" panose="020B0609020204030204" pitchFamily="49" charset="0"/>
              </a:rPr>
              <a:t> 4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043998" y="256125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19263" y="2569243"/>
            <a:ext cx="187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Diferente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326644" y="2918372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=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046271" y="2918372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1536" y="2926362"/>
            <a:ext cx="1878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Diferente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324371" y="327287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043997" y="3272873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324370" y="3625779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&lt; </a:t>
            </a:r>
            <a:r>
              <a:rPr lang="pt-BR" sz="20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043997" y="3625779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619263" y="3272873"/>
            <a:ext cx="17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9262" y="3633769"/>
            <a:ext cx="160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3326644" y="3982897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&lt;=</a:t>
            </a:r>
            <a:r>
              <a:rPr lang="pt-BR" sz="2000" b="1" dirty="0" smtClean="0">
                <a:latin typeface="Consolas" panose="020B0609020204030204" pitchFamily="49" charset="0"/>
              </a:rPr>
              <a:t> 3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046271" y="3982897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21535" y="3990887"/>
            <a:ext cx="2271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328917" y="4340016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&lt;=</a:t>
            </a:r>
            <a:r>
              <a:rPr lang="pt-BR" sz="2000" b="1" dirty="0" smtClean="0"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048544" y="4340016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623809" y="4348006"/>
            <a:ext cx="2698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Menor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3326643" y="470816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latin typeface="Consolas" panose="020B0609020204030204" pitchFamily="49" charset="0"/>
              </a:rPr>
              <a:t>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046269" y="4708165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326642" y="5074719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046269" y="5074719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621535" y="4708165"/>
            <a:ext cx="17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21534" y="5082709"/>
            <a:ext cx="1605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que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328915" y="5461070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&gt;=</a:t>
            </a:r>
            <a:r>
              <a:rPr lang="pt-BR" sz="2000" b="1" dirty="0" smtClean="0">
                <a:latin typeface="Consolas" panose="020B0609020204030204" pitchFamily="49" charset="0"/>
              </a:rPr>
              <a:t> 1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048541" y="5461070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3328914" y="5827624"/>
            <a:ext cx="1719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&gt;=</a:t>
            </a:r>
            <a:r>
              <a:rPr lang="pt-BR" sz="2000" b="1" dirty="0" smtClean="0">
                <a:latin typeface="Consolas" panose="020B0609020204030204" pitchFamily="49" charset="0"/>
              </a:rPr>
              <a:t> 5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5048541" y="5827624"/>
            <a:ext cx="106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623806" y="5461070"/>
            <a:ext cx="236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Consolas" panose="020B0609020204030204" pitchFamily="49" charset="0"/>
              </a:rPr>
              <a:t>Maior ou igual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623806" y="5835614"/>
            <a:ext cx="236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nsolas" panose="020B0609020204030204" pitchFamily="49" charset="0"/>
              </a:rPr>
              <a:t>Maior ou igual</a:t>
            </a:r>
          </a:p>
        </p:txBody>
      </p:sp>
    </p:spTree>
    <p:extLst>
      <p:ext uri="{BB962C8B-B14F-4D97-AF65-F5344CB8AC3E}">
        <p14:creationId xmlns:p14="http://schemas.microsoft.com/office/powerpoint/2010/main" val="40797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lógicos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20089" y="1285199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&amp;&amp; (operador “e”)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270028" y="1285199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|| (operador “ou”)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20089" y="2042739"/>
            <a:ext cx="382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20089" y="2477114"/>
            <a:ext cx="37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20088" y="2911489"/>
            <a:ext cx="37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920087" y="3345864"/>
            <a:ext cx="372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270028" y="2042739"/>
            <a:ext cx="3829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270028" y="2477114"/>
            <a:ext cx="372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270027" y="2911489"/>
            <a:ext cx="372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270026" y="3345864"/>
            <a:ext cx="372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alse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|| 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961032" y="3946319"/>
            <a:ext cx="242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3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5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&gt;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2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3" name="Seta para baixo 2"/>
          <p:cNvSpPr/>
          <p:nvPr/>
        </p:nvSpPr>
        <p:spPr>
          <a:xfrm>
            <a:off x="1179396" y="4393047"/>
            <a:ext cx="444689" cy="44393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1651381" y="5413125"/>
            <a:ext cx="730013" cy="72877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769962" y="4831138"/>
            <a:ext cx="2641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&amp;&amp;</a:t>
            </a:r>
            <a:r>
              <a:rPr lang="pt-BR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4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2400" b="1" dirty="0">
              <a:latin typeface="Consolas" panose="020B0609020204030204" pitchFamily="49" charset="0"/>
            </a:endParaRPr>
          </a:p>
        </p:txBody>
      </p:sp>
      <p:sp>
        <p:nvSpPr>
          <p:cNvPr id="19" name="Seta para baixo 18"/>
          <p:cNvSpPr/>
          <p:nvPr/>
        </p:nvSpPr>
        <p:spPr>
          <a:xfrm>
            <a:off x="2431013" y="4394112"/>
            <a:ext cx="444689" cy="443934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1347147" y="6103491"/>
            <a:ext cx="152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32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pt-BR" sz="3200" b="1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270026" y="3982837"/>
            <a:ext cx="372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onsolas" panose="020B0609020204030204" pitchFamily="49" charset="0"/>
              </a:rPr>
              <a:t>! (operador “não”)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6270028" y="4542865"/>
            <a:ext cx="22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false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270026" y="4880228"/>
            <a:ext cx="2205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false </a:t>
            </a:r>
            <a:r>
              <a:rPr lang="pt-BR" sz="2000" b="1" dirty="0" smtClean="0">
                <a:latin typeface="Consolas" panose="020B0609020204030204" pitchFamily="49" charset="0"/>
              </a:rPr>
              <a:t>→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latin typeface="Consolas" panose="020B0609020204030204" pitchFamily="49" charset="0"/>
              </a:rPr>
              <a:t>true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270026" y="5436141"/>
            <a:ext cx="242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smtClean="0">
                <a:latin typeface="Consolas" panose="020B0609020204030204" pitchFamily="49" charset="0"/>
              </a:rPr>
              <a:t>(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2 </a:t>
            </a:r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&lt;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3</a:t>
            </a:r>
            <a:r>
              <a:rPr lang="pt-BR" sz="2000" b="1" dirty="0" smtClean="0">
                <a:latin typeface="Consolas" panose="020B0609020204030204" pitchFamily="49" charset="0"/>
              </a:rPr>
              <a:t>) </a:t>
            </a:r>
            <a:endParaRPr lang="pt-BR" sz="2000" b="1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505771" y="6202267"/>
            <a:ext cx="201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!</a:t>
            </a:r>
            <a:r>
              <a:rPr lang="pt-BR" sz="20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latin typeface="Consolas" panose="020B0609020204030204" pitchFamily="49" charset="0"/>
              </a:rPr>
              <a:t>→ false</a:t>
            </a:r>
            <a:endParaRPr lang="pt-BR" sz="20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Seta para baixo 25"/>
          <p:cNvSpPr/>
          <p:nvPr/>
        </p:nvSpPr>
        <p:spPr>
          <a:xfrm>
            <a:off x="6897753" y="5859351"/>
            <a:ext cx="217424" cy="381016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9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3" grpId="0" animBg="1"/>
      <p:bldP spid="17" grpId="0" animBg="1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condicional IF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4" name="CaixaDeTexto 33"/>
          <p:cNvSpPr txBox="1"/>
          <p:nvPr/>
        </p:nvSpPr>
        <p:spPr>
          <a:xfrm>
            <a:off x="469709" y="1708279"/>
            <a:ext cx="10304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pt-BR" sz="2800" b="1" dirty="0">
                <a:latin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00FF00"/>
                </a:solidFill>
                <a:latin typeface="Consolas" panose="020B0609020204030204" pitchFamily="49" charset="0"/>
              </a:rPr>
              <a:t>[Teste que retornar um verdadeiro ou falso</a:t>
            </a:r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]</a:t>
            </a:r>
            <a:r>
              <a:rPr lang="pt-BR" sz="2800" b="1" dirty="0" smtClean="0">
                <a:latin typeface="Consolas" panose="020B0609020204030204" pitchFamily="49" charset="0"/>
              </a:rPr>
              <a:t>){</a:t>
            </a:r>
          </a:p>
          <a:p>
            <a:endParaRPr lang="pt-BR" sz="2800" b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  </a:t>
            </a:r>
            <a:r>
              <a:rPr lang="pt-BR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[Bloco de código se o teste for verdadeiro</a:t>
            </a:r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  <a:p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 </a:t>
            </a:r>
            <a:r>
              <a:rPr lang="pt-BR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sz="2800" b="1" dirty="0" smtClean="0">
                <a:latin typeface="Consolas" panose="020B0609020204030204" pitchFamily="49" charset="0"/>
              </a:rPr>
              <a:t>{</a:t>
            </a:r>
          </a:p>
          <a:p>
            <a:endParaRPr lang="pt-BR" sz="2800" b="1" dirty="0"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    </a:t>
            </a:r>
            <a:r>
              <a:rPr lang="pt-BR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[Bloco de código se o teste for falso</a:t>
            </a:r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  <a:p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pt-BR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1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709" y="269590"/>
            <a:ext cx="5357884" cy="685753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Estrutura condicional IF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89" y="1696015"/>
            <a:ext cx="4780923" cy="201617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74" y="1696015"/>
            <a:ext cx="4566308" cy="2016172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1478929" y="1064069"/>
            <a:ext cx="333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Caso verdadeiro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585807" y="1052729"/>
            <a:ext cx="333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Caso falso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335" y="3930097"/>
            <a:ext cx="6080078" cy="2684551"/>
          </a:xfrm>
          <a:prstGeom prst="rect">
            <a:avLst/>
          </a:prstGeom>
        </p:spPr>
      </p:pic>
      <p:sp>
        <p:nvSpPr>
          <p:cNvPr id="31" name="Seta para baixo 30"/>
          <p:cNvSpPr/>
          <p:nvPr/>
        </p:nvSpPr>
        <p:spPr>
          <a:xfrm rot="16200000">
            <a:off x="1214292" y="2421754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baixo 31"/>
          <p:cNvSpPr/>
          <p:nvPr/>
        </p:nvSpPr>
        <p:spPr>
          <a:xfrm rot="16200000">
            <a:off x="6352598" y="2866669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baixo 32"/>
          <p:cNvSpPr/>
          <p:nvPr/>
        </p:nvSpPr>
        <p:spPr>
          <a:xfrm rot="16200000">
            <a:off x="3625321" y="4888110"/>
            <a:ext cx="309243" cy="442827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97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leitura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4" y="1607314"/>
            <a:ext cx="9977187" cy="475524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109176" y="3701444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111448" y="4276929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09177" y="4849311"/>
            <a:ext cx="5190103" cy="36538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Seta para baixo 8"/>
          <p:cNvSpPr/>
          <p:nvPr/>
        </p:nvSpPr>
        <p:spPr>
          <a:xfrm>
            <a:off x="1119112" y="3701444"/>
            <a:ext cx="545911" cy="151324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7299279" y="3703187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7299278" y="4279310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7287370" y="4851692"/>
            <a:ext cx="599327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898605" y="3514802"/>
            <a:ext cx="189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884991" y="3895389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leitura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7884991" y="4510430"/>
            <a:ext cx="321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Instrução 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de Escrita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03011" cy="1325563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Fluxo de criação, compilação e execução de um programa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988998" y="2058823"/>
            <a:ext cx="1463917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Editor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30942" y="301247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Vamos utilizar o 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VISUAL STUDIO CODE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038772" y="2058823"/>
            <a:ext cx="196375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 olaMundo.java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715696" y="2044172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586741" y="2044172"/>
            <a:ext cx="1949145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Compilador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7332" y="2044309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415" y="2101536"/>
            <a:ext cx="593010" cy="7309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30" y="2268638"/>
            <a:ext cx="448534" cy="44853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7661868" y="1606694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Consolas" panose="020B0609020204030204" pitchFamily="49" charset="0"/>
              </a:rPr>
              <a:t>j</a:t>
            </a:r>
            <a:r>
              <a:rPr lang="pt-BR" sz="1200" dirty="0" err="1" smtClean="0">
                <a:latin typeface="Consolas" panose="020B0609020204030204" pitchFamily="49" charset="0"/>
              </a:rPr>
              <a:t>avac</a:t>
            </a:r>
            <a:r>
              <a:rPr lang="pt-BR" sz="1200" dirty="0" smtClean="0">
                <a:latin typeface="Consolas" panose="020B0609020204030204" pitchFamily="49" charset="0"/>
              </a:rPr>
              <a:t> olaMundo.java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346393" y="4336344"/>
            <a:ext cx="1985954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a</a:t>
            </a:r>
            <a:r>
              <a:rPr lang="pt-BR" dirty="0" smtClean="0">
                <a:latin typeface="Consolas" panose="020B0609020204030204" pitchFamily="49" charset="0"/>
              </a:rPr>
              <a:t>rquivo:</a:t>
            </a:r>
          </a:p>
          <a:p>
            <a:r>
              <a:rPr lang="pt-BR" dirty="0" err="1" smtClean="0">
                <a:latin typeface="Consolas" panose="020B0609020204030204" pitchFamily="49" charset="0"/>
              </a:rPr>
              <a:t>olaMundo.class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 rot="3105052">
            <a:off x="8402061" y="3232940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655211" y="4336344"/>
            <a:ext cx="1156012" cy="816346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latin typeface="Consolas" panose="020B0609020204030204" pitchFamily="49" charset="0"/>
              </a:rPr>
              <a:t>JVM</a:t>
            </a: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04" y="4350412"/>
            <a:ext cx="593010" cy="73091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 rot="10800000">
            <a:off x="6963032" y="436300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4" name="CaixaDeTexto 23"/>
          <p:cNvSpPr txBox="1"/>
          <p:nvPr/>
        </p:nvSpPr>
        <p:spPr>
          <a:xfrm rot="10800000">
            <a:off x="4179455" y="4363005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>
                <a:latin typeface="Consolas" panose="020B0609020204030204" pitchFamily="49" charset="0"/>
              </a:rPr>
              <a:t>--&gt;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92311" y="3907516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>
                <a:latin typeface="Consolas" panose="020B0609020204030204" pitchFamily="49" charset="0"/>
              </a:rPr>
              <a:t>java</a:t>
            </a:r>
            <a:r>
              <a:rPr lang="pt-BR" sz="1200" dirty="0" smtClean="0"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latin typeface="Consolas" panose="020B0609020204030204" pitchFamily="49" charset="0"/>
              </a:rPr>
              <a:t>olaMundo.class</a:t>
            </a:r>
            <a:endParaRPr lang="pt-BR" sz="1200" dirty="0">
              <a:latin typeface="Consolas" panose="020B0609020204030204" pitchFamily="49" charset="0"/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8" y="3907516"/>
            <a:ext cx="3147370" cy="189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/>
      <p:bldP spid="17" grpId="0" animBg="1"/>
      <p:bldP spid="18" grpId="0"/>
      <p:bldP spid="21" grpId="0" animBg="1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Instrução de escrita</a:t>
            </a:r>
            <a:r>
              <a:rPr lang="pt-BR" sz="3200" dirty="0">
                <a:latin typeface="Consolas" panose="020B0609020204030204" pitchFamily="49" charset="0"/>
              </a:rPr>
              <a:t/>
            </a:r>
            <a:br>
              <a:rPr lang="pt-BR" sz="3200" dirty="0">
                <a:latin typeface="Consolas" panose="020B0609020204030204" pitchFamily="49" charset="0"/>
              </a:rPr>
            </a:br>
            <a:r>
              <a:rPr lang="pt-BR" sz="3200" dirty="0" smtClean="0">
                <a:latin typeface="Consolas" panose="020B0609020204030204" pitchFamily="49" charset="0"/>
              </a:rPr>
              <a:t>(O </a:t>
            </a:r>
            <a:r>
              <a:rPr lang="pt-BR" sz="3200" dirty="0">
                <a:latin typeface="Consolas" panose="020B0609020204030204" pitchFamily="49" charset="0"/>
              </a:rPr>
              <a:t>programa mais simples em </a:t>
            </a:r>
            <a:r>
              <a:rPr lang="pt-BR" sz="3200" dirty="0" smtClean="0">
                <a:latin typeface="Consolas" panose="020B0609020204030204" pitchFamily="49" charset="0"/>
              </a:rPr>
              <a:t>Java)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631"/>
            <a:ext cx="12192000" cy="32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3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9" y="4200633"/>
            <a:ext cx="2509740" cy="2513305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121346" y="4129884"/>
            <a:ext cx="2806567" cy="2586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7525" y="343091"/>
            <a:ext cx="2577029" cy="75859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Variáveis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549967" y="1333481"/>
            <a:ext cx="509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Consolas" panose="020B0609020204030204" pitchFamily="49" charset="0"/>
              </a:rPr>
              <a:t>Memória RAM</a:t>
            </a:r>
            <a:endParaRPr lang="pt-BR" sz="2800" dirty="0" smtClean="0">
              <a:latin typeface="Consolas" panose="020B06090202040302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429" y="1785784"/>
            <a:ext cx="5837142" cy="2551756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177429" y="1785784"/>
            <a:ext cx="5837145" cy="2775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68" y="1927617"/>
            <a:ext cx="5092063" cy="2273016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4131274" y="2497231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200" b="1" dirty="0">
                <a:solidFill>
                  <a:srgbClr val="00FF00"/>
                </a:solidFill>
                <a:latin typeface="Consolas" panose="020B0609020204030204" pitchFamily="49" charset="0"/>
              </a:rPr>
              <a:t>2</a:t>
            </a:r>
            <a:endParaRPr lang="pt-BR" sz="32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252472" y="25288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3200" b="1" dirty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32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9" y="4258179"/>
            <a:ext cx="2329860" cy="2329860"/>
          </a:xfrm>
          <a:prstGeom prst="rect">
            <a:avLst/>
          </a:prstGeom>
        </p:spPr>
      </p:pic>
      <p:cxnSp>
        <p:nvCxnSpPr>
          <p:cNvPr id="16" name="Conector de seta reta 15"/>
          <p:cNvCxnSpPr/>
          <p:nvPr/>
        </p:nvCxnSpPr>
        <p:spPr>
          <a:xfrm flipH="1">
            <a:off x="1279081" y="3011050"/>
            <a:ext cx="2852192" cy="204637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2042009" y="3062982"/>
            <a:ext cx="3224964" cy="1950305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980498" y="5059817"/>
            <a:ext cx="288099" cy="37150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b="1" dirty="0">
                <a:solidFill>
                  <a:srgbClr val="00FF00"/>
                </a:solidFill>
                <a:latin typeface="Consolas" panose="020B0609020204030204" pitchFamily="49" charset="0"/>
              </a:rPr>
              <a:t>2</a:t>
            </a:r>
            <a:endParaRPr lang="pt-BR" sz="20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351769" y="4934065"/>
            <a:ext cx="51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endParaRPr lang="pt-BR" sz="28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753910" y="5060553"/>
            <a:ext cx="288099" cy="37150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0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351769" y="5457285"/>
            <a:ext cx="890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pt-BR" sz="24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24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 flipV="1">
            <a:off x="2042009" y="5340522"/>
            <a:ext cx="7465548" cy="445729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030" y="4373649"/>
            <a:ext cx="3237411" cy="2214390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9924207" y="4645402"/>
            <a:ext cx="51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72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131271" y="2500621"/>
            <a:ext cx="135929" cy="27644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endParaRPr lang="pt-B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5252469" y="2528896"/>
            <a:ext cx="135929" cy="27644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pt-BR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6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/>
      <p:bldP spid="6" grpId="0" animBg="1"/>
      <p:bldP spid="8" grpId="0" animBg="1"/>
      <p:bldP spid="10" grpId="0" animBg="1"/>
      <p:bldP spid="22" grpId="0" animBg="1"/>
      <p:bldP spid="23" grpId="0"/>
      <p:bldP spid="24" grpId="0" animBg="1"/>
      <p:bldP spid="27" grpId="0"/>
      <p:bldP spid="33" grpId="0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164" y="110689"/>
            <a:ext cx="10515600" cy="644809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Tipos primitivos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00250" y="859809"/>
            <a:ext cx="7901215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numéricos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384342" y="859808"/>
            <a:ext cx="1944324" cy="5677469"/>
          </a:xfrm>
          <a:prstGeom prst="rect">
            <a:avLst/>
          </a:prstGeom>
          <a:noFill/>
          <a:ln w="76200" cmpd="dbl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 booleano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539087" y="1357277"/>
            <a:ext cx="1636433" cy="2449434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latin typeface="Consolas" panose="020B0609020204030204" pitchFamily="49" charset="0"/>
              </a:rPr>
              <a:t>true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39087" y="3981157"/>
            <a:ext cx="1636433" cy="238916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false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36097" y="1385412"/>
            <a:ext cx="5043127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integrais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594110" y="1383066"/>
            <a:ext cx="2478401" cy="5013048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Tipos de ponto flutuante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86014" y="1864519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byte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97737" y="2762503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short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09457" y="3660494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int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23526" y="4560827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long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21180" y="5472880"/>
            <a:ext cx="4681182" cy="742695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smtClean="0">
                <a:latin typeface="Consolas" panose="020B0609020204030204" pitchFamily="49" charset="0"/>
              </a:rPr>
              <a:t>char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767754" y="2762509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float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65406" y="4560828"/>
            <a:ext cx="2138289" cy="1640680"/>
          </a:xfrm>
          <a:prstGeom prst="rect">
            <a:avLst/>
          </a:prstGeom>
          <a:noFill/>
          <a:ln w="34925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 err="1" smtClean="0">
                <a:latin typeface="Consolas" panose="020B0609020204030204" pitchFamily="49" charset="0"/>
              </a:rPr>
              <a:t>double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802791" y="190109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-128 a 127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043041" y="276460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-32.768 a 32.767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837495" y="548578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Caracteres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98457" y="3672497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-2.147.483.648 a 2.147.483.647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1563400" y="457048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-9.223.372.036.854.775.808 a</a:t>
            </a:r>
          </a:p>
          <a:p>
            <a:r>
              <a:rPr lang="pt-BR" dirty="0" smtClean="0">
                <a:latin typeface="Consolas" panose="020B0609020204030204" pitchFamily="49" charset="0"/>
              </a:rPr>
              <a:t> 9.223.372.036.854.775.807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91546" y="213995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byte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89202" y="3023877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2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8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95389" y="3935405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18832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616486" y="5743849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2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16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5755568" y="309745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Consolas" panose="020B0609020204030204" pitchFamily="49" charset="0"/>
              </a:rPr>
              <a:t>4</a:t>
            </a:r>
            <a:r>
              <a:rPr lang="pt-BR" sz="1200" dirty="0" smtClean="0">
                <a:latin typeface="Consolas" panose="020B0609020204030204" pitchFamily="49" charset="0"/>
              </a:rPr>
              <a:t>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32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755110" y="4845860"/>
            <a:ext cx="817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8 bytes</a:t>
            </a:r>
          </a:p>
          <a:p>
            <a:r>
              <a:rPr lang="pt-BR" sz="1200" dirty="0" smtClean="0">
                <a:latin typeface="Consolas" panose="020B0609020204030204" pitchFamily="49" charset="0"/>
              </a:rPr>
              <a:t>64 bits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5780427" y="3920283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6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5751385" y="5732138"/>
            <a:ext cx="1088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15 dígitos decimais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8539087" y="60878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539087" y="35254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>
                <a:latin typeface="Consolas" panose="020B0609020204030204" pitchFamily="49" charset="0"/>
              </a:rPr>
              <a:t>1 bit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779908" y="3511798"/>
            <a:ext cx="171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-3.40292347E+38 a +3.40292347E+38</a:t>
            </a:r>
            <a:endParaRPr lang="pt-BR" sz="12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5766259" y="5287831"/>
            <a:ext cx="225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-1.79769313486231570E+308 a +1.79769313486231570E+308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02892" y="3658331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30717" y="5476926"/>
            <a:ext cx="4681182" cy="742695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782749" y="2762503"/>
            <a:ext cx="2107298" cy="1638523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384405" y="859808"/>
            <a:ext cx="1944261" cy="5677469"/>
          </a:xfrm>
          <a:prstGeom prst="rect">
            <a:avLst/>
          </a:prstGeom>
          <a:noFill/>
          <a:ln w="825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Declaração e instruções de atribuição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124"/>
            <a:ext cx="4286250" cy="40386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677203" y="3046560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3766782" y="3043451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990749" y="2754545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77203" y="3666376"/>
            <a:ext cx="342666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2019869" y="3666376"/>
            <a:ext cx="3943584" cy="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5993021" y="3370968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679475" y="4304428"/>
            <a:ext cx="2075932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769054" y="4301319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993021" y="4012413"/>
            <a:ext cx="5022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679475" y="4932223"/>
            <a:ext cx="3056298" cy="556449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769054" y="4929114"/>
            <a:ext cx="2197290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993021" y="4640208"/>
            <a:ext cx="5022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Declaração e comando de atribuição</a:t>
            </a:r>
            <a:endParaRPr lang="pt-B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6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5" grpId="0"/>
      <p:bldP spid="16" grpId="0" animBg="1"/>
      <p:bldP spid="18" grpId="0"/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Operadores Aritméticos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46879" y="1981628"/>
            <a:ext cx="436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soma: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6879" y="2908728"/>
            <a:ext cx="524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subtração: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-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46879" y="38612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multiplicação: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*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46879" y="47883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divisão: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/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46879" y="5690028"/>
            <a:ext cx="607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Operador de módulo ou resto: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%</a:t>
            </a:r>
            <a:endParaRPr lang="pt-BR" sz="2800" b="1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4261324" y="2268638"/>
            <a:ext cx="2736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9435935" y="200223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372436" y="198642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086436" y="1956228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2 </a:t>
            </a:r>
            <a:r>
              <a:rPr lang="pt-BR" sz="2800" b="1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8770826" y="2268638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7086436" y="2807127"/>
            <a:ext cx="188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b = 4;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429928" y="27909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9366429" y="27751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>
            <a:off x="8142519" y="3057398"/>
            <a:ext cx="1078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086436" y="36834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c = a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b;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023528" y="36672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934629" y="36514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9996394" y="36704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9932895" y="36545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0993043" y="36695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4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10929544" y="365371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9507078" y="36834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10515918" y="36672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9902418" y="198504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895304" y="2774700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9464223" y="36514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461770" y="36530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a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11458419" y="3653863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b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086436" y="4559727"/>
            <a:ext cx="188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d = c </a:t>
            </a:r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r>
              <a:rPr lang="pt-BR" sz="2000" dirty="0" smtClean="0">
                <a:latin typeface="Consolas" panose="020B0609020204030204" pitchFamily="49" charset="0"/>
              </a:rPr>
              <a:t> 1;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9023528" y="4543593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8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8934629" y="4527782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9996394" y="4546704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7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9932895" y="453089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10993043" y="4545827"/>
            <a:ext cx="38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1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9507078" y="4559727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=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0515918" y="4543593"/>
            <a:ext cx="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+</a:t>
            </a:r>
            <a:endParaRPr lang="pt-BR" sz="28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9464223" y="4527782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d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10461770" y="4529307"/>
            <a:ext cx="177412" cy="200247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latin typeface="Consolas" panose="020B0609020204030204" pitchFamily="49" charset="0"/>
              </a:rPr>
              <a:t>c</a:t>
            </a:r>
            <a:endParaRPr lang="pt-BR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4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8" grpId="0"/>
      <p:bldP spid="19" grpId="0" animBg="1"/>
      <p:bldP spid="20" grpId="0"/>
      <p:bldP spid="22" grpId="0"/>
      <p:bldP spid="23" grpId="0"/>
      <p:bldP spid="24" grpId="0" animBg="1"/>
      <p:bldP spid="27" grpId="0"/>
      <p:bldP spid="28" grpId="0"/>
      <p:bldP spid="29" grpId="0" animBg="1"/>
      <p:bldP spid="31" grpId="0"/>
      <p:bldP spid="32" grpId="0" animBg="1"/>
      <p:bldP spid="33" grpId="0"/>
      <p:bldP spid="34" grpId="0" animBg="1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/>
      <p:bldP spid="49" grpId="0"/>
      <p:bldP spid="50" grpId="0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>
                <a:latin typeface="Consolas" panose="020B0609020204030204" pitchFamily="49" charset="0"/>
              </a:rPr>
              <a:t>Arrays</a:t>
            </a:r>
            <a:r>
              <a:rPr lang="pt-BR" sz="3200" dirty="0" smtClean="0">
                <a:latin typeface="Consolas" panose="020B0609020204030204" pitchFamily="49" charset="0"/>
              </a:rPr>
              <a:t> em Java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6879" y="2007028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Consolas" panose="020B0609020204030204" pitchFamily="49" charset="0"/>
              </a:rPr>
              <a:t>Variável(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a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218357" y="26446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205657" y="44226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46879" y="26858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</a:rPr>
              <a:t>i</a:t>
            </a:r>
            <a:r>
              <a:rPr lang="pt-BR" sz="2000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 a;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1487602" y="29206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443492" y="1995653"/>
            <a:ext cx="3378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 smtClean="0">
                <a:latin typeface="Consolas" panose="020B0609020204030204" pitchFamily="49" charset="0"/>
              </a:rPr>
              <a:t>Array</a:t>
            </a:r>
            <a:r>
              <a:rPr lang="pt-BR" sz="2800" dirty="0" smtClean="0">
                <a:latin typeface="Consolas" panose="020B0609020204030204" pitchFamily="49" charset="0"/>
              </a:rPr>
              <a:t>(</a:t>
            </a:r>
            <a:r>
              <a:rPr lang="pt-BR" sz="2800" dirty="0" err="1" smtClean="0">
                <a:latin typeface="Consolas" panose="020B0609020204030204" pitchFamily="49" charset="0"/>
              </a:rPr>
              <a:t>int</a:t>
            </a:r>
            <a:r>
              <a:rPr lang="pt-BR" sz="2800" dirty="0" smtClean="0">
                <a:latin typeface="Consolas" panose="020B0609020204030204" pitchFamily="49" charset="0"/>
              </a:rPr>
              <a:t>) x </a:t>
            </a:r>
            <a:endParaRPr lang="pt-BR" sz="2800" dirty="0">
              <a:latin typeface="Consolas" panose="020B0609020204030204" pitchFamily="49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525379" y="270176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 err="1">
                <a:latin typeface="Consolas" panose="020B0609020204030204" pitchFamily="49" charset="0"/>
              </a:rPr>
              <a:t>i</a:t>
            </a:r>
            <a:r>
              <a:rPr lang="pt-BR" sz="2000" u="sng" dirty="0" err="1" smtClean="0">
                <a:latin typeface="Consolas" panose="020B0609020204030204" pitchFamily="49" charset="0"/>
              </a:rPr>
              <a:t>nt</a:t>
            </a:r>
            <a:r>
              <a:rPr lang="pt-BR" sz="2000" dirty="0" smtClean="0">
                <a:latin typeface="Consolas" panose="020B0609020204030204" pitchFamily="49" charset="0"/>
              </a:rPr>
              <a:t>[] x;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895842" y="2922891"/>
            <a:ext cx="16991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7807126" y="264927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328020" y="264916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860280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9392546" y="264916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920734" y="2649851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0449371" y="2649852"/>
            <a:ext cx="528875" cy="563965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0900779" y="2943060"/>
            <a:ext cx="75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...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525378" y="3426990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 = new </a:t>
            </a:r>
            <a:r>
              <a:rPr lang="pt-BR" sz="2000" dirty="0" err="1" smtClean="0">
                <a:latin typeface="Consolas" panose="020B0609020204030204" pitchFamily="49" charset="0"/>
              </a:rPr>
              <a:t>int</a:t>
            </a:r>
            <a:r>
              <a:rPr lang="pt-BR" sz="2000" dirty="0" smtClean="0">
                <a:latin typeface="Consolas" panose="020B0609020204030204" pitchFamily="49" charset="0"/>
              </a:rPr>
              <a:t>[4];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848342" y="3667111"/>
            <a:ext cx="746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7807126" y="33426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328020" y="33425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860280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9392546" y="33425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205657" y="43972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34179" y="44384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1474902" y="46732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7870371" y="3883389"/>
            <a:ext cx="2050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99CCFF"/>
                </a:solidFill>
                <a:latin typeface="Consolas" panose="020B0609020204030204" pitchFamily="49" charset="0"/>
              </a:rPr>
              <a:t>0   1   2   3</a:t>
            </a:r>
            <a:endParaRPr lang="pt-BR" sz="2000" dirty="0">
              <a:solidFill>
                <a:srgbClr val="99CCF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525378" y="44731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x</a:t>
            </a:r>
            <a:r>
              <a:rPr lang="pt-BR" sz="2000" dirty="0" smtClean="0">
                <a:latin typeface="Consolas" panose="020B0609020204030204" pitchFamily="49" charset="0"/>
              </a:rPr>
              <a:t>[0] = 3;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6086342" y="46881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/>
          <p:cNvSpPr/>
          <p:nvPr/>
        </p:nvSpPr>
        <p:spPr>
          <a:xfrm>
            <a:off x="7807126" y="44094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328020" y="44093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860280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392546" y="44093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7730671" y="4950189"/>
            <a:ext cx="2797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  <a:endParaRPr lang="pt-BR" sz="16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78063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525378" y="5463764"/>
            <a:ext cx="2904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anose="020B0609020204030204" pitchFamily="49" charset="0"/>
              </a:rPr>
              <a:t>x[1] = 5;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46" name="Conector de seta reta 45"/>
          <p:cNvCxnSpPr/>
          <p:nvPr/>
        </p:nvCxnSpPr>
        <p:spPr>
          <a:xfrm>
            <a:off x="6086342" y="5678791"/>
            <a:ext cx="150864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7807126" y="5400096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8328020" y="5399989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8860280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9392546" y="5399987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730671" y="5940789"/>
            <a:ext cx="2670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66FFFF"/>
                </a:solidFill>
                <a:latin typeface="Consolas" panose="020B0609020204030204" pitchFamily="49" charset="0"/>
              </a:rPr>
              <a:t>x[0] x[1] x[2] x[3]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78063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3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83270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  <a:endParaRPr lang="pt-BR" sz="2800" b="1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8063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83397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88604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9393857" y="33685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3397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88604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9393857" y="44353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88477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9381157" y="5425923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2218357" y="3343123"/>
            <a:ext cx="528875" cy="564431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346879" y="3384340"/>
            <a:ext cx="137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a</a:t>
            </a:r>
            <a:r>
              <a:rPr lang="pt-BR" sz="2000" dirty="0" smtClean="0">
                <a:latin typeface="Consolas" panose="020B0609020204030204" pitchFamily="49" charset="0"/>
              </a:rPr>
              <a:t> = 0;</a:t>
            </a:r>
            <a:endParaRPr lang="pt-BR" sz="2000" dirty="0">
              <a:latin typeface="Consolas" panose="020B0609020204030204" pitchFamily="49" charset="0"/>
            </a:endParaRPr>
          </a:p>
        </p:txBody>
      </p:sp>
      <p:cxnSp>
        <p:nvCxnSpPr>
          <p:cNvPr id="69" name="Conector de seta reta 68"/>
          <p:cNvCxnSpPr/>
          <p:nvPr/>
        </p:nvCxnSpPr>
        <p:spPr>
          <a:xfrm>
            <a:off x="1487602" y="3619119"/>
            <a:ext cx="450376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2213091" y="3368282"/>
            <a:ext cx="5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Consolas" panose="020B0609020204030204" pitchFamily="49" charset="0"/>
              </a:rPr>
              <a:t>0</a:t>
            </a:r>
            <a:endParaRPr lang="pt-BR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4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10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1" grpId="0"/>
      <p:bldP spid="32" grpId="0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 animBg="1"/>
      <p:bldP spid="68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505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Consolas" panose="020B0609020204030204" pitchFamily="49" charset="0"/>
              </a:rPr>
              <a:t>Atribuição utilizando o tipo char</a:t>
            </a:r>
            <a:endParaRPr lang="pt-BR" sz="3200" dirty="0">
              <a:latin typeface="Consolas" panose="020B0609020204030204" pitchFamily="49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211" y="110689"/>
            <a:ext cx="1750789" cy="2157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2" y="1569493"/>
            <a:ext cx="4220661" cy="49063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285000" y="2268638"/>
            <a:ext cx="1439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2726531" y="2271219"/>
            <a:ext cx="2912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5636525" y="2074796"/>
            <a:ext cx="15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1289686" y="2591996"/>
            <a:ext cx="15614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289686" y="2921148"/>
            <a:ext cx="335216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285000" y="3580564"/>
            <a:ext cx="1566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1289686" y="3903922"/>
            <a:ext cx="2444114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1285000" y="4233630"/>
            <a:ext cx="1826500" cy="158297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285000" y="5884138"/>
            <a:ext cx="3217150" cy="260250"/>
          </a:xfrm>
          <a:prstGeom prst="rect">
            <a:avLst/>
          </a:prstGeom>
          <a:noFill/>
          <a:ln w="25400" cmpd="sng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b="1" dirty="0">
              <a:latin typeface="Consolas" panose="020B0609020204030204" pitchFamily="49" charset="0"/>
            </a:endParaRPr>
          </a:p>
        </p:txBody>
      </p:sp>
      <p:cxnSp>
        <p:nvCxnSpPr>
          <p:cNvPr id="30" name="Conector de seta reta 29"/>
          <p:cNvCxnSpPr/>
          <p:nvPr/>
        </p:nvCxnSpPr>
        <p:spPr>
          <a:xfrm>
            <a:off x="2842842" y="2594678"/>
            <a:ext cx="2793683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4641850" y="2923529"/>
            <a:ext cx="9946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2853533" y="3583248"/>
            <a:ext cx="2782992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733800" y="3906304"/>
            <a:ext cx="19027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3111500" y="4237295"/>
            <a:ext cx="252502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02150" y="5886520"/>
            <a:ext cx="1134375" cy="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636525" y="238770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5636524" y="2718691"/>
            <a:ext cx="397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“a” na tela)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5599363" y="3385125"/>
            <a:ext cx="171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Declaração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591599" y="3688820"/>
            <a:ext cx="189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Inicialização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5629697" y="4002420"/>
            <a:ext cx="158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Atribuição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48" name="CaixaDeTexto 47"/>
          <p:cNvSpPr txBox="1"/>
          <p:nvPr/>
        </p:nvSpPr>
        <p:spPr>
          <a:xfrm>
            <a:off x="5579466" y="5672227"/>
            <a:ext cx="4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Escrita (Imprime “</a:t>
            </a:r>
            <a:r>
              <a:rPr lang="pt-BR" dirty="0" err="1" smtClean="0">
                <a:latin typeface="Consolas" panose="020B0609020204030204" pitchFamily="49" charset="0"/>
              </a:rPr>
              <a:t>pedro</a:t>
            </a:r>
            <a:r>
              <a:rPr lang="pt-BR" dirty="0" smtClean="0">
                <a:latin typeface="Consolas" panose="020B0609020204030204" pitchFamily="49" charset="0"/>
              </a:rPr>
              <a:t>” na tela)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9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</TotalTime>
  <Words>632</Words>
  <Application>Microsoft Office PowerPoint</Application>
  <PresentationFormat>Widescreen</PresentationFormat>
  <Paragraphs>234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RESUMO PRÁTICO</vt:lpstr>
      <vt:lpstr>Fluxo de criação, compilação e execução de um programa em JAVA</vt:lpstr>
      <vt:lpstr>Instrução de escrita (O programa mais simples em Java)</vt:lpstr>
      <vt:lpstr>Variáveis</vt:lpstr>
      <vt:lpstr>Tipos primitivos em Java</vt:lpstr>
      <vt:lpstr>Declaração e instruções de atribuição</vt:lpstr>
      <vt:lpstr>Operadores Aritméticos</vt:lpstr>
      <vt:lpstr>Arrays em Java</vt:lpstr>
      <vt:lpstr>Atribuição utilizando o tipo char</vt:lpstr>
      <vt:lpstr>Atribuição utilizando o “tipo” String</vt:lpstr>
      <vt:lpstr>Concatenação de Strings</vt:lpstr>
      <vt:lpstr>Atribuição utilizando o tipo boolean</vt:lpstr>
      <vt:lpstr>Operadores relacionais (Comparação)</vt:lpstr>
      <vt:lpstr>Operadores lógicos</vt:lpstr>
      <vt:lpstr>Estrutura condicional IF</vt:lpstr>
      <vt:lpstr>Estrutura condicional IF</vt:lpstr>
      <vt:lpstr>Instrução de leitura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Dutra</dc:creator>
  <cp:lastModifiedBy>Dutra</cp:lastModifiedBy>
  <cp:revision>121</cp:revision>
  <dcterms:created xsi:type="dcterms:W3CDTF">2023-02-03T13:36:09Z</dcterms:created>
  <dcterms:modified xsi:type="dcterms:W3CDTF">2023-02-27T14:55:24Z</dcterms:modified>
</cp:coreProperties>
</file>