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7" r:id="rId4"/>
    <p:sldId id="272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66FF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69709" y="1708279"/>
            <a:ext cx="1030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800" b="1" dirty="0"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</a:rPr>
              <a:t>[Teste que retornar um verdadeiro ou falso</a:t>
            </a:r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]</a:t>
            </a:r>
            <a:r>
              <a:rPr lang="pt-BR" sz="2800" b="1" dirty="0" smtClean="0">
                <a:latin typeface="Consolas" panose="020B0609020204030204" pitchFamily="49" charset="0"/>
              </a:rPr>
              <a:t>){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verdadeiro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smtClean="0">
                <a:latin typeface="Consolas" panose="020B0609020204030204" pitchFamily="49" charset="0"/>
              </a:rPr>
              <a:t>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falso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1696015"/>
            <a:ext cx="4780923" cy="20161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4" y="1696015"/>
            <a:ext cx="4566308" cy="201617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478929" y="106406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verdadeiro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85807" y="105272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falso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5" y="3930097"/>
            <a:ext cx="6080078" cy="2684551"/>
          </a:xfrm>
          <a:prstGeom prst="rect">
            <a:avLst/>
          </a:prstGeom>
        </p:spPr>
      </p:pic>
      <p:sp>
        <p:nvSpPr>
          <p:cNvPr id="31" name="Seta para baixo 30"/>
          <p:cNvSpPr/>
          <p:nvPr/>
        </p:nvSpPr>
        <p:spPr>
          <a:xfrm rot="16200000">
            <a:off x="1214292" y="242175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baixo 31"/>
          <p:cNvSpPr/>
          <p:nvPr/>
        </p:nvSpPr>
        <p:spPr>
          <a:xfrm rot="16200000">
            <a:off x="6352598" y="286666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>
            <a:off x="3625321" y="488811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759463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 smtClean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9709" y="1528221"/>
            <a:ext cx="10304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switch</a:t>
            </a:r>
            <a:r>
              <a:rPr lang="pt-BR" sz="2800" dirty="0"/>
              <a:t> 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a ser testada]</a:t>
            </a:r>
            <a:r>
              <a:rPr lang="pt-BR" sz="2800" dirty="0" smtClean="0"/>
              <a:t>) </a:t>
            </a:r>
            <a:r>
              <a:rPr lang="pt-BR" sz="2800" dirty="0"/>
              <a:t>{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 smtClean="0">
                <a:solidFill>
                  <a:srgbClr val="00FF00"/>
                </a:solidFill>
              </a:rPr>
              <a:t>[Valor 1 de comparação da variável testada]</a:t>
            </a:r>
            <a:r>
              <a:rPr lang="pt-BR" sz="2800" dirty="0" smtClean="0"/>
              <a:t>:</a:t>
            </a:r>
            <a:endParaRPr lang="pt-BR" sz="2800" dirty="0"/>
          </a:p>
          <a:p>
            <a:r>
              <a:rPr lang="pt-BR" sz="2800" dirty="0"/>
              <a:t>           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 smtClean="0">
                <a:solidFill>
                  <a:srgbClr val="0000FF"/>
                </a:solidFill>
              </a:rPr>
              <a:t>[Bloco de código se a variável for igual ao valor 1]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break;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FF00"/>
                </a:solidFill>
              </a:rPr>
              <a:t>[Valor </a:t>
            </a:r>
            <a:r>
              <a:rPr lang="pt-BR" sz="2800" dirty="0" smtClean="0">
                <a:solidFill>
                  <a:srgbClr val="00FF00"/>
                </a:solidFill>
              </a:rPr>
              <a:t>2 </a:t>
            </a:r>
            <a:r>
              <a:rPr lang="pt-BR" sz="2800" dirty="0">
                <a:solidFill>
                  <a:srgbClr val="00FF00"/>
                </a:solidFill>
              </a:rPr>
              <a:t>de comparação da variável testada]</a:t>
            </a:r>
            <a:r>
              <a:rPr lang="pt-BR" sz="2800" dirty="0"/>
              <a:t>: </a:t>
            </a:r>
            <a:endParaRPr lang="pt-BR" sz="2800" dirty="0"/>
          </a:p>
          <a:p>
            <a:r>
              <a:rPr lang="pt-BR" sz="2800" dirty="0"/>
              <a:t>          </a:t>
            </a:r>
            <a:r>
              <a:rPr lang="pt-BR" sz="2800" dirty="0">
                <a:solidFill>
                  <a:srgbClr val="0000FF"/>
                </a:solidFill>
              </a:rPr>
              <a:t>  </a:t>
            </a:r>
            <a:r>
              <a:rPr lang="pt-BR" sz="2800" dirty="0" smtClean="0">
                <a:solidFill>
                  <a:srgbClr val="0000FF"/>
                </a:solidFill>
              </a:rPr>
              <a:t>[Bloco </a:t>
            </a:r>
            <a:r>
              <a:rPr lang="pt-BR" sz="2800" dirty="0">
                <a:solidFill>
                  <a:srgbClr val="0000FF"/>
                </a:solidFill>
              </a:rPr>
              <a:t>de código se a variável for igual ao </a:t>
            </a:r>
            <a:r>
              <a:rPr lang="pt-BR" sz="2800" dirty="0" smtClean="0">
                <a:solidFill>
                  <a:srgbClr val="0000FF"/>
                </a:solidFill>
              </a:rPr>
              <a:t>valor 2]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</a:t>
            </a:r>
            <a:r>
              <a:rPr lang="pt-BR" sz="2800" dirty="0" smtClean="0"/>
              <a:t>;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       </a:t>
            </a:r>
            <a:r>
              <a:rPr lang="pt-BR" sz="2800" dirty="0" smtClean="0">
                <a:solidFill>
                  <a:srgbClr val="FF0000"/>
                </a:solidFill>
              </a:rPr>
              <a:t>default</a:t>
            </a:r>
            <a:r>
              <a:rPr lang="pt-BR" sz="2800" dirty="0" smtClean="0"/>
              <a:t>:</a:t>
            </a:r>
          </a:p>
          <a:p>
            <a:r>
              <a:rPr lang="pt-BR" sz="2800" dirty="0"/>
              <a:t>	</a:t>
            </a:r>
            <a:r>
              <a:rPr lang="pt-BR" sz="2800" dirty="0">
                <a:solidFill>
                  <a:srgbClr val="0000FF"/>
                </a:solidFill>
              </a:rPr>
              <a:t> [</a:t>
            </a:r>
            <a:r>
              <a:rPr lang="pt-BR" sz="2800" dirty="0" smtClean="0">
                <a:solidFill>
                  <a:srgbClr val="0000FF"/>
                </a:solidFill>
              </a:rPr>
              <a:t>Bloco </a:t>
            </a:r>
            <a:r>
              <a:rPr lang="pt-BR" sz="2800" dirty="0">
                <a:solidFill>
                  <a:srgbClr val="0000FF"/>
                </a:solidFill>
              </a:rPr>
              <a:t>de código </a:t>
            </a:r>
            <a:r>
              <a:rPr lang="pt-BR" sz="2800" dirty="0" smtClean="0">
                <a:solidFill>
                  <a:srgbClr val="0000FF"/>
                </a:solidFill>
              </a:rPr>
              <a:t>caso a variável não se encaixe nos cases]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20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5400000">
            <a:off x="1214293" y="305296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16200000">
            <a:off x="4990738" y="2669702"/>
            <a:ext cx="309243" cy="165156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70" y="2491292"/>
            <a:ext cx="5159566" cy="1918714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57120" y="40099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 smtClean="0">
                <a:latin typeface="Consolas" panose="020B0609020204030204" pitchFamily="49" charset="0"/>
              </a:rPr>
              <a:t>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solidFill>
                  <a:srgbClr val="FF0000"/>
                </a:solidFill>
              </a:rPr>
              <a:t>while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[teste]</a:t>
            </a:r>
            <a:r>
              <a:rPr lang="pt-BR" sz="2800" dirty="0" smtClean="0"/>
              <a:t>) 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 se a variável for igual ao valor 1]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74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 smtClean="0">
                <a:latin typeface="Consolas" panose="020B0609020204030204" pitchFamily="49" charset="0"/>
              </a:rPr>
              <a:t>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45480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 smtClean="0">
                <a:latin typeface="Consolas" panose="020B0609020204030204" pitchFamily="49" charset="0"/>
              </a:rPr>
              <a:t>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latin typeface="Consolas" panose="020B0609020204030204" pitchFamily="49" charset="0"/>
              </a:rPr>
              <a:t>true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 smtClean="0">
                <a:latin typeface="Consolas" panose="020B0609020204030204" pitchFamily="49" charset="0"/>
              </a:rPr>
              <a:t>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386496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216048" y="3609323"/>
            <a:ext cx="2401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</a:t>
            </a:r>
          </a:p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6995711" y="4086377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 smtClean="0">
                <a:latin typeface="Consolas" panose="020B0609020204030204" pitchFamily="49" charset="0"/>
              </a:rPr>
              <a:t>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1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2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" y="4200633"/>
            <a:ext cx="2509740" cy="251330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21346" y="4129884"/>
            <a:ext cx="2806567" cy="258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525" y="343091"/>
            <a:ext cx="2577029" cy="75859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Variáveis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49967" y="1333481"/>
            <a:ext cx="509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Consolas" panose="020B0609020204030204" pitchFamily="49" charset="0"/>
              </a:rPr>
              <a:t>Memória RAM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29" y="1785784"/>
            <a:ext cx="5837142" cy="25517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77429" y="1785784"/>
            <a:ext cx="5837145" cy="277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68" y="1927617"/>
            <a:ext cx="5092063" cy="227301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131274" y="2497231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52472" y="25288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9" y="4258179"/>
            <a:ext cx="2329860" cy="232986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1279081" y="3011050"/>
            <a:ext cx="2852192" cy="20463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2042009" y="3062982"/>
            <a:ext cx="3224964" cy="195030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980498" y="5059817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351769" y="4934065"/>
            <a:ext cx="5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53910" y="5060553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51769" y="5457285"/>
            <a:ext cx="8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042009" y="5340522"/>
            <a:ext cx="7465548" cy="44572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0" y="4373649"/>
            <a:ext cx="3237411" cy="221439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9924207" y="4645402"/>
            <a:ext cx="51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7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31271" y="2500621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52469" y="2528896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6" grpId="0" animBg="1"/>
      <p:bldP spid="8" grpId="0" animBg="1"/>
      <p:bldP spid="10" grpId="0" animBg="1"/>
      <p:bldP spid="22" grpId="0" animBg="1"/>
      <p:bldP spid="23" grpId="0"/>
      <p:bldP spid="24" grpId="0" animBg="1"/>
      <p:bldP spid="27" grpId="0"/>
      <p:bldP spid="33" grpId="0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695</Words>
  <Application>Microsoft Office PowerPoint</Application>
  <PresentationFormat>Widescreen</PresentationFormat>
  <Paragraphs>261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Variáveis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Instrução de leitura</vt:lpstr>
      <vt:lpstr>Estrutura condicional IF</vt:lpstr>
      <vt:lpstr>Estrutura condicional IF</vt:lpstr>
      <vt:lpstr>Estrutura condicional Switch Case</vt:lpstr>
      <vt:lpstr>Estrutura condicional Switch Case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133</cp:revision>
  <dcterms:created xsi:type="dcterms:W3CDTF">2023-02-03T13:36:09Z</dcterms:created>
  <dcterms:modified xsi:type="dcterms:W3CDTF">2023-03-01T15:40:02Z</dcterms:modified>
</cp:coreProperties>
</file>