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258" r:id="rId3"/>
    <p:sldId id="257" r:id="rId4"/>
    <p:sldId id="272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63" r:id="rId16"/>
    <p:sldId id="270" r:id="rId17"/>
    <p:sldId id="271" r:id="rId18"/>
    <p:sldId id="273" r:id="rId19"/>
    <p:sldId id="287" r:id="rId20"/>
    <p:sldId id="288" r:id="rId21"/>
    <p:sldId id="289" r:id="rId22"/>
    <p:sldId id="290" r:id="rId23"/>
    <p:sldId id="291" r:id="rId24"/>
    <p:sldId id="29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00"/>
    <a:srgbClr val="0000FF"/>
    <a:srgbClr val="99CCFF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64" autoAdjust="0"/>
  </p:normalViewPr>
  <p:slideViewPr>
    <p:cSldViewPr snapToGrid="0">
      <p:cViewPr>
        <p:scale>
          <a:sx n="50" d="100"/>
          <a:sy n="50" d="100"/>
        </p:scale>
        <p:origin x="918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" y="1585247"/>
            <a:ext cx="4172748" cy="32324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“tipo” </a:t>
            </a:r>
            <a:r>
              <a:rPr lang="pt-BR" sz="3200" dirty="0" err="1" smtClean="0">
                <a:latin typeface="Consolas" panose="020B0609020204030204" pitchFamily="49" charset="0"/>
              </a:rPr>
              <a:t>String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8"/>
            <a:ext cx="1717507" cy="258502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3002506" y="2266456"/>
            <a:ext cx="2636400" cy="218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4246406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4248788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0172" y="3661222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4034495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8" grpId="0" animBg="1"/>
      <p:bldP spid="43" grpId="0"/>
      <p:bldP spid="44" grpId="0"/>
      <p:bldP spid="45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Concatenação de </a:t>
            </a:r>
            <a:r>
              <a:rPr lang="pt-BR" sz="3200" dirty="0" err="1" smtClean="0">
                <a:latin typeface="Consolas" panose="020B0609020204030204" pitchFamily="49" charset="0"/>
              </a:rPr>
              <a:t>Strings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" y="2610134"/>
            <a:ext cx="6810181" cy="242589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943804" y="4071366"/>
            <a:ext cx="5305265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249070" y="4071366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367327" y="3857073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</a:t>
            </a:r>
            <a:r>
              <a:rPr lang="pt-BR" dirty="0" err="1" smtClean="0">
                <a:latin typeface="Consolas" panose="020B0609020204030204" pitchFamily="49" charset="0"/>
              </a:rPr>
              <a:t>JoãoDutra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6076" y="4428485"/>
            <a:ext cx="5981774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927850" y="4428485"/>
            <a:ext cx="45786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369599" y="4214192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“João Dutra”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4" y="1595913"/>
            <a:ext cx="3835134" cy="26083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</a:t>
            </a:r>
            <a:r>
              <a:rPr lang="pt-BR" sz="3200" dirty="0" err="1" smtClean="0">
                <a:latin typeface="Consolas" panose="020B0609020204030204" pitchFamily="49" charset="0"/>
              </a:rPr>
              <a:t>boolean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7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3733800" y="2271218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 e 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4999" y="2606320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380931" y="2610552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</a:t>
            </a:r>
            <a:r>
              <a:rPr lang="pt-BR" dirty="0" err="1" smtClean="0">
                <a:latin typeface="Consolas" panose="020B0609020204030204" pitchFamily="49" charset="0"/>
              </a:rPr>
              <a:t>true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284999" y="3268762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3733800" y="3271343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636525" y="3074921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284999" y="3606445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380931" y="3610677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636525" y="3387826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“false”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43" grpId="0"/>
      <p:bldP spid="37" grpId="0" animBg="1"/>
      <p:bldP spid="39" grpId="0"/>
      <p:bldP spid="40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916" y="419322"/>
            <a:ext cx="10515600" cy="680656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relacionais (Comparação)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22098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41724" y="1310253"/>
            <a:ext cx="182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Resultado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041724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322097" y="2204135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41724" y="220413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1535" y="1284067"/>
            <a:ext cx="97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Nome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6990" y="1837581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6989" y="2212125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35754" y="1310741"/>
            <a:ext cx="140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Operação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324371" y="2561253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4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43998" y="256125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19263" y="2569243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26644" y="2918372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046271" y="2918372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1536" y="2926362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324371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043997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24370" y="362577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&lt; </a:t>
            </a:r>
            <a:r>
              <a:rPr lang="pt-BR" sz="20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043997" y="362577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19263" y="3272873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9262" y="363376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326644" y="3982897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046271" y="3982897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21535" y="3990887"/>
            <a:ext cx="227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28917" y="4340016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048544" y="4340016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23809" y="4348006"/>
            <a:ext cx="2698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326643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046269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326642" y="507471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046269" y="507471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21535" y="4708165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1534" y="508270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328915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048541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328914" y="5827624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048541" y="5827624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23806" y="5461070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23806" y="5835614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Maior ou igual</a:t>
            </a:r>
          </a:p>
        </p:txBody>
      </p:sp>
    </p:spTree>
    <p:extLst>
      <p:ext uri="{BB962C8B-B14F-4D97-AF65-F5344CB8AC3E}">
        <p14:creationId xmlns:p14="http://schemas.microsoft.com/office/powerpoint/2010/main" val="40797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lógicos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20089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&amp;&amp; (operador “e”)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70028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|| (operador “ou”)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20089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20089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0088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20087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270028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270028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270027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270026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61032" y="3946319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5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1179396" y="4393047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1651381" y="5413125"/>
            <a:ext cx="730013" cy="72877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69962" y="4831138"/>
            <a:ext cx="264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9" name="Seta para baixo 18"/>
          <p:cNvSpPr/>
          <p:nvPr/>
        </p:nvSpPr>
        <p:spPr>
          <a:xfrm>
            <a:off x="2431013" y="4394112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347147" y="6103491"/>
            <a:ext cx="152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3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70026" y="3982837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! (operador “não”)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70028" y="4542865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270026" y="4880228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270026" y="5436141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latin typeface="Consolas" panose="020B0609020204030204" pitchFamily="49" charset="0"/>
              </a:rPr>
              <a:t>(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pt-BR" sz="2000" b="1" dirty="0" smtClean="0">
                <a:latin typeface="Consolas" panose="020B0609020204030204" pitchFamily="49" charset="0"/>
              </a:rPr>
              <a:t>) 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505771" y="6202267"/>
            <a:ext cx="201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→ 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Seta para baixo 25"/>
          <p:cNvSpPr/>
          <p:nvPr/>
        </p:nvSpPr>
        <p:spPr>
          <a:xfrm>
            <a:off x="6897753" y="5859351"/>
            <a:ext cx="217424" cy="381016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leitura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607314"/>
            <a:ext cx="9977187" cy="47552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09176" y="3701444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11448" y="4276929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09177" y="4849311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1119112" y="3701444"/>
            <a:ext cx="545911" cy="15132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7299279" y="3703187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7299278" y="4279310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287370" y="4851692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98605" y="3514802"/>
            <a:ext cx="18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884991" y="3895389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leitura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884991" y="4510430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Escrita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469709" y="1708279"/>
            <a:ext cx="10304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t-BR" sz="2800" b="1" dirty="0">
                <a:latin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00FF00"/>
                </a:solidFill>
                <a:latin typeface="Consolas" panose="020B0609020204030204" pitchFamily="49" charset="0"/>
              </a:rPr>
              <a:t>[Teste que retornar um verdadeiro ou falso</a:t>
            </a:r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]</a:t>
            </a:r>
            <a:r>
              <a:rPr lang="pt-BR" sz="2800" b="1" dirty="0" smtClean="0">
                <a:latin typeface="Consolas" panose="020B0609020204030204" pitchFamily="49" charset="0"/>
              </a:rPr>
              <a:t>){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verdadeiro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 </a:t>
            </a:r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2800" b="1" dirty="0" smtClean="0">
                <a:latin typeface="Consolas" panose="020B0609020204030204" pitchFamily="49" charset="0"/>
              </a:rPr>
              <a:t>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falso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" y="1696015"/>
            <a:ext cx="4780923" cy="201617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74" y="1696015"/>
            <a:ext cx="4566308" cy="2016172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478929" y="106406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verdadeiro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85807" y="105272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falso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35" y="3930097"/>
            <a:ext cx="6080078" cy="2684551"/>
          </a:xfrm>
          <a:prstGeom prst="rect">
            <a:avLst/>
          </a:prstGeom>
        </p:spPr>
      </p:pic>
      <p:sp>
        <p:nvSpPr>
          <p:cNvPr id="31" name="Seta para baixo 30"/>
          <p:cNvSpPr/>
          <p:nvPr/>
        </p:nvSpPr>
        <p:spPr>
          <a:xfrm rot="16200000">
            <a:off x="1214292" y="242175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baixo 31"/>
          <p:cNvSpPr/>
          <p:nvPr/>
        </p:nvSpPr>
        <p:spPr>
          <a:xfrm rot="16200000">
            <a:off x="6352598" y="2866669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 rot="16200000">
            <a:off x="3625321" y="488811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759463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Switch 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69709" y="1528221"/>
            <a:ext cx="103040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switch</a:t>
            </a:r>
            <a:r>
              <a:rPr lang="pt-BR" sz="2800" dirty="0"/>
              <a:t> 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[Variável a ser testada]</a:t>
            </a:r>
            <a:r>
              <a:rPr lang="pt-BR" sz="2800" dirty="0" smtClean="0"/>
              <a:t>) </a:t>
            </a:r>
            <a:r>
              <a:rPr lang="pt-BR" sz="2800" dirty="0"/>
              <a:t>{</a:t>
            </a:r>
          </a:p>
          <a:p>
            <a:r>
              <a:rPr lang="pt-BR" sz="2800" dirty="0"/>
              <a:t>        </a:t>
            </a:r>
            <a:r>
              <a:rPr lang="pt-BR" sz="2800" dirty="0">
                <a:solidFill>
                  <a:srgbClr val="FF0000"/>
                </a:solidFill>
              </a:rPr>
              <a:t>case</a:t>
            </a:r>
            <a:r>
              <a:rPr lang="pt-BR" sz="2800" dirty="0"/>
              <a:t> </a:t>
            </a:r>
            <a:r>
              <a:rPr lang="pt-BR" sz="2800" dirty="0" smtClean="0">
                <a:solidFill>
                  <a:srgbClr val="00FF00"/>
                </a:solidFill>
              </a:rPr>
              <a:t>[Valor 1 de comparação da variável testada]</a:t>
            </a:r>
            <a:r>
              <a:rPr lang="pt-BR" sz="2800" dirty="0" smtClean="0"/>
              <a:t>:</a:t>
            </a:r>
            <a:endParaRPr lang="pt-BR" sz="2800" dirty="0"/>
          </a:p>
          <a:p>
            <a:r>
              <a:rPr lang="pt-BR" sz="2800" dirty="0"/>
              <a:t>           </a:t>
            </a:r>
            <a:r>
              <a:rPr lang="pt-BR" sz="2800" dirty="0">
                <a:solidFill>
                  <a:srgbClr val="0000FF"/>
                </a:solidFill>
              </a:rPr>
              <a:t> </a:t>
            </a:r>
            <a:r>
              <a:rPr lang="pt-BR" sz="2800" dirty="0" smtClean="0">
                <a:solidFill>
                  <a:srgbClr val="0000FF"/>
                </a:solidFill>
              </a:rPr>
              <a:t>[Bloco de código se a variável for igual ao valor 1]</a:t>
            </a:r>
            <a:endParaRPr lang="pt-BR" sz="2800" dirty="0">
              <a:solidFill>
                <a:srgbClr val="0000FF"/>
              </a:solidFill>
            </a:endParaRPr>
          </a:p>
          <a:p>
            <a:r>
              <a:rPr lang="pt-BR" sz="2800" dirty="0"/>
              <a:t>            break;</a:t>
            </a:r>
          </a:p>
          <a:p>
            <a:r>
              <a:rPr lang="pt-BR" sz="2800" dirty="0"/>
              <a:t>        </a:t>
            </a:r>
            <a:r>
              <a:rPr lang="pt-BR" sz="2800" dirty="0">
                <a:solidFill>
                  <a:srgbClr val="FF0000"/>
                </a:solidFill>
              </a:rPr>
              <a:t>case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00FF00"/>
                </a:solidFill>
              </a:rPr>
              <a:t>[Valor </a:t>
            </a:r>
            <a:r>
              <a:rPr lang="pt-BR" sz="2800" dirty="0" smtClean="0">
                <a:solidFill>
                  <a:srgbClr val="00FF00"/>
                </a:solidFill>
              </a:rPr>
              <a:t>2 </a:t>
            </a:r>
            <a:r>
              <a:rPr lang="pt-BR" sz="2800" dirty="0">
                <a:solidFill>
                  <a:srgbClr val="00FF00"/>
                </a:solidFill>
              </a:rPr>
              <a:t>de comparação da variável testada]</a:t>
            </a:r>
            <a:r>
              <a:rPr lang="pt-BR" sz="2800" dirty="0"/>
              <a:t>: </a:t>
            </a:r>
          </a:p>
          <a:p>
            <a:r>
              <a:rPr lang="pt-BR" sz="2800" dirty="0"/>
              <a:t>          </a:t>
            </a:r>
            <a:r>
              <a:rPr lang="pt-BR" sz="2800" dirty="0">
                <a:solidFill>
                  <a:srgbClr val="0000FF"/>
                </a:solidFill>
              </a:rPr>
              <a:t>  </a:t>
            </a:r>
            <a:r>
              <a:rPr lang="pt-BR" sz="2800" dirty="0" smtClean="0">
                <a:solidFill>
                  <a:srgbClr val="0000FF"/>
                </a:solidFill>
              </a:rPr>
              <a:t>[Bloco </a:t>
            </a:r>
            <a:r>
              <a:rPr lang="pt-BR" sz="2800" dirty="0">
                <a:solidFill>
                  <a:srgbClr val="0000FF"/>
                </a:solidFill>
              </a:rPr>
              <a:t>de código se a variável for igual ao </a:t>
            </a:r>
            <a:r>
              <a:rPr lang="pt-BR" sz="2800" dirty="0" smtClean="0">
                <a:solidFill>
                  <a:srgbClr val="0000FF"/>
                </a:solidFill>
              </a:rPr>
              <a:t>valor 2]</a:t>
            </a:r>
            <a:endParaRPr lang="pt-BR" sz="2800" dirty="0">
              <a:solidFill>
                <a:srgbClr val="0000FF"/>
              </a:solidFill>
            </a:endParaRPr>
          </a:p>
          <a:p>
            <a:r>
              <a:rPr lang="pt-BR" sz="2800" dirty="0"/>
              <a:t>            break</a:t>
            </a:r>
            <a:r>
              <a:rPr lang="pt-BR" sz="2800" dirty="0" smtClean="0"/>
              <a:t>;</a:t>
            </a:r>
          </a:p>
          <a:p>
            <a:r>
              <a:rPr lang="pt-BR" sz="2800" dirty="0"/>
              <a:t> </a:t>
            </a:r>
            <a:r>
              <a:rPr lang="pt-BR" sz="2800" dirty="0" smtClean="0"/>
              <a:t>       </a:t>
            </a:r>
            <a:r>
              <a:rPr lang="pt-BR" sz="2800" dirty="0" smtClean="0">
                <a:solidFill>
                  <a:srgbClr val="FF0000"/>
                </a:solidFill>
              </a:rPr>
              <a:t>default</a:t>
            </a:r>
            <a:r>
              <a:rPr lang="pt-BR" sz="2800" dirty="0" smtClean="0"/>
              <a:t>:</a:t>
            </a:r>
          </a:p>
          <a:p>
            <a:r>
              <a:rPr lang="pt-BR" sz="2800" dirty="0"/>
              <a:t>	</a:t>
            </a:r>
            <a:r>
              <a:rPr lang="pt-BR" sz="2800" dirty="0">
                <a:solidFill>
                  <a:srgbClr val="0000FF"/>
                </a:solidFill>
              </a:rPr>
              <a:t> [</a:t>
            </a:r>
            <a:r>
              <a:rPr lang="pt-BR" sz="2800" dirty="0" smtClean="0">
                <a:solidFill>
                  <a:srgbClr val="0000FF"/>
                </a:solidFill>
              </a:rPr>
              <a:t>Bloco </a:t>
            </a:r>
            <a:r>
              <a:rPr lang="pt-BR" sz="2800" dirty="0">
                <a:solidFill>
                  <a:srgbClr val="0000FF"/>
                </a:solidFill>
              </a:rPr>
              <a:t>de código </a:t>
            </a:r>
            <a:r>
              <a:rPr lang="pt-BR" sz="2800" dirty="0" smtClean="0">
                <a:solidFill>
                  <a:srgbClr val="0000FF"/>
                </a:solidFill>
              </a:rPr>
              <a:t>caso a variável não se encaixe nos cases]</a:t>
            </a: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8209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657120" y="40099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542210" y="1281687"/>
            <a:ext cx="3783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recebe 4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169460" y="639069"/>
            <a:ext cx="2312825" cy="948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641208" y="618519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797804" y="1423115"/>
            <a:ext cx="3783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Indica que a variável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será testada para os casos (cases) especificados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2132246" y="839472"/>
            <a:ext cx="3665558" cy="88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0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219379" y="84092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1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770891" y="1113485"/>
            <a:ext cx="3665558" cy="886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177115" y="1571567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2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719618" y="1833925"/>
            <a:ext cx="3716831" cy="166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177115" y="2308551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3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1746913" y="1999999"/>
            <a:ext cx="3689536" cy="4975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5400000">
            <a:off x="1177115" y="3059178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85770" y="1556742"/>
            <a:ext cx="3783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Caso </a:t>
            </a:r>
            <a:r>
              <a:rPr lang="pt-BR" sz="2800" b="1" dirty="0" err="1" smtClean="0">
                <a:latin typeface="Consolas" panose="020B0609020204030204" pitchFamily="49" charset="0"/>
              </a:rPr>
              <a:t>day</a:t>
            </a:r>
            <a:r>
              <a:rPr lang="pt-BR" sz="2800" b="1" dirty="0" smtClean="0">
                <a:latin typeface="Consolas" panose="020B0609020204030204" pitchFamily="49" charset="0"/>
              </a:rPr>
              <a:t> == 4 executa o bloco de código abaixo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1692322" y="2000000"/>
            <a:ext cx="3744127" cy="1275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8215493" y="1867245"/>
            <a:ext cx="682847" cy="249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57396" y="1572315"/>
            <a:ext cx="1774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86" y="3175483"/>
            <a:ext cx="5159566" cy="1918714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>
            <a:off x="4108450" y="3543300"/>
            <a:ext cx="2335893" cy="591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2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0525" y="132204"/>
            <a:ext cx="750650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</a:t>
            </a:r>
            <a:r>
              <a:rPr lang="pt-BR" sz="3200" dirty="0">
                <a:latin typeface="Consolas" panose="020B0609020204030204" pitchFamily="49" charset="0"/>
              </a:rPr>
              <a:t>condicional Switch </a:t>
            </a:r>
            <a:r>
              <a:rPr lang="pt-BR" sz="3200" dirty="0" smtClean="0">
                <a:latin typeface="Consolas" panose="020B0609020204030204" pitchFamily="49" charset="0"/>
              </a:rPr>
              <a:t>Case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64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0725" y="1902793"/>
            <a:ext cx="8509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solidFill>
                  <a:srgbClr val="FF0000"/>
                </a:solidFill>
              </a:rPr>
              <a:t>while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[teste]</a:t>
            </a:r>
            <a:r>
              <a:rPr lang="pt-BR" sz="2800" dirty="0" smtClean="0"/>
              <a:t>) {</a:t>
            </a:r>
            <a:endParaRPr lang="pt-BR" sz="2800" dirty="0"/>
          </a:p>
          <a:p>
            <a:r>
              <a:rPr lang="pt-BR" sz="2800" dirty="0"/>
              <a:t>      </a:t>
            </a:r>
            <a:r>
              <a:rPr lang="pt-BR" sz="2800" dirty="0" smtClean="0">
                <a:solidFill>
                  <a:srgbClr val="0000FF"/>
                </a:solidFill>
              </a:rPr>
              <a:t>[Bloco de código]</a:t>
            </a: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274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45480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89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97986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386496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216048" y="3609323"/>
            <a:ext cx="2401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Imprime </a:t>
            </a:r>
          </a:p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1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6995711" y="4086377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escrita</a:t>
            </a:r>
            <a:r>
              <a:rPr lang="pt-BR" sz="3200" dirty="0">
                <a:latin typeface="Consolas" panose="020B0609020204030204" pitchFamily="49" charset="0"/>
              </a:rPr>
              <a:t/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 smtClean="0">
                <a:latin typeface="Consolas" panose="020B0609020204030204" pitchFamily="49" charset="0"/>
              </a:rPr>
              <a:t>(O </a:t>
            </a:r>
            <a:r>
              <a:rPr lang="pt-BR" sz="3200" dirty="0">
                <a:latin typeface="Consolas" panose="020B0609020204030204" pitchFamily="49" charset="0"/>
              </a:rPr>
              <a:t>programa mais simples em </a:t>
            </a:r>
            <a:r>
              <a:rPr lang="pt-BR" sz="3200" dirty="0" smtClean="0">
                <a:latin typeface="Consolas" panose="020B0609020204030204" pitchFamily="49" charset="0"/>
              </a:rPr>
              <a:t>Java)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479038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34699" y="4772218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numero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94024" y="4989760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34698" y="5124635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1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43879" y="5464324"/>
            <a:ext cx="315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numero	vale 2 agora e todo o processo se reinicia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97986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08834" y="2847113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vale 2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6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55815" y="385395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638317" y="3580482"/>
            <a:ext cx="212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Imprime 2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>
            <a:endCxn id="8" idx="1"/>
          </p:cNvCxnSpPr>
          <p:nvPr/>
        </p:nvCxnSpPr>
        <p:spPr>
          <a:xfrm>
            <a:off x="6984694" y="4057535"/>
            <a:ext cx="6536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479038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34699" y="4772218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numero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94024" y="4989760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34698" y="5124635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2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43879" y="5464324"/>
            <a:ext cx="3152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numero	vale 3 agora e todo o processo se reinicia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97986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08834" y="2847113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vale 3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55815" y="385395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638317" y="3580482"/>
            <a:ext cx="2128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Imprime 3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>
            <a:endCxn id="8" idx="1"/>
          </p:cNvCxnSpPr>
          <p:nvPr/>
        </p:nvCxnSpPr>
        <p:spPr>
          <a:xfrm>
            <a:off x="6984694" y="4057535"/>
            <a:ext cx="6536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48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1522765" y="479038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334699" y="4772218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numero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5894024" y="4989760"/>
            <a:ext cx="440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334698" y="5124635"/>
            <a:ext cx="472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n</a:t>
            </a:r>
            <a:r>
              <a:rPr lang="pt-BR" sz="2000" b="1" dirty="0" smtClean="0">
                <a:latin typeface="Consolas" panose="020B0609020204030204" pitchFamily="49" charset="0"/>
              </a:rPr>
              <a:t>umero = </a:t>
            </a:r>
            <a:r>
              <a:rPr lang="pt-BR" sz="2000" b="1" dirty="0"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latin typeface="Consolas" panose="020B0609020204030204" pitchFamily="49" charset="0"/>
              </a:rPr>
              <a:t> + 1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343879" y="5464324"/>
            <a:ext cx="365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numero	vale </a:t>
            </a:r>
            <a:r>
              <a:rPr lang="pt-BR" sz="1600" b="1" dirty="0">
                <a:latin typeface="Consolas" panose="020B0609020204030204" pitchFamily="49" charset="0"/>
              </a:rPr>
              <a:t>4</a:t>
            </a:r>
            <a:r>
              <a:rPr lang="pt-BR" sz="1600" b="1" dirty="0" smtClean="0">
                <a:latin typeface="Consolas" panose="020B0609020204030204" pitchFamily="49" charset="0"/>
              </a:rPr>
              <a:t> agora e todo o processo se reinicia</a:t>
            </a:r>
            <a:endParaRPr lang="pt-BR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</a:t>
            </a:r>
            <a:r>
              <a:rPr lang="pt-BR" sz="3200" dirty="0" err="1">
                <a:latin typeface="Consolas" panose="020B0609020204030204" pitchFamily="49" charset="0"/>
              </a:rPr>
              <a:t>W</a:t>
            </a:r>
            <a:r>
              <a:rPr lang="pt-BR" sz="3200" dirty="0" err="1" smtClean="0">
                <a:latin typeface="Consolas" panose="020B0609020204030204" pitchFamily="49" charset="0"/>
              </a:rPr>
              <a:t>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509311"/>
            <a:ext cx="9285856" cy="4767962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 rot="16200000">
            <a:off x="817685" y="291751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84401" y="3293549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é menor que 4?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919470" y="3304566"/>
            <a:ext cx="1795750" cy="275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8987066" y="3555159"/>
            <a:ext cx="1027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375410" y="3271515"/>
            <a:ext cx="248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08834" y="2847113"/>
            <a:ext cx="534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Consolas" panose="020B0609020204030204" pitchFamily="49" charset="0"/>
              </a:rPr>
              <a:t>n</a:t>
            </a:r>
            <a:r>
              <a:rPr lang="pt-BR" sz="2800" b="1" dirty="0" smtClean="0">
                <a:latin typeface="Consolas" panose="020B0609020204030204" pitchFamily="49" charset="0"/>
              </a:rPr>
              <a:t>umero vale 4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0617498" y="3893292"/>
            <a:ext cx="0" cy="11973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9894627" y="5154571"/>
            <a:ext cx="177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 repetição se encerra</a:t>
            </a:r>
            <a:endParaRPr lang="pt-BR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1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1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Do </a:t>
            </a:r>
            <a:r>
              <a:rPr lang="pt-BR" sz="3200" dirty="0" err="1" smtClean="0">
                <a:latin typeface="Consolas" panose="020B0609020204030204" pitchFamily="49" charset="0"/>
              </a:rPr>
              <a:t>While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0725" y="1902793"/>
            <a:ext cx="85090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do</a:t>
            </a:r>
            <a:r>
              <a:rPr lang="pt-BR" sz="2800" dirty="0" smtClean="0"/>
              <a:t>{</a:t>
            </a:r>
            <a:endParaRPr lang="pt-BR" sz="2800" dirty="0"/>
          </a:p>
          <a:p>
            <a:r>
              <a:rPr lang="pt-BR" sz="2800" dirty="0"/>
              <a:t>      </a:t>
            </a:r>
            <a:r>
              <a:rPr lang="pt-BR" sz="2800" dirty="0" smtClean="0">
                <a:solidFill>
                  <a:srgbClr val="0000FF"/>
                </a:solidFill>
              </a:rPr>
              <a:t>[Bloco de código]</a:t>
            </a:r>
          </a:p>
          <a:p>
            <a:r>
              <a:rPr lang="pt-BR" sz="2800" dirty="0" smtClean="0"/>
              <a:t>}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while</a:t>
            </a:r>
            <a:r>
              <a:rPr lang="pt-BR" sz="2800" dirty="0"/>
              <a:t>(</a:t>
            </a:r>
            <a:r>
              <a:rPr lang="pt-BR" sz="2800" dirty="0">
                <a:solidFill>
                  <a:srgbClr val="00FF00"/>
                </a:solidFill>
              </a:rPr>
              <a:t>[teste]</a:t>
            </a:r>
            <a:r>
              <a:rPr lang="pt-BR" sz="2800" dirty="0"/>
              <a:t>)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534406" y="1406960"/>
            <a:ext cx="4020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Primeiro o bloco de código é executado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709093" y="1947975"/>
            <a:ext cx="1870419" cy="340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087527" y="2901719"/>
            <a:ext cx="4020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Depois o teste é feito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2854233" y="3004457"/>
            <a:ext cx="2118740" cy="394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3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80724" y="2396280"/>
            <a:ext cx="10985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for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[variável de controle] ; [teste] ; [incremento]</a:t>
            </a:r>
            <a:r>
              <a:rPr lang="pt-BR" sz="2800" dirty="0" smtClean="0"/>
              <a:t>){</a:t>
            </a:r>
          </a:p>
          <a:p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      </a:t>
            </a:r>
            <a:r>
              <a:rPr lang="pt-BR" sz="2800" dirty="0" smtClean="0">
                <a:solidFill>
                  <a:srgbClr val="0000FF"/>
                </a:solidFill>
              </a:rPr>
              <a:t> </a:t>
            </a:r>
            <a:r>
              <a:rPr lang="pt-BR" sz="2800" dirty="0">
                <a:solidFill>
                  <a:srgbClr val="0000FF"/>
                </a:solidFill>
              </a:rPr>
              <a:t>[Bloco de </a:t>
            </a:r>
            <a:r>
              <a:rPr lang="pt-BR" sz="2800" dirty="0" smtClean="0">
                <a:solidFill>
                  <a:srgbClr val="0000FF"/>
                </a:solidFill>
              </a:rPr>
              <a:t>código]</a:t>
            </a:r>
            <a:endParaRPr lang="pt-BR" sz="2800" dirty="0" smtClean="0">
              <a:solidFill>
                <a:srgbClr val="FF0000"/>
              </a:solidFill>
            </a:endParaRP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0901" y="1122408"/>
            <a:ext cx="2210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Declaração e inicialização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814286" y="2002971"/>
            <a:ext cx="567894" cy="39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29641" y="1267998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Teste de continuação da  repetição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4319546" y="1971676"/>
            <a:ext cx="567894" cy="39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25326" y="1333960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Incremento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6515231" y="2037638"/>
            <a:ext cx="567894" cy="39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3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9" y="4200633"/>
            <a:ext cx="2509740" cy="2513305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21346" y="4129884"/>
            <a:ext cx="2806567" cy="258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525" y="343091"/>
            <a:ext cx="2577029" cy="75859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Variáveis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49967" y="1333481"/>
            <a:ext cx="509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Consolas" panose="020B0609020204030204" pitchFamily="49" charset="0"/>
              </a:rPr>
              <a:t>Memória RAM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29" y="1785784"/>
            <a:ext cx="5837142" cy="255175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77429" y="1785784"/>
            <a:ext cx="5837145" cy="277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68" y="1927617"/>
            <a:ext cx="5092063" cy="227301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131274" y="2497231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b="1" dirty="0">
                <a:solidFill>
                  <a:srgbClr val="00FF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252472" y="25288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b="1" dirty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9" y="4258179"/>
            <a:ext cx="2329860" cy="2329860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>
            <a:off x="1279081" y="3011050"/>
            <a:ext cx="2852192" cy="20463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2042009" y="3062982"/>
            <a:ext cx="3224964" cy="195030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980498" y="5059817"/>
            <a:ext cx="288099" cy="37150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1351769" y="4934065"/>
            <a:ext cx="51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753910" y="5060553"/>
            <a:ext cx="288099" cy="37150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0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351769" y="5457285"/>
            <a:ext cx="89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2042009" y="5340522"/>
            <a:ext cx="7465548" cy="44572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30" y="4373649"/>
            <a:ext cx="3237411" cy="2214390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9924207" y="4645402"/>
            <a:ext cx="51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72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131271" y="2500621"/>
            <a:ext cx="135929" cy="27644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pt-B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252469" y="2528896"/>
            <a:ext cx="135929" cy="27644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pt-B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6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  <p:bldP spid="6" grpId="0" animBg="1"/>
      <p:bldP spid="8" grpId="0" animBg="1"/>
      <p:bldP spid="10" grpId="0" animBg="1"/>
      <p:bldP spid="22" grpId="0" animBg="1"/>
      <p:bldP spid="23" grpId="0"/>
      <p:bldP spid="24" grpId="0" animBg="1"/>
      <p:bldP spid="27" grpId="0"/>
      <p:bldP spid="33" grpId="0"/>
      <p:bldP spid="34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2802673"/>
            <a:ext cx="10610850" cy="28003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0901" y="1122408"/>
            <a:ext cx="2210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Declaração e inicialização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814286" y="2002971"/>
            <a:ext cx="1324857" cy="1750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29641" y="1267998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Teste de continuação da  repetição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4319546" y="1971676"/>
            <a:ext cx="677396" cy="1858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25326" y="1333960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Incremento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6515231" y="2037638"/>
            <a:ext cx="462733" cy="1715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0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90901" y="1122408"/>
            <a:ext cx="2210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Declaração e inicialização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1814286" y="2002971"/>
            <a:ext cx="1324857" cy="1750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029641" y="1267998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Teste de continuação da  repetição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 flipV="1">
            <a:off x="4319546" y="1971676"/>
            <a:ext cx="677396" cy="1858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225326" y="1333960"/>
            <a:ext cx="2210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nsolas" panose="020B0609020204030204" pitchFamily="49" charset="0"/>
              </a:rPr>
              <a:t>Incremento da variável de controle</a:t>
            </a:r>
            <a:endParaRPr lang="pt-BR" sz="1600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V="1">
            <a:off x="6330504" y="2037638"/>
            <a:ext cx="184728" cy="1858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19" idx="0"/>
          </p:cNvCxnSpPr>
          <p:nvPr/>
        </p:nvCxnSpPr>
        <p:spPr>
          <a:xfrm>
            <a:off x="6422868" y="4312693"/>
            <a:ext cx="3064370" cy="1642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476" y="5955374"/>
            <a:ext cx="5409524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30264" y="1499324"/>
            <a:ext cx="3631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 inicia igual a 0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2722268" y="1977914"/>
            <a:ext cx="447770" cy="1707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537751" y="1977912"/>
            <a:ext cx="548849" cy="351192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7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99610" y="4185984"/>
            <a:ext cx="2210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Imprime 0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6800204" y="4698206"/>
            <a:ext cx="1223206" cy="7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1768241" y="444162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9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410226" y="1071344"/>
            <a:ext cx="20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Incrementa i, i passa valer 1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6337300" y="2120900"/>
            <a:ext cx="1072925" cy="1855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58316" y="1417862"/>
            <a:ext cx="25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Agora i é 1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5448300" y="2329104"/>
            <a:ext cx="1638300" cy="135597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547903" y="1671750"/>
            <a:ext cx="117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99610" y="4185984"/>
            <a:ext cx="2210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Imprime 1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6800204" y="4698206"/>
            <a:ext cx="1223206" cy="7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1768241" y="444162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8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410226" y="1071344"/>
            <a:ext cx="20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Incrementa i, i passa valer 2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6337300" y="2120900"/>
            <a:ext cx="1072925" cy="1855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8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58316" y="1417862"/>
            <a:ext cx="25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Agora i é 2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5448300" y="2329104"/>
            <a:ext cx="1638300" cy="135597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547903" y="1671750"/>
            <a:ext cx="117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8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99610" y="4185984"/>
            <a:ext cx="2210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Imprime 2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6800204" y="4698206"/>
            <a:ext cx="1223206" cy="7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1768241" y="444162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410226" y="1071344"/>
            <a:ext cx="20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Incrementa i, i passa valer 3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6337300" y="2120900"/>
            <a:ext cx="1072925" cy="1855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7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58316" y="1417862"/>
            <a:ext cx="25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Agora i é 3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5448300" y="2329104"/>
            <a:ext cx="1638300" cy="135597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547903" y="1671750"/>
            <a:ext cx="117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99610" y="4185984"/>
            <a:ext cx="2210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Imprime 3 na tela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6800204" y="4698206"/>
            <a:ext cx="1223206" cy="7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ta para baixo 15"/>
          <p:cNvSpPr/>
          <p:nvPr/>
        </p:nvSpPr>
        <p:spPr>
          <a:xfrm rot="16200000">
            <a:off x="1768241" y="4441625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0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410226" y="1071344"/>
            <a:ext cx="20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Incrementa i, i passa valer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6337300" y="2120900"/>
            <a:ext cx="1072925" cy="1855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2803023"/>
            <a:ext cx="10609524" cy="2800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de repetição For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58316" y="1417862"/>
            <a:ext cx="254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Agora i é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6" name="Seta para baixo 15"/>
          <p:cNvSpPr/>
          <p:nvPr/>
        </p:nvSpPr>
        <p:spPr>
          <a:xfrm rot="16200000">
            <a:off x="913219" y="39093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68625" y="1417863"/>
            <a:ext cx="437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Testa se i é menor que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5216396" y="1896455"/>
            <a:ext cx="1144233" cy="1788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600" y="2037805"/>
            <a:ext cx="139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pt-B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5448300" y="2329104"/>
            <a:ext cx="1638300" cy="1355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547903" y="1671750"/>
            <a:ext cx="11764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141913" y="1974305"/>
            <a:ext cx="160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Finaliza a repetição</a:t>
            </a:r>
            <a:endParaRPr lang="pt-BR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8176570" y="2303704"/>
            <a:ext cx="96534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48344" y="2396280"/>
            <a:ext cx="11335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</a:rPr>
              <a:t>[tipo retorno] </a:t>
            </a:r>
            <a:r>
              <a:rPr lang="pt-BR" sz="2800" dirty="0" smtClean="0">
                <a:solidFill>
                  <a:srgbClr val="FF0000"/>
                </a:solidFill>
              </a:rPr>
              <a:t>[nome da função]</a:t>
            </a:r>
            <a:r>
              <a:rPr lang="pt-BR" sz="2800" dirty="0" smtClean="0"/>
              <a:t>(</a:t>
            </a:r>
            <a:r>
              <a:rPr lang="pt-BR" sz="2800" dirty="0" smtClean="0">
                <a:solidFill>
                  <a:srgbClr val="00FF00"/>
                </a:solidFill>
              </a:rPr>
              <a:t>[parâmetros da função (separados por , )]</a:t>
            </a:r>
            <a:r>
              <a:rPr lang="pt-BR" sz="2800" dirty="0" smtClean="0"/>
              <a:t>){</a:t>
            </a:r>
            <a:endParaRPr lang="pt-BR" sz="2800" dirty="0" smtClean="0"/>
          </a:p>
          <a:p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      </a:t>
            </a:r>
            <a:r>
              <a:rPr lang="pt-BR" sz="2800" dirty="0" smtClean="0">
                <a:solidFill>
                  <a:srgbClr val="0000FF"/>
                </a:solidFill>
              </a:rPr>
              <a:t> </a:t>
            </a:r>
            <a:r>
              <a:rPr lang="pt-BR" sz="2800" dirty="0">
                <a:solidFill>
                  <a:srgbClr val="0000FF"/>
                </a:solidFill>
              </a:rPr>
              <a:t>[Bloco de </a:t>
            </a:r>
            <a:r>
              <a:rPr lang="pt-BR" sz="2800" dirty="0" smtClean="0">
                <a:solidFill>
                  <a:srgbClr val="0000FF"/>
                </a:solidFill>
              </a:rPr>
              <a:t>código</a:t>
            </a:r>
            <a:r>
              <a:rPr lang="pt-BR" sz="2800" dirty="0" smtClean="0">
                <a:solidFill>
                  <a:srgbClr val="0000FF"/>
                </a:solidFill>
              </a:rPr>
              <a:t>]</a:t>
            </a:r>
          </a:p>
          <a:p>
            <a:r>
              <a:rPr lang="pt-BR" sz="2800" dirty="0" smtClean="0">
                <a:solidFill>
                  <a:srgbClr val="0000FF"/>
                </a:solidFill>
              </a:rPr>
              <a:t>        </a:t>
            </a:r>
            <a:r>
              <a:rPr lang="pt-BR" sz="2800" dirty="0" smtClean="0">
                <a:solidFill>
                  <a:srgbClr val="66FFFF"/>
                </a:solidFill>
              </a:rPr>
              <a:t>[retorno da função]</a:t>
            </a:r>
            <a:endParaRPr lang="pt-BR" sz="2800" dirty="0" smtClean="0">
              <a:solidFill>
                <a:srgbClr val="66FFFF"/>
              </a:solidFill>
            </a:endParaRPr>
          </a:p>
          <a:p>
            <a:r>
              <a:rPr lang="pt-BR" sz="2800" dirty="0" smtClean="0"/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775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27" y="2164979"/>
            <a:ext cx="5296139" cy="14178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27" y="4835795"/>
            <a:ext cx="5407344" cy="14178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895" y="2164979"/>
            <a:ext cx="4103521" cy="210475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36327" y="1240896"/>
            <a:ext cx="5462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Funçã</a:t>
            </a:r>
            <a:r>
              <a:rPr lang="pt-BR" sz="2400" b="1" dirty="0" smtClean="0">
                <a:latin typeface="Consolas" panose="020B0609020204030204" pitchFamily="49" charset="0"/>
              </a:rPr>
              <a:t>o sem parâmetros e retorno vazio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6465" y="3902679"/>
            <a:ext cx="5462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Funçã</a:t>
            </a:r>
            <a:r>
              <a:rPr lang="pt-BR" sz="2400" b="1" dirty="0" smtClean="0">
                <a:latin typeface="Consolas" panose="020B0609020204030204" pitchFamily="49" charset="0"/>
              </a:rPr>
              <a:t>o com um parâmetro e retorno vazio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448895" y="1240896"/>
            <a:ext cx="410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Funçã</a:t>
            </a:r>
            <a:r>
              <a:rPr lang="pt-BR" sz="2400" b="1" dirty="0" smtClean="0">
                <a:latin typeface="Consolas" panose="020B0609020204030204" pitchFamily="49" charset="0"/>
              </a:rPr>
              <a:t>o com um parâmetro e retorno inteiro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183464" y="1591141"/>
            <a:ext cx="5638250" cy="232771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6821714" y="2341208"/>
            <a:ext cx="1059542" cy="750333"/>
          </a:xfrm>
          <a:prstGeom prst="right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924798" y="2480491"/>
            <a:ext cx="41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Função </a:t>
            </a:r>
            <a:r>
              <a:rPr lang="pt-B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pt-B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(principal)</a:t>
            </a:r>
            <a:endParaRPr lang="pt-B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183464" y="4191681"/>
            <a:ext cx="5638250" cy="200591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Seta para a direita 17"/>
          <p:cNvSpPr/>
          <p:nvPr/>
        </p:nvSpPr>
        <p:spPr>
          <a:xfrm>
            <a:off x="6821714" y="4770597"/>
            <a:ext cx="1059542" cy="750333"/>
          </a:xfrm>
          <a:prstGeom prst="rightArrow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924798" y="4895366"/>
            <a:ext cx="4136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Função soma</a:t>
            </a:r>
            <a:endParaRPr lang="pt-B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6" grpId="0"/>
      <p:bldP spid="17" grpId="0" animBg="1"/>
      <p:bldP spid="18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768076" y="1572562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1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1392190" y="195434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8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24"/>
            <a:ext cx="4286250" cy="403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7203" y="3046560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66782" y="3043451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990749" y="2754545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77203" y="3666376"/>
            <a:ext cx="342666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19869" y="3666376"/>
            <a:ext cx="394358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993021" y="3370968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79475" y="4304428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769054" y="4301319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993021" y="401241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79475" y="4932223"/>
            <a:ext cx="3056298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69054" y="4929114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993021" y="4640208"/>
            <a:ext cx="502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 e 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1392190" y="2302688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1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1392190" y="269457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865672" y="2120341"/>
            <a:ext cx="1243357" cy="64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814551" y="2595475"/>
            <a:ext cx="1875049" cy="320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251200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236094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6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5.55112E-17 L 0.19466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7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3761191" y="2709088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865672" y="2120341"/>
            <a:ext cx="1243357" cy="64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814551" y="2595475"/>
            <a:ext cx="1875049" cy="320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251200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236094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251200" y="4605947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236094" y="4580165"/>
            <a:ext cx="628006" cy="349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864100" y="4648800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b vale 6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76800" y="5148565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 vale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5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-0.19414 0.277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14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1390653" y="4988408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865672" y="2120341"/>
            <a:ext cx="1243357" cy="64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814551" y="2595475"/>
            <a:ext cx="1875049" cy="320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251200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236094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251200" y="4605947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236094" y="4580165"/>
            <a:ext cx="628006" cy="349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864100" y="4648800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b vale 6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76800" y="5148565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 vale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3845247" y="5248139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446873" y="5764913"/>
            <a:ext cx="316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soma recebe 6 + 4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446873" y="6107927"/>
            <a:ext cx="316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soma recebe 10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9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1390653" y="5356708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865672" y="2120341"/>
            <a:ext cx="1243357" cy="64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814551" y="2595475"/>
            <a:ext cx="1875049" cy="320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251200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236094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251200" y="4605947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236094" y="4580165"/>
            <a:ext cx="628006" cy="349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864100" y="4648800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b vale 6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76800" y="5148565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 vale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3845247" y="5248139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446873" y="5764913"/>
            <a:ext cx="316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soma vale 10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7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186 L -0.04544 -0.166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16200000">
            <a:off x="840325" y="4212293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865672" y="2120341"/>
            <a:ext cx="1243357" cy="641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3814551" y="2595475"/>
            <a:ext cx="1875049" cy="320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251200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4236094" y="3070609"/>
            <a:ext cx="1969789" cy="1214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3251200" y="4605947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4236094" y="4580165"/>
            <a:ext cx="628006" cy="349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864100" y="4648800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b vale 6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876800" y="5148565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a vale 4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3845247" y="5248139"/>
            <a:ext cx="1587500" cy="791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446873" y="5764913"/>
            <a:ext cx="3163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soma vale 10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23555 -0.221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-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725" y="385591"/>
            <a:ext cx="7914128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Função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5" y="1226027"/>
            <a:ext cx="6529675" cy="5312859"/>
          </a:xfrm>
          <a:prstGeom prst="rect">
            <a:avLst/>
          </a:prstGeom>
        </p:spPr>
      </p:pic>
      <p:sp>
        <p:nvSpPr>
          <p:cNvPr id="11" name="Seta para baixo 10"/>
          <p:cNvSpPr/>
          <p:nvPr/>
        </p:nvSpPr>
        <p:spPr>
          <a:xfrm rot="5400000">
            <a:off x="5026931" y="1627592"/>
            <a:ext cx="580573" cy="260259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9884229" y="2824273"/>
            <a:ext cx="269481" cy="1355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317478" y="2315623"/>
            <a:ext cx="694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nsolas" panose="020B0609020204030204" pitchFamily="49" charset="0"/>
              </a:rPr>
              <a:t>Função soma retorna 10 para resultado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187022" y="4227099"/>
            <a:ext cx="207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onsolas" panose="020B0609020204030204" pitchFamily="49" charset="0"/>
              </a:rPr>
              <a:t>Resultado agora vale 10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8021061" y="3658845"/>
            <a:ext cx="16923" cy="1344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7060679" y="5058914"/>
            <a:ext cx="20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Consolas" panose="020B0609020204030204" pitchFamily="49" charset="0"/>
              </a:rPr>
              <a:t>Imprime 10 na tela</a:t>
            </a:r>
            <a:endParaRPr lang="pt-BR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9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1806 0.058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Aritméticos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46879" y="1981628"/>
            <a:ext cx="436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soma: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79" y="2908728"/>
            <a:ext cx="524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subtração: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6879" y="38612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multiplicação: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*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6879" y="47883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divisão: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/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6879" y="56900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módulo ou resto: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%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261324" y="2268638"/>
            <a:ext cx="2736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435935" y="200223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372436" y="198642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086436" y="1956228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2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770826" y="2268638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436" y="2807127"/>
            <a:ext cx="188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b = 4;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9928" y="27909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366429" y="27751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8142519" y="3057398"/>
            <a:ext cx="1078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086436" y="36834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c = a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b;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023528" y="36672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934629" y="36514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996394" y="36704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932895" y="36545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993043" y="36695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0929544" y="365371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507078" y="36834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0515918" y="36672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902418" y="198504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895304" y="2774700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464223" y="36514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461770" y="36530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458419" y="3653863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86436" y="45597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d = c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9023528" y="45435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8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934629" y="45277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96394" y="45467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932895" y="45308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0993043" y="45458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1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507078" y="45597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515918" y="45435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464223" y="45277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d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461770" y="45293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 animBg="1"/>
      <p:bldP spid="20" grpId="0"/>
      <p:bldP spid="22" grpId="0"/>
      <p:bldP spid="23" grpId="0"/>
      <p:bldP spid="24" grpId="0" animBg="1"/>
      <p:bldP spid="27" grpId="0"/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9" grpId="0"/>
      <p:bldP spid="50" grpId="0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879" y="2007028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a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18357" y="26446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05657" y="44226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6879" y="26858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 a;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1487602" y="29206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43492" y="1995653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Consolas" panose="020B0609020204030204" pitchFamily="49" charset="0"/>
              </a:rPr>
              <a:t>Array</a:t>
            </a:r>
            <a:r>
              <a:rPr lang="pt-BR" sz="2800" dirty="0" smtClean="0">
                <a:latin typeface="Consolas" panose="020B0609020204030204" pitchFamily="49" charset="0"/>
              </a:rPr>
              <a:t>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x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25379" y="270176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 err="1">
                <a:latin typeface="Consolas" panose="020B0609020204030204" pitchFamily="49" charset="0"/>
              </a:rPr>
              <a:t>i</a:t>
            </a:r>
            <a:r>
              <a:rPr lang="pt-BR" sz="2000" u="sng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[] x;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95842" y="2922891"/>
            <a:ext cx="16991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807126" y="264927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328020" y="264916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0280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392546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920734" y="2649851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49371" y="2649852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900779" y="2943060"/>
            <a:ext cx="7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...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25378" y="3426990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 = new </a:t>
            </a:r>
            <a:r>
              <a:rPr lang="pt-BR" sz="2000" dirty="0" err="1" smtClean="0"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[4];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848342" y="3667111"/>
            <a:ext cx="746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807126" y="33426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328020" y="33425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860280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392546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205657" y="43972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179" y="44384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474902" y="46732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870371" y="3883389"/>
            <a:ext cx="205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0   1   2   3</a:t>
            </a:r>
            <a:endParaRPr lang="pt-BR" sz="2000" dirty="0">
              <a:solidFill>
                <a:srgbClr val="99CC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25378" y="44731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x</a:t>
            </a:r>
            <a:r>
              <a:rPr lang="pt-BR" sz="2000" dirty="0" smtClean="0">
                <a:latin typeface="Consolas" panose="020B0609020204030204" pitchFamily="49" charset="0"/>
              </a:rPr>
              <a:t>[0]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6086342" y="46881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7807126" y="44094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328020" y="44093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860280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392546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730671" y="4950189"/>
            <a:ext cx="2797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  <a:endParaRPr lang="pt-BR" sz="16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8063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25378" y="54637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x[1] = 5;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086342" y="56787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7807126" y="54000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28020" y="53999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860280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92546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30671" y="5940789"/>
            <a:ext cx="267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8063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3270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8063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97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88604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3938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3397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8604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93938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8477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93811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218357" y="33431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346879" y="33843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0;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1487602" y="36191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213091" y="3368282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2" grpId="0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char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2" y="1569493"/>
            <a:ext cx="4220661" cy="49063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5000" y="2268638"/>
            <a:ext cx="1439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726531" y="2271219"/>
            <a:ext cx="2912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285000" y="4233630"/>
            <a:ext cx="1826500" cy="158297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5884138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3111500" y="4237295"/>
            <a:ext cx="25250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5886520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91599" y="3688820"/>
            <a:ext cx="18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9697" y="4002420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5672227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1256</Words>
  <Application>Microsoft Office PowerPoint</Application>
  <PresentationFormat>Widescreen</PresentationFormat>
  <Paragraphs>396</Paragraphs>
  <Slides>66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Office Theme</vt:lpstr>
      <vt:lpstr>RESUMO PRÁTICO</vt:lpstr>
      <vt:lpstr>Fluxo de criação, compilação e execução de um programa em JAVA</vt:lpstr>
      <vt:lpstr>Instrução de escrita (O programa mais simples em Java)</vt:lpstr>
      <vt:lpstr>Variáveis</vt:lpstr>
      <vt:lpstr>Tipos primitivos em Java</vt:lpstr>
      <vt:lpstr>Declaração e instruções de atribuição</vt:lpstr>
      <vt:lpstr>Operadores Aritméticos</vt:lpstr>
      <vt:lpstr>Arrays em Java</vt:lpstr>
      <vt:lpstr>Atribuição utilizando o tipo char</vt:lpstr>
      <vt:lpstr>Atribuição utilizando o “tipo” String</vt:lpstr>
      <vt:lpstr>Concatenação de Strings</vt:lpstr>
      <vt:lpstr>Atribuição utilizando o tipo boolean</vt:lpstr>
      <vt:lpstr>Operadores relacionais (Comparação)</vt:lpstr>
      <vt:lpstr>Operadores lógicos</vt:lpstr>
      <vt:lpstr>Instrução de leitura</vt:lpstr>
      <vt:lpstr>Estrutura condicional IF</vt:lpstr>
      <vt:lpstr>Estrutura condicional IF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condicional Switch Case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While</vt:lpstr>
      <vt:lpstr>Estrutura de repetição Do While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Estrutura de repetição For</vt:lpstr>
      <vt:lpstr>Função</vt:lpstr>
      <vt:lpstr>Função</vt:lpstr>
      <vt:lpstr>Função</vt:lpstr>
      <vt:lpstr>Função</vt:lpstr>
      <vt:lpstr>Função</vt:lpstr>
      <vt:lpstr>Função</vt:lpstr>
      <vt:lpstr>Função</vt:lpstr>
      <vt:lpstr>Função</vt:lpstr>
      <vt:lpstr>Função</vt:lpstr>
      <vt:lpstr>Função</vt:lpstr>
      <vt:lpstr>Função</vt:lpstr>
      <vt:lpstr>Função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Leandra Inácio de Paula</cp:lastModifiedBy>
  <cp:revision>171</cp:revision>
  <dcterms:created xsi:type="dcterms:W3CDTF">2023-02-03T13:36:09Z</dcterms:created>
  <dcterms:modified xsi:type="dcterms:W3CDTF">2023-03-10T00:28:26Z</dcterms:modified>
</cp:coreProperties>
</file>