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66FFFF"/>
    <a:srgbClr val="99CCFF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498" y="-24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FAB4-CDC9-4783-9150-ADAB9E9698F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99E1-500E-4369-A36A-E001CECA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99E1-500E-4369-A36A-E001CECA372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Concatenação de </a:t>
            </a:r>
            <a:r>
              <a:rPr lang="pt-BR" sz="3200" dirty="0" err="1" smtClean="0">
                <a:latin typeface="Consolas" panose="020B0609020204030204" pitchFamily="49" charset="0"/>
              </a:rPr>
              <a:t>Strings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2" y="2610134"/>
            <a:ext cx="6810181" cy="242589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943804" y="4071366"/>
            <a:ext cx="5305265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249070" y="4071366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367327" y="3857073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</a:t>
            </a:r>
            <a:r>
              <a:rPr lang="pt-BR" dirty="0" err="1" smtClean="0">
                <a:latin typeface="Consolas" panose="020B0609020204030204" pitchFamily="49" charset="0"/>
              </a:rPr>
              <a:t>JoãoDutra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46076" y="4428485"/>
            <a:ext cx="5981774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927850" y="4428485"/>
            <a:ext cx="45786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369599" y="4214192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“João Dutra”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4" y="1595913"/>
            <a:ext cx="3835134" cy="26083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</a:t>
            </a:r>
            <a:r>
              <a:rPr lang="pt-BR" sz="3200" dirty="0" err="1" smtClean="0">
                <a:latin typeface="Consolas" panose="020B0609020204030204" pitchFamily="49" charset="0"/>
              </a:rPr>
              <a:t>boolean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7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3733800" y="2271218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 e 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4999" y="2606320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4380931" y="2610552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</a:t>
            </a:r>
            <a:r>
              <a:rPr lang="pt-BR" dirty="0" err="1" smtClean="0">
                <a:latin typeface="Consolas" panose="020B0609020204030204" pitchFamily="49" charset="0"/>
              </a:rPr>
              <a:t>true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284999" y="3268762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3733800" y="3271343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636525" y="3074921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284999" y="3606445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380931" y="3610677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636525" y="3387826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“false”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43" grpId="0"/>
      <p:bldP spid="37" grpId="0" animBg="1"/>
      <p:bldP spid="39" grpId="0"/>
      <p:bldP spid="40" grpId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916" y="419322"/>
            <a:ext cx="10515600" cy="680656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</a:t>
            </a:r>
            <a:r>
              <a:rPr lang="pt-BR" sz="3200" dirty="0" smtClean="0">
                <a:latin typeface="Consolas" panose="020B0609020204030204" pitchFamily="49" charset="0"/>
              </a:rPr>
              <a:t>relacionais (Comparação)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22098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41724" y="1310253"/>
            <a:ext cx="182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Resultado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041724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322097" y="2204135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41724" y="220413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1535" y="1284067"/>
            <a:ext cx="97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Nome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16990" y="1837581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6989" y="2212125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335754" y="1310741"/>
            <a:ext cx="140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Operação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324371" y="2561253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4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043998" y="256125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19263" y="2569243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326644" y="2918372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046271" y="2918372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1536" y="2926362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324371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043997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24370" y="362577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&lt; </a:t>
            </a:r>
            <a:r>
              <a:rPr lang="pt-BR" sz="2000" b="1" dirty="0">
                <a:latin typeface="Consolas" panose="020B0609020204030204" pitchFamily="49" charset="0"/>
              </a:rPr>
              <a:t>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043997" y="362577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19263" y="3272873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9262" y="363376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326644" y="3982897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046271" y="3982897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21535" y="3990887"/>
            <a:ext cx="227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328917" y="4340016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048544" y="4340016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23809" y="4348006"/>
            <a:ext cx="2698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326643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046269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326642" y="507471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046269" y="507471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21535" y="4708165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21534" y="508270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328915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048541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328914" y="5827624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048541" y="5827624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23806" y="5461070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23806" y="5835614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Maior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lógicos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20089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&amp;&amp; (operador “e”)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270028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|| (operador “ou”)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20089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20089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0088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20087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70028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270028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270027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270026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61032" y="3946319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5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" name="Seta para baixo 2"/>
          <p:cNvSpPr/>
          <p:nvPr/>
        </p:nvSpPr>
        <p:spPr>
          <a:xfrm>
            <a:off x="1179396" y="4393047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1651381" y="5413125"/>
            <a:ext cx="730013" cy="72877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69962" y="4831138"/>
            <a:ext cx="264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rue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9" name="Seta para baixo 18"/>
          <p:cNvSpPr/>
          <p:nvPr/>
        </p:nvSpPr>
        <p:spPr>
          <a:xfrm>
            <a:off x="2431013" y="4394112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347147" y="6103491"/>
            <a:ext cx="152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3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pt-BR" sz="3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rue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70026" y="3982837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! (operador “não”)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270028" y="4542865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270026" y="4880228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270026" y="5436141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latin typeface="Consolas" panose="020B0609020204030204" pitchFamily="49" charset="0"/>
              </a:rPr>
              <a:t>(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</a:t>
            </a:r>
            <a:r>
              <a:rPr lang="pt-BR" sz="2000" b="1" dirty="0" smtClean="0">
                <a:latin typeface="Consolas" panose="020B0609020204030204" pitchFamily="49" charset="0"/>
              </a:rPr>
              <a:t>) 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505771" y="6202267"/>
            <a:ext cx="201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→ 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Seta para baixo 25"/>
          <p:cNvSpPr/>
          <p:nvPr/>
        </p:nvSpPr>
        <p:spPr>
          <a:xfrm>
            <a:off x="6897753" y="5859351"/>
            <a:ext cx="217424" cy="381016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3" grpId="0" animBg="1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leitura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607314"/>
            <a:ext cx="9977187" cy="47552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09176" y="3701444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11448" y="4276929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09177" y="4849311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1119112" y="3701444"/>
            <a:ext cx="545911" cy="15132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7299279" y="3703187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7299278" y="4279310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7287370" y="4851692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898605" y="3514802"/>
            <a:ext cx="18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884991" y="3895389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leitura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884991" y="4510430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Escrita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4" y="4350412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escrita</a:t>
            </a:r>
            <a:r>
              <a:rPr lang="pt-BR" sz="3200" dirty="0">
                <a:latin typeface="Consolas" panose="020B0609020204030204" pitchFamily="49" charset="0"/>
              </a:rPr>
              <a:t/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 smtClean="0">
                <a:latin typeface="Consolas" panose="020B0609020204030204" pitchFamily="49" charset="0"/>
              </a:rPr>
              <a:t>(O </a:t>
            </a:r>
            <a:r>
              <a:rPr lang="pt-BR" sz="3200" dirty="0">
                <a:latin typeface="Consolas" panose="020B0609020204030204" pitchFamily="49" charset="0"/>
              </a:rPr>
              <a:t>programa mais simples em </a:t>
            </a:r>
            <a:r>
              <a:rPr lang="pt-BR" sz="3200" dirty="0" smtClean="0">
                <a:latin typeface="Consolas" panose="020B0609020204030204" pitchFamily="49" charset="0"/>
              </a:rPr>
              <a:t>Java)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64" y="110689"/>
            <a:ext cx="10515600" cy="64480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Tipos primitivos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250" y="859809"/>
            <a:ext cx="7901215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numéricos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4342" y="859808"/>
            <a:ext cx="1944324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 booleano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39087" y="1357277"/>
            <a:ext cx="1636433" cy="244943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39087" y="3981157"/>
            <a:ext cx="1636433" cy="238916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false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6097" y="1385412"/>
            <a:ext cx="5043127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integrais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94110" y="1383066"/>
            <a:ext cx="2478401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de ponto flutuante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6014" y="1864519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byte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97737" y="2762503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short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57" y="3660494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int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3526" y="4560827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long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1180" y="5472880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char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67754" y="2762509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float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65406" y="4560828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double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2791" y="19010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-128 a 127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43041" y="27646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-32.768 a 32.767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837495" y="54857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Caracteres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98457" y="367249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-2.147.483.648 a 2.147.483.647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63400" y="457048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-9.223.372.036.854.775.808 a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9.223.372.036.854.775.807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1546" y="21399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byte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9202" y="3023877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2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5389" y="3935405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8832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6486" y="5743849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16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55568" y="309745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55110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80427" y="3920283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6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51385" y="5732138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15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539087" y="60878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539087" y="35254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79908" y="3511798"/>
            <a:ext cx="17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-3.40292347E+38 a +3.40292347E+38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766259" y="5287831"/>
            <a:ext cx="22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-1.79769313486231570E+308 a +1.79769313486231570E+308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02892" y="3658331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30717" y="5476926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82749" y="2762503"/>
            <a:ext cx="2107298" cy="1638523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384405" y="859808"/>
            <a:ext cx="1944261" cy="567746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Declaração e instruções de atribuição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124"/>
            <a:ext cx="4286250" cy="4038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7203" y="3046560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766782" y="3043451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990749" y="2754545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77203" y="3666376"/>
            <a:ext cx="342666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019869" y="3666376"/>
            <a:ext cx="3943584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993021" y="3370968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79475" y="4304428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769054" y="4301319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993021" y="4012413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79475" y="4932223"/>
            <a:ext cx="3056298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769054" y="4929114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993021" y="4640208"/>
            <a:ext cx="5022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 e 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5" grpId="0"/>
      <p:bldP spid="16" grpId="0" animBg="1"/>
      <p:bldP spid="18" grpId="0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Aritméticos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46879" y="1981628"/>
            <a:ext cx="436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soma: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6879" y="2908728"/>
            <a:ext cx="524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subtração: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6879" y="38612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multiplicação: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*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6879" y="47883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divisão: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/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6879" y="56900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módulo ou resto: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%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261324" y="2268638"/>
            <a:ext cx="2736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435935" y="200223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372436" y="198642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086436" y="1956228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2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8770826" y="2268638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436" y="2807127"/>
            <a:ext cx="188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b = 4;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429928" y="27909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366429" y="27751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8142519" y="3057398"/>
            <a:ext cx="1078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086436" y="36834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c = a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b;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023528" y="36672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934629" y="36514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996394" y="36704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932895" y="36545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0993043" y="36695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0929544" y="365371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507078" y="36834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0515918" y="36672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902418" y="198504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895304" y="2774700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9464223" y="36514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461770" y="36530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1458419" y="3653863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086436" y="45597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d = c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9023528" y="45435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8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934629" y="45277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96394" y="45467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932895" y="45308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0993043" y="45458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1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507078" y="45597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0515918" y="45435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9464223" y="45277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d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461770" y="45293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8" grpId="0"/>
      <p:bldP spid="19" grpId="0" animBg="1"/>
      <p:bldP spid="20" grpId="0"/>
      <p:bldP spid="22" grpId="0"/>
      <p:bldP spid="23" grpId="0"/>
      <p:bldP spid="24" grpId="0" animBg="1"/>
      <p:bldP spid="27" grpId="0"/>
      <p:bldP spid="28" grpId="0"/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9" grpId="0"/>
      <p:bldP spid="50" grpId="0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Consolas" panose="020B0609020204030204" pitchFamily="49" charset="0"/>
              </a:rPr>
              <a:t>Arrays</a:t>
            </a:r>
            <a:r>
              <a:rPr lang="pt-BR" sz="3200" dirty="0" smtClean="0">
                <a:latin typeface="Consolas" panose="020B0609020204030204" pitchFamily="49" charset="0"/>
              </a:rPr>
              <a:t>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6879" y="2007028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a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18357" y="26446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05657" y="44226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6879" y="26858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 a;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1487602" y="29206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43492" y="1995653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Consolas" panose="020B0609020204030204" pitchFamily="49" charset="0"/>
              </a:rPr>
              <a:t>Array</a:t>
            </a:r>
            <a:r>
              <a:rPr lang="pt-BR" sz="2800" dirty="0" smtClean="0">
                <a:latin typeface="Consolas" panose="020B0609020204030204" pitchFamily="49" charset="0"/>
              </a:rPr>
              <a:t>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x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25379" y="270176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 err="1">
                <a:latin typeface="Consolas" panose="020B0609020204030204" pitchFamily="49" charset="0"/>
              </a:rPr>
              <a:t>i</a:t>
            </a:r>
            <a:r>
              <a:rPr lang="pt-BR" sz="2000" u="sng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[] x;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895842" y="2922891"/>
            <a:ext cx="16991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7807126" y="264927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328020" y="264916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60280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392546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920734" y="2649851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49371" y="2649852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900779" y="2943060"/>
            <a:ext cx="7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...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25378" y="3426990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 = new </a:t>
            </a:r>
            <a:r>
              <a:rPr lang="pt-BR" sz="2000" dirty="0" err="1" smtClean="0">
                <a:latin typeface="Consolas" panose="020B0609020204030204" pitchFamily="49" charset="0"/>
              </a:rPr>
              <a:t>int</a:t>
            </a:r>
            <a:r>
              <a:rPr lang="pt-BR" sz="2000" dirty="0" smtClean="0">
                <a:latin typeface="Consolas" panose="020B0609020204030204" pitchFamily="49" charset="0"/>
              </a:rPr>
              <a:t>[4];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848342" y="3667111"/>
            <a:ext cx="746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807126" y="33426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328020" y="33425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860280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9392546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205657" y="43972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4179" y="44384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474902" y="46732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870371" y="3883389"/>
            <a:ext cx="205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0   1   2   3</a:t>
            </a:r>
            <a:endParaRPr lang="pt-BR" sz="2000" dirty="0">
              <a:solidFill>
                <a:srgbClr val="99CC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25378" y="44731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x</a:t>
            </a:r>
            <a:r>
              <a:rPr lang="pt-BR" sz="2000" dirty="0" smtClean="0">
                <a:latin typeface="Consolas" panose="020B0609020204030204" pitchFamily="49" charset="0"/>
              </a:rPr>
              <a:t>[0]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6086342" y="46881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7807126" y="44094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328020" y="44093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860280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392546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730671" y="4950189"/>
            <a:ext cx="2797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  <a:endParaRPr lang="pt-BR" sz="16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8063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525378" y="54637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x[1] = 5;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086342" y="56787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7807126" y="54000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28020" y="53999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8860280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392546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730671" y="5940789"/>
            <a:ext cx="267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8063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83270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8063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397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88604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3938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3397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8604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93938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88477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93811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2218357" y="33431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346879" y="33843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0;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>
            <a:off x="1487602" y="36191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213091" y="3368282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1" grpId="0"/>
      <p:bldP spid="32" grpId="0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8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char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2" y="1569493"/>
            <a:ext cx="4220661" cy="49063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5000" y="2268638"/>
            <a:ext cx="1439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726531" y="2271219"/>
            <a:ext cx="2912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285000" y="4233630"/>
            <a:ext cx="1826500" cy="158297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5884138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3111500" y="4237295"/>
            <a:ext cx="25250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5886520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591599" y="3688820"/>
            <a:ext cx="18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9697" y="4002420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5672227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9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" y="1585247"/>
            <a:ext cx="4172748" cy="32324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“tipo” </a:t>
            </a:r>
            <a:r>
              <a:rPr lang="pt-BR" sz="3200" dirty="0" err="1" smtClean="0">
                <a:latin typeface="Consolas" panose="020B0609020204030204" pitchFamily="49" charset="0"/>
              </a:rPr>
              <a:t>String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8"/>
            <a:ext cx="1717507" cy="258502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3002506" y="2266456"/>
            <a:ext cx="2636400" cy="218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4246406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4248788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0172" y="3661222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4034495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8" grpId="0" animBg="1"/>
      <p:bldP spid="43" grpId="0"/>
      <p:bldP spid="44" grpId="0"/>
      <p:bldP spid="45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</TotalTime>
  <Words>573</Words>
  <Application>Microsoft Office PowerPoint</Application>
  <PresentationFormat>Widescreen</PresentationFormat>
  <Paragraphs>210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RESUMO PRÁTICO</vt:lpstr>
      <vt:lpstr>Fluxo de criação, compilação e execução de um programa em JAVA</vt:lpstr>
      <vt:lpstr>Instrução de escrita (O programa mais simples em Java)</vt:lpstr>
      <vt:lpstr>Tipos primitivos em Java</vt:lpstr>
      <vt:lpstr>Declaração e instruções de atribuição</vt:lpstr>
      <vt:lpstr>Operadores Aritméticos</vt:lpstr>
      <vt:lpstr>Arrays em Java</vt:lpstr>
      <vt:lpstr>Atribuição utilizando o tipo char</vt:lpstr>
      <vt:lpstr>Atribuição utilizando o “tipo” String</vt:lpstr>
      <vt:lpstr>Concatenação de Strings</vt:lpstr>
      <vt:lpstr>Atribuição utilizando o tipo boolean</vt:lpstr>
      <vt:lpstr>Operadores relacionais (Comparação)</vt:lpstr>
      <vt:lpstr>Operadores lógicos</vt:lpstr>
      <vt:lpstr>Instrução de leitura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110</cp:revision>
  <dcterms:created xsi:type="dcterms:W3CDTF">2023-02-03T13:36:09Z</dcterms:created>
  <dcterms:modified xsi:type="dcterms:W3CDTF">2023-02-26T18:23:53Z</dcterms:modified>
</cp:coreProperties>
</file>