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6" r:id="rId1"/>
    <p:sldMasterId id="2147483659" r:id="rId2"/>
  </p:sldMasterIdLst>
  <p:notesMasterIdLst>
    <p:notesMasterId r:id="rId15"/>
  </p:notesMasterIdLst>
  <p:sldIdLst>
    <p:sldId id="257" r:id="rId3"/>
    <p:sldId id="262" r:id="rId4"/>
    <p:sldId id="261" r:id="rId5"/>
    <p:sldId id="264" r:id="rId6"/>
    <p:sldId id="292" r:id="rId7"/>
    <p:sldId id="284" r:id="rId8"/>
    <p:sldId id="287" r:id="rId9"/>
    <p:sldId id="285" r:id="rId10"/>
    <p:sldId id="286" r:id="rId11"/>
    <p:sldId id="288" r:id="rId12"/>
    <p:sldId id="289" r:id="rId13"/>
    <p:sldId id="293" r:id="rId14"/>
  </p:sldIdLst>
  <p:sldSz cx="12192000" cy="6858000"/>
  <p:notesSz cx="6858000" cy="9144000"/>
  <p:embeddedFontLst>
    <p:embeddedFont>
      <p:font typeface="맑은 고딕" panose="020B0503020000020004" pitchFamily="50" charset="-127"/>
      <p:regular r:id="rId16"/>
      <p:bold r:id="rId1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D787DB8D-7074-4E38-BF60-1765CE8BDEF4}">
          <p14:sldIdLst>
            <p14:sldId id="257"/>
            <p14:sldId id="262"/>
          </p14:sldIdLst>
        </p14:section>
        <p14:section name="개요" id="{4E9B49DB-F98A-47EB-A0D5-76B763438370}">
          <p14:sldIdLst>
            <p14:sldId id="261"/>
            <p14:sldId id="264"/>
            <p14:sldId id="292"/>
            <p14:sldId id="284"/>
            <p14:sldId id="287"/>
            <p14:sldId id="285"/>
            <p14:sldId id="286"/>
            <p14:sldId id="288"/>
            <p14:sldId id="289"/>
            <p14:sldId id="29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2727"/>
    <a:srgbClr val="3B3B3B"/>
    <a:srgbClr val="D0CECE"/>
    <a:srgbClr val="8DBABD"/>
    <a:srgbClr val="634EEA"/>
    <a:srgbClr val="00002F"/>
    <a:srgbClr val="BDBDFF"/>
    <a:srgbClr val="523B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32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2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1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FB36FB-C10C-479A-9DFD-15DEB134881C}" type="datetimeFigureOut">
              <a:rPr lang="ko-KR" altLang="en-US" smtClean="0"/>
              <a:t>2020-07-31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64B5D5-48B7-4F94-AE9E-F3674E4400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5004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>
            <a:spLocks noGrp="1"/>
          </p:cNvSpPr>
          <p:nvPr>
            <p:ph idx="1"/>
          </p:nvPr>
        </p:nvSpPr>
        <p:spPr>
          <a:xfrm>
            <a:off x="838200" y="1080000"/>
            <a:ext cx="10515600" cy="5096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3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0554FE-F15E-43E8-9D4F-7A08A8B5FAD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4" name="제목 개체 틀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354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3515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40A20-7095-4774-BD97-9905E5190DA6}" type="datetimeFigureOut">
              <a:rPr lang="ko-KR" altLang="en-US" smtClean="0"/>
              <a:t>2020-07-31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554FE-F15E-43E8-9D4F-7A08A8B5FA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5687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40A20-7095-4774-BD97-9905E5190DA6}" type="datetimeFigureOut">
              <a:rPr lang="ko-KR" altLang="en-US" smtClean="0"/>
              <a:t>2020-07-31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554FE-F15E-43E8-9D4F-7A08A8B5FA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88309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40A20-7095-4774-BD97-9905E5190DA6}" type="datetimeFigureOut">
              <a:rPr lang="ko-KR" altLang="en-US" smtClean="0"/>
              <a:t>2020-07-31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554FE-F15E-43E8-9D4F-7A08A8B5FA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04677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40A20-7095-4774-BD97-9905E5190DA6}" type="datetimeFigureOut">
              <a:rPr lang="ko-KR" altLang="en-US" smtClean="0"/>
              <a:t>2020-07-31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554FE-F15E-43E8-9D4F-7A08A8B5FA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6678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>
            <a:spLocks noGrp="1"/>
          </p:cNvSpPr>
          <p:nvPr>
            <p:ph idx="1"/>
          </p:nvPr>
        </p:nvSpPr>
        <p:spPr>
          <a:xfrm>
            <a:off x="838200" y="1080000"/>
            <a:ext cx="10515600" cy="5096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3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0554FE-F15E-43E8-9D4F-7A08A8B5FAD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4" name="제목 개체 틀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354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5790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40A20-7095-4774-BD97-9905E5190DA6}" type="datetimeFigureOut">
              <a:rPr lang="ko-KR" altLang="en-US" smtClean="0"/>
              <a:t>2020-07-31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554FE-F15E-43E8-9D4F-7A08A8B5FA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989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40A20-7095-4774-BD97-9905E5190DA6}" type="datetimeFigureOut">
              <a:rPr lang="ko-KR" altLang="en-US" smtClean="0"/>
              <a:t>2020-07-31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554FE-F15E-43E8-9D4F-7A08A8B5FAD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제목 개체 틀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354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9572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40A20-7095-4774-BD97-9905E5190DA6}" type="datetimeFigureOut">
              <a:rPr lang="ko-KR" altLang="en-US" smtClean="0"/>
              <a:t>2020-07-31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554FE-F15E-43E8-9D4F-7A08A8B5FA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0465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178287"/>
            <a:ext cx="5181600" cy="499867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178287"/>
            <a:ext cx="5181600" cy="499867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40A20-7095-4774-BD97-9905E5190DA6}" type="datetimeFigureOut">
              <a:rPr lang="ko-KR" altLang="en-US" smtClean="0"/>
              <a:t>2020-07-31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554FE-F15E-43E8-9D4F-7A08A8B5FAD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제목 개체 틀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354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22549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40A20-7095-4774-BD97-9905E5190DA6}" type="datetimeFigureOut">
              <a:rPr lang="ko-KR" altLang="en-US" smtClean="0"/>
              <a:t>2020-07-31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554FE-F15E-43E8-9D4F-7A08A8B5FA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1063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40A20-7095-4774-BD97-9905E5190DA6}" type="datetimeFigureOut">
              <a:rPr lang="ko-KR" altLang="en-US" smtClean="0"/>
              <a:t>2020-07-31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554FE-F15E-43E8-9D4F-7A08A8B5FA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8096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40A20-7095-4774-BD97-9905E5190DA6}" type="datetimeFigureOut">
              <a:rPr lang="ko-KR" altLang="en-US" smtClean="0"/>
              <a:t>2020-07-31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554FE-F15E-43E8-9D4F-7A08A8B5FA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5167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이등변 삼각형 1"/>
          <p:cNvSpPr/>
          <p:nvPr userDrawn="1"/>
        </p:nvSpPr>
        <p:spPr>
          <a:xfrm rot="5400000">
            <a:off x="0" y="0"/>
            <a:ext cx="1080000" cy="1080000"/>
          </a:xfrm>
          <a:prstGeom prst="triangle">
            <a:avLst>
              <a:gd name="adj" fmla="val 0"/>
            </a:avLst>
          </a:prstGeom>
          <a:solidFill>
            <a:srgbClr val="00002F"/>
          </a:solidFill>
          <a:ln>
            <a:solidFill>
              <a:srgbClr val="5B3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이등변 삼각형 2"/>
          <p:cNvSpPr/>
          <p:nvPr userDrawn="1"/>
        </p:nvSpPr>
        <p:spPr>
          <a:xfrm rot="16200000">
            <a:off x="11112000" y="5778000"/>
            <a:ext cx="1080000" cy="1080000"/>
          </a:xfrm>
          <a:prstGeom prst="triangle">
            <a:avLst>
              <a:gd name="adj" fmla="val 0"/>
            </a:avLst>
          </a:prstGeom>
          <a:solidFill>
            <a:srgbClr val="00002F"/>
          </a:solidFill>
          <a:ln>
            <a:solidFill>
              <a:srgbClr val="5B3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080000"/>
            <a:ext cx="10515600" cy="5096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0554FE-F15E-43E8-9D4F-7A08A8B5FAD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제목 개체 틀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354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98692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50000"/>
        </a:lnSpc>
        <a:spcBef>
          <a:spcPts val="500"/>
        </a:spcBef>
        <a:buFont typeface="+mj-lt"/>
        <a:buAutoNum type="arabicPeriod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50000"/>
        </a:lnSpc>
        <a:spcBef>
          <a:spcPts val="500"/>
        </a:spcBef>
        <a:buFont typeface="Wingdings" panose="05000000000000000000" pitchFamily="2" charset="2"/>
        <a:buChar char="Ø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50000"/>
        </a:lnSpc>
        <a:spcBef>
          <a:spcPts val="500"/>
        </a:spcBef>
        <a:buFont typeface="Wingdings" panose="05000000000000000000" pitchFamily="2" charset="2"/>
        <a:buChar char="Ø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50000"/>
        </a:lnSpc>
        <a:spcBef>
          <a:spcPts val="500"/>
        </a:spcBef>
        <a:buFont typeface="Wingdings" panose="05000000000000000000" pitchFamily="2" charset="2"/>
        <a:buChar char="Ø"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208972"/>
            <a:ext cx="10515600" cy="49679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C40A20-7095-4774-BD97-9905E5190DA6}" type="datetimeFigureOut">
              <a:rPr lang="ko-KR" altLang="en-US" smtClean="0"/>
              <a:t>2020-07-31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0554FE-F15E-43E8-9D4F-7A08A8B5FAD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이등변 삼각형 8"/>
          <p:cNvSpPr/>
          <p:nvPr userDrawn="1"/>
        </p:nvSpPr>
        <p:spPr>
          <a:xfrm rot="5400000">
            <a:off x="0" y="0"/>
            <a:ext cx="1080000" cy="1080000"/>
          </a:xfrm>
          <a:prstGeom prst="triangle">
            <a:avLst>
              <a:gd name="adj" fmla="val 0"/>
            </a:avLst>
          </a:prstGeom>
          <a:solidFill>
            <a:srgbClr val="00002F"/>
          </a:solidFill>
          <a:ln>
            <a:solidFill>
              <a:srgbClr val="5B3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이등변 삼각형 9"/>
          <p:cNvSpPr/>
          <p:nvPr userDrawn="1"/>
        </p:nvSpPr>
        <p:spPr>
          <a:xfrm rot="16200000">
            <a:off x="11112000" y="5778000"/>
            <a:ext cx="1080000" cy="1080000"/>
          </a:xfrm>
          <a:prstGeom prst="triangle">
            <a:avLst>
              <a:gd name="adj" fmla="val 0"/>
            </a:avLst>
          </a:prstGeom>
          <a:solidFill>
            <a:srgbClr val="00002F"/>
          </a:solidFill>
          <a:ln>
            <a:solidFill>
              <a:srgbClr val="5B3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제목 개체 틀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354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98803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50000"/>
        </a:lnSpc>
        <a:spcBef>
          <a:spcPts val="500"/>
        </a:spcBef>
        <a:buFont typeface="+mj-lt"/>
        <a:buAutoNum type="arabicPeriod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50000"/>
        </a:lnSpc>
        <a:spcBef>
          <a:spcPts val="500"/>
        </a:spcBef>
        <a:buFont typeface="Wingdings" panose="05000000000000000000" pitchFamily="2" charset="2"/>
        <a:buChar char="Ø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50000"/>
        </a:lnSpc>
        <a:spcBef>
          <a:spcPts val="500"/>
        </a:spcBef>
        <a:buFont typeface="Wingdings" panose="05000000000000000000" pitchFamily="2" charset="2"/>
        <a:buChar char="Ø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50000"/>
        </a:lnSpc>
        <a:spcBef>
          <a:spcPts val="500"/>
        </a:spcBef>
        <a:buFont typeface="Wingdings" panose="05000000000000000000" pitchFamily="2" charset="2"/>
        <a:buChar char="Ø"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3.png"/><Relationship Id="rId7" Type="http://schemas.openxmlformats.org/officeDocument/2006/relationships/image" Target="../media/image1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10" Type="http://schemas.openxmlformats.org/officeDocument/2006/relationships/image" Target="../media/image11.png"/><Relationship Id="rId4" Type="http://schemas.openxmlformats.org/officeDocument/2006/relationships/image" Target="../media/image4.png"/><Relationship Id="rId9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7" Type="http://schemas.openxmlformats.org/officeDocument/2006/relationships/image" Target="../media/image31.pn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30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3.pn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5.png"/><Relationship Id="rId7" Type="http://schemas.openxmlformats.org/officeDocument/2006/relationships/image" Target="../media/image1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.png"/><Relationship Id="rId5" Type="http://schemas.openxmlformats.org/officeDocument/2006/relationships/image" Target="../media/image13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6.png"/><Relationship Id="rId7" Type="http://schemas.openxmlformats.org/officeDocument/2006/relationships/image" Target="../media/image2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0.png"/><Relationship Id="rId5" Type="http://schemas.openxmlformats.org/officeDocument/2006/relationships/image" Target="../media/image7.png"/><Relationship Id="rId10" Type="http://schemas.openxmlformats.org/officeDocument/2006/relationships/image" Target="../media/image24.png"/><Relationship Id="rId4" Type="http://schemas.openxmlformats.org/officeDocument/2006/relationships/image" Target="../media/image5.png"/><Relationship Id="rId9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31420" y="2447473"/>
            <a:ext cx="472918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200" spc="-300" dirty="0" smtClean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Project </a:t>
            </a:r>
            <a:r>
              <a:rPr lang="en-US" altLang="ko-KR" sz="7200" spc="-300" dirty="0" smtClean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DTD</a:t>
            </a:r>
            <a:endParaRPr lang="ko-KR" altLang="en-US" sz="7200" spc="-300" dirty="0">
              <a:solidFill>
                <a:srgbClr val="00002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191411" y="3801366"/>
            <a:ext cx="3818246" cy="39119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제안서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8288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5780972" y="900614"/>
            <a:ext cx="5572828" cy="5276349"/>
          </a:xfrm>
        </p:spPr>
        <p:txBody>
          <a:bodyPr/>
          <a:lstStyle/>
          <a:p>
            <a:r>
              <a:rPr lang="ko-KR" altLang="en-US" dirty="0" smtClean="0"/>
              <a:t>외계인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고유 패턴에 따라 움직이는 적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패턴이 끝나면 사령부에 돌진하여 폭발함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무기 별 상성이 있음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예시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왼손에 방패가 있어 오른쪽 </a:t>
            </a:r>
            <a:r>
              <a:rPr lang="ko-KR" altLang="en-US" dirty="0" err="1" smtClean="0"/>
              <a:t>포탑</a:t>
            </a:r>
            <a:r>
              <a:rPr lang="ko-KR" altLang="en-US" dirty="0" smtClean="0"/>
              <a:t> 공격을 막음</a:t>
            </a:r>
            <a:r>
              <a:rPr lang="en-US" altLang="ko-KR" dirty="0" smtClean="0"/>
              <a:t>, </a:t>
            </a:r>
            <a:r>
              <a:rPr lang="ko-KR" altLang="en-US" dirty="0" smtClean="0"/>
              <a:t>레이저를 반사함 등</a:t>
            </a:r>
            <a:endParaRPr lang="en-US" altLang="ko-KR" dirty="0"/>
          </a:p>
          <a:p>
            <a:r>
              <a:rPr lang="ko-KR" altLang="en-US" dirty="0" smtClean="0"/>
              <a:t>보스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스테이지 마지막에 등장하는 적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맞추기 어려운 </a:t>
            </a:r>
            <a:r>
              <a:rPr lang="ko-KR" altLang="en-US" dirty="0" err="1" smtClean="0"/>
              <a:t>고난이도</a:t>
            </a:r>
            <a:r>
              <a:rPr lang="ko-KR" altLang="en-US" dirty="0" smtClean="0"/>
              <a:t> 이동패턴에 따라 계속 움직임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예시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갑자기 회전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둘로 나뉘었다 합쳐졌다 함 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사령부에 돌진하지 않고 원거리에서 공격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사령부를 향해 날아가는 유도 미사일 발사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외계인 생산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보스 별 특수 능력이 존재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예시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한쪽 </a:t>
            </a:r>
            <a:r>
              <a:rPr lang="ko-KR" altLang="en-US" dirty="0" err="1" smtClean="0"/>
              <a:t>포탑</a:t>
            </a:r>
            <a:r>
              <a:rPr lang="ko-KR" altLang="en-US" dirty="0" smtClean="0"/>
              <a:t> 마비</a:t>
            </a:r>
            <a:r>
              <a:rPr lang="en-US" altLang="ko-KR" dirty="0" smtClean="0"/>
              <a:t>, </a:t>
            </a:r>
            <a:r>
              <a:rPr lang="ko-KR" altLang="en-US" dirty="0" smtClean="0"/>
              <a:t>현재 무기의 탄환 수를 </a:t>
            </a:r>
            <a:r>
              <a:rPr lang="en-US" altLang="ko-KR" dirty="0" smtClean="0"/>
              <a:t>0</a:t>
            </a:r>
            <a:r>
              <a:rPr lang="ko-KR" altLang="en-US" dirty="0" smtClean="0"/>
              <a:t>으로 </a:t>
            </a:r>
            <a:r>
              <a:rPr lang="ko-KR" altLang="en-US" dirty="0" err="1" smtClean="0"/>
              <a:t>만듬</a:t>
            </a:r>
            <a:r>
              <a:rPr lang="ko-KR" altLang="en-US" dirty="0" smtClean="0"/>
              <a:t> 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무기 별 상성이 있음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1"/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</a:t>
            </a:r>
            <a:r>
              <a:rPr lang="en-US" altLang="ko-KR" dirty="0" smtClean="0"/>
              <a:t>. </a:t>
            </a:r>
            <a:r>
              <a:rPr lang="ko-KR" altLang="en-US" dirty="0" smtClean="0"/>
              <a:t> </a:t>
            </a:r>
            <a:r>
              <a:rPr lang="ko-KR" altLang="en-US" dirty="0"/>
              <a:t>적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392112" y="1079500"/>
            <a:ext cx="5184022" cy="2406650"/>
            <a:chOff x="392111" y="1187450"/>
            <a:chExt cx="11175055" cy="5187950"/>
          </a:xfrm>
        </p:grpSpPr>
        <p:pic>
          <p:nvPicPr>
            <p:cNvPr id="6" name="Picture 4" descr="삼성전자, 자녀 위한 스마트폰 '갤럭시 A10e' 출시 - 테크월드뉴스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597" r="34466"/>
            <a:stretch/>
          </p:blipFill>
          <p:spPr bwMode="auto">
            <a:xfrm rot="16200000">
              <a:off x="3385664" y="-1806103"/>
              <a:ext cx="5187950" cy="111750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vector sky background png - Clip Art Library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25550" y="1453354"/>
              <a:ext cx="9613900" cy="46561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25550" y="5074391"/>
              <a:ext cx="1473276" cy="1035103"/>
            </a:xfrm>
            <a:prstGeom prst="rect">
              <a:avLst/>
            </a:prstGeom>
          </p:spPr>
        </p:pic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9366174" y="5074390"/>
              <a:ext cx="1473276" cy="1035103"/>
            </a:xfrm>
            <a:prstGeom prst="rect">
              <a:avLst/>
            </a:prstGeom>
          </p:spPr>
        </p:pic>
        <p:pic>
          <p:nvPicPr>
            <p:cNvPr id="16" name="Picture 8" descr="StarCraft II Terran Command Center - Zprops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46945" y="4902078"/>
              <a:ext cx="1865388" cy="12074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10" descr="Muh Keen Gun - Dota 2 Wiki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31615" y="5291051"/>
              <a:ext cx="826064" cy="8260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12" descr="Tree of Savior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6895970" y="5295480"/>
              <a:ext cx="821634" cy="8216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모서리가 둥근 직사각형 18"/>
            <p:cNvSpPr/>
            <p:nvPr/>
          </p:nvSpPr>
          <p:spPr>
            <a:xfrm>
              <a:off x="7717604" y="5704083"/>
              <a:ext cx="813138" cy="405410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/>
                <a:t>∞</a:t>
              </a:r>
            </a:p>
          </p:txBody>
        </p:sp>
        <p:sp>
          <p:nvSpPr>
            <p:cNvPr id="20" name="모서리가 둥근 직사각형 19"/>
            <p:cNvSpPr/>
            <p:nvPr/>
          </p:nvSpPr>
          <p:spPr>
            <a:xfrm>
              <a:off x="3418477" y="5704083"/>
              <a:ext cx="813138" cy="405410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b="1" dirty="0" smtClean="0"/>
                <a:t>127</a:t>
              </a:r>
              <a:endParaRPr lang="ko-KR" altLang="en-US" sz="2000" b="1" dirty="0"/>
            </a:p>
          </p:txBody>
        </p:sp>
        <p:sp>
          <p:nvSpPr>
            <p:cNvPr id="21" name="모서리가 둥근 직사각형 20"/>
            <p:cNvSpPr/>
            <p:nvPr/>
          </p:nvSpPr>
          <p:spPr>
            <a:xfrm>
              <a:off x="5074653" y="5906788"/>
              <a:ext cx="1807519" cy="189837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모서리가 둥근 직사각형 22"/>
            <p:cNvSpPr/>
            <p:nvPr/>
          </p:nvSpPr>
          <p:spPr>
            <a:xfrm>
              <a:off x="5081552" y="5906787"/>
              <a:ext cx="1508916" cy="189837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모서리가 둥근 직사각형 3"/>
          <p:cNvSpPr/>
          <p:nvPr/>
        </p:nvSpPr>
        <p:spPr>
          <a:xfrm>
            <a:off x="778738" y="1202668"/>
            <a:ext cx="4459814" cy="36195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외계인 등장 위치</a:t>
            </a:r>
            <a:endParaRPr lang="ko-KR" altLang="en-US" b="1" dirty="0"/>
          </a:p>
        </p:txBody>
      </p:sp>
      <p:sp>
        <p:nvSpPr>
          <p:cNvPr id="29" name="모서리가 둥근 직사각형 28"/>
          <p:cNvSpPr/>
          <p:nvPr/>
        </p:nvSpPr>
        <p:spPr>
          <a:xfrm rot="5400000">
            <a:off x="207318" y="1753859"/>
            <a:ext cx="1464332" cy="36195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모서리가 둥근 직사각형 29"/>
          <p:cNvSpPr/>
          <p:nvPr/>
        </p:nvSpPr>
        <p:spPr>
          <a:xfrm rot="5400000">
            <a:off x="4345640" y="1753859"/>
            <a:ext cx="1464332" cy="36195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4" name="그룹 23"/>
          <p:cNvGrpSpPr/>
          <p:nvPr/>
        </p:nvGrpSpPr>
        <p:grpSpPr>
          <a:xfrm>
            <a:off x="392111" y="3609319"/>
            <a:ext cx="5184022" cy="2406650"/>
            <a:chOff x="392111" y="1187450"/>
            <a:chExt cx="11175055" cy="5187950"/>
          </a:xfrm>
        </p:grpSpPr>
        <p:pic>
          <p:nvPicPr>
            <p:cNvPr id="25" name="Picture 4" descr="삼성전자, 자녀 위한 스마트폰 '갤럭시 A10e' 출시 - 테크월드뉴스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597" r="34466"/>
            <a:stretch/>
          </p:blipFill>
          <p:spPr bwMode="auto">
            <a:xfrm rot="16200000">
              <a:off x="3385664" y="-1806103"/>
              <a:ext cx="5187950" cy="111750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6" descr="vector sky background png - Clip Art Library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25550" y="1453354"/>
              <a:ext cx="9613900" cy="46561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그림 2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25550" y="5074391"/>
              <a:ext cx="1473276" cy="1035103"/>
            </a:xfrm>
            <a:prstGeom prst="rect">
              <a:avLst/>
            </a:prstGeom>
          </p:spPr>
        </p:pic>
        <p:pic>
          <p:nvPicPr>
            <p:cNvPr id="28" name="그림 2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9366174" y="5074390"/>
              <a:ext cx="1473276" cy="1035103"/>
            </a:xfrm>
            <a:prstGeom prst="rect">
              <a:avLst/>
            </a:prstGeom>
          </p:spPr>
        </p:pic>
        <p:pic>
          <p:nvPicPr>
            <p:cNvPr id="31" name="Picture 8" descr="StarCraft II Terran Command Center - Zprops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46945" y="4902078"/>
              <a:ext cx="1865388" cy="12074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10" descr="Muh Keen Gun - Dota 2 Wiki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31615" y="5291051"/>
              <a:ext cx="826064" cy="8260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12" descr="Tree of Savior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6895970" y="5295480"/>
              <a:ext cx="821634" cy="8216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4" name="모서리가 둥근 직사각형 33"/>
            <p:cNvSpPr/>
            <p:nvPr/>
          </p:nvSpPr>
          <p:spPr>
            <a:xfrm>
              <a:off x="7717604" y="5704083"/>
              <a:ext cx="813138" cy="405410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/>
                <a:t>∞</a:t>
              </a:r>
            </a:p>
          </p:txBody>
        </p:sp>
        <p:sp>
          <p:nvSpPr>
            <p:cNvPr id="35" name="모서리가 둥근 직사각형 34"/>
            <p:cNvSpPr/>
            <p:nvPr/>
          </p:nvSpPr>
          <p:spPr>
            <a:xfrm>
              <a:off x="3418477" y="5704083"/>
              <a:ext cx="813138" cy="405410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b="1" dirty="0" smtClean="0"/>
                <a:t>127</a:t>
              </a:r>
              <a:endParaRPr lang="ko-KR" altLang="en-US" sz="2000" b="1" dirty="0"/>
            </a:p>
          </p:txBody>
        </p:sp>
        <p:sp>
          <p:nvSpPr>
            <p:cNvPr id="36" name="모서리가 둥근 직사각형 35"/>
            <p:cNvSpPr/>
            <p:nvPr/>
          </p:nvSpPr>
          <p:spPr>
            <a:xfrm>
              <a:off x="5074653" y="5906788"/>
              <a:ext cx="1807519" cy="189837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모서리가 둥근 직사각형 36"/>
            <p:cNvSpPr/>
            <p:nvPr/>
          </p:nvSpPr>
          <p:spPr>
            <a:xfrm>
              <a:off x="5081552" y="5906787"/>
              <a:ext cx="1508916" cy="189837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26" name="Picture 2" descr="더 키시 Ⅱ - 나무위키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9055" y="3783788"/>
            <a:ext cx="1375927" cy="738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그림 3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3600000">
            <a:off x="4262442" y="4309037"/>
            <a:ext cx="419122" cy="152408"/>
          </a:xfrm>
          <a:prstGeom prst="rect">
            <a:avLst/>
          </a:prstGeom>
        </p:spPr>
      </p:pic>
      <p:pic>
        <p:nvPicPr>
          <p:cNvPr id="39" name="그림 3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9900000">
            <a:off x="4040298" y="4729760"/>
            <a:ext cx="419122" cy="152408"/>
          </a:xfrm>
          <a:prstGeom prst="rect">
            <a:avLst/>
          </a:prstGeom>
        </p:spPr>
      </p:pic>
      <p:pic>
        <p:nvPicPr>
          <p:cNvPr id="40" name="그림 3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8100000">
            <a:off x="2341891" y="4224608"/>
            <a:ext cx="419122" cy="152408"/>
          </a:xfrm>
          <a:prstGeom prst="rect">
            <a:avLst/>
          </a:prstGeom>
        </p:spPr>
      </p:pic>
      <p:pic>
        <p:nvPicPr>
          <p:cNvPr id="41" name="그림 4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3559106">
            <a:off x="2295872" y="4756405"/>
            <a:ext cx="419122" cy="152408"/>
          </a:xfrm>
          <a:prstGeom prst="rect">
            <a:avLst/>
          </a:prstGeom>
        </p:spPr>
      </p:pic>
      <p:pic>
        <p:nvPicPr>
          <p:cNvPr id="42" name="그림 41"/>
          <p:cNvPicPr>
            <a:picLocks noChangeAspect="1"/>
          </p:cNvPicPr>
          <p:nvPr/>
        </p:nvPicPr>
        <p:blipFill rotWithShape="1">
          <a:blip r:embed="rId10"/>
          <a:srcRect r="47429"/>
          <a:stretch/>
        </p:blipFill>
        <p:spPr>
          <a:xfrm>
            <a:off x="3727166" y="1497368"/>
            <a:ext cx="857767" cy="776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3241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5780972" y="900614"/>
            <a:ext cx="5572828" cy="5747836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스테이지 선택 화면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이전 스테이지를 </a:t>
            </a:r>
            <a:r>
              <a:rPr lang="ko-KR" altLang="en-US" dirty="0" err="1" smtClean="0"/>
              <a:t>클리어하면</a:t>
            </a:r>
            <a:r>
              <a:rPr lang="ko-KR" altLang="en-US" dirty="0" smtClean="0"/>
              <a:t> 다음 스테이지가 해금되는 방식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스테이지를 선택하면 난이도 선택 화면을 팝업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현재 보유한 시작무기 개수를 확인할 수 있음</a:t>
            </a:r>
            <a:r>
              <a:rPr lang="en-US" altLang="ko-KR" dirty="0" smtClean="0"/>
              <a:t>(</a:t>
            </a:r>
            <a:r>
              <a:rPr lang="ko-KR" altLang="en-US" dirty="0" smtClean="0"/>
              <a:t>세 자리 수 까지 보유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ko-KR" altLang="en-US" dirty="0" smtClean="0"/>
              <a:t>난이도 선택 화면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난이도를 선택하고 시작 버튼을 누르면 스테이지가 시작됨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해당 스테이지의 업적 달성 여부를 확인할 수 있음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시작무기 선택</a:t>
            </a:r>
            <a:r>
              <a:rPr lang="en-US" altLang="ko-KR" dirty="0" smtClean="0"/>
              <a:t>(</a:t>
            </a:r>
            <a:r>
              <a:rPr lang="ko-KR" altLang="en-US" dirty="0" smtClean="0"/>
              <a:t>보유 시</a:t>
            </a:r>
            <a:r>
              <a:rPr lang="en-US" altLang="ko-KR" dirty="0" smtClean="0"/>
              <a:t>)</a:t>
            </a:r>
          </a:p>
          <a:p>
            <a:pPr lvl="2"/>
            <a:r>
              <a:rPr lang="ko-KR" altLang="en-US" dirty="0" smtClean="0"/>
              <a:t>양쪽 </a:t>
            </a:r>
            <a:r>
              <a:rPr lang="ko-KR" altLang="en-US" dirty="0" err="1" smtClean="0"/>
              <a:t>포탑에</a:t>
            </a:r>
            <a:r>
              <a:rPr lang="ko-KR" altLang="en-US" dirty="0" smtClean="0"/>
              <a:t> 기본무기 이외의 무기를 선택한 상태로 스테이지 시작 가능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무기를 선택한 상태로 시작하면 사용한 무기는 없어짐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복수 사용 불가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1"/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8</a:t>
            </a:r>
            <a:r>
              <a:rPr lang="en-US" altLang="ko-KR" dirty="0" smtClean="0"/>
              <a:t>. </a:t>
            </a:r>
            <a:r>
              <a:rPr lang="ko-KR" altLang="en-US" dirty="0" smtClean="0"/>
              <a:t> 스테이지 구성</a:t>
            </a:r>
            <a:endParaRPr lang="ko-KR" altLang="en-US" dirty="0"/>
          </a:p>
        </p:txBody>
      </p:sp>
      <p:pic>
        <p:nvPicPr>
          <p:cNvPr id="3074" name="Picture 2" descr="좀비스트리트 후기 : 헝그리앱 게임이야기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900614"/>
            <a:ext cx="4876800" cy="292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손 안에서 즐기는 짜릿한 스마트폰 리듬 게임!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700" y="3973763"/>
            <a:ext cx="3829050" cy="254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리뷰]'스팀' 버전으로 새롭게 태어난 '덕심 자극' 리듬게임 '뮤즈 대쉬 ...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131" t="35934" r="360" b="12505"/>
          <a:stretch/>
        </p:blipFill>
        <p:spPr bwMode="auto">
          <a:xfrm>
            <a:off x="3498851" y="4489449"/>
            <a:ext cx="1012778" cy="742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모서리가 둥근 직사각형 3"/>
          <p:cNvSpPr/>
          <p:nvPr/>
        </p:nvSpPr>
        <p:spPr>
          <a:xfrm>
            <a:off x="3498851" y="5765800"/>
            <a:ext cx="806449" cy="46355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START</a:t>
            </a:r>
            <a:endParaRPr lang="ko-KR" altLang="en-US" sz="1400" b="1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6398176"/>
              </p:ext>
            </p:extLst>
          </p:nvPr>
        </p:nvGraphicFramePr>
        <p:xfrm>
          <a:off x="6577897" y="4187315"/>
          <a:ext cx="4572703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5603"/>
                <a:gridCol w="3467100"/>
              </a:tblGrid>
              <a:tr h="174746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Time Attack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최단시간 </a:t>
                      </a: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</a:rPr>
                        <a:t>클리어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 기록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4746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Not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 Damaged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사령부가 </a:t>
                      </a: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</a:rPr>
                        <a:t>데미지를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 받지 않고 </a:t>
                      </a: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</a:rPr>
                        <a:t>클리어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6256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Basic Gun Only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</a:rPr>
                        <a:t>포탑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 기본 무기만 사용하여 </a:t>
                      </a: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</a:rPr>
                        <a:t>클리어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6256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ALL HIT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단 한 발도 적을 빗나가지 않고 모든 적을 맞추며 </a:t>
                      </a: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</a:rPr>
                        <a:t>클리어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3724333"/>
              </p:ext>
            </p:extLst>
          </p:nvPr>
        </p:nvGraphicFramePr>
        <p:xfrm>
          <a:off x="6577897" y="3150995"/>
          <a:ext cx="4572703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6553"/>
                <a:gridCol w="3486150"/>
              </a:tblGrid>
              <a:tr h="174746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EASY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모든 적 크기가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100% &amp;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이동속도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70%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4746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NORMAL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모든 적 크기가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100% &amp;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이동속도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100%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6256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HARD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모든 적 크기가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80%  &amp;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이동속도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110%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12" name="Picture 10" descr="Muh Keen Gun - Dota 2 Wiki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6315" y="5271134"/>
            <a:ext cx="498925" cy="498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Tree of Savior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005240" y="5259410"/>
            <a:ext cx="506389" cy="506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모서리가 둥근 직사각형 4"/>
          <p:cNvSpPr/>
          <p:nvPr/>
        </p:nvSpPr>
        <p:spPr>
          <a:xfrm>
            <a:off x="3016250" y="1333500"/>
            <a:ext cx="2320925" cy="50429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Picture 10" descr="Muh Keen Gun - Dota 2 Wiki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4125" y="1377114"/>
            <a:ext cx="270079" cy="270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2" descr="Tree of Savior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384204" y="1377114"/>
            <a:ext cx="274119" cy="274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3078285" y="1618170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X2</a:t>
            </a:r>
            <a:endParaRPr lang="ko-KR" altLang="en-US" sz="10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3348313" y="1618170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X3</a:t>
            </a:r>
            <a:endParaRPr lang="ko-KR" altLang="en-US" sz="1000" b="1" dirty="0"/>
          </a:p>
        </p:txBody>
      </p:sp>
      <p:pic>
        <p:nvPicPr>
          <p:cNvPr id="18" name="Picture 10" descr="Muh Keen Gun - Dota 2 Wiki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020" y="1377114"/>
            <a:ext cx="270079" cy="270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2" descr="Tree of Savior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927099" y="1377114"/>
            <a:ext cx="274119" cy="274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3621180" y="1618170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X2</a:t>
            </a:r>
            <a:endParaRPr lang="ko-KR" altLang="en-US" sz="10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3891208" y="1618170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X3</a:t>
            </a:r>
            <a:endParaRPr lang="ko-KR" altLang="en-US" sz="1000" b="1" dirty="0"/>
          </a:p>
        </p:txBody>
      </p:sp>
      <p:pic>
        <p:nvPicPr>
          <p:cNvPr id="22" name="Picture 10" descr="Muh Keen Gun - Dota 2 Wiki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8227" y="1377114"/>
            <a:ext cx="270079" cy="270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12" descr="Tree of Savior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478306" y="1377114"/>
            <a:ext cx="274119" cy="274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4172387" y="1618170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X2</a:t>
            </a:r>
            <a:endParaRPr lang="ko-KR" altLang="en-US" sz="10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4442415" y="1618170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X3</a:t>
            </a:r>
            <a:endParaRPr lang="ko-KR" altLang="en-US" sz="1000" b="1" dirty="0"/>
          </a:p>
        </p:txBody>
      </p:sp>
      <p:pic>
        <p:nvPicPr>
          <p:cNvPr id="26" name="Picture 10" descr="Muh Keen Gun - Dota 2 Wiki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1227" y="1377114"/>
            <a:ext cx="270079" cy="270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12" descr="Tree of Savior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031306" y="1377114"/>
            <a:ext cx="274119" cy="274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/>
          <p:cNvSpPr txBox="1"/>
          <p:nvPr/>
        </p:nvSpPr>
        <p:spPr>
          <a:xfrm>
            <a:off x="4725387" y="1618170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X2</a:t>
            </a:r>
            <a:endParaRPr lang="ko-KR" altLang="en-US" sz="10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4995415" y="1618170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X3</a:t>
            </a:r>
            <a:endParaRPr lang="ko-KR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11455755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5780972" y="900614"/>
            <a:ext cx="5572828" cy="5276349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보상 화면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업적 관련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난이도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걸린 시간</a:t>
            </a:r>
            <a:r>
              <a:rPr lang="en-US" altLang="ko-KR" dirty="0" smtClean="0"/>
              <a:t>(Time Attack)</a:t>
            </a:r>
          </a:p>
          <a:p>
            <a:pPr lvl="2"/>
            <a:r>
              <a:rPr lang="ko-KR" altLang="en-US" dirty="0" smtClean="0"/>
              <a:t>업적 달성 여부</a:t>
            </a:r>
            <a:r>
              <a:rPr lang="en-US" altLang="ko-KR" dirty="0" smtClean="0"/>
              <a:t>(Not Damaged, Basic Gun Only, ALL HIT)</a:t>
            </a:r>
          </a:p>
          <a:p>
            <a:pPr lvl="1"/>
            <a:r>
              <a:rPr lang="ko-KR" altLang="en-US" dirty="0" smtClean="0"/>
              <a:t>시작무기 제공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스테이지 별 지정된 시작무기를 보상으로 제공</a:t>
            </a:r>
            <a:endParaRPr lang="en-US" altLang="ko-KR" dirty="0" smtClean="0"/>
          </a:p>
          <a:p>
            <a:r>
              <a:rPr lang="en-US" altLang="ko-KR" dirty="0" smtClean="0"/>
              <a:t>BM</a:t>
            </a:r>
          </a:p>
          <a:p>
            <a:pPr lvl="1"/>
            <a:r>
              <a:rPr lang="ko-KR" altLang="en-US" dirty="0"/>
              <a:t>광고</a:t>
            </a:r>
            <a:endParaRPr lang="en-US" altLang="ko-KR" dirty="0"/>
          </a:p>
          <a:p>
            <a:pPr lvl="2"/>
            <a:r>
              <a:rPr lang="ko-KR" altLang="en-US" dirty="0"/>
              <a:t>스테이지 </a:t>
            </a:r>
            <a:r>
              <a:rPr lang="en-US" altLang="ko-KR" dirty="0"/>
              <a:t>3</a:t>
            </a:r>
            <a:r>
              <a:rPr lang="ko-KR" altLang="en-US" dirty="0"/>
              <a:t>회 플레이마다 광고 재생</a:t>
            </a:r>
            <a:endParaRPr lang="en-US" altLang="ko-KR" dirty="0"/>
          </a:p>
          <a:p>
            <a:pPr lvl="1"/>
            <a:r>
              <a:rPr lang="ko-KR" altLang="en-US" dirty="0"/>
              <a:t>생각할 수 있는 </a:t>
            </a:r>
            <a:r>
              <a:rPr lang="en-US" altLang="ko-KR" dirty="0"/>
              <a:t>IAP </a:t>
            </a:r>
            <a:r>
              <a:rPr lang="ko-KR" altLang="en-US" dirty="0" smtClean="0"/>
              <a:t>상품</a:t>
            </a:r>
            <a:r>
              <a:rPr lang="en-US" altLang="ko-KR" dirty="0" smtClean="0"/>
              <a:t>(</a:t>
            </a:r>
            <a:r>
              <a:rPr lang="ko-KR" altLang="en-US" dirty="0" smtClean="0"/>
              <a:t>일단 넣지는 않을 생각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lvl="2"/>
            <a:r>
              <a:rPr lang="ko-KR" altLang="en-US" dirty="0"/>
              <a:t>광고 제거</a:t>
            </a:r>
            <a:endParaRPr lang="en-US" altLang="ko-KR" dirty="0"/>
          </a:p>
          <a:p>
            <a:pPr lvl="2"/>
            <a:r>
              <a:rPr lang="ko-KR" altLang="en-US" dirty="0"/>
              <a:t>시작 무기</a:t>
            </a:r>
            <a:endParaRPr lang="en-US" altLang="ko-KR" dirty="0"/>
          </a:p>
          <a:p>
            <a:pPr lvl="2"/>
            <a:r>
              <a:rPr lang="ko-KR" altLang="en-US" dirty="0" smtClean="0"/>
              <a:t>스킨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포탑</a:t>
            </a:r>
            <a:r>
              <a:rPr lang="en-US" altLang="ko-KR" dirty="0" smtClean="0"/>
              <a:t>, </a:t>
            </a:r>
            <a:r>
              <a:rPr lang="ko-KR" altLang="en-US" dirty="0" smtClean="0"/>
              <a:t>무기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사령부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이펙트</a:t>
            </a:r>
            <a:r>
              <a:rPr lang="en-US" altLang="ko-KR" dirty="0" smtClean="0"/>
              <a:t>)</a:t>
            </a:r>
          </a:p>
          <a:p>
            <a:pPr lvl="2"/>
            <a:r>
              <a:rPr lang="ko-KR" altLang="en-US" dirty="0" smtClean="0"/>
              <a:t>무기 업그레이드</a:t>
            </a:r>
            <a:endParaRPr lang="en-US" altLang="ko-KR" dirty="0"/>
          </a:p>
          <a:p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9. </a:t>
            </a:r>
            <a:r>
              <a:rPr lang="ko-KR" altLang="en-US" dirty="0" smtClean="0"/>
              <a:t> 보상 </a:t>
            </a:r>
            <a:r>
              <a:rPr lang="en-US" altLang="ko-KR" dirty="0" smtClean="0"/>
              <a:t>&amp; BM</a:t>
            </a:r>
            <a:endParaRPr lang="ko-KR" altLang="en-US" dirty="0"/>
          </a:p>
        </p:txBody>
      </p:sp>
      <p:pic>
        <p:nvPicPr>
          <p:cNvPr id="2050" name="Picture 2" descr="신검 전설-황제를 위하여 Review [전편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75" y="1986213"/>
            <a:ext cx="5524500" cy="3105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0" descr="Muh Keen Gun - Dota 2 Wiki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5865" y="4252409"/>
            <a:ext cx="498925" cy="498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2" descr="Tree of Savior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032987" y="4244944"/>
            <a:ext cx="506389" cy="506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469945" y="4707380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X2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072212" y="4707380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X3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97027" y="3162637"/>
            <a:ext cx="1866996" cy="368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037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110505" y="2271977"/>
            <a:ext cx="14157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b="1" dirty="0" smtClean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개요</a:t>
            </a:r>
            <a:endParaRPr lang="ko-KR" altLang="en-US" sz="4800" b="1" dirty="0">
              <a:solidFill>
                <a:srgbClr val="00002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612535" y="627893"/>
            <a:ext cx="9669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 smtClean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목차</a:t>
            </a:r>
            <a:endParaRPr lang="ko-KR" altLang="en-US" sz="3200" spc="-150" dirty="0">
              <a:solidFill>
                <a:srgbClr val="00002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5014614" y="1243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/>
          <p:cNvSpPr/>
          <p:nvPr/>
        </p:nvSpPr>
        <p:spPr>
          <a:xfrm>
            <a:off x="2526305" y="3096183"/>
            <a:ext cx="3086230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개요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			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기획 의도</a:t>
            </a:r>
            <a:endParaRPr lang="en-US" altLang="ko-KR" sz="1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4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알릭스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컨셉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개요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394290" y="2271977"/>
            <a:ext cx="2646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b="1" dirty="0" smtClean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세부기획</a:t>
            </a:r>
            <a:endParaRPr lang="ko-KR" altLang="en-US" sz="4800" b="1" dirty="0">
              <a:solidFill>
                <a:srgbClr val="00002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174614" y="3096183"/>
            <a:ext cx="308623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구조도</a:t>
            </a:r>
            <a:endParaRPr lang="en-US" altLang="ko-KR" sz="1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4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알릭스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기능</a:t>
            </a:r>
            <a:endParaRPr lang="en-US" altLang="ko-KR" sz="1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해킹포트 기능</a:t>
            </a:r>
            <a:endParaRPr lang="en-US" altLang="ko-KR" sz="1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퍼즐 기능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40987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3995965" y="4096841"/>
            <a:ext cx="4200071" cy="47334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85950" y="2161426"/>
            <a:ext cx="8420100" cy="186204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500" b="1" dirty="0" smtClean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개요</a:t>
            </a:r>
            <a:endParaRPr lang="ko-KR" altLang="en-US" sz="11500" b="1" dirty="0">
              <a:solidFill>
                <a:srgbClr val="00002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14545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개요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8893247"/>
              </p:ext>
            </p:extLst>
          </p:nvPr>
        </p:nvGraphicFramePr>
        <p:xfrm>
          <a:off x="5765800" y="1227670"/>
          <a:ext cx="5543550" cy="508473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90600"/>
                <a:gridCol w="4552950"/>
              </a:tblGrid>
              <a:tr h="4351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1"/>
                          </a:solidFill>
                        </a:rPr>
                        <a:t>목록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1"/>
                          </a:solidFill>
                        </a:rPr>
                        <a:t>설명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</a:tr>
              <a:tr h="4351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이름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Project</a:t>
                      </a:r>
                      <a:r>
                        <a:rPr lang="en-US" altLang="ko-KR" sz="1600" baseline="0" dirty="0" smtClean="0"/>
                        <a:t> Dual Turret </a:t>
                      </a:r>
                      <a:r>
                        <a:rPr lang="en-US" altLang="ko-KR" sz="1600" baseline="0" dirty="0" err="1" smtClean="0"/>
                        <a:t>Defence</a:t>
                      </a:r>
                      <a:r>
                        <a:rPr lang="en-US" altLang="ko-KR" sz="1600" baseline="0" dirty="0" smtClean="0"/>
                        <a:t>(</a:t>
                      </a:r>
                      <a:r>
                        <a:rPr lang="ko-KR" altLang="en-US" sz="1600" baseline="0" dirty="0" smtClean="0"/>
                        <a:t>가칭</a:t>
                      </a:r>
                      <a:r>
                        <a:rPr lang="en-US" altLang="ko-KR" sz="1600" baseline="0" dirty="0" smtClean="0"/>
                        <a:t>)</a:t>
                      </a:r>
                      <a:endParaRPr lang="ko-KR" altLang="en-US" sz="1600" dirty="0"/>
                    </a:p>
                  </a:txBody>
                  <a:tcPr anchor="ctr"/>
                </a:tc>
              </a:tr>
              <a:tr h="4351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장르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슈팅</a:t>
                      </a:r>
                      <a:endParaRPr lang="ko-KR" altLang="en-US" sz="1600" dirty="0"/>
                    </a:p>
                  </a:txBody>
                  <a:tcPr anchor="ctr"/>
                </a:tc>
              </a:tr>
              <a:tr h="4351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플랫폼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모바일</a:t>
                      </a:r>
                      <a:endParaRPr lang="ko-KR" altLang="en-US" sz="1600" dirty="0"/>
                    </a:p>
                  </a:txBody>
                  <a:tcPr anchor="ctr"/>
                </a:tc>
              </a:tr>
              <a:tr h="4351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그래픽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2D</a:t>
                      </a:r>
                      <a:endParaRPr lang="ko-KR" altLang="en-US" sz="1600" dirty="0"/>
                    </a:p>
                  </a:txBody>
                  <a:tcPr anchor="ctr"/>
                </a:tc>
              </a:tr>
              <a:tr h="4351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엔진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유니티</a:t>
                      </a:r>
                      <a:endParaRPr lang="ko-KR" altLang="en-US" sz="1600" dirty="0"/>
                    </a:p>
                  </a:txBody>
                  <a:tcPr anchor="ctr"/>
                </a:tc>
              </a:tr>
              <a:tr h="4351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컨셉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외계인의 침공을 막는 </a:t>
                      </a:r>
                      <a:r>
                        <a:rPr lang="en-US" altLang="ko-KR" sz="1600" dirty="0" smtClean="0"/>
                        <a:t>2</a:t>
                      </a:r>
                      <a:r>
                        <a:rPr lang="ko-KR" altLang="en-US" sz="1600" dirty="0" smtClean="0"/>
                        <a:t>개의 방공포대</a:t>
                      </a:r>
                      <a:endParaRPr lang="ko-KR" altLang="en-US" sz="1600" dirty="0"/>
                    </a:p>
                  </a:txBody>
                  <a:tcPr anchor="ctr"/>
                </a:tc>
              </a:tr>
              <a:tr h="203866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특징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dirty="0" smtClean="0"/>
                        <a:t>양손을 모두 활용한 슈팅</a:t>
                      </a:r>
                      <a:endParaRPr lang="en-US" altLang="ko-KR" sz="1600" dirty="0" smtClean="0"/>
                    </a:p>
                    <a:p>
                      <a:pPr marL="285750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dirty="0" smtClean="0"/>
                        <a:t>다양한 무기를 활용한 공격</a:t>
                      </a:r>
                      <a:endParaRPr lang="en-US" altLang="ko-KR" sz="1600" dirty="0" smtClean="0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2" name="Picture 2" descr="Pictu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1860550"/>
            <a:ext cx="4893733" cy="367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25469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838200" y="900614"/>
            <a:ext cx="10515600" cy="5276349"/>
          </a:xfrm>
        </p:spPr>
        <p:txBody>
          <a:bodyPr/>
          <a:lstStyle/>
          <a:p>
            <a:r>
              <a:rPr lang="ko-KR" altLang="en-US" dirty="0" smtClean="0"/>
              <a:t>가볍게 개발할 수 있는 게임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적은 개발인원으로 일정 이상의 </a:t>
            </a:r>
            <a:r>
              <a:rPr lang="ko-KR" altLang="en-US" dirty="0" err="1" smtClean="0"/>
              <a:t>퀄리티를</a:t>
            </a:r>
            <a:r>
              <a:rPr lang="ko-KR" altLang="en-US" dirty="0" smtClean="0"/>
              <a:t> 뽑아낼 수 있는 게임을 제작</a:t>
            </a:r>
            <a:endParaRPr lang="en-US" altLang="ko-KR" dirty="0" smtClean="0"/>
          </a:p>
          <a:p>
            <a:r>
              <a:rPr lang="ko-KR" altLang="en-US" dirty="0" smtClean="0"/>
              <a:t>양손의 검지를 활용한 슈팅 게임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모바일에</a:t>
            </a:r>
            <a:r>
              <a:rPr lang="ko-KR" altLang="en-US" dirty="0" smtClean="0"/>
              <a:t> 최적화된 조작으로 슈팅게임의 쾌감을 온전히 느낄 수 있음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양손을 동시에 활용하는 조작은 난이도도 적절하고 매우 </a:t>
            </a:r>
            <a:r>
              <a:rPr lang="ko-KR" altLang="en-US" dirty="0" err="1" smtClean="0"/>
              <a:t>재밌음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한 쪽 공격은 통하지 않는 적을 등장시켜 오른쪽과 왼쪽이 다른 적을 쏘도록 하는 </a:t>
            </a:r>
            <a:r>
              <a:rPr lang="ko-KR" altLang="en-US" dirty="0" err="1" smtClean="0"/>
              <a:t>멀티태스킹을</a:t>
            </a:r>
            <a:r>
              <a:rPr lang="ko-KR" altLang="en-US" dirty="0" smtClean="0"/>
              <a:t> 요구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또는 양쪽에서 한 적을 맞춰 집중포화를 퍼붓는 재미를 줄 수 있음 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1"/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 </a:t>
            </a:r>
            <a:r>
              <a:rPr lang="ko-KR" altLang="en-US" dirty="0" smtClean="0"/>
              <a:t> 기획 의도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14496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en-US" altLang="ko-KR" dirty="0" smtClean="0"/>
              <a:t>. </a:t>
            </a:r>
            <a:r>
              <a:rPr lang="ko-KR" altLang="en-US" dirty="0" smtClean="0"/>
              <a:t> 플레이 화면</a:t>
            </a:r>
            <a:endParaRPr lang="ko-KR" altLang="en-US" dirty="0"/>
          </a:p>
        </p:txBody>
      </p:sp>
      <p:grpSp>
        <p:nvGrpSpPr>
          <p:cNvPr id="9" name="그룹 8"/>
          <p:cNvGrpSpPr/>
          <p:nvPr/>
        </p:nvGrpSpPr>
        <p:grpSpPr>
          <a:xfrm>
            <a:off x="392111" y="1187450"/>
            <a:ext cx="11175055" cy="5187950"/>
            <a:chOff x="392111" y="1187450"/>
            <a:chExt cx="11175055" cy="5187950"/>
          </a:xfrm>
        </p:grpSpPr>
        <p:pic>
          <p:nvPicPr>
            <p:cNvPr id="1028" name="Picture 4" descr="삼성전자, 자녀 위한 스마트폰 '갤럭시 A10e' 출시 - 테크월드뉴스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597" r="34466"/>
            <a:stretch/>
          </p:blipFill>
          <p:spPr bwMode="auto">
            <a:xfrm rot="16200000">
              <a:off x="3385664" y="-1806103"/>
              <a:ext cx="5187950" cy="111750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vector sky background png - Clip Art Library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25550" y="1453354"/>
              <a:ext cx="9613900" cy="46561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25550" y="5074391"/>
              <a:ext cx="1473276" cy="1035103"/>
            </a:xfrm>
            <a:prstGeom prst="rect">
              <a:avLst/>
            </a:prstGeom>
          </p:spPr>
        </p:pic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9366174" y="5074390"/>
              <a:ext cx="1473276" cy="1035103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 rotWithShape="1">
            <a:blip r:embed="rId5"/>
            <a:srcRect t="1476"/>
            <a:stretch/>
          </p:blipFill>
          <p:spPr>
            <a:xfrm rot="4500000">
              <a:off x="3270986" y="3833514"/>
              <a:ext cx="628682" cy="2089696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rot="1828250">
              <a:off x="7023840" y="4400993"/>
              <a:ext cx="2654436" cy="241312"/>
            </a:xfrm>
            <a:prstGeom prst="rect">
              <a:avLst/>
            </a:prstGeom>
          </p:spPr>
        </p:pic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rot="1828250">
              <a:off x="4768782" y="3071229"/>
              <a:ext cx="2654436" cy="241312"/>
            </a:xfrm>
            <a:prstGeom prst="rect">
              <a:avLst/>
            </a:prstGeom>
          </p:spPr>
        </p:pic>
        <p:pic>
          <p:nvPicPr>
            <p:cNvPr id="14" name="그림 13"/>
            <p:cNvPicPr>
              <a:picLocks noChangeAspect="1"/>
            </p:cNvPicPr>
            <p:nvPr/>
          </p:nvPicPr>
          <p:blipFill rotWithShape="1">
            <a:blip r:embed="rId6"/>
            <a:srcRect l="28644" t="-7458" b="-1"/>
            <a:stretch/>
          </p:blipFill>
          <p:spPr>
            <a:xfrm rot="1828250">
              <a:off x="3226102" y="1916495"/>
              <a:ext cx="1894114" cy="259309"/>
            </a:xfrm>
            <a:prstGeom prst="rect">
              <a:avLst/>
            </a:prstGeom>
          </p:spPr>
        </p:pic>
        <p:pic>
          <p:nvPicPr>
            <p:cNvPr id="15" name="그림 14"/>
            <p:cNvPicPr>
              <a:picLocks noChangeAspect="1"/>
            </p:cNvPicPr>
            <p:nvPr/>
          </p:nvPicPr>
          <p:blipFill rotWithShape="1">
            <a:blip r:embed="rId7"/>
            <a:srcRect t="1476"/>
            <a:stretch/>
          </p:blipFill>
          <p:spPr>
            <a:xfrm rot="15300000" flipV="1">
              <a:off x="3858818" y="3679768"/>
              <a:ext cx="628682" cy="2089696"/>
            </a:xfrm>
            <a:prstGeom prst="rect">
              <a:avLst/>
            </a:prstGeom>
          </p:spPr>
        </p:pic>
        <p:pic>
          <p:nvPicPr>
            <p:cNvPr id="16" name="그림 15"/>
            <p:cNvPicPr>
              <a:picLocks noChangeAspect="1"/>
            </p:cNvPicPr>
            <p:nvPr/>
          </p:nvPicPr>
          <p:blipFill rotWithShape="1">
            <a:blip r:embed="rId7"/>
            <a:srcRect t="1476"/>
            <a:stretch/>
          </p:blipFill>
          <p:spPr>
            <a:xfrm rot="15300000" flipV="1">
              <a:off x="5302689" y="3210895"/>
              <a:ext cx="628682" cy="2089696"/>
            </a:xfrm>
            <a:prstGeom prst="rect">
              <a:avLst/>
            </a:prstGeom>
          </p:spPr>
        </p:pic>
        <p:pic>
          <p:nvPicPr>
            <p:cNvPr id="1032" name="Picture 8" descr="StarCraft II Terran Command Center - Zprops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46945" y="4902078"/>
              <a:ext cx="1865388" cy="12074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 descr="Muh Keen Gun - Dota 2 Wiki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31615" y="5291051"/>
              <a:ext cx="826064" cy="8260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6" name="Picture 12" descr="Tree of Savior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6895970" y="5295480"/>
              <a:ext cx="821634" cy="8216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모서리가 둥근 직사각형 7"/>
            <p:cNvSpPr/>
            <p:nvPr/>
          </p:nvSpPr>
          <p:spPr>
            <a:xfrm>
              <a:off x="7717604" y="5704083"/>
              <a:ext cx="813138" cy="405410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3200" b="1" dirty="0"/>
                <a:t>∞</a:t>
              </a:r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3418477" y="5704083"/>
              <a:ext cx="813138" cy="405410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smtClean="0"/>
                <a:t>127</a:t>
              </a:r>
              <a:endParaRPr lang="ko-KR" altLang="en-US" sz="2000" b="1" dirty="0"/>
            </a:p>
          </p:txBody>
        </p:sp>
        <p:sp>
          <p:nvSpPr>
            <p:cNvPr id="23" name="모서리가 둥근 직사각형 22"/>
            <p:cNvSpPr/>
            <p:nvPr/>
          </p:nvSpPr>
          <p:spPr>
            <a:xfrm>
              <a:off x="5074653" y="5906788"/>
              <a:ext cx="1807519" cy="189837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모서리가 둥근 직사각형 37"/>
            <p:cNvSpPr/>
            <p:nvPr/>
          </p:nvSpPr>
          <p:spPr>
            <a:xfrm>
              <a:off x="5081552" y="5906787"/>
              <a:ext cx="1508916" cy="189837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" name="그림 3"/>
            <p:cNvPicPr>
              <a:picLocks noChangeAspect="1"/>
            </p:cNvPicPr>
            <p:nvPr/>
          </p:nvPicPr>
          <p:blipFill rotWithShape="1">
            <a:blip r:embed="rId11"/>
            <a:srcRect r="47429"/>
            <a:stretch/>
          </p:blipFill>
          <p:spPr>
            <a:xfrm>
              <a:off x="7644214" y="1518945"/>
              <a:ext cx="2458598" cy="2225679"/>
            </a:xfrm>
            <a:prstGeom prst="rect">
              <a:avLst/>
            </a:prstGeom>
          </p:spPr>
        </p:pic>
        <p:pic>
          <p:nvPicPr>
            <p:cNvPr id="31" name="그림 30"/>
            <p:cNvPicPr>
              <a:picLocks noChangeAspect="1"/>
            </p:cNvPicPr>
            <p:nvPr/>
          </p:nvPicPr>
          <p:blipFill rotWithShape="1">
            <a:blip r:embed="rId11"/>
            <a:srcRect r="47429"/>
            <a:stretch/>
          </p:blipFill>
          <p:spPr>
            <a:xfrm flipH="1">
              <a:off x="1711265" y="1681060"/>
              <a:ext cx="2287185" cy="2070505"/>
            </a:xfrm>
            <a:prstGeom prst="rect">
              <a:avLst/>
            </a:prstGeom>
          </p:spPr>
        </p:pic>
        <p:pic>
          <p:nvPicPr>
            <p:cNvPr id="32" name="그림 31"/>
            <p:cNvPicPr>
              <a:picLocks noChangeAspect="1"/>
            </p:cNvPicPr>
            <p:nvPr/>
          </p:nvPicPr>
          <p:blipFill rotWithShape="1">
            <a:blip r:embed="rId11"/>
            <a:srcRect r="47429"/>
            <a:stretch/>
          </p:blipFill>
          <p:spPr>
            <a:xfrm rot="17842609">
              <a:off x="5613653" y="3644488"/>
              <a:ext cx="1253731" cy="1134957"/>
            </a:xfrm>
            <a:prstGeom prst="rect">
              <a:avLst/>
            </a:prstGeom>
          </p:spPr>
        </p:pic>
      </p:grpSp>
      <p:pic>
        <p:nvPicPr>
          <p:cNvPr id="24" name="Picture 2" descr="Aim, circle, point, target, ui, web icon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8815" y="4642595"/>
            <a:ext cx="493928" cy="493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4" descr="손가락 엄지 손 모델 팔, 터치, 손, 사진술, 터치 스크린 png | PNGWing"/>
          <p:cNvPicPr>
            <a:picLocks noChangeAspect="1" noChangeArrowheads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88" t="28472" r="26341" b="9490"/>
          <a:stretch/>
        </p:blipFill>
        <p:spPr bwMode="auto">
          <a:xfrm>
            <a:off x="2928090" y="4902078"/>
            <a:ext cx="575808" cy="515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Aim, circle, point, target, ui, web icon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343605" y="4408851"/>
            <a:ext cx="493928" cy="493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4" descr="손가락 엄지 손 모델 팔, 터치, 손, 사진술, 터치 스크린 png | PNGWing"/>
          <p:cNvPicPr>
            <a:picLocks noChangeAspect="1" noChangeArrowheads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88" t="28472" r="26341" b="9490"/>
          <a:stretch/>
        </p:blipFill>
        <p:spPr bwMode="auto">
          <a:xfrm flipH="1">
            <a:off x="8575494" y="4655815"/>
            <a:ext cx="575808" cy="515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23611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5780972" y="900614"/>
            <a:ext cx="5572828" cy="5276349"/>
          </a:xfrm>
        </p:spPr>
        <p:txBody>
          <a:bodyPr/>
          <a:lstStyle/>
          <a:p>
            <a:r>
              <a:rPr lang="ko-KR" altLang="en-US" dirty="0" smtClean="0"/>
              <a:t>화면 중앙 하단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게임을 진행하는데 필요한 오브젝트나 </a:t>
            </a:r>
            <a:r>
              <a:rPr lang="en-US" altLang="ko-KR" dirty="0" smtClean="0"/>
              <a:t>UI</a:t>
            </a:r>
            <a:r>
              <a:rPr lang="ko-KR" altLang="en-US" dirty="0" smtClean="0"/>
              <a:t>가 모여있는 부분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lvl="2"/>
            <a:endParaRPr lang="en-US" altLang="ko-KR" dirty="0" smtClean="0"/>
          </a:p>
          <a:p>
            <a:pPr lvl="1"/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r>
              <a:rPr lang="en-US" altLang="ko-KR" dirty="0" smtClean="0"/>
              <a:t>. </a:t>
            </a:r>
            <a:r>
              <a:rPr lang="ko-KR" altLang="en-US" dirty="0" smtClean="0"/>
              <a:t> 화면 중앙 하단</a:t>
            </a:r>
            <a:endParaRPr lang="ko-KR" altLang="en-US" dirty="0"/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1902840"/>
              </p:ext>
            </p:extLst>
          </p:nvPr>
        </p:nvGraphicFramePr>
        <p:xfrm>
          <a:off x="6052125" y="1829802"/>
          <a:ext cx="5030522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6525"/>
                <a:gridCol w="4103997"/>
              </a:tblGrid>
              <a:tr h="174746"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사령부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외계인의 공격으로부터 지켜야 하는 건물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171450" indent="-171450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체력이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이 되면 게임 종료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62560"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사령부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</a:rPr>
                        <a:t>체력바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본체의 체력을 나타내는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UI</a:t>
                      </a:r>
                    </a:p>
                    <a:p>
                      <a:pPr marL="171450" indent="-171450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초록색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</a:rPr>
                        <a:t> 바가 오른쪽에서 왼쪽으로 줄어듦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4746"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좌측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우측 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</a:rPr>
                        <a:t>포탑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 종류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양쪽 </a:t>
                      </a: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</a:rPr>
                        <a:t>포탑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 무기 종류를 아이콘으로 나타내는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UI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4746"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좌측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우측 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</a:rPr>
                        <a:t>포탑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 탄 잔량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양쪽 </a:t>
                      </a: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</a:rPr>
                        <a:t>포탑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 무기의 남은 탄 잔량을 나타내는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UI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784" y="2310000"/>
            <a:ext cx="5086611" cy="2457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5755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</a:t>
            </a:r>
            <a:r>
              <a:rPr lang="en-US" altLang="ko-KR" dirty="0" smtClean="0"/>
              <a:t>. 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포탑</a:t>
            </a:r>
            <a:r>
              <a:rPr lang="ko-KR" altLang="en-US" dirty="0" smtClean="0"/>
              <a:t> 무기조작법</a:t>
            </a:r>
            <a:endParaRPr lang="ko-KR" altLang="en-US" dirty="0"/>
          </a:p>
        </p:txBody>
      </p:sp>
      <p:pic>
        <p:nvPicPr>
          <p:cNvPr id="2050" name="Picture 2" descr="Gun Cartoon - SUBPNG / PNGFLY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229" t="20182"/>
          <a:stretch/>
        </p:blipFill>
        <p:spPr bwMode="auto">
          <a:xfrm>
            <a:off x="620334" y="1768905"/>
            <a:ext cx="2188675" cy="1814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Gun Cartoon - SUBPNG / PNGFLY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229" t="55499" r="24331" b="-1"/>
          <a:stretch/>
        </p:blipFill>
        <p:spPr bwMode="auto">
          <a:xfrm>
            <a:off x="3025329" y="2476254"/>
            <a:ext cx="1386407" cy="1107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그룹 7"/>
          <p:cNvGrpSpPr/>
          <p:nvPr/>
        </p:nvGrpSpPr>
        <p:grpSpPr>
          <a:xfrm rot="2700000">
            <a:off x="3610804" y="840336"/>
            <a:ext cx="1023207" cy="2291591"/>
            <a:chOff x="6658428" y="1391272"/>
            <a:chExt cx="1875654" cy="4200743"/>
          </a:xfrm>
        </p:grpSpPr>
        <p:pic>
          <p:nvPicPr>
            <p:cNvPr id="20" name="Picture 2" descr="Gun Cartoon - SUBPNG / PNGFLY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229" t="20182" b="44382"/>
            <a:stretch/>
          </p:blipFill>
          <p:spPr bwMode="auto">
            <a:xfrm rot="17100000">
              <a:off x="5427570" y="2927560"/>
              <a:ext cx="3895313" cy="14335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7" name="그룹 6"/>
            <p:cNvGrpSpPr/>
            <p:nvPr/>
          </p:nvGrpSpPr>
          <p:grpSpPr>
            <a:xfrm rot="17100000">
              <a:off x="7602866" y="1427106"/>
              <a:ext cx="967050" cy="895382"/>
              <a:chOff x="7585182" y="2671245"/>
              <a:chExt cx="967050" cy="895382"/>
            </a:xfrm>
          </p:grpSpPr>
          <p:pic>
            <p:nvPicPr>
              <p:cNvPr id="21" name="그림 20"/>
              <p:cNvPicPr>
                <a:picLocks noChangeAspect="1"/>
              </p:cNvPicPr>
              <p:nvPr/>
            </p:nvPicPr>
            <p:blipFill rotWithShape="1">
              <a:blip r:embed="rId3"/>
              <a:srcRect t="58868"/>
              <a:stretch/>
            </p:blipFill>
            <p:spPr>
              <a:xfrm rot="5400000">
                <a:off x="7707046" y="2549381"/>
                <a:ext cx="628682" cy="872409"/>
              </a:xfrm>
              <a:prstGeom prst="rect">
                <a:avLst/>
              </a:prstGeom>
            </p:spPr>
          </p:pic>
          <p:pic>
            <p:nvPicPr>
              <p:cNvPr id="23" name="그림 22"/>
              <p:cNvPicPr>
                <a:picLocks noChangeAspect="1"/>
              </p:cNvPicPr>
              <p:nvPr/>
            </p:nvPicPr>
            <p:blipFill rotWithShape="1">
              <a:blip r:embed="rId3"/>
              <a:srcRect t="58868"/>
              <a:stretch/>
            </p:blipFill>
            <p:spPr>
              <a:xfrm rot="5400000">
                <a:off x="7801687" y="2816081"/>
                <a:ext cx="628682" cy="872409"/>
              </a:xfrm>
              <a:prstGeom prst="rect">
                <a:avLst/>
              </a:prstGeom>
            </p:spPr>
          </p:pic>
        </p:grpSp>
      </p:grpSp>
      <p:pic>
        <p:nvPicPr>
          <p:cNvPr id="41" name="Picture 2" descr="Gun Cartoon - SUBPNG / PNGFLY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229" t="55499" r="24331" b="-1"/>
          <a:stretch/>
        </p:blipFill>
        <p:spPr bwMode="auto">
          <a:xfrm>
            <a:off x="479790" y="4169826"/>
            <a:ext cx="1386407" cy="1107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2" descr="Gun Cartoon - SUBPNG / PNGFLY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229" t="20182" b="44382"/>
          <a:stretch/>
        </p:blipFill>
        <p:spPr bwMode="auto">
          <a:xfrm>
            <a:off x="528746" y="3387768"/>
            <a:ext cx="2124972" cy="782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Halo: Reach Halo 4 Halo 5: Guardians Gun turret, heavy weapon free ...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114" t="13912" r="13626" b="47254"/>
          <a:stretch/>
        </p:blipFill>
        <p:spPr bwMode="auto">
          <a:xfrm>
            <a:off x="2862584" y="3261664"/>
            <a:ext cx="1902137" cy="908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2" descr="Gun Cartoon - SUBPNG / PNGFLY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229" t="55499" r="24331" b="-1"/>
          <a:stretch/>
        </p:blipFill>
        <p:spPr bwMode="auto">
          <a:xfrm>
            <a:off x="3007547" y="4169825"/>
            <a:ext cx="1386407" cy="1107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내용 개체 틀 1"/>
          <p:cNvSpPr>
            <a:spLocks noGrp="1"/>
          </p:cNvSpPr>
          <p:nvPr>
            <p:ph idx="1"/>
          </p:nvPr>
        </p:nvSpPr>
        <p:spPr>
          <a:xfrm>
            <a:off x="5780972" y="900614"/>
            <a:ext cx="5572828" cy="5276349"/>
          </a:xfrm>
        </p:spPr>
        <p:txBody>
          <a:bodyPr/>
          <a:lstStyle/>
          <a:p>
            <a:r>
              <a:rPr lang="ko-KR" altLang="en-US" dirty="0" smtClean="0"/>
              <a:t>무기 발사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터치하는 방향으로 무기를 발사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화면 중앙 기준으로 왼쪽 터치 시 왼쪽 </a:t>
            </a:r>
            <a:r>
              <a:rPr lang="ko-KR" altLang="en-US" dirty="0" err="1" smtClean="0"/>
              <a:t>포탑</a:t>
            </a:r>
            <a:r>
              <a:rPr lang="ko-KR" altLang="en-US" dirty="0" smtClean="0"/>
              <a:t> 무기를 발사</a:t>
            </a:r>
            <a:r>
              <a:rPr lang="en-US" altLang="ko-KR" dirty="0" smtClean="0"/>
              <a:t>(</a:t>
            </a:r>
            <a:r>
              <a:rPr lang="ko-KR" altLang="en-US" dirty="0" smtClean="0"/>
              <a:t>오른쪽 동일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무기 획득 및 사용</a:t>
            </a:r>
            <a:endParaRPr lang="en-US" altLang="ko-KR" dirty="0"/>
          </a:p>
          <a:p>
            <a:pPr lvl="1"/>
            <a:r>
              <a:rPr lang="ko-KR" altLang="en-US" dirty="0"/>
              <a:t>외계인 처치 시 일정 확률로 랜덤 무기를 획득</a:t>
            </a:r>
            <a:endParaRPr lang="en-US" altLang="ko-KR" dirty="0"/>
          </a:p>
          <a:p>
            <a:pPr lvl="2"/>
            <a:r>
              <a:rPr lang="ko-KR" altLang="en-US" dirty="0"/>
              <a:t>해당 외계인을 처치한 </a:t>
            </a:r>
            <a:r>
              <a:rPr lang="ko-KR" altLang="en-US" dirty="0" err="1"/>
              <a:t>포탑에</a:t>
            </a:r>
            <a:r>
              <a:rPr lang="ko-KR" altLang="en-US" dirty="0"/>
              <a:t> 귀속됨</a:t>
            </a:r>
            <a:endParaRPr lang="en-US" altLang="ko-KR" dirty="0"/>
          </a:p>
          <a:p>
            <a:pPr lvl="2"/>
            <a:r>
              <a:rPr lang="ko-KR" altLang="en-US" dirty="0"/>
              <a:t>이미 보유한 무기일 경우 남은 탄약 수를 </a:t>
            </a:r>
            <a:r>
              <a:rPr lang="ko-KR" altLang="en-US" dirty="0" smtClean="0"/>
              <a:t>추가함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포탑</a:t>
            </a:r>
            <a:r>
              <a:rPr lang="en-US" altLang="ko-KR" dirty="0" smtClean="0"/>
              <a:t>(</a:t>
            </a:r>
            <a:r>
              <a:rPr lang="ko-KR" altLang="en-US" dirty="0" smtClean="0"/>
              <a:t>무기 부분 포함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r>
              <a:rPr lang="ko-KR" altLang="en-US" dirty="0"/>
              <a:t>터치 시 무기가 변경됨</a:t>
            </a:r>
            <a:endParaRPr lang="en-US" altLang="ko-KR" dirty="0"/>
          </a:p>
          <a:p>
            <a:pPr lvl="2"/>
            <a:r>
              <a:rPr lang="ko-KR" altLang="en-US" dirty="0"/>
              <a:t>변경 순서는 획득 순서를 </a:t>
            </a:r>
            <a:r>
              <a:rPr lang="ko-KR" altLang="en-US" dirty="0" smtClean="0"/>
              <a:t>따름</a:t>
            </a:r>
            <a:r>
              <a:rPr lang="en-US" altLang="ko-KR" dirty="0" smtClean="0"/>
              <a:t>(</a:t>
            </a:r>
            <a:r>
              <a:rPr lang="ko-KR" altLang="en-US" dirty="0" smtClean="0"/>
              <a:t>원형 </a:t>
            </a:r>
            <a:r>
              <a:rPr lang="en-US" altLang="ko-KR" dirty="0" smtClean="0"/>
              <a:t>Queue)</a:t>
            </a:r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lvl="2"/>
            <a:endParaRPr lang="en-US" altLang="ko-KR" dirty="0" smtClean="0"/>
          </a:p>
          <a:p>
            <a:pPr lvl="1"/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50" name="Picture 4" descr="손가락 엄지 손 모델 팔, 터치, 손, 사진술, 터치 스크린 png | PNGWi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88" t="28472" r="26341" b="9490"/>
          <a:stretch/>
        </p:blipFill>
        <p:spPr bwMode="auto">
          <a:xfrm>
            <a:off x="556646" y="4207967"/>
            <a:ext cx="575808" cy="515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오른쪽 화살표 21"/>
          <p:cNvSpPr/>
          <p:nvPr/>
        </p:nvSpPr>
        <p:spPr>
          <a:xfrm>
            <a:off x="2736850" y="2476254"/>
            <a:ext cx="203200" cy="400296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오른쪽 화살표 51"/>
          <p:cNvSpPr/>
          <p:nvPr/>
        </p:nvSpPr>
        <p:spPr>
          <a:xfrm>
            <a:off x="2729033" y="3968392"/>
            <a:ext cx="203200" cy="400296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3027" y="5124960"/>
            <a:ext cx="1714588" cy="85729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39733" y="5128178"/>
            <a:ext cx="1657435" cy="895396"/>
          </a:xfrm>
          <a:prstGeom prst="rect">
            <a:avLst/>
          </a:prstGeom>
        </p:spPr>
      </p:pic>
      <p:pic>
        <p:nvPicPr>
          <p:cNvPr id="1026" name="Picture 2" descr="Aim, circle, point, target, ui, web icon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2675" y="1120704"/>
            <a:ext cx="493928" cy="493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손가락 엄지 손 모델 팔, 터치, 손, 사진술, 터치 스크린 png | PNGWi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88" t="28472" r="26341" b="9490"/>
          <a:stretch/>
        </p:blipFill>
        <p:spPr bwMode="auto">
          <a:xfrm>
            <a:off x="4901950" y="1380187"/>
            <a:ext cx="575808" cy="515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09664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5780972" y="900614"/>
            <a:ext cx="5572828" cy="5276349"/>
          </a:xfrm>
        </p:spPr>
        <p:txBody>
          <a:bodyPr/>
          <a:lstStyle/>
          <a:p>
            <a:r>
              <a:rPr lang="ko-KR" altLang="en-US" dirty="0" smtClean="0"/>
              <a:t>무기</a:t>
            </a:r>
            <a:endParaRPr lang="en-US" altLang="ko-KR" dirty="0" smtClean="0"/>
          </a:p>
          <a:p>
            <a:pPr lvl="1"/>
            <a:r>
              <a:rPr lang="ko-KR" altLang="en-US" dirty="0"/>
              <a:t>사거리는 </a:t>
            </a:r>
            <a:r>
              <a:rPr lang="ko-KR" altLang="en-US" dirty="0" smtClean="0"/>
              <a:t>화면 끝까지</a:t>
            </a:r>
            <a:endParaRPr lang="en-US" altLang="ko-KR" dirty="0"/>
          </a:p>
          <a:p>
            <a:pPr lvl="1"/>
            <a:r>
              <a:rPr lang="ko-KR" altLang="en-US" dirty="0" smtClean="0"/>
              <a:t>터치 위치가 </a:t>
            </a:r>
            <a:r>
              <a:rPr lang="ko-KR" altLang="en-US" dirty="0" err="1" smtClean="0"/>
              <a:t>포탑에</a:t>
            </a:r>
            <a:r>
              <a:rPr lang="ko-KR" altLang="en-US" dirty="0" smtClean="0"/>
              <a:t> 가까울수록 </a:t>
            </a:r>
            <a:r>
              <a:rPr lang="ko-KR" altLang="en-US" dirty="0" err="1" smtClean="0"/>
              <a:t>데미지가</a:t>
            </a:r>
            <a:r>
              <a:rPr lang="ko-KR" altLang="en-US" dirty="0" smtClean="0"/>
              <a:t> 올라감</a:t>
            </a:r>
            <a:r>
              <a:rPr lang="en-US" altLang="ko-KR" dirty="0" smtClean="0"/>
              <a:t>(</a:t>
            </a:r>
            <a:r>
              <a:rPr lang="ko-KR" altLang="en-US" dirty="0" smtClean="0"/>
              <a:t>유도미사일 제외</a:t>
            </a:r>
            <a:r>
              <a:rPr lang="en-US" altLang="ko-KR" dirty="0" smtClean="0"/>
              <a:t>)</a:t>
            </a:r>
          </a:p>
          <a:p>
            <a:pPr lvl="2"/>
            <a:r>
              <a:rPr lang="ko-KR" altLang="en-US" dirty="0" smtClean="0"/>
              <a:t>먼 쪽에 터치하면 맞추기는 쉽지만 </a:t>
            </a:r>
            <a:r>
              <a:rPr lang="ko-KR" altLang="en-US" dirty="0" err="1" smtClean="0"/>
              <a:t>데미지가</a:t>
            </a:r>
            <a:r>
              <a:rPr lang="ko-KR" altLang="en-US" dirty="0" smtClean="0"/>
              <a:t> 약함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가까운 쪽에 터치하면 맞추기는 어렵지만 </a:t>
            </a:r>
            <a:r>
              <a:rPr lang="ko-KR" altLang="en-US" dirty="0" err="1" smtClean="0"/>
              <a:t>데미지가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쎔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</a:t>
            </a:r>
            <a:r>
              <a:rPr lang="en-US" altLang="ko-KR" dirty="0" smtClean="0"/>
              <a:t>. </a:t>
            </a:r>
            <a:r>
              <a:rPr lang="ko-KR" altLang="en-US" dirty="0" smtClean="0"/>
              <a:t> 무기</a:t>
            </a:r>
            <a:endParaRPr lang="ko-KR" altLang="en-US" dirty="0"/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950437"/>
              </p:ext>
            </p:extLst>
          </p:nvPr>
        </p:nvGraphicFramePr>
        <p:xfrm>
          <a:off x="6228028" y="2676242"/>
          <a:ext cx="5125772" cy="39447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8872"/>
                <a:gridCol w="1168400"/>
                <a:gridCol w="3238500"/>
              </a:tblGrid>
              <a:tr h="24956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 smtClean="0">
                          <a:solidFill>
                            <a:schemeClr val="bg1"/>
                          </a:solidFill>
                        </a:rPr>
                        <a:t>종류</a:t>
                      </a:r>
                      <a:endParaRPr lang="ko-KR" altLang="en-US" sz="11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 smtClean="0">
                          <a:solidFill>
                            <a:schemeClr val="bg1"/>
                          </a:solidFill>
                        </a:rPr>
                        <a:t>발사속도</a:t>
                      </a:r>
                      <a:endParaRPr lang="ko-KR" altLang="en-US" sz="11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1100" b="1" dirty="0" smtClean="0">
                          <a:solidFill>
                            <a:schemeClr val="bg1"/>
                          </a:solidFill>
                        </a:rPr>
                        <a:t>설명</a:t>
                      </a:r>
                      <a:endParaRPr lang="en-US" altLang="ko-KR" sz="11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</a:tr>
              <a:tr h="2335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소총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초당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발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총알을 발사하는 기본 무기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35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이단소총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초당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발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X2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소총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개를 장착하여 발사하는 무기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726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</a:rPr>
                        <a:t>헤비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</a:rPr>
                        <a:t>머신건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초당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발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두꺼운 탄환을 발사하는 무기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726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레이저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연속발사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</a:rPr>
                        <a:t>데미지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</a:rPr>
                        <a:t>초당 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</a:rPr>
                        <a:t>회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일직선으로 뻗어나가는 레이저로 지지는 무기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726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유도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</a:rPr>
                        <a:t>    미사일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초당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발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쏘는 방향 상관없이 가장 가까운 적을 향해        날아가는 미사일을 쏘는 무기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78472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</a:rPr>
                        <a:t>에너지포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연속발사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</a:rPr>
                        <a:t>데미지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</a:rPr>
                        <a:t>초당 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</a:rPr>
                        <a:t>회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터치했을 때 충전해서 손을 뗐을 때 </a:t>
                      </a: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</a:rPr>
                        <a:t>에너지파처럼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  날아가 모든 적을 관통하는 강력한 무기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171450" indent="-171450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최대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초 동안 충전하여 풀 충전 시 최대 위력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171450" indent="-171450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쏘는 순간 방향은 고정됨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726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유탄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초당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발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날아가서 적에 맞으면 폭발을 일으켜 광역으로   </a:t>
                      </a: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</a:rPr>
                        <a:t>데미지를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 입히는 폭탄을 쏘는 무기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5" name="Picture 2" descr="Gun Cartoon - SUBPNG / PNGFLY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229" t="20182"/>
          <a:stretch/>
        </p:blipFill>
        <p:spPr bwMode="auto">
          <a:xfrm>
            <a:off x="692150" y="996297"/>
            <a:ext cx="1107074" cy="917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Gun Cartoon - SUBPNG / PNGFLY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229" t="20182"/>
          <a:stretch/>
        </p:blipFill>
        <p:spPr bwMode="auto">
          <a:xfrm>
            <a:off x="692150" y="1820290"/>
            <a:ext cx="1107074" cy="917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Gun Cartoon - SUBPNG / PNGFLY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229" t="20182"/>
          <a:stretch/>
        </p:blipFill>
        <p:spPr bwMode="auto">
          <a:xfrm>
            <a:off x="692150" y="2644283"/>
            <a:ext cx="1107074" cy="917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Gun Cartoon - SUBPNG / PNGFLY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229" t="20182"/>
          <a:stretch/>
        </p:blipFill>
        <p:spPr bwMode="auto">
          <a:xfrm>
            <a:off x="692150" y="3468276"/>
            <a:ext cx="1107074" cy="917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Gun Cartoon - SUBPNG / PNGFLY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229" t="20182"/>
          <a:stretch/>
        </p:blipFill>
        <p:spPr bwMode="auto">
          <a:xfrm>
            <a:off x="692150" y="4292269"/>
            <a:ext cx="1107074" cy="917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Gun Cartoon - SUBPNG / PNGFLY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229" t="20182"/>
          <a:stretch/>
        </p:blipFill>
        <p:spPr bwMode="auto">
          <a:xfrm>
            <a:off x="692150" y="5116262"/>
            <a:ext cx="1107074" cy="917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Gun Cartoon - SUBPNG / PNGFLY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229" t="20182"/>
          <a:stretch/>
        </p:blipFill>
        <p:spPr bwMode="auto">
          <a:xfrm>
            <a:off x="692150" y="5940255"/>
            <a:ext cx="1107074" cy="917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3"/>
          <a:srcRect l="28644" t="-7458" b="-1"/>
          <a:stretch/>
        </p:blipFill>
        <p:spPr>
          <a:xfrm>
            <a:off x="1670352" y="1090049"/>
            <a:ext cx="1894114" cy="259309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3"/>
          <a:srcRect l="28644" t="-7458" b="-1"/>
          <a:stretch/>
        </p:blipFill>
        <p:spPr>
          <a:xfrm>
            <a:off x="1670352" y="1844168"/>
            <a:ext cx="1894114" cy="259309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3"/>
          <a:srcRect l="28644" t="-7458" b="-1"/>
          <a:stretch/>
        </p:blipFill>
        <p:spPr>
          <a:xfrm>
            <a:off x="1734788" y="2056601"/>
            <a:ext cx="1894114" cy="259309"/>
          </a:xfrm>
          <a:prstGeom prst="rect">
            <a:avLst/>
          </a:prstGeom>
        </p:spPr>
      </p:pic>
      <p:grpSp>
        <p:nvGrpSpPr>
          <p:cNvPr id="4" name="그룹 3"/>
          <p:cNvGrpSpPr/>
          <p:nvPr/>
        </p:nvGrpSpPr>
        <p:grpSpPr>
          <a:xfrm rot="900000">
            <a:off x="1695943" y="2214202"/>
            <a:ext cx="4121399" cy="1251301"/>
            <a:chOff x="2540479" y="3941402"/>
            <a:chExt cx="4121399" cy="1251301"/>
          </a:xfrm>
        </p:grpSpPr>
        <p:pic>
          <p:nvPicPr>
            <p:cNvPr id="15" name="그림 14"/>
            <p:cNvPicPr>
              <a:picLocks noChangeAspect="1"/>
            </p:cNvPicPr>
            <p:nvPr/>
          </p:nvPicPr>
          <p:blipFill rotWithShape="1">
            <a:blip r:embed="rId4"/>
            <a:srcRect t="1476"/>
            <a:stretch/>
          </p:blipFill>
          <p:spPr>
            <a:xfrm rot="4500000">
              <a:off x="3270986" y="3833514"/>
              <a:ext cx="628682" cy="2089696"/>
            </a:xfrm>
            <a:prstGeom prst="rect">
              <a:avLst/>
            </a:prstGeom>
          </p:spPr>
        </p:pic>
        <p:pic>
          <p:nvPicPr>
            <p:cNvPr id="16" name="그림 15"/>
            <p:cNvPicPr>
              <a:picLocks noChangeAspect="1"/>
            </p:cNvPicPr>
            <p:nvPr/>
          </p:nvPicPr>
          <p:blipFill rotWithShape="1">
            <a:blip r:embed="rId5"/>
            <a:srcRect t="1476"/>
            <a:stretch/>
          </p:blipFill>
          <p:spPr>
            <a:xfrm rot="15300000" flipV="1">
              <a:off x="3858818" y="3679768"/>
              <a:ext cx="628682" cy="2089696"/>
            </a:xfrm>
            <a:prstGeom prst="rect">
              <a:avLst/>
            </a:prstGeom>
          </p:spPr>
        </p:pic>
        <p:pic>
          <p:nvPicPr>
            <p:cNvPr id="17" name="그림 16"/>
            <p:cNvPicPr>
              <a:picLocks noChangeAspect="1"/>
            </p:cNvPicPr>
            <p:nvPr/>
          </p:nvPicPr>
          <p:blipFill rotWithShape="1">
            <a:blip r:embed="rId5"/>
            <a:srcRect t="1476"/>
            <a:stretch/>
          </p:blipFill>
          <p:spPr>
            <a:xfrm rot="15300000" flipV="1">
              <a:off x="5302689" y="3210895"/>
              <a:ext cx="628682" cy="2089696"/>
            </a:xfrm>
            <a:prstGeom prst="rect">
              <a:avLst/>
            </a:prstGeom>
          </p:spPr>
        </p:pic>
      </p:grpSp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6"/>
          <a:srcRect t="-6185" r="49368" b="-1"/>
          <a:stretch/>
        </p:blipFill>
        <p:spPr>
          <a:xfrm>
            <a:off x="1670353" y="3600450"/>
            <a:ext cx="482298" cy="283210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 rotWithShape="1">
          <a:blip r:embed="rId6"/>
          <a:srcRect l="25300" t="-6185" r="49368" b="-1"/>
          <a:stretch/>
        </p:blipFill>
        <p:spPr>
          <a:xfrm>
            <a:off x="1911502" y="3600450"/>
            <a:ext cx="3363796" cy="283210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9800000">
            <a:off x="2157536" y="4309817"/>
            <a:ext cx="419122" cy="152408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21394" y="4169677"/>
            <a:ext cx="419122" cy="152408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03396" y="4169677"/>
            <a:ext cx="419122" cy="152408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49984" y="4858771"/>
            <a:ext cx="2711589" cy="1060505"/>
          </a:xfrm>
          <a:prstGeom prst="rect">
            <a:avLst/>
          </a:prstGeom>
        </p:spPr>
      </p:pic>
      <p:pic>
        <p:nvPicPr>
          <p:cNvPr id="1028" name="Picture 4" descr="배틀그라운드 인벤 - 수류탄 | 배그 인벤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5618" y="5940255"/>
            <a:ext cx="632060" cy="632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4" descr="배틀그라운드 인벤 - 수류탄 | 배그 인벤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7041" y="5940255"/>
            <a:ext cx="632060" cy="632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503396" y="5447025"/>
            <a:ext cx="1004234" cy="1173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566444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3770</TotalTime>
  <Words>719</Words>
  <Application>Microsoft Office PowerPoint</Application>
  <PresentationFormat>와이드스크린</PresentationFormat>
  <Paragraphs>220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Arial</vt:lpstr>
      <vt:lpstr>Wingdings</vt:lpstr>
      <vt:lpstr>맑은 고딕</vt:lpstr>
      <vt:lpstr>1_Office 테마</vt:lpstr>
      <vt:lpstr>Office 테마</vt:lpstr>
      <vt:lpstr>PowerPoint 프레젠테이션</vt:lpstr>
      <vt:lpstr>PowerPoint 프레젠테이션</vt:lpstr>
      <vt:lpstr>PowerPoint 프레젠테이션</vt:lpstr>
      <vt:lpstr>1. 개요</vt:lpstr>
      <vt:lpstr>2.  기획 의도</vt:lpstr>
      <vt:lpstr>3.  플레이 화면</vt:lpstr>
      <vt:lpstr>4.  화면 중앙 하단</vt:lpstr>
      <vt:lpstr>5.  포탑 무기조작법</vt:lpstr>
      <vt:lpstr>6.  무기</vt:lpstr>
      <vt:lpstr>7.  적</vt:lpstr>
      <vt:lpstr>8.  스테이지 구성</vt:lpstr>
      <vt:lpstr>9.  보상 &amp; BM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hyeran kang</dc:creator>
  <cp:lastModifiedBy>이 병민</cp:lastModifiedBy>
  <cp:revision>578</cp:revision>
  <dcterms:created xsi:type="dcterms:W3CDTF">2017-05-29T09:12:16Z</dcterms:created>
  <dcterms:modified xsi:type="dcterms:W3CDTF">2020-07-31T07:02:06Z</dcterms:modified>
</cp:coreProperties>
</file>