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24"/>
  </p:notesMasterIdLst>
  <p:sldIdLst>
    <p:sldId id="257" r:id="rId3"/>
    <p:sldId id="295" r:id="rId4"/>
    <p:sldId id="303" r:id="rId5"/>
    <p:sldId id="296" r:id="rId6"/>
    <p:sldId id="304" r:id="rId7"/>
    <p:sldId id="305" r:id="rId8"/>
    <p:sldId id="309" r:id="rId9"/>
    <p:sldId id="310" r:id="rId10"/>
    <p:sldId id="306" r:id="rId11"/>
    <p:sldId id="261" r:id="rId12"/>
    <p:sldId id="314" r:id="rId13"/>
    <p:sldId id="298" r:id="rId14"/>
    <p:sldId id="313" r:id="rId15"/>
    <p:sldId id="316" r:id="rId16"/>
    <p:sldId id="319" r:id="rId17"/>
    <p:sldId id="317" r:id="rId18"/>
    <p:sldId id="318" r:id="rId19"/>
    <p:sldId id="320" r:id="rId20"/>
    <p:sldId id="321" r:id="rId21"/>
    <p:sldId id="322" r:id="rId22"/>
    <p:sldId id="323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210 하얀분필 R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87DB8D-7074-4E38-BF60-1765CE8BDEF4}">
          <p14:sldIdLst>
            <p14:sldId id="257"/>
          </p14:sldIdLst>
        </p14:section>
        <p14:section name="게임 구조" id="{4E9B49DB-F98A-47EB-A0D5-76B763438370}">
          <p14:sldIdLst>
            <p14:sldId id="295"/>
            <p14:sldId id="303"/>
          </p14:sldIdLst>
        </p14:section>
        <p14:section name="게임 구성 화면" id="{6D73B3A8-8524-4881-8DCD-FA632629CFBE}">
          <p14:sldIdLst>
            <p14:sldId id="296"/>
            <p14:sldId id="304"/>
            <p14:sldId id="305"/>
            <p14:sldId id="309"/>
            <p14:sldId id="310"/>
            <p14:sldId id="306"/>
          </p14:sldIdLst>
        </p14:section>
        <p14:section name="무기 업그레이드 창" id="{B1B789A7-4C1E-4B39-8E64-E370D08E8279}">
          <p14:sldIdLst>
            <p14:sldId id="261"/>
            <p14:sldId id="314"/>
            <p14:sldId id="298"/>
            <p14:sldId id="313"/>
            <p14:sldId id="316"/>
          </p14:sldIdLst>
        </p14:section>
        <p14:section name="스테이지 준비 창" id="{22D03388-5B97-4522-AFEA-23256A426A0F}">
          <p14:sldIdLst>
            <p14:sldId id="319"/>
            <p14:sldId id="317"/>
            <p14:sldId id="318"/>
            <p14:sldId id="320"/>
            <p14:sldId id="321"/>
          </p14:sldIdLst>
        </p14:section>
        <p14:section name="게임 종료 창" id="{10F237F2-C0FF-472E-85BE-305A679A5322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7DD"/>
    <a:srgbClr val="7F6000"/>
    <a:srgbClr val="A9D18E"/>
    <a:srgbClr val="3B3B3B"/>
    <a:srgbClr val="272727"/>
    <a:srgbClr val="FFF7E1"/>
    <a:srgbClr val="FFFFCC"/>
    <a:srgbClr val="FFFFFF"/>
    <a:srgbClr val="E7D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6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8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3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8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5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78287"/>
            <a:ext cx="5181600" cy="49986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78287"/>
            <a:ext cx="5181600" cy="49986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0A20-7095-4774-BD97-9905E5190DA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1420" y="2447473"/>
            <a:ext cx="4729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DTD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80136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538451"/>
            <a:ext cx="84201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무기 업그레이드 창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무기 업그레이드 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 UI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26578"/>
              </p:ext>
            </p:extLst>
          </p:nvPr>
        </p:nvGraphicFramePr>
        <p:xfrm>
          <a:off x="6281034" y="1711027"/>
          <a:ext cx="457270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1800*600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도움말 바로 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연두색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(#AAEBAA) 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녹색 테두리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(#374214)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계열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(#ffff00)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갈색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(#4e2500)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정보 패널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1200*500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공격력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450*500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레벨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750*250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필요한 재료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750*250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옅은 녹색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(#B0D489)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업그레이드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150*200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활성화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(#ffff00)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비활성화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짙은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(#424242)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조작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200*100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일반 버튼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옅은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(#D3D3D3)</a:t>
                      </a: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결정 버튼 활성화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(#008000)</a:t>
                      </a: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결정 버튼 비활성화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짙은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(#424242)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2" name="그룹 241"/>
          <p:cNvGrpSpPr/>
          <p:nvPr/>
        </p:nvGrpSpPr>
        <p:grpSpPr>
          <a:xfrm>
            <a:off x="404811" y="2225675"/>
            <a:ext cx="5184022" cy="2406650"/>
            <a:chOff x="404811" y="2472783"/>
            <a:chExt cx="5184022" cy="2406650"/>
          </a:xfrm>
        </p:grpSpPr>
        <p:grpSp>
          <p:nvGrpSpPr>
            <p:cNvPr id="243" name="그룹 242"/>
            <p:cNvGrpSpPr/>
            <p:nvPr/>
          </p:nvGrpSpPr>
          <p:grpSpPr>
            <a:xfrm>
              <a:off x="404811" y="2472783"/>
              <a:ext cx="5184022" cy="2406650"/>
              <a:chOff x="392110" y="1187450"/>
              <a:chExt cx="11175055" cy="5187949"/>
            </a:xfrm>
          </p:grpSpPr>
          <p:pic>
            <p:nvPicPr>
              <p:cNvPr id="305" name="Picture 4" descr="삼성전자, 자녀 위한 스마트폰 '갤럭시 A10e' 출시 - 테크월드뉴스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7" r="34466"/>
              <a:stretch/>
            </p:blipFill>
            <p:spPr bwMode="auto">
              <a:xfrm rot="16200000">
                <a:off x="3385663" y="-1806103"/>
                <a:ext cx="5187949" cy="11175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6" name="Picture 6" descr="vector sky background png - Clip Art Librar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550" y="1453354"/>
                <a:ext cx="9613900" cy="465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4" name="모서리가 둥근 직사각형 243"/>
            <p:cNvSpPr/>
            <p:nvPr/>
          </p:nvSpPr>
          <p:spPr>
            <a:xfrm>
              <a:off x="552450" y="2571207"/>
              <a:ext cx="4921250" cy="2213372"/>
            </a:xfrm>
            <a:prstGeom prst="round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2011251" y="2596134"/>
              <a:ext cx="3240000" cy="54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보유</a:t>
              </a:r>
              <a:endParaRPr lang="en-US" altLang="ko-KR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무기</a:t>
              </a:r>
              <a:endParaRPr lang="ko-KR" altLang="en-US" sz="12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246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451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58530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TextBox 247"/>
            <p:cNvSpPr txBox="1"/>
            <p:nvPr/>
          </p:nvSpPr>
          <p:spPr>
            <a:xfrm>
              <a:off x="245261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22639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250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346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01425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TextBox 251"/>
            <p:cNvSpPr txBox="1"/>
            <p:nvPr/>
          </p:nvSpPr>
          <p:spPr>
            <a:xfrm>
              <a:off x="2995506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65534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254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52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TextBox 255"/>
            <p:cNvSpPr txBox="1"/>
            <p:nvPr/>
          </p:nvSpPr>
          <p:spPr>
            <a:xfrm>
              <a:off x="3546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816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258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05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TextBox 259"/>
            <p:cNvSpPr txBox="1"/>
            <p:nvPr/>
          </p:nvSpPr>
          <p:spPr>
            <a:xfrm>
              <a:off x="4099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69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262" name="오른쪽 화살표 261"/>
            <p:cNvSpPr/>
            <p:nvPr/>
          </p:nvSpPr>
          <p:spPr>
            <a:xfrm>
              <a:off x="4915997" y="3487275"/>
              <a:ext cx="179900" cy="73660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93619" y="2562074"/>
              <a:ext cx="1225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Stage Select</a:t>
              </a:r>
              <a:endParaRPr lang="ko-KR" altLang="en-US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4" name="모서리가 둥근 직사각형 263"/>
            <p:cNvSpPr/>
            <p:nvPr/>
          </p:nvSpPr>
          <p:spPr>
            <a:xfrm>
              <a:off x="4709435" y="2626330"/>
              <a:ext cx="517727" cy="4699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704443" y="264726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강화는</a:t>
              </a:r>
              <a:endPara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여기</a:t>
              </a:r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2010238" y="3271235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2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2767335" y="3262291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3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3367350" y="3813398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69" name="모서리가 둥근 직사각형 268"/>
            <p:cNvSpPr/>
            <p:nvPr/>
          </p:nvSpPr>
          <p:spPr>
            <a:xfrm>
              <a:off x="4165701" y="3244403"/>
              <a:ext cx="551543" cy="5171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2010238" y="3913761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7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2767335" y="3922705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8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165701" y="3904817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639169" y="4506049"/>
              <a:ext cx="2850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재료를 소모하여 무기의 공격력을 강화할 수 있어요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4" name="포인트가 5개인 별 273"/>
            <p:cNvSpPr/>
            <p:nvPr/>
          </p:nvSpPr>
          <p:spPr>
            <a:xfrm>
              <a:off x="4527921" y="3562341"/>
              <a:ext cx="129379" cy="129379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838200" y="3122864"/>
              <a:ext cx="4320000" cy="144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489410" y="4048746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나가기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7" name="모서리가 둥근 직사각형 276"/>
            <p:cNvSpPr/>
            <p:nvPr/>
          </p:nvSpPr>
          <p:spPr>
            <a:xfrm>
              <a:off x="4489781" y="3715864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초기화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4489410" y="3365094"/>
              <a:ext cx="615808" cy="2667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결정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983330" y="3280179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전체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989281" y="3561266"/>
              <a:ext cx="776019" cy="28216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소총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995232" y="3842353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레이저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1001183" y="4123440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미사일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1869127" y="3286670"/>
              <a:ext cx="1041311" cy="1126215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41293" y="334009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초당 공격력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2905868" y="3856050"/>
              <a:ext cx="1509321" cy="547428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316368" y="3861909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필요한 재료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287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781" y="4123593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8" name="TextBox 287"/>
            <p:cNvSpPr txBox="1"/>
            <p:nvPr/>
          </p:nvSpPr>
          <p:spPr>
            <a:xfrm>
              <a:off x="3082670" y="4095814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 0</a:t>
              </a:r>
              <a:endParaRPr lang="ko-KR" altLang="en-US" sz="10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666061" y="4096630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290" name="모서리가 둥근 직사각형 289"/>
            <p:cNvSpPr/>
            <p:nvPr/>
          </p:nvSpPr>
          <p:spPr>
            <a:xfrm>
              <a:off x="2910158" y="3294369"/>
              <a:ext cx="1508869" cy="563206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1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34713" y="4113985"/>
              <a:ext cx="210719" cy="2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2" name="TextBox 291"/>
            <p:cNvSpPr txBox="1"/>
            <p:nvPr/>
          </p:nvSpPr>
          <p:spPr>
            <a:xfrm>
              <a:off x="4142266" y="409018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pic>
          <p:nvPicPr>
            <p:cNvPr id="293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198" y="3639738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4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224" y="3880620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5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28314" y="4111636"/>
              <a:ext cx="215833" cy="21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6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865" y="4116760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" name="TextBox 296"/>
            <p:cNvSpPr txBox="1"/>
            <p:nvPr/>
          </p:nvSpPr>
          <p:spPr>
            <a:xfrm>
              <a:off x="2980117" y="3447724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LV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98" name="모서리가 둥근 직사각형 297"/>
            <p:cNvSpPr/>
            <p:nvPr/>
          </p:nvSpPr>
          <p:spPr>
            <a:xfrm>
              <a:off x="3966948" y="3329891"/>
              <a:ext cx="409562" cy="4699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951456" y="3517207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 UP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390245" y="3386203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48</a:t>
              </a:r>
              <a:endParaRPr lang="ko-KR" altLang="en-US" sz="16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301" name="갈매기형 수장 300"/>
            <p:cNvSpPr/>
            <p:nvPr/>
          </p:nvSpPr>
          <p:spPr>
            <a:xfrm rot="16200000">
              <a:off x="4111629" y="3371132"/>
              <a:ext cx="116695" cy="218225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279981" y="3615117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356</a:t>
              </a:r>
              <a:endParaRPr lang="ko-KR" altLang="en-US" sz="10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2294500" y="3863070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712</a:t>
              </a:r>
              <a:endParaRPr lang="ko-KR" altLang="en-US" sz="1000" b="1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298957" y="4091894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641</a:t>
              </a:r>
              <a:endParaRPr lang="ko-KR" altLang="en-US" sz="1000" b="1" dirty="0"/>
            </a:p>
          </p:txBody>
        </p:sp>
      </p:grpSp>
      <p:sp>
        <p:nvSpPr>
          <p:cNvPr id="70" name="평행 사변형 69"/>
          <p:cNvSpPr/>
          <p:nvPr/>
        </p:nvSpPr>
        <p:spPr>
          <a:xfrm>
            <a:off x="944790" y="2604636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무기 업그레이드 창</a:t>
            </a:r>
            <a:endParaRPr lang="en-US" altLang="ko-KR" dirty="0" smtClean="0"/>
          </a:p>
          <a:p>
            <a:pPr lvl="1">
              <a:buAutoNum type="arabicPeriod" startAt="2"/>
            </a:pPr>
            <a:r>
              <a:rPr lang="ko-KR" altLang="en-US" dirty="0" smtClean="0"/>
              <a:t>표시할 정보</a:t>
            </a: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lvl="1">
              <a:buAutoNum type="arabicPeriod" startAt="2"/>
            </a:pPr>
            <a:endParaRPr lang="en-US" altLang="ko-KR" dirty="0"/>
          </a:p>
          <a:p>
            <a:pPr lvl="1">
              <a:buAutoNum type="arabicPeriod" startAt="2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57409"/>
              </p:ext>
            </p:extLst>
          </p:nvPr>
        </p:nvGraphicFramePr>
        <p:xfrm>
          <a:off x="6281034" y="1711027"/>
          <a:ext cx="45727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공격력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아이콘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50*50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300*30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중앙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최대 자릿수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500*50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중앙 정렬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(LV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필요한 재료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아이콘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50*50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300*30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중앙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최대 자릿수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보유무기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필요한 재료면 검은색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아니면 빨간색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4" name="그룹 263"/>
          <p:cNvGrpSpPr/>
          <p:nvPr/>
        </p:nvGrpSpPr>
        <p:grpSpPr>
          <a:xfrm>
            <a:off x="404032" y="1296281"/>
            <a:ext cx="5184022" cy="2406650"/>
            <a:chOff x="392111" y="1187450"/>
            <a:chExt cx="11175055" cy="5187950"/>
          </a:xfrm>
        </p:grpSpPr>
        <p:pic>
          <p:nvPicPr>
            <p:cNvPr id="265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" name="모서리가 둥근 직사각형 266"/>
          <p:cNvSpPr/>
          <p:nvPr/>
        </p:nvSpPr>
        <p:spPr>
          <a:xfrm>
            <a:off x="551671" y="139470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010472" y="141963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6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72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7751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TextBox 270"/>
          <p:cNvSpPr txBox="1"/>
          <p:nvPr/>
        </p:nvSpPr>
        <p:spPr>
          <a:xfrm>
            <a:off x="245183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2721860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X4</a:t>
            </a:r>
            <a:endParaRPr lang="ko-KR" altLang="en-US" sz="1000" b="1" dirty="0"/>
          </a:p>
        </p:txBody>
      </p:sp>
      <p:pic>
        <p:nvPicPr>
          <p:cNvPr id="27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67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0646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2994727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3264755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27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74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853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TextBox 278"/>
          <p:cNvSpPr txBox="1"/>
          <p:nvPr/>
        </p:nvSpPr>
        <p:spPr>
          <a:xfrm>
            <a:off x="3545934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381596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28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74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4853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098934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436896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285" name="오른쪽 화살표 284"/>
          <p:cNvSpPr/>
          <p:nvPr/>
        </p:nvSpPr>
        <p:spPr>
          <a:xfrm>
            <a:off x="4915218" y="231077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708656" y="144982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703664" y="14707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2009459" y="209473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2766556" y="208578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3366571" y="263689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4164922" y="206790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2009459" y="273725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2766556" y="274620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4164922" y="272831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38390" y="3329547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재료를 소모하여 무기의 공격력을 강화할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7" name="포인트가 5개인 별 296"/>
          <p:cNvSpPr/>
          <p:nvPr/>
        </p:nvSpPr>
        <p:spPr>
          <a:xfrm>
            <a:off x="4527142" y="238583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837421" y="1940805"/>
            <a:ext cx="43307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4488631" y="2872244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4489002" y="2539362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4488631" y="2188592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결정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982551" y="2103677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988502" y="2384764"/>
            <a:ext cx="776019" cy="282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소총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994453" y="2665851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레이저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1000404" y="2946938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미사일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1868348" y="2110168"/>
            <a:ext cx="1041311" cy="1126215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/>
          <p:cNvSpPr txBox="1"/>
          <p:nvPr/>
        </p:nvSpPr>
        <p:spPr>
          <a:xfrm>
            <a:off x="2040514" y="216359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초당 공격력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2911439" y="2679548"/>
            <a:ext cx="1509321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315589" y="268540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필요한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2909379" y="2117867"/>
            <a:ext cx="1508869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19" y="2463236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45" y="270411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7535" y="2935134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TextBox 313"/>
          <p:cNvSpPr txBox="1"/>
          <p:nvPr/>
        </p:nvSpPr>
        <p:spPr>
          <a:xfrm>
            <a:off x="2890369" y="2271222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LV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3858004" y="2153389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907452" y="234070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 UP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070643" y="224174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48 </a:t>
            </a:r>
            <a:r>
              <a:rPr lang="ko-KR" altLang="en-US" sz="1400" b="1" dirty="0" smtClean="0"/>
              <a:t>→ </a:t>
            </a:r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49</a:t>
            </a:r>
            <a:endParaRPr lang="ko-KR" altLang="en-US" sz="14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8" name="갈매기형 수장 317"/>
          <p:cNvSpPr/>
          <p:nvPr/>
        </p:nvSpPr>
        <p:spPr>
          <a:xfrm rot="16200000">
            <a:off x="4074655" y="2201660"/>
            <a:ext cx="102634" cy="21822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2136151" y="2438615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350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356</a:t>
            </a:r>
            <a:endParaRPr lang="ko-KR" altLang="en-US" sz="1000" b="1" dirty="0"/>
          </a:p>
        </p:txBody>
      </p:sp>
      <p:sp>
        <p:nvSpPr>
          <p:cNvPr id="320" name="TextBox 319"/>
          <p:cNvSpPr txBox="1"/>
          <p:nvPr/>
        </p:nvSpPr>
        <p:spPr>
          <a:xfrm>
            <a:off x="2136150" y="2686568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700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712</a:t>
            </a:r>
            <a:endParaRPr lang="ko-KR" altLang="en-US" sz="10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2136150" y="2915392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630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641</a:t>
            </a:r>
            <a:endParaRPr lang="ko-KR" altLang="en-US" sz="1000" b="1" dirty="0"/>
          </a:p>
        </p:txBody>
      </p:sp>
      <p:pic>
        <p:nvPicPr>
          <p:cNvPr id="322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76" y="295208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3090765" y="292430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  3</a:t>
            </a:r>
            <a:endParaRPr lang="ko-KR" altLang="en-US" sz="1000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3674156" y="292511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32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2808" y="294247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/>
          <p:cNvSpPr txBox="1"/>
          <p:nvPr/>
        </p:nvSpPr>
        <p:spPr>
          <a:xfrm>
            <a:off x="4144533" y="291778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327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60" y="294524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8" name="그룹 327"/>
          <p:cNvGrpSpPr/>
          <p:nvPr/>
        </p:nvGrpSpPr>
        <p:grpSpPr>
          <a:xfrm>
            <a:off x="422303" y="3784355"/>
            <a:ext cx="5184022" cy="2406650"/>
            <a:chOff x="392111" y="1187450"/>
            <a:chExt cx="11175055" cy="5187950"/>
          </a:xfrm>
        </p:grpSpPr>
        <p:pic>
          <p:nvPicPr>
            <p:cNvPr id="329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1" name="모서리가 둥근 직사각형 330"/>
          <p:cNvSpPr/>
          <p:nvPr/>
        </p:nvSpPr>
        <p:spPr>
          <a:xfrm>
            <a:off x="569942" y="3882779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2028743" y="3907706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33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43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6022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" name="TextBox 334"/>
          <p:cNvSpPr txBox="1"/>
          <p:nvPr/>
        </p:nvSpPr>
        <p:spPr>
          <a:xfrm>
            <a:off x="247010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740131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X4</a:t>
            </a:r>
            <a:endParaRPr lang="ko-KR" altLang="en-US" sz="1000" b="1" dirty="0"/>
          </a:p>
        </p:txBody>
      </p:sp>
      <p:pic>
        <p:nvPicPr>
          <p:cNvPr id="33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38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8917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" name="TextBox 338"/>
          <p:cNvSpPr txBox="1"/>
          <p:nvPr/>
        </p:nvSpPr>
        <p:spPr>
          <a:xfrm>
            <a:off x="3012998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3283026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4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45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0124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/>
          <p:cNvSpPr txBox="1"/>
          <p:nvPr/>
        </p:nvSpPr>
        <p:spPr>
          <a:xfrm>
            <a:off x="3564205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383423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4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45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124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" name="TextBox 346"/>
          <p:cNvSpPr txBox="1"/>
          <p:nvPr/>
        </p:nvSpPr>
        <p:spPr>
          <a:xfrm>
            <a:off x="4117205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48" name="TextBox 347"/>
          <p:cNvSpPr txBox="1"/>
          <p:nvPr/>
        </p:nvSpPr>
        <p:spPr>
          <a:xfrm>
            <a:off x="438723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349" name="오른쪽 화살표 348"/>
          <p:cNvSpPr/>
          <p:nvPr/>
        </p:nvSpPr>
        <p:spPr>
          <a:xfrm>
            <a:off x="4933489" y="4798847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350" name="TextBox 349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>
          <a:xfrm>
            <a:off x="4726927" y="3937902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721935" y="39588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2027730" y="4582807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2784827" y="457386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3384842" y="5124970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4183193" y="4555975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2027730" y="522533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2784827" y="5234277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4183193" y="521638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656661" y="5817621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재료를 소모하여 무기의 공격력을 강화할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1" name="포인트가 5개인 별 360"/>
          <p:cNvSpPr/>
          <p:nvPr/>
        </p:nvSpPr>
        <p:spPr>
          <a:xfrm>
            <a:off x="4545413" y="4873913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855692" y="4428879"/>
            <a:ext cx="43307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506902" y="5360318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4507273" y="5027436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4506902" y="4676666"/>
            <a:ext cx="615808" cy="266700"/>
          </a:xfrm>
          <a:prstGeom prst="roundRect">
            <a:avLst/>
          </a:prstGeom>
          <a:solidFill>
            <a:srgbClr val="3B3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결정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1000822" y="4591751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1006773" y="4872838"/>
            <a:ext cx="776019" cy="282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소총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1012724" y="5153925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레이저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1018675" y="5435012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미사일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1886619" y="4598242"/>
            <a:ext cx="1041311" cy="1126215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TextBox 370"/>
          <p:cNvSpPr txBox="1"/>
          <p:nvPr/>
        </p:nvSpPr>
        <p:spPr>
          <a:xfrm>
            <a:off x="2058785" y="4651666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초당 공격력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2" name="모서리가 둥근 직사각형 371"/>
          <p:cNvSpPr/>
          <p:nvPr/>
        </p:nvSpPr>
        <p:spPr>
          <a:xfrm>
            <a:off x="2929710" y="5167622"/>
            <a:ext cx="1509321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/>
          <p:cNvSpPr txBox="1"/>
          <p:nvPr/>
        </p:nvSpPr>
        <p:spPr>
          <a:xfrm>
            <a:off x="3333860" y="517348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필요한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2927650" y="4605941"/>
            <a:ext cx="1508869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90" y="4951310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16" y="5192192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5806" y="5423208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" name="TextBox 377"/>
          <p:cNvSpPr txBox="1"/>
          <p:nvPr/>
        </p:nvSpPr>
        <p:spPr>
          <a:xfrm>
            <a:off x="2908640" y="475929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LV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3876275" y="4641463"/>
            <a:ext cx="517727" cy="469900"/>
          </a:xfrm>
          <a:prstGeom prst="round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925723" y="482877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 UP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3088914" y="472981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48 </a:t>
            </a:r>
            <a:r>
              <a:rPr lang="ko-KR" altLang="en-US" sz="1400" b="1" dirty="0" smtClean="0"/>
              <a:t>→ </a:t>
            </a:r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50</a:t>
            </a:r>
            <a:endParaRPr lang="ko-KR" altLang="en-US" sz="14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82" name="갈매기형 수장 381"/>
          <p:cNvSpPr/>
          <p:nvPr/>
        </p:nvSpPr>
        <p:spPr>
          <a:xfrm rot="16200000">
            <a:off x="4092926" y="4689734"/>
            <a:ext cx="102634" cy="21822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2154422" y="4926689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350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362</a:t>
            </a:r>
            <a:endParaRPr lang="ko-KR" altLang="en-US" sz="1000" b="1" dirty="0"/>
          </a:p>
        </p:txBody>
      </p:sp>
      <p:sp>
        <p:nvSpPr>
          <p:cNvPr id="384" name="TextBox 383"/>
          <p:cNvSpPr txBox="1"/>
          <p:nvPr/>
        </p:nvSpPr>
        <p:spPr>
          <a:xfrm>
            <a:off x="2154421" y="5174642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700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725</a:t>
            </a:r>
            <a:endParaRPr lang="ko-KR" altLang="en-US" sz="10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154421" y="5403466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630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652</a:t>
            </a:r>
            <a:endParaRPr lang="ko-KR" altLang="en-US" sz="1000" b="1" dirty="0"/>
          </a:p>
        </p:txBody>
      </p:sp>
      <p:pic>
        <p:nvPicPr>
          <p:cNvPr id="38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47" y="5440155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TextBox 386"/>
          <p:cNvSpPr txBox="1"/>
          <p:nvPr/>
        </p:nvSpPr>
        <p:spPr>
          <a:xfrm>
            <a:off x="3109036" y="541237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  6</a:t>
            </a:r>
            <a:endParaRPr lang="ko-KR" altLang="en-US" sz="10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3692427" y="541319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389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1079" y="5430547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TextBox 389"/>
          <p:cNvSpPr txBox="1"/>
          <p:nvPr/>
        </p:nvSpPr>
        <p:spPr>
          <a:xfrm>
            <a:off x="4162804" y="54058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pic>
        <p:nvPicPr>
          <p:cNvPr id="391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31" y="5433322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평행 사변형 132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4" name="평행 사변형 133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무기 업그레이드 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3. 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aphicFrame>
        <p:nvGraphicFramePr>
          <p:cNvPr id="306" name="표 3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78568"/>
              </p:ext>
            </p:extLst>
          </p:nvPr>
        </p:nvGraphicFramePr>
        <p:xfrm>
          <a:off x="6281034" y="1711027"/>
          <a:ext cx="457270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계열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무기의 각 계열 별 정보를 보기 위해 누르는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다음 슬라이드 참고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업그레이드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업그레이드를 결정했을 때 변화될 정보를 표시함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공격력의 증가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 레벨 증가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소모될 재료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여러 번 눌러 한번에 업그레이드 할 수 있음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필요한 재료가 하나라도 부족하면 비활성화됨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결정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업그레이드 버튼을 누른 만큼 무기를 업그레이드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필요한 재료가 하나라도 부족하면 비활성화됨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초기화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변경을 되돌림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나가기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 업그레이드 창을 제거함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7" name="그룹 306"/>
          <p:cNvGrpSpPr/>
          <p:nvPr/>
        </p:nvGrpSpPr>
        <p:grpSpPr>
          <a:xfrm>
            <a:off x="404032" y="1296281"/>
            <a:ext cx="5184022" cy="2406650"/>
            <a:chOff x="392111" y="1187450"/>
            <a:chExt cx="11175055" cy="5187950"/>
          </a:xfrm>
        </p:grpSpPr>
        <p:pic>
          <p:nvPicPr>
            <p:cNvPr id="30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0" name="모서리가 둥근 직사각형 309"/>
          <p:cNvSpPr/>
          <p:nvPr/>
        </p:nvSpPr>
        <p:spPr>
          <a:xfrm>
            <a:off x="551671" y="139470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2010472" y="141963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31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72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7751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TextBox 313"/>
          <p:cNvSpPr txBox="1"/>
          <p:nvPr/>
        </p:nvSpPr>
        <p:spPr>
          <a:xfrm>
            <a:off x="245183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2721860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X4</a:t>
            </a:r>
            <a:endParaRPr lang="ko-KR" altLang="en-US" sz="1000" b="1" dirty="0"/>
          </a:p>
        </p:txBody>
      </p:sp>
      <p:pic>
        <p:nvPicPr>
          <p:cNvPr id="31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67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0646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" name="TextBox 317"/>
          <p:cNvSpPr txBox="1"/>
          <p:nvPr/>
        </p:nvSpPr>
        <p:spPr>
          <a:xfrm>
            <a:off x="2994727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3264755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20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74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853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TextBox 321"/>
          <p:cNvSpPr txBox="1"/>
          <p:nvPr/>
        </p:nvSpPr>
        <p:spPr>
          <a:xfrm>
            <a:off x="3545934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23" name="TextBox 322"/>
          <p:cNvSpPr txBox="1"/>
          <p:nvPr/>
        </p:nvSpPr>
        <p:spPr>
          <a:xfrm>
            <a:off x="381596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24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74" y="146324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4853" y="146324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/>
          <p:cNvSpPr txBox="1"/>
          <p:nvPr/>
        </p:nvSpPr>
        <p:spPr>
          <a:xfrm>
            <a:off x="4098934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4368962" y="170430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328" name="오른쪽 화살표 327"/>
          <p:cNvSpPr/>
          <p:nvPr/>
        </p:nvSpPr>
        <p:spPr>
          <a:xfrm>
            <a:off x="4915218" y="231077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4708656" y="144982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703664" y="14707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2009459" y="209473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766556" y="208578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3366571" y="263689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4164922" y="206790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2009459" y="273725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2766556" y="274620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4164922" y="272831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638390" y="3329547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재료를 소모하여 무기의 공격력을 강화할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0" name="포인트가 5개인 별 339"/>
          <p:cNvSpPr/>
          <p:nvPr/>
        </p:nvSpPr>
        <p:spPr>
          <a:xfrm>
            <a:off x="4527142" y="238583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837421" y="1940805"/>
            <a:ext cx="43307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모서리가 둥근 직사각형 341"/>
          <p:cNvSpPr/>
          <p:nvPr/>
        </p:nvSpPr>
        <p:spPr>
          <a:xfrm>
            <a:off x="4488631" y="2872244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489002" y="2539362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4" name="모서리가 둥근 직사각형 343"/>
          <p:cNvSpPr/>
          <p:nvPr/>
        </p:nvSpPr>
        <p:spPr>
          <a:xfrm>
            <a:off x="4488631" y="2188592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결정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5" name="모서리가 둥근 직사각형 344"/>
          <p:cNvSpPr/>
          <p:nvPr/>
        </p:nvSpPr>
        <p:spPr>
          <a:xfrm>
            <a:off x="982551" y="2103677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988502" y="2384764"/>
            <a:ext cx="776019" cy="282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소총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994453" y="2665851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레이저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1000404" y="2946938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미사일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9" name="모서리가 둥근 직사각형 348"/>
          <p:cNvSpPr/>
          <p:nvPr/>
        </p:nvSpPr>
        <p:spPr>
          <a:xfrm>
            <a:off x="1868348" y="2110168"/>
            <a:ext cx="1041311" cy="1126215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TextBox 349"/>
          <p:cNvSpPr txBox="1"/>
          <p:nvPr/>
        </p:nvSpPr>
        <p:spPr>
          <a:xfrm>
            <a:off x="2040514" y="216359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초당 공격력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>
          <a:xfrm>
            <a:off x="2911439" y="2679548"/>
            <a:ext cx="1509321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TextBox 351"/>
          <p:cNvSpPr txBox="1"/>
          <p:nvPr/>
        </p:nvSpPr>
        <p:spPr>
          <a:xfrm>
            <a:off x="3315589" y="268540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필요한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2909379" y="2117867"/>
            <a:ext cx="1508869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4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19" y="2463236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45" y="270411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7535" y="2935134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" name="TextBox 356"/>
          <p:cNvSpPr txBox="1"/>
          <p:nvPr/>
        </p:nvSpPr>
        <p:spPr>
          <a:xfrm>
            <a:off x="2890369" y="2271222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LV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3858004" y="2153389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907452" y="234070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 UP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070643" y="224174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48 </a:t>
            </a:r>
            <a:r>
              <a:rPr lang="ko-KR" altLang="en-US" sz="1400" b="1" dirty="0" smtClean="0"/>
              <a:t>→ </a:t>
            </a:r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49</a:t>
            </a:r>
            <a:endParaRPr lang="ko-KR" altLang="en-US" sz="14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1" name="갈매기형 수장 360"/>
          <p:cNvSpPr/>
          <p:nvPr/>
        </p:nvSpPr>
        <p:spPr>
          <a:xfrm rot="16200000">
            <a:off x="4074655" y="2201660"/>
            <a:ext cx="102634" cy="21822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136151" y="2438615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350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356</a:t>
            </a:r>
            <a:endParaRPr lang="ko-KR" altLang="en-US" sz="1000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2136150" y="2686568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700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712</a:t>
            </a:r>
            <a:endParaRPr lang="ko-KR" altLang="en-US" sz="1000" b="1" dirty="0"/>
          </a:p>
        </p:txBody>
      </p:sp>
      <p:sp>
        <p:nvSpPr>
          <p:cNvPr id="364" name="TextBox 363"/>
          <p:cNvSpPr txBox="1"/>
          <p:nvPr/>
        </p:nvSpPr>
        <p:spPr>
          <a:xfrm>
            <a:off x="2136150" y="2915392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630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641</a:t>
            </a:r>
            <a:endParaRPr lang="ko-KR" altLang="en-US" sz="1000" b="1" dirty="0"/>
          </a:p>
        </p:txBody>
      </p:sp>
      <p:pic>
        <p:nvPicPr>
          <p:cNvPr id="36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76" y="295208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6" name="TextBox 365"/>
          <p:cNvSpPr txBox="1"/>
          <p:nvPr/>
        </p:nvSpPr>
        <p:spPr>
          <a:xfrm>
            <a:off x="3090765" y="292430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  3</a:t>
            </a:r>
            <a:endParaRPr lang="ko-KR" altLang="en-US" sz="1000" b="1" dirty="0"/>
          </a:p>
        </p:txBody>
      </p:sp>
      <p:sp>
        <p:nvSpPr>
          <p:cNvPr id="367" name="TextBox 366"/>
          <p:cNvSpPr txBox="1"/>
          <p:nvPr/>
        </p:nvSpPr>
        <p:spPr>
          <a:xfrm>
            <a:off x="3674156" y="292511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36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2808" y="294247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TextBox 368"/>
          <p:cNvSpPr txBox="1"/>
          <p:nvPr/>
        </p:nvSpPr>
        <p:spPr>
          <a:xfrm>
            <a:off x="4144533" y="291778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370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60" y="294524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그룹 370"/>
          <p:cNvGrpSpPr/>
          <p:nvPr/>
        </p:nvGrpSpPr>
        <p:grpSpPr>
          <a:xfrm>
            <a:off x="422303" y="3784355"/>
            <a:ext cx="5184022" cy="2406650"/>
            <a:chOff x="392111" y="1187450"/>
            <a:chExt cx="11175055" cy="5187950"/>
          </a:xfrm>
        </p:grpSpPr>
        <p:pic>
          <p:nvPicPr>
            <p:cNvPr id="372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3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4" name="모서리가 둥근 직사각형 373"/>
          <p:cNvSpPr/>
          <p:nvPr/>
        </p:nvSpPr>
        <p:spPr>
          <a:xfrm>
            <a:off x="569942" y="3882779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모서리가 둥근 직사각형 374"/>
          <p:cNvSpPr/>
          <p:nvPr/>
        </p:nvSpPr>
        <p:spPr>
          <a:xfrm>
            <a:off x="2028743" y="3907706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37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43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6022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" name="TextBox 377"/>
          <p:cNvSpPr txBox="1"/>
          <p:nvPr/>
        </p:nvSpPr>
        <p:spPr>
          <a:xfrm>
            <a:off x="247010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79" name="TextBox 378"/>
          <p:cNvSpPr txBox="1"/>
          <p:nvPr/>
        </p:nvSpPr>
        <p:spPr>
          <a:xfrm>
            <a:off x="2740131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X4</a:t>
            </a:r>
            <a:endParaRPr lang="ko-KR" altLang="en-US" sz="1000" b="1" dirty="0"/>
          </a:p>
        </p:txBody>
      </p:sp>
      <p:pic>
        <p:nvPicPr>
          <p:cNvPr id="380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38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8917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TextBox 381"/>
          <p:cNvSpPr txBox="1"/>
          <p:nvPr/>
        </p:nvSpPr>
        <p:spPr>
          <a:xfrm>
            <a:off x="3012998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X6</a:t>
            </a:r>
            <a:endParaRPr lang="ko-KR" altLang="en-US" sz="1000" b="1" dirty="0"/>
          </a:p>
        </p:txBody>
      </p:sp>
      <p:sp>
        <p:nvSpPr>
          <p:cNvPr id="383" name="TextBox 382"/>
          <p:cNvSpPr txBox="1"/>
          <p:nvPr/>
        </p:nvSpPr>
        <p:spPr>
          <a:xfrm>
            <a:off x="3283026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84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45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0124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TextBox 385"/>
          <p:cNvSpPr txBox="1"/>
          <p:nvPr/>
        </p:nvSpPr>
        <p:spPr>
          <a:xfrm>
            <a:off x="3564205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87" name="TextBox 386"/>
          <p:cNvSpPr txBox="1"/>
          <p:nvPr/>
        </p:nvSpPr>
        <p:spPr>
          <a:xfrm>
            <a:off x="383423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88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45" y="395132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124" y="395132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TextBox 389"/>
          <p:cNvSpPr txBox="1"/>
          <p:nvPr/>
        </p:nvSpPr>
        <p:spPr>
          <a:xfrm>
            <a:off x="4117205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91" name="TextBox 390"/>
          <p:cNvSpPr txBox="1"/>
          <p:nvPr/>
        </p:nvSpPr>
        <p:spPr>
          <a:xfrm>
            <a:off x="4387233" y="41923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392" name="오른쪽 화살표 391"/>
          <p:cNvSpPr/>
          <p:nvPr/>
        </p:nvSpPr>
        <p:spPr>
          <a:xfrm>
            <a:off x="4933489" y="4798847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394" name="모서리가 둥근 직사각형 393"/>
          <p:cNvSpPr/>
          <p:nvPr/>
        </p:nvSpPr>
        <p:spPr>
          <a:xfrm>
            <a:off x="4726927" y="3937902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721935" y="39588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6" name="모서리가 둥근 직사각형 395"/>
          <p:cNvSpPr/>
          <p:nvPr/>
        </p:nvSpPr>
        <p:spPr>
          <a:xfrm>
            <a:off x="2027730" y="4582807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7" name="모서리가 둥근 직사각형 396"/>
          <p:cNvSpPr/>
          <p:nvPr/>
        </p:nvSpPr>
        <p:spPr>
          <a:xfrm>
            <a:off x="2784827" y="457386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8" name="모서리가 둥근 직사각형 397"/>
          <p:cNvSpPr/>
          <p:nvPr/>
        </p:nvSpPr>
        <p:spPr>
          <a:xfrm>
            <a:off x="3384842" y="5124970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4183193" y="4555975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027730" y="522533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2784827" y="5234277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2" name="모서리가 둥근 직사각형 401"/>
          <p:cNvSpPr/>
          <p:nvPr/>
        </p:nvSpPr>
        <p:spPr>
          <a:xfrm>
            <a:off x="4183193" y="521638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656661" y="5817621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재료를 소모하여 무기의 공격력을 강화할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4" name="포인트가 5개인 별 403"/>
          <p:cNvSpPr/>
          <p:nvPr/>
        </p:nvSpPr>
        <p:spPr>
          <a:xfrm>
            <a:off x="4545413" y="4873913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모서리가 둥근 직사각형 404"/>
          <p:cNvSpPr/>
          <p:nvPr/>
        </p:nvSpPr>
        <p:spPr>
          <a:xfrm>
            <a:off x="855692" y="4428879"/>
            <a:ext cx="43307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모서리가 둥근 직사각형 405"/>
          <p:cNvSpPr/>
          <p:nvPr/>
        </p:nvSpPr>
        <p:spPr>
          <a:xfrm>
            <a:off x="4506902" y="5360318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7" name="모서리가 둥근 직사각형 406"/>
          <p:cNvSpPr/>
          <p:nvPr/>
        </p:nvSpPr>
        <p:spPr>
          <a:xfrm>
            <a:off x="4507273" y="5027436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4506902" y="4676666"/>
            <a:ext cx="615808" cy="266700"/>
          </a:xfrm>
          <a:prstGeom prst="roundRect">
            <a:avLst/>
          </a:prstGeom>
          <a:solidFill>
            <a:srgbClr val="3B3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결정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1000822" y="4591751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1006773" y="4872838"/>
            <a:ext cx="776019" cy="282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소총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1" name="모서리가 둥근 직사각형 410"/>
          <p:cNvSpPr/>
          <p:nvPr/>
        </p:nvSpPr>
        <p:spPr>
          <a:xfrm>
            <a:off x="1012724" y="5153925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레이저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1018675" y="5435012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미사일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3" name="모서리가 둥근 직사각형 412"/>
          <p:cNvSpPr/>
          <p:nvPr/>
        </p:nvSpPr>
        <p:spPr>
          <a:xfrm>
            <a:off x="1886619" y="4598242"/>
            <a:ext cx="1041311" cy="1126215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2058785" y="4651666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초당 공격력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2929710" y="5167622"/>
            <a:ext cx="1509321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3333860" y="517348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필요한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2927650" y="4605941"/>
            <a:ext cx="1508869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8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90" y="4951310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16" y="5192192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5806" y="5423208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TextBox 420"/>
          <p:cNvSpPr txBox="1"/>
          <p:nvPr/>
        </p:nvSpPr>
        <p:spPr>
          <a:xfrm>
            <a:off x="2908640" y="475929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LV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3876275" y="4641463"/>
            <a:ext cx="517727" cy="469900"/>
          </a:xfrm>
          <a:prstGeom prst="round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3925723" y="482877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 UP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3088914" y="472981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48 </a:t>
            </a:r>
            <a:r>
              <a:rPr lang="ko-KR" altLang="en-US" sz="1400" b="1" dirty="0" smtClean="0"/>
              <a:t>→ </a:t>
            </a:r>
            <a:r>
              <a:rPr lang="en-US" altLang="ko-KR" sz="14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50</a:t>
            </a:r>
            <a:endParaRPr lang="ko-KR" altLang="en-US" sz="14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5" name="갈매기형 수장 424"/>
          <p:cNvSpPr/>
          <p:nvPr/>
        </p:nvSpPr>
        <p:spPr>
          <a:xfrm rot="16200000">
            <a:off x="4092926" y="4689734"/>
            <a:ext cx="102634" cy="21822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2154422" y="4926689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350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362</a:t>
            </a:r>
            <a:endParaRPr lang="ko-KR" altLang="en-US" sz="1000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2154421" y="5174642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700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725</a:t>
            </a:r>
            <a:endParaRPr lang="ko-KR" altLang="en-US" sz="10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2154421" y="5403466"/>
            <a:ext cx="755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630</a:t>
            </a:r>
            <a:r>
              <a:rPr lang="ko-KR" altLang="en-US" sz="1000" b="1" dirty="0" smtClean="0"/>
              <a:t>→</a:t>
            </a:r>
            <a:r>
              <a:rPr lang="en-US" altLang="ko-KR" sz="1000" b="1" dirty="0" smtClean="0"/>
              <a:t>652</a:t>
            </a:r>
            <a:endParaRPr lang="ko-KR" altLang="en-US" sz="1000" b="1" dirty="0"/>
          </a:p>
        </p:txBody>
      </p:sp>
      <p:pic>
        <p:nvPicPr>
          <p:cNvPr id="42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47" y="5440155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" name="TextBox 429"/>
          <p:cNvSpPr txBox="1"/>
          <p:nvPr/>
        </p:nvSpPr>
        <p:spPr>
          <a:xfrm>
            <a:off x="3109036" y="541237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  6</a:t>
            </a:r>
            <a:endParaRPr lang="ko-KR" altLang="en-US" sz="1000" b="1" dirty="0"/>
          </a:p>
        </p:txBody>
      </p:sp>
      <p:sp>
        <p:nvSpPr>
          <p:cNvPr id="431" name="TextBox 430"/>
          <p:cNvSpPr txBox="1"/>
          <p:nvPr/>
        </p:nvSpPr>
        <p:spPr>
          <a:xfrm>
            <a:off x="3692427" y="541319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1079" y="5430547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3" name="TextBox 432"/>
          <p:cNvSpPr txBox="1"/>
          <p:nvPr/>
        </p:nvSpPr>
        <p:spPr>
          <a:xfrm>
            <a:off x="4162804" y="54058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pic>
        <p:nvPicPr>
          <p:cNvPr id="434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31" y="5433322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5" name="평행 사변형 134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6" name="평행 사변형 135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4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2303" y="900614"/>
            <a:ext cx="10931497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무기 계열 별 화면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pSp>
        <p:nvGrpSpPr>
          <p:cNvPr id="455" name="그룹 454"/>
          <p:cNvGrpSpPr/>
          <p:nvPr/>
        </p:nvGrpSpPr>
        <p:grpSpPr>
          <a:xfrm>
            <a:off x="422303" y="3780340"/>
            <a:ext cx="5184022" cy="2406650"/>
            <a:chOff x="404811" y="2472783"/>
            <a:chExt cx="5184022" cy="2406650"/>
          </a:xfrm>
        </p:grpSpPr>
        <p:grpSp>
          <p:nvGrpSpPr>
            <p:cNvPr id="456" name="그룹 455"/>
            <p:cNvGrpSpPr/>
            <p:nvPr/>
          </p:nvGrpSpPr>
          <p:grpSpPr>
            <a:xfrm>
              <a:off x="404811" y="2472783"/>
              <a:ext cx="5184022" cy="2406650"/>
              <a:chOff x="392110" y="1187450"/>
              <a:chExt cx="11175055" cy="5187949"/>
            </a:xfrm>
          </p:grpSpPr>
          <p:pic>
            <p:nvPicPr>
              <p:cNvPr id="518" name="Picture 4" descr="삼성전자, 자녀 위한 스마트폰 '갤럭시 A10e' 출시 - 테크월드뉴스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7" r="34466"/>
              <a:stretch/>
            </p:blipFill>
            <p:spPr bwMode="auto">
              <a:xfrm rot="16200000">
                <a:off x="3385663" y="-1806103"/>
                <a:ext cx="5187949" cy="11175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9" name="Picture 6" descr="vector sky background png - Clip Art Librar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550" y="1453354"/>
                <a:ext cx="9613900" cy="465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7" name="모서리가 둥근 직사각형 456"/>
            <p:cNvSpPr/>
            <p:nvPr/>
          </p:nvSpPr>
          <p:spPr>
            <a:xfrm>
              <a:off x="552450" y="2571207"/>
              <a:ext cx="4921250" cy="2213372"/>
            </a:xfrm>
            <a:prstGeom prst="round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모서리가 둥근 직사각형 457"/>
            <p:cNvSpPr/>
            <p:nvPr/>
          </p:nvSpPr>
          <p:spPr>
            <a:xfrm>
              <a:off x="2011251" y="2596134"/>
              <a:ext cx="3240000" cy="54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보유</a:t>
              </a:r>
              <a:endParaRPr lang="en-US" altLang="ko-KR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무기</a:t>
              </a:r>
              <a:endParaRPr lang="ko-KR" altLang="en-US" sz="12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459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451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58530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" name="TextBox 460"/>
            <p:cNvSpPr txBox="1"/>
            <p:nvPr/>
          </p:nvSpPr>
          <p:spPr>
            <a:xfrm>
              <a:off x="245261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2722639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463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346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4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01425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5" name="TextBox 464"/>
            <p:cNvSpPr txBox="1"/>
            <p:nvPr/>
          </p:nvSpPr>
          <p:spPr>
            <a:xfrm>
              <a:off x="2995506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3265534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467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8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52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" name="TextBox 468"/>
            <p:cNvSpPr txBox="1"/>
            <p:nvPr/>
          </p:nvSpPr>
          <p:spPr>
            <a:xfrm>
              <a:off x="3546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816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471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2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05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3" name="TextBox 472"/>
            <p:cNvSpPr txBox="1"/>
            <p:nvPr/>
          </p:nvSpPr>
          <p:spPr>
            <a:xfrm>
              <a:off x="4099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4369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475" name="오른쪽 화살표 474"/>
            <p:cNvSpPr/>
            <p:nvPr/>
          </p:nvSpPr>
          <p:spPr>
            <a:xfrm>
              <a:off x="4915997" y="3487275"/>
              <a:ext cx="179900" cy="73660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477" name="모서리가 둥근 직사각형 476"/>
            <p:cNvSpPr/>
            <p:nvPr/>
          </p:nvSpPr>
          <p:spPr>
            <a:xfrm>
              <a:off x="4709435" y="2626330"/>
              <a:ext cx="517727" cy="4699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4704443" y="264726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강화는</a:t>
              </a:r>
              <a:endPara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여기</a:t>
              </a:r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79" name="모서리가 둥근 직사각형 478"/>
            <p:cNvSpPr/>
            <p:nvPr/>
          </p:nvSpPr>
          <p:spPr>
            <a:xfrm>
              <a:off x="2010238" y="3271235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2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0" name="모서리가 둥근 직사각형 479"/>
            <p:cNvSpPr/>
            <p:nvPr/>
          </p:nvSpPr>
          <p:spPr>
            <a:xfrm>
              <a:off x="2767335" y="3262291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3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1" name="모서리가 둥근 직사각형 480"/>
            <p:cNvSpPr/>
            <p:nvPr/>
          </p:nvSpPr>
          <p:spPr>
            <a:xfrm>
              <a:off x="3367350" y="3813398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2" name="모서리가 둥근 직사각형 481"/>
            <p:cNvSpPr/>
            <p:nvPr/>
          </p:nvSpPr>
          <p:spPr>
            <a:xfrm>
              <a:off x="4165701" y="3244403"/>
              <a:ext cx="551543" cy="5171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3" name="모서리가 둥근 직사각형 482"/>
            <p:cNvSpPr/>
            <p:nvPr/>
          </p:nvSpPr>
          <p:spPr>
            <a:xfrm>
              <a:off x="2010238" y="3913761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7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4" name="모서리가 둥근 직사각형 483"/>
            <p:cNvSpPr/>
            <p:nvPr/>
          </p:nvSpPr>
          <p:spPr>
            <a:xfrm>
              <a:off x="2767335" y="3922705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8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5" name="모서리가 둥근 직사각형 484"/>
            <p:cNvSpPr/>
            <p:nvPr/>
          </p:nvSpPr>
          <p:spPr>
            <a:xfrm>
              <a:off x="4165701" y="3904817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639169" y="4506049"/>
              <a:ext cx="2850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재료를 소모하여 무기의 공격력을 강화할 수 있어요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7" name="포인트가 5개인 별 486"/>
            <p:cNvSpPr/>
            <p:nvPr/>
          </p:nvSpPr>
          <p:spPr>
            <a:xfrm>
              <a:off x="4527921" y="3562341"/>
              <a:ext cx="129379" cy="129379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모서리가 둥근 직사각형 487"/>
            <p:cNvSpPr/>
            <p:nvPr/>
          </p:nvSpPr>
          <p:spPr>
            <a:xfrm>
              <a:off x="838200" y="3122864"/>
              <a:ext cx="4320000" cy="144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모서리가 둥근 직사각형 488"/>
            <p:cNvSpPr/>
            <p:nvPr/>
          </p:nvSpPr>
          <p:spPr>
            <a:xfrm>
              <a:off x="4489410" y="4048746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나가기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0" name="모서리가 둥근 직사각형 489"/>
            <p:cNvSpPr/>
            <p:nvPr/>
          </p:nvSpPr>
          <p:spPr>
            <a:xfrm>
              <a:off x="4489781" y="3715864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초기화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1" name="모서리가 둥근 직사각형 490"/>
            <p:cNvSpPr/>
            <p:nvPr/>
          </p:nvSpPr>
          <p:spPr>
            <a:xfrm>
              <a:off x="4489410" y="3365094"/>
              <a:ext cx="615808" cy="2667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결정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2" name="모서리가 둥근 직사각형 491"/>
            <p:cNvSpPr/>
            <p:nvPr/>
          </p:nvSpPr>
          <p:spPr>
            <a:xfrm>
              <a:off x="983330" y="3280179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전체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3" name="모서리가 둥근 직사각형 492"/>
            <p:cNvSpPr/>
            <p:nvPr/>
          </p:nvSpPr>
          <p:spPr>
            <a:xfrm>
              <a:off x="989281" y="3561266"/>
              <a:ext cx="776019" cy="28216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소총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4" name="모서리가 둥근 직사각형 493"/>
            <p:cNvSpPr/>
            <p:nvPr/>
          </p:nvSpPr>
          <p:spPr>
            <a:xfrm>
              <a:off x="995232" y="3842353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레이저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5" name="모서리가 둥근 직사각형 494"/>
            <p:cNvSpPr/>
            <p:nvPr/>
          </p:nvSpPr>
          <p:spPr>
            <a:xfrm>
              <a:off x="1001183" y="4123440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미사일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6" name="모서리가 둥근 직사각형 495"/>
            <p:cNvSpPr/>
            <p:nvPr/>
          </p:nvSpPr>
          <p:spPr>
            <a:xfrm>
              <a:off x="1869127" y="3286670"/>
              <a:ext cx="1041311" cy="1126215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2041293" y="334009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초당 공격력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8" name="모서리가 둥근 직사각형 497"/>
            <p:cNvSpPr/>
            <p:nvPr/>
          </p:nvSpPr>
          <p:spPr>
            <a:xfrm>
              <a:off x="2912218" y="3856050"/>
              <a:ext cx="1509321" cy="547428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3316368" y="3861909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필요한 재료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500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781" y="4123593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1" name="TextBox 500"/>
            <p:cNvSpPr txBox="1"/>
            <p:nvPr/>
          </p:nvSpPr>
          <p:spPr>
            <a:xfrm>
              <a:off x="3082670" y="4095814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 0</a:t>
              </a:r>
              <a:endParaRPr lang="ko-KR" altLang="en-US" sz="1000" b="1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3666061" y="4096630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503" name="모서리가 둥근 직사각형 502"/>
            <p:cNvSpPr/>
            <p:nvPr/>
          </p:nvSpPr>
          <p:spPr>
            <a:xfrm>
              <a:off x="2910158" y="3294369"/>
              <a:ext cx="1508869" cy="563206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4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34713" y="4113985"/>
              <a:ext cx="210719" cy="2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5" name="TextBox 504"/>
            <p:cNvSpPr txBox="1"/>
            <p:nvPr/>
          </p:nvSpPr>
          <p:spPr>
            <a:xfrm>
              <a:off x="4142266" y="409018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pic>
          <p:nvPicPr>
            <p:cNvPr id="506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198" y="3639738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7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224" y="3880620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8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28314" y="4111636"/>
              <a:ext cx="215833" cy="21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9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865" y="4116760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0" name="TextBox 509"/>
            <p:cNvSpPr txBox="1"/>
            <p:nvPr/>
          </p:nvSpPr>
          <p:spPr>
            <a:xfrm>
              <a:off x="2980117" y="3447724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LV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1" name="모서리가 둥근 직사각형 510"/>
            <p:cNvSpPr/>
            <p:nvPr/>
          </p:nvSpPr>
          <p:spPr>
            <a:xfrm>
              <a:off x="3966948" y="3329891"/>
              <a:ext cx="409562" cy="4699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3951456" y="3517207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 UP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3390245" y="3386203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48</a:t>
              </a:r>
              <a:endParaRPr lang="ko-KR" altLang="en-US" sz="16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4" name="갈매기형 수장 513"/>
            <p:cNvSpPr/>
            <p:nvPr/>
          </p:nvSpPr>
          <p:spPr>
            <a:xfrm rot="16200000">
              <a:off x="4111629" y="3371132"/>
              <a:ext cx="116695" cy="218225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2279981" y="3615117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356</a:t>
              </a:r>
              <a:endParaRPr lang="ko-KR" altLang="en-US" sz="1000" b="1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2294500" y="3863070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712</a:t>
              </a:r>
              <a:endParaRPr lang="ko-KR" altLang="en-US" sz="1000" b="1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2298957" y="4091894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641</a:t>
              </a:r>
              <a:endParaRPr lang="ko-KR" altLang="en-US" sz="1000" b="1" dirty="0"/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403254" y="1295649"/>
            <a:ext cx="5184022" cy="2406650"/>
            <a:chOff x="392110" y="1187450"/>
            <a:chExt cx="11175055" cy="5187949"/>
          </a:xfrm>
        </p:grpSpPr>
        <p:pic>
          <p:nvPicPr>
            <p:cNvPr id="600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1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9" name="모서리가 둥근 직사각형 538"/>
          <p:cNvSpPr/>
          <p:nvPr/>
        </p:nvSpPr>
        <p:spPr>
          <a:xfrm>
            <a:off x="550893" y="1394073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0" name="모서리가 둥근 직사각형 539"/>
          <p:cNvSpPr/>
          <p:nvPr/>
        </p:nvSpPr>
        <p:spPr>
          <a:xfrm>
            <a:off x="2009694" y="1419000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54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4" y="14626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6973" y="14626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" name="TextBox 542"/>
          <p:cNvSpPr txBox="1"/>
          <p:nvPr/>
        </p:nvSpPr>
        <p:spPr>
          <a:xfrm>
            <a:off x="2451054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2721082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54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89" y="14626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9868" y="14626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TextBox 546"/>
          <p:cNvSpPr txBox="1"/>
          <p:nvPr/>
        </p:nvSpPr>
        <p:spPr>
          <a:xfrm>
            <a:off x="2993949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548" name="TextBox 547"/>
          <p:cNvSpPr txBox="1"/>
          <p:nvPr/>
        </p:nvSpPr>
        <p:spPr>
          <a:xfrm>
            <a:off x="3263977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54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96" y="14626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075" y="14626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" name="TextBox 550"/>
          <p:cNvSpPr txBox="1"/>
          <p:nvPr/>
        </p:nvSpPr>
        <p:spPr>
          <a:xfrm>
            <a:off x="3545156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552" name="TextBox 551"/>
          <p:cNvSpPr txBox="1"/>
          <p:nvPr/>
        </p:nvSpPr>
        <p:spPr>
          <a:xfrm>
            <a:off x="3815184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55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96" y="14626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4075" y="14626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TextBox 554"/>
          <p:cNvSpPr txBox="1"/>
          <p:nvPr/>
        </p:nvSpPr>
        <p:spPr>
          <a:xfrm>
            <a:off x="4098156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556" name="TextBox 555"/>
          <p:cNvSpPr txBox="1"/>
          <p:nvPr/>
        </p:nvSpPr>
        <p:spPr>
          <a:xfrm>
            <a:off x="4368184" y="17036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557" name="오른쪽 화살표 556"/>
          <p:cNvSpPr/>
          <p:nvPr/>
        </p:nvSpPr>
        <p:spPr>
          <a:xfrm>
            <a:off x="4914440" y="2310141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559" name="모서리가 둥근 직사각형 558"/>
          <p:cNvSpPr/>
          <p:nvPr/>
        </p:nvSpPr>
        <p:spPr>
          <a:xfrm>
            <a:off x="4707878" y="1449196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4702886" y="147013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1" name="모서리가 둥근 직사각형 560"/>
          <p:cNvSpPr/>
          <p:nvPr/>
        </p:nvSpPr>
        <p:spPr>
          <a:xfrm>
            <a:off x="2008681" y="2094101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2" name="모서리가 둥근 직사각형 561"/>
          <p:cNvSpPr/>
          <p:nvPr/>
        </p:nvSpPr>
        <p:spPr>
          <a:xfrm>
            <a:off x="2765778" y="2085157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3" name="모서리가 둥근 직사각형 562"/>
          <p:cNvSpPr/>
          <p:nvPr/>
        </p:nvSpPr>
        <p:spPr>
          <a:xfrm>
            <a:off x="3365793" y="2636264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4" name="모서리가 둥근 직사각형 563"/>
          <p:cNvSpPr/>
          <p:nvPr/>
        </p:nvSpPr>
        <p:spPr>
          <a:xfrm>
            <a:off x="4164144" y="2067269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2008681" y="2736627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2765778" y="274557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4164144" y="272768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637612" y="3328915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재료를 소모하여 무기의 공격력을 강화할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9" name="포인트가 5개인 별 568"/>
          <p:cNvSpPr/>
          <p:nvPr/>
        </p:nvSpPr>
        <p:spPr>
          <a:xfrm>
            <a:off x="4526364" y="2385207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836643" y="1945730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4487853" y="2871612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488224" y="2538730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487853" y="2187960"/>
            <a:ext cx="615808" cy="2667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결정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981773" y="2103045"/>
            <a:ext cx="776019" cy="282162"/>
          </a:xfrm>
          <a:prstGeom prst="roundRect">
            <a:avLst/>
          </a:prstGeom>
          <a:solidFill>
            <a:srgbClr val="7F6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987724" y="2384132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소총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993675" y="2665219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레이저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999626" y="2946306"/>
            <a:ext cx="776019" cy="2821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미사일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8" name="모서리가 둥근 직사각형 577"/>
          <p:cNvSpPr/>
          <p:nvPr/>
        </p:nvSpPr>
        <p:spPr>
          <a:xfrm>
            <a:off x="1867570" y="2109536"/>
            <a:ext cx="1041311" cy="581967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9" name="TextBox 578"/>
          <p:cNvSpPr txBox="1"/>
          <p:nvPr/>
        </p:nvSpPr>
        <p:spPr>
          <a:xfrm>
            <a:off x="2039736" y="216296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필요한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80" name="모서리가 둥근 직사각형 579"/>
          <p:cNvSpPr/>
          <p:nvPr/>
        </p:nvSpPr>
        <p:spPr>
          <a:xfrm>
            <a:off x="1867571" y="2678916"/>
            <a:ext cx="2552412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908601" y="2117235"/>
            <a:ext cx="1508869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2" name="TextBox 591"/>
          <p:cNvSpPr txBox="1"/>
          <p:nvPr/>
        </p:nvSpPr>
        <p:spPr>
          <a:xfrm>
            <a:off x="2978560" y="227059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LV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3" name="모서리가 둥근 직사각형 592"/>
          <p:cNvSpPr/>
          <p:nvPr/>
        </p:nvSpPr>
        <p:spPr>
          <a:xfrm>
            <a:off x="3965391" y="2152757"/>
            <a:ext cx="409562" cy="4699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3949899" y="234007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 UP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3388688" y="2209069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48</a:t>
            </a:r>
            <a:endParaRPr lang="ko-KR" altLang="en-US" sz="16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6" name="갈매기형 수장 595"/>
          <p:cNvSpPr/>
          <p:nvPr/>
        </p:nvSpPr>
        <p:spPr>
          <a:xfrm rot="16200000">
            <a:off x="4110072" y="2193998"/>
            <a:ext cx="116695" cy="21822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73919" y="2608693"/>
            <a:ext cx="1028377" cy="1542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3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11" y="292180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" name="TextBox 613"/>
          <p:cNvSpPr txBox="1"/>
          <p:nvPr/>
        </p:nvSpPr>
        <p:spPr>
          <a:xfrm>
            <a:off x="3107700" y="289402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0</a:t>
            </a:r>
            <a:endParaRPr lang="ko-KR" altLang="en-US" sz="1000" b="1" dirty="0"/>
          </a:p>
        </p:txBody>
      </p:sp>
      <p:sp>
        <p:nvSpPr>
          <p:cNvPr id="615" name="TextBox 614"/>
          <p:cNvSpPr txBox="1"/>
          <p:nvPr/>
        </p:nvSpPr>
        <p:spPr>
          <a:xfrm>
            <a:off x="3691091" y="289483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pic>
        <p:nvPicPr>
          <p:cNvPr id="61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9743" y="291219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TextBox 616"/>
          <p:cNvSpPr txBox="1"/>
          <p:nvPr/>
        </p:nvSpPr>
        <p:spPr>
          <a:xfrm>
            <a:off x="4167296" y="288839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pic>
        <p:nvPicPr>
          <p:cNvPr id="618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79" y="2451057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05" y="2691939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2795" y="2929305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95" y="291496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" name="TextBox 621"/>
          <p:cNvSpPr txBox="1"/>
          <p:nvPr/>
        </p:nvSpPr>
        <p:spPr>
          <a:xfrm>
            <a:off x="2202862" y="242643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623" name="TextBox 622"/>
          <p:cNvSpPr txBox="1"/>
          <p:nvPr/>
        </p:nvSpPr>
        <p:spPr>
          <a:xfrm>
            <a:off x="2211031" y="267438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624" name="TextBox 623"/>
          <p:cNvSpPr txBox="1"/>
          <p:nvPr/>
        </p:nvSpPr>
        <p:spPr>
          <a:xfrm>
            <a:off x="2215488" y="290956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pic>
        <p:nvPicPr>
          <p:cNvPr id="62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9727" y="2929435"/>
            <a:ext cx="215833" cy="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" name="TextBox 625"/>
          <p:cNvSpPr txBox="1"/>
          <p:nvPr/>
        </p:nvSpPr>
        <p:spPr>
          <a:xfrm>
            <a:off x="2717020" y="290334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grpSp>
        <p:nvGrpSpPr>
          <p:cNvPr id="627" name="그룹 626"/>
          <p:cNvGrpSpPr/>
          <p:nvPr/>
        </p:nvGrpSpPr>
        <p:grpSpPr>
          <a:xfrm>
            <a:off x="5761026" y="1295648"/>
            <a:ext cx="5184022" cy="2406650"/>
            <a:chOff x="404811" y="2472783"/>
            <a:chExt cx="5184022" cy="2406650"/>
          </a:xfrm>
        </p:grpSpPr>
        <p:grpSp>
          <p:nvGrpSpPr>
            <p:cNvPr id="628" name="그룹 627"/>
            <p:cNvGrpSpPr/>
            <p:nvPr/>
          </p:nvGrpSpPr>
          <p:grpSpPr>
            <a:xfrm>
              <a:off x="404811" y="2472783"/>
              <a:ext cx="5184022" cy="2406650"/>
              <a:chOff x="392110" y="1187450"/>
              <a:chExt cx="11175055" cy="5187949"/>
            </a:xfrm>
          </p:grpSpPr>
          <p:pic>
            <p:nvPicPr>
              <p:cNvPr id="690" name="Picture 4" descr="삼성전자, 자녀 위한 스마트폰 '갤럭시 A10e' 출시 - 테크월드뉴스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7" r="34466"/>
              <a:stretch/>
            </p:blipFill>
            <p:spPr bwMode="auto">
              <a:xfrm rot="16200000">
                <a:off x="3385663" y="-1806103"/>
                <a:ext cx="5187949" cy="11175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1" name="Picture 6" descr="vector sky background png - Clip Art Librar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550" y="1453354"/>
                <a:ext cx="9613900" cy="465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9" name="모서리가 둥근 직사각형 628"/>
            <p:cNvSpPr/>
            <p:nvPr/>
          </p:nvSpPr>
          <p:spPr>
            <a:xfrm>
              <a:off x="552450" y="2571207"/>
              <a:ext cx="4921250" cy="2213372"/>
            </a:xfrm>
            <a:prstGeom prst="round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모서리가 둥근 직사각형 629"/>
            <p:cNvSpPr/>
            <p:nvPr/>
          </p:nvSpPr>
          <p:spPr>
            <a:xfrm>
              <a:off x="2011251" y="2596134"/>
              <a:ext cx="3240000" cy="54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보유</a:t>
              </a:r>
              <a:endParaRPr lang="en-US" altLang="ko-KR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무기</a:t>
              </a:r>
              <a:endParaRPr lang="ko-KR" altLang="en-US" sz="12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631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451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2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58530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3" name="TextBox 632"/>
            <p:cNvSpPr txBox="1"/>
            <p:nvPr/>
          </p:nvSpPr>
          <p:spPr>
            <a:xfrm>
              <a:off x="245261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634" name="TextBox 633"/>
            <p:cNvSpPr txBox="1"/>
            <p:nvPr/>
          </p:nvSpPr>
          <p:spPr>
            <a:xfrm>
              <a:off x="2722639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635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346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6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01425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7" name="TextBox 636"/>
            <p:cNvSpPr txBox="1"/>
            <p:nvPr/>
          </p:nvSpPr>
          <p:spPr>
            <a:xfrm>
              <a:off x="2995506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3265534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639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0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52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1" name="TextBox 640"/>
            <p:cNvSpPr txBox="1"/>
            <p:nvPr/>
          </p:nvSpPr>
          <p:spPr>
            <a:xfrm>
              <a:off x="3546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3816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pic>
          <p:nvPicPr>
            <p:cNvPr id="643" name="Picture 10" descr="Muh Keen Gun - Dota 2 Wik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553" y="2639748"/>
              <a:ext cx="270079" cy="2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4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05632" y="2639748"/>
              <a:ext cx="274119" cy="2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" name="TextBox 644"/>
            <p:cNvSpPr txBox="1"/>
            <p:nvPr/>
          </p:nvSpPr>
          <p:spPr>
            <a:xfrm>
              <a:off x="4099713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X2</a:t>
              </a:r>
              <a:endParaRPr lang="ko-KR" altLang="en-US" sz="1000" b="1" dirty="0"/>
            </a:p>
          </p:txBody>
        </p:sp>
        <p:sp>
          <p:nvSpPr>
            <p:cNvPr id="646" name="TextBox 645"/>
            <p:cNvSpPr txBox="1"/>
            <p:nvPr/>
          </p:nvSpPr>
          <p:spPr>
            <a:xfrm>
              <a:off x="4369741" y="288080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X3</a:t>
              </a:r>
              <a:endParaRPr lang="ko-KR" altLang="en-US" sz="1000" b="1" dirty="0"/>
            </a:p>
          </p:txBody>
        </p:sp>
        <p:sp>
          <p:nvSpPr>
            <p:cNvPr id="647" name="오른쪽 화살표 646"/>
            <p:cNvSpPr/>
            <p:nvPr/>
          </p:nvSpPr>
          <p:spPr>
            <a:xfrm>
              <a:off x="4915997" y="3487275"/>
              <a:ext cx="179900" cy="73660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648" name="TextBox 647"/>
            <p:cNvSpPr txBox="1"/>
            <p:nvPr/>
          </p:nvSpPr>
          <p:spPr>
            <a:xfrm>
              <a:off x="793619" y="2536674"/>
              <a:ext cx="1225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Stage Select</a:t>
              </a:r>
              <a:endParaRPr lang="ko-KR" altLang="en-US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49" name="모서리가 둥근 직사각형 648"/>
            <p:cNvSpPr/>
            <p:nvPr/>
          </p:nvSpPr>
          <p:spPr>
            <a:xfrm>
              <a:off x="4709435" y="2626330"/>
              <a:ext cx="517727" cy="4699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4704443" y="264726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강화는</a:t>
              </a:r>
              <a:endPara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  <a:p>
              <a:pPr algn="ctr"/>
              <a:r>
                <a:rPr lang="ko-KR" altLang="en-US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여기</a:t>
              </a:r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1" name="모서리가 둥근 직사각형 650"/>
            <p:cNvSpPr/>
            <p:nvPr/>
          </p:nvSpPr>
          <p:spPr>
            <a:xfrm>
              <a:off x="2010238" y="3271235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2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2" name="모서리가 둥근 직사각형 651"/>
            <p:cNvSpPr/>
            <p:nvPr/>
          </p:nvSpPr>
          <p:spPr>
            <a:xfrm>
              <a:off x="2767335" y="3262291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3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3" name="모서리가 둥근 직사각형 652"/>
            <p:cNvSpPr/>
            <p:nvPr/>
          </p:nvSpPr>
          <p:spPr>
            <a:xfrm>
              <a:off x="3367350" y="3813398"/>
              <a:ext cx="551543" cy="5171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4" name="모서리가 둥근 직사각형 653"/>
            <p:cNvSpPr/>
            <p:nvPr/>
          </p:nvSpPr>
          <p:spPr>
            <a:xfrm>
              <a:off x="4165701" y="3244403"/>
              <a:ext cx="551543" cy="5171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5" name="모서리가 둥근 직사각형 654"/>
            <p:cNvSpPr/>
            <p:nvPr/>
          </p:nvSpPr>
          <p:spPr>
            <a:xfrm>
              <a:off x="2010238" y="3913761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7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6" name="모서리가 둥근 직사각형 655"/>
            <p:cNvSpPr/>
            <p:nvPr/>
          </p:nvSpPr>
          <p:spPr>
            <a:xfrm>
              <a:off x="2767335" y="3922705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8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7" name="모서리가 둥근 직사각형 656"/>
            <p:cNvSpPr/>
            <p:nvPr/>
          </p:nvSpPr>
          <p:spPr>
            <a:xfrm>
              <a:off x="4165701" y="3904817"/>
              <a:ext cx="551543" cy="51716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8" name="TextBox 657"/>
            <p:cNvSpPr txBox="1"/>
            <p:nvPr/>
          </p:nvSpPr>
          <p:spPr>
            <a:xfrm>
              <a:off x="1639169" y="4506049"/>
              <a:ext cx="2850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재료를 소모하여 무기의 공격력을 강화할 수 있어요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!</a:t>
              </a:r>
              <a:endPara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9" name="포인트가 5개인 별 658"/>
            <p:cNvSpPr/>
            <p:nvPr/>
          </p:nvSpPr>
          <p:spPr>
            <a:xfrm>
              <a:off x="4527921" y="3562341"/>
              <a:ext cx="129379" cy="129379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모서리가 둥근 직사각형 659"/>
            <p:cNvSpPr/>
            <p:nvPr/>
          </p:nvSpPr>
          <p:spPr>
            <a:xfrm>
              <a:off x="838200" y="3122864"/>
              <a:ext cx="4320000" cy="144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모서리가 둥근 직사각형 660"/>
            <p:cNvSpPr/>
            <p:nvPr/>
          </p:nvSpPr>
          <p:spPr>
            <a:xfrm>
              <a:off x="4489410" y="4048746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나가기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2" name="모서리가 둥근 직사각형 661"/>
            <p:cNvSpPr/>
            <p:nvPr/>
          </p:nvSpPr>
          <p:spPr>
            <a:xfrm>
              <a:off x="4489781" y="3715864"/>
              <a:ext cx="615808" cy="2667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초기화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3" name="모서리가 둥근 직사각형 662"/>
            <p:cNvSpPr/>
            <p:nvPr/>
          </p:nvSpPr>
          <p:spPr>
            <a:xfrm>
              <a:off x="4489410" y="3365094"/>
              <a:ext cx="615808" cy="2667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결정</a:t>
              </a:r>
              <a:endParaRPr lang="ko-KR" altLang="en-US" sz="12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4" name="모서리가 둥근 직사각형 663"/>
            <p:cNvSpPr/>
            <p:nvPr/>
          </p:nvSpPr>
          <p:spPr>
            <a:xfrm>
              <a:off x="983330" y="3280179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전체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5" name="모서리가 둥근 직사각형 664"/>
            <p:cNvSpPr/>
            <p:nvPr/>
          </p:nvSpPr>
          <p:spPr>
            <a:xfrm>
              <a:off x="989281" y="3561266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소총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6" name="모서리가 둥근 직사각형 665"/>
            <p:cNvSpPr/>
            <p:nvPr/>
          </p:nvSpPr>
          <p:spPr>
            <a:xfrm>
              <a:off x="995232" y="3842353"/>
              <a:ext cx="776019" cy="282162"/>
            </a:xfrm>
            <a:prstGeom prst="roundRect">
              <a:avLst/>
            </a:prstGeom>
            <a:solidFill>
              <a:srgbClr val="7F6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레이저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7" name="모서리가 둥근 직사각형 666"/>
            <p:cNvSpPr/>
            <p:nvPr/>
          </p:nvSpPr>
          <p:spPr>
            <a:xfrm>
              <a:off x="1001183" y="4123440"/>
              <a:ext cx="776019" cy="28216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미사일</a:t>
              </a:r>
              <a:endParaRPr lang="ko-KR" altLang="en-US" sz="1400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8" name="모서리가 둥근 직사각형 667"/>
            <p:cNvSpPr/>
            <p:nvPr/>
          </p:nvSpPr>
          <p:spPr>
            <a:xfrm>
              <a:off x="1869127" y="3286670"/>
              <a:ext cx="1041311" cy="1126215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TextBox 668"/>
            <p:cNvSpPr txBox="1"/>
            <p:nvPr/>
          </p:nvSpPr>
          <p:spPr>
            <a:xfrm>
              <a:off x="2041293" y="334009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초당 공격력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70" name="모서리가 둥근 직사각형 669"/>
            <p:cNvSpPr/>
            <p:nvPr/>
          </p:nvSpPr>
          <p:spPr>
            <a:xfrm>
              <a:off x="2912218" y="3856050"/>
              <a:ext cx="1509321" cy="547428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TextBox 670"/>
            <p:cNvSpPr txBox="1"/>
            <p:nvPr/>
          </p:nvSpPr>
          <p:spPr>
            <a:xfrm>
              <a:off x="3316368" y="3861909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필요한 재료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pic>
          <p:nvPicPr>
            <p:cNvPr id="672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281" y="4129943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3" name="TextBox 672"/>
            <p:cNvSpPr txBox="1"/>
            <p:nvPr/>
          </p:nvSpPr>
          <p:spPr>
            <a:xfrm>
              <a:off x="3273170" y="4102164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 0</a:t>
              </a:r>
              <a:endParaRPr lang="ko-KR" altLang="en-US" sz="1000" b="1" dirty="0"/>
            </a:p>
          </p:txBody>
        </p:sp>
        <p:sp>
          <p:nvSpPr>
            <p:cNvPr id="675" name="모서리가 둥근 직사각형 674"/>
            <p:cNvSpPr/>
            <p:nvPr/>
          </p:nvSpPr>
          <p:spPr>
            <a:xfrm>
              <a:off x="2910158" y="3294369"/>
              <a:ext cx="1508869" cy="563206"/>
            </a:xfrm>
            <a:prstGeom prst="roundRect">
              <a:avLst>
                <a:gd name="adj" fmla="val 59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6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56913" y="4126685"/>
              <a:ext cx="210719" cy="2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" name="TextBox 676"/>
            <p:cNvSpPr txBox="1"/>
            <p:nvPr/>
          </p:nvSpPr>
          <p:spPr>
            <a:xfrm>
              <a:off x="3964466" y="410288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pic>
          <p:nvPicPr>
            <p:cNvPr id="678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748" y="3696888"/>
              <a:ext cx="205960" cy="20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0" name="Picture 12" descr="Tree of Savi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7214" y="4016386"/>
              <a:ext cx="215833" cy="21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2" name="TextBox 681"/>
            <p:cNvSpPr txBox="1"/>
            <p:nvPr/>
          </p:nvSpPr>
          <p:spPr>
            <a:xfrm>
              <a:off x="2980117" y="3447724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LV</a:t>
              </a:r>
              <a:endParaRPr lang="ko-KR" altLang="en-US" sz="1000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3" name="모서리가 둥근 직사각형 682"/>
            <p:cNvSpPr/>
            <p:nvPr/>
          </p:nvSpPr>
          <p:spPr>
            <a:xfrm>
              <a:off x="3966948" y="3329891"/>
              <a:ext cx="409562" cy="4699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1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4" name="TextBox 683"/>
            <p:cNvSpPr txBox="1"/>
            <p:nvPr/>
          </p:nvSpPr>
          <p:spPr>
            <a:xfrm>
              <a:off x="3951456" y="3517207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1 UP</a:t>
              </a:r>
              <a:endParaRPr lang="ko-KR" altLang="en-US" sz="12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5" name="TextBox 684"/>
            <p:cNvSpPr txBox="1"/>
            <p:nvPr/>
          </p:nvSpPr>
          <p:spPr>
            <a:xfrm>
              <a:off x="3390245" y="3386203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48</a:t>
              </a:r>
              <a:endParaRPr lang="ko-KR" altLang="en-US" sz="1600" b="1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6" name="갈매기형 수장 685"/>
            <p:cNvSpPr/>
            <p:nvPr/>
          </p:nvSpPr>
          <p:spPr>
            <a:xfrm rot="16200000">
              <a:off x="4111629" y="3371132"/>
              <a:ext cx="116695" cy="218225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2362531" y="3672267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356</a:t>
              </a:r>
              <a:endParaRPr lang="ko-KR" altLang="en-US" sz="1000" b="1" dirty="0"/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2375157" y="3996644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641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235834" y="4901052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미사일 계열은 레이저 계열과 </a:t>
            </a:r>
            <a:endParaRPr lang="en-US" altLang="ko-KR" sz="1200" dirty="0" smtClean="0"/>
          </a:p>
          <a:p>
            <a:r>
              <a:rPr lang="ko-KR" altLang="en-US" sz="1200" dirty="0" smtClean="0"/>
              <a:t>  구조가 동일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9" name="평행 사변형 198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0" name="평행 사변형 199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평행 사변형 200"/>
          <p:cNvSpPr/>
          <p:nvPr/>
        </p:nvSpPr>
        <p:spPr>
          <a:xfrm>
            <a:off x="6329265" y="1683159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0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538451"/>
            <a:ext cx="84201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준비 창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준비 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 UI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9919"/>
              </p:ext>
            </p:extLst>
          </p:nvPr>
        </p:nvGraphicFramePr>
        <p:xfrm>
          <a:off x="6281034" y="1711027"/>
          <a:ext cx="4572703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1800*600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도움말 바로 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연두색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(#AAEBAA) 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녹색 테두리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(#374214)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스테이지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250*100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일반 스테이지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ffebcd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보스 스테이지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(#ff0000)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시작무기 선택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300*400</a:t>
                      </a: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아이콘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100*100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옅은 녹색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(#B0D489)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1200*250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 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1000*80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옅은 녹색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(#B0D489)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 달성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(#ffff00) 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미달성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짙은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(#424242)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04811" y="1356007"/>
            <a:ext cx="5184022" cy="2406650"/>
            <a:chOff x="392110" y="1187450"/>
            <a:chExt cx="11175055" cy="5187949"/>
          </a:xfrm>
        </p:grpSpPr>
        <p:pic>
          <p:nvPicPr>
            <p:cNvPr id="13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552450" y="1454431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11251" y="1479358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45261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22639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995506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65534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6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6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9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99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69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95" name="오른쪽 화살표 94"/>
          <p:cNvSpPr/>
          <p:nvPr/>
        </p:nvSpPr>
        <p:spPr>
          <a:xfrm>
            <a:off x="4915997" y="2370499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09435" y="1509554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4443" y="1530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10238" y="215445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67335" y="2145515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367350" y="26966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65701" y="2127627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010238" y="279698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767335" y="280592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65701" y="27880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81923" y="338927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5개인 별 106"/>
          <p:cNvSpPr/>
          <p:nvPr/>
        </p:nvSpPr>
        <p:spPr>
          <a:xfrm>
            <a:off x="4527921" y="2445565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38200" y="2006088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89410" y="2887827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489410" y="2336431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97630" y="2163403"/>
            <a:ext cx="776019" cy="282162"/>
          </a:xfrm>
          <a:prstGeom prst="roundRect">
            <a:avLst/>
          </a:prstGeom>
          <a:solidFill>
            <a:srgbClr val="FFF7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1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66371" y="2485936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51176" y="2539515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65533" y="2777374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34639" y="274513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54445" y="2145843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6763" y="2997209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28845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2881659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03" y="2999984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2047577" y="229986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054271" y="2765190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396040" y="276407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2170836" y="301029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406361" y="232828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04811" y="3866831"/>
            <a:ext cx="5184022" cy="2406650"/>
            <a:chOff x="392110" y="1187450"/>
            <a:chExt cx="11175055" cy="5187949"/>
          </a:xfrm>
        </p:grpSpPr>
        <p:pic>
          <p:nvPicPr>
            <p:cNvPr id="14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모서리가 둥근 직사각형 149"/>
          <p:cNvSpPr/>
          <p:nvPr/>
        </p:nvSpPr>
        <p:spPr>
          <a:xfrm>
            <a:off x="552450" y="396525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011251" y="399018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5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45261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722639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5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2995506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265534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546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816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4099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69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9" name="오른쪽 화살표 168"/>
          <p:cNvSpPr/>
          <p:nvPr/>
        </p:nvSpPr>
        <p:spPr>
          <a:xfrm>
            <a:off x="4915997" y="488132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709435" y="402037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04443" y="40413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010238" y="466528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767335" y="465633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367350" y="520744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165701" y="463845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010238" y="530780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2767335" y="531675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65701" y="529886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45719" y="5900097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1" name="포인트가 5개인 별 180"/>
          <p:cNvSpPr/>
          <p:nvPr/>
        </p:nvSpPr>
        <p:spPr>
          <a:xfrm>
            <a:off x="4527921" y="495638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38200" y="4516912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489410" y="5398651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489410" y="4847255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097630" y="4674227"/>
            <a:ext cx="776019" cy="28216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5</a:t>
            </a:r>
            <a:endParaRPr lang="ko-KR" altLang="en-US" sz="14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966371" y="4996760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1051176" y="5050339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265533" y="5288198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3434639" y="525595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0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7" y="551129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모서리가 둥근 직사각형 190"/>
          <p:cNvSpPr/>
          <p:nvPr/>
        </p:nvSpPr>
        <p:spPr>
          <a:xfrm>
            <a:off x="2054445" y="4656667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4713" y="55080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53953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5392483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3" y="551080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2047577" y="481069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7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55" y="551160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602" y="55075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모서리가 둥근 직사각형 198"/>
          <p:cNvSpPr/>
          <p:nvPr/>
        </p:nvSpPr>
        <p:spPr>
          <a:xfrm>
            <a:off x="2054271" y="5276014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396040" y="527489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평행 사변형 200"/>
          <p:cNvSpPr/>
          <p:nvPr/>
        </p:nvSpPr>
        <p:spPr>
          <a:xfrm>
            <a:off x="2170836" y="5521116"/>
            <a:ext cx="936300" cy="247681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406361" y="469400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406361" y="4865147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사령부 체력 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100%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2402944" y="5036895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한 발도 빗나가지 않고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0" name="평행 사변형 119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1" name="평행 사변형 120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02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준비 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 UI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90270"/>
              </p:ext>
            </p:extLst>
          </p:nvPr>
        </p:nvGraphicFramePr>
        <p:xfrm>
          <a:off x="6281034" y="1711027"/>
          <a:ext cx="4572703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600*250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500*150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옅은 녹색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(#B0D489)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(#00a1ff)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주황색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(#F2A405)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Master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(#ff0000)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획득 가능 재료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600*250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아이콘 크기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50*50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옅은 녹색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(#B0D489)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조작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200*100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시작 버튼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(#008000)</a:t>
                      </a: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일반 버튼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옅은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(#D3D3D3)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04811" y="1356007"/>
            <a:ext cx="5184022" cy="2406650"/>
            <a:chOff x="392110" y="1187450"/>
            <a:chExt cx="11175055" cy="5187949"/>
          </a:xfrm>
        </p:grpSpPr>
        <p:pic>
          <p:nvPicPr>
            <p:cNvPr id="13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552450" y="1454431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11251" y="1479358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45261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22639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995506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65534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6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6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9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99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69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95" name="오른쪽 화살표 94"/>
          <p:cNvSpPr/>
          <p:nvPr/>
        </p:nvSpPr>
        <p:spPr>
          <a:xfrm>
            <a:off x="4915997" y="2370499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09435" y="1509554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4443" y="1530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10238" y="215445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67335" y="2145515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367350" y="26966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65701" y="2127627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010238" y="279698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767335" y="280592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65701" y="27880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81923" y="338927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5개인 별 106"/>
          <p:cNvSpPr/>
          <p:nvPr/>
        </p:nvSpPr>
        <p:spPr>
          <a:xfrm>
            <a:off x="4527921" y="2445565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38200" y="2006088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89410" y="2887827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489410" y="2336431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97630" y="2163403"/>
            <a:ext cx="776019" cy="282162"/>
          </a:xfrm>
          <a:prstGeom prst="roundRect">
            <a:avLst/>
          </a:prstGeom>
          <a:solidFill>
            <a:srgbClr val="FFF7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1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66371" y="2485936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51176" y="2539515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65533" y="2777374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34639" y="274513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54445" y="2145843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6763" y="2997209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28845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2881659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03" y="2999984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2047577" y="229986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054271" y="2765190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396040" y="276407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2170836" y="301029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406361" y="232828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04811" y="3866831"/>
            <a:ext cx="5184022" cy="2406650"/>
            <a:chOff x="392110" y="1187450"/>
            <a:chExt cx="11175055" cy="5187949"/>
          </a:xfrm>
        </p:grpSpPr>
        <p:pic>
          <p:nvPicPr>
            <p:cNvPr id="14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모서리가 둥근 직사각형 149"/>
          <p:cNvSpPr/>
          <p:nvPr/>
        </p:nvSpPr>
        <p:spPr>
          <a:xfrm>
            <a:off x="552450" y="396525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011251" y="399018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5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45261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722639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5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2995506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265534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546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816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4099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69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9" name="오른쪽 화살표 168"/>
          <p:cNvSpPr/>
          <p:nvPr/>
        </p:nvSpPr>
        <p:spPr>
          <a:xfrm>
            <a:off x="4915997" y="488132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709435" y="402037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04443" y="40413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010238" y="466528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767335" y="465633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367350" y="520744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165701" y="463845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010238" y="530780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2767335" y="531675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65701" y="529886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45719" y="5900097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1" name="포인트가 5개인 별 180"/>
          <p:cNvSpPr/>
          <p:nvPr/>
        </p:nvSpPr>
        <p:spPr>
          <a:xfrm>
            <a:off x="4527921" y="495638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38200" y="4516912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489410" y="5398651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489410" y="4847255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097630" y="4674227"/>
            <a:ext cx="776019" cy="28216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5</a:t>
            </a:r>
            <a:endParaRPr lang="ko-KR" altLang="en-US" sz="14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966371" y="4996760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1051176" y="5050339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265533" y="5288198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3434639" y="525595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0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7" y="551129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모서리가 둥근 직사각형 190"/>
          <p:cNvSpPr/>
          <p:nvPr/>
        </p:nvSpPr>
        <p:spPr>
          <a:xfrm>
            <a:off x="2054445" y="4656667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4713" y="55080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53953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5392483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3" y="551080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2047577" y="481069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7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55" y="551160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602" y="55075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모서리가 둥근 직사각형 198"/>
          <p:cNvSpPr/>
          <p:nvPr/>
        </p:nvSpPr>
        <p:spPr>
          <a:xfrm>
            <a:off x="2054271" y="5276014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396040" y="527489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평행 사변형 200"/>
          <p:cNvSpPr/>
          <p:nvPr/>
        </p:nvSpPr>
        <p:spPr>
          <a:xfrm>
            <a:off x="2170836" y="5521116"/>
            <a:ext cx="936300" cy="247681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406361" y="469400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406361" y="4865147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사령부 체력 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100%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2402944" y="5036895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한 발도 빗나가지 않고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0" name="평행 사변형 119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1" name="평행 사변형 120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준비 창</a:t>
            </a:r>
            <a:endParaRPr lang="en-US" altLang="ko-KR" dirty="0" smtClean="0"/>
          </a:p>
          <a:p>
            <a:pPr lvl="1">
              <a:buAutoNum type="arabicPeriod" startAt="2"/>
            </a:pPr>
            <a:r>
              <a:rPr lang="ko-KR" altLang="en-US" dirty="0" err="1" smtClean="0"/>
              <a:t>스테이지명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스테이지는 상아색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 스테이지는 빨간색</a:t>
            </a:r>
            <a:endParaRPr lang="en-US" altLang="ko-KR" dirty="0" smtClean="0"/>
          </a:p>
          <a:p>
            <a:pPr lvl="1">
              <a:buAutoNum type="arabicPeriod" startAt="2"/>
            </a:pPr>
            <a:r>
              <a:rPr lang="ko-KR" altLang="en-US" dirty="0" smtClean="0"/>
              <a:t>시작 무기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디폴트는 기본 소총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아이콘 터치 시 시작무기를 변경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변경 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 번호를 따름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보유 무기가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순서를 건너뜀</a:t>
            </a:r>
            <a:endParaRPr lang="en-US" altLang="ko-KR" dirty="0" smtClean="0"/>
          </a:p>
          <a:p>
            <a:pPr lvl="1">
              <a:buAutoNum type="arabicPeriod" startAt="2"/>
            </a:pPr>
            <a:r>
              <a:rPr lang="ko-KR" altLang="en-US" dirty="0" smtClean="0"/>
              <a:t>업적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활성화 시 노란색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비활성화 시 짙은 회식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활성화 조건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404811" y="1356007"/>
            <a:ext cx="5184022" cy="2406650"/>
            <a:chOff x="392110" y="1187450"/>
            <a:chExt cx="11175055" cy="5187949"/>
          </a:xfrm>
        </p:grpSpPr>
        <p:pic>
          <p:nvPicPr>
            <p:cNvPr id="13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552450" y="1454431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11251" y="1479358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45261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22639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995506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65534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6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6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9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99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69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95" name="오른쪽 화살표 94"/>
          <p:cNvSpPr/>
          <p:nvPr/>
        </p:nvSpPr>
        <p:spPr>
          <a:xfrm>
            <a:off x="4915997" y="2370499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09435" y="1509554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4443" y="1530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10238" y="215445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67335" y="2145515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367350" y="26966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65701" y="2127627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010238" y="279698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767335" y="280592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65701" y="27880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81923" y="338927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5개인 별 106"/>
          <p:cNvSpPr/>
          <p:nvPr/>
        </p:nvSpPr>
        <p:spPr>
          <a:xfrm>
            <a:off x="4527921" y="2445565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38200" y="2006088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89410" y="2887827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489410" y="2336431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97630" y="2163403"/>
            <a:ext cx="776019" cy="282162"/>
          </a:xfrm>
          <a:prstGeom prst="roundRect">
            <a:avLst/>
          </a:prstGeom>
          <a:solidFill>
            <a:srgbClr val="FFF7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1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66371" y="2485936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51176" y="2539515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65533" y="2777374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34639" y="274513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54445" y="2145843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6763" y="2997209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28845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2881659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03" y="2999984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2047577" y="229986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054271" y="2765190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396040" y="276407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2170836" y="301029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406361" y="2328284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04811" y="3866831"/>
            <a:ext cx="5184022" cy="2406650"/>
            <a:chOff x="392110" y="1187450"/>
            <a:chExt cx="11175055" cy="5187949"/>
          </a:xfrm>
        </p:grpSpPr>
        <p:pic>
          <p:nvPicPr>
            <p:cNvPr id="14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모서리가 둥근 직사각형 149"/>
          <p:cNvSpPr/>
          <p:nvPr/>
        </p:nvSpPr>
        <p:spPr>
          <a:xfrm>
            <a:off x="552450" y="396525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011251" y="399018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5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45261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722639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5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2995506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265534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546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816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4099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69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9" name="오른쪽 화살표 168"/>
          <p:cNvSpPr/>
          <p:nvPr/>
        </p:nvSpPr>
        <p:spPr>
          <a:xfrm>
            <a:off x="4915997" y="488132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709435" y="402037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04443" y="40413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010238" y="466528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767335" y="465633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367350" y="520744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165701" y="463845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010238" y="530780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2767335" y="531675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65701" y="529886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45719" y="5900097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1" name="포인트가 5개인 별 180"/>
          <p:cNvSpPr/>
          <p:nvPr/>
        </p:nvSpPr>
        <p:spPr>
          <a:xfrm>
            <a:off x="4527921" y="495638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38200" y="4516912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489410" y="5398651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489410" y="4847255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097630" y="4674227"/>
            <a:ext cx="776019" cy="28216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5</a:t>
            </a:r>
            <a:endParaRPr lang="ko-KR" altLang="en-US" sz="14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966371" y="4996760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1051176" y="5050339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265533" y="5288198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3434639" y="525595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0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7" y="551129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모서리가 둥근 직사각형 190"/>
          <p:cNvSpPr/>
          <p:nvPr/>
        </p:nvSpPr>
        <p:spPr>
          <a:xfrm>
            <a:off x="2054445" y="4656667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4713" y="55080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53953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5392483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3" y="551080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2047577" y="481069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7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55" y="551160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602" y="55075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모서리가 둥근 직사각형 198"/>
          <p:cNvSpPr/>
          <p:nvPr/>
        </p:nvSpPr>
        <p:spPr>
          <a:xfrm>
            <a:off x="2054271" y="5276014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396040" y="527489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평행 사변형 200"/>
          <p:cNvSpPr/>
          <p:nvPr/>
        </p:nvSpPr>
        <p:spPr>
          <a:xfrm>
            <a:off x="2170836" y="5521116"/>
            <a:ext cx="936300" cy="247681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406361" y="469400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01:58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406361" y="4865147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사령부 체력 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100%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2402944" y="5036895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한 발도 빗나가지 않고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79127"/>
              </p:ext>
            </p:extLst>
          </p:nvPr>
        </p:nvGraphicFramePr>
        <p:xfrm>
          <a:off x="6732146" y="4459648"/>
          <a:ext cx="4572703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타임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스테이지를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사령부 체력이 </a:t>
                      </a:r>
                      <a:r>
                        <a:rPr lang="en-US" altLang="ko-KR" sz="1000" dirty="0" smtClean="0"/>
                        <a:t>100%</a:t>
                      </a:r>
                      <a:r>
                        <a:rPr lang="ko-KR" altLang="en-US" sz="1000" dirty="0" smtClean="0"/>
                        <a:t>인 상태로 스테이지를 </a:t>
                      </a:r>
                      <a:r>
                        <a:rPr lang="ko-KR" altLang="en-US" sz="1000" dirty="0" err="1" smtClean="0"/>
                        <a:t>클리어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올 히트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투사체가 화면 밖에 나간 적 없이 스테이지를 </a:t>
                      </a:r>
                      <a:r>
                        <a:rPr lang="ko-KR" altLang="en-US" sz="1000" dirty="0" err="1" smtClean="0"/>
                        <a:t>클리어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1" name="평행 사변형 120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2" name="평행 사변형 121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25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준비 창</a:t>
            </a:r>
            <a:endParaRPr lang="en-US" altLang="ko-KR" dirty="0" smtClean="0"/>
          </a:p>
          <a:p>
            <a:pPr lvl="1">
              <a:buAutoNum type="arabicPeriod" startAt="5"/>
            </a:pPr>
            <a:r>
              <a:rPr lang="ko-KR" altLang="en-US" dirty="0" smtClean="0"/>
              <a:t>난이도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스테이지의 난이도를 표시</a:t>
            </a:r>
            <a:endParaRPr lang="en-US" altLang="ko-KR" dirty="0" smtClean="0"/>
          </a:p>
          <a:p>
            <a:pPr lvl="1">
              <a:buAutoNum type="arabicPeriod" startAt="5"/>
            </a:pPr>
            <a:r>
              <a:rPr lang="ko-KR" altLang="en-US" dirty="0" smtClean="0"/>
              <a:t>획득 가능 재료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스테이지에 지정된 무기 아이콘을 붙여서 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중앙 정렬</a:t>
            </a:r>
            <a:r>
              <a:rPr lang="en-US" altLang="ko-KR" dirty="0" smtClean="0"/>
              <a:t>)</a:t>
            </a:r>
          </a:p>
          <a:p>
            <a:pPr lvl="1">
              <a:buAutoNum type="arabicPeriod" startAt="5"/>
            </a:pPr>
            <a:r>
              <a:rPr lang="ko-KR" altLang="en-US" dirty="0" smtClean="0"/>
              <a:t>조작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 버튼을 눌렀을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지정된 난이도의 스테이지로 이동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시작무기로 설정된 기본 소총 이외의 보유 무기 </a:t>
            </a:r>
            <a:r>
              <a:rPr lang="en-US" altLang="ko-KR" dirty="0" smtClean="0"/>
              <a:t>-1</a:t>
            </a:r>
          </a:p>
          <a:p>
            <a:pPr lvl="2"/>
            <a:r>
              <a:rPr lang="ko-KR" altLang="en-US" dirty="0" smtClean="0"/>
              <a:t>나가기 버튼을 눌렀을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스테이지 준비 창을 제거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404811" y="1356007"/>
            <a:ext cx="5184022" cy="2406650"/>
            <a:chOff x="392110" y="1187450"/>
            <a:chExt cx="11175055" cy="5187949"/>
          </a:xfrm>
        </p:grpSpPr>
        <p:pic>
          <p:nvPicPr>
            <p:cNvPr id="13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552450" y="1454431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11251" y="1479358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45261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22639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995506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65534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6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6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9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5229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5229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99713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69741" y="17640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95" name="오른쪽 화살표 94"/>
          <p:cNvSpPr/>
          <p:nvPr/>
        </p:nvSpPr>
        <p:spPr>
          <a:xfrm>
            <a:off x="4915997" y="2370499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09435" y="1509554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4443" y="1530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10238" y="215445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67335" y="2145515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367350" y="26966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65701" y="2127627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010238" y="279698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767335" y="280592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65701" y="27880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81923" y="338927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5개인 별 106"/>
          <p:cNvSpPr/>
          <p:nvPr/>
        </p:nvSpPr>
        <p:spPr>
          <a:xfrm>
            <a:off x="4527921" y="2445565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38200" y="2006088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89410" y="2887827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489410" y="2336431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97630" y="2163403"/>
            <a:ext cx="776019" cy="282162"/>
          </a:xfrm>
          <a:prstGeom prst="roundRect">
            <a:avLst/>
          </a:prstGeom>
          <a:solidFill>
            <a:srgbClr val="FFF7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1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66371" y="2485936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51176" y="2539515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65533" y="2777374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34639" y="274513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54445" y="2145843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6763" y="2997209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28845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2881659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03" y="2999984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2047577" y="229986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054271" y="2765190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396040" y="276407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2170836" y="301029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406361" y="2328284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00:00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04811" y="3866831"/>
            <a:ext cx="5184022" cy="2406650"/>
            <a:chOff x="392110" y="1187450"/>
            <a:chExt cx="11175055" cy="5187949"/>
          </a:xfrm>
        </p:grpSpPr>
        <p:pic>
          <p:nvPicPr>
            <p:cNvPr id="14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모서리가 둥근 직사각형 149"/>
          <p:cNvSpPr/>
          <p:nvPr/>
        </p:nvSpPr>
        <p:spPr>
          <a:xfrm>
            <a:off x="552450" y="3965255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011251" y="3990182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5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45261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722639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5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2995506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265534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546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816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6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4033796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4033796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4099713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69741" y="427485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69" name="오른쪽 화살표 168"/>
          <p:cNvSpPr/>
          <p:nvPr/>
        </p:nvSpPr>
        <p:spPr>
          <a:xfrm>
            <a:off x="4915997" y="4881323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709435" y="4020378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04443" y="40413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010238" y="466528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767335" y="465633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367350" y="520744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165701" y="4638451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010238" y="530780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2767335" y="531675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65701" y="5298865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45719" y="5900097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원하는 난이도와 시작무기를 선택하고 게임을 시작하세요</a:t>
            </a:r>
            <a:r>
              <a:rPr lang="en-US" altLang="ko-KR" sz="1200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1" name="포인트가 5개인 별 180"/>
          <p:cNvSpPr/>
          <p:nvPr/>
        </p:nvSpPr>
        <p:spPr>
          <a:xfrm>
            <a:off x="4527921" y="4956389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38200" y="4516912"/>
            <a:ext cx="432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489410" y="5398651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489410" y="4847255"/>
            <a:ext cx="615808" cy="2667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097630" y="4674227"/>
            <a:ext cx="776019" cy="28216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5</a:t>
            </a:r>
            <a:endParaRPr lang="ko-KR" altLang="en-US" sz="14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966371" y="4996760"/>
            <a:ext cx="1041311" cy="83539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1051176" y="5050339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시작무기 선택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265533" y="5288198"/>
            <a:ext cx="1149655" cy="547428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3434639" y="525595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획득 가능 재료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0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7" y="551129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모서리가 둥근 직사각형 190"/>
          <p:cNvSpPr/>
          <p:nvPr/>
        </p:nvSpPr>
        <p:spPr>
          <a:xfrm>
            <a:off x="2054445" y="4656667"/>
            <a:ext cx="2364582" cy="563206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4713" y="55080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5" y="53953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989" y="5392483"/>
            <a:ext cx="3599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3" y="5510808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2047577" y="481069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업적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97" name="Picture 10" descr="Muh Keen Gun - Dota 2 Wik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55" y="5511601"/>
            <a:ext cx="205960" cy="2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602" y="5507533"/>
            <a:ext cx="210719" cy="2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모서리가 둥근 직사각형 198"/>
          <p:cNvSpPr/>
          <p:nvPr/>
        </p:nvSpPr>
        <p:spPr>
          <a:xfrm>
            <a:off x="2054271" y="5276014"/>
            <a:ext cx="1150343" cy="553099"/>
          </a:xfrm>
          <a:prstGeom prst="roundRect">
            <a:avLst>
              <a:gd name="adj" fmla="val 595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396040" y="527489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난이도</a:t>
            </a:r>
            <a:endParaRPr lang="ko-KR" altLang="en-US" sz="10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평행 사변형 200"/>
          <p:cNvSpPr/>
          <p:nvPr/>
        </p:nvSpPr>
        <p:spPr>
          <a:xfrm>
            <a:off x="2170836" y="5521116"/>
            <a:ext cx="936300" cy="247681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406361" y="4694004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타임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                         01:58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406361" y="4865147"/>
            <a:ext cx="1963380" cy="1668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사령부 체력 </a:t>
            </a:r>
            <a:r>
              <a:rPr lang="en-US" altLang="ko-KR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100%</a:t>
            </a:r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2402944" y="5036895"/>
            <a:ext cx="1963380" cy="1668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한 발도 빗나가지 않고 </a:t>
            </a:r>
            <a:r>
              <a:rPr lang="ko-KR" altLang="en-US" sz="1000" dirty="0" err="1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클리어</a:t>
            </a:r>
            <a:endParaRPr lang="ko-KR" altLang="en-US" sz="10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2840" y="137287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1111" y="3854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7" name="평행 사변형 126"/>
          <p:cNvSpPr/>
          <p:nvPr/>
        </p:nvSpPr>
        <p:spPr>
          <a:xfrm>
            <a:off x="944790" y="1678512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1" name="평행 사변형 130"/>
          <p:cNvSpPr/>
          <p:nvPr/>
        </p:nvSpPr>
        <p:spPr>
          <a:xfrm>
            <a:off x="913752" y="4167060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8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538451"/>
            <a:ext cx="84201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구조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9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538451"/>
            <a:ext cx="84201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 창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게임 종료 창</a:t>
            </a:r>
            <a:endParaRPr lang="en-US" altLang="ko-KR" dirty="0" smtClean="0"/>
          </a:p>
          <a:p>
            <a:pPr lvl="1">
              <a:buAutoNum type="arabicPeriod" startAt="5"/>
            </a:pPr>
            <a:r>
              <a:rPr lang="en-US" altLang="ko-KR" dirty="0" smtClean="0"/>
              <a:t>UI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1">
              <a:buAutoNum type="arabicPeriod" startAt="5"/>
            </a:pPr>
            <a:endParaRPr lang="en-US" altLang="ko-KR" dirty="0"/>
          </a:p>
          <a:p>
            <a:pPr lvl="1">
              <a:buAutoNum type="arabicPeriod" startAt="5"/>
            </a:pPr>
            <a:endParaRPr lang="en-US" altLang="ko-KR" dirty="0" smtClean="0"/>
          </a:p>
          <a:p>
            <a:pPr lvl="1">
              <a:buAutoNum type="arabicPeriod" startAt="5"/>
            </a:pPr>
            <a:endParaRPr lang="en-US" altLang="ko-KR" dirty="0"/>
          </a:p>
          <a:p>
            <a:pPr lvl="1">
              <a:buAutoNum type="arabicPeriod" startAt="5"/>
            </a:pPr>
            <a:endParaRPr lang="en-US" altLang="ko-KR" dirty="0" smtClean="0"/>
          </a:p>
          <a:p>
            <a:pPr lvl="1">
              <a:buAutoNum type="arabicPeriod" startAt="5"/>
            </a:pPr>
            <a:endParaRPr lang="en-US" altLang="ko-KR" dirty="0"/>
          </a:p>
          <a:p>
            <a:pPr lvl="1">
              <a:buAutoNum type="arabicPeriod" startAt="5"/>
            </a:pPr>
            <a:endParaRPr lang="en-US" altLang="ko-KR" dirty="0" smtClean="0"/>
          </a:p>
          <a:p>
            <a:pPr lvl="1">
              <a:buAutoNum type="arabicPeriod" startAt="5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팝업 조건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팝업 창이 없음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스마트폰의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뒤로가기를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종료 버튼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누르면 게임을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나가기 버튼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누르면 게임 종료 창을 제거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404811" y="2321207"/>
            <a:ext cx="5184022" cy="2406650"/>
            <a:chOff x="392110" y="1187450"/>
            <a:chExt cx="11175055" cy="5187949"/>
          </a:xfrm>
        </p:grpSpPr>
        <p:pic>
          <p:nvPicPr>
            <p:cNvPr id="13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3" y="-1806103"/>
              <a:ext cx="5187949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552450" y="2419631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011251" y="2444558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24881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24881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452611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22639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3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24881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24881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995506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65534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8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24881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24881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546713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6741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9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2488172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2488172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99713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69741" y="272922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95" name="오른쪽 화살표 94"/>
          <p:cNvSpPr/>
          <p:nvPr/>
        </p:nvSpPr>
        <p:spPr>
          <a:xfrm>
            <a:off x="4915997" y="3335699"/>
            <a:ext cx="179900" cy="73660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93619" y="240770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09435" y="2474754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4443" y="24956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65701" y="3092827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65701" y="37532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68647" y="4354473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딱 한판만 더하지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…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5개인 별 106"/>
          <p:cNvSpPr/>
          <p:nvPr/>
        </p:nvSpPr>
        <p:spPr>
          <a:xfrm>
            <a:off x="4527921" y="3410765"/>
            <a:ext cx="129379" cy="129379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81344" y="2971288"/>
            <a:ext cx="2880000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게임을 종료하시겠습니까</a:t>
            </a:r>
            <a:r>
              <a:rPr lang="en-US" altLang="ko-KR" sz="16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59555" y="4074456"/>
            <a:ext cx="615808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나가기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194047" y="4088208"/>
            <a:ext cx="615808" cy="2667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종료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09511"/>
              </p:ext>
            </p:extLst>
          </p:nvPr>
        </p:nvGraphicFramePr>
        <p:xfrm>
          <a:off x="6281034" y="1711026"/>
          <a:ext cx="4572703" cy="182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3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1200*600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도움말 바로 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연두색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(#AAEBAA) 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녹색 테두리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(#374214)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조작 버튼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200*100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종료 버튼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(#ff0000)</a:t>
                      </a:r>
                    </a:p>
                    <a:p>
                      <a:pPr marL="685800" lvl="1" indent="-228600" algn="l" latinLnBrk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나가기 버튼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옅은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(#D3D3D3)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평행 사변형 36"/>
          <p:cNvSpPr/>
          <p:nvPr/>
        </p:nvSpPr>
        <p:spPr>
          <a:xfrm>
            <a:off x="944790" y="2723607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1103" y="4426957"/>
            <a:ext cx="5189258" cy="1093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smtClean="0"/>
              <a:t>팝업창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1" y="1194117"/>
            <a:ext cx="1912270" cy="90719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게임 구조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게임 구성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게임을 구성하는 </a:t>
            </a:r>
            <a:r>
              <a:rPr lang="en-US" altLang="ko-KR" dirty="0" smtClean="0"/>
              <a:t>Scene.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Scene </a:t>
            </a:r>
            <a:r>
              <a:rPr lang="ko-KR" altLang="en-US" b="1" dirty="0" smtClean="0">
                <a:solidFill>
                  <a:srgbClr val="FF0000"/>
                </a:solidFill>
              </a:rPr>
              <a:t>이동 시 전후에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페이드</a:t>
            </a:r>
            <a:r>
              <a:rPr lang="ko-KR" altLang="en-US" b="1" dirty="0" smtClean="0">
                <a:solidFill>
                  <a:srgbClr val="FF0000"/>
                </a:solidFill>
              </a:rPr>
              <a:t> 인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아웃처리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기간 </a:t>
            </a:r>
            <a:r>
              <a:rPr lang="en-US" altLang="ko-KR" b="1" dirty="0" smtClean="0">
                <a:solidFill>
                  <a:srgbClr val="FF0000"/>
                </a:solidFill>
              </a:rPr>
              <a:t>: 0.5</a:t>
            </a:r>
            <a:r>
              <a:rPr lang="ko-KR" altLang="en-US" b="1" dirty="0" smtClean="0">
                <a:solidFill>
                  <a:srgbClr val="FF0000"/>
                </a:solidFill>
              </a:rPr>
              <a:t>초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err="1" smtClean="0">
                <a:solidFill>
                  <a:srgbClr val="FF0000"/>
                </a:solidFill>
              </a:rPr>
              <a:t>페이드</a:t>
            </a:r>
            <a:r>
              <a:rPr lang="ko-KR" altLang="en-US" b="1" dirty="0" smtClean="0">
                <a:solidFill>
                  <a:srgbClr val="FF0000"/>
                </a:solidFill>
              </a:rPr>
              <a:t> 인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아웃할</a:t>
            </a:r>
            <a:r>
              <a:rPr lang="ko-KR" altLang="en-US" b="1" dirty="0" smtClean="0">
                <a:solidFill>
                  <a:srgbClr val="FF0000"/>
                </a:solidFill>
              </a:rPr>
              <a:t> 땐 모든 사운드를 종료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종류</a:t>
            </a:r>
            <a:endParaRPr lang="en-US" altLang="ko-KR" dirty="0"/>
          </a:p>
          <a:p>
            <a:pPr lvl="2"/>
            <a:r>
              <a:rPr lang="ko-KR" altLang="en-US" dirty="0" smtClean="0"/>
              <a:t>로딩 화면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스테이지 선택 화면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 선택 화면에서 버튼을 누르면 </a:t>
            </a:r>
            <a:r>
              <a:rPr lang="ko-KR" altLang="en-US" dirty="0" err="1" smtClean="0"/>
              <a:t>팝업되는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 창이 있는 상태에서 </a:t>
            </a:r>
            <a:r>
              <a:rPr lang="ko-KR" altLang="en-US" dirty="0" err="1" smtClean="0"/>
              <a:t>팝업되면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기존에 있던 창을 제거하고 팝업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스테이지 준비 창</a:t>
            </a:r>
            <a:endParaRPr lang="en-US" altLang="ko-KR" dirty="0" smtClean="0"/>
          </a:p>
          <a:p>
            <a:pPr lvl="2"/>
            <a:r>
              <a:rPr lang="ko-KR" altLang="en-US" dirty="0"/>
              <a:t>무기 업그레이드 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 종료 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2" y="5607052"/>
            <a:ext cx="1586263" cy="741707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 flipH="1">
            <a:off x="2926814" y="2089197"/>
            <a:ext cx="1" cy="137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4" descr="배경화면 / 로딩화면 / 배경화면 여기에 다있따~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3" y="1232058"/>
            <a:ext cx="1108416" cy="8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직선 화살표 연결선 105"/>
          <p:cNvCxnSpPr>
            <a:stCxn id="105" idx="3"/>
            <a:endCxn id="2" idx="1"/>
          </p:cNvCxnSpPr>
          <p:nvPr/>
        </p:nvCxnSpPr>
        <p:spPr>
          <a:xfrm>
            <a:off x="1569519" y="1647714"/>
            <a:ext cx="3969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48" y="2226429"/>
            <a:ext cx="4234714" cy="1967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8311" y="4802269"/>
            <a:ext cx="1881859" cy="6200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659" y="4802269"/>
            <a:ext cx="1780130" cy="6046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206" y="4808619"/>
            <a:ext cx="1236097" cy="604671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11" idx="2"/>
            <a:endCxn id="13" idx="0"/>
          </p:cNvCxnSpPr>
          <p:nvPr/>
        </p:nvCxnSpPr>
        <p:spPr>
          <a:xfrm rot="16200000" flipH="1">
            <a:off x="3517056" y="3690083"/>
            <a:ext cx="608035" cy="161633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15" idx="0"/>
          </p:cNvCxnSpPr>
          <p:nvPr/>
        </p:nvCxnSpPr>
        <p:spPr>
          <a:xfrm>
            <a:off x="3012905" y="4194234"/>
            <a:ext cx="6350" cy="6143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14" idx="0"/>
          </p:cNvCxnSpPr>
          <p:nvPr/>
        </p:nvCxnSpPr>
        <p:spPr>
          <a:xfrm rot="5400000">
            <a:off x="1928298" y="3717661"/>
            <a:ext cx="608035" cy="156118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6" idx="0"/>
          </p:cNvCxnSpPr>
          <p:nvPr/>
        </p:nvCxnSpPr>
        <p:spPr>
          <a:xfrm>
            <a:off x="1451724" y="5406940"/>
            <a:ext cx="0" cy="200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2"/>
            <a:endCxn id="11" idx="1"/>
          </p:cNvCxnSpPr>
          <p:nvPr/>
        </p:nvCxnSpPr>
        <p:spPr>
          <a:xfrm rot="5400000" flipH="1">
            <a:off x="-395578" y="4501458"/>
            <a:ext cx="3138427" cy="556176"/>
          </a:xfrm>
          <a:prstGeom prst="bentConnector4">
            <a:avLst>
              <a:gd name="adj1" fmla="val -7284"/>
              <a:gd name="adj2" fmla="val 1837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평행 사변형 17"/>
          <p:cNvSpPr/>
          <p:nvPr/>
        </p:nvSpPr>
        <p:spPr>
          <a:xfrm>
            <a:off x="1346815" y="2574931"/>
            <a:ext cx="703954" cy="186218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8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93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538451"/>
            <a:ext cx="84201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 화면</a:t>
            </a:r>
            <a:endParaRPr lang="ko-KR" altLang="en-US" sz="66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6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게임 구성 화면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로딩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검은색 화면에 </a:t>
            </a:r>
            <a:r>
              <a:rPr lang="en-US" altLang="ko-KR" dirty="0" smtClean="0"/>
              <a:t>Loading</a:t>
            </a:r>
            <a:r>
              <a:rPr lang="ko-KR" altLang="en-US" dirty="0" smtClean="0"/>
              <a:t>이라는 흰색 글자가 떠있음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 밑에 흰색 바가 왼쪽에서부터 반복적으로 채워짐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08364" y="2225675"/>
            <a:ext cx="5184022" cy="2406650"/>
            <a:chOff x="332164" y="2225676"/>
            <a:chExt cx="5184022" cy="2406650"/>
          </a:xfrm>
        </p:grpSpPr>
        <p:pic>
          <p:nvPicPr>
            <p:cNvPr id="44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1720850" y="836990"/>
              <a:ext cx="2406650" cy="5184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476250" y="2324100"/>
              <a:ext cx="4845050" cy="22133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913778" y="2368550"/>
              <a:ext cx="3933696" cy="2168922"/>
              <a:chOff x="838200" y="2707732"/>
              <a:chExt cx="4020792" cy="2216944"/>
            </a:xfrm>
          </p:grpSpPr>
          <p:pic>
            <p:nvPicPr>
              <p:cNvPr id="105" name="Picture 4" descr="배경화면 / 로딩화면 / 배경화면 여기에 다있따~ : 네이버 블로그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707732"/>
                <a:ext cx="4020792" cy="2216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배경화면 / 로딩화면 / 배경화면 여기에 다있따~ : 네이버 블로그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76" b="68610"/>
              <a:stretch/>
            </p:blipFill>
            <p:spPr bwMode="auto">
              <a:xfrm>
                <a:off x="1574800" y="3174266"/>
                <a:ext cx="2946400" cy="72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196251" y="3434663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spc="300" dirty="0" smtClean="0">
                    <a:solidFill>
                      <a:schemeClr val="bg1"/>
                    </a:solidFill>
                    <a:latin typeface="210 하얀분필 R" panose="02020603020101020101" pitchFamily="18" charset="-127"/>
                    <a:ea typeface="210 하얀분필 R" panose="02020603020101020101" pitchFamily="18" charset="-127"/>
                  </a:rPr>
                  <a:t>Loading</a:t>
                </a:r>
                <a:endParaRPr lang="ko-KR" altLang="en-US" sz="2400" b="1" spc="300" dirty="0"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endParaRPr>
              </a:p>
            </p:txBody>
          </p:sp>
        </p:grp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12441"/>
              </p:ext>
            </p:extLst>
          </p:nvPr>
        </p:nvGraphicFramePr>
        <p:xfrm>
          <a:off x="6281034" y="2513581"/>
          <a:ext cx="45727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Loading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폰트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210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하얀분필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이후 모든 부분 폰트는 동일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정중앙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900*150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중앙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흰색 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반복 주기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0.5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정중앙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900*50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8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 게임 구성 화면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 배경에 양쪽 기본 소총 </a:t>
            </a:r>
            <a:r>
              <a:rPr lang="ko-KR" altLang="en-US" dirty="0" err="1" smtClean="0"/>
              <a:t>포탑이</a:t>
            </a:r>
            <a:r>
              <a:rPr lang="ko-KR" altLang="en-US" dirty="0" smtClean="0"/>
              <a:t> 세워져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</a:t>
            </a:r>
            <a:r>
              <a:rPr lang="ko-KR" altLang="en-US" dirty="0" err="1" smtClean="0"/>
              <a:t>정중앙엔</a:t>
            </a:r>
            <a:r>
              <a:rPr lang="ko-KR" altLang="en-US" dirty="0" smtClean="0"/>
              <a:t> 게임 로고가 떠있음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</a:t>
            </a:r>
            <a:r>
              <a:rPr lang="ko-KR" altLang="en-US" dirty="0" err="1" smtClean="0"/>
              <a:t>좌상단엔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우상단엔</a:t>
            </a:r>
            <a:r>
              <a:rPr lang="ko-KR" altLang="en-US" dirty="0" smtClean="0"/>
              <a:t> 게임 버전이 떠있음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40110"/>
              </p:ext>
            </p:extLst>
          </p:nvPr>
        </p:nvGraphicFramePr>
        <p:xfrm>
          <a:off x="6281034" y="2513581"/>
          <a:ext cx="4572703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게임 로고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900*500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팀명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300*50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왼쪽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300*50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오른쪽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화면 진입 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페이드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아웃 끝나면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BGM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반복재생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BGM : DTD_Sound_BGM_01_StartScene</a:t>
                      </a:r>
                    </a:p>
                    <a:p>
                      <a:pPr marL="628650" lvl="1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음량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기본으로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놔두셈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양쪽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움직일 수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터치 시 스테이지 선택 화면으로 이동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터치 범위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전체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04811" y="2225675"/>
            <a:ext cx="5184022" cy="2406650"/>
            <a:chOff x="404811" y="2390232"/>
            <a:chExt cx="5184022" cy="2406650"/>
          </a:xfrm>
        </p:grpSpPr>
        <p:grpSp>
          <p:nvGrpSpPr>
            <p:cNvPr id="19" name="그룹 18"/>
            <p:cNvGrpSpPr/>
            <p:nvPr/>
          </p:nvGrpSpPr>
          <p:grpSpPr>
            <a:xfrm>
              <a:off x="404811" y="2390232"/>
              <a:ext cx="5184022" cy="2406650"/>
              <a:chOff x="392111" y="1187450"/>
              <a:chExt cx="11175055" cy="5187950"/>
            </a:xfrm>
          </p:grpSpPr>
          <p:pic>
            <p:nvPicPr>
              <p:cNvPr id="20" name="Picture 4" descr="삼성전자, 자녀 위한 스마트폰 '갤럭시 A10e' 출시 - 테크월드뉴스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7" r="34466"/>
              <a:stretch/>
            </p:blipFill>
            <p:spPr bwMode="auto">
              <a:xfrm rot="16200000">
                <a:off x="3385664" y="-1806103"/>
                <a:ext cx="5187950" cy="11175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vector sky background png - Clip Art Librar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550" y="1453354"/>
                <a:ext cx="9613900" cy="465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5550" y="5074391"/>
                <a:ext cx="1473276" cy="1035103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66174" y="5074390"/>
                <a:ext cx="1473276" cy="1035103"/>
              </a:xfrm>
              <a:prstGeom prst="rect">
                <a:avLst/>
              </a:prstGeom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1532028" y="2931836"/>
              <a:ext cx="311796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Dual Tower </a:t>
              </a:r>
            </a:p>
            <a:p>
              <a:pPr algn="ctr"/>
              <a:r>
                <a:rPr lang="en-US" altLang="ko-KR" sz="4000" b="1" dirty="0" err="1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Defence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8665" y="2500707"/>
              <a:ext cx="88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Team DTD</a:t>
              </a:r>
              <a:endParaRPr lang="ko-KR" alt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6603" y="2513581"/>
              <a:ext cx="818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Ver</a:t>
              </a:r>
              <a:r>
                <a:rPr lang="en-US" altLang="ko-KR" sz="14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210 하얀분필 R" panose="02020603020101020101" pitchFamily="18" charset="-127"/>
                  <a:ea typeface="210 하얀분필 R" panose="02020603020101020101" pitchFamily="18" charset="-127"/>
                </a:rPr>
                <a:t>  1.00</a:t>
              </a:r>
              <a:endParaRPr lang="ko-KR" alt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2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게임 구성 화면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선택 화면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smtClean="0"/>
              <a:t>보유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보유한 무기 종류 및 수량을 보여주는 </a:t>
            </a:r>
            <a:r>
              <a:rPr lang="en-US" altLang="ko-KR" dirty="0" smtClean="0"/>
              <a:t>UI</a:t>
            </a:r>
          </a:p>
          <a:p>
            <a:pPr lvl="2"/>
            <a:r>
              <a:rPr lang="ko-KR" altLang="en-US" dirty="0" smtClean="0"/>
              <a:t>무기 업그레이드 버튼을 눌러 무기 업그레이드 창을 </a:t>
            </a:r>
            <a:r>
              <a:rPr lang="ko-KR" altLang="en-US" dirty="0" err="1" smtClean="0"/>
              <a:t>팝업할</a:t>
            </a:r>
            <a:r>
              <a:rPr lang="ko-KR" altLang="en-US" dirty="0" smtClean="0"/>
              <a:t> 수 있음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04811" y="2225675"/>
            <a:ext cx="5184022" cy="2406650"/>
            <a:chOff x="392111" y="1187450"/>
            <a:chExt cx="11175055" cy="5187950"/>
          </a:xfrm>
        </p:grpSpPr>
        <p:pic>
          <p:nvPicPr>
            <p:cNvPr id="20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552450" y="2324099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11251" y="2349026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8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239264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239264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52611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22639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2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239264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239264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995506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65534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239264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239264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546713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16741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3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2392640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2392640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099713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69741" y="263369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4928697" y="3240167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flipH="1">
            <a:off x="990253" y="3240166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9767" y="234036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09435" y="2379222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4443" y="24001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8969" y="3033071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68152" y="3024127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67335" y="3015183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66518" y="3006239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165701" y="2997295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68969" y="3693485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152" y="3684541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67335" y="3675597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66518" y="3666653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65701" y="3657709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1324" y="4258941"/>
            <a:ext cx="3135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화면을 양 옆으로 드래그하여 스테이지를 넘길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4540621" y="3315233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포인트가 5개인 별 53"/>
          <p:cNvSpPr/>
          <p:nvPr/>
        </p:nvSpPr>
        <p:spPr>
          <a:xfrm>
            <a:off x="4389206" y="3315233"/>
            <a:ext cx="129379" cy="129379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포인트가 5개인 별 54"/>
          <p:cNvSpPr/>
          <p:nvPr/>
        </p:nvSpPr>
        <p:spPr>
          <a:xfrm>
            <a:off x="4237791" y="3315233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357"/>
              </p:ext>
            </p:extLst>
          </p:nvPr>
        </p:nvGraphicFramePr>
        <p:xfrm>
          <a:off x="6281034" y="2514979"/>
          <a:ext cx="4572703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보유 무기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연두색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(#bdecb6)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1200*200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 아이콘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100*100(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700*100)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는 번호순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 수량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40*30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중앙 정렬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자릿수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자는 고정이며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뒤의 숫자만 바뀜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무기 업그레이드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180*180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누르면 무기 업그레이드 창이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팝업됨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평행 사변형 55"/>
          <p:cNvSpPr/>
          <p:nvPr/>
        </p:nvSpPr>
        <p:spPr>
          <a:xfrm>
            <a:off x="944790" y="2649086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5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게임 구성 화면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선택 화면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보유한 무기 종류 및 수량을 보여주는 </a:t>
            </a:r>
            <a:r>
              <a:rPr lang="en-US" altLang="ko-KR" dirty="0" smtClean="0"/>
              <a:t>UI</a:t>
            </a:r>
          </a:p>
          <a:p>
            <a:pPr lvl="2"/>
            <a:r>
              <a:rPr lang="ko-KR" altLang="en-US" dirty="0" smtClean="0"/>
              <a:t>무기 업그레이드 버튼을 눌러 무기 업그레이드 창을 </a:t>
            </a:r>
            <a:r>
              <a:rPr lang="ko-KR" altLang="en-US" dirty="0" err="1" smtClean="0"/>
              <a:t>팝업할</a:t>
            </a:r>
            <a:r>
              <a:rPr lang="ko-KR" altLang="en-US" dirty="0" smtClean="0"/>
              <a:t> 수 있음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35450"/>
              </p:ext>
            </p:extLst>
          </p:nvPr>
        </p:nvGraphicFramePr>
        <p:xfrm>
          <a:off x="6281034" y="2309321"/>
          <a:ext cx="45727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스테이지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200*200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ffebcd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(#ff0000)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누르면 스테이지 준비 창이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팝업됨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보스 스테이지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50*50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(#ffff00) 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짙은 회색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(#2c2c2c)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보스 스테이지에만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개씩 존재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업적 달성 시 색깔이 노란색으로 채워짐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활성화 조건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NORMAL 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이전 스테이지를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HARD 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스테이지의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난이도를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MASTER 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스테이지의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난이도를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스테이지 전환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드래그 시 스테이지 아이콘만 드래그됨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왼쪽 참고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드래그 인식 범위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전체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간격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404811" y="1172558"/>
            <a:ext cx="5184022" cy="2406650"/>
            <a:chOff x="392111" y="1187450"/>
            <a:chExt cx="11175055" cy="5187950"/>
          </a:xfrm>
        </p:grpSpPr>
        <p:pic>
          <p:nvPicPr>
            <p:cNvPr id="60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552450" y="1270982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11251" y="1295909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64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45261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22639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68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995506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65534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7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546713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1674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7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099713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6974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80" name="오른쪽 화살표 79"/>
          <p:cNvSpPr/>
          <p:nvPr/>
        </p:nvSpPr>
        <p:spPr>
          <a:xfrm>
            <a:off x="4928697" y="2187050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flipH="1">
            <a:off x="990253" y="2187049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19767" y="1318999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09435" y="1326105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04443" y="134704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68969" y="1979954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068152" y="1971010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67335" y="196206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466518" y="19531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65701" y="1944178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68969" y="2640368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068152" y="2631424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767335" y="2622480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466518" y="2613536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165701" y="2604592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51324" y="3205824"/>
            <a:ext cx="3135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화면을 양 옆으로 드래그하여 스테이지를 넘길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6" name="포인트가 5개인 별 95"/>
          <p:cNvSpPr/>
          <p:nvPr/>
        </p:nvSpPr>
        <p:spPr>
          <a:xfrm>
            <a:off x="4540621" y="226211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포인트가 5개인 별 96"/>
          <p:cNvSpPr/>
          <p:nvPr/>
        </p:nvSpPr>
        <p:spPr>
          <a:xfrm>
            <a:off x="4389206" y="2262116"/>
            <a:ext cx="129379" cy="129379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포인트가 5개인 별 97"/>
          <p:cNvSpPr/>
          <p:nvPr/>
        </p:nvSpPr>
        <p:spPr>
          <a:xfrm>
            <a:off x="4237791" y="226211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404811" y="3700288"/>
            <a:ext cx="5184022" cy="2406650"/>
            <a:chOff x="392111" y="1187450"/>
            <a:chExt cx="11175055" cy="5187950"/>
          </a:xfrm>
        </p:grpSpPr>
        <p:pic>
          <p:nvPicPr>
            <p:cNvPr id="103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모서리가 둥근 직사각형 104"/>
          <p:cNvSpPr/>
          <p:nvPr/>
        </p:nvSpPr>
        <p:spPr>
          <a:xfrm>
            <a:off x="552450" y="3798712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11251" y="3823639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07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386725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386725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2452611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722639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1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386725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386725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2995506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265534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15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386725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386725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3546713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6741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19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386725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386725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4099713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69741" y="410830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23" name="오른쪽 화살표 122"/>
          <p:cNvSpPr/>
          <p:nvPr/>
        </p:nvSpPr>
        <p:spPr>
          <a:xfrm>
            <a:off x="4928697" y="4714780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4" name="오른쪽 화살표 123"/>
          <p:cNvSpPr/>
          <p:nvPr/>
        </p:nvSpPr>
        <p:spPr>
          <a:xfrm flipH="1">
            <a:off x="990253" y="4714779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819767" y="3846729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709435" y="3853835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4443" y="3874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276714" y="448085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975897" y="4471908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76714" y="5141266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975897" y="5132322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51324" y="5733554"/>
            <a:ext cx="3135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화면을 양 옆으로 드래그하여 스테이지를 넘길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3" name="포인트가 5개인 별 132"/>
          <p:cNvSpPr/>
          <p:nvPr/>
        </p:nvSpPr>
        <p:spPr>
          <a:xfrm>
            <a:off x="2350817" y="478984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포인트가 5개인 별 133"/>
          <p:cNvSpPr/>
          <p:nvPr/>
        </p:nvSpPr>
        <p:spPr>
          <a:xfrm>
            <a:off x="2199402" y="4789846"/>
            <a:ext cx="129379" cy="129379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포인트가 5개인 별 134"/>
          <p:cNvSpPr/>
          <p:nvPr/>
        </p:nvSpPr>
        <p:spPr>
          <a:xfrm>
            <a:off x="2047987" y="478984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087800" y="4471889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11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087800" y="5132303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16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평행 사변형 98"/>
          <p:cNvSpPr/>
          <p:nvPr/>
        </p:nvSpPr>
        <p:spPr>
          <a:xfrm>
            <a:off x="944790" y="1608838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평행 사변형 99"/>
          <p:cNvSpPr/>
          <p:nvPr/>
        </p:nvSpPr>
        <p:spPr>
          <a:xfrm>
            <a:off x="944790" y="4150621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게임 구성 화면</a:t>
            </a:r>
            <a:endParaRPr lang="ko-KR" altLang="en-US" dirty="0"/>
          </a:p>
        </p:txBody>
      </p:sp>
      <p:sp>
        <p:nvSpPr>
          <p:cNvPr id="34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선택 화면</a:t>
            </a:r>
            <a:endParaRPr lang="en-US" altLang="ko-KR" dirty="0" smtClean="0"/>
          </a:p>
          <a:p>
            <a:pPr lvl="1">
              <a:buAutoNum type="arabicPeriod" startAt="3"/>
            </a:pPr>
            <a:r>
              <a:rPr lang="ko-KR" altLang="en-US" dirty="0" smtClean="0"/>
              <a:t>난이도 조절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터치 시 스테이지의 난이도를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 예시 참고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변경 순서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기능은 없는 디자인적 요소들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0236"/>
              </p:ext>
            </p:extLst>
          </p:nvPr>
        </p:nvGraphicFramePr>
        <p:xfrm>
          <a:off x="6281034" y="3605431"/>
          <a:ext cx="457270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Select(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좌상단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: 300*80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도움말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화면 하단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1200*50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화살표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(PNG)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50*300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색상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(#ffff00)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 투명도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20%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배경은 해당 스테이지의 배경을 따름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화면 진입 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페이드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아웃 끝나면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BGM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반복재생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BGM : DTD_Sound_BGM_02_MainScene</a:t>
                      </a:r>
                    </a:p>
                    <a:p>
                      <a:pPr marL="628650" lvl="1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음량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기본으로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놔두셈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404811" y="1172558"/>
            <a:ext cx="5184022" cy="2406650"/>
            <a:chOff x="392111" y="1187450"/>
            <a:chExt cx="11175055" cy="5187950"/>
          </a:xfrm>
        </p:grpSpPr>
        <p:pic>
          <p:nvPicPr>
            <p:cNvPr id="47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552450" y="1270982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11251" y="1295909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51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1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8530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45261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22639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56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46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1425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95506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65534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60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3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2632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546713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1674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64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3" y="1339523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5632" y="1339523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4099713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369741" y="15805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68" name="오른쪽 화살표 67"/>
          <p:cNvSpPr/>
          <p:nvPr/>
        </p:nvSpPr>
        <p:spPr>
          <a:xfrm>
            <a:off x="4928697" y="2187050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 flipH="1">
            <a:off x="990253" y="2187049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19767" y="1318999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09435" y="1326105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04443" y="134704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68969" y="1979954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68152" y="1971010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67335" y="1962066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66518" y="1953122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65701" y="1944178"/>
            <a:ext cx="551543" cy="517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68969" y="2640368"/>
            <a:ext cx="551543" cy="517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68152" y="2631424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767335" y="2622480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466518" y="2613536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165701" y="2604592"/>
            <a:ext cx="551543" cy="5171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51324" y="3205824"/>
            <a:ext cx="3135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화면을 양 옆으로 드래그하여 스테이지를 넘길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포인트가 5개인 별 83"/>
          <p:cNvSpPr/>
          <p:nvPr/>
        </p:nvSpPr>
        <p:spPr>
          <a:xfrm>
            <a:off x="4540621" y="226211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포인트가 5개인 별 84"/>
          <p:cNvSpPr/>
          <p:nvPr/>
        </p:nvSpPr>
        <p:spPr>
          <a:xfrm>
            <a:off x="4389206" y="2262116"/>
            <a:ext cx="129379" cy="129379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포인트가 5개인 별 85"/>
          <p:cNvSpPr/>
          <p:nvPr/>
        </p:nvSpPr>
        <p:spPr>
          <a:xfrm>
            <a:off x="4237791" y="2262116"/>
            <a:ext cx="129379" cy="129379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평행 사변형 162"/>
          <p:cNvSpPr/>
          <p:nvPr/>
        </p:nvSpPr>
        <p:spPr>
          <a:xfrm>
            <a:off x="944790" y="1608838"/>
            <a:ext cx="936300" cy="24768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410382" y="3702790"/>
            <a:ext cx="5184022" cy="2406650"/>
            <a:chOff x="392111" y="1187450"/>
            <a:chExt cx="11175055" cy="5187950"/>
          </a:xfrm>
        </p:grpSpPr>
        <p:pic>
          <p:nvPicPr>
            <p:cNvPr id="166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8" name="모서리가 둥근 직사각형 167"/>
          <p:cNvSpPr/>
          <p:nvPr/>
        </p:nvSpPr>
        <p:spPr>
          <a:xfrm>
            <a:off x="551671" y="3801214"/>
            <a:ext cx="4921250" cy="2213372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010472" y="3826141"/>
            <a:ext cx="3240000" cy="5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보유</a:t>
            </a:r>
            <a:endParaRPr lang="en-US" altLang="ko-KR" sz="1200" b="1" dirty="0" smtClean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무기</a:t>
            </a:r>
            <a:endParaRPr lang="ko-KR" altLang="en-US" sz="12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70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72" y="3869755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7751" y="3869755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2451832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721860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74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67" y="3869755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0646" y="3869755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2994727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64755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78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74" y="3869755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853" y="3869755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3545934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815962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82" name="Picture 10" descr="Muh Keen Gun - Dota 2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74" y="3869755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2" descr="Tree of Savi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4853" y="3869755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/>
          <p:cNvSpPr txBox="1"/>
          <p:nvPr/>
        </p:nvSpPr>
        <p:spPr>
          <a:xfrm>
            <a:off x="4098934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368962" y="411081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sp>
        <p:nvSpPr>
          <p:cNvPr id="186" name="오른쪽 화살표 185"/>
          <p:cNvSpPr/>
          <p:nvPr/>
        </p:nvSpPr>
        <p:spPr>
          <a:xfrm>
            <a:off x="4927918" y="4717282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flipH="1">
            <a:off x="989474" y="4717281"/>
            <a:ext cx="179900" cy="7366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18988" y="3849231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Stage Select</a:t>
            </a:r>
            <a:endParaRPr lang="ko-KR" altLang="en-US" sz="16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708656" y="3856337"/>
            <a:ext cx="517727" cy="469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703664" y="38772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강화는</a:t>
            </a:r>
            <a:endParaRPr lang="en-US" altLang="ko-KR" sz="1200" b="1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여기</a:t>
            </a:r>
            <a:r>
              <a:rPr lang="en-US" altLang="ko-KR" sz="1200" b="1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b="1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368190" y="4510186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2067373" y="4501242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2766556" y="4492298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3465739" y="4483354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164922" y="4474410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368190" y="5170600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067373" y="5161656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766556" y="5152712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465739" y="5143768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164922" y="5134824"/>
            <a:ext cx="551543" cy="517162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1600" b="1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50545" y="5736056"/>
            <a:ext cx="3135795" cy="276999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화면을 양 옆으로 드래그하여 스테이지를 넘길 수 있어요</a:t>
            </a:r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5" name="평행 사변형 204"/>
          <p:cNvSpPr/>
          <p:nvPr/>
        </p:nvSpPr>
        <p:spPr>
          <a:xfrm>
            <a:off x="944011" y="4139070"/>
            <a:ext cx="936300" cy="247681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7" name="평행 사변형 206"/>
          <p:cNvSpPr/>
          <p:nvPr/>
        </p:nvSpPr>
        <p:spPr>
          <a:xfrm>
            <a:off x="6961535" y="2311672"/>
            <a:ext cx="936300" cy="247681"/>
          </a:xfrm>
          <a:prstGeom prst="parallelogram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NORMAL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8" name="평행 사변형 207"/>
          <p:cNvSpPr/>
          <p:nvPr/>
        </p:nvSpPr>
        <p:spPr>
          <a:xfrm>
            <a:off x="8148781" y="2307668"/>
            <a:ext cx="936300" cy="247681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HARD</a:t>
            </a:r>
            <a:endParaRPr lang="ko-KR" altLang="en-US" sz="12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9" name="평행 사변형 208"/>
          <p:cNvSpPr/>
          <p:nvPr/>
        </p:nvSpPr>
        <p:spPr>
          <a:xfrm>
            <a:off x="9283123" y="2304903"/>
            <a:ext cx="936300" cy="247681"/>
          </a:xfrm>
          <a:prstGeom prst="parallelogram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MASTER</a:t>
            </a:r>
            <a:endParaRPr lang="ko-KR" altLang="en-US" sz="1200" dirty="0">
              <a:solidFill>
                <a:schemeClr val="bg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4" name="직선 화살표 연결선 3"/>
          <p:cNvCxnSpPr>
            <a:stCxn id="207" idx="2"/>
            <a:endCxn id="208" idx="5"/>
          </p:cNvCxnSpPr>
          <p:nvPr/>
        </p:nvCxnSpPr>
        <p:spPr>
          <a:xfrm flipV="1">
            <a:off x="7866875" y="2431509"/>
            <a:ext cx="312866" cy="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08" idx="2"/>
            <a:endCxn id="209" idx="5"/>
          </p:cNvCxnSpPr>
          <p:nvPr/>
        </p:nvCxnSpPr>
        <p:spPr>
          <a:xfrm flipV="1">
            <a:off x="9054121" y="2428744"/>
            <a:ext cx="259962" cy="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09" idx="2"/>
            <a:endCxn id="207" idx="5"/>
          </p:cNvCxnSpPr>
          <p:nvPr/>
        </p:nvCxnSpPr>
        <p:spPr>
          <a:xfrm flipH="1">
            <a:off x="6992495" y="2428744"/>
            <a:ext cx="3195968" cy="6769"/>
          </a:xfrm>
          <a:prstGeom prst="bentConnector5">
            <a:avLst>
              <a:gd name="adj1" fmla="val -7153"/>
              <a:gd name="adj2" fmla="val 5306678"/>
              <a:gd name="adj3" fmla="val 107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96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2290</Words>
  <Application>Microsoft Office PowerPoint</Application>
  <PresentationFormat>와이드스크린</PresentationFormat>
  <Paragraphs>1052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Wingdings</vt:lpstr>
      <vt:lpstr>맑은 고딕</vt:lpstr>
      <vt:lpstr>210 하얀분필 R</vt:lpstr>
      <vt:lpstr>1_Office 테마</vt:lpstr>
      <vt:lpstr>Office 테마</vt:lpstr>
      <vt:lpstr>PowerPoint 프레젠테이션</vt:lpstr>
      <vt:lpstr>PowerPoint 프레젠테이션</vt:lpstr>
      <vt:lpstr>1.  게임 구조</vt:lpstr>
      <vt:lpstr>PowerPoint 프레젠테이션</vt:lpstr>
      <vt:lpstr>2.  게임 구성 화면</vt:lpstr>
      <vt:lpstr>2.  게임 구성 화면</vt:lpstr>
      <vt:lpstr>2.  게임 구성 화면</vt:lpstr>
      <vt:lpstr>2.  게임 구성 화면</vt:lpstr>
      <vt:lpstr>2.  게임 구성 화면</vt:lpstr>
      <vt:lpstr>PowerPoint 프레젠테이션</vt:lpstr>
      <vt:lpstr>3.  팝업창</vt:lpstr>
      <vt:lpstr>3.  팝업창</vt:lpstr>
      <vt:lpstr>3.  팝업창</vt:lpstr>
      <vt:lpstr>3.  팝업창</vt:lpstr>
      <vt:lpstr>PowerPoint 프레젠테이션</vt:lpstr>
      <vt:lpstr>3.  팝업창</vt:lpstr>
      <vt:lpstr>3.  팝업창</vt:lpstr>
      <vt:lpstr>3.  팝업창</vt:lpstr>
      <vt:lpstr>3.  팝업창</vt:lpstr>
      <vt:lpstr>PowerPoint 프레젠테이션</vt:lpstr>
      <vt:lpstr>3.  팝업창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Arsaber Justin</cp:lastModifiedBy>
  <cp:revision>764</cp:revision>
  <dcterms:created xsi:type="dcterms:W3CDTF">2017-05-29T09:12:16Z</dcterms:created>
  <dcterms:modified xsi:type="dcterms:W3CDTF">2020-10-29T03:20:13Z</dcterms:modified>
</cp:coreProperties>
</file>