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3"/>
  </p:notesMasterIdLst>
  <p:sldIdLst>
    <p:sldId id="256" r:id="rId2"/>
    <p:sldId id="259" r:id="rId3"/>
    <p:sldId id="260" r:id="rId4"/>
    <p:sldId id="315" r:id="rId5"/>
    <p:sldId id="316" r:id="rId6"/>
    <p:sldId id="317" r:id="rId7"/>
    <p:sldId id="318" r:id="rId8"/>
    <p:sldId id="319" r:id="rId9"/>
    <p:sldId id="323" r:id="rId10"/>
    <p:sldId id="320" r:id="rId11"/>
    <p:sldId id="321" r:id="rId12"/>
    <p:sldId id="322" r:id="rId13"/>
    <p:sldId id="324" r:id="rId14"/>
    <p:sldId id="325" r:id="rId15"/>
    <p:sldId id="326" r:id="rId16"/>
    <p:sldId id="328" r:id="rId17"/>
    <p:sldId id="261" r:id="rId18"/>
    <p:sldId id="327" r:id="rId19"/>
    <p:sldId id="329" r:id="rId20"/>
    <p:sldId id="330" r:id="rId21"/>
    <p:sldId id="284" r:id="rId22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4"/>
    </p:embeddedFont>
    <p:embeddedFont>
      <p:font typeface="Merriweather" pitchFamily="2" charset="77"/>
      <p:regular r:id="rId25"/>
      <p:bold r:id="rId26"/>
      <p:italic r:id="rId27"/>
      <p:boldItalic r:id="rId28"/>
    </p:embeddedFont>
    <p:embeddedFont>
      <p:font typeface="Merriweather Black" pitchFamily="2" charset="77"/>
      <p:bold r:id="rId29"/>
      <p:italic r:id="rId30"/>
      <p:boldItalic r:id="rId31"/>
    </p:embeddedFont>
    <p:embeddedFont>
      <p:font typeface="Spectral" panose="02020502060000000000" pitchFamily="18" charset="77"/>
      <p:regular r:id="rId32"/>
      <p:bold r:id="rId33"/>
      <p:italic r:id="rId34"/>
      <p:boldItalic r:id="rId35"/>
    </p:embeddedFont>
    <p:embeddedFont>
      <p:font typeface="Spectral Light" panose="02020302060000000000" pitchFamily="18" charset="77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613FF8-4EB2-4734-8CC8-9E79C4818E73}">
  <a:tblStyle styleId="{8E613FF8-4EB2-4734-8CC8-9E79C4818E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75"/>
    <p:restoredTop sz="94676"/>
  </p:normalViewPr>
  <p:slideViewPr>
    <p:cSldViewPr snapToGrid="0">
      <p:cViewPr varScale="1">
        <p:scale>
          <a:sx n="134" d="100"/>
          <a:sy n="134" d="100"/>
        </p:scale>
        <p:origin x="192" y="17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presProps" Target="presProps.xml"/><Relationship Id="rId45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7" name="Google Shape;207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g131cd8db3c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5" name="Google Shape;2145;g131cd8db3c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131cd8db3c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131cd8db3c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131cd8db3c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131cd8db3c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492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131cd8db3c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131cd8db3c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547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g132c0d347fb_0_1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3" name="Google Shape;2213;g132c0d347fb_0_1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4" name="Google Shape;2984;g132c0d347fb_0_19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5" name="Google Shape;2985;g132c0d347fb_0_19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1" name="Google Shape;1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2" name="Google Shape;1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" name="Google Shape;1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" name="Google Shape;1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Google Shape;1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Google Shape;1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1" name="Google Shape;2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22" name="Google Shape;2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0" name="Google Shape;30;p2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31" name="Google Shape;3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32" name="Google Shape;3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" name="Google Shape;4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1" name="Google Shape;4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42" name="Google Shape;4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4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" name="Google Shape;4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" name="Google Shape;4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" name="Google Shape;4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" name="Google Shape;4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Google Shape;4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4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" name="Google Shape;50;p2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1" name="Google Shape;5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2" name="Google Shape;5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" name="Google Shape;5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" name="Google Shape;5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1" name="Google Shape;6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2" name="Google Shape;6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Google Shape;6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" name="Google Shape;6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" name="Google Shape;6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" name="Google Shape;6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" name="Google Shape;6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" name="Google Shape;6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0" name="Google Shape;70;p2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71" name="Google Shape;7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72" name="Google Shape;7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" name="Google Shape;7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" name="Google Shape;7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" name="Google Shape;7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" name="Google Shape;7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7" name="Google Shape;7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" name="Google Shape;7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" name="Google Shape;7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" name="Google Shape;8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1" name="Google Shape;8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82" name="Google Shape;8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" name="Google Shape;8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" name="Google Shape;8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5" name="Google Shape;8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" name="Google Shape;8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" name="Google Shape;8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" name="Google Shape;8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" name="Google Shape;8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90" name="Google Shape;90;p2"/>
          <p:cNvSpPr txBox="1">
            <a:spLocks noGrp="1"/>
          </p:cNvSpPr>
          <p:nvPr>
            <p:ph type="ctrTitle"/>
          </p:nvPr>
        </p:nvSpPr>
        <p:spPr>
          <a:xfrm>
            <a:off x="1340625" y="1354950"/>
            <a:ext cx="6462600" cy="8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subTitle" idx="1"/>
          </p:nvPr>
        </p:nvSpPr>
        <p:spPr>
          <a:xfrm>
            <a:off x="2269900" y="3689800"/>
            <a:ext cx="4605900" cy="367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950250" y="4644614"/>
            <a:ext cx="337500" cy="3291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428133" y="4321796"/>
            <a:ext cx="224700" cy="2190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3"/>
          <p:cNvGrpSpPr/>
          <p:nvPr/>
        </p:nvGrpSpPr>
        <p:grpSpPr>
          <a:xfrm>
            <a:off x="-151025" y="-87459"/>
            <a:ext cx="9443950" cy="5336943"/>
            <a:chOff x="1366600" y="892542"/>
            <a:chExt cx="757200" cy="649200"/>
          </a:xfrm>
        </p:grpSpPr>
        <p:grpSp>
          <p:nvGrpSpPr>
            <p:cNvPr id="96" name="Google Shape;96;p3"/>
            <p:cNvGrpSpPr/>
            <p:nvPr/>
          </p:nvGrpSpPr>
          <p:grpSpPr>
            <a:xfrm>
              <a:off x="1366600" y="892542"/>
              <a:ext cx="757199" cy="649200"/>
              <a:chOff x="1366600" y="892542"/>
              <a:chExt cx="757199" cy="649200"/>
            </a:xfrm>
          </p:grpSpPr>
          <p:cxnSp>
            <p:nvCxnSpPr>
              <p:cNvPr id="97" name="Google Shape;97;p3"/>
              <p:cNvCxnSpPr/>
              <p:nvPr/>
            </p:nvCxnSpPr>
            <p:spPr>
              <a:xfrm>
                <a:off x="13666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3"/>
              <p:cNvCxnSpPr/>
              <p:nvPr/>
            </p:nvCxnSpPr>
            <p:spPr>
              <a:xfrm>
                <a:off x="15559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3"/>
              <p:cNvCxnSpPr/>
              <p:nvPr/>
            </p:nvCxnSpPr>
            <p:spPr>
              <a:xfrm>
                <a:off x="17452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3"/>
              <p:cNvCxnSpPr/>
              <p:nvPr/>
            </p:nvCxnSpPr>
            <p:spPr>
              <a:xfrm>
                <a:off x="19344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3"/>
              <p:cNvCxnSpPr/>
              <p:nvPr/>
            </p:nvCxnSpPr>
            <p:spPr>
              <a:xfrm>
                <a:off x="21237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2" name="Google Shape;102;p3"/>
            <p:cNvGrpSpPr/>
            <p:nvPr/>
          </p:nvGrpSpPr>
          <p:grpSpPr>
            <a:xfrm>
              <a:off x="1366600" y="892542"/>
              <a:ext cx="757200" cy="645919"/>
              <a:chOff x="1366600" y="892542"/>
              <a:chExt cx="757200" cy="645919"/>
            </a:xfrm>
          </p:grpSpPr>
          <p:cxnSp>
            <p:nvCxnSpPr>
              <p:cNvPr id="103" name="Google Shape;103;p3"/>
              <p:cNvCxnSpPr/>
              <p:nvPr/>
            </p:nvCxnSpPr>
            <p:spPr>
              <a:xfrm>
                <a:off x="1366600" y="892542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3"/>
              <p:cNvCxnSpPr/>
              <p:nvPr/>
            </p:nvCxnSpPr>
            <p:spPr>
              <a:xfrm>
                <a:off x="1366600" y="1107849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3"/>
              <p:cNvCxnSpPr/>
              <p:nvPr/>
            </p:nvCxnSpPr>
            <p:spPr>
              <a:xfrm>
                <a:off x="1366600" y="1323155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3"/>
              <p:cNvCxnSpPr/>
              <p:nvPr/>
            </p:nvCxnSpPr>
            <p:spPr>
              <a:xfrm>
                <a:off x="1366600" y="1538461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7" name="Google Shape;107;p3"/>
          <p:cNvSpPr txBox="1">
            <a:spLocks noGrp="1"/>
          </p:cNvSpPr>
          <p:nvPr>
            <p:ph type="title" hasCustomPrompt="1"/>
          </p:nvPr>
        </p:nvSpPr>
        <p:spPr>
          <a:xfrm>
            <a:off x="2248150" y="539500"/>
            <a:ext cx="2298300" cy="1143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5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3"/>
          <p:cNvSpPr txBox="1">
            <a:spLocks noGrp="1"/>
          </p:cNvSpPr>
          <p:nvPr>
            <p:ph type="subTitle" idx="1"/>
          </p:nvPr>
        </p:nvSpPr>
        <p:spPr>
          <a:xfrm>
            <a:off x="2242297" y="3984875"/>
            <a:ext cx="2298300" cy="585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10" name="Google Shape;110;p3"/>
          <p:cNvGrpSpPr/>
          <p:nvPr/>
        </p:nvGrpSpPr>
        <p:grpSpPr>
          <a:xfrm>
            <a:off x="431076" y="4267148"/>
            <a:ext cx="851140" cy="668466"/>
            <a:chOff x="431076" y="4267148"/>
            <a:chExt cx="851140" cy="668466"/>
          </a:xfrm>
        </p:grpSpPr>
        <p:sp>
          <p:nvSpPr>
            <p:cNvPr id="111" name="Google Shape;111;p3"/>
            <p:cNvSpPr/>
            <p:nvPr/>
          </p:nvSpPr>
          <p:spPr>
            <a:xfrm>
              <a:off x="943815" y="4267148"/>
              <a:ext cx="338400" cy="3312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431076" y="4704914"/>
              <a:ext cx="236700" cy="2307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113;p3"/>
          <p:cNvGrpSpPr/>
          <p:nvPr/>
        </p:nvGrpSpPr>
        <p:grpSpPr>
          <a:xfrm>
            <a:off x="7914990" y="4444025"/>
            <a:ext cx="690064" cy="329108"/>
            <a:chOff x="7740700" y="4100311"/>
            <a:chExt cx="786936" cy="604089"/>
          </a:xfrm>
        </p:grpSpPr>
        <p:grpSp>
          <p:nvGrpSpPr>
            <p:cNvPr id="114" name="Google Shape;114;p3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115" name="Google Shape;115;p3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dk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7" name="Google Shape;117;p3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3" name="Google Shape;613;p13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614" name="Google Shape;614;p13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615" name="Google Shape;61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16" name="Google Shape;61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7" name="Google Shape;61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8" name="Google Shape;61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9" name="Google Shape;61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0" name="Google Shape;62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1" name="Google Shape;62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2" name="Google Shape;62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3" name="Google Shape;62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4" name="Google Shape;62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25" name="Google Shape;62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26" name="Google Shape;62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7" name="Google Shape;62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8" name="Google Shape;62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9" name="Google Shape;62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0" name="Google Shape;63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1" name="Google Shape;63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2" name="Google Shape;63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3" name="Google Shape;63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34" name="Google Shape;634;p13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635" name="Google Shape;63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36" name="Google Shape;63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7" name="Google Shape;63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8" name="Google Shape;63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9" name="Google Shape;63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0" name="Google Shape;64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1" name="Google Shape;64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2" name="Google Shape;64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3" name="Google Shape;64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4" name="Google Shape;64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45" name="Google Shape;64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46" name="Google Shape;64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7" name="Google Shape;64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8" name="Google Shape;64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9" name="Google Shape;64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0" name="Google Shape;65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1" name="Google Shape;65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2" name="Google Shape;65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3" name="Google Shape;65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54" name="Google Shape;654;p13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655" name="Google Shape;65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56" name="Google Shape;65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7" name="Google Shape;65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8" name="Google Shape;65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9" name="Google Shape;65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0" name="Google Shape;66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1" name="Google Shape;66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2" name="Google Shape;66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3" name="Google Shape;66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4" name="Google Shape;66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65" name="Google Shape;66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66" name="Google Shape;66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7" name="Google Shape;66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8" name="Google Shape;66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9" name="Google Shape;66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0" name="Google Shape;67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1" name="Google Shape;67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2" name="Google Shape;67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3" name="Google Shape;67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74" name="Google Shape;674;p13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675" name="Google Shape;67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76" name="Google Shape;67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7" name="Google Shape;67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8" name="Google Shape;67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9" name="Google Shape;67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0" name="Google Shape;68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1" name="Google Shape;68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2" name="Google Shape;68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3" name="Google Shape;68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4" name="Google Shape;68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85" name="Google Shape;68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86" name="Google Shape;68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7" name="Google Shape;68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8" name="Google Shape;68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9" name="Google Shape;68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0" name="Google Shape;69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1" name="Google Shape;69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2" name="Google Shape;69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3" name="Google Shape;69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694" name="Google Shape;694;p13"/>
          <p:cNvSpPr/>
          <p:nvPr/>
        </p:nvSpPr>
        <p:spPr>
          <a:xfrm>
            <a:off x="540475" y="1455200"/>
            <a:ext cx="8063700" cy="3349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13"/>
          <p:cNvSpPr txBox="1">
            <a:spLocks noGrp="1"/>
          </p:cNvSpPr>
          <p:nvPr>
            <p:ph type="title"/>
          </p:nvPr>
        </p:nvSpPr>
        <p:spPr>
          <a:xfrm>
            <a:off x="540475" y="342800"/>
            <a:ext cx="8062200" cy="74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endParaRPr/>
          </a:p>
        </p:txBody>
      </p:sp>
      <p:sp>
        <p:nvSpPr>
          <p:cNvPr id="696" name="Google Shape;696;p13"/>
          <p:cNvSpPr txBox="1">
            <a:spLocks noGrp="1"/>
          </p:cNvSpPr>
          <p:nvPr>
            <p:ph type="subTitle" idx="1"/>
          </p:nvPr>
        </p:nvSpPr>
        <p:spPr>
          <a:xfrm>
            <a:off x="1560930" y="156078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697" name="Google Shape;697;p13"/>
          <p:cNvSpPr txBox="1">
            <a:spLocks noGrp="1"/>
          </p:cNvSpPr>
          <p:nvPr>
            <p:ph type="subTitle" idx="2"/>
          </p:nvPr>
        </p:nvSpPr>
        <p:spPr>
          <a:xfrm>
            <a:off x="1560930" y="192648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8" name="Google Shape;698;p13"/>
          <p:cNvSpPr txBox="1">
            <a:spLocks noGrp="1"/>
          </p:cNvSpPr>
          <p:nvPr>
            <p:ph type="subTitle" idx="3"/>
          </p:nvPr>
        </p:nvSpPr>
        <p:spPr>
          <a:xfrm>
            <a:off x="1560930" y="2600306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699" name="Google Shape;699;p13"/>
          <p:cNvSpPr txBox="1">
            <a:spLocks noGrp="1"/>
          </p:cNvSpPr>
          <p:nvPr>
            <p:ph type="subTitle" idx="4"/>
          </p:nvPr>
        </p:nvSpPr>
        <p:spPr>
          <a:xfrm>
            <a:off x="1560930" y="2966011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0" name="Google Shape;700;p13"/>
          <p:cNvSpPr txBox="1">
            <a:spLocks noGrp="1"/>
          </p:cNvSpPr>
          <p:nvPr>
            <p:ph type="subTitle" idx="5"/>
          </p:nvPr>
        </p:nvSpPr>
        <p:spPr>
          <a:xfrm>
            <a:off x="1560930" y="363983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1" name="Google Shape;701;p13"/>
          <p:cNvSpPr txBox="1">
            <a:spLocks noGrp="1"/>
          </p:cNvSpPr>
          <p:nvPr>
            <p:ph type="subTitle" idx="6"/>
          </p:nvPr>
        </p:nvSpPr>
        <p:spPr>
          <a:xfrm>
            <a:off x="1560930" y="400553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2" name="Google Shape;702;p13"/>
          <p:cNvSpPr txBox="1">
            <a:spLocks noGrp="1"/>
          </p:cNvSpPr>
          <p:nvPr>
            <p:ph type="subTitle" idx="7"/>
          </p:nvPr>
        </p:nvSpPr>
        <p:spPr>
          <a:xfrm flipH="1">
            <a:off x="4745922" y="156078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3" name="Google Shape;703;p13"/>
          <p:cNvSpPr txBox="1">
            <a:spLocks noGrp="1"/>
          </p:cNvSpPr>
          <p:nvPr>
            <p:ph type="subTitle" idx="8"/>
          </p:nvPr>
        </p:nvSpPr>
        <p:spPr>
          <a:xfrm flipH="1">
            <a:off x="5365422" y="192648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4" name="Google Shape;704;p13"/>
          <p:cNvSpPr txBox="1">
            <a:spLocks noGrp="1"/>
          </p:cNvSpPr>
          <p:nvPr>
            <p:ph type="subTitle" idx="9"/>
          </p:nvPr>
        </p:nvSpPr>
        <p:spPr>
          <a:xfrm flipH="1">
            <a:off x="4745922" y="2600306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5" name="Google Shape;705;p13"/>
          <p:cNvSpPr txBox="1">
            <a:spLocks noGrp="1"/>
          </p:cNvSpPr>
          <p:nvPr>
            <p:ph type="subTitle" idx="13"/>
          </p:nvPr>
        </p:nvSpPr>
        <p:spPr>
          <a:xfrm flipH="1">
            <a:off x="5365422" y="2966011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13"/>
          <p:cNvSpPr txBox="1">
            <a:spLocks noGrp="1"/>
          </p:cNvSpPr>
          <p:nvPr>
            <p:ph type="subTitle" idx="14"/>
          </p:nvPr>
        </p:nvSpPr>
        <p:spPr>
          <a:xfrm flipH="1">
            <a:off x="4745922" y="363983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7" name="Google Shape;707;p13"/>
          <p:cNvSpPr txBox="1">
            <a:spLocks noGrp="1"/>
          </p:cNvSpPr>
          <p:nvPr>
            <p:ph type="subTitle" idx="15"/>
          </p:nvPr>
        </p:nvSpPr>
        <p:spPr>
          <a:xfrm flipH="1">
            <a:off x="5365422" y="400553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8" name="Google Shape;708;p13"/>
          <p:cNvSpPr txBox="1">
            <a:spLocks noGrp="1"/>
          </p:cNvSpPr>
          <p:nvPr>
            <p:ph type="title" idx="16" hasCustomPrompt="1"/>
          </p:nvPr>
        </p:nvSpPr>
        <p:spPr>
          <a:xfrm>
            <a:off x="682899" y="1816685"/>
            <a:ext cx="849300" cy="4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9" name="Google Shape;709;p13"/>
          <p:cNvSpPr txBox="1">
            <a:spLocks noGrp="1"/>
          </p:cNvSpPr>
          <p:nvPr>
            <p:ph type="title" idx="17" hasCustomPrompt="1"/>
          </p:nvPr>
        </p:nvSpPr>
        <p:spPr>
          <a:xfrm>
            <a:off x="682882" y="2860363"/>
            <a:ext cx="8493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0" name="Google Shape;710;p13"/>
          <p:cNvSpPr txBox="1">
            <a:spLocks noGrp="1"/>
          </p:cNvSpPr>
          <p:nvPr>
            <p:ph type="title" idx="18" hasCustomPrompt="1"/>
          </p:nvPr>
        </p:nvSpPr>
        <p:spPr>
          <a:xfrm>
            <a:off x="682882" y="3893540"/>
            <a:ext cx="8493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1" name="Google Shape;711;p13"/>
          <p:cNvSpPr txBox="1">
            <a:spLocks noGrp="1"/>
          </p:cNvSpPr>
          <p:nvPr>
            <p:ph type="title" idx="19" hasCustomPrompt="1"/>
          </p:nvPr>
        </p:nvSpPr>
        <p:spPr>
          <a:xfrm>
            <a:off x="7611818" y="1816685"/>
            <a:ext cx="849300" cy="4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2" name="Google Shape;712;p13"/>
          <p:cNvSpPr txBox="1">
            <a:spLocks noGrp="1"/>
          </p:cNvSpPr>
          <p:nvPr>
            <p:ph type="title" idx="20" hasCustomPrompt="1"/>
          </p:nvPr>
        </p:nvSpPr>
        <p:spPr>
          <a:xfrm>
            <a:off x="7611818" y="2860363"/>
            <a:ext cx="8493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3" name="Google Shape;713;p13"/>
          <p:cNvSpPr txBox="1">
            <a:spLocks noGrp="1"/>
          </p:cNvSpPr>
          <p:nvPr>
            <p:ph type="title" idx="21" hasCustomPrompt="1"/>
          </p:nvPr>
        </p:nvSpPr>
        <p:spPr>
          <a:xfrm>
            <a:off x="7611818" y="3893540"/>
            <a:ext cx="8493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3_4"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3" name="Google Shape;1613;p24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614" name="Google Shape;1614;p24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615" name="Google Shape;161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16" name="Google Shape;161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7" name="Google Shape;161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8" name="Google Shape;161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9" name="Google Shape;161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0" name="Google Shape;162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1" name="Google Shape;162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2" name="Google Shape;162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3" name="Google Shape;162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4" name="Google Shape;162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25" name="Google Shape;162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26" name="Google Shape;162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7" name="Google Shape;162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8" name="Google Shape;162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9" name="Google Shape;162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0" name="Google Shape;163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1" name="Google Shape;163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2" name="Google Shape;163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3" name="Google Shape;163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634" name="Google Shape;1634;p24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635" name="Google Shape;163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36" name="Google Shape;163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7" name="Google Shape;163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8" name="Google Shape;163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9" name="Google Shape;163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0" name="Google Shape;164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1" name="Google Shape;164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2" name="Google Shape;164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3" name="Google Shape;164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4" name="Google Shape;164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45" name="Google Shape;164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46" name="Google Shape;164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7" name="Google Shape;164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8" name="Google Shape;164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9" name="Google Shape;164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0" name="Google Shape;165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1" name="Google Shape;165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2" name="Google Shape;165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3" name="Google Shape;165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654" name="Google Shape;1654;p24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655" name="Google Shape;165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56" name="Google Shape;165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7" name="Google Shape;165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8" name="Google Shape;165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9" name="Google Shape;165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0" name="Google Shape;166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1" name="Google Shape;166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2" name="Google Shape;166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3" name="Google Shape;166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4" name="Google Shape;166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65" name="Google Shape;166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66" name="Google Shape;166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7" name="Google Shape;166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8" name="Google Shape;166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9" name="Google Shape;166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0" name="Google Shape;167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1" name="Google Shape;167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2" name="Google Shape;167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3" name="Google Shape;167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674" name="Google Shape;1674;p24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675" name="Google Shape;167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76" name="Google Shape;167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7" name="Google Shape;167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8" name="Google Shape;167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9" name="Google Shape;167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0" name="Google Shape;168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1" name="Google Shape;168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2" name="Google Shape;168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3" name="Google Shape;168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4" name="Google Shape;168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85" name="Google Shape;168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86" name="Google Shape;168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7" name="Google Shape;168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8" name="Google Shape;168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9" name="Google Shape;168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0" name="Google Shape;169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1" name="Google Shape;169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2" name="Google Shape;169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3" name="Google Shape;169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694" name="Google Shape;1694;p24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endParaRPr/>
          </a:p>
        </p:txBody>
      </p:sp>
      <p:sp>
        <p:nvSpPr>
          <p:cNvPr id="1695" name="Google Shape;1695;p24"/>
          <p:cNvSpPr/>
          <p:nvPr/>
        </p:nvSpPr>
        <p:spPr>
          <a:xfrm>
            <a:off x="540400" y="1458450"/>
            <a:ext cx="8064000" cy="297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" name="Google Shape;1696;p24"/>
          <p:cNvSpPr txBox="1">
            <a:spLocks noGrp="1"/>
          </p:cNvSpPr>
          <p:nvPr>
            <p:ph type="body" idx="1"/>
          </p:nvPr>
        </p:nvSpPr>
        <p:spPr>
          <a:xfrm>
            <a:off x="815200" y="1454125"/>
            <a:ext cx="7513500" cy="29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b="1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1" name="Google Shape;1871;p27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872" name="Google Shape;1872;p27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873" name="Google Shape;187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74" name="Google Shape;187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5" name="Google Shape;187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6" name="Google Shape;187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7" name="Google Shape;187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8" name="Google Shape;187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9" name="Google Shape;187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0" name="Google Shape;188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1" name="Google Shape;188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2" name="Google Shape;188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883" name="Google Shape;188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884" name="Google Shape;188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5" name="Google Shape;188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6" name="Google Shape;188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7" name="Google Shape;188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8" name="Google Shape;188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9" name="Google Shape;188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0" name="Google Shape;189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1" name="Google Shape;189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892" name="Google Shape;1892;p27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893" name="Google Shape;189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94" name="Google Shape;189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5" name="Google Shape;189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6" name="Google Shape;189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7" name="Google Shape;189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8" name="Google Shape;189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9" name="Google Shape;189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0" name="Google Shape;190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1" name="Google Shape;190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2" name="Google Shape;190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03" name="Google Shape;190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04" name="Google Shape;190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5" name="Google Shape;190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6" name="Google Shape;190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7" name="Google Shape;190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8" name="Google Shape;190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9" name="Google Shape;190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0" name="Google Shape;191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1" name="Google Shape;191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12" name="Google Shape;1912;p27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913" name="Google Shape;191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914" name="Google Shape;191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5" name="Google Shape;191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6" name="Google Shape;191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7" name="Google Shape;191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8" name="Google Shape;191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9" name="Google Shape;191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0" name="Google Shape;192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1" name="Google Shape;192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2" name="Google Shape;192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23" name="Google Shape;192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24" name="Google Shape;192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5" name="Google Shape;192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6" name="Google Shape;192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7" name="Google Shape;192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8" name="Google Shape;192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9" name="Google Shape;192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0" name="Google Shape;193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1" name="Google Shape;193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32" name="Google Shape;1932;p27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933" name="Google Shape;193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934" name="Google Shape;193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5" name="Google Shape;193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6" name="Google Shape;193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7" name="Google Shape;193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8" name="Google Shape;193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9" name="Google Shape;193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0" name="Google Shape;194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1" name="Google Shape;194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2" name="Google Shape;194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43" name="Google Shape;194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44" name="Google Shape;194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5" name="Google Shape;194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6" name="Google Shape;194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7" name="Google Shape;194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8" name="Google Shape;194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9" name="Google Shape;194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50" name="Google Shape;195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51" name="Google Shape;195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952" name="Google Shape;1952;p27"/>
          <p:cNvSpPr txBox="1">
            <a:spLocks noGrp="1"/>
          </p:cNvSpPr>
          <p:nvPr>
            <p:ph type="title"/>
          </p:nvPr>
        </p:nvSpPr>
        <p:spPr>
          <a:xfrm>
            <a:off x="2639875" y="534501"/>
            <a:ext cx="38667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endParaRPr/>
          </a:p>
        </p:txBody>
      </p:sp>
      <p:sp>
        <p:nvSpPr>
          <p:cNvPr id="1953" name="Google Shape;1953;p27"/>
          <p:cNvSpPr txBox="1">
            <a:spLocks noGrp="1"/>
          </p:cNvSpPr>
          <p:nvPr>
            <p:ph type="subTitle" idx="1"/>
          </p:nvPr>
        </p:nvSpPr>
        <p:spPr>
          <a:xfrm>
            <a:off x="2983525" y="1382665"/>
            <a:ext cx="3179400" cy="117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4" name="Google Shape;1954;p27"/>
          <p:cNvSpPr txBox="1"/>
          <p:nvPr/>
        </p:nvSpPr>
        <p:spPr>
          <a:xfrm>
            <a:off x="1692625" y="4062750"/>
            <a:ext cx="5758800" cy="367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CREDITS: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, and includes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955" name="Google Shape;1955;p27"/>
          <p:cNvSpPr/>
          <p:nvPr/>
        </p:nvSpPr>
        <p:spPr>
          <a:xfrm flipH="1">
            <a:off x="7822627" y="4596843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6" name="Google Shape;1956;p27"/>
          <p:cNvSpPr/>
          <p:nvPr/>
        </p:nvSpPr>
        <p:spPr>
          <a:xfrm flipH="1">
            <a:off x="334652" y="4588866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8" name="Google Shape;1958;p28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959" name="Google Shape;1959;p28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960" name="Google Shape;1960;p28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961" name="Google Shape;1961;p28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2" name="Google Shape;1962;p28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3" name="Google Shape;1963;p28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4" name="Google Shape;1964;p28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5" name="Google Shape;1965;p28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6" name="Google Shape;1966;p28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7" name="Google Shape;1967;p28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8" name="Google Shape;1968;p28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9" name="Google Shape;1969;p28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70" name="Google Shape;1970;p28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71" name="Google Shape;1971;p28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2" name="Google Shape;1972;p28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3" name="Google Shape;1973;p28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4" name="Google Shape;1974;p28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5" name="Google Shape;1975;p28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6" name="Google Shape;1976;p28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7" name="Google Shape;1977;p28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8" name="Google Shape;1978;p28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79" name="Google Shape;1979;p28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980" name="Google Shape;1980;p28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981" name="Google Shape;1981;p28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2" name="Google Shape;1982;p28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3" name="Google Shape;1983;p28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4" name="Google Shape;1984;p28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5" name="Google Shape;1985;p28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6" name="Google Shape;1986;p28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7" name="Google Shape;1987;p28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8" name="Google Shape;1988;p28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9" name="Google Shape;1989;p28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90" name="Google Shape;1990;p28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91" name="Google Shape;1991;p28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2" name="Google Shape;1992;p28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3" name="Google Shape;1993;p28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4" name="Google Shape;1994;p28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5" name="Google Shape;1995;p28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6" name="Google Shape;1996;p28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7" name="Google Shape;1997;p28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8" name="Google Shape;1998;p28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99" name="Google Shape;1999;p28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2000" name="Google Shape;2000;p28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2001" name="Google Shape;2001;p28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2" name="Google Shape;2002;p28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3" name="Google Shape;2003;p28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4" name="Google Shape;2004;p28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5" name="Google Shape;2005;p28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6" name="Google Shape;2006;p28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7" name="Google Shape;2007;p28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8" name="Google Shape;2008;p28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9" name="Google Shape;2009;p28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010" name="Google Shape;2010;p28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2011" name="Google Shape;2011;p28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2" name="Google Shape;2012;p28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3" name="Google Shape;2013;p28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4" name="Google Shape;2014;p28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5" name="Google Shape;2015;p28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6" name="Google Shape;2016;p28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7" name="Google Shape;2017;p28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8" name="Google Shape;2018;p28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019" name="Google Shape;2019;p28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2020" name="Google Shape;2020;p28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2021" name="Google Shape;2021;p28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2" name="Google Shape;2022;p28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3" name="Google Shape;2023;p28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4" name="Google Shape;2024;p28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5" name="Google Shape;2025;p28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6" name="Google Shape;2026;p28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7" name="Google Shape;2027;p28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8" name="Google Shape;2028;p28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9" name="Google Shape;2029;p28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030" name="Google Shape;2030;p28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2031" name="Google Shape;2031;p28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2" name="Google Shape;2032;p28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3" name="Google Shape;2033;p28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4" name="Google Shape;2034;p28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5" name="Google Shape;2035;p28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6" name="Google Shape;2036;p28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7" name="Google Shape;2037;p28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8" name="Google Shape;2038;p28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2039" name="Google Shape;2039;p28"/>
          <p:cNvGrpSpPr/>
          <p:nvPr/>
        </p:nvGrpSpPr>
        <p:grpSpPr>
          <a:xfrm flipH="1">
            <a:off x="146539" y="131297"/>
            <a:ext cx="734748" cy="952069"/>
            <a:chOff x="7465916" y="720492"/>
            <a:chExt cx="1139144" cy="1477450"/>
          </a:xfrm>
        </p:grpSpPr>
        <p:sp>
          <p:nvSpPr>
            <p:cNvPr id="2040" name="Google Shape;2040;p28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28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28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28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28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28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6" name="Google Shape;2046;p28"/>
          <p:cNvSpPr/>
          <p:nvPr/>
        </p:nvSpPr>
        <p:spPr>
          <a:xfrm>
            <a:off x="8401572" y="4586124"/>
            <a:ext cx="431700" cy="4203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7" name="Google Shape;2047;p28"/>
          <p:cNvSpPr/>
          <p:nvPr/>
        </p:nvSpPr>
        <p:spPr>
          <a:xfrm>
            <a:off x="8768224" y="4322425"/>
            <a:ext cx="209700" cy="2040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bg>
      <p:bgPr>
        <a:solidFill>
          <a:schemeClr val="dk1"/>
        </a:solidFill>
        <a:effectLst/>
      </p:bgPr>
    </p:bg>
    <p:spTree>
      <p:nvGrpSpPr>
        <p:cNvPr id="1" name="Shape 2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9" name="Google Shape;2049;p29"/>
          <p:cNvGrpSpPr/>
          <p:nvPr/>
        </p:nvGrpSpPr>
        <p:grpSpPr>
          <a:xfrm>
            <a:off x="-151025" y="-87459"/>
            <a:ext cx="9443950" cy="5336943"/>
            <a:chOff x="1366600" y="892542"/>
            <a:chExt cx="757200" cy="649200"/>
          </a:xfrm>
        </p:grpSpPr>
        <p:grpSp>
          <p:nvGrpSpPr>
            <p:cNvPr id="2050" name="Google Shape;2050;p29"/>
            <p:cNvGrpSpPr/>
            <p:nvPr/>
          </p:nvGrpSpPr>
          <p:grpSpPr>
            <a:xfrm>
              <a:off x="1366600" y="892542"/>
              <a:ext cx="757199" cy="649200"/>
              <a:chOff x="1366600" y="892542"/>
              <a:chExt cx="757199" cy="649200"/>
            </a:xfrm>
          </p:grpSpPr>
          <p:cxnSp>
            <p:nvCxnSpPr>
              <p:cNvPr id="2051" name="Google Shape;2051;p29"/>
              <p:cNvCxnSpPr/>
              <p:nvPr/>
            </p:nvCxnSpPr>
            <p:spPr>
              <a:xfrm>
                <a:off x="13666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2" name="Google Shape;2052;p29"/>
              <p:cNvCxnSpPr/>
              <p:nvPr/>
            </p:nvCxnSpPr>
            <p:spPr>
              <a:xfrm>
                <a:off x="15559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3" name="Google Shape;2053;p29"/>
              <p:cNvCxnSpPr/>
              <p:nvPr/>
            </p:nvCxnSpPr>
            <p:spPr>
              <a:xfrm>
                <a:off x="17452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4" name="Google Shape;2054;p29"/>
              <p:cNvCxnSpPr/>
              <p:nvPr/>
            </p:nvCxnSpPr>
            <p:spPr>
              <a:xfrm>
                <a:off x="19344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5" name="Google Shape;2055;p29"/>
              <p:cNvCxnSpPr/>
              <p:nvPr/>
            </p:nvCxnSpPr>
            <p:spPr>
              <a:xfrm>
                <a:off x="21237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56" name="Google Shape;2056;p29"/>
            <p:cNvGrpSpPr/>
            <p:nvPr/>
          </p:nvGrpSpPr>
          <p:grpSpPr>
            <a:xfrm>
              <a:off x="1366600" y="892542"/>
              <a:ext cx="757200" cy="645919"/>
              <a:chOff x="1366600" y="892542"/>
              <a:chExt cx="757200" cy="645919"/>
            </a:xfrm>
          </p:grpSpPr>
          <p:cxnSp>
            <p:nvCxnSpPr>
              <p:cNvPr id="2057" name="Google Shape;2057;p29"/>
              <p:cNvCxnSpPr/>
              <p:nvPr/>
            </p:nvCxnSpPr>
            <p:spPr>
              <a:xfrm>
                <a:off x="1366600" y="892542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8" name="Google Shape;2058;p29"/>
              <p:cNvCxnSpPr/>
              <p:nvPr/>
            </p:nvCxnSpPr>
            <p:spPr>
              <a:xfrm>
                <a:off x="1366600" y="1107849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9" name="Google Shape;2059;p29"/>
              <p:cNvCxnSpPr/>
              <p:nvPr/>
            </p:nvCxnSpPr>
            <p:spPr>
              <a:xfrm>
                <a:off x="1366600" y="1323155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0" name="Google Shape;2060;p29"/>
              <p:cNvCxnSpPr/>
              <p:nvPr/>
            </p:nvCxnSpPr>
            <p:spPr>
              <a:xfrm>
                <a:off x="1366600" y="1538461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061" name="Google Shape;2061;p29"/>
          <p:cNvGrpSpPr/>
          <p:nvPr/>
        </p:nvGrpSpPr>
        <p:grpSpPr>
          <a:xfrm rot="-5400000" flipH="1">
            <a:off x="7774437" y="2192363"/>
            <a:ext cx="1764041" cy="758764"/>
            <a:chOff x="6659230" y="279450"/>
            <a:chExt cx="2217246" cy="953700"/>
          </a:xfrm>
        </p:grpSpPr>
        <p:sp>
          <p:nvSpPr>
            <p:cNvPr id="2062" name="Google Shape;2062;p29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9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29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29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29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7" name="Google Shape;2067;p29"/>
          <p:cNvSpPr/>
          <p:nvPr/>
        </p:nvSpPr>
        <p:spPr>
          <a:xfrm flipH="1">
            <a:off x="259229" y="1477639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8" name="Google Shape;2068;p29"/>
          <p:cNvSpPr/>
          <p:nvPr/>
        </p:nvSpPr>
        <p:spPr>
          <a:xfrm flipH="1">
            <a:off x="6813956" y="176164"/>
            <a:ext cx="246900" cy="2403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3" name="Google Shape;483;p9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484" name="Google Shape;484;p9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485" name="Google Shape;48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486" name="Google Shape;48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7" name="Google Shape;48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8" name="Google Shape;48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9" name="Google Shape;48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0" name="Google Shape;49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1" name="Google Shape;49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2" name="Google Shape;49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3" name="Google Shape;49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4" name="Google Shape;49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95" name="Google Shape;49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496" name="Google Shape;49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7" name="Google Shape;49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8" name="Google Shape;49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9" name="Google Shape;49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0" name="Google Shape;50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1" name="Google Shape;50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2" name="Google Shape;50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3" name="Google Shape;50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4" name="Google Shape;504;p9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505" name="Google Shape;50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06" name="Google Shape;50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7" name="Google Shape;50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8" name="Google Shape;50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9" name="Google Shape;50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0" name="Google Shape;51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1" name="Google Shape;51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2" name="Google Shape;51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3" name="Google Shape;51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4" name="Google Shape;51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15" name="Google Shape;51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516" name="Google Shape;51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7" name="Google Shape;51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8" name="Google Shape;51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9" name="Google Shape;51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0" name="Google Shape;52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1" name="Google Shape;52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2" name="Google Shape;52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3" name="Google Shape;52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24" name="Google Shape;524;p9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25" name="Google Shape;52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26" name="Google Shape;52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7" name="Google Shape;52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8" name="Google Shape;52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9" name="Google Shape;52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0" name="Google Shape;53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1" name="Google Shape;53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2" name="Google Shape;53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3" name="Google Shape;53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4" name="Google Shape;53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35" name="Google Shape;53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536" name="Google Shape;53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7" name="Google Shape;53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8" name="Google Shape;53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9" name="Google Shape;53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0" name="Google Shape;54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1" name="Google Shape;54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3" name="Google Shape;54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44" name="Google Shape;544;p9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45" name="Google Shape;54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46" name="Google Shape;54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7" name="Google Shape;54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8" name="Google Shape;54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9" name="Google Shape;54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0" name="Google Shape;55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1" name="Google Shape;55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2" name="Google Shape;55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3" name="Google Shape;55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4" name="Google Shape;55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55" name="Google Shape;55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556" name="Google Shape;55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7" name="Google Shape;55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8" name="Google Shape;55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9" name="Google Shape;55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0" name="Google Shape;56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1" name="Google Shape;56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2" name="Google Shape;56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3" name="Google Shape;56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564" name="Google Shape;564;p9"/>
          <p:cNvSpPr/>
          <p:nvPr/>
        </p:nvSpPr>
        <p:spPr>
          <a:xfrm>
            <a:off x="1114800" y="1086000"/>
            <a:ext cx="6914400" cy="2971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9"/>
          <p:cNvSpPr txBox="1">
            <a:spLocks noGrp="1"/>
          </p:cNvSpPr>
          <p:nvPr>
            <p:ph type="title"/>
          </p:nvPr>
        </p:nvSpPr>
        <p:spPr>
          <a:xfrm>
            <a:off x="2098025" y="1609100"/>
            <a:ext cx="49476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66" name="Google Shape;566;p9"/>
          <p:cNvSpPr txBox="1">
            <a:spLocks noGrp="1"/>
          </p:cNvSpPr>
          <p:nvPr>
            <p:ph type="subTitle" idx="1"/>
          </p:nvPr>
        </p:nvSpPr>
        <p:spPr>
          <a:xfrm>
            <a:off x="2098025" y="2389294"/>
            <a:ext cx="4947600" cy="11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567" name="Google Shape;567;p9"/>
          <p:cNvGrpSpPr/>
          <p:nvPr/>
        </p:nvGrpSpPr>
        <p:grpSpPr>
          <a:xfrm>
            <a:off x="8031636" y="337016"/>
            <a:ext cx="820754" cy="1064503"/>
            <a:chOff x="7465916" y="720492"/>
            <a:chExt cx="1139144" cy="1477450"/>
          </a:xfrm>
        </p:grpSpPr>
        <p:sp>
          <p:nvSpPr>
            <p:cNvPr id="568" name="Google Shape;568;p9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4" name="Google Shape;574;p9"/>
          <p:cNvSpPr/>
          <p:nvPr/>
        </p:nvSpPr>
        <p:spPr>
          <a:xfrm flipH="1">
            <a:off x="7822627" y="4596843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45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33700" y="339325"/>
            <a:ext cx="8083800" cy="75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37508"/>
            <a:ext cx="7717500" cy="3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9" r:id="rId3"/>
    <p:sldLayoutId id="2147483670" r:id="rId4"/>
    <p:sldLayoutId id="2147483673" r:id="rId5"/>
    <p:sldLayoutId id="2147483674" r:id="rId6"/>
    <p:sldLayoutId id="2147483675" r:id="rId7"/>
    <p:sldLayoutId id="214748367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p33"/>
          <p:cNvSpPr/>
          <p:nvPr/>
        </p:nvSpPr>
        <p:spPr>
          <a:xfrm>
            <a:off x="1118025" y="1086025"/>
            <a:ext cx="6908700" cy="222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0" name="Google Shape;2080;p33"/>
          <p:cNvSpPr txBox="1">
            <a:spLocks noGrp="1"/>
          </p:cNvSpPr>
          <p:nvPr>
            <p:ph type="subTitle" idx="1"/>
          </p:nvPr>
        </p:nvSpPr>
        <p:spPr>
          <a:xfrm>
            <a:off x="2268975" y="3873725"/>
            <a:ext cx="46059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Ciprian</a:t>
            </a:r>
            <a:r>
              <a:rPr lang="en" dirty="0"/>
              <a:t> </a:t>
            </a:r>
            <a:r>
              <a:rPr lang="en" dirty="0" err="1"/>
              <a:t>Păduraru</a:t>
            </a:r>
            <a:r>
              <a:rPr lang="en" dirty="0"/>
              <a:t> &amp; </a:t>
            </a:r>
            <a:r>
              <a:rPr lang="en" dirty="0" err="1"/>
              <a:t>Ștefan</a:t>
            </a:r>
            <a:r>
              <a:rPr lang="en" dirty="0"/>
              <a:t> </a:t>
            </a:r>
            <a:r>
              <a:rPr lang="en" dirty="0" err="1"/>
              <a:t>Iordache</a:t>
            </a:r>
            <a:endParaRPr dirty="0"/>
          </a:p>
        </p:txBody>
      </p:sp>
      <p:sp>
        <p:nvSpPr>
          <p:cNvPr id="2081" name="Google Shape;2081;p33"/>
          <p:cNvSpPr txBox="1">
            <a:spLocks noGrp="1"/>
          </p:cNvSpPr>
          <p:nvPr>
            <p:ph type="ctrTitle"/>
          </p:nvPr>
        </p:nvSpPr>
        <p:spPr>
          <a:xfrm>
            <a:off x="1340625" y="1354950"/>
            <a:ext cx="6462600" cy="8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err="1"/>
              <a:t>Introducere</a:t>
            </a:r>
            <a:r>
              <a:rPr lang="en" sz="3200" dirty="0"/>
              <a:t> </a:t>
            </a:r>
            <a:r>
              <a:rPr lang="en" sz="3200" dirty="0" err="1"/>
              <a:t>în</a:t>
            </a:r>
            <a:r>
              <a:rPr lang="en" sz="3200" dirty="0"/>
              <a:t> Reinforcement Learning</a:t>
            </a:r>
            <a:endParaRPr sz="3200" dirty="0"/>
          </a:p>
        </p:txBody>
      </p:sp>
      <p:sp>
        <p:nvSpPr>
          <p:cNvPr id="2082" name="Google Shape;2082;p33"/>
          <p:cNvSpPr/>
          <p:nvPr/>
        </p:nvSpPr>
        <p:spPr>
          <a:xfrm>
            <a:off x="2649300" y="2361196"/>
            <a:ext cx="3872285" cy="68931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RO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Merriweather"/>
              </a:rPr>
              <a:t>Cursul #2</a:t>
            </a:r>
            <a:endParaRPr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1"/>
              </a:solidFill>
              <a:latin typeface="Merriweather"/>
            </a:endParaRPr>
          </a:p>
        </p:txBody>
      </p:sp>
      <p:sp>
        <p:nvSpPr>
          <p:cNvPr id="2083" name="Google Shape;2083;p33"/>
          <p:cNvSpPr/>
          <p:nvPr/>
        </p:nvSpPr>
        <p:spPr>
          <a:xfrm>
            <a:off x="3261615" y="2357391"/>
            <a:ext cx="2647657" cy="68931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1"/>
              </a:solidFill>
              <a:latin typeface="Merriweather"/>
            </a:endParaRPr>
          </a:p>
        </p:txBody>
      </p:sp>
      <p:grpSp>
        <p:nvGrpSpPr>
          <p:cNvPr id="2084" name="Google Shape;2084;p33"/>
          <p:cNvGrpSpPr/>
          <p:nvPr/>
        </p:nvGrpSpPr>
        <p:grpSpPr>
          <a:xfrm>
            <a:off x="7803335" y="4060517"/>
            <a:ext cx="798976" cy="380999"/>
            <a:chOff x="7740700" y="4100311"/>
            <a:chExt cx="786936" cy="604089"/>
          </a:xfrm>
        </p:grpSpPr>
        <p:grpSp>
          <p:nvGrpSpPr>
            <p:cNvPr id="2085" name="Google Shape;2085;p33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086" name="Google Shape;2086;p33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33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88" name="Google Shape;2088;p33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9" name="Google Shape;2089;p33"/>
          <p:cNvSpPr/>
          <p:nvPr/>
        </p:nvSpPr>
        <p:spPr>
          <a:xfrm>
            <a:off x="2102264" y="175464"/>
            <a:ext cx="337500" cy="3291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0" name="Google Shape;2090;p33"/>
          <p:cNvSpPr/>
          <p:nvPr/>
        </p:nvSpPr>
        <p:spPr>
          <a:xfrm>
            <a:off x="948396" y="1289701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1" name="Google Shape;2091;p33"/>
          <p:cNvSpPr/>
          <p:nvPr/>
        </p:nvSpPr>
        <p:spPr>
          <a:xfrm>
            <a:off x="7248344" y="3112759"/>
            <a:ext cx="427200" cy="4164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2" name="Google Shape;2092;p33"/>
          <p:cNvGrpSpPr/>
          <p:nvPr/>
        </p:nvGrpSpPr>
        <p:grpSpPr>
          <a:xfrm>
            <a:off x="7459073" y="337966"/>
            <a:ext cx="1143140" cy="598828"/>
            <a:chOff x="7055900" y="279450"/>
            <a:chExt cx="1820576" cy="953700"/>
          </a:xfrm>
        </p:grpSpPr>
        <p:sp>
          <p:nvSpPr>
            <p:cNvPr id="2093" name="Google Shape;2093;p33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3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3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3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3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8" name="Google Shape;2098;p33"/>
          <p:cNvGrpSpPr/>
          <p:nvPr/>
        </p:nvGrpSpPr>
        <p:grpSpPr>
          <a:xfrm>
            <a:off x="539126" y="3307343"/>
            <a:ext cx="584139" cy="656583"/>
            <a:chOff x="848509" y="2822478"/>
            <a:chExt cx="624748" cy="702228"/>
          </a:xfrm>
        </p:grpSpPr>
        <p:sp>
          <p:nvSpPr>
            <p:cNvPr id="2099" name="Google Shape;2099;p33"/>
            <p:cNvSpPr/>
            <p:nvPr/>
          </p:nvSpPr>
          <p:spPr>
            <a:xfrm rot="-5400000">
              <a:off x="950207" y="3001656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3"/>
            <p:cNvSpPr/>
            <p:nvPr/>
          </p:nvSpPr>
          <p:spPr>
            <a:xfrm rot="-5400000">
              <a:off x="904258" y="2953980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3"/>
            <p:cNvSpPr/>
            <p:nvPr/>
          </p:nvSpPr>
          <p:spPr>
            <a:xfrm rot="-5400000">
              <a:off x="858308" y="2906304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3"/>
            <p:cNvSpPr/>
            <p:nvPr/>
          </p:nvSpPr>
          <p:spPr>
            <a:xfrm rot="-5400000">
              <a:off x="812359" y="2858628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C6B7-80D2-C09C-7BEC-750E32DD8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Procese Markov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848AFC-F215-3891-A5A0-7F444A1D30FD}"/>
                  </a:ext>
                </a:extLst>
              </p:cNvPr>
              <p:cNvSpPr txBox="1"/>
              <p:nvPr/>
            </p:nvSpPr>
            <p:spPr>
              <a:xfrm>
                <a:off x="5230424" y="1452084"/>
                <a:ext cx="3373976" cy="2637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RO" b="1" dirty="0">
                    <a:solidFill>
                      <a:schemeClr val="bg1">
                        <a:lumMod val="10000"/>
                      </a:schemeClr>
                    </a:solidFill>
                  </a:rPr>
                  <a:t>Starea curentă depinde doar de un set finit de stări din trecut. </a:t>
                </a:r>
              </a:p>
              <a:p>
                <a:pPr>
                  <a:lnSpc>
                    <a:spcPct val="150000"/>
                  </a:lnSpc>
                </a:pPr>
                <a:endParaRPr lang="en-RO" b="1" dirty="0">
                  <a:solidFill>
                    <a:schemeClr val="bg1">
                      <a:lumMod val="10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RO" b="1" dirty="0">
                    <a:solidFill>
                      <a:schemeClr val="bg1">
                        <a:lumMod val="10000"/>
                      </a:schemeClr>
                    </a:solidFill>
                  </a:rPr>
                  <a:t>Procese Markov de ordinul I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RO" b="1" i="1" smtClean="0">
                        <a:latin typeface="Cambria Math" panose="02040503050406030204" pitchFamily="18" charset="0"/>
                      </a:rPr>
                      <m:t>𝑷𝒓</m:t>
                    </m:r>
                    <m:r>
                      <a:rPr lang="en-RO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RO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RO" b="1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RO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RO" b="1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RO" b="1" i="1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RO" b="1" dirty="0"/>
                  <a:t> </a:t>
                </a:r>
                <a14:m>
                  <m:oMath xmlns:m="http://schemas.openxmlformats.org/officeDocument/2006/math">
                    <m:r>
                      <a:rPr lang="en-RO" b="1" i="1">
                        <a:latin typeface="Cambria Math" panose="02040503050406030204" pitchFamily="18" charset="0"/>
                      </a:rPr>
                      <m:t>𝑷𝒓</m:t>
                    </m:r>
                    <m:r>
                      <a:rPr lang="en-RO" b="1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RO" b="1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RO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RO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RO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RO" b="1" dirty="0"/>
              </a:p>
              <a:p>
                <a:pPr algn="ctr">
                  <a:lnSpc>
                    <a:spcPct val="150000"/>
                  </a:lnSpc>
                </a:pPr>
                <a:endParaRPr lang="en-RO" b="1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RO" b="1" dirty="0">
                    <a:solidFill>
                      <a:schemeClr val="bg1">
                        <a:lumMod val="10000"/>
                      </a:schemeClr>
                    </a:solidFill>
                  </a:rPr>
                  <a:t>Procese Markov de ordinul II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RO" b="1" i="1">
                        <a:latin typeface="Cambria Math" panose="02040503050406030204" pitchFamily="18" charset="0"/>
                      </a:rPr>
                      <m:t>𝑷𝒓</m:t>
                    </m:r>
                    <m:r>
                      <a:rPr lang="en-RO" b="1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RO" b="1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RO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RO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RO" b="1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RO" b="1" i="1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RO" b="1" dirty="0"/>
                  <a:t> </a:t>
                </a:r>
                <a14:m>
                  <m:oMath xmlns:m="http://schemas.openxmlformats.org/officeDocument/2006/math">
                    <m:r>
                      <a:rPr lang="en-RO" b="1" i="1">
                        <a:latin typeface="Cambria Math" panose="02040503050406030204" pitchFamily="18" charset="0"/>
                      </a:rPr>
                      <m:t>𝑷𝒓</m:t>
                    </m:r>
                    <m:r>
                      <a:rPr lang="en-RO" b="1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RO" b="1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RO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RO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RO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RO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RO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RO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848AFC-F215-3891-A5A0-7F444A1D3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424" y="1452084"/>
                <a:ext cx="3373976" cy="2637710"/>
              </a:xfrm>
              <a:prstGeom prst="rect">
                <a:avLst/>
              </a:prstGeom>
              <a:blipFill>
                <a:blip r:embed="rId2"/>
                <a:stretch>
                  <a:fillRect l="-375" b="-957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F1AF76C-43A6-F353-579F-918B1EAA2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" y="1930400"/>
            <a:ext cx="4254500" cy="414334"/>
          </a:xfrm>
          <a:prstGeom prst="rect">
            <a:avLst/>
          </a:prstGeom>
        </p:spPr>
      </p:pic>
      <p:pic>
        <p:nvPicPr>
          <p:cNvPr id="8" name="Picture 7" descr="A picture containing text, pool ball&#10;&#10;Description automatically generated">
            <a:extLst>
              <a:ext uri="{FF2B5EF4-FFF2-40B4-BE49-F238E27FC236}">
                <a16:creationId xmlns:a16="http://schemas.microsoft.com/office/drawing/2014/main" id="{473864AB-E605-1717-7AEA-3BE239491B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00" y="3190359"/>
            <a:ext cx="4278566" cy="97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294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C6B7-80D2-C09C-7BEC-750E32DD8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Procese Markov – staționaritate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848AFC-F215-3891-A5A0-7F444A1D30FD}"/>
                  </a:ext>
                </a:extLst>
              </p:cNvPr>
              <p:cNvSpPr txBox="1"/>
              <p:nvPr/>
            </p:nvSpPr>
            <p:spPr>
              <a:xfrm>
                <a:off x="5230424" y="1452084"/>
                <a:ext cx="3373976" cy="3373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RO" b="1" dirty="0">
                    <a:solidFill>
                      <a:schemeClr val="bg1">
                        <a:lumMod val="10000"/>
                      </a:schemeClr>
                    </a:solidFill>
                  </a:rPr>
                  <a:t>În mod implicit, un proces Markov se referă la cel de ordinul I.</a:t>
                </a:r>
              </a:p>
              <a:p>
                <a:pPr>
                  <a:lnSpc>
                    <a:spcPct val="150000"/>
                  </a:lnSpc>
                </a:pPr>
                <a:endParaRPr lang="en-RO" b="1" dirty="0">
                  <a:solidFill>
                    <a:schemeClr val="bg1">
                      <a:lumMod val="10000"/>
                    </a:scheme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RO" b="1" i="1" smtClean="0">
                        <a:latin typeface="Cambria Math" panose="02040503050406030204" pitchFamily="18" charset="0"/>
                      </a:rPr>
                      <m:t>𝑷𝒓</m:t>
                    </m:r>
                    <m:r>
                      <a:rPr lang="en-RO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RO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RO" b="1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RO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RO" b="1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RO" b="1" i="1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RO" b="1" dirty="0"/>
                  <a:t> </a:t>
                </a:r>
                <a14:m>
                  <m:oMath xmlns:m="http://schemas.openxmlformats.org/officeDocument/2006/math">
                    <m:r>
                      <a:rPr lang="en-RO" b="1" i="1">
                        <a:latin typeface="Cambria Math" panose="02040503050406030204" pitchFamily="18" charset="0"/>
                      </a:rPr>
                      <m:t>𝑷𝒓</m:t>
                    </m:r>
                    <m:r>
                      <a:rPr lang="en-RO" b="1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RO" b="1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RO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RO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RO" b="1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RO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RO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RO" b="1" dirty="0"/>
                  <a:t> </a:t>
                </a:r>
              </a:p>
              <a:p>
                <a:pPr algn="ctr">
                  <a:lnSpc>
                    <a:spcPct val="150000"/>
                  </a:lnSpc>
                </a:pPr>
                <a:endParaRPr lang="en-RO" b="1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RO" dirty="0"/>
                  <a:t>Extindem reprezentarea de mai sus către termenul de </a:t>
                </a:r>
                <a:r>
                  <a:rPr lang="en-RO" b="1" i="1" dirty="0"/>
                  <a:t>proces staționar:</a:t>
                </a:r>
              </a:p>
              <a:p>
                <a:pPr>
                  <a:lnSpc>
                    <a:spcPct val="150000"/>
                  </a:lnSpc>
                </a:pPr>
                <a:endParaRPr lang="en-RO" b="1" i="1" dirty="0"/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RO" b="1" i="1" smtClean="0">
                        <a:latin typeface="Cambria Math" panose="02040503050406030204" pitchFamily="18" charset="0"/>
                      </a:rPr>
                      <m:t>𝑷𝒓</m:t>
                    </m:r>
                    <m:r>
                      <a:rPr lang="en-RO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RO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RO" b="1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RO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RO" b="1" i="1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RO" b="1" dirty="0"/>
                  <a:t> </a:t>
                </a:r>
                <a14:m>
                  <m:oMath xmlns:m="http://schemas.openxmlformats.org/officeDocument/2006/math">
                    <m:r>
                      <a:rPr lang="en-RO" b="1" i="1">
                        <a:latin typeface="Cambria Math" panose="02040503050406030204" pitchFamily="18" charset="0"/>
                      </a:rPr>
                      <m:t>𝑷𝒓</m:t>
                    </m:r>
                    <m:r>
                      <a:rPr lang="en-RO" b="1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sSup>
                          <m:sSupPr>
                            <m:ctrlPr>
                              <a:rPr lang="en-RO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RO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p>
                            <m:r>
                              <a:rPr lang="en-RO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RO" b="1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RO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sSup>
                          <m:sSupPr>
                            <m:ctrlPr>
                              <a:rPr lang="en-RO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RO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p>
                            <m:r>
                              <a:rPr lang="en-RO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RO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RO" b="1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RO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sSup>
                      <m:sSupPr>
                        <m:ctrlPr>
                          <a:rPr lang="en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RO" b="1" dirty="0"/>
                  <a:t> </a:t>
                </a:r>
              </a:p>
              <a:p>
                <a:pPr>
                  <a:lnSpc>
                    <a:spcPct val="150000"/>
                  </a:lnSpc>
                </a:pPr>
                <a:endParaRPr lang="en-RO" b="1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848AFC-F215-3891-A5A0-7F444A1D3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424" y="1452084"/>
                <a:ext cx="3373976" cy="3373103"/>
              </a:xfrm>
              <a:prstGeom prst="rect">
                <a:avLst/>
              </a:prstGeom>
              <a:blipFill>
                <a:blip r:embed="rId2"/>
                <a:stretch>
                  <a:fillRect l="-375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F1AF76C-43A6-F353-579F-918B1EAA2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50" y="2157416"/>
            <a:ext cx="4254500" cy="4143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195190-92F1-F059-1404-1D56C8E9797D}"/>
                  </a:ext>
                </a:extLst>
              </p:cNvPr>
              <p:cNvSpPr txBox="1"/>
              <p:nvPr/>
            </p:nvSpPr>
            <p:spPr>
              <a:xfrm>
                <a:off x="828811" y="3347308"/>
                <a:ext cx="3373976" cy="698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RO" dirty="0">
                    <a:solidFill>
                      <a:schemeClr val="bg1">
                        <a:lumMod val="10000"/>
                      </a:schemeClr>
                    </a:solidFill>
                  </a:rPr>
                  <a:t>Avantajul unui proces staționar: </a:t>
                </a:r>
                <a:r>
                  <a:rPr lang="en-RO" b="1" dirty="0">
                    <a:solidFill>
                      <a:srgbClr val="00B050"/>
                    </a:solidFill>
                  </a:rPr>
                  <a:t>reprezentarea simplă! </a:t>
                </a:r>
                <a14:m>
                  <m:oMath xmlns:m="http://schemas.openxmlformats.org/officeDocument/2006/math">
                    <m:r>
                      <a:rPr lang="en-RO" b="1" i="1" smtClean="0">
                        <a:latin typeface="Cambria Math" panose="02040503050406030204" pitchFamily="18" charset="0"/>
                      </a:rPr>
                      <m:t>𝑷𝒓</m:t>
                    </m:r>
                    <m:d>
                      <m:dPr>
                        <m:endChr m:val="|"/>
                        <m:ctrlPr>
                          <a:rPr lang="en-RO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RO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RO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RO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RO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RO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RO" b="1" i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195190-92F1-F059-1404-1D56C8E97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811" y="3347308"/>
                <a:ext cx="3373976" cy="698717"/>
              </a:xfrm>
              <a:prstGeom prst="rect">
                <a:avLst/>
              </a:prstGeom>
              <a:blipFill>
                <a:blip r:embed="rId4"/>
                <a:stretch>
                  <a:fillRect l="-752" b="-8929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oogle Shape;2499;p46">
            <a:extLst>
              <a:ext uri="{FF2B5EF4-FFF2-40B4-BE49-F238E27FC236}">
                <a16:creationId xmlns:a16="http://schemas.microsoft.com/office/drawing/2014/main" id="{FED1F881-37E5-3AB7-3CB0-AF234CBAC0C1}"/>
              </a:ext>
            </a:extLst>
          </p:cNvPr>
          <p:cNvCxnSpPr>
            <a:cxnSpLocks/>
          </p:cNvCxnSpPr>
          <p:nvPr/>
        </p:nvCxnSpPr>
        <p:spPr>
          <a:xfrm rot="10800000">
            <a:off x="3913578" y="3695702"/>
            <a:ext cx="1316849" cy="1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2335724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8832-B04E-3F6F-64C4-188FD1EA8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Întrebări naturale…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B36AB-2BC4-428A-6357-8AA0690954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RO" dirty="0"/>
              <a:t>Cum reprezentăm stările? Cât de multe caracteristici adăugăm?</a:t>
            </a:r>
          </a:p>
          <a:p>
            <a:pPr lvl="1"/>
            <a:r>
              <a:rPr lang="en-RO" dirty="0"/>
              <a:t>Răspuns: Până când procesul poate fi considerat Markovian, respectiv staționar.</a:t>
            </a:r>
          </a:p>
          <a:p>
            <a:pPr marL="596900" lvl="1" indent="0">
              <a:buNone/>
            </a:pPr>
            <a:endParaRPr lang="en-RO" dirty="0"/>
          </a:p>
          <a:p>
            <a:r>
              <a:rPr lang="en-RO" dirty="0"/>
              <a:t>Există posibilitatea să adăugăm prea multe componente unei stări?</a:t>
            </a:r>
          </a:p>
          <a:p>
            <a:pPr lvl="1"/>
            <a:r>
              <a:rPr lang="en-RO" dirty="0"/>
              <a:t>Răspuns: Da! Adăugarea de componente va crește complexitatea calculelor, implicit necesarul computațional.</a:t>
            </a:r>
          </a:p>
          <a:p>
            <a:pPr lvl="1"/>
            <a:r>
              <a:rPr lang="en-RO" dirty="0"/>
              <a:t>Soluția: Căutam cel mai mic subset de caracteristici care descrie procesul complet procesul Markovian!</a:t>
            </a:r>
          </a:p>
          <a:p>
            <a:pPr lvl="1"/>
            <a:endParaRPr lang="en-RO" dirty="0"/>
          </a:p>
          <a:p>
            <a:r>
              <a:rPr lang="en-RO" dirty="0"/>
              <a:t>Ce utilizăm în practică?</a:t>
            </a:r>
          </a:p>
          <a:p>
            <a:pPr lvl="1"/>
            <a:r>
              <a:rPr lang="en-RO" dirty="0"/>
              <a:t>Răspuns: Cel mai frecvent vom utiliza următoarea presupunere -&gt;</a:t>
            </a:r>
            <a:r>
              <a:rPr lang="en-RO" b="1" i="1" dirty="0"/>
              <a:t> s</a:t>
            </a:r>
            <a:r>
              <a:rPr lang="en-RO" b="1" i="1" baseline="-25000" dirty="0"/>
              <a:t>t </a:t>
            </a:r>
            <a:r>
              <a:rPr lang="en-RO" b="1" i="1" dirty="0"/>
              <a:t>= o</a:t>
            </a:r>
            <a:r>
              <a:rPr lang="en-RO" b="1" i="1" baseline="-25000" dirty="0"/>
              <a:t>t</a:t>
            </a:r>
            <a:endParaRPr lang="en-RO" b="1" i="1" dirty="0"/>
          </a:p>
        </p:txBody>
      </p:sp>
    </p:spTree>
    <p:extLst>
      <p:ext uri="{BB962C8B-B14F-4D97-AF65-F5344CB8AC3E}">
        <p14:creationId xmlns:p14="http://schemas.microsoft.com/office/powerpoint/2010/main" val="2400012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8832-B04E-3F6F-64C4-188FD1EA8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Despre decizii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B36AB-2BC4-428A-6357-8AA0690954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RO" dirty="0"/>
              <a:t>Considerăm faptul că simplele predicții sunt inutile. De ce???</a:t>
            </a:r>
          </a:p>
          <a:p>
            <a:pPr lvl="1"/>
            <a:r>
              <a:rPr lang="en-RO" dirty="0"/>
              <a:t>Răspuns: Dorim să obținem informații care vor influența alegerile viitoare, nu simple predicții utile unui singur moment.</a:t>
            </a:r>
          </a:p>
          <a:p>
            <a:pPr marL="596900" lvl="1" indent="0">
              <a:buNone/>
            </a:pPr>
            <a:endParaRPr lang="en-RO" dirty="0"/>
          </a:p>
          <a:p>
            <a:r>
              <a:rPr lang="en-RO" dirty="0"/>
              <a:t>Astfel, sarcina noastră constă în conceperea unor algoritmi capabili să furnizeze decizii!</a:t>
            </a:r>
          </a:p>
          <a:p>
            <a:pPr lvl="1"/>
            <a:endParaRPr lang="en-RO" dirty="0"/>
          </a:p>
          <a:p>
            <a:r>
              <a:rPr lang="en-RO" dirty="0"/>
              <a:t>Dar, cum influențăm deciziile? Cum construim acest algoritm?</a:t>
            </a:r>
          </a:p>
          <a:p>
            <a:pPr lvl="1"/>
            <a:r>
              <a:rPr lang="en-RO" dirty="0"/>
              <a:t>Răspuns: </a:t>
            </a:r>
            <a:r>
              <a:rPr lang="en-RO" b="1" i="1" dirty="0"/>
              <a:t>Procese Decizionale Markov!</a:t>
            </a:r>
          </a:p>
        </p:txBody>
      </p:sp>
    </p:spTree>
    <p:extLst>
      <p:ext uri="{BB962C8B-B14F-4D97-AF65-F5344CB8AC3E}">
        <p14:creationId xmlns:p14="http://schemas.microsoft.com/office/powerpoint/2010/main" val="3336946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C6B7-80D2-C09C-7BEC-750E32DD8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Procese Decizionale Markov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38D70BA-9F17-B032-E947-846591915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901" y="1536700"/>
            <a:ext cx="7118197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566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8832-B04E-3F6F-64C4-188FD1EA8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Întrebări naturale… (partea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B36AB-2BC4-428A-6357-8AA0690954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RO" dirty="0"/>
              <a:t>Stările sunt în continuare de tip Markov? </a:t>
            </a:r>
          </a:p>
          <a:p>
            <a:pPr>
              <a:lnSpc>
                <a:spcPct val="150000"/>
              </a:lnSpc>
            </a:pPr>
            <a:r>
              <a:rPr lang="en-RO" dirty="0"/>
              <a:t>Este lumea parțial observabilă?</a:t>
            </a:r>
          </a:p>
          <a:p>
            <a:pPr>
              <a:lnSpc>
                <a:spcPct val="150000"/>
              </a:lnSpc>
            </a:pPr>
            <a:r>
              <a:rPr lang="en-RO" dirty="0"/>
              <a:t>Dinamica este deterministă sau stochastică?</a:t>
            </a:r>
          </a:p>
          <a:p>
            <a:pPr>
              <a:lnSpc>
                <a:spcPct val="150000"/>
              </a:lnSpc>
            </a:pPr>
            <a:r>
              <a:rPr lang="en-RO" dirty="0"/>
              <a:t>Acțiunile influențează recompensa imediată sau afectează recompensele și starea următoare?</a:t>
            </a:r>
          </a:p>
        </p:txBody>
      </p:sp>
    </p:spTree>
    <p:extLst>
      <p:ext uri="{BB962C8B-B14F-4D97-AF65-F5344CB8AC3E}">
        <p14:creationId xmlns:p14="http://schemas.microsoft.com/office/powerpoint/2010/main" val="1113113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37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err="1"/>
              <a:t>Algoritmi</a:t>
            </a:r>
            <a:r>
              <a:rPr lang="en" sz="4400" dirty="0"/>
              <a:t> RL</a:t>
            </a:r>
            <a:endParaRPr sz="4400" dirty="0"/>
          </a:p>
        </p:txBody>
      </p:sp>
      <p:sp>
        <p:nvSpPr>
          <p:cNvPr id="2192" name="Google Shape;2192;p37"/>
          <p:cNvSpPr txBox="1">
            <a:spLocks noGrp="1"/>
          </p:cNvSpPr>
          <p:nvPr>
            <p:ph type="subTitle" idx="1"/>
          </p:nvPr>
        </p:nvSpPr>
        <p:spPr>
          <a:xfrm>
            <a:off x="2242297" y="3984875"/>
            <a:ext cx="22983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err="1"/>
              <a:t>Începe</a:t>
            </a:r>
            <a:r>
              <a:rPr lang="en" dirty="0"/>
              <a:t> </a:t>
            </a:r>
            <a:r>
              <a:rPr lang="en" dirty="0" err="1"/>
              <a:t>distracția</a:t>
            </a:r>
            <a:r>
              <a:rPr lang="en" dirty="0"/>
              <a:t>!</a:t>
            </a:r>
            <a:endParaRPr dirty="0"/>
          </a:p>
        </p:txBody>
      </p:sp>
      <p:sp>
        <p:nvSpPr>
          <p:cNvPr id="2193" name="Google Shape;2193;p37"/>
          <p:cNvSpPr/>
          <p:nvPr/>
        </p:nvSpPr>
        <p:spPr>
          <a:xfrm>
            <a:off x="22951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</a:t>
            </a:r>
            <a:r>
              <a:rPr lang="en-RO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3</a:t>
            </a:r>
            <a:endParaRPr b="0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1"/>
              </a:solidFill>
              <a:latin typeface="Merriweather;900"/>
            </a:endParaRPr>
          </a:p>
        </p:txBody>
      </p:sp>
      <p:sp>
        <p:nvSpPr>
          <p:cNvPr id="2195" name="Google Shape;2195;p37"/>
          <p:cNvSpPr/>
          <p:nvPr/>
        </p:nvSpPr>
        <p:spPr>
          <a:xfrm>
            <a:off x="1594863" y="1565164"/>
            <a:ext cx="236700" cy="2307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37"/>
          <p:cNvSpPr/>
          <p:nvPr/>
        </p:nvSpPr>
        <p:spPr>
          <a:xfrm>
            <a:off x="6757396" y="3778965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7" name="Google Shape;2197;p37"/>
          <p:cNvGrpSpPr/>
          <p:nvPr/>
        </p:nvGrpSpPr>
        <p:grpSpPr>
          <a:xfrm>
            <a:off x="6939236" y="1683082"/>
            <a:ext cx="1370960" cy="1778111"/>
            <a:chOff x="7465916" y="720492"/>
            <a:chExt cx="1139144" cy="1477450"/>
          </a:xfrm>
        </p:grpSpPr>
        <p:sp>
          <p:nvSpPr>
            <p:cNvPr id="2198" name="Google Shape;2198;p37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7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7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7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7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7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37"/>
          <p:cNvGrpSpPr/>
          <p:nvPr/>
        </p:nvGrpSpPr>
        <p:grpSpPr>
          <a:xfrm rot="5400000">
            <a:off x="-149785" y="2103340"/>
            <a:ext cx="1764685" cy="924421"/>
            <a:chOff x="7055900" y="279450"/>
            <a:chExt cx="1820576" cy="953700"/>
          </a:xfrm>
        </p:grpSpPr>
        <p:sp>
          <p:nvSpPr>
            <p:cNvPr id="2205" name="Google Shape;2205;p37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7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0" name="Google Shape;2210;p37"/>
          <p:cNvSpPr/>
          <p:nvPr/>
        </p:nvSpPr>
        <p:spPr>
          <a:xfrm>
            <a:off x="3843151" y="434151"/>
            <a:ext cx="236700" cy="2307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6539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Google Shape;2215;p38"/>
          <p:cNvSpPr txBox="1">
            <a:spLocks noGrp="1"/>
          </p:cNvSpPr>
          <p:nvPr>
            <p:ph type="title"/>
          </p:nvPr>
        </p:nvSpPr>
        <p:spPr>
          <a:xfrm>
            <a:off x="2098025" y="1334693"/>
            <a:ext cx="4947600" cy="7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3200" dirty="0"/>
              <a:t>Algoritmi RL</a:t>
            </a:r>
          </a:p>
        </p:txBody>
      </p:sp>
      <p:sp>
        <p:nvSpPr>
          <p:cNvPr id="2216" name="Google Shape;2216;p38"/>
          <p:cNvSpPr txBox="1">
            <a:spLocks noGrp="1"/>
          </p:cNvSpPr>
          <p:nvPr>
            <p:ph type="subTitle" idx="1"/>
          </p:nvPr>
        </p:nvSpPr>
        <p:spPr>
          <a:xfrm>
            <a:off x="2098025" y="2119193"/>
            <a:ext cx="4947600" cy="13730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ro-RO" dirty="0"/>
              <a:t>Cuprind una sau mai multe dintre următoarele componente: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endParaRPr lang="ro-RO" dirty="0"/>
          </a:p>
          <a:p>
            <a:pPr marL="1657350" lvl="3" indent="-285750" algn="l">
              <a:buFont typeface="Arial" panose="020B0604020202020204" pitchFamily="34" charset="0"/>
              <a:buChar char="•"/>
            </a:pPr>
            <a:r>
              <a:rPr lang="ro-RO" sz="1600" b="1" dirty="0"/>
              <a:t>Model</a:t>
            </a:r>
          </a:p>
          <a:p>
            <a:pPr marL="1657350" lvl="3" indent="-285750" algn="l">
              <a:buFont typeface="Arial" panose="020B0604020202020204" pitchFamily="34" charset="0"/>
              <a:buChar char="•"/>
            </a:pPr>
            <a:r>
              <a:rPr lang="ro-RO" sz="1600" b="1" dirty="0"/>
              <a:t>Politică (</a:t>
            </a:r>
            <a:r>
              <a:rPr lang="ro-RO" sz="1600" b="1" dirty="0" err="1"/>
              <a:t>Policy</a:t>
            </a:r>
            <a:r>
              <a:rPr lang="ro-RO" sz="1600" b="1" dirty="0"/>
              <a:t>)</a:t>
            </a:r>
          </a:p>
          <a:p>
            <a:pPr marL="1657350" lvl="3" indent="-285750" algn="l">
              <a:buFont typeface="Arial" panose="020B0604020202020204" pitchFamily="34" charset="0"/>
              <a:buChar char="•"/>
            </a:pPr>
            <a:r>
              <a:rPr lang="ro-RO" sz="1600" b="1" dirty="0" err="1"/>
              <a:t>Value</a:t>
            </a:r>
            <a:r>
              <a:rPr lang="ro-RO" sz="1600" b="1" dirty="0"/>
              <a:t> </a:t>
            </a:r>
            <a:r>
              <a:rPr lang="ro-RO" sz="1600" b="1" dirty="0" err="1"/>
              <a:t>Function</a:t>
            </a:r>
            <a:endParaRPr lang="ro-RO" sz="1600" b="1" dirty="0"/>
          </a:p>
        </p:txBody>
      </p:sp>
      <p:sp>
        <p:nvSpPr>
          <p:cNvPr id="2217" name="Google Shape;2217;p38"/>
          <p:cNvSpPr/>
          <p:nvPr/>
        </p:nvSpPr>
        <p:spPr>
          <a:xfrm flipH="1">
            <a:off x="1526099" y="926845"/>
            <a:ext cx="336300" cy="3270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8" name="Google Shape;2218;p38"/>
          <p:cNvGrpSpPr/>
          <p:nvPr/>
        </p:nvGrpSpPr>
        <p:grpSpPr>
          <a:xfrm rot="10800000">
            <a:off x="1124208" y="3890592"/>
            <a:ext cx="1728455" cy="905443"/>
            <a:chOff x="7055900" y="279450"/>
            <a:chExt cx="1820576" cy="953700"/>
          </a:xfrm>
        </p:grpSpPr>
        <p:sp>
          <p:nvSpPr>
            <p:cNvPr id="2219" name="Google Shape;2219;p38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38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38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38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38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4" name="Google Shape;2224;p38"/>
          <p:cNvSpPr/>
          <p:nvPr/>
        </p:nvSpPr>
        <p:spPr>
          <a:xfrm flipH="1">
            <a:off x="989350" y="586499"/>
            <a:ext cx="245400" cy="2385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5" name="Google Shape;2225;p38"/>
          <p:cNvSpPr/>
          <p:nvPr/>
        </p:nvSpPr>
        <p:spPr>
          <a:xfrm flipH="1">
            <a:off x="3868125" y="4302574"/>
            <a:ext cx="245400" cy="2385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8832-B04E-3F6F-64C4-188FD1EA8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Modelul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91B36AB-2BC4-428A-6357-8AA06909541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RO" dirty="0"/>
                  <a:t>Este reprezentarea agentului pentru felul în care mediul se va schimba în urma unei anumite acțiuni.</a:t>
                </a:r>
              </a:p>
              <a:p>
                <a:pPr marL="139700" indent="0">
                  <a:lnSpc>
                    <a:spcPct val="150000"/>
                  </a:lnSpc>
                  <a:buNone/>
                </a:pPr>
                <a:endParaRPr lang="en-RO" dirty="0"/>
              </a:p>
              <a:p>
                <a:pPr>
                  <a:lnSpc>
                    <a:spcPct val="150000"/>
                  </a:lnSpc>
                </a:pPr>
                <a:r>
                  <a:rPr lang="en-RO" dirty="0"/>
                  <a:t>Tranzițiile (felul în care agentul prezice următoarea stare):</a:t>
                </a:r>
              </a:p>
              <a:p>
                <a:pPr marL="1397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endChr m:val="|"/>
                          <m:ctrlPr>
                            <a:rPr lang="en-RO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RO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R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RO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RO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RO" dirty="0"/>
              </a:p>
              <a:p>
                <a:pPr marL="139700" indent="0">
                  <a:lnSpc>
                    <a:spcPct val="150000"/>
                  </a:lnSpc>
                  <a:buNone/>
                </a:pPr>
                <a:endParaRPr lang="en-RO" dirty="0"/>
              </a:p>
              <a:p>
                <a:pPr>
                  <a:lnSpc>
                    <a:spcPct val="150000"/>
                  </a:lnSpc>
                </a:pPr>
                <a:r>
                  <a:rPr lang="en-RO" dirty="0"/>
                  <a:t>Metodologia de predicție a recompenselor:</a:t>
                </a:r>
              </a:p>
              <a:p>
                <a:pPr marL="1397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𝒓</m:t>
                      </m:r>
                      <m:d>
                        <m:dPr>
                          <m:ctrlPr>
                            <a:rPr lang="en-RO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R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RO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RO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RO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RO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RO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RO" dirty="0"/>
              </a:p>
              <a:p>
                <a:pPr marL="139700" indent="0">
                  <a:lnSpc>
                    <a:spcPct val="150000"/>
                  </a:lnSpc>
                  <a:buNone/>
                </a:pPr>
                <a:endParaRPr lang="en-RO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91B36AB-2BC4-428A-6357-8AA0690954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r="-845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1636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9CA8832-B04E-3F6F-64C4-188FD1EA851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RO" dirty="0"/>
                  <a:t>Politica (Policy) - </a:t>
                </a:r>
                <a14:m>
                  <m:oMath xmlns:m="http://schemas.openxmlformats.org/officeDocument/2006/math">
                    <m:r>
                      <a:rPr lang="en-RO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RO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9CA8832-B04E-3F6F-64C4-188FD1EA85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91B36AB-2BC4-428A-6357-8AA06909541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RO" dirty="0"/>
                  <a:t>O politică determină felul în care agentul alege acțiunile pe care le execută. Este o funcție de forma </a:t>
                </a:r>
                <a:endParaRPr lang="en-RO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397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RO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𝝅</m:t>
                      </m:r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RO" dirty="0"/>
              </a:p>
              <a:p>
                <a:pPr marL="139700" indent="0">
                  <a:lnSpc>
                    <a:spcPct val="150000"/>
                  </a:lnSpc>
                  <a:buNone/>
                </a:pPr>
                <a:endParaRPr lang="en-RO" dirty="0"/>
              </a:p>
              <a:p>
                <a:pPr>
                  <a:lnSpc>
                    <a:spcPct val="150000"/>
                  </a:lnSpc>
                </a:pPr>
                <a:r>
                  <a:rPr lang="en-RO" dirty="0"/>
                  <a:t>Politici deterministe:       </a:t>
                </a:r>
                <a14:m>
                  <m:oMath xmlns:m="http://schemas.openxmlformats.org/officeDocument/2006/math">
                    <m:r>
                      <a:rPr lang="en-RO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  <m:d>
                      <m:dPr>
                        <m:ctrlPr>
                          <a:rPr lang="en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RO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RO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</m:oMath>
                </a14:m>
                <a:endParaRPr lang="en-RO" dirty="0"/>
              </a:p>
              <a:p>
                <a:pPr marL="139700" indent="0">
                  <a:lnSpc>
                    <a:spcPct val="150000"/>
                  </a:lnSpc>
                  <a:buNone/>
                </a:pPr>
                <a:endParaRPr lang="en-RO" dirty="0"/>
              </a:p>
              <a:p>
                <a:pPr>
                  <a:lnSpc>
                    <a:spcPct val="150000"/>
                  </a:lnSpc>
                </a:pPr>
                <a:r>
                  <a:rPr lang="en-RO" dirty="0"/>
                  <a:t>Politici stochastice:          </a:t>
                </a:r>
                <a14:m>
                  <m:oMath xmlns:m="http://schemas.openxmlformats.org/officeDocument/2006/math">
                    <m:r>
                      <a:rPr lang="en-RO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  <m:d>
                      <m:dPr>
                        <m:ctrlPr>
                          <a:rPr lang="en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RO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RO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𝑷𝒓</m:t>
                    </m:r>
                    <m:d>
                      <m:dPr>
                        <m:ctrlPr>
                          <a:rPr lang="en-R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R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RO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RO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R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RO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RO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RO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endParaRPr lang="en-RO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91B36AB-2BC4-428A-6357-8AA0690954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3537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" name="Google Shape;2150;p36"/>
          <p:cNvGrpSpPr/>
          <p:nvPr/>
        </p:nvGrpSpPr>
        <p:grpSpPr>
          <a:xfrm>
            <a:off x="1016749" y="1718251"/>
            <a:ext cx="731519" cy="822961"/>
            <a:chOff x="4314469" y="1612892"/>
            <a:chExt cx="486900" cy="607800"/>
          </a:xfrm>
        </p:grpSpPr>
        <p:sp>
          <p:nvSpPr>
            <p:cNvPr id="2151" name="Google Shape;2151;p36"/>
            <p:cNvSpPr/>
            <p:nvPr/>
          </p:nvSpPr>
          <p:spPr>
            <a:xfrm rot="5400000" flipH="1">
              <a:off x="4277419" y="1649942"/>
              <a:ext cx="5610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6"/>
            <p:cNvSpPr/>
            <p:nvPr/>
          </p:nvSpPr>
          <p:spPr>
            <a:xfrm rot="5400000" flipH="1">
              <a:off x="4277419" y="1696742"/>
              <a:ext cx="561000" cy="4869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2" name="Google Shape;2162;p36"/>
          <p:cNvGrpSpPr/>
          <p:nvPr/>
        </p:nvGrpSpPr>
        <p:grpSpPr>
          <a:xfrm>
            <a:off x="5367872" y="2447309"/>
            <a:ext cx="731519" cy="822961"/>
            <a:chOff x="4314469" y="1612892"/>
            <a:chExt cx="486900" cy="607800"/>
          </a:xfrm>
        </p:grpSpPr>
        <p:sp>
          <p:nvSpPr>
            <p:cNvPr id="2163" name="Google Shape;2163;p36"/>
            <p:cNvSpPr/>
            <p:nvPr/>
          </p:nvSpPr>
          <p:spPr>
            <a:xfrm rot="5400000" flipH="1">
              <a:off x="4277419" y="1649942"/>
              <a:ext cx="5610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6"/>
            <p:cNvSpPr/>
            <p:nvPr/>
          </p:nvSpPr>
          <p:spPr>
            <a:xfrm rot="5400000" flipH="1">
              <a:off x="4277419" y="1696742"/>
              <a:ext cx="561000" cy="4869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5" name="Google Shape;2165;p36"/>
          <p:cNvSpPr txBox="1">
            <a:spLocks noGrp="1"/>
          </p:cNvSpPr>
          <p:nvPr>
            <p:ph type="title"/>
          </p:nvPr>
        </p:nvSpPr>
        <p:spPr>
          <a:xfrm>
            <a:off x="540475" y="342800"/>
            <a:ext cx="8062200" cy="7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Cuprins</a:t>
            </a:r>
            <a:endParaRPr dirty="0"/>
          </a:p>
        </p:txBody>
      </p:sp>
      <p:sp>
        <p:nvSpPr>
          <p:cNvPr id="2166" name="Google Shape;2166;p36"/>
          <p:cNvSpPr txBox="1">
            <a:spLocks noGrp="1"/>
          </p:cNvSpPr>
          <p:nvPr>
            <p:ph type="subTitle" idx="1"/>
          </p:nvPr>
        </p:nvSpPr>
        <p:spPr>
          <a:xfrm>
            <a:off x="1835527" y="1839533"/>
            <a:ext cx="2939508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err="1"/>
              <a:t>Concepte</a:t>
            </a:r>
            <a:r>
              <a:rPr lang="en" dirty="0"/>
              <a:t> </a:t>
            </a:r>
            <a:r>
              <a:rPr lang="en" dirty="0" err="1"/>
              <a:t>generale</a:t>
            </a:r>
            <a:endParaRPr dirty="0"/>
          </a:p>
        </p:txBody>
      </p:sp>
      <p:sp>
        <p:nvSpPr>
          <p:cNvPr id="2167" name="Google Shape;2167;p36"/>
          <p:cNvSpPr txBox="1">
            <a:spLocks noGrp="1"/>
          </p:cNvSpPr>
          <p:nvPr>
            <p:ph type="subTitle" idx="2"/>
          </p:nvPr>
        </p:nvSpPr>
        <p:spPr>
          <a:xfrm>
            <a:off x="1845904" y="2175513"/>
            <a:ext cx="22152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err="1"/>
              <a:t>Primii</a:t>
            </a:r>
            <a:r>
              <a:rPr lang="en" dirty="0"/>
              <a:t> </a:t>
            </a:r>
            <a:r>
              <a:rPr lang="en" dirty="0" err="1"/>
              <a:t>pași</a:t>
            </a:r>
            <a:r>
              <a:rPr lang="en" dirty="0"/>
              <a:t> </a:t>
            </a:r>
            <a:r>
              <a:rPr lang="en" dirty="0" err="1"/>
              <a:t>în</a:t>
            </a:r>
            <a:r>
              <a:rPr lang="en" dirty="0"/>
              <a:t> RL</a:t>
            </a:r>
            <a:endParaRPr dirty="0"/>
          </a:p>
        </p:txBody>
      </p:sp>
      <p:sp>
        <p:nvSpPr>
          <p:cNvPr id="2168" name="Google Shape;2168;p36"/>
          <p:cNvSpPr txBox="1">
            <a:spLocks noGrp="1"/>
          </p:cNvSpPr>
          <p:nvPr>
            <p:ph type="subTitle" idx="3"/>
          </p:nvPr>
        </p:nvSpPr>
        <p:spPr>
          <a:xfrm>
            <a:off x="6187075" y="2477845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RO" dirty="0"/>
              <a:t>Procese Markov</a:t>
            </a:r>
            <a:endParaRPr dirty="0"/>
          </a:p>
        </p:txBody>
      </p:sp>
      <p:sp>
        <p:nvSpPr>
          <p:cNvPr id="2169" name="Google Shape;2169;p36"/>
          <p:cNvSpPr txBox="1">
            <a:spLocks noGrp="1"/>
          </p:cNvSpPr>
          <p:nvPr>
            <p:ph type="subTitle" idx="4"/>
          </p:nvPr>
        </p:nvSpPr>
        <p:spPr>
          <a:xfrm>
            <a:off x="6187075" y="2766343"/>
            <a:ext cx="2522884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err="1"/>
              <a:t>Baza</a:t>
            </a:r>
            <a:r>
              <a:rPr lang="en" dirty="0"/>
              <a:t> </a:t>
            </a:r>
            <a:r>
              <a:rPr lang="en" dirty="0" err="1"/>
              <a:t>algoritmilor</a:t>
            </a:r>
            <a:r>
              <a:rPr lang="en" dirty="0"/>
              <a:t> </a:t>
            </a:r>
            <a:r>
              <a:rPr lang="en" dirty="0" err="1"/>
              <a:t>noștri</a:t>
            </a:r>
            <a:r>
              <a:rPr lang="en" dirty="0"/>
              <a:t>!</a:t>
            </a:r>
            <a:endParaRPr dirty="0"/>
          </a:p>
        </p:txBody>
      </p:sp>
      <p:sp>
        <p:nvSpPr>
          <p:cNvPr id="2178" name="Google Shape;2178;p36"/>
          <p:cNvSpPr txBox="1">
            <a:spLocks noGrp="1"/>
          </p:cNvSpPr>
          <p:nvPr>
            <p:ph type="title" idx="16"/>
          </p:nvPr>
        </p:nvSpPr>
        <p:spPr>
          <a:xfrm>
            <a:off x="957921" y="1926012"/>
            <a:ext cx="849300" cy="49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79" name="Google Shape;2179;p36"/>
          <p:cNvSpPr txBox="1">
            <a:spLocks noGrp="1"/>
          </p:cNvSpPr>
          <p:nvPr>
            <p:ph type="title" idx="17"/>
          </p:nvPr>
        </p:nvSpPr>
        <p:spPr>
          <a:xfrm>
            <a:off x="5309027" y="2660695"/>
            <a:ext cx="849300" cy="48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84" name="Google Shape;2184;p36"/>
          <p:cNvSpPr/>
          <p:nvPr/>
        </p:nvSpPr>
        <p:spPr>
          <a:xfrm>
            <a:off x="7843664" y="1011864"/>
            <a:ext cx="337500" cy="3291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5" name="Google Shape;2185;p36"/>
          <p:cNvSpPr/>
          <p:nvPr/>
        </p:nvSpPr>
        <p:spPr>
          <a:xfrm>
            <a:off x="957921" y="174426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2162;p36">
            <a:extLst>
              <a:ext uri="{FF2B5EF4-FFF2-40B4-BE49-F238E27FC236}">
                <a16:creationId xmlns:a16="http://schemas.microsoft.com/office/drawing/2014/main" id="{742F3A07-EC67-E3D0-3CFB-04509C7E6B47}"/>
              </a:ext>
            </a:extLst>
          </p:cNvPr>
          <p:cNvGrpSpPr/>
          <p:nvPr/>
        </p:nvGrpSpPr>
        <p:grpSpPr>
          <a:xfrm>
            <a:off x="1807114" y="3600771"/>
            <a:ext cx="731519" cy="822961"/>
            <a:chOff x="4314469" y="1612892"/>
            <a:chExt cx="486900" cy="607800"/>
          </a:xfrm>
        </p:grpSpPr>
        <p:sp>
          <p:nvSpPr>
            <p:cNvPr id="3" name="Google Shape;2163;p36">
              <a:extLst>
                <a:ext uri="{FF2B5EF4-FFF2-40B4-BE49-F238E27FC236}">
                  <a16:creationId xmlns:a16="http://schemas.microsoft.com/office/drawing/2014/main" id="{C06CA814-B031-47DD-D2DD-2E1887EE2BAC}"/>
                </a:ext>
              </a:extLst>
            </p:cNvPr>
            <p:cNvSpPr/>
            <p:nvPr/>
          </p:nvSpPr>
          <p:spPr>
            <a:xfrm rot="5400000" flipH="1">
              <a:off x="4277419" y="1649942"/>
              <a:ext cx="5610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164;p36">
              <a:extLst>
                <a:ext uri="{FF2B5EF4-FFF2-40B4-BE49-F238E27FC236}">
                  <a16:creationId xmlns:a16="http://schemas.microsoft.com/office/drawing/2014/main" id="{7FF97FA2-CF79-FF8F-4523-03711296D1A6}"/>
                </a:ext>
              </a:extLst>
            </p:cNvPr>
            <p:cNvSpPr/>
            <p:nvPr/>
          </p:nvSpPr>
          <p:spPr>
            <a:xfrm rot="5400000" flipH="1">
              <a:off x="4277419" y="1696742"/>
              <a:ext cx="561000" cy="4869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2168;p36">
            <a:extLst>
              <a:ext uri="{FF2B5EF4-FFF2-40B4-BE49-F238E27FC236}">
                <a16:creationId xmlns:a16="http://schemas.microsoft.com/office/drawing/2014/main" id="{E7D6BF5F-6218-C992-7785-8BB82147B9EA}"/>
              </a:ext>
            </a:extLst>
          </p:cNvPr>
          <p:cNvSpPr txBox="1">
            <a:spLocks/>
          </p:cNvSpPr>
          <p:nvPr/>
        </p:nvSpPr>
        <p:spPr>
          <a:xfrm>
            <a:off x="2626317" y="3631307"/>
            <a:ext cx="2834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GB" dirty="0" err="1"/>
              <a:t>Algoritmi</a:t>
            </a:r>
            <a:r>
              <a:rPr lang="en-GB" dirty="0"/>
              <a:t> RL</a:t>
            </a:r>
          </a:p>
        </p:txBody>
      </p:sp>
      <p:sp>
        <p:nvSpPr>
          <p:cNvPr id="6" name="Google Shape;2169;p36">
            <a:extLst>
              <a:ext uri="{FF2B5EF4-FFF2-40B4-BE49-F238E27FC236}">
                <a16:creationId xmlns:a16="http://schemas.microsoft.com/office/drawing/2014/main" id="{A51BF398-10A8-0EEA-3622-279A7F91D48F}"/>
              </a:ext>
            </a:extLst>
          </p:cNvPr>
          <p:cNvSpPr txBox="1">
            <a:spLocks/>
          </p:cNvSpPr>
          <p:nvPr/>
        </p:nvSpPr>
        <p:spPr>
          <a:xfrm>
            <a:off x="2626317" y="3919805"/>
            <a:ext cx="2522884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None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None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None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None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None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None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None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None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None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GB" dirty="0" err="1"/>
              <a:t>Începe</a:t>
            </a:r>
            <a:r>
              <a:rPr lang="en-GB" dirty="0"/>
              <a:t> </a:t>
            </a:r>
            <a:r>
              <a:rPr lang="en-GB" dirty="0" err="1"/>
              <a:t>distracția</a:t>
            </a:r>
            <a:r>
              <a:rPr lang="en-GB" dirty="0"/>
              <a:t>!</a:t>
            </a:r>
          </a:p>
        </p:txBody>
      </p:sp>
      <p:sp>
        <p:nvSpPr>
          <p:cNvPr id="7" name="Google Shape;2179;p36">
            <a:extLst>
              <a:ext uri="{FF2B5EF4-FFF2-40B4-BE49-F238E27FC236}">
                <a16:creationId xmlns:a16="http://schemas.microsoft.com/office/drawing/2014/main" id="{83F46012-5CB8-BD7E-38E2-6F3D178ABBFB}"/>
              </a:ext>
            </a:extLst>
          </p:cNvPr>
          <p:cNvSpPr txBox="1">
            <a:spLocks/>
          </p:cNvSpPr>
          <p:nvPr/>
        </p:nvSpPr>
        <p:spPr>
          <a:xfrm>
            <a:off x="1748269" y="3814157"/>
            <a:ext cx="849300" cy="4842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3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n" dirty="0"/>
              <a:t>03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9CA8832-B04E-3F6F-64C4-188FD1EA851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RO" dirty="0"/>
                  <a:t>Value Function-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RO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RO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RO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endParaRPr lang="en-RO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9CA8832-B04E-3F6F-64C4-188FD1EA85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91B36AB-2BC4-428A-6357-8AA06909541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RO" dirty="0"/>
                  <a:t>Repzeintă suma recompenselor (cu discount), sub o anumită politică aplicată. </a:t>
                </a:r>
                <a:endParaRPr lang="en-RO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397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R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sup>
                      </m:sSup>
                      <m:d>
                        <m:dPr>
                          <m:ctrlP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RO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RO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RO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</m:t>
                      </m:r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𝜸</m:t>
                      </m:r>
                      <m:sSub>
                        <m:sSubPr>
                          <m:ctrlP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𝜸</m:t>
                          </m:r>
                        </m:e>
                        <m:sup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b>
                        <m:sSubPr>
                          <m:ctrlP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𝜸</m:t>
                          </m:r>
                        </m:e>
                        <m:sup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b>
                        <m:sSubPr>
                          <m:ctrlP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+…|</m:t>
                      </m:r>
                      <m:sSub>
                        <m:sSubPr>
                          <m:ctrlP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RO" dirty="0"/>
              </a:p>
              <a:p>
                <a:pPr marL="139700" indent="0">
                  <a:lnSpc>
                    <a:spcPct val="150000"/>
                  </a:lnSpc>
                  <a:buNone/>
                </a:pPr>
                <a:endParaRPr lang="en-RO" dirty="0"/>
              </a:p>
              <a:p>
                <a:pPr>
                  <a:lnSpc>
                    <a:spcPct val="150000"/>
                  </a:lnSpc>
                </a:pPr>
                <a:r>
                  <a:rPr lang="en-RO" dirty="0"/>
                  <a:t>Factorul de discount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𝜸</m:t>
                        </m:r>
                      </m:e>
                    </m:d>
                  </m:oMath>
                </a14:m>
                <a:r>
                  <a:rPr lang="en-RO" dirty="0"/>
                  <a:t> va stabili importanța recompensei imediate și a celor viitoare.</a:t>
                </a:r>
              </a:p>
              <a:p>
                <a:pPr>
                  <a:lnSpc>
                    <a:spcPct val="150000"/>
                  </a:lnSpc>
                </a:pPr>
                <a:r>
                  <a:rPr lang="en-RO" dirty="0"/>
                  <a:t>Metoda poate fi utilizată pentru a decide calitatea anumitor stări și acțiuni, ulterior stabilind o metodă de comparație între diverse politici.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91B36AB-2BC4-428A-6357-8AA0690954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r="-338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459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7" name="Google Shape;2987;p61"/>
          <p:cNvSpPr/>
          <p:nvPr/>
        </p:nvSpPr>
        <p:spPr>
          <a:xfrm>
            <a:off x="2268625" y="341000"/>
            <a:ext cx="4609200" cy="223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8" name="Google Shape;2988;p61"/>
          <p:cNvSpPr txBox="1">
            <a:spLocks noGrp="1"/>
          </p:cNvSpPr>
          <p:nvPr>
            <p:ph type="title"/>
          </p:nvPr>
        </p:nvSpPr>
        <p:spPr>
          <a:xfrm>
            <a:off x="2639875" y="534501"/>
            <a:ext cx="3866700" cy="8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2989" name="Google Shape;2989;p61"/>
          <p:cNvSpPr txBox="1">
            <a:spLocks noGrp="1"/>
          </p:cNvSpPr>
          <p:nvPr>
            <p:ph type="subTitle" idx="1"/>
          </p:nvPr>
        </p:nvSpPr>
        <p:spPr>
          <a:xfrm>
            <a:off x="2983525" y="1382665"/>
            <a:ext cx="3179400" cy="11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RO" dirty="0"/>
              <a:t>Este timpul pentru întrebări!!!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lang="en-RO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RO" dirty="0"/>
              <a:t>stefan.iordache10</a:t>
            </a:r>
            <a:r>
              <a:rPr lang="en" dirty="0"/>
              <a:t>@</a:t>
            </a:r>
            <a:r>
              <a:rPr lang="en" dirty="0" err="1"/>
              <a:t>s.unibuc.ro</a:t>
            </a:r>
            <a:r>
              <a:rPr lang="en" dirty="0"/>
              <a:t>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/>
              <a:t>+40 7.. … …</a:t>
            </a:r>
            <a:endParaRPr dirty="0"/>
          </a:p>
        </p:txBody>
      </p:sp>
      <p:sp>
        <p:nvSpPr>
          <p:cNvPr id="3010" name="Google Shape;3010;p61"/>
          <p:cNvSpPr txBox="1"/>
          <p:nvPr/>
        </p:nvSpPr>
        <p:spPr>
          <a:xfrm>
            <a:off x="2843375" y="2571800"/>
            <a:ext cx="3455400" cy="37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Please keep this slide for attribution</a:t>
            </a:r>
            <a:endParaRPr sz="11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3011" name="Google Shape;3011;p61"/>
          <p:cNvGrpSpPr/>
          <p:nvPr/>
        </p:nvGrpSpPr>
        <p:grpSpPr>
          <a:xfrm flipH="1">
            <a:off x="6877836" y="1091403"/>
            <a:ext cx="1142790" cy="1480405"/>
            <a:chOff x="7465916" y="720492"/>
            <a:chExt cx="1139144" cy="1477450"/>
          </a:xfrm>
        </p:grpSpPr>
        <p:sp>
          <p:nvSpPr>
            <p:cNvPr id="3012" name="Google Shape;3012;p61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61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61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61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61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61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8" name="Google Shape;3018;p61"/>
          <p:cNvGrpSpPr/>
          <p:nvPr/>
        </p:nvGrpSpPr>
        <p:grpSpPr>
          <a:xfrm rot="10800000" flipH="1">
            <a:off x="504587" y="346488"/>
            <a:ext cx="1764041" cy="758764"/>
            <a:chOff x="6659230" y="279450"/>
            <a:chExt cx="2217246" cy="953700"/>
          </a:xfrm>
        </p:grpSpPr>
        <p:sp>
          <p:nvSpPr>
            <p:cNvPr id="3019" name="Google Shape;3019;p61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61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61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61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61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4" name="Google Shape;3024;p61"/>
          <p:cNvSpPr/>
          <p:nvPr/>
        </p:nvSpPr>
        <p:spPr>
          <a:xfrm flipH="1">
            <a:off x="7818180" y="883420"/>
            <a:ext cx="429900" cy="4182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25" name="Google Shape;3025;p61"/>
          <p:cNvGrpSpPr/>
          <p:nvPr/>
        </p:nvGrpSpPr>
        <p:grpSpPr>
          <a:xfrm>
            <a:off x="1839602" y="1617067"/>
            <a:ext cx="637648" cy="658500"/>
            <a:chOff x="1839602" y="1617067"/>
            <a:chExt cx="637648" cy="658500"/>
          </a:xfrm>
        </p:grpSpPr>
        <p:sp>
          <p:nvSpPr>
            <p:cNvPr id="3026" name="Google Shape;3026;p61"/>
            <p:cNvSpPr/>
            <p:nvPr/>
          </p:nvSpPr>
          <p:spPr>
            <a:xfrm flipH="1">
              <a:off x="2047351" y="1617067"/>
              <a:ext cx="429900" cy="4182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61"/>
            <p:cNvSpPr/>
            <p:nvPr/>
          </p:nvSpPr>
          <p:spPr>
            <a:xfrm flipH="1">
              <a:off x="1839602" y="2035267"/>
              <a:ext cx="246900" cy="2403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8" name="Google Shape;3028;p61"/>
          <p:cNvSpPr/>
          <p:nvPr/>
        </p:nvSpPr>
        <p:spPr>
          <a:xfrm flipH="1">
            <a:off x="975250" y="4294400"/>
            <a:ext cx="281100" cy="2736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37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err="1"/>
              <a:t>Concepte</a:t>
            </a:r>
            <a:r>
              <a:rPr lang="en" sz="4400" dirty="0"/>
              <a:t> </a:t>
            </a:r>
            <a:r>
              <a:rPr lang="en" sz="4400" dirty="0" err="1"/>
              <a:t>generale</a:t>
            </a:r>
            <a:endParaRPr sz="4400" dirty="0"/>
          </a:p>
        </p:txBody>
      </p:sp>
      <p:sp>
        <p:nvSpPr>
          <p:cNvPr id="2192" name="Google Shape;2192;p37"/>
          <p:cNvSpPr txBox="1">
            <a:spLocks noGrp="1"/>
          </p:cNvSpPr>
          <p:nvPr>
            <p:ph type="subTitle" idx="1"/>
          </p:nvPr>
        </p:nvSpPr>
        <p:spPr>
          <a:xfrm>
            <a:off x="2242297" y="3984875"/>
            <a:ext cx="22983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err="1"/>
              <a:t>Primii</a:t>
            </a:r>
            <a:r>
              <a:rPr lang="en" dirty="0"/>
              <a:t> </a:t>
            </a:r>
            <a:r>
              <a:rPr lang="en" dirty="0" err="1"/>
              <a:t>pași</a:t>
            </a:r>
            <a:r>
              <a:rPr lang="en" dirty="0"/>
              <a:t> </a:t>
            </a:r>
            <a:r>
              <a:rPr lang="en" dirty="0" err="1"/>
              <a:t>în</a:t>
            </a:r>
            <a:r>
              <a:rPr lang="en" dirty="0"/>
              <a:t> RL</a:t>
            </a:r>
            <a:endParaRPr dirty="0"/>
          </a:p>
        </p:txBody>
      </p:sp>
      <p:sp>
        <p:nvSpPr>
          <p:cNvPr id="2193" name="Google Shape;2193;p37"/>
          <p:cNvSpPr/>
          <p:nvPr/>
        </p:nvSpPr>
        <p:spPr>
          <a:xfrm>
            <a:off x="22951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01</a:t>
            </a:r>
          </a:p>
        </p:txBody>
      </p:sp>
      <p:sp>
        <p:nvSpPr>
          <p:cNvPr id="2194" name="Google Shape;2194;p37"/>
          <p:cNvSpPr/>
          <p:nvPr/>
        </p:nvSpPr>
        <p:spPr>
          <a:xfrm>
            <a:off x="22316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01</a:t>
            </a:r>
          </a:p>
        </p:txBody>
      </p:sp>
      <p:sp>
        <p:nvSpPr>
          <p:cNvPr id="2195" name="Google Shape;2195;p37"/>
          <p:cNvSpPr/>
          <p:nvPr/>
        </p:nvSpPr>
        <p:spPr>
          <a:xfrm>
            <a:off x="1594863" y="1565164"/>
            <a:ext cx="236700" cy="2307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37"/>
          <p:cNvSpPr/>
          <p:nvPr/>
        </p:nvSpPr>
        <p:spPr>
          <a:xfrm>
            <a:off x="6757396" y="3778965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7" name="Google Shape;2197;p37"/>
          <p:cNvGrpSpPr/>
          <p:nvPr/>
        </p:nvGrpSpPr>
        <p:grpSpPr>
          <a:xfrm>
            <a:off x="6939236" y="1683082"/>
            <a:ext cx="1370960" cy="1778111"/>
            <a:chOff x="7465916" y="720492"/>
            <a:chExt cx="1139144" cy="1477450"/>
          </a:xfrm>
        </p:grpSpPr>
        <p:sp>
          <p:nvSpPr>
            <p:cNvPr id="2198" name="Google Shape;2198;p37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7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7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7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7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7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37"/>
          <p:cNvGrpSpPr/>
          <p:nvPr/>
        </p:nvGrpSpPr>
        <p:grpSpPr>
          <a:xfrm rot="5400000">
            <a:off x="-149785" y="2103340"/>
            <a:ext cx="1764685" cy="924421"/>
            <a:chOff x="7055900" y="279450"/>
            <a:chExt cx="1820576" cy="953700"/>
          </a:xfrm>
        </p:grpSpPr>
        <p:sp>
          <p:nvSpPr>
            <p:cNvPr id="2205" name="Google Shape;2205;p37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7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0" name="Google Shape;2210;p37"/>
          <p:cNvSpPr/>
          <p:nvPr/>
        </p:nvSpPr>
        <p:spPr>
          <a:xfrm>
            <a:off x="3843151" y="434151"/>
            <a:ext cx="236700" cy="2307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578BC-4273-EA79-AC7F-B87318F1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Diagrama generică - RL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3FBC97-68B2-F7E4-3050-A801A1927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00" y="1737613"/>
            <a:ext cx="5062993" cy="22780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9B77E8-FC8B-254E-00D5-400308163CA8}"/>
              </a:ext>
            </a:extLst>
          </p:cNvPr>
          <p:cNvSpPr txBox="1"/>
          <p:nvPr/>
        </p:nvSpPr>
        <p:spPr>
          <a:xfrm>
            <a:off x="5860112" y="1737613"/>
            <a:ext cx="23694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RO" b="1" dirty="0"/>
              <a:t>Scopul</a:t>
            </a:r>
            <a:r>
              <a:rPr lang="en-RO" dirty="0"/>
              <a:t>: alegerea acțiunilor care </a:t>
            </a:r>
            <a:r>
              <a:rPr lang="en-RO" i="1" dirty="0"/>
              <a:t>măresc recompensele viitoare</a:t>
            </a:r>
            <a:r>
              <a:rPr lang="en-RO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RO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RO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R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O" dirty="0"/>
              <a:t>Necesită </a:t>
            </a:r>
            <a:r>
              <a:rPr lang="en-RO" b="1" i="1" dirty="0"/>
              <a:t>balansarea</a:t>
            </a:r>
            <a:r>
              <a:rPr lang="en-RO" dirty="0"/>
              <a:t> recompenselor pe </a:t>
            </a:r>
            <a:r>
              <a:rPr lang="en-RO" i="1" dirty="0"/>
              <a:t>termen scurt și lung</a:t>
            </a:r>
            <a:r>
              <a:rPr lang="en-R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2766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BF8B16-8EC8-B6B2-6359-7349EF04F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121" y="349968"/>
            <a:ext cx="4178027" cy="18415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C8F194-A3ED-51AC-B672-7D336212A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657" y="2854519"/>
            <a:ext cx="4326356" cy="193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628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578BC-4273-EA79-AC7F-B87318F1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Procesul decizional: Agentul &amp; Mediul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9B77E8-FC8B-254E-00D5-400308163CA8}"/>
              </a:ext>
            </a:extLst>
          </p:cNvPr>
          <p:cNvSpPr txBox="1"/>
          <p:nvPr/>
        </p:nvSpPr>
        <p:spPr>
          <a:xfrm>
            <a:off x="5230424" y="1556859"/>
            <a:ext cx="3373976" cy="2637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RO" dirty="0"/>
              <a:t>Pentru fiecare moment </a:t>
            </a:r>
            <a:r>
              <a:rPr lang="en-RO" b="1" dirty="0"/>
              <a:t>t</a:t>
            </a:r>
            <a:r>
              <a:rPr lang="en-RO" dirty="0"/>
              <a:t> de timp: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RO" dirty="0"/>
              <a:t>Agentul execută o </a:t>
            </a:r>
            <a:r>
              <a:rPr lang="en-RO" b="1" dirty="0"/>
              <a:t>acțiune a</a:t>
            </a:r>
            <a:r>
              <a:rPr lang="en-RO" b="1" baseline="-25000" dirty="0"/>
              <a:t>t</a:t>
            </a:r>
            <a:endParaRPr lang="en-RO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RO" dirty="0"/>
              <a:t>Mediul este actualizat în urma acțiunii a</a:t>
            </a:r>
            <a:r>
              <a:rPr lang="en-RO" baseline="-25000" dirty="0"/>
              <a:t>t</a:t>
            </a:r>
            <a:r>
              <a:rPr lang="en-RO" dirty="0"/>
              <a:t> și emite </a:t>
            </a:r>
            <a:r>
              <a:rPr lang="en-RO" b="1" dirty="0"/>
              <a:t>observația o</a:t>
            </a:r>
            <a:r>
              <a:rPr lang="en-RO" b="1" baseline="-25000" dirty="0"/>
              <a:t>t</a:t>
            </a:r>
            <a:r>
              <a:rPr lang="en-RO" dirty="0"/>
              <a:t>, respectiv </a:t>
            </a:r>
            <a:r>
              <a:rPr lang="en-RO" b="1" dirty="0"/>
              <a:t>recompensa r</a:t>
            </a:r>
            <a:r>
              <a:rPr lang="en-RO" b="1" baseline="-25000" dirty="0"/>
              <a:t>t</a:t>
            </a:r>
            <a:endParaRPr lang="en-RO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RO" dirty="0"/>
              <a:t>Agentul </a:t>
            </a:r>
            <a:r>
              <a:rPr lang="en-RO" b="1" dirty="0"/>
              <a:t>primește</a:t>
            </a:r>
            <a:r>
              <a:rPr lang="en-RO" dirty="0"/>
              <a:t> cele două rezultate din mediu: observația și recompensa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E740FE-8E3E-87CC-097F-78BF32D25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00" y="1872871"/>
            <a:ext cx="4460238" cy="191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322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578BC-4273-EA79-AC7F-B87318F1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Istoricul observațiilor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9B77E8-FC8B-254E-00D5-400308163CA8}"/>
                  </a:ext>
                </a:extLst>
              </p:cNvPr>
              <p:cNvSpPr txBox="1"/>
              <p:nvPr/>
            </p:nvSpPr>
            <p:spPr>
              <a:xfrm>
                <a:off x="5230424" y="1556859"/>
                <a:ext cx="3373976" cy="2960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RO" dirty="0"/>
                  <a:t>Istoricul la un moment de timp determinat, t: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RO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RO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RO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RO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RO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RO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RO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b="1" i="1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RO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RO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RO" b="1" dirty="0"/>
              </a:p>
              <a:p>
                <a:pPr lvl="1">
                  <a:lnSpc>
                    <a:spcPct val="150000"/>
                  </a:lnSpc>
                </a:pPr>
                <a:endParaRPr lang="en-RO" b="1" dirty="0"/>
              </a:p>
              <a:p>
                <a:pPr marL="2857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RO" b="1" dirty="0"/>
                  <a:t>Acțiunile sunt alese în baza istoricului. Cum?</a:t>
                </a:r>
              </a:p>
              <a:p>
                <a:pPr marL="2857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RO" b="1" dirty="0"/>
              </a:p>
              <a:p>
                <a:pPr lvl="1" algn="ctr">
                  <a:lnSpc>
                    <a:spcPct val="150000"/>
                  </a:lnSpc>
                </a:pPr>
                <a:r>
                  <a:rPr lang="en-RO" dirty="0"/>
                  <a:t>În baza unei funcții </a:t>
                </a:r>
                <a:r>
                  <a:rPr lang="en-RO" b="1" dirty="0"/>
                  <a:t>s</a:t>
                </a:r>
                <a:r>
                  <a:rPr lang="en-RO" b="1" baseline="-25000" dirty="0"/>
                  <a:t>t</a:t>
                </a:r>
                <a:r>
                  <a:rPr lang="en-RO" b="1" dirty="0"/>
                  <a:t> = f(h</a:t>
                </a:r>
                <a:r>
                  <a:rPr lang="en-RO" b="1" baseline="-25000" dirty="0"/>
                  <a:t>t</a:t>
                </a:r>
                <a:r>
                  <a:rPr lang="en-RO" b="1" dirty="0"/>
                  <a:t>)</a:t>
                </a:r>
              </a:p>
              <a:p>
                <a:pPr marL="2857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RO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9B77E8-FC8B-254E-00D5-400308163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424" y="1556859"/>
                <a:ext cx="3373976" cy="2960875"/>
              </a:xfrm>
              <a:prstGeom prst="rect">
                <a:avLst/>
              </a:prstGeom>
              <a:blipFill>
                <a:blip r:embed="rId2"/>
                <a:stretch>
                  <a:fillRect l="-375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5E740FE-8E3E-87CC-097F-78BF32D25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00" y="1872871"/>
            <a:ext cx="4460238" cy="191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48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C6B7-80D2-C09C-7BEC-750E32DD8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Procese Stochastice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848AFC-F215-3891-A5A0-7F444A1D30FD}"/>
                  </a:ext>
                </a:extLst>
              </p:cNvPr>
              <p:cNvSpPr txBox="1"/>
              <p:nvPr/>
            </p:nvSpPr>
            <p:spPr>
              <a:xfrm>
                <a:off x="5230424" y="1452084"/>
                <a:ext cx="3373976" cy="2960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RO" dirty="0"/>
                  <a:t>Dinamica unui astfel de proces:</a:t>
                </a:r>
              </a:p>
              <a:p>
                <a:pPr lvl="1"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RO" b="1" i="1" smtClean="0">
                        <a:latin typeface="Cambria Math" panose="02040503050406030204" pitchFamily="18" charset="0"/>
                      </a:rPr>
                      <m:t>𝑷𝒓</m:t>
                    </m:r>
                    <m:r>
                      <a:rPr lang="en-RO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RO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RO" b="1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RO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RO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RO" b="1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RO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RO" b="1" dirty="0"/>
              </a:p>
              <a:p>
                <a:pPr marL="2857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RO" b="1" dirty="0"/>
                  <a:t>Setul de stări este notat cu S.</a:t>
                </a:r>
              </a:p>
              <a:p>
                <a:pPr marL="2857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RO" b="1" dirty="0"/>
              </a:p>
              <a:p>
                <a:pPr marL="2857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RO" b="1" dirty="0">
                    <a:solidFill>
                      <a:srgbClr val="FF0000"/>
                    </a:solidFill>
                  </a:rPr>
                  <a:t>Problema: orizont infinit al funcției Pr.</a:t>
                </a:r>
              </a:p>
              <a:p>
                <a:pPr marL="2857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RO" b="1" dirty="0">
                  <a:solidFill>
                    <a:srgbClr val="FF0000"/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RO" dirty="0">
                    <a:solidFill>
                      <a:schemeClr val="bg1">
                        <a:lumMod val="10000"/>
                      </a:schemeClr>
                    </a:solidFill>
                  </a:rPr>
                  <a:t>Care este soluția???</a:t>
                </a:r>
              </a:p>
              <a:p>
                <a:pPr marL="2857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RO" b="1" dirty="0">
                    <a:solidFill>
                      <a:srgbClr val="00B050"/>
                    </a:solidFill>
                  </a:rPr>
                  <a:t>Procese Markov</a:t>
                </a:r>
                <a:endParaRPr lang="en-RO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848AFC-F215-3891-A5A0-7F444A1D3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424" y="1452084"/>
                <a:ext cx="3373976" cy="2960875"/>
              </a:xfrm>
              <a:prstGeom prst="rect">
                <a:avLst/>
              </a:prstGeom>
              <a:blipFill>
                <a:blip r:embed="rId2"/>
                <a:stretch>
                  <a:fillRect l="-375" b="-1282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C1A3E2A-ADA8-30C7-1BA4-4C9DADAF5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077" y="2124074"/>
            <a:ext cx="4338331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43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37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err="1"/>
              <a:t>Procese</a:t>
            </a:r>
            <a:r>
              <a:rPr lang="en" sz="4400" dirty="0"/>
              <a:t> Markov</a:t>
            </a:r>
            <a:endParaRPr sz="4400" dirty="0"/>
          </a:p>
        </p:txBody>
      </p:sp>
      <p:sp>
        <p:nvSpPr>
          <p:cNvPr id="2192" name="Google Shape;2192;p37"/>
          <p:cNvSpPr txBox="1">
            <a:spLocks noGrp="1"/>
          </p:cNvSpPr>
          <p:nvPr>
            <p:ph type="subTitle" idx="1"/>
          </p:nvPr>
        </p:nvSpPr>
        <p:spPr>
          <a:xfrm>
            <a:off x="2242297" y="3984875"/>
            <a:ext cx="22983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err="1"/>
              <a:t>Baza</a:t>
            </a:r>
            <a:r>
              <a:rPr lang="en" dirty="0"/>
              <a:t> </a:t>
            </a:r>
            <a:r>
              <a:rPr lang="en" dirty="0" err="1"/>
              <a:t>algoritmilor</a:t>
            </a:r>
            <a:r>
              <a:rPr lang="en" dirty="0"/>
              <a:t> </a:t>
            </a:r>
            <a:r>
              <a:rPr lang="en" dirty="0" err="1"/>
              <a:t>noștri</a:t>
            </a:r>
            <a:r>
              <a:rPr lang="en" dirty="0"/>
              <a:t>!</a:t>
            </a:r>
            <a:endParaRPr dirty="0"/>
          </a:p>
        </p:txBody>
      </p:sp>
      <p:sp>
        <p:nvSpPr>
          <p:cNvPr id="2193" name="Google Shape;2193;p37"/>
          <p:cNvSpPr/>
          <p:nvPr/>
        </p:nvSpPr>
        <p:spPr>
          <a:xfrm>
            <a:off x="22951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</a:t>
            </a:r>
            <a:r>
              <a:rPr lang="en-RO"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2</a:t>
            </a:r>
            <a:endParaRPr b="0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1"/>
              </a:solidFill>
              <a:latin typeface="Merriweather;900"/>
            </a:endParaRPr>
          </a:p>
        </p:txBody>
      </p:sp>
      <p:sp>
        <p:nvSpPr>
          <p:cNvPr id="2195" name="Google Shape;2195;p37"/>
          <p:cNvSpPr/>
          <p:nvPr/>
        </p:nvSpPr>
        <p:spPr>
          <a:xfrm>
            <a:off x="1594863" y="1565164"/>
            <a:ext cx="236700" cy="2307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37"/>
          <p:cNvSpPr/>
          <p:nvPr/>
        </p:nvSpPr>
        <p:spPr>
          <a:xfrm>
            <a:off x="6757396" y="3778965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7" name="Google Shape;2197;p37"/>
          <p:cNvGrpSpPr/>
          <p:nvPr/>
        </p:nvGrpSpPr>
        <p:grpSpPr>
          <a:xfrm>
            <a:off x="6939236" y="1683082"/>
            <a:ext cx="1370960" cy="1778111"/>
            <a:chOff x="7465916" y="720492"/>
            <a:chExt cx="1139144" cy="1477450"/>
          </a:xfrm>
        </p:grpSpPr>
        <p:sp>
          <p:nvSpPr>
            <p:cNvPr id="2198" name="Google Shape;2198;p37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7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7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7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7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7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37"/>
          <p:cNvGrpSpPr/>
          <p:nvPr/>
        </p:nvGrpSpPr>
        <p:grpSpPr>
          <a:xfrm rot="5400000">
            <a:off x="-149785" y="2103340"/>
            <a:ext cx="1764685" cy="924421"/>
            <a:chOff x="7055900" y="279450"/>
            <a:chExt cx="1820576" cy="953700"/>
          </a:xfrm>
        </p:grpSpPr>
        <p:sp>
          <p:nvSpPr>
            <p:cNvPr id="2205" name="Google Shape;2205;p37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7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0" name="Google Shape;2210;p37"/>
          <p:cNvSpPr/>
          <p:nvPr/>
        </p:nvSpPr>
        <p:spPr>
          <a:xfrm>
            <a:off x="3843151" y="434151"/>
            <a:ext cx="236700" cy="2307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8310473"/>
      </p:ext>
    </p:extLst>
  </p:cSld>
  <p:clrMapOvr>
    <a:masterClrMapping/>
  </p:clrMapOvr>
</p:sld>
</file>

<file path=ppt/theme/theme1.xml><?xml version="1.0" encoding="utf-8"?>
<a:theme xmlns:a="http://schemas.openxmlformats.org/drawingml/2006/main" name="Graph Paper Style Thesis by Slidesgo">
  <a:themeElements>
    <a:clrScheme name="Simple Light">
      <a:dk1>
        <a:srgbClr val="434343"/>
      </a:dk1>
      <a:lt1>
        <a:srgbClr val="F3F3F3"/>
      </a:lt1>
      <a:dk2>
        <a:srgbClr val="B7B7B7"/>
      </a:dk2>
      <a:lt2>
        <a:srgbClr val="859477"/>
      </a:lt2>
      <a:accent1>
        <a:srgbClr val="D9997D"/>
      </a:accent1>
      <a:accent2>
        <a:srgbClr val="F2C2A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3E6573EBEF95419FE5CDD911A166BF" ma:contentTypeVersion="13" ma:contentTypeDescription="Create a new document." ma:contentTypeScope="" ma:versionID="fc62cc3c852d9d14c0661760616e4cc8">
  <xsd:schema xmlns:xsd="http://www.w3.org/2001/XMLSchema" xmlns:xs="http://www.w3.org/2001/XMLSchema" xmlns:p="http://schemas.microsoft.com/office/2006/metadata/properties" xmlns:ns2="d06dbadc-5ebd-4821-b299-ce6b9eaad42b" xmlns:ns3="a519f88a-14ae-4969-bd47-81d0c9591b2c" targetNamespace="http://schemas.microsoft.com/office/2006/metadata/properties" ma:root="true" ma:fieldsID="c6283987617588e11a779e51ec2aa623" ns2:_="" ns3:_="">
    <xsd:import namespace="d06dbadc-5ebd-4821-b299-ce6b9eaad42b"/>
    <xsd:import namespace="a519f88a-14ae-4969-bd47-81d0c9591b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6dbadc-5ebd-4821-b299-ce6b9eaad4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f5cd9f51-4d1e-4d57-bf3d-f118fc5c809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19f88a-14ae-4969-bd47-81d0c9591b2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4917cf12-c4b0-4164-92f7-80e199fa05bf}" ma:internalName="TaxCatchAll" ma:showField="CatchAllData" ma:web="a519f88a-14ae-4969-bd47-81d0c9591b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06dbadc-5ebd-4821-b299-ce6b9eaad42b">
      <Terms xmlns="http://schemas.microsoft.com/office/infopath/2007/PartnerControls"/>
    </lcf76f155ced4ddcb4097134ff3c332f>
    <TaxCatchAll xmlns="a519f88a-14ae-4969-bd47-81d0c9591b2c" xsi:nil="true"/>
  </documentManagement>
</p:properties>
</file>

<file path=customXml/itemProps1.xml><?xml version="1.0" encoding="utf-8"?>
<ds:datastoreItem xmlns:ds="http://schemas.openxmlformats.org/officeDocument/2006/customXml" ds:itemID="{28984032-EFA5-4EEA-950E-FBE50B249327}"/>
</file>

<file path=customXml/itemProps2.xml><?xml version="1.0" encoding="utf-8"?>
<ds:datastoreItem xmlns:ds="http://schemas.openxmlformats.org/officeDocument/2006/customXml" ds:itemID="{D5DDB2D4-D430-41A8-B7BE-4AD728CA073A}"/>
</file>

<file path=customXml/itemProps3.xml><?xml version="1.0" encoding="utf-8"?>
<ds:datastoreItem xmlns:ds="http://schemas.openxmlformats.org/officeDocument/2006/customXml" ds:itemID="{B53E75CE-3BD1-43CB-9ABA-27E9F8EDA5E1}"/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751</Words>
  <Application>Microsoft Macintosh PowerPoint</Application>
  <PresentationFormat>On-screen Show (16:9)</PresentationFormat>
  <Paragraphs>124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Merriweather</vt:lpstr>
      <vt:lpstr>Spectral Light</vt:lpstr>
      <vt:lpstr>Spectral</vt:lpstr>
      <vt:lpstr>Merriweather Black</vt:lpstr>
      <vt:lpstr>Cambria Math</vt:lpstr>
      <vt:lpstr>Arial</vt:lpstr>
      <vt:lpstr>Merriweather;900</vt:lpstr>
      <vt:lpstr>Graph Paper Style Thesis by Slidesgo</vt:lpstr>
      <vt:lpstr>Introducere în Reinforcement Learning</vt:lpstr>
      <vt:lpstr>Cuprins</vt:lpstr>
      <vt:lpstr>Concepte generale</vt:lpstr>
      <vt:lpstr>Diagrama generică - RL</vt:lpstr>
      <vt:lpstr>PowerPoint Presentation</vt:lpstr>
      <vt:lpstr>Procesul decizional: Agentul &amp; Mediul</vt:lpstr>
      <vt:lpstr>Istoricul observațiilor</vt:lpstr>
      <vt:lpstr>Procese Stochastice</vt:lpstr>
      <vt:lpstr>Procese Markov</vt:lpstr>
      <vt:lpstr>Procese Markov</vt:lpstr>
      <vt:lpstr>Procese Markov – staționaritate</vt:lpstr>
      <vt:lpstr>Întrebări naturale…</vt:lpstr>
      <vt:lpstr>Despre decizii</vt:lpstr>
      <vt:lpstr>Procese Decizionale Markov</vt:lpstr>
      <vt:lpstr>Întrebări naturale… (partea 2)</vt:lpstr>
      <vt:lpstr>Algoritmi RL</vt:lpstr>
      <vt:lpstr>Algoritmi RL</vt:lpstr>
      <vt:lpstr>Modelul</vt:lpstr>
      <vt:lpstr>Politica (Policy) - π</vt:lpstr>
      <vt:lpstr>Value Function- V^π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Introducere în Reinforcement Learning</dc:title>
  <cp:lastModifiedBy>Stefan Iordache</cp:lastModifiedBy>
  <cp:revision>29</cp:revision>
  <dcterms:modified xsi:type="dcterms:W3CDTF">2022-10-13T11:58:46Z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0x010100F33E6573EBEF95419FE5CDD911A166BF</vt:lpwstr>
  </property>
</Properties>
</file>