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9718" r:id="rId5"/>
    <p:sldId id="2145705568" r:id="rId6"/>
    <p:sldId id="2145705569" r:id="rId7"/>
    <p:sldId id="2145705566" r:id="rId8"/>
    <p:sldId id="2145705560" r:id="rId9"/>
    <p:sldId id="2145705563" r:id="rId10"/>
    <p:sldId id="2145705564" r:id="rId11"/>
    <p:sldId id="2145705565" r:id="rId12"/>
    <p:sldId id="2145705567" r:id="rId13"/>
    <p:sldId id="214570556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92"/>
    <a:srgbClr val="EB4641"/>
    <a:srgbClr val="3A75C4"/>
    <a:srgbClr val="003E78"/>
    <a:srgbClr val="52DEFF"/>
    <a:srgbClr val="4E4F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774" autoAdjust="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89789-5AFF-4FAB-B189-8F2F4AF826A1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AE4AD-51CD-4384-9C4A-FDF179E374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00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738EB-4805-4FEA-8995-7165544033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43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738EB-4805-4FEA-8995-7165544033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98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738EB-4805-4FEA-8995-7165544033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590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738EB-4805-4FEA-8995-7165544033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97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738EB-4805-4FEA-8995-7165544033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18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738EB-4805-4FEA-8995-7165544033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19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738EB-4805-4FEA-8995-7165544033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57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738EB-4805-4FEA-8995-7165544033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568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738EB-4805-4FEA-8995-7165544033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1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CBA69-C661-4EEE-A06F-B391E6608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95CFA5-9EFC-4A69-8B47-34B5A83BF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774AE8-DF2E-4F8F-9A98-170A3F6E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4EC8-4D6F-417B-8768-480C8E354C0A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DB0869-C6AE-4A69-93BA-691C5F81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D9AA2E-53DC-4071-A19E-99787825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D5BD-7A58-47F0-BBD5-5B874E39D2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10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933DF-4C35-49BB-ABED-B4780203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C3AD88-CA0D-474C-8092-5C6642EC4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19810F-1D8C-4822-99AD-6BFA996D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4EC8-4D6F-417B-8768-480C8E354C0A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CEC456-CF37-4B80-A58D-E09D684A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668471-1270-4061-98BA-CC12F972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D5BD-7A58-47F0-BBD5-5B874E39D2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7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EADC839-BD09-4C98-BF0E-E2C485921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DBAE93-D75E-43A9-9092-FF8C849A4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F9F331-6CC2-43A2-9535-11823810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4EC8-4D6F-417B-8768-480C8E354C0A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127BD-2FC7-4253-B25F-7870A4A4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AE819E-54DD-4A7F-9D1F-B36489F2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D5BD-7A58-47F0-BBD5-5B874E39D2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186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0D063B5-9000-405F-A252-A6B4FFC274D0}"/>
              </a:ext>
            </a:extLst>
          </p:cNvPr>
          <p:cNvSpPr/>
          <p:nvPr userDrawn="1"/>
        </p:nvSpPr>
        <p:spPr>
          <a:xfrm>
            <a:off x="0" y="0"/>
            <a:ext cx="12187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51CB6-30CD-46DF-9AFA-51D0FA5399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955" t="73602" r="34546"/>
          <a:stretch/>
        </p:blipFill>
        <p:spPr>
          <a:xfrm>
            <a:off x="1028258" y="5047633"/>
            <a:ext cx="2142815" cy="1810367"/>
          </a:xfrm>
          <a:prstGeom prst="rect">
            <a:avLst/>
          </a:prstGeom>
        </p:spPr>
      </p:pic>
      <p:grpSp>
        <p:nvGrpSpPr>
          <p:cNvPr id="9" name="Group 23">
            <a:extLst>
              <a:ext uri="{FF2B5EF4-FFF2-40B4-BE49-F238E27FC236}">
                <a16:creationId xmlns:a16="http://schemas.microsoft.com/office/drawing/2014/main" id="{5F7861EC-934E-4E82-AC90-55E7D644E43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782520" y="1032204"/>
            <a:ext cx="2601785" cy="1073241"/>
            <a:chOff x="-1" y="-1"/>
            <a:chExt cx="2686" cy="1108"/>
          </a:xfrm>
        </p:grpSpPr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C368AC39-4939-4F41-9B6A-FABBD6CCEBA6}"/>
                </a:ext>
              </a:extLst>
            </p:cNvPr>
            <p:cNvSpPr/>
            <p:nvPr/>
          </p:nvSpPr>
          <p:spPr bwMode="auto">
            <a:xfrm>
              <a:off x="1785" y="-1"/>
              <a:ext cx="900" cy="903"/>
            </a:xfrm>
            <a:custGeom>
              <a:avLst/>
              <a:gdLst>
                <a:gd name="T0" fmla="*/ 254 w 380"/>
                <a:gd name="T1" fmla="*/ 125 h 380"/>
                <a:gd name="T2" fmla="*/ 0 w 380"/>
                <a:gd name="T3" fmla="*/ 0 h 380"/>
                <a:gd name="T4" fmla="*/ 238 w 380"/>
                <a:gd name="T5" fmla="*/ 142 h 380"/>
                <a:gd name="T6" fmla="*/ 380 w 380"/>
                <a:gd name="T7" fmla="*/ 380 h 380"/>
                <a:gd name="T8" fmla="*/ 254 w 380"/>
                <a:gd name="T9" fmla="*/ 12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80">
                  <a:moveTo>
                    <a:pt x="254" y="125"/>
                  </a:moveTo>
                  <a:cubicBezTo>
                    <a:pt x="179" y="50"/>
                    <a:pt x="86" y="7"/>
                    <a:pt x="0" y="0"/>
                  </a:cubicBezTo>
                  <a:cubicBezTo>
                    <a:pt x="80" y="20"/>
                    <a:pt x="165" y="69"/>
                    <a:pt x="238" y="142"/>
                  </a:cubicBezTo>
                  <a:cubicBezTo>
                    <a:pt x="311" y="215"/>
                    <a:pt x="359" y="299"/>
                    <a:pt x="380" y="380"/>
                  </a:cubicBezTo>
                  <a:cubicBezTo>
                    <a:pt x="373" y="293"/>
                    <a:pt x="330" y="200"/>
                    <a:pt x="254" y="125"/>
                  </a:cubicBezTo>
                </a:path>
              </a:pathLst>
            </a:custGeom>
            <a:solidFill>
              <a:srgbClr val="EB4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pPr marL="0" algn="l" defTabSz="609585">
                <a:buNone/>
                <a:defRPr kumimoji="0" sz="1800" b="0" i="0" normalizeH="0" noProof="0">
                  <a:uLnTx/>
                  <a:uFillTx/>
                  <a:latin typeface="+mn-lt"/>
                  <a:ea typeface="+mn-ea"/>
                  <a:cs typeface="+mn-cs"/>
                </a:defRPr>
              </a:pPr>
              <a:endParaRPr lang="en-US" sz="2400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BD6722B3-885C-4D29-93C0-F13D7267FA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976"/>
              <a:ext cx="131" cy="131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7 h 55"/>
                <a:gd name="T4" fmla="*/ 27 w 55"/>
                <a:gd name="T5" fmla="*/ 55 h 55"/>
                <a:gd name="T6" fmla="*/ 55 w 55"/>
                <a:gd name="T7" fmla="*/ 27 h 55"/>
                <a:gd name="T8" fmla="*/ 27 w 55"/>
                <a:gd name="T9" fmla="*/ 0 h 55"/>
                <a:gd name="T10" fmla="*/ 27 w 55"/>
                <a:gd name="T11" fmla="*/ 43 h 55"/>
                <a:gd name="T12" fmla="*/ 11 w 55"/>
                <a:gd name="T13" fmla="*/ 27 h 55"/>
                <a:gd name="T14" fmla="*/ 27 w 55"/>
                <a:gd name="T15" fmla="*/ 11 h 55"/>
                <a:gd name="T16" fmla="*/ 43 w 55"/>
                <a:gd name="T17" fmla="*/ 27 h 55"/>
                <a:gd name="T18" fmla="*/ 27 w 55"/>
                <a:gd name="T19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cubicBezTo>
                    <a:pt x="42" y="55"/>
                    <a:pt x="55" y="42"/>
                    <a:pt x="55" y="27"/>
                  </a:cubicBezTo>
                  <a:cubicBezTo>
                    <a:pt x="55" y="12"/>
                    <a:pt x="42" y="0"/>
                    <a:pt x="27" y="0"/>
                  </a:cubicBezTo>
                  <a:moveTo>
                    <a:pt x="27" y="43"/>
                  </a:moveTo>
                  <a:cubicBezTo>
                    <a:pt x="18" y="43"/>
                    <a:pt x="11" y="36"/>
                    <a:pt x="11" y="27"/>
                  </a:cubicBezTo>
                  <a:cubicBezTo>
                    <a:pt x="11" y="19"/>
                    <a:pt x="18" y="11"/>
                    <a:pt x="27" y="11"/>
                  </a:cubicBezTo>
                  <a:cubicBezTo>
                    <a:pt x="36" y="11"/>
                    <a:pt x="43" y="19"/>
                    <a:pt x="43" y="27"/>
                  </a:cubicBezTo>
                  <a:cubicBezTo>
                    <a:pt x="43" y="36"/>
                    <a:pt x="36" y="43"/>
                    <a:pt x="27" y="43"/>
                  </a:cubicBezTo>
                </a:path>
              </a:pathLst>
            </a:custGeom>
            <a:solidFill>
              <a:srgbClr val="EB4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pPr marL="0" algn="l" defTabSz="609585">
                <a:buNone/>
                <a:defRPr kumimoji="0" sz="1800" b="0" i="0" normalizeH="0" noProof="0">
                  <a:uLnTx/>
                  <a:uFillTx/>
                  <a:latin typeface="+mn-lt"/>
                  <a:ea typeface="+mn-ea"/>
                  <a:cs typeface="+mn-cs"/>
                </a:defRPr>
              </a:pPr>
              <a:endParaRPr lang="en-US" sz="2400"/>
            </a:p>
          </p:txBody>
        </p:sp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id="{AB57895E-ADD0-43F8-8448-EEC9B908FA3E}"/>
                </a:ext>
              </a:extLst>
            </p:cNvPr>
            <p:cNvSpPr/>
            <p:nvPr/>
          </p:nvSpPr>
          <p:spPr bwMode="auto">
            <a:xfrm>
              <a:off x="1363" y="978"/>
              <a:ext cx="90" cy="127"/>
            </a:xfrm>
            <a:custGeom>
              <a:avLst/>
              <a:gdLst>
                <a:gd name="T0" fmla="*/ 28 w 90"/>
                <a:gd name="T1" fmla="*/ 0 h 127"/>
                <a:gd name="T2" fmla="*/ 0 w 90"/>
                <a:gd name="T3" fmla="*/ 0 h 127"/>
                <a:gd name="T4" fmla="*/ 0 w 90"/>
                <a:gd name="T5" fmla="*/ 127 h 127"/>
                <a:gd name="T6" fmla="*/ 90 w 90"/>
                <a:gd name="T7" fmla="*/ 127 h 127"/>
                <a:gd name="T8" fmla="*/ 90 w 90"/>
                <a:gd name="T9" fmla="*/ 100 h 127"/>
                <a:gd name="T10" fmla="*/ 28 w 90"/>
                <a:gd name="T11" fmla="*/ 100 h 127"/>
                <a:gd name="T12" fmla="*/ 28 w 90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7">
                  <a:moveTo>
                    <a:pt x="28" y="0"/>
                  </a:moveTo>
                  <a:lnTo>
                    <a:pt x="0" y="0"/>
                  </a:lnTo>
                  <a:lnTo>
                    <a:pt x="0" y="127"/>
                  </a:lnTo>
                  <a:lnTo>
                    <a:pt x="90" y="127"/>
                  </a:lnTo>
                  <a:lnTo>
                    <a:pt x="90" y="100"/>
                  </a:lnTo>
                  <a:lnTo>
                    <a:pt x="28" y="10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EB4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pPr marL="0" algn="l" defTabSz="609585">
                <a:buNone/>
                <a:defRPr kumimoji="0" sz="1800" b="0" i="0" normalizeH="0" noProof="0">
                  <a:uLnTx/>
                  <a:uFillTx/>
                  <a:latin typeface="+mn-lt"/>
                  <a:ea typeface="+mn-ea"/>
                  <a:cs typeface="+mn-cs"/>
                </a:defRPr>
              </a:pPr>
              <a:endParaRPr lang="en-US" sz="2400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D539282E-F5B8-4140-86F8-16607CA40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" y="978"/>
              <a:ext cx="26" cy="127"/>
            </a:xfrm>
            <a:prstGeom prst="rect">
              <a:avLst/>
            </a:prstGeom>
            <a:solidFill>
              <a:srgbClr val="EB4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pPr marL="0" algn="l" defTabSz="609585">
                <a:buNone/>
                <a:defRPr kumimoji="0" sz="1800" b="0" i="0" normalizeH="0" noProof="0">
                  <a:uLnTx/>
                  <a:uFillTx/>
                  <a:latin typeface="+mn-lt"/>
                  <a:ea typeface="+mn-ea"/>
                  <a:cs typeface="+mn-cs"/>
                </a:defRPr>
              </a:pPr>
              <a:endParaRPr lang="en-US" sz="2400"/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BCF39E34-D113-4ECE-B13A-51385BF5C08C}"/>
                </a:ext>
              </a:extLst>
            </p:cNvPr>
            <p:cNvSpPr/>
            <p:nvPr/>
          </p:nvSpPr>
          <p:spPr bwMode="auto">
            <a:xfrm>
              <a:off x="1924" y="978"/>
              <a:ext cx="105" cy="127"/>
            </a:xfrm>
            <a:custGeom>
              <a:avLst/>
              <a:gdLst>
                <a:gd name="T0" fmla="*/ 0 w 105"/>
                <a:gd name="T1" fmla="*/ 27 h 127"/>
                <a:gd name="T2" fmla="*/ 38 w 105"/>
                <a:gd name="T3" fmla="*/ 27 h 127"/>
                <a:gd name="T4" fmla="*/ 38 w 105"/>
                <a:gd name="T5" fmla="*/ 127 h 127"/>
                <a:gd name="T6" fmla="*/ 67 w 105"/>
                <a:gd name="T7" fmla="*/ 127 h 127"/>
                <a:gd name="T8" fmla="*/ 67 w 105"/>
                <a:gd name="T9" fmla="*/ 27 h 127"/>
                <a:gd name="T10" fmla="*/ 105 w 105"/>
                <a:gd name="T11" fmla="*/ 27 h 127"/>
                <a:gd name="T12" fmla="*/ 105 w 105"/>
                <a:gd name="T13" fmla="*/ 0 h 127"/>
                <a:gd name="T14" fmla="*/ 0 w 105"/>
                <a:gd name="T15" fmla="*/ 0 h 127"/>
                <a:gd name="T16" fmla="*/ 0 w 105"/>
                <a:gd name="T17" fmla="*/ 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27">
                  <a:moveTo>
                    <a:pt x="0" y="27"/>
                  </a:moveTo>
                  <a:lnTo>
                    <a:pt x="38" y="27"/>
                  </a:lnTo>
                  <a:lnTo>
                    <a:pt x="38" y="127"/>
                  </a:lnTo>
                  <a:lnTo>
                    <a:pt x="67" y="127"/>
                  </a:lnTo>
                  <a:lnTo>
                    <a:pt x="67" y="27"/>
                  </a:lnTo>
                  <a:lnTo>
                    <a:pt x="105" y="27"/>
                  </a:lnTo>
                  <a:lnTo>
                    <a:pt x="105" y="0"/>
                  </a:ln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B4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pPr marL="0" algn="l" defTabSz="609585">
                <a:buNone/>
                <a:defRPr kumimoji="0" sz="1800" b="0" i="0" normalizeH="0" noProof="0">
                  <a:uLnTx/>
                  <a:uFillTx/>
                  <a:latin typeface="+mn-lt"/>
                  <a:ea typeface="+mn-ea"/>
                  <a:cs typeface="+mn-cs"/>
                </a:defRPr>
              </a:pPr>
              <a:endParaRPr lang="en-US" sz="2400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3D73EA1-AE83-4B13-B961-1880CBF70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978"/>
              <a:ext cx="26" cy="127"/>
            </a:xfrm>
            <a:prstGeom prst="rect">
              <a:avLst/>
            </a:prstGeom>
            <a:solidFill>
              <a:srgbClr val="EB4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pPr marL="0" algn="l" defTabSz="609585">
                <a:buNone/>
                <a:defRPr kumimoji="0" sz="1800" b="0" i="0" normalizeH="0" noProof="0">
                  <a:uLnTx/>
                  <a:uFillTx/>
                  <a:latin typeface="+mn-lt"/>
                  <a:ea typeface="+mn-ea"/>
                  <a:cs typeface="+mn-cs"/>
                </a:defRPr>
              </a:pPr>
              <a:endParaRPr lang="en-US" sz="2400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777B8E47-69C7-44FF-AE73-356838BEFA92}"/>
                </a:ext>
              </a:extLst>
            </p:cNvPr>
            <p:cNvSpPr/>
            <p:nvPr/>
          </p:nvSpPr>
          <p:spPr bwMode="auto">
            <a:xfrm>
              <a:off x="2100" y="976"/>
              <a:ext cx="113" cy="131"/>
            </a:xfrm>
            <a:custGeom>
              <a:avLst/>
              <a:gdLst>
                <a:gd name="T0" fmla="*/ 39 w 48"/>
                <a:gd name="T1" fmla="*/ 39 h 55"/>
                <a:gd name="T2" fmla="*/ 27 w 48"/>
                <a:gd name="T3" fmla="*/ 44 h 55"/>
                <a:gd name="T4" fmla="*/ 11 w 48"/>
                <a:gd name="T5" fmla="*/ 28 h 55"/>
                <a:gd name="T6" fmla="*/ 15 w 48"/>
                <a:gd name="T7" fmla="*/ 16 h 55"/>
                <a:gd name="T8" fmla="*/ 27 w 48"/>
                <a:gd name="T9" fmla="*/ 11 h 55"/>
                <a:gd name="T10" fmla="*/ 39 w 48"/>
                <a:gd name="T11" fmla="*/ 16 h 55"/>
                <a:gd name="T12" fmla="*/ 40 w 48"/>
                <a:gd name="T13" fmla="*/ 16 h 55"/>
                <a:gd name="T14" fmla="*/ 47 w 48"/>
                <a:gd name="T15" fmla="*/ 9 h 55"/>
                <a:gd name="T16" fmla="*/ 47 w 48"/>
                <a:gd name="T17" fmla="*/ 8 h 55"/>
                <a:gd name="T18" fmla="*/ 27 w 48"/>
                <a:gd name="T19" fmla="*/ 0 h 55"/>
                <a:gd name="T20" fmla="*/ 7 w 48"/>
                <a:gd name="T21" fmla="*/ 8 h 55"/>
                <a:gd name="T22" fmla="*/ 0 w 48"/>
                <a:gd name="T23" fmla="*/ 28 h 55"/>
                <a:gd name="T24" fmla="*/ 27 w 48"/>
                <a:gd name="T25" fmla="*/ 55 h 55"/>
                <a:gd name="T26" fmla="*/ 47 w 48"/>
                <a:gd name="T27" fmla="*/ 47 h 55"/>
                <a:gd name="T28" fmla="*/ 48 w 48"/>
                <a:gd name="T29" fmla="*/ 46 h 55"/>
                <a:gd name="T30" fmla="*/ 40 w 48"/>
                <a:gd name="T31" fmla="*/ 38 h 55"/>
                <a:gd name="T32" fmla="*/ 39 w 48"/>
                <a:gd name="T33" fmla="*/ 3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55">
                  <a:moveTo>
                    <a:pt x="39" y="39"/>
                  </a:moveTo>
                  <a:cubicBezTo>
                    <a:pt x="36" y="42"/>
                    <a:pt x="32" y="44"/>
                    <a:pt x="27" y="44"/>
                  </a:cubicBezTo>
                  <a:cubicBezTo>
                    <a:pt x="15" y="44"/>
                    <a:pt x="11" y="35"/>
                    <a:pt x="11" y="28"/>
                  </a:cubicBezTo>
                  <a:cubicBezTo>
                    <a:pt x="11" y="23"/>
                    <a:pt x="12" y="19"/>
                    <a:pt x="15" y="16"/>
                  </a:cubicBezTo>
                  <a:cubicBezTo>
                    <a:pt x="18" y="13"/>
                    <a:pt x="22" y="11"/>
                    <a:pt x="27" y="11"/>
                  </a:cubicBezTo>
                  <a:cubicBezTo>
                    <a:pt x="32" y="11"/>
                    <a:pt x="36" y="13"/>
                    <a:pt x="39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1" y="3"/>
                    <a:pt x="35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28"/>
                  </a:cubicBezTo>
                  <a:cubicBezTo>
                    <a:pt x="0" y="40"/>
                    <a:pt x="7" y="55"/>
                    <a:pt x="27" y="55"/>
                  </a:cubicBezTo>
                  <a:cubicBezTo>
                    <a:pt x="35" y="55"/>
                    <a:pt x="42" y="52"/>
                    <a:pt x="47" y="47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9" y="39"/>
                  </a:lnTo>
                  <a:close/>
                </a:path>
              </a:pathLst>
            </a:custGeom>
            <a:solidFill>
              <a:srgbClr val="EB4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pPr marL="0" algn="l" defTabSz="609585">
                <a:buNone/>
                <a:defRPr kumimoji="0" sz="1800" b="0" i="0" normalizeH="0" noProof="0">
                  <a:uLnTx/>
                  <a:uFillTx/>
                  <a:latin typeface="+mn-lt"/>
                  <a:ea typeface="+mn-ea"/>
                  <a:cs typeface="+mn-cs"/>
                </a:defRPr>
              </a:pPr>
              <a:endParaRPr lang="en-US" sz="2400"/>
            </a:p>
          </p:txBody>
        </p:sp>
        <p:sp>
          <p:nvSpPr>
            <p:cNvPr id="17" name="Freeform 31">
              <a:extLst>
                <a:ext uri="{FF2B5EF4-FFF2-40B4-BE49-F238E27FC236}">
                  <a16:creationId xmlns:a16="http://schemas.microsoft.com/office/drawing/2014/main" id="{EBB1E541-A075-4486-BDC1-DCA8A00A74D6}"/>
                </a:ext>
              </a:extLst>
            </p:cNvPr>
            <p:cNvSpPr/>
            <p:nvPr/>
          </p:nvSpPr>
          <p:spPr bwMode="auto">
            <a:xfrm>
              <a:off x="2223" y="976"/>
              <a:ext cx="109" cy="131"/>
            </a:xfrm>
            <a:custGeom>
              <a:avLst/>
              <a:gdLst>
                <a:gd name="T0" fmla="*/ 24 w 46"/>
                <a:gd name="T1" fmla="*/ 21 h 55"/>
                <a:gd name="T2" fmla="*/ 14 w 46"/>
                <a:gd name="T3" fmla="*/ 16 h 55"/>
                <a:gd name="T4" fmla="*/ 23 w 46"/>
                <a:gd name="T5" fmla="*/ 10 h 55"/>
                <a:gd name="T6" fmla="*/ 34 w 46"/>
                <a:gd name="T7" fmla="*/ 15 h 55"/>
                <a:gd name="T8" fmla="*/ 42 w 46"/>
                <a:gd name="T9" fmla="*/ 9 h 55"/>
                <a:gd name="T10" fmla="*/ 23 w 46"/>
                <a:gd name="T11" fmla="*/ 0 h 55"/>
                <a:gd name="T12" fmla="*/ 2 w 46"/>
                <a:gd name="T13" fmla="*/ 15 h 55"/>
                <a:gd name="T14" fmla="*/ 23 w 46"/>
                <a:gd name="T15" fmla="*/ 31 h 55"/>
                <a:gd name="T16" fmla="*/ 34 w 46"/>
                <a:gd name="T17" fmla="*/ 38 h 55"/>
                <a:gd name="T18" fmla="*/ 23 w 46"/>
                <a:gd name="T19" fmla="*/ 44 h 55"/>
                <a:gd name="T20" fmla="*/ 10 w 46"/>
                <a:gd name="T21" fmla="*/ 37 h 55"/>
                <a:gd name="T22" fmla="*/ 10 w 46"/>
                <a:gd name="T23" fmla="*/ 37 h 55"/>
                <a:gd name="T24" fmla="*/ 0 w 46"/>
                <a:gd name="T25" fmla="*/ 42 h 55"/>
                <a:gd name="T26" fmla="*/ 23 w 46"/>
                <a:gd name="T27" fmla="*/ 55 h 55"/>
                <a:gd name="T28" fmla="*/ 46 w 46"/>
                <a:gd name="T29" fmla="*/ 38 h 55"/>
                <a:gd name="T30" fmla="*/ 24 w 46"/>
                <a:gd name="T31" fmla="*/ 2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55">
                  <a:moveTo>
                    <a:pt x="24" y="21"/>
                  </a:moveTo>
                  <a:cubicBezTo>
                    <a:pt x="18" y="20"/>
                    <a:pt x="14" y="19"/>
                    <a:pt x="14" y="16"/>
                  </a:cubicBezTo>
                  <a:cubicBezTo>
                    <a:pt x="14" y="12"/>
                    <a:pt x="17" y="10"/>
                    <a:pt x="23" y="10"/>
                  </a:cubicBezTo>
                  <a:cubicBezTo>
                    <a:pt x="28" y="10"/>
                    <a:pt x="32" y="12"/>
                    <a:pt x="34" y="15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8" y="3"/>
                    <a:pt x="32" y="0"/>
                    <a:pt x="23" y="0"/>
                  </a:cubicBezTo>
                  <a:cubicBezTo>
                    <a:pt x="13" y="0"/>
                    <a:pt x="2" y="5"/>
                    <a:pt x="2" y="15"/>
                  </a:cubicBezTo>
                  <a:cubicBezTo>
                    <a:pt x="2" y="27"/>
                    <a:pt x="13" y="30"/>
                    <a:pt x="23" y="31"/>
                  </a:cubicBezTo>
                  <a:cubicBezTo>
                    <a:pt x="33" y="33"/>
                    <a:pt x="34" y="36"/>
                    <a:pt x="34" y="38"/>
                  </a:cubicBezTo>
                  <a:cubicBezTo>
                    <a:pt x="34" y="44"/>
                    <a:pt x="26" y="44"/>
                    <a:pt x="23" y="44"/>
                  </a:cubicBezTo>
                  <a:cubicBezTo>
                    <a:pt x="17" y="44"/>
                    <a:pt x="12" y="42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" y="51"/>
                    <a:pt x="12" y="55"/>
                    <a:pt x="23" y="55"/>
                  </a:cubicBezTo>
                  <a:cubicBezTo>
                    <a:pt x="34" y="55"/>
                    <a:pt x="46" y="50"/>
                    <a:pt x="46" y="38"/>
                  </a:cubicBezTo>
                  <a:cubicBezTo>
                    <a:pt x="46" y="26"/>
                    <a:pt x="35" y="22"/>
                    <a:pt x="24" y="21"/>
                  </a:cubicBezTo>
                </a:path>
              </a:pathLst>
            </a:custGeom>
            <a:solidFill>
              <a:srgbClr val="EB4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pPr marL="0" algn="l" defTabSz="609585">
                <a:buNone/>
                <a:defRPr kumimoji="0" sz="1800" b="0" i="0" normalizeH="0" noProof="0">
                  <a:uLnTx/>
                  <a:uFillTx/>
                  <a:latin typeface="+mn-lt"/>
                  <a:ea typeface="+mn-ea"/>
                  <a:cs typeface="+mn-cs"/>
                </a:defRPr>
              </a:pPr>
              <a:endParaRPr lang="en-US" sz="2400"/>
            </a:p>
          </p:txBody>
        </p:sp>
        <p:sp>
          <p:nvSpPr>
            <p:cNvPr id="18" name="Freeform 32">
              <a:extLst>
                <a:ext uri="{FF2B5EF4-FFF2-40B4-BE49-F238E27FC236}">
                  <a16:creationId xmlns:a16="http://schemas.microsoft.com/office/drawing/2014/main" id="{B2EFBFEA-E44F-4947-B814-BE80D1ECC0E8}"/>
                </a:ext>
              </a:extLst>
            </p:cNvPr>
            <p:cNvSpPr/>
            <p:nvPr/>
          </p:nvSpPr>
          <p:spPr bwMode="auto">
            <a:xfrm>
              <a:off x="1808" y="976"/>
              <a:ext cx="107" cy="131"/>
            </a:xfrm>
            <a:custGeom>
              <a:avLst/>
              <a:gdLst>
                <a:gd name="T0" fmla="*/ 23 w 45"/>
                <a:gd name="T1" fmla="*/ 21 h 55"/>
                <a:gd name="T2" fmla="*/ 13 w 45"/>
                <a:gd name="T3" fmla="*/ 16 h 55"/>
                <a:gd name="T4" fmla="*/ 22 w 45"/>
                <a:gd name="T5" fmla="*/ 10 h 55"/>
                <a:gd name="T6" fmla="*/ 33 w 45"/>
                <a:gd name="T7" fmla="*/ 15 h 55"/>
                <a:gd name="T8" fmla="*/ 42 w 45"/>
                <a:gd name="T9" fmla="*/ 9 h 55"/>
                <a:gd name="T10" fmla="*/ 22 w 45"/>
                <a:gd name="T11" fmla="*/ 0 h 55"/>
                <a:gd name="T12" fmla="*/ 2 w 45"/>
                <a:gd name="T13" fmla="*/ 15 h 55"/>
                <a:gd name="T14" fmla="*/ 22 w 45"/>
                <a:gd name="T15" fmla="*/ 31 h 55"/>
                <a:gd name="T16" fmla="*/ 33 w 45"/>
                <a:gd name="T17" fmla="*/ 38 h 55"/>
                <a:gd name="T18" fmla="*/ 22 w 45"/>
                <a:gd name="T19" fmla="*/ 44 h 55"/>
                <a:gd name="T20" fmla="*/ 9 w 45"/>
                <a:gd name="T21" fmla="*/ 37 h 55"/>
                <a:gd name="T22" fmla="*/ 9 w 45"/>
                <a:gd name="T23" fmla="*/ 37 h 55"/>
                <a:gd name="T24" fmla="*/ 0 w 45"/>
                <a:gd name="T25" fmla="*/ 42 h 55"/>
                <a:gd name="T26" fmla="*/ 22 w 45"/>
                <a:gd name="T27" fmla="*/ 55 h 55"/>
                <a:gd name="T28" fmla="*/ 45 w 45"/>
                <a:gd name="T29" fmla="*/ 38 h 55"/>
                <a:gd name="T30" fmla="*/ 23 w 45"/>
                <a:gd name="T31" fmla="*/ 2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55">
                  <a:moveTo>
                    <a:pt x="23" y="21"/>
                  </a:moveTo>
                  <a:cubicBezTo>
                    <a:pt x="17" y="20"/>
                    <a:pt x="13" y="19"/>
                    <a:pt x="13" y="16"/>
                  </a:cubicBezTo>
                  <a:cubicBezTo>
                    <a:pt x="13" y="12"/>
                    <a:pt x="16" y="10"/>
                    <a:pt x="22" y="10"/>
                  </a:cubicBezTo>
                  <a:cubicBezTo>
                    <a:pt x="27" y="10"/>
                    <a:pt x="31" y="12"/>
                    <a:pt x="33" y="15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7" y="3"/>
                    <a:pt x="31" y="0"/>
                    <a:pt x="22" y="0"/>
                  </a:cubicBezTo>
                  <a:cubicBezTo>
                    <a:pt x="12" y="0"/>
                    <a:pt x="2" y="5"/>
                    <a:pt x="2" y="15"/>
                  </a:cubicBezTo>
                  <a:cubicBezTo>
                    <a:pt x="2" y="27"/>
                    <a:pt x="12" y="30"/>
                    <a:pt x="22" y="31"/>
                  </a:cubicBezTo>
                  <a:cubicBezTo>
                    <a:pt x="32" y="33"/>
                    <a:pt x="33" y="36"/>
                    <a:pt x="33" y="38"/>
                  </a:cubicBezTo>
                  <a:cubicBezTo>
                    <a:pt x="33" y="44"/>
                    <a:pt x="25" y="44"/>
                    <a:pt x="22" y="44"/>
                  </a:cubicBezTo>
                  <a:cubicBezTo>
                    <a:pt x="16" y="44"/>
                    <a:pt x="11" y="42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" y="51"/>
                    <a:pt x="11" y="55"/>
                    <a:pt x="22" y="55"/>
                  </a:cubicBezTo>
                  <a:cubicBezTo>
                    <a:pt x="33" y="55"/>
                    <a:pt x="45" y="50"/>
                    <a:pt x="45" y="38"/>
                  </a:cubicBezTo>
                  <a:cubicBezTo>
                    <a:pt x="45" y="26"/>
                    <a:pt x="34" y="22"/>
                    <a:pt x="23" y="21"/>
                  </a:cubicBezTo>
                </a:path>
              </a:pathLst>
            </a:custGeom>
            <a:solidFill>
              <a:srgbClr val="EB4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pPr marL="0" algn="l" defTabSz="609585">
                <a:buNone/>
                <a:defRPr kumimoji="0" sz="1800" b="0" i="0" normalizeH="0" noProof="0">
                  <a:uLnTx/>
                  <a:uFillTx/>
                  <a:latin typeface="+mn-lt"/>
                  <a:ea typeface="+mn-ea"/>
                  <a:cs typeface="+mn-cs"/>
                </a:defRPr>
              </a:pPr>
              <a:endParaRPr lang="en-US" sz="2400"/>
            </a:p>
          </p:txBody>
        </p:sp>
        <p:sp>
          <p:nvSpPr>
            <p:cNvPr id="19" name="Freeform 33">
              <a:extLst>
                <a:ext uri="{FF2B5EF4-FFF2-40B4-BE49-F238E27FC236}">
                  <a16:creationId xmlns:a16="http://schemas.microsoft.com/office/drawing/2014/main" id="{4EB51A88-7300-4A71-A7CC-A8163BCBBFA0}"/>
                </a:ext>
              </a:extLst>
            </p:cNvPr>
            <p:cNvSpPr/>
            <p:nvPr/>
          </p:nvSpPr>
          <p:spPr bwMode="auto">
            <a:xfrm>
              <a:off x="1609" y="976"/>
              <a:ext cx="121" cy="131"/>
            </a:xfrm>
            <a:custGeom>
              <a:avLst/>
              <a:gdLst>
                <a:gd name="T0" fmla="*/ 26 w 51"/>
                <a:gd name="T1" fmla="*/ 33 h 55"/>
                <a:gd name="T2" fmla="*/ 40 w 51"/>
                <a:gd name="T3" fmla="*/ 33 h 55"/>
                <a:gd name="T4" fmla="*/ 40 w 51"/>
                <a:gd name="T5" fmla="*/ 39 h 55"/>
                <a:gd name="T6" fmla="*/ 29 w 51"/>
                <a:gd name="T7" fmla="*/ 44 h 55"/>
                <a:gd name="T8" fmla="*/ 12 w 51"/>
                <a:gd name="T9" fmla="*/ 28 h 55"/>
                <a:gd name="T10" fmla="*/ 29 w 51"/>
                <a:gd name="T11" fmla="*/ 11 h 55"/>
                <a:gd name="T12" fmla="*/ 42 w 51"/>
                <a:gd name="T13" fmla="*/ 16 h 55"/>
                <a:gd name="T14" fmla="*/ 42 w 51"/>
                <a:gd name="T15" fmla="*/ 16 h 55"/>
                <a:gd name="T16" fmla="*/ 49 w 51"/>
                <a:gd name="T17" fmla="*/ 8 h 55"/>
                <a:gd name="T18" fmla="*/ 49 w 51"/>
                <a:gd name="T19" fmla="*/ 8 h 55"/>
                <a:gd name="T20" fmla="*/ 29 w 51"/>
                <a:gd name="T21" fmla="*/ 0 h 55"/>
                <a:gd name="T22" fmla="*/ 0 w 51"/>
                <a:gd name="T23" fmla="*/ 28 h 55"/>
                <a:gd name="T24" fmla="*/ 29 w 51"/>
                <a:gd name="T25" fmla="*/ 55 h 55"/>
                <a:gd name="T26" fmla="*/ 51 w 51"/>
                <a:gd name="T27" fmla="*/ 45 h 55"/>
                <a:gd name="T28" fmla="*/ 51 w 51"/>
                <a:gd name="T29" fmla="*/ 45 h 55"/>
                <a:gd name="T30" fmla="*/ 51 w 51"/>
                <a:gd name="T31" fmla="*/ 22 h 55"/>
                <a:gd name="T32" fmla="*/ 26 w 51"/>
                <a:gd name="T33" fmla="*/ 22 h 55"/>
                <a:gd name="T34" fmla="*/ 26 w 51"/>
                <a:gd name="T35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55">
                  <a:moveTo>
                    <a:pt x="26" y="33"/>
                  </a:moveTo>
                  <a:cubicBezTo>
                    <a:pt x="40" y="33"/>
                    <a:pt x="40" y="33"/>
                    <a:pt x="40" y="33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37" y="42"/>
                    <a:pt x="33" y="44"/>
                    <a:pt x="29" y="44"/>
                  </a:cubicBezTo>
                  <a:cubicBezTo>
                    <a:pt x="16" y="44"/>
                    <a:pt x="12" y="34"/>
                    <a:pt x="12" y="28"/>
                  </a:cubicBezTo>
                  <a:cubicBezTo>
                    <a:pt x="12" y="18"/>
                    <a:pt x="19" y="11"/>
                    <a:pt x="29" y="11"/>
                  </a:cubicBezTo>
                  <a:cubicBezTo>
                    <a:pt x="33" y="11"/>
                    <a:pt x="38" y="13"/>
                    <a:pt x="42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4" y="3"/>
                    <a:pt x="36" y="0"/>
                    <a:pt x="29" y="0"/>
                  </a:cubicBezTo>
                  <a:cubicBezTo>
                    <a:pt x="9" y="0"/>
                    <a:pt x="0" y="14"/>
                    <a:pt x="0" y="28"/>
                  </a:cubicBezTo>
                  <a:cubicBezTo>
                    <a:pt x="0" y="38"/>
                    <a:pt x="8" y="55"/>
                    <a:pt x="29" y="55"/>
                  </a:cubicBezTo>
                  <a:cubicBezTo>
                    <a:pt x="38" y="55"/>
                    <a:pt x="45" y="52"/>
                    <a:pt x="51" y="45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26" y="22"/>
                    <a:pt x="26" y="22"/>
                    <a:pt x="26" y="22"/>
                  </a:cubicBezTo>
                  <a:lnTo>
                    <a:pt x="26" y="33"/>
                  </a:lnTo>
                  <a:close/>
                </a:path>
              </a:pathLst>
            </a:custGeom>
            <a:solidFill>
              <a:srgbClr val="EB4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pPr marL="0" algn="l" defTabSz="609585">
                <a:buNone/>
                <a:defRPr kumimoji="0" sz="1800" b="0" i="0" normalizeH="0" noProof="0">
                  <a:uLnTx/>
                  <a:uFillTx/>
                  <a:latin typeface="+mn-lt"/>
                  <a:ea typeface="+mn-ea"/>
                  <a:cs typeface="+mn-cs"/>
                </a:defRPr>
              </a:pPr>
              <a:endParaRPr lang="en-US" sz="2400"/>
            </a:p>
          </p:txBody>
        </p:sp>
        <p:sp>
          <p:nvSpPr>
            <p:cNvPr id="20" name="Freeform 34">
              <a:extLst>
                <a:ext uri="{FF2B5EF4-FFF2-40B4-BE49-F238E27FC236}">
                  <a16:creationId xmlns:a16="http://schemas.microsoft.com/office/drawing/2014/main" id="{4CF495AF-D970-466D-87F8-B035DFE65D09}"/>
                </a:ext>
              </a:extLst>
            </p:cNvPr>
            <p:cNvSpPr/>
            <p:nvPr/>
          </p:nvSpPr>
          <p:spPr bwMode="auto">
            <a:xfrm>
              <a:off x="2462" y="75"/>
              <a:ext cx="142" cy="142"/>
            </a:xfrm>
            <a:custGeom>
              <a:avLst/>
              <a:gdLst>
                <a:gd name="T0" fmla="*/ 83 w 142"/>
                <a:gd name="T1" fmla="*/ 0 h 142"/>
                <a:gd name="T2" fmla="*/ 0 w 142"/>
                <a:gd name="T3" fmla="*/ 142 h 142"/>
                <a:gd name="T4" fmla="*/ 142 w 142"/>
                <a:gd name="T5" fmla="*/ 59 h 142"/>
                <a:gd name="T6" fmla="*/ 83 w 142"/>
                <a:gd name="T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42">
                  <a:moveTo>
                    <a:pt x="83" y="0"/>
                  </a:moveTo>
                  <a:lnTo>
                    <a:pt x="0" y="142"/>
                  </a:lnTo>
                  <a:lnTo>
                    <a:pt x="142" y="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3A7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pPr marL="0" algn="l" defTabSz="609585">
                <a:buNone/>
                <a:defRPr kumimoji="0" sz="1800" b="0" i="0" normalizeH="0" noProof="0">
                  <a:uLnTx/>
                  <a:uFillTx/>
                  <a:latin typeface="+mn-lt"/>
                  <a:ea typeface="+mn-ea"/>
                  <a:cs typeface="+mn-cs"/>
                </a:defRPr>
              </a:pPr>
              <a:endParaRPr lang="en-US" sz="2400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EC597AA1-A0FC-4B02-92E0-E68BC793CA4B}"/>
                </a:ext>
              </a:extLst>
            </p:cNvPr>
            <p:cNvSpPr/>
            <p:nvPr/>
          </p:nvSpPr>
          <p:spPr bwMode="auto">
            <a:xfrm>
              <a:off x="764" y="550"/>
              <a:ext cx="225" cy="345"/>
            </a:xfrm>
            <a:custGeom>
              <a:avLst/>
              <a:gdLst>
                <a:gd name="T0" fmla="*/ 225 w 225"/>
                <a:gd name="T1" fmla="*/ 276 h 345"/>
                <a:gd name="T2" fmla="*/ 75 w 225"/>
                <a:gd name="T3" fmla="*/ 276 h 345"/>
                <a:gd name="T4" fmla="*/ 75 w 225"/>
                <a:gd name="T5" fmla="*/ 0 h 345"/>
                <a:gd name="T6" fmla="*/ 0 w 225"/>
                <a:gd name="T7" fmla="*/ 0 h 345"/>
                <a:gd name="T8" fmla="*/ 0 w 225"/>
                <a:gd name="T9" fmla="*/ 345 h 345"/>
                <a:gd name="T10" fmla="*/ 225 w 225"/>
                <a:gd name="T11" fmla="*/ 345 h 345"/>
                <a:gd name="T12" fmla="*/ 225 w 225"/>
                <a:gd name="T13" fmla="*/ 27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345">
                  <a:moveTo>
                    <a:pt x="225" y="276"/>
                  </a:moveTo>
                  <a:lnTo>
                    <a:pt x="75" y="276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345"/>
                  </a:lnTo>
                  <a:lnTo>
                    <a:pt x="225" y="345"/>
                  </a:lnTo>
                  <a:lnTo>
                    <a:pt x="225" y="276"/>
                  </a:lnTo>
                  <a:close/>
                </a:path>
              </a:pathLst>
            </a:custGeom>
            <a:solidFill>
              <a:srgbClr val="3A7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pPr marL="0" algn="l" defTabSz="609585">
                <a:buNone/>
                <a:defRPr kumimoji="0" sz="1800" b="0" i="0" normalizeH="0" noProof="0">
                  <a:uLnTx/>
                  <a:uFillTx/>
                  <a:latin typeface="+mn-lt"/>
                  <a:ea typeface="+mn-ea"/>
                  <a:cs typeface="+mn-cs"/>
                </a:defRPr>
              </a:pPr>
              <a:endParaRPr lang="en-US" sz="2400"/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CE8D0E3C-3ED7-4292-A8A6-A542E36D6E7F}"/>
                </a:ext>
              </a:extLst>
            </p:cNvPr>
            <p:cNvSpPr/>
            <p:nvPr/>
          </p:nvSpPr>
          <p:spPr bwMode="auto">
            <a:xfrm>
              <a:off x="1038" y="550"/>
              <a:ext cx="225" cy="345"/>
            </a:xfrm>
            <a:custGeom>
              <a:avLst/>
              <a:gdLst>
                <a:gd name="T0" fmla="*/ 225 w 225"/>
                <a:gd name="T1" fmla="*/ 276 h 345"/>
                <a:gd name="T2" fmla="*/ 74 w 225"/>
                <a:gd name="T3" fmla="*/ 276 h 345"/>
                <a:gd name="T4" fmla="*/ 74 w 225"/>
                <a:gd name="T5" fmla="*/ 0 h 345"/>
                <a:gd name="T6" fmla="*/ 0 w 225"/>
                <a:gd name="T7" fmla="*/ 0 h 345"/>
                <a:gd name="T8" fmla="*/ 0 w 225"/>
                <a:gd name="T9" fmla="*/ 345 h 345"/>
                <a:gd name="T10" fmla="*/ 225 w 225"/>
                <a:gd name="T11" fmla="*/ 345 h 345"/>
                <a:gd name="T12" fmla="*/ 225 w 225"/>
                <a:gd name="T13" fmla="*/ 27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345">
                  <a:moveTo>
                    <a:pt x="225" y="276"/>
                  </a:moveTo>
                  <a:lnTo>
                    <a:pt x="74" y="276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45"/>
                  </a:lnTo>
                  <a:lnTo>
                    <a:pt x="225" y="345"/>
                  </a:lnTo>
                  <a:lnTo>
                    <a:pt x="225" y="276"/>
                  </a:lnTo>
                  <a:close/>
                </a:path>
              </a:pathLst>
            </a:custGeom>
            <a:solidFill>
              <a:srgbClr val="3A7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pPr marL="0" algn="l" defTabSz="609585">
                <a:buNone/>
                <a:defRPr kumimoji="0" sz="1800" b="0" i="0" normalizeH="0" noProof="0">
                  <a:uLnTx/>
                  <a:uFillTx/>
                  <a:latin typeface="+mn-lt"/>
                  <a:ea typeface="+mn-ea"/>
                  <a:cs typeface="+mn-cs"/>
                </a:defRPr>
              </a:pPr>
              <a:endParaRPr lang="en-US" sz="2400"/>
            </a:p>
          </p:txBody>
        </p:sp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id="{FF64393C-E529-4AEA-819D-4B58DC2D9E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" y="550"/>
              <a:ext cx="289" cy="345"/>
            </a:xfrm>
            <a:custGeom>
              <a:avLst/>
              <a:gdLst>
                <a:gd name="T0" fmla="*/ 122 w 122"/>
                <a:gd name="T1" fmla="*/ 101 h 145"/>
                <a:gd name="T2" fmla="*/ 104 w 122"/>
                <a:gd name="T3" fmla="*/ 69 h 145"/>
                <a:gd name="T4" fmla="*/ 116 w 122"/>
                <a:gd name="T5" fmla="*/ 43 h 145"/>
                <a:gd name="T6" fmla="*/ 69 w 122"/>
                <a:gd name="T7" fmla="*/ 0 h 145"/>
                <a:gd name="T8" fmla="*/ 0 w 122"/>
                <a:gd name="T9" fmla="*/ 0 h 145"/>
                <a:gd name="T10" fmla="*/ 0 w 122"/>
                <a:gd name="T11" fmla="*/ 145 h 145"/>
                <a:gd name="T12" fmla="*/ 69 w 122"/>
                <a:gd name="T13" fmla="*/ 145 h 145"/>
                <a:gd name="T14" fmla="*/ 122 w 122"/>
                <a:gd name="T15" fmla="*/ 101 h 145"/>
                <a:gd name="T16" fmla="*/ 31 w 122"/>
                <a:gd name="T17" fmla="*/ 29 h 145"/>
                <a:gd name="T18" fmla="*/ 68 w 122"/>
                <a:gd name="T19" fmla="*/ 29 h 145"/>
                <a:gd name="T20" fmla="*/ 85 w 122"/>
                <a:gd name="T21" fmla="*/ 43 h 145"/>
                <a:gd name="T22" fmla="*/ 68 w 122"/>
                <a:gd name="T23" fmla="*/ 58 h 145"/>
                <a:gd name="T24" fmla="*/ 31 w 122"/>
                <a:gd name="T25" fmla="*/ 58 h 145"/>
                <a:gd name="T26" fmla="*/ 31 w 122"/>
                <a:gd name="T27" fmla="*/ 29 h 145"/>
                <a:gd name="T28" fmla="*/ 33 w 122"/>
                <a:gd name="T29" fmla="*/ 116 h 145"/>
                <a:gd name="T30" fmla="*/ 31 w 122"/>
                <a:gd name="T31" fmla="*/ 116 h 145"/>
                <a:gd name="T32" fmla="*/ 31 w 122"/>
                <a:gd name="T33" fmla="*/ 86 h 145"/>
                <a:gd name="T34" fmla="*/ 31 w 122"/>
                <a:gd name="T35" fmla="*/ 86 h 145"/>
                <a:gd name="T36" fmla="*/ 72 w 122"/>
                <a:gd name="T37" fmla="*/ 86 h 145"/>
                <a:gd name="T38" fmla="*/ 90 w 122"/>
                <a:gd name="T39" fmla="*/ 101 h 145"/>
                <a:gd name="T40" fmla="*/ 72 w 122"/>
                <a:gd name="T41" fmla="*/ 116 h 145"/>
                <a:gd name="T42" fmla="*/ 64 w 122"/>
                <a:gd name="T43" fmla="*/ 116 h 145"/>
                <a:gd name="T44" fmla="*/ 33 w 122"/>
                <a:gd name="T45" fmla="*/ 11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145">
                  <a:moveTo>
                    <a:pt x="122" y="101"/>
                  </a:moveTo>
                  <a:cubicBezTo>
                    <a:pt x="122" y="87"/>
                    <a:pt x="116" y="76"/>
                    <a:pt x="104" y="69"/>
                  </a:cubicBezTo>
                  <a:cubicBezTo>
                    <a:pt x="111" y="63"/>
                    <a:pt x="116" y="54"/>
                    <a:pt x="116" y="43"/>
                  </a:cubicBezTo>
                  <a:cubicBezTo>
                    <a:pt x="116" y="17"/>
                    <a:pt x="98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102" y="145"/>
                    <a:pt x="122" y="129"/>
                    <a:pt x="122" y="101"/>
                  </a:cubicBezTo>
                  <a:moveTo>
                    <a:pt x="31" y="29"/>
                  </a:moveTo>
                  <a:cubicBezTo>
                    <a:pt x="68" y="29"/>
                    <a:pt x="68" y="29"/>
                    <a:pt x="68" y="29"/>
                  </a:cubicBezTo>
                  <a:cubicBezTo>
                    <a:pt x="78" y="29"/>
                    <a:pt x="85" y="34"/>
                    <a:pt x="85" y="43"/>
                  </a:cubicBezTo>
                  <a:cubicBezTo>
                    <a:pt x="85" y="53"/>
                    <a:pt x="78" y="58"/>
                    <a:pt x="68" y="58"/>
                  </a:cubicBezTo>
                  <a:cubicBezTo>
                    <a:pt x="31" y="58"/>
                    <a:pt x="31" y="58"/>
                    <a:pt x="31" y="58"/>
                  </a:cubicBezTo>
                  <a:lnTo>
                    <a:pt x="31" y="29"/>
                  </a:lnTo>
                  <a:close/>
                  <a:moveTo>
                    <a:pt x="33" y="116"/>
                  </a:moveTo>
                  <a:cubicBezTo>
                    <a:pt x="31" y="116"/>
                    <a:pt x="31" y="116"/>
                    <a:pt x="31" y="116"/>
                  </a:cubicBezTo>
                  <a:cubicBezTo>
                    <a:pt x="31" y="86"/>
                    <a:pt x="31" y="86"/>
                    <a:pt x="31" y="86"/>
                  </a:cubicBezTo>
                  <a:cubicBezTo>
                    <a:pt x="31" y="86"/>
                    <a:pt x="31" y="86"/>
                    <a:pt x="31" y="8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83" y="86"/>
                    <a:pt x="90" y="91"/>
                    <a:pt x="90" y="101"/>
                  </a:cubicBezTo>
                  <a:cubicBezTo>
                    <a:pt x="90" y="111"/>
                    <a:pt x="83" y="116"/>
                    <a:pt x="72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59" y="116"/>
                    <a:pt x="38" y="116"/>
                    <a:pt x="33" y="116"/>
                  </a:cubicBezTo>
                </a:path>
              </a:pathLst>
            </a:custGeom>
            <a:solidFill>
              <a:srgbClr val="3A7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pPr marL="0" algn="l" defTabSz="609585">
                <a:buNone/>
                <a:defRPr kumimoji="0" sz="1800" b="0" i="0" normalizeH="0" noProof="0">
                  <a:uLnTx/>
                  <a:uFillTx/>
                  <a:latin typeface="+mn-lt"/>
                  <a:ea typeface="+mn-ea"/>
                  <a:cs typeface="+mn-cs"/>
                </a:defRPr>
              </a:pPr>
              <a:endParaRPr lang="en-US" sz="2400"/>
            </a:p>
          </p:txBody>
        </p:sp>
        <p:sp>
          <p:nvSpPr>
            <p:cNvPr id="24" name="Freeform 38">
              <a:extLst>
                <a:ext uri="{FF2B5EF4-FFF2-40B4-BE49-F238E27FC236}">
                  <a16:creationId xmlns:a16="http://schemas.microsoft.com/office/drawing/2014/main" id="{B9BF6C71-DE2D-4BBC-927E-8E6EA9C167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" y="543"/>
              <a:ext cx="358" cy="359"/>
            </a:xfrm>
            <a:custGeom>
              <a:avLst/>
              <a:gdLst>
                <a:gd name="T0" fmla="*/ 76 w 151"/>
                <a:gd name="T1" fmla="*/ 151 h 151"/>
                <a:gd name="T2" fmla="*/ 151 w 151"/>
                <a:gd name="T3" fmla="*/ 75 h 151"/>
                <a:gd name="T4" fmla="*/ 76 w 151"/>
                <a:gd name="T5" fmla="*/ 0 h 151"/>
                <a:gd name="T6" fmla="*/ 0 w 151"/>
                <a:gd name="T7" fmla="*/ 75 h 151"/>
                <a:gd name="T8" fmla="*/ 76 w 151"/>
                <a:gd name="T9" fmla="*/ 151 h 151"/>
                <a:gd name="T10" fmla="*/ 76 w 151"/>
                <a:gd name="T11" fmla="*/ 31 h 151"/>
                <a:gd name="T12" fmla="*/ 120 w 151"/>
                <a:gd name="T13" fmla="*/ 75 h 151"/>
                <a:gd name="T14" fmla="*/ 76 w 151"/>
                <a:gd name="T15" fmla="*/ 120 h 151"/>
                <a:gd name="T16" fmla="*/ 31 w 151"/>
                <a:gd name="T17" fmla="*/ 75 h 151"/>
                <a:gd name="T18" fmla="*/ 76 w 151"/>
                <a:gd name="T19" fmla="*/ 3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51">
                  <a:moveTo>
                    <a:pt x="76" y="151"/>
                  </a:moveTo>
                  <a:cubicBezTo>
                    <a:pt x="117" y="151"/>
                    <a:pt x="151" y="117"/>
                    <a:pt x="151" y="75"/>
                  </a:cubicBezTo>
                  <a:cubicBezTo>
                    <a:pt x="151" y="34"/>
                    <a:pt x="117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moveTo>
                    <a:pt x="76" y="31"/>
                  </a:moveTo>
                  <a:cubicBezTo>
                    <a:pt x="100" y="31"/>
                    <a:pt x="120" y="51"/>
                    <a:pt x="120" y="75"/>
                  </a:cubicBezTo>
                  <a:cubicBezTo>
                    <a:pt x="120" y="100"/>
                    <a:pt x="100" y="120"/>
                    <a:pt x="76" y="120"/>
                  </a:cubicBezTo>
                  <a:cubicBezTo>
                    <a:pt x="51" y="120"/>
                    <a:pt x="31" y="100"/>
                    <a:pt x="31" y="75"/>
                  </a:cubicBezTo>
                  <a:cubicBezTo>
                    <a:pt x="31" y="51"/>
                    <a:pt x="51" y="31"/>
                    <a:pt x="76" y="31"/>
                  </a:cubicBezTo>
                </a:path>
              </a:pathLst>
            </a:custGeom>
            <a:solidFill>
              <a:srgbClr val="3A7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pPr marL="0" algn="l" defTabSz="609585">
                <a:buNone/>
                <a:defRPr kumimoji="0" sz="1800" b="0" i="0" normalizeH="0" noProof="0">
                  <a:uLnTx/>
                  <a:uFillTx/>
                  <a:latin typeface="+mn-lt"/>
                  <a:ea typeface="+mn-ea"/>
                  <a:cs typeface="+mn-cs"/>
                </a:defRPr>
              </a:pPr>
              <a:endParaRPr lang="en-US" sz="2400"/>
            </a:p>
          </p:txBody>
        </p:sp>
        <p:sp>
          <p:nvSpPr>
            <p:cNvPr id="25" name="Freeform 39">
              <a:extLst>
                <a:ext uri="{FF2B5EF4-FFF2-40B4-BE49-F238E27FC236}">
                  <a16:creationId xmlns:a16="http://schemas.microsoft.com/office/drawing/2014/main" id="{32945F8C-BD0F-459E-BA63-257B77B3B9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2" y="543"/>
              <a:ext cx="355" cy="359"/>
            </a:xfrm>
            <a:custGeom>
              <a:avLst/>
              <a:gdLst>
                <a:gd name="T0" fmla="*/ 75 w 150"/>
                <a:gd name="T1" fmla="*/ 151 h 151"/>
                <a:gd name="T2" fmla="*/ 150 w 150"/>
                <a:gd name="T3" fmla="*/ 75 h 151"/>
                <a:gd name="T4" fmla="*/ 75 w 150"/>
                <a:gd name="T5" fmla="*/ 0 h 151"/>
                <a:gd name="T6" fmla="*/ 0 w 150"/>
                <a:gd name="T7" fmla="*/ 75 h 151"/>
                <a:gd name="T8" fmla="*/ 75 w 150"/>
                <a:gd name="T9" fmla="*/ 151 h 151"/>
                <a:gd name="T10" fmla="*/ 75 w 150"/>
                <a:gd name="T11" fmla="*/ 31 h 151"/>
                <a:gd name="T12" fmla="*/ 120 w 150"/>
                <a:gd name="T13" fmla="*/ 75 h 151"/>
                <a:gd name="T14" fmla="*/ 75 w 150"/>
                <a:gd name="T15" fmla="*/ 120 h 151"/>
                <a:gd name="T16" fmla="*/ 30 w 150"/>
                <a:gd name="T17" fmla="*/ 75 h 151"/>
                <a:gd name="T18" fmla="*/ 75 w 150"/>
                <a:gd name="T19" fmla="*/ 3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" h="151">
                  <a:moveTo>
                    <a:pt x="75" y="151"/>
                  </a:moveTo>
                  <a:cubicBezTo>
                    <a:pt x="117" y="151"/>
                    <a:pt x="150" y="117"/>
                    <a:pt x="150" y="75"/>
                  </a:cubicBezTo>
                  <a:cubicBezTo>
                    <a:pt x="150" y="34"/>
                    <a:pt x="117" y="0"/>
                    <a:pt x="75" y="0"/>
                  </a:cubicBezTo>
                  <a:cubicBezTo>
                    <a:pt x="33" y="0"/>
                    <a:pt x="0" y="34"/>
                    <a:pt x="0" y="75"/>
                  </a:cubicBezTo>
                  <a:cubicBezTo>
                    <a:pt x="0" y="117"/>
                    <a:pt x="33" y="151"/>
                    <a:pt x="75" y="151"/>
                  </a:cubicBezTo>
                  <a:moveTo>
                    <a:pt x="75" y="31"/>
                  </a:moveTo>
                  <a:cubicBezTo>
                    <a:pt x="100" y="31"/>
                    <a:pt x="120" y="51"/>
                    <a:pt x="120" y="75"/>
                  </a:cubicBezTo>
                  <a:cubicBezTo>
                    <a:pt x="120" y="100"/>
                    <a:pt x="100" y="120"/>
                    <a:pt x="75" y="120"/>
                  </a:cubicBezTo>
                  <a:cubicBezTo>
                    <a:pt x="50" y="120"/>
                    <a:pt x="30" y="100"/>
                    <a:pt x="30" y="75"/>
                  </a:cubicBezTo>
                  <a:cubicBezTo>
                    <a:pt x="30" y="51"/>
                    <a:pt x="50" y="31"/>
                    <a:pt x="75" y="31"/>
                  </a:cubicBezTo>
                </a:path>
              </a:pathLst>
            </a:custGeom>
            <a:solidFill>
              <a:srgbClr val="3A7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pPr marL="0" algn="l" defTabSz="609585">
                <a:buNone/>
                <a:defRPr kumimoji="0" sz="1800" b="0" i="0" normalizeH="0" noProof="0">
                  <a:uLnTx/>
                  <a:uFillTx/>
                  <a:latin typeface="+mn-lt"/>
                  <a:ea typeface="+mn-ea"/>
                  <a:cs typeface="+mn-cs"/>
                </a:defRPr>
              </a:pPr>
              <a:endParaRPr lang="en-US" sz="2400"/>
            </a:p>
          </p:txBody>
        </p:sp>
        <p:sp>
          <p:nvSpPr>
            <p:cNvPr id="26" name="Freeform 40">
              <a:extLst>
                <a:ext uri="{FF2B5EF4-FFF2-40B4-BE49-F238E27FC236}">
                  <a16:creationId xmlns:a16="http://schemas.microsoft.com/office/drawing/2014/main" id="{10CC5069-3C30-4C21-B7E0-3D88854DB978}"/>
                </a:ext>
              </a:extLst>
            </p:cNvPr>
            <p:cNvSpPr/>
            <p:nvPr/>
          </p:nvSpPr>
          <p:spPr bwMode="auto">
            <a:xfrm>
              <a:off x="2152" y="415"/>
              <a:ext cx="121" cy="107"/>
            </a:xfrm>
            <a:custGeom>
              <a:avLst/>
              <a:gdLst>
                <a:gd name="T0" fmla="*/ 48 w 51"/>
                <a:gd name="T1" fmla="*/ 16 h 45"/>
                <a:gd name="T2" fmla="*/ 48 w 51"/>
                <a:gd name="T3" fmla="*/ 4 h 45"/>
                <a:gd name="T4" fmla="*/ 36 w 51"/>
                <a:gd name="T5" fmla="*/ 2 h 45"/>
                <a:gd name="T6" fmla="*/ 29 w 51"/>
                <a:gd name="T7" fmla="*/ 8 h 45"/>
                <a:gd name="T8" fmla="*/ 8 w 51"/>
                <a:gd name="T9" fmla="*/ 35 h 45"/>
                <a:gd name="T10" fmla="*/ 0 w 51"/>
                <a:gd name="T11" fmla="*/ 45 h 45"/>
                <a:gd name="T12" fmla="*/ 16 w 51"/>
                <a:gd name="T13" fmla="*/ 45 h 45"/>
                <a:gd name="T14" fmla="*/ 41 w 51"/>
                <a:gd name="T15" fmla="*/ 23 h 45"/>
                <a:gd name="T16" fmla="*/ 48 w 51"/>
                <a:gd name="T17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45">
                  <a:moveTo>
                    <a:pt x="48" y="16"/>
                  </a:moveTo>
                  <a:cubicBezTo>
                    <a:pt x="51" y="12"/>
                    <a:pt x="51" y="7"/>
                    <a:pt x="48" y="4"/>
                  </a:cubicBezTo>
                  <a:cubicBezTo>
                    <a:pt x="45" y="1"/>
                    <a:pt x="40" y="0"/>
                    <a:pt x="36" y="2"/>
                  </a:cubicBezTo>
                  <a:cubicBezTo>
                    <a:pt x="33" y="4"/>
                    <a:pt x="31" y="6"/>
                    <a:pt x="29" y="8"/>
                  </a:cubicBezTo>
                  <a:cubicBezTo>
                    <a:pt x="22" y="17"/>
                    <a:pt x="15" y="26"/>
                    <a:pt x="8" y="35"/>
                  </a:cubicBezTo>
                  <a:cubicBezTo>
                    <a:pt x="5" y="38"/>
                    <a:pt x="3" y="41"/>
                    <a:pt x="0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24" y="38"/>
                    <a:pt x="33" y="30"/>
                    <a:pt x="41" y="23"/>
                  </a:cubicBezTo>
                  <a:cubicBezTo>
                    <a:pt x="44" y="21"/>
                    <a:pt x="46" y="19"/>
                    <a:pt x="48" y="16"/>
                  </a:cubicBezTo>
                </a:path>
              </a:pathLst>
            </a:custGeom>
            <a:solidFill>
              <a:srgbClr val="3A7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pPr marL="0" algn="l" defTabSz="609585">
                <a:buNone/>
                <a:defRPr kumimoji="0" sz="1800" b="0" i="0" normalizeH="0" noProof="0">
                  <a:uLnTx/>
                  <a:uFillTx/>
                  <a:latin typeface="+mn-lt"/>
                  <a:ea typeface="+mn-ea"/>
                  <a:cs typeface="+mn-cs"/>
                </a:defRPr>
              </a:pPr>
              <a:endParaRPr lang="en-US" sz="2400"/>
            </a:p>
          </p:txBody>
        </p:sp>
        <p:sp>
          <p:nvSpPr>
            <p:cNvPr id="27" name="Freeform 41">
              <a:extLst>
                <a:ext uri="{FF2B5EF4-FFF2-40B4-BE49-F238E27FC236}">
                  <a16:creationId xmlns:a16="http://schemas.microsoft.com/office/drawing/2014/main" id="{161EB9C5-1E2A-4E52-BF66-6B0C0DB1C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4" y="550"/>
              <a:ext cx="296" cy="345"/>
            </a:xfrm>
            <a:custGeom>
              <a:avLst/>
              <a:gdLst>
                <a:gd name="T0" fmla="*/ 89 w 125"/>
                <a:gd name="T1" fmla="*/ 90 h 145"/>
                <a:gd name="T2" fmla="*/ 115 w 125"/>
                <a:gd name="T3" fmla="*/ 49 h 145"/>
                <a:gd name="T4" fmla="*/ 58 w 125"/>
                <a:gd name="T5" fmla="*/ 0 h 145"/>
                <a:gd name="T6" fmla="*/ 0 w 125"/>
                <a:gd name="T7" fmla="*/ 0 h 145"/>
                <a:gd name="T8" fmla="*/ 0 w 125"/>
                <a:gd name="T9" fmla="*/ 145 h 145"/>
                <a:gd name="T10" fmla="*/ 32 w 125"/>
                <a:gd name="T11" fmla="*/ 145 h 145"/>
                <a:gd name="T12" fmla="*/ 32 w 125"/>
                <a:gd name="T13" fmla="*/ 99 h 145"/>
                <a:gd name="T14" fmla="*/ 57 w 125"/>
                <a:gd name="T15" fmla="*/ 99 h 145"/>
                <a:gd name="T16" fmla="*/ 86 w 125"/>
                <a:gd name="T17" fmla="*/ 145 h 145"/>
                <a:gd name="T18" fmla="*/ 125 w 125"/>
                <a:gd name="T19" fmla="*/ 145 h 145"/>
                <a:gd name="T20" fmla="*/ 89 w 125"/>
                <a:gd name="T21" fmla="*/ 90 h 145"/>
                <a:gd name="T22" fmla="*/ 83 w 125"/>
                <a:gd name="T23" fmla="*/ 49 h 145"/>
                <a:gd name="T24" fmla="*/ 58 w 125"/>
                <a:gd name="T25" fmla="*/ 69 h 145"/>
                <a:gd name="T26" fmla="*/ 32 w 125"/>
                <a:gd name="T27" fmla="*/ 69 h 145"/>
                <a:gd name="T28" fmla="*/ 32 w 125"/>
                <a:gd name="T29" fmla="*/ 29 h 145"/>
                <a:gd name="T30" fmla="*/ 57 w 125"/>
                <a:gd name="T31" fmla="*/ 29 h 145"/>
                <a:gd name="T32" fmla="*/ 83 w 125"/>
                <a:gd name="T33" fmla="*/ 4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45">
                  <a:moveTo>
                    <a:pt x="89" y="90"/>
                  </a:moveTo>
                  <a:cubicBezTo>
                    <a:pt x="106" y="81"/>
                    <a:pt x="115" y="66"/>
                    <a:pt x="115" y="49"/>
                  </a:cubicBezTo>
                  <a:cubicBezTo>
                    <a:pt x="115" y="18"/>
                    <a:pt x="93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125" y="145"/>
                    <a:pt x="125" y="145"/>
                    <a:pt x="125" y="145"/>
                  </a:cubicBezTo>
                  <a:lnTo>
                    <a:pt x="89" y="90"/>
                  </a:lnTo>
                  <a:close/>
                  <a:moveTo>
                    <a:pt x="83" y="49"/>
                  </a:moveTo>
                  <a:cubicBezTo>
                    <a:pt x="83" y="61"/>
                    <a:pt x="73" y="69"/>
                    <a:pt x="58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72" y="29"/>
                    <a:pt x="83" y="36"/>
                    <a:pt x="83" y="49"/>
                  </a:cubicBezTo>
                  <a:close/>
                </a:path>
              </a:pathLst>
            </a:custGeom>
            <a:solidFill>
              <a:srgbClr val="3A7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pPr marL="0" algn="l" defTabSz="609585">
                <a:buNone/>
                <a:defRPr kumimoji="0" sz="1800" b="0" i="0" normalizeH="0" noProof="0">
                  <a:uLnTx/>
                  <a:uFillTx/>
                  <a:latin typeface="+mn-lt"/>
                  <a:ea typeface="+mn-ea"/>
                  <a:cs typeface="+mn-cs"/>
                </a:defRPr>
              </a:pPr>
              <a:endParaRPr lang="en-US" sz="2400"/>
            </a:p>
          </p:txBody>
        </p:sp>
        <p:sp>
          <p:nvSpPr>
            <p:cNvPr id="28" name="Freeform 42">
              <a:extLst>
                <a:ext uri="{FF2B5EF4-FFF2-40B4-BE49-F238E27FC236}">
                  <a16:creationId xmlns:a16="http://schemas.microsoft.com/office/drawing/2014/main" id="{C7FBDC2E-E99E-46AF-B015-77AE07839229}"/>
                </a:ext>
              </a:extLst>
            </p:cNvPr>
            <p:cNvSpPr/>
            <p:nvPr/>
          </p:nvSpPr>
          <p:spPr bwMode="auto">
            <a:xfrm>
              <a:off x="2069" y="550"/>
              <a:ext cx="253" cy="345"/>
            </a:xfrm>
            <a:custGeom>
              <a:avLst/>
              <a:gdLst>
                <a:gd name="T0" fmla="*/ 234 w 253"/>
                <a:gd name="T1" fmla="*/ 207 h 345"/>
                <a:gd name="T2" fmla="*/ 234 w 253"/>
                <a:gd name="T3" fmla="*/ 138 h 345"/>
                <a:gd name="T4" fmla="*/ 76 w 253"/>
                <a:gd name="T5" fmla="*/ 138 h 345"/>
                <a:gd name="T6" fmla="*/ 76 w 253"/>
                <a:gd name="T7" fmla="*/ 69 h 345"/>
                <a:gd name="T8" fmla="*/ 253 w 253"/>
                <a:gd name="T9" fmla="*/ 69 h 345"/>
                <a:gd name="T10" fmla="*/ 253 w 253"/>
                <a:gd name="T11" fmla="*/ 0 h 345"/>
                <a:gd name="T12" fmla="*/ 0 w 253"/>
                <a:gd name="T13" fmla="*/ 0 h 345"/>
                <a:gd name="T14" fmla="*/ 0 w 253"/>
                <a:gd name="T15" fmla="*/ 345 h 345"/>
                <a:gd name="T16" fmla="*/ 253 w 253"/>
                <a:gd name="T17" fmla="*/ 345 h 345"/>
                <a:gd name="T18" fmla="*/ 253 w 253"/>
                <a:gd name="T19" fmla="*/ 276 h 345"/>
                <a:gd name="T20" fmla="*/ 76 w 253"/>
                <a:gd name="T21" fmla="*/ 276 h 345"/>
                <a:gd name="T22" fmla="*/ 76 w 253"/>
                <a:gd name="T23" fmla="*/ 207 h 345"/>
                <a:gd name="T24" fmla="*/ 234 w 253"/>
                <a:gd name="T25" fmla="*/ 20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345">
                  <a:moveTo>
                    <a:pt x="234" y="207"/>
                  </a:moveTo>
                  <a:lnTo>
                    <a:pt x="234" y="138"/>
                  </a:lnTo>
                  <a:lnTo>
                    <a:pt x="76" y="138"/>
                  </a:lnTo>
                  <a:lnTo>
                    <a:pt x="76" y="69"/>
                  </a:lnTo>
                  <a:lnTo>
                    <a:pt x="253" y="69"/>
                  </a:lnTo>
                  <a:lnTo>
                    <a:pt x="253" y="0"/>
                  </a:lnTo>
                  <a:lnTo>
                    <a:pt x="0" y="0"/>
                  </a:lnTo>
                  <a:lnTo>
                    <a:pt x="0" y="345"/>
                  </a:lnTo>
                  <a:lnTo>
                    <a:pt x="253" y="345"/>
                  </a:lnTo>
                  <a:lnTo>
                    <a:pt x="253" y="276"/>
                  </a:lnTo>
                  <a:lnTo>
                    <a:pt x="76" y="276"/>
                  </a:lnTo>
                  <a:lnTo>
                    <a:pt x="76" y="207"/>
                  </a:lnTo>
                  <a:lnTo>
                    <a:pt x="234" y="207"/>
                  </a:lnTo>
                  <a:close/>
                </a:path>
              </a:pathLst>
            </a:custGeom>
            <a:solidFill>
              <a:srgbClr val="3A7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pPr marL="0" algn="l" defTabSz="609585">
                <a:buNone/>
                <a:defRPr kumimoji="0" sz="1800" b="0" i="0" normalizeH="0" noProof="0">
                  <a:uLnTx/>
                  <a:uFillTx/>
                  <a:latin typeface="+mn-lt"/>
                  <a:ea typeface="+mn-ea"/>
                  <a:cs typeface="+mn-cs"/>
                </a:defRPr>
              </a:pPr>
              <a:endParaRPr lang="en-US" sz="2400"/>
            </a:p>
          </p:txBody>
        </p:sp>
      </p:grp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307C113F-788F-4FEE-B290-1E4B8E50FF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1643" y="3104204"/>
            <a:ext cx="5546197" cy="53479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b="1" dirty="0">
                <a:solidFill>
                  <a:schemeClr val="accent2"/>
                </a:solidFill>
                <a:latin typeface="Arial Black" panose="020B0A04020102020204" pitchFamily="34" charset="0"/>
              </a:rPr>
              <a:t>PRESENTATION TITLE</a:t>
            </a:r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418C0F54-0352-40F4-BB0E-974D1A80FD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1642" y="3645777"/>
            <a:ext cx="5550359" cy="478367"/>
          </a:xfrm>
        </p:spPr>
        <p:txBody>
          <a:bodyPr>
            <a:noAutofit/>
          </a:bodyPr>
          <a:lstStyle>
            <a:lvl1pPr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9F8865C7-0399-40FE-8FC3-584AB67564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42467" y="5361256"/>
            <a:ext cx="2415189" cy="533715"/>
          </a:xfrm>
        </p:spPr>
        <p:txBody>
          <a:bodyPr>
            <a:normAutofit/>
          </a:bodyPr>
          <a:lstStyle>
            <a:lvl1pPr>
              <a:defRPr sz="2133" b="0" spc="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Month Year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903039-9239-401A-8C7B-430DE3D1EC96}"/>
              </a:ext>
            </a:extLst>
          </p:cNvPr>
          <p:cNvSpPr/>
          <p:nvPr userDrawn="1"/>
        </p:nvSpPr>
        <p:spPr>
          <a:xfrm>
            <a:off x="448234" y="-1"/>
            <a:ext cx="134471" cy="1568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55218-4186-4E80-B176-536693797E70}"/>
              </a:ext>
            </a:extLst>
          </p:cNvPr>
          <p:cNvSpPr/>
          <p:nvPr userDrawn="1"/>
        </p:nvSpPr>
        <p:spPr>
          <a:xfrm>
            <a:off x="0" y="3200400"/>
            <a:ext cx="3657600" cy="365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85649BD-0078-4AD9-86E8-0A80834B4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1129" y="767302"/>
            <a:ext cx="3207436" cy="495748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A9CB2D4-5585-4F97-A2C5-0BF5315617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9924" y="5047632"/>
            <a:ext cx="2153808" cy="181036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031098B-439C-4202-8088-03534705EC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03" t="11695" r="13586" b="11695"/>
          <a:stretch/>
        </p:blipFill>
        <p:spPr>
          <a:xfrm>
            <a:off x="3251127" y="767301"/>
            <a:ext cx="3203988" cy="495748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B5ECC47-6747-49BC-8FCA-816AB7CB9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2" r="34280" b="23450"/>
          <a:stretch/>
        </p:blipFill>
        <p:spPr>
          <a:xfrm>
            <a:off x="1019924" y="0"/>
            <a:ext cx="2142813" cy="495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6221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0_BTL-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9"/>
            <a:ext cx="12194749" cy="6857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>
          <a:xfrm>
            <a:off x="10683025" y="6169276"/>
            <a:ext cx="1123711" cy="463123"/>
            <a:chOff x="2003" y="67"/>
            <a:chExt cx="2686" cy="1107"/>
          </a:xfrm>
        </p:grpSpPr>
        <p:sp>
          <p:nvSpPr>
            <p:cNvPr id="7" name="Freeform 5"/>
            <p:cNvSpPr/>
            <p:nvPr userDrawn="1"/>
          </p:nvSpPr>
          <p:spPr bwMode="auto">
            <a:xfrm>
              <a:off x="3789" y="67"/>
              <a:ext cx="900" cy="903"/>
            </a:xfrm>
            <a:custGeom>
              <a:avLst/>
              <a:gdLst>
                <a:gd name="T0" fmla="*/ 254 w 380"/>
                <a:gd name="T1" fmla="*/ 125 h 380"/>
                <a:gd name="T2" fmla="*/ 0 w 380"/>
                <a:gd name="T3" fmla="*/ 0 h 380"/>
                <a:gd name="T4" fmla="*/ 238 w 380"/>
                <a:gd name="T5" fmla="*/ 142 h 380"/>
                <a:gd name="T6" fmla="*/ 380 w 380"/>
                <a:gd name="T7" fmla="*/ 380 h 380"/>
                <a:gd name="T8" fmla="*/ 254 w 380"/>
                <a:gd name="T9" fmla="*/ 12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80">
                  <a:moveTo>
                    <a:pt x="254" y="125"/>
                  </a:moveTo>
                  <a:cubicBezTo>
                    <a:pt x="179" y="50"/>
                    <a:pt x="86" y="7"/>
                    <a:pt x="0" y="0"/>
                  </a:cubicBezTo>
                  <a:cubicBezTo>
                    <a:pt x="80" y="20"/>
                    <a:pt x="165" y="69"/>
                    <a:pt x="238" y="142"/>
                  </a:cubicBezTo>
                  <a:cubicBezTo>
                    <a:pt x="311" y="215"/>
                    <a:pt x="359" y="299"/>
                    <a:pt x="380" y="380"/>
                  </a:cubicBezTo>
                  <a:cubicBezTo>
                    <a:pt x="373" y="293"/>
                    <a:pt x="330" y="200"/>
                    <a:pt x="254" y="125"/>
                  </a:cubicBezTo>
                </a:path>
              </a:pathLst>
            </a:custGeom>
            <a:solidFill>
              <a:srgbClr val="EB4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endParaRPr lang="fr-FR" sz="240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3466" y="1043"/>
              <a:ext cx="131" cy="131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7 h 55"/>
                <a:gd name="T4" fmla="*/ 27 w 55"/>
                <a:gd name="T5" fmla="*/ 55 h 55"/>
                <a:gd name="T6" fmla="*/ 55 w 55"/>
                <a:gd name="T7" fmla="*/ 27 h 55"/>
                <a:gd name="T8" fmla="*/ 27 w 55"/>
                <a:gd name="T9" fmla="*/ 0 h 55"/>
                <a:gd name="T10" fmla="*/ 27 w 55"/>
                <a:gd name="T11" fmla="*/ 43 h 55"/>
                <a:gd name="T12" fmla="*/ 11 w 55"/>
                <a:gd name="T13" fmla="*/ 27 h 55"/>
                <a:gd name="T14" fmla="*/ 27 w 55"/>
                <a:gd name="T15" fmla="*/ 11 h 55"/>
                <a:gd name="T16" fmla="*/ 43 w 55"/>
                <a:gd name="T17" fmla="*/ 27 h 55"/>
                <a:gd name="T18" fmla="*/ 27 w 55"/>
                <a:gd name="T19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cubicBezTo>
                    <a:pt x="42" y="55"/>
                    <a:pt x="55" y="42"/>
                    <a:pt x="55" y="27"/>
                  </a:cubicBezTo>
                  <a:cubicBezTo>
                    <a:pt x="55" y="12"/>
                    <a:pt x="42" y="0"/>
                    <a:pt x="27" y="0"/>
                  </a:cubicBezTo>
                  <a:moveTo>
                    <a:pt x="27" y="43"/>
                  </a:moveTo>
                  <a:cubicBezTo>
                    <a:pt x="18" y="43"/>
                    <a:pt x="11" y="36"/>
                    <a:pt x="11" y="27"/>
                  </a:cubicBezTo>
                  <a:cubicBezTo>
                    <a:pt x="11" y="19"/>
                    <a:pt x="18" y="11"/>
                    <a:pt x="27" y="11"/>
                  </a:cubicBezTo>
                  <a:cubicBezTo>
                    <a:pt x="36" y="11"/>
                    <a:pt x="43" y="19"/>
                    <a:pt x="43" y="27"/>
                  </a:cubicBezTo>
                  <a:cubicBezTo>
                    <a:pt x="43" y="36"/>
                    <a:pt x="36" y="43"/>
                    <a:pt x="27" y="43"/>
                  </a:cubicBezTo>
                </a:path>
              </a:pathLst>
            </a:custGeom>
            <a:solidFill>
              <a:srgbClr val="EB4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endParaRPr lang="fr-FR" sz="2400">
                <a:solidFill>
                  <a:prstClr val="black"/>
                </a:solidFill>
              </a:endParaRPr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3367" y="1046"/>
              <a:ext cx="90" cy="126"/>
            </a:xfrm>
            <a:custGeom>
              <a:avLst/>
              <a:gdLst>
                <a:gd name="T0" fmla="*/ 28 w 90"/>
                <a:gd name="T1" fmla="*/ 0 h 126"/>
                <a:gd name="T2" fmla="*/ 0 w 90"/>
                <a:gd name="T3" fmla="*/ 0 h 126"/>
                <a:gd name="T4" fmla="*/ 0 w 90"/>
                <a:gd name="T5" fmla="*/ 126 h 126"/>
                <a:gd name="T6" fmla="*/ 90 w 90"/>
                <a:gd name="T7" fmla="*/ 126 h 126"/>
                <a:gd name="T8" fmla="*/ 90 w 90"/>
                <a:gd name="T9" fmla="*/ 99 h 126"/>
                <a:gd name="T10" fmla="*/ 28 w 90"/>
                <a:gd name="T11" fmla="*/ 99 h 126"/>
                <a:gd name="T12" fmla="*/ 28 w 90"/>
                <a:gd name="T13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5">
                  <a:moveTo>
                    <a:pt x="28" y="0"/>
                  </a:moveTo>
                  <a:lnTo>
                    <a:pt x="0" y="0"/>
                  </a:lnTo>
                  <a:lnTo>
                    <a:pt x="0" y="126"/>
                  </a:lnTo>
                  <a:lnTo>
                    <a:pt x="90" y="126"/>
                  </a:lnTo>
                  <a:lnTo>
                    <a:pt x="90" y="99"/>
                  </a:lnTo>
                  <a:lnTo>
                    <a:pt x="28" y="9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EB4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endParaRPr lang="fr-FR" sz="2400">
                <a:solidFill>
                  <a:prstClr val="black"/>
                </a:solidFill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 userDrawn="1"/>
          </p:nvSpPr>
          <p:spPr bwMode="auto">
            <a:xfrm>
              <a:off x="3763" y="1046"/>
              <a:ext cx="26" cy="126"/>
            </a:xfrm>
            <a:prstGeom prst="rect">
              <a:avLst/>
            </a:prstGeom>
            <a:solidFill>
              <a:srgbClr val="EB4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endParaRPr lang="fr-FR" sz="240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3928" y="1046"/>
              <a:ext cx="105" cy="126"/>
            </a:xfrm>
            <a:custGeom>
              <a:avLst/>
              <a:gdLst>
                <a:gd name="T0" fmla="*/ 0 w 105"/>
                <a:gd name="T1" fmla="*/ 26 h 126"/>
                <a:gd name="T2" fmla="*/ 38 w 105"/>
                <a:gd name="T3" fmla="*/ 26 h 126"/>
                <a:gd name="T4" fmla="*/ 38 w 105"/>
                <a:gd name="T5" fmla="*/ 126 h 126"/>
                <a:gd name="T6" fmla="*/ 67 w 105"/>
                <a:gd name="T7" fmla="*/ 126 h 126"/>
                <a:gd name="T8" fmla="*/ 67 w 105"/>
                <a:gd name="T9" fmla="*/ 26 h 126"/>
                <a:gd name="T10" fmla="*/ 105 w 105"/>
                <a:gd name="T11" fmla="*/ 26 h 126"/>
                <a:gd name="T12" fmla="*/ 105 w 105"/>
                <a:gd name="T13" fmla="*/ 0 h 126"/>
                <a:gd name="T14" fmla="*/ 0 w 105"/>
                <a:gd name="T15" fmla="*/ 0 h 126"/>
                <a:gd name="T16" fmla="*/ 0 w 105"/>
                <a:gd name="T17" fmla="*/ 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25">
                  <a:moveTo>
                    <a:pt x="0" y="26"/>
                  </a:moveTo>
                  <a:lnTo>
                    <a:pt x="38" y="26"/>
                  </a:lnTo>
                  <a:lnTo>
                    <a:pt x="38" y="126"/>
                  </a:lnTo>
                  <a:lnTo>
                    <a:pt x="67" y="126"/>
                  </a:lnTo>
                  <a:lnTo>
                    <a:pt x="67" y="26"/>
                  </a:lnTo>
                  <a:lnTo>
                    <a:pt x="105" y="26"/>
                  </a:lnTo>
                  <a:lnTo>
                    <a:pt x="105" y="0"/>
                  </a:lnTo>
                  <a:lnTo>
                    <a:pt x="0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EB4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endParaRPr lang="fr-FR" sz="2400">
                <a:solidFill>
                  <a:prstClr val="black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4052" y="1046"/>
              <a:ext cx="26" cy="126"/>
            </a:xfrm>
            <a:prstGeom prst="rect">
              <a:avLst/>
            </a:prstGeom>
            <a:solidFill>
              <a:srgbClr val="EB4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endParaRPr lang="fr-FR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1"/>
            <p:cNvSpPr/>
            <p:nvPr userDrawn="1"/>
          </p:nvSpPr>
          <p:spPr bwMode="auto">
            <a:xfrm>
              <a:off x="4104" y="1043"/>
              <a:ext cx="113" cy="131"/>
            </a:xfrm>
            <a:custGeom>
              <a:avLst/>
              <a:gdLst>
                <a:gd name="T0" fmla="*/ 39 w 48"/>
                <a:gd name="T1" fmla="*/ 39 h 55"/>
                <a:gd name="T2" fmla="*/ 27 w 48"/>
                <a:gd name="T3" fmla="*/ 44 h 55"/>
                <a:gd name="T4" fmla="*/ 11 w 48"/>
                <a:gd name="T5" fmla="*/ 28 h 55"/>
                <a:gd name="T6" fmla="*/ 15 w 48"/>
                <a:gd name="T7" fmla="*/ 16 h 55"/>
                <a:gd name="T8" fmla="*/ 27 w 48"/>
                <a:gd name="T9" fmla="*/ 11 h 55"/>
                <a:gd name="T10" fmla="*/ 39 w 48"/>
                <a:gd name="T11" fmla="*/ 16 h 55"/>
                <a:gd name="T12" fmla="*/ 40 w 48"/>
                <a:gd name="T13" fmla="*/ 16 h 55"/>
                <a:gd name="T14" fmla="*/ 47 w 48"/>
                <a:gd name="T15" fmla="*/ 9 h 55"/>
                <a:gd name="T16" fmla="*/ 47 w 48"/>
                <a:gd name="T17" fmla="*/ 8 h 55"/>
                <a:gd name="T18" fmla="*/ 27 w 48"/>
                <a:gd name="T19" fmla="*/ 0 h 55"/>
                <a:gd name="T20" fmla="*/ 7 w 48"/>
                <a:gd name="T21" fmla="*/ 8 h 55"/>
                <a:gd name="T22" fmla="*/ 0 w 48"/>
                <a:gd name="T23" fmla="*/ 28 h 55"/>
                <a:gd name="T24" fmla="*/ 27 w 48"/>
                <a:gd name="T25" fmla="*/ 55 h 55"/>
                <a:gd name="T26" fmla="*/ 47 w 48"/>
                <a:gd name="T27" fmla="*/ 47 h 55"/>
                <a:gd name="T28" fmla="*/ 48 w 48"/>
                <a:gd name="T29" fmla="*/ 46 h 55"/>
                <a:gd name="T30" fmla="*/ 40 w 48"/>
                <a:gd name="T31" fmla="*/ 38 h 55"/>
                <a:gd name="T32" fmla="*/ 39 w 48"/>
                <a:gd name="T33" fmla="*/ 3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55">
                  <a:moveTo>
                    <a:pt x="39" y="39"/>
                  </a:moveTo>
                  <a:cubicBezTo>
                    <a:pt x="36" y="42"/>
                    <a:pt x="32" y="44"/>
                    <a:pt x="27" y="44"/>
                  </a:cubicBezTo>
                  <a:cubicBezTo>
                    <a:pt x="15" y="44"/>
                    <a:pt x="11" y="35"/>
                    <a:pt x="11" y="28"/>
                  </a:cubicBezTo>
                  <a:cubicBezTo>
                    <a:pt x="11" y="23"/>
                    <a:pt x="12" y="19"/>
                    <a:pt x="15" y="16"/>
                  </a:cubicBezTo>
                  <a:cubicBezTo>
                    <a:pt x="18" y="13"/>
                    <a:pt x="22" y="11"/>
                    <a:pt x="27" y="11"/>
                  </a:cubicBezTo>
                  <a:cubicBezTo>
                    <a:pt x="32" y="11"/>
                    <a:pt x="36" y="13"/>
                    <a:pt x="39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1" y="3"/>
                    <a:pt x="35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28"/>
                  </a:cubicBezTo>
                  <a:cubicBezTo>
                    <a:pt x="0" y="40"/>
                    <a:pt x="7" y="55"/>
                    <a:pt x="27" y="55"/>
                  </a:cubicBezTo>
                  <a:cubicBezTo>
                    <a:pt x="35" y="55"/>
                    <a:pt x="42" y="52"/>
                    <a:pt x="47" y="47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9" y="39"/>
                  </a:lnTo>
                  <a:close/>
                </a:path>
              </a:pathLst>
            </a:custGeom>
            <a:solidFill>
              <a:srgbClr val="EB4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endParaRPr lang="fr-FR" sz="2400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4227" y="1043"/>
              <a:ext cx="109" cy="131"/>
            </a:xfrm>
            <a:custGeom>
              <a:avLst/>
              <a:gdLst>
                <a:gd name="T0" fmla="*/ 24 w 46"/>
                <a:gd name="T1" fmla="*/ 21 h 55"/>
                <a:gd name="T2" fmla="*/ 14 w 46"/>
                <a:gd name="T3" fmla="*/ 16 h 55"/>
                <a:gd name="T4" fmla="*/ 23 w 46"/>
                <a:gd name="T5" fmla="*/ 10 h 55"/>
                <a:gd name="T6" fmla="*/ 34 w 46"/>
                <a:gd name="T7" fmla="*/ 15 h 55"/>
                <a:gd name="T8" fmla="*/ 42 w 46"/>
                <a:gd name="T9" fmla="*/ 9 h 55"/>
                <a:gd name="T10" fmla="*/ 23 w 46"/>
                <a:gd name="T11" fmla="*/ 0 h 55"/>
                <a:gd name="T12" fmla="*/ 2 w 46"/>
                <a:gd name="T13" fmla="*/ 15 h 55"/>
                <a:gd name="T14" fmla="*/ 23 w 46"/>
                <a:gd name="T15" fmla="*/ 31 h 55"/>
                <a:gd name="T16" fmla="*/ 34 w 46"/>
                <a:gd name="T17" fmla="*/ 38 h 55"/>
                <a:gd name="T18" fmla="*/ 23 w 46"/>
                <a:gd name="T19" fmla="*/ 44 h 55"/>
                <a:gd name="T20" fmla="*/ 10 w 46"/>
                <a:gd name="T21" fmla="*/ 37 h 55"/>
                <a:gd name="T22" fmla="*/ 10 w 46"/>
                <a:gd name="T23" fmla="*/ 37 h 55"/>
                <a:gd name="T24" fmla="*/ 0 w 46"/>
                <a:gd name="T25" fmla="*/ 42 h 55"/>
                <a:gd name="T26" fmla="*/ 23 w 46"/>
                <a:gd name="T27" fmla="*/ 55 h 55"/>
                <a:gd name="T28" fmla="*/ 46 w 46"/>
                <a:gd name="T29" fmla="*/ 38 h 55"/>
                <a:gd name="T30" fmla="*/ 24 w 46"/>
                <a:gd name="T31" fmla="*/ 2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55">
                  <a:moveTo>
                    <a:pt x="24" y="21"/>
                  </a:moveTo>
                  <a:cubicBezTo>
                    <a:pt x="18" y="20"/>
                    <a:pt x="14" y="19"/>
                    <a:pt x="14" y="16"/>
                  </a:cubicBezTo>
                  <a:cubicBezTo>
                    <a:pt x="14" y="12"/>
                    <a:pt x="17" y="10"/>
                    <a:pt x="23" y="10"/>
                  </a:cubicBezTo>
                  <a:cubicBezTo>
                    <a:pt x="28" y="10"/>
                    <a:pt x="32" y="12"/>
                    <a:pt x="34" y="15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8" y="3"/>
                    <a:pt x="32" y="0"/>
                    <a:pt x="23" y="0"/>
                  </a:cubicBezTo>
                  <a:cubicBezTo>
                    <a:pt x="13" y="0"/>
                    <a:pt x="2" y="5"/>
                    <a:pt x="2" y="15"/>
                  </a:cubicBezTo>
                  <a:cubicBezTo>
                    <a:pt x="2" y="27"/>
                    <a:pt x="13" y="30"/>
                    <a:pt x="23" y="31"/>
                  </a:cubicBezTo>
                  <a:cubicBezTo>
                    <a:pt x="33" y="33"/>
                    <a:pt x="34" y="36"/>
                    <a:pt x="34" y="38"/>
                  </a:cubicBezTo>
                  <a:cubicBezTo>
                    <a:pt x="34" y="44"/>
                    <a:pt x="26" y="44"/>
                    <a:pt x="23" y="44"/>
                  </a:cubicBezTo>
                  <a:cubicBezTo>
                    <a:pt x="17" y="44"/>
                    <a:pt x="12" y="42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" y="51"/>
                    <a:pt x="12" y="55"/>
                    <a:pt x="23" y="55"/>
                  </a:cubicBezTo>
                  <a:cubicBezTo>
                    <a:pt x="34" y="55"/>
                    <a:pt x="46" y="50"/>
                    <a:pt x="46" y="38"/>
                  </a:cubicBezTo>
                  <a:cubicBezTo>
                    <a:pt x="46" y="26"/>
                    <a:pt x="35" y="22"/>
                    <a:pt x="24" y="21"/>
                  </a:cubicBezTo>
                </a:path>
              </a:pathLst>
            </a:custGeom>
            <a:solidFill>
              <a:srgbClr val="EB4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endParaRPr lang="fr-FR" sz="2400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/>
            <p:nvPr userDrawn="1"/>
          </p:nvSpPr>
          <p:spPr bwMode="auto">
            <a:xfrm>
              <a:off x="3812" y="1043"/>
              <a:ext cx="107" cy="131"/>
            </a:xfrm>
            <a:custGeom>
              <a:avLst/>
              <a:gdLst>
                <a:gd name="T0" fmla="*/ 23 w 45"/>
                <a:gd name="T1" fmla="*/ 21 h 55"/>
                <a:gd name="T2" fmla="*/ 13 w 45"/>
                <a:gd name="T3" fmla="*/ 16 h 55"/>
                <a:gd name="T4" fmla="*/ 22 w 45"/>
                <a:gd name="T5" fmla="*/ 10 h 55"/>
                <a:gd name="T6" fmla="*/ 33 w 45"/>
                <a:gd name="T7" fmla="*/ 15 h 55"/>
                <a:gd name="T8" fmla="*/ 42 w 45"/>
                <a:gd name="T9" fmla="*/ 9 h 55"/>
                <a:gd name="T10" fmla="*/ 22 w 45"/>
                <a:gd name="T11" fmla="*/ 0 h 55"/>
                <a:gd name="T12" fmla="*/ 2 w 45"/>
                <a:gd name="T13" fmla="*/ 15 h 55"/>
                <a:gd name="T14" fmla="*/ 22 w 45"/>
                <a:gd name="T15" fmla="*/ 31 h 55"/>
                <a:gd name="T16" fmla="*/ 33 w 45"/>
                <a:gd name="T17" fmla="*/ 38 h 55"/>
                <a:gd name="T18" fmla="*/ 22 w 45"/>
                <a:gd name="T19" fmla="*/ 44 h 55"/>
                <a:gd name="T20" fmla="*/ 9 w 45"/>
                <a:gd name="T21" fmla="*/ 37 h 55"/>
                <a:gd name="T22" fmla="*/ 9 w 45"/>
                <a:gd name="T23" fmla="*/ 37 h 55"/>
                <a:gd name="T24" fmla="*/ 0 w 45"/>
                <a:gd name="T25" fmla="*/ 42 h 55"/>
                <a:gd name="T26" fmla="*/ 22 w 45"/>
                <a:gd name="T27" fmla="*/ 55 h 55"/>
                <a:gd name="T28" fmla="*/ 45 w 45"/>
                <a:gd name="T29" fmla="*/ 38 h 55"/>
                <a:gd name="T30" fmla="*/ 23 w 45"/>
                <a:gd name="T31" fmla="*/ 2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55">
                  <a:moveTo>
                    <a:pt x="23" y="21"/>
                  </a:moveTo>
                  <a:cubicBezTo>
                    <a:pt x="17" y="20"/>
                    <a:pt x="13" y="19"/>
                    <a:pt x="13" y="16"/>
                  </a:cubicBezTo>
                  <a:cubicBezTo>
                    <a:pt x="13" y="12"/>
                    <a:pt x="16" y="10"/>
                    <a:pt x="22" y="10"/>
                  </a:cubicBezTo>
                  <a:cubicBezTo>
                    <a:pt x="27" y="10"/>
                    <a:pt x="31" y="12"/>
                    <a:pt x="33" y="15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7" y="3"/>
                    <a:pt x="31" y="0"/>
                    <a:pt x="22" y="0"/>
                  </a:cubicBezTo>
                  <a:cubicBezTo>
                    <a:pt x="12" y="0"/>
                    <a:pt x="2" y="5"/>
                    <a:pt x="2" y="15"/>
                  </a:cubicBezTo>
                  <a:cubicBezTo>
                    <a:pt x="2" y="27"/>
                    <a:pt x="12" y="30"/>
                    <a:pt x="22" y="31"/>
                  </a:cubicBezTo>
                  <a:cubicBezTo>
                    <a:pt x="32" y="33"/>
                    <a:pt x="33" y="36"/>
                    <a:pt x="33" y="38"/>
                  </a:cubicBezTo>
                  <a:cubicBezTo>
                    <a:pt x="33" y="44"/>
                    <a:pt x="25" y="44"/>
                    <a:pt x="22" y="44"/>
                  </a:cubicBezTo>
                  <a:cubicBezTo>
                    <a:pt x="16" y="44"/>
                    <a:pt x="11" y="42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" y="51"/>
                    <a:pt x="11" y="55"/>
                    <a:pt x="22" y="55"/>
                  </a:cubicBezTo>
                  <a:cubicBezTo>
                    <a:pt x="33" y="55"/>
                    <a:pt x="45" y="50"/>
                    <a:pt x="45" y="38"/>
                  </a:cubicBezTo>
                  <a:cubicBezTo>
                    <a:pt x="45" y="26"/>
                    <a:pt x="34" y="22"/>
                    <a:pt x="23" y="21"/>
                  </a:cubicBezTo>
                </a:path>
              </a:pathLst>
            </a:custGeom>
            <a:solidFill>
              <a:srgbClr val="EB4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endParaRPr lang="fr-FR" sz="2400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3613" y="1043"/>
              <a:ext cx="121" cy="131"/>
            </a:xfrm>
            <a:custGeom>
              <a:avLst/>
              <a:gdLst>
                <a:gd name="T0" fmla="*/ 26 w 51"/>
                <a:gd name="T1" fmla="*/ 33 h 55"/>
                <a:gd name="T2" fmla="*/ 40 w 51"/>
                <a:gd name="T3" fmla="*/ 33 h 55"/>
                <a:gd name="T4" fmla="*/ 40 w 51"/>
                <a:gd name="T5" fmla="*/ 39 h 55"/>
                <a:gd name="T6" fmla="*/ 29 w 51"/>
                <a:gd name="T7" fmla="*/ 44 h 55"/>
                <a:gd name="T8" fmla="*/ 12 w 51"/>
                <a:gd name="T9" fmla="*/ 28 h 55"/>
                <a:gd name="T10" fmla="*/ 29 w 51"/>
                <a:gd name="T11" fmla="*/ 11 h 55"/>
                <a:gd name="T12" fmla="*/ 42 w 51"/>
                <a:gd name="T13" fmla="*/ 16 h 55"/>
                <a:gd name="T14" fmla="*/ 42 w 51"/>
                <a:gd name="T15" fmla="*/ 16 h 55"/>
                <a:gd name="T16" fmla="*/ 49 w 51"/>
                <a:gd name="T17" fmla="*/ 8 h 55"/>
                <a:gd name="T18" fmla="*/ 49 w 51"/>
                <a:gd name="T19" fmla="*/ 8 h 55"/>
                <a:gd name="T20" fmla="*/ 29 w 51"/>
                <a:gd name="T21" fmla="*/ 0 h 55"/>
                <a:gd name="T22" fmla="*/ 0 w 51"/>
                <a:gd name="T23" fmla="*/ 28 h 55"/>
                <a:gd name="T24" fmla="*/ 29 w 51"/>
                <a:gd name="T25" fmla="*/ 55 h 55"/>
                <a:gd name="T26" fmla="*/ 51 w 51"/>
                <a:gd name="T27" fmla="*/ 45 h 55"/>
                <a:gd name="T28" fmla="*/ 51 w 51"/>
                <a:gd name="T29" fmla="*/ 45 h 55"/>
                <a:gd name="T30" fmla="*/ 51 w 51"/>
                <a:gd name="T31" fmla="*/ 22 h 55"/>
                <a:gd name="T32" fmla="*/ 26 w 51"/>
                <a:gd name="T33" fmla="*/ 22 h 55"/>
                <a:gd name="T34" fmla="*/ 26 w 51"/>
                <a:gd name="T35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55">
                  <a:moveTo>
                    <a:pt x="26" y="33"/>
                  </a:moveTo>
                  <a:cubicBezTo>
                    <a:pt x="40" y="33"/>
                    <a:pt x="40" y="33"/>
                    <a:pt x="40" y="33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37" y="42"/>
                    <a:pt x="33" y="44"/>
                    <a:pt x="29" y="44"/>
                  </a:cubicBezTo>
                  <a:cubicBezTo>
                    <a:pt x="16" y="44"/>
                    <a:pt x="12" y="34"/>
                    <a:pt x="12" y="28"/>
                  </a:cubicBezTo>
                  <a:cubicBezTo>
                    <a:pt x="12" y="18"/>
                    <a:pt x="19" y="11"/>
                    <a:pt x="29" y="11"/>
                  </a:cubicBezTo>
                  <a:cubicBezTo>
                    <a:pt x="33" y="11"/>
                    <a:pt x="38" y="13"/>
                    <a:pt x="42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4" y="3"/>
                    <a:pt x="36" y="0"/>
                    <a:pt x="29" y="0"/>
                  </a:cubicBezTo>
                  <a:cubicBezTo>
                    <a:pt x="9" y="0"/>
                    <a:pt x="0" y="14"/>
                    <a:pt x="0" y="28"/>
                  </a:cubicBezTo>
                  <a:cubicBezTo>
                    <a:pt x="0" y="38"/>
                    <a:pt x="8" y="55"/>
                    <a:pt x="29" y="55"/>
                  </a:cubicBezTo>
                  <a:cubicBezTo>
                    <a:pt x="38" y="55"/>
                    <a:pt x="45" y="52"/>
                    <a:pt x="51" y="45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26" y="22"/>
                    <a:pt x="26" y="22"/>
                    <a:pt x="26" y="22"/>
                  </a:cubicBezTo>
                  <a:lnTo>
                    <a:pt x="26" y="33"/>
                  </a:lnTo>
                  <a:close/>
                </a:path>
              </a:pathLst>
            </a:custGeom>
            <a:solidFill>
              <a:srgbClr val="EB4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endParaRPr lang="fr-FR" sz="2400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/>
            <p:nvPr userDrawn="1"/>
          </p:nvSpPr>
          <p:spPr bwMode="auto">
            <a:xfrm>
              <a:off x="4466" y="143"/>
              <a:ext cx="142" cy="142"/>
            </a:xfrm>
            <a:custGeom>
              <a:avLst/>
              <a:gdLst>
                <a:gd name="T0" fmla="*/ 83 w 142"/>
                <a:gd name="T1" fmla="*/ 0 h 142"/>
                <a:gd name="T2" fmla="*/ 0 w 142"/>
                <a:gd name="T3" fmla="*/ 142 h 142"/>
                <a:gd name="T4" fmla="*/ 142 w 142"/>
                <a:gd name="T5" fmla="*/ 59 h 142"/>
                <a:gd name="T6" fmla="*/ 83 w 142"/>
                <a:gd name="T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42">
                  <a:moveTo>
                    <a:pt x="83" y="0"/>
                  </a:moveTo>
                  <a:lnTo>
                    <a:pt x="0" y="142"/>
                  </a:lnTo>
                  <a:lnTo>
                    <a:pt x="142" y="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3A7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endParaRPr lang="fr-FR" sz="2400">
                <a:solidFill>
                  <a:prstClr val="black"/>
                </a:solidFill>
              </a:endParaRPr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2768" y="618"/>
              <a:ext cx="225" cy="344"/>
            </a:xfrm>
            <a:custGeom>
              <a:avLst/>
              <a:gdLst>
                <a:gd name="T0" fmla="*/ 225 w 225"/>
                <a:gd name="T1" fmla="*/ 276 h 344"/>
                <a:gd name="T2" fmla="*/ 75 w 225"/>
                <a:gd name="T3" fmla="*/ 276 h 344"/>
                <a:gd name="T4" fmla="*/ 75 w 225"/>
                <a:gd name="T5" fmla="*/ 0 h 344"/>
                <a:gd name="T6" fmla="*/ 0 w 225"/>
                <a:gd name="T7" fmla="*/ 0 h 344"/>
                <a:gd name="T8" fmla="*/ 0 w 225"/>
                <a:gd name="T9" fmla="*/ 344 h 344"/>
                <a:gd name="T10" fmla="*/ 225 w 225"/>
                <a:gd name="T11" fmla="*/ 344 h 344"/>
                <a:gd name="T12" fmla="*/ 225 w 225"/>
                <a:gd name="T13" fmla="*/ 276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344">
                  <a:moveTo>
                    <a:pt x="225" y="276"/>
                  </a:moveTo>
                  <a:lnTo>
                    <a:pt x="75" y="276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344"/>
                  </a:lnTo>
                  <a:lnTo>
                    <a:pt x="225" y="344"/>
                  </a:lnTo>
                  <a:lnTo>
                    <a:pt x="225" y="276"/>
                  </a:lnTo>
                  <a:close/>
                </a:path>
              </a:pathLst>
            </a:custGeom>
            <a:solidFill>
              <a:srgbClr val="3A7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endParaRPr lang="fr-FR" sz="2400">
                <a:solidFill>
                  <a:prstClr val="black"/>
                </a:solidFill>
              </a:endParaRPr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3042" y="618"/>
              <a:ext cx="225" cy="344"/>
            </a:xfrm>
            <a:custGeom>
              <a:avLst/>
              <a:gdLst>
                <a:gd name="T0" fmla="*/ 225 w 225"/>
                <a:gd name="T1" fmla="*/ 276 h 344"/>
                <a:gd name="T2" fmla="*/ 74 w 225"/>
                <a:gd name="T3" fmla="*/ 276 h 344"/>
                <a:gd name="T4" fmla="*/ 74 w 225"/>
                <a:gd name="T5" fmla="*/ 0 h 344"/>
                <a:gd name="T6" fmla="*/ 0 w 225"/>
                <a:gd name="T7" fmla="*/ 0 h 344"/>
                <a:gd name="T8" fmla="*/ 0 w 225"/>
                <a:gd name="T9" fmla="*/ 344 h 344"/>
                <a:gd name="T10" fmla="*/ 225 w 225"/>
                <a:gd name="T11" fmla="*/ 344 h 344"/>
                <a:gd name="T12" fmla="*/ 225 w 225"/>
                <a:gd name="T13" fmla="*/ 276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344">
                  <a:moveTo>
                    <a:pt x="225" y="276"/>
                  </a:moveTo>
                  <a:lnTo>
                    <a:pt x="74" y="276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44"/>
                  </a:lnTo>
                  <a:lnTo>
                    <a:pt x="225" y="344"/>
                  </a:lnTo>
                  <a:lnTo>
                    <a:pt x="225" y="276"/>
                  </a:lnTo>
                  <a:close/>
                </a:path>
              </a:pathLst>
            </a:custGeom>
            <a:solidFill>
              <a:srgbClr val="3A7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endParaRPr lang="fr-FR" sz="2400">
                <a:solidFill>
                  <a:prstClr val="black"/>
                </a:solidFill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2003" y="618"/>
              <a:ext cx="289" cy="344"/>
            </a:xfrm>
            <a:custGeom>
              <a:avLst/>
              <a:gdLst>
                <a:gd name="T0" fmla="*/ 122 w 122"/>
                <a:gd name="T1" fmla="*/ 101 h 145"/>
                <a:gd name="T2" fmla="*/ 104 w 122"/>
                <a:gd name="T3" fmla="*/ 69 h 145"/>
                <a:gd name="T4" fmla="*/ 116 w 122"/>
                <a:gd name="T5" fmla="*/ 43 h 145"/>
                <a:gd name="T6" fmla="*/ 69 w 122"/>
                <a:gd name="T7" fmla="*/ 0 h 145"/>
                <a:gd name="T8" fmla="*/ 0 w 122"/>
                <a:gd name="T9" fmla="*/ 0 h 145"/>
                <a:gd name="T10" fmla="*/ 0 w 122"/>
                <a:gd name="T11" fmla="*/ 145 h 145"/>
                <a:gd name="T12" fmla="*/ 69 w 122"/>
                <a:gd name="T13" fmla="*/ 145 h 145"/>
                <a:gd name="T14" fmla="*/ 122 w 122"/>
                <a:gd name="T15" fmla="*/ 101 h 145"/>
                <a:gd name="T16" fmla="*/ 31 w 122"/>
                <a:gd name="T17" fmla="*/ 29 h 145"/>
                <a:gd name="T18" fmla="*/ 68 w 122"/>
                <a:gd name="T19" fmla="*/ 29 h 145"/>
                <a:gd name="T20" fmla="*/ 85 w 122"/>
                <a:gd name="T21" fmla="*/ 43 h 145"/>
                <a:gd name="T22" fmla="*/ 68 w 122"/>
                <a:gd name="T23" fmla="*/ 58 h 145"/>
                <a:gd name="T24" fmla="*/ 31 w 122"/>
                <a:gd name="T25" fmla="*/ 58 h 145"/>
                <a:gd name="T26" fmla="*/ 31 w 122"/>
                <a:gd name="T27" fmla="*/ 29 h 145"/>
                <a:gd name="T28" fmla="*/ 33 w 122"/>
                <a:gd name="T29" fmla="*/ 116 h 145"/>
                <a:gd name="T30" fmla="*/ 31 w 122"/>
                <a:gd name="T31" fmla="*/ 116 h 145"/>
                <a:gd name="T32" fmla="*/ 31 w 122"/>
                <a:gd name="T33" fmla="*/ 86 h 145"/>
                <a:gd name="T34" fmla="*/ 31 w 122"/>
                <a:gd name="T35" fmla="*/ 86 h 145"/>
                <a:gd name="T36" fmla="*/ 72 w 122"/>
                <a:gd name="T37" fmla="*/ 86 h 145"/>
                <a:gd name="T38" fmla="*/ 90 w 122"/>
                <a:gd name="T39" fmla="*/ 101 h 145"/>
                <a:gd name="T40" fmla="*/ 72 w 122"/>
                <a:gd name="T41" fmla="*/ 116 h 145"/>
                <a:gd name="T42" fmla="*/ 64 w 122"/>
                <a:gd name="T43" fmla="*/ 116 h 145"/>
                <a:gd name="T44" fmla="*/ 33 w 122"/>
                <a:gd name="T45" fmla="*/ 11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145">
                  <a:moveTo>
                    <a:pt x="122" y="101"/>
                  </a:moveTo>
                  <a:cubicBezTo>
                    <a:pt x="122" y="87"/>
                    <a:pt x="116" y="76"/>
                    <a:pt x="104" y="69"/>
                  </a:cubicBezTo>
                  <a:cubicBezTo>
                    <a:pt x="111" y="63"/>
                    <a:pt x="116" y="54"/>
                    <a:pt x="116" y="43"/>
                  </a:cubicBezTo>
                  <a:cubicBezTo>
                    <a:pt x="116" y="17"/>
                    <a:pt x="98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102" y="145"/>
                    <a:pt x="122" y="129"/>
                    <a:pt x="122" y="101"/>
                  </a:cubicBezTo>
                  <a:moveTo>
                    <a:pt x="31" y="29"/>
                  </a:moveTo>
                  <a:cubicBezTo>
                    <a:pt x="68" y="29"/>
                    <a:pt x="68" y="29"/>
                    <a:pt x="68" y="29"/>
                  </a:cubicBezTo>
                  <a:cubicBezTo>
                    <a:pt x="78" y="29"/>
                    <a:pt x="85" y="34"/>
                    <a:pt x="85" y="43"/>
                  </a:cubicBezTo>
                  <a:cubicBezTo>
                    <a:pt x="85" y="53"/>
                    <a:pt x="78" y="58"/>
                    <a:pt x="68" y="58"/>
                  </a:cubicBezTo>
                  <a:cubicBezTo>
                    <a:pt x="31" y="58"/>
                    <a:pt x="31" y="58"/>
                    <a:pt x="31" y="58"/>
                  </a:cubicBezTo>
                  <a:lnTo>
                    <a:pt x="31" y="29"/>
                  </a:lnTo>
                  <a:close/>
                  <a:moveTo>
                    <a:pt x="33" y="116"/>
                  </a:moveTo>
                  <a:cubicBezTo>
                    <a:pt x="31" y="116"/>
                    <a:pt x="31" y="116"/>
                    <a:pt x="31" y="116"/>
                  </a:cubicBezTo>
                  <a:cubicBezTo>
                    <a:pt x="31" y="86"/>
                    <a:pt x="31" y="86"/>
                    <a:pt x="31" y="86"/>
                  </a:cubicBezTo>
                  <a:cubicBezTo>
                    <a:pt x="31" y="86"/>
                    <a:pt x="31" y="86"/>
                    <a:pt x="31" y="8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83" y="86"/>
                    <a:pt x="90" y="91"/>
                    <a:pt x="90" y="101"/>
                  </a:cubicBezTo>
                  <a:cubicBezTo>
                    <a:pt x="90" y="111"/>
                    <a:pt x="83" y="116"/>
                    <a:pt x="72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59" y="116"/>
                    <a:pt x="38" y="116"/>
                    <a:pt x="33" y="116"/>
                  </a:cubicBezTo>
                </a:path>
              </a:pathLst>
            </a:custGeom>
            <a:solidFill>
              <a:srgbClr val="3A7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endParaRPr lang="fr-FR" sz="2400">
                <a:solidFill>
                  <a:prstClr val="black"/>
                </a:solidFill>
              </a:endParaRPr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2346" y="611"/>
              <a:ext cx="358" cy="359"/>
            </a:xfrm>
            <a:custGeom>
              <a:avLst/>
              <a:gdLst>
                <a:gd name="T0" fmla="*/ 76 w 151"/>
                <a:gd name="T1" fmla="*/ 151 h 151"/>
                <a:gd name="T2" fmla="*/ 151 w 151"/>
                <a:gd name="T3" fmla="*/ 75 h 151"/>
                <a:gd name="T4" fmla="*/ 76 w 151"/>
                <a:gd name="T5" fmla="*/ 0 h 151"/>
                <a:gd name="T6" fmla="*/ 0 w 151"/>
                <a:gd name="T7" fmla="*/ 75 h 151"/>
                <a:gd name="T8" fmla="*/ 76 w 151"/>
                <a:gd name="T9" fmla="*/ 151 h 151"/>
                <a:gd name="T10" fmla="*/ 76 w 151"/>
                <a:gd name="T11" fmla="*/ 31 h 151"/>
                <a:gd name="T12" fmla="*/ 120 w 151"/>
                <a:gd name="T13" fmla="*/ 75 h 151"/>
                <a:gd name="T14" fmla="*/ 76 w 151"/>
                <a:gd name="T15" fmla="*/ 120 h 151"/>
                <a:gd name="T16" fmla="*/ 31 w 151"/>
                <a:gd name="T17" fmla="*/ 75 h 151"/>
                <a:gd name="T18" fmla="*/ 76 w 151"/>
                <a:gd name="T19" fmla="*/ 3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51">
                  <a:moveTo>
                    <a:pt x="76" y="151"/>
                  </a:moveTo>
                  <a:cubicBezTo>
                    <a:pt x="117" y="151"/>
                    <a:pt x="151" y="117"/>
                    <a:pt x="151" y="75"/>
                  </a:cubicBezTo>
                  <a:cubicBezTo>
                    <a:pt x="151" y="34"/>
                    <a:pt x="117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moveTo>
                    <a:pt x="76" y="31"/>
                  </a:moveTo>
                  <a:cubicBezTo>
                    <a:pt x="100" y="31"/>
                    <a:pt x="120" y="51"/>
                    <a:pt x="120" y="75"/>
                  </a:cubicBezTo>
                  <a:cubicBezTo>
                    <a:pt x="120" y="100"/>
                    <a:pt x="100" y="120"/>
                    <a:pt x="76" y="120"/>
                  </a:cubicBezTo>
                  <a:cubicBezTo>
                    <a:pt x="51" y="120"/>
                    <a:pt x="31" y="100"/>
                    <a:pt x="31" y="75"/>
                  </a:cubicBezTo>
                  <a:cubicBezTo>
                    <a:pt x="31" y="51"/>
                    <a:pt x="51" y="31"/>
                    <a:pt x="76" y="31"/>
                  </a:cubicBezTo>
                </a:path>
              </a:pathLst>
            </a:custGeom>
            <a:solidFill>
              <a:srgbClr val="3A7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endParaRPr lang="fr-FR" sz="2400">
                <a:solidFill>
                  <a:prstClr val="black"/>
                </a:solidFill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3296" y="611"/>
              <a:ext cx="355" cy="359"/>
            </a:xfrm>
            <a:custGeom>
              <a:avLst/>
              <a:gdLst>
                <a:gd name="T0" fmla="*/ 75 w 150"/>
                <a:gd name="T1" fmla="*/ 151 h 151"/>
                <a:gd name="T2" fmla="*/ 150 w 150"/>
                <a:gd name="T3" fmla="*/ 75 h 151"/>
                <a:gd name="T4" fmla="*/ 75 w 150"/>
                <a:gd name="T5" fmla="*/ 0 h 151"/>
                <a:gd name="T6" fmla="*/ 0 w 150"/>
                <a:gd name="T7" fmla="*/ 75 h 151"/>
                <a:gd name="T8" fmla="*/ 75 w 150"/>
                <a:gd name="T9" fmla="*/ 151 h 151"/>
                <a:gd name="T10" fmla="*/ 75 w 150"/>
                <a:gd name="T11" fmla="*/ 31 h 151"/>
                <a:gd name="T12" fmla="*/ 120 w 150"/>
                <a:gd name="T13" fmla="*/ 75 h 151"/>
                <a:gd name="T14" fmla="*/ 75 w 150"/>
                <a:gd name="T15" fmla="*/ 120 h 151"/>
                <a:gd name="T16" fmla="*/ 30 w 150"/>
                <a:gd name="T17" fmla="*/ 75 h 151"/>
                <a:gd name="T18" fmla="*/ 75 w 150"/>
                <a:gd name="T19" fmla="*/ 3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" h="151">
                  <a:moveTo>
                    <a:pt x="75" y="151"/>
                  </a:moveTo>
                  <a:cubicBezTo>
                    <a:pt x="117" y="151"/>
                    <a:pt x="150" y="117"/>
                    <a:pt x="150" y="75"/>
                  </a:cubicBezTo>
                  <a:cubicBezTo>
                    <a:pt x="150" y="34"/>
                    <a:pt x="117" y="0"/>
                    <a:pt x="75" y="0"/>
                  </a:cubicBezTo>
                  <a:cubicBezTo>
                    <a:pt x="33" y="0"/>
                    <a:pt x="0" y="34"/>
                    <a:pt x="0" y="75"/>
                  </a:cubicBezTo>
                  <a:cubicBezTo>
                    <a:pt x="0" y="117"/>
                    <a:pt x="33" y="151"/>
                    <a:pt x="75" y="151"/>
                  </a:cubicBezTo>
                  <a:moveTo>
                    <a:pt x="75" y="31"/>
                  </a:moveTo>
                  <a:cubicBezTo>
                    <a:pt x="100" y="31"/>
                    <a:pt x="120" y="51"/>
                    <a:pt x="120" y="75"/>
                  </a:cubicBezTo>
                  <a:cubicBezTo>
                    <a:pt x="120" y="100"/>
                    <a:pt x="100" y="120"/>
                    <a:pt x="75" y="120"/>
                  </a:cubicBezTo>
                  <a:cubicBezTo>
                    <a:pt x="50" y="120"/>
                    <a:pt x="30" y="100"/>
                    <a:pt x="30" y="75"/>
                  </a:cubicBezTo>
                  <a:cubicBezTo>
                    <a:pt x="30" y="51"/>
                    <a:pt x="50" y="31"/>
                    <a:pt x="75" y="31"/>
                  </a:cubicBezTo>
                </a:path>
              </a:pathLst>
            </a:custGeom>
            <a:solidFill>
              <a:srgbClr val="3A7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endParaRPr lang="fr-FR" sz="2400">
                <a:solidFill>
                  <a:prstClr val="black"/>
                </a:solidFill>
              </a:endParaRPr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4156" y="482"/>
              <a:ext cx="121" cy="107"/>
            </a:xfrm>
            <a:custGeom>
              <a:avLst/>
              <a:gdLst>
                <a:gd name="T0" fmla="*/ 48 w 51"/>
                <a:gd name="T1" fmla="*/ 16 h 45"/>
                <a:gd name="T2" fmla="*/ 48 w 51"/>
                <a:gd name="T3" fmla="*/ 4 h 45"/>
                <a:gd name="T4" fmla="*/ 36 w 51"/>
                <a:gd name="T5" fmla="*/ 2 h 45"/>
                <a:gd name="T6" fmla="*/ 29 w 51"/>
                <a:gd name="T7" fmla="*/ 8 h 45"/>
                <a:gd name="T8" fmla="*/ 8 w 51"/>
                <a:gd name="T9" fmla="*/ 35 h 45"/>
                <a:gd name="T10" fmla="*/ 0 w 51"/>
                <a:gd name="T11" fmla="*/ 45 h 45"/>
                <a:gd name="T12" fmla="*/ 16 w 51"/>
                <a:gd name="T13" fmla="*/ 45 h 45"/>
                <a:gd name="T14" fmla="*/ 41 w 51"/>
                <a:gd name="T15" fmla="*/ 23 h 45"/>
                <a:gd name="T16" fmla="*/ 48 w 51"/>
                <a:gd name="T17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45">
                  <a:moveTo>
                    <a:pt x="48" y="16"/>
                  </a:moveTo>
                  <a:cubicBezTo>
                    <a:pt x="51" y="12"/>
                    <a:pt x="51" y="7"/>
                    <a:pt x="48" y="4"/>
                  </a:cubicBezTo>
                  <a:cubicBezTo>
                    <a:pt x="45" y="1"/>
                    <a:pt x="40" y="0"/>
                    <a:pt x="36" y="2"/>
                  </a:cubicBezTo>
                  <a:cubicBezTo>
                    <a:pt x="33" y="4"/>
                    <a:pt x="31" y="6"/>
                    <a:pt x="29" y="8"/>
                  </a:cubicBezTo>
                  <a:cubicBezTo>
                    <a:pt x="22" y="17"/>
                    <a:pt x="15" y="26"/>
                    <a:pt x="8" y="35"/>
                  </a:cubicBezTo>
                  <a:cubicBezTo>
                    <a:pt x="5" y="38"/>
                    <a:pt x="3" y="41"/>
                    <a:pt x="0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24" y="38"/>
                    <a:pt x="33" y="30"/>
                    <a:pt x="41" y="23"/>
                  </a:cubicBezTo>
                  <a:cubicBezTo>
                    <a:pt x="44" y="21"/>
                    <a:pt x="46" y="19"/>
                    <a:pt x="48" y="16"/>
                  </a:cubicBezTo>
                </a:path>
              </a:pathLst>
            </a:custGeom>
            <a:solidFill>
              <a:srgbClr val="3A7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endParaRPr lang="fr-FR" sz="2400">
                <a:solidFill>
                  <a:prstClr val="black"/>
                </a:solidFill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 userDrawn="1"/>
          </p:nvSpPr>
          <p:spPr bwMode="auto">
            <a:xfrm>
              <a:off x="3718" y="618"/>
              <a:ext cx="296" cy="344"/>
            </a:xfrm>
            <a:custGeom>
              <a:avLst/>
              <a:gdLst>
                <a:gd name="T0" fmla="*/ 89 w 125"/>
                <a:gd name="T1" fmla="*/ 90 h 145"/>
                <a:gd name="T2" fmla="*/ 115 w 125"/>
                <a:gd name="T3" fmla="*/ 49 h 145"/>
                <a:gd name="T4" fmla="*/ 58 w 125"/>
                <a:gd name="T5" fmla="*/ 0 h 145"/>
                <a:gd name="T6" fmla="*/ 0 w 125"/>
                <a:gd name="T7" fmla="*/ 0 h 145"/>
                <a:gd name="T8" fmla="*/ 0 w 125"/>
                <a:gd name="T9" fmla="*/ 145 h 145"/>
                <a:gd name="T10" fmla="*/ 32 w 125"/>
                <a:gd name="T11" fmla="*/ 145 h 145"/>
                <a:gd name="T12" fmla="*/ 32 w 125"/>
                <a:gd name="T13" fmla="*/ 99 h 145"/>
                <a:gd name="T14" fmla="*/ 57 w 125"/>
                <a:gd name="T15" fmla="*/ 99 h 145"/>
                <a:gd name="T16" fmla="*/ 86 w 125"/>
                <a:gd name="T17" fmla="*/ 145 h 145"/>
                <a:gd name="T18" fmla="*/ 125 w 125"/>
                <a:gd name="T19" fmla="*/ 145 h 145"/>
                <a:gd name="T20" fmla="*/ 89 w 125"/>
                <a:gd name="T21" fmla="*/ 90 h 145"/>
                <a:gd name="T22" fmla="*/ 83 w 125"/>
                <a:gd name="T23" fmla="*/ 49 h 145"/>
                <a:gd name="T24" fmla="*/ 58 w 125"/>
                <a:gd name="T25" fmla="*/ 69 h 145"/>
                <a:gd name="T26" fmla="*/ 32 w 125"/>
                <a:gd name="T27" fmla="*/ 69 h 145"/>
                <a:gd name="T28" fmla="*/ 32 w 125"/>
                <a:gd name="T29" fmla="*/ 29 h 145"/>
                <a:gd name="T30" fmla="*/ 57 w 125"/>
                <a:gd name="T31" fmla="*/ 29 h 145"/>
                <a:gd name="T32" fmla="*/ 83 w 125"/>
                <a:gd name="T33" fmla="*/ 4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45">
                  <a:moveTo>
                    <a:pt x="89" y="90"/>
                  </a:moveTo>
                  <a:cubicBezTo>
                    <a:pt x="106" y="81"/>
                    <a:pt x="115" y="66"/>
                    <a:pt x="115" y="49"/>
                  </a:cubicBezTo>
                  <a:cubicBezTo>
                    <a:pt x="115" y="18"/>
                    <a:pt x="93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125" y="145"/>
                    <a:pt x="125" y="145"/>
                    <a:pt x="125" y="145"/>
                  </a:cubicBezTo>
                  <a:lnTo>
                    <a:pt x="89" y="90"/>
                  </a:lnTo>
                  <a:close/>
                  <a:moveTo>
                    <a:pt x="83" y="49"/>
                  </a:moveTo>
                  <a:cubicBezTo>
                    <a:pt x="83" y="61"/>
                    <a:pt x="73" y="69"/>
                    <a:pt x="58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72" y="29"/>
                    <a:pt x="83" y="36"/>
                    <a:pt x="83" y="49"/>
                  </a:cubicBezTo>
                  <a:close/>
                </a:path>
              </a:pathLst>
            </a:custGeom>
            <a:solidFill>
              <a:srgbClr val="3A7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endParaRPr lang="fr-FR" sz="2400">
                <a:solidFill>
                  <a:prstClr val="black"/>
                </a:solidFill>
              </a:endParaRPr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4073" y="618"/>
              <a:ext cx="253" cy="344"/>
            </a:xfrm>
            <a:custGeom>
              <a:avLst/>
              <a:gdLst>
                <a:gd name="T0" fmla="*/ 234 w 253"/>
                <a:gd name="T1" fmla="*/ 207 h 344"/>
                <a:gd name="T2" fmla="*/ 234 w 253"/>
                <a:gd name="T3" fmla="*/ 138 h 344"/>
                <a:gd name="T4" fmla="*/ 76 w 253"/>
                <a:gd name="T5" fmla="*/ 138 h 344"/>
                <a:gd name="T6" fmla="*/ 76 w 253"/>
                <a:gd name="T7" fmla="*/ 69 h 344"/>
                <a:gd name="T8" fmla="*/ 253 w 253"/>
                <a:gd name="T9" fmla="*/ 69 h 344"/>
                <a:gd name="T10" fmla="*/ 253 w 253"/>
                <a:gd name="T11" fmla="*/ 0 h 344"/>
                <a:gd name="T12" fmla="*/ 0 w 253"/>
                <a:gd name="T13" fmla="*/ 0 h 344"/>
                <a:gd name="T14" fmla="*/ 0 w 253"/>
                <a:gd name="T15" fmla="*/ 344 h 344"/>
                <a:gd name="T16" fmla="*/ 253 w 253"/>
                <a:gd name="T17" fmla="*/ 344 h 344"/>
                <a:gd name="T18" fmla="*/ 253 w 253"/>
                <a:gd name="T19" fmla="*/ 276 h 344"/>
                <a:gd name="T20" fmla="*/ 76 w 253"/>
                <a:gd name="T21" fmla="*/ 276 h 344"/>
                <a:gd name="T22" fmla="*/ 76 w 253"/>
                <a:gd name="T23" fmla="*/ 207 h 344"/>
                <a:gd name="T24" fmla="*/ 234 w 253"/>
                <a:gd name="T25" fmla="*/ 207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344">
                  <a:moveTo>
                    <a:pt x="234" y="207"/>
                  </a:moveTo>
                  <a:lnTo>
                    <a:pt x="234" y="138"/>
                  </a:lnTo>
                  <a:lnTo>
                    <a:pt x="76" y="138"/>
                  </a:lnTo>
                  <a:lnTo>
                    <a:pt x="76" y="69"/>
                  </a:lnTo>
                  <a:lnTo>
                    <a:pt x="253" y="69"/>
                  </a:lnTo>
                  <a:lnTo>
                    <a:pt x="253" y="0"/>
                  </a:lnTo>
                  <a:lnTo>
                    <a:pt x="0" y="0"/>
                  </a:lnTo>
                  <a:lnTo>
                    <a:pt x="0" y="344"/>
                  </a:lnTo>
                  <a:lnTo>
                    <a:pt x="253" y="344"/>
                  </a:lnTo>
                  <a:lnTo>
                    <a:pt x="253" y="276"/>
                  </a:lnTo>
                  <a:lnTo>
                    <a:pt x="76" y="276"/>
                  </a:lnTo>
                  <a:lnTo>
                    <a:pt x="76" y="207"/>
                  </a:lnTo>
                  <a:lnTo>
                    <a:pt x="234" y="207"/>
                  </a:lnTo>
                  <a:close/>
                </a:path>
              </a:pathLst>
            </a:custGeom>
            <a:solidFill>
              <a:srgbClr val="3A7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</a:lstStyle>
            <a:p>
              <a:endParaRPr lang="fr-FR" sz="2400">
                <a:solidFill>
                  <a:prstClr val="black"/>
                </a:solidFill>
              </a:endParaRPr>
            </a:p>
          </p:txBody>
        </p:sp>
      </p:grpSp>
      <p:cxnSp>
        <p:nvCxnSpPr>
          <p:cNvPr id="28" name="Connecteur droit 8">
            <a:extLst>
              <a:ext uri="{FF2B5EF4-FFF2-40B4-BE49-F238E27FC236}">
                <a16:creationId xmlns:a16="http://schemas.microsoft.com/office/drawing/2014/main" id="{5063B7AA-E60E-4308-A934-AA46612948A5}"/>
              </a:ext>
            </a:extLst>
          </p:cNvPr>
          <p:cNvCxnSpPr>
            <a:cxnSpLocks/>
          </p:cNvCxnSpPr>
          <p:nvPr/>
        </p:nvCxnSpPr>
        <p:spPr>
          <a:xfrm flipH="1">
            <a:off x="1900768" y="6512020"/>
            <a:ext cx="856403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e 19">
            <a:extLst>
              <a:ext uri="{FF2B5EF4-FFF2-40B4-BE49-F238E27FC236}">
                <a16:creationId xmlns:a16="http://schemas.microsoft.com/office/drawing/2014/main" id="{EDEC8F9A-776A-4DFD-9C2F-DE808C8F5C84}"/>
              </a:ext>
            </a:extLst>
          </p:cNvPr>
          <p:cNvGrpSpPr/>
          <p:nvPr/>
        </p:nvGrpSpPr>
        <p:grpSpPr>
          <a:xfrm>
            <a:off x="386296" y="6470651"/>
            <a:ext cx="603251" cy="86784"/>
            <a:chOff x="289722" y="4741069"/>
            <a:chExt cx="452438" cy="65088"/>
          </a:xfrm>
        </p:grpSpPr>
        <p:sp>
          <p:nvSpPr>
            <p:cNvPr id="33" name="Ellipse 20">
              <a:extLst>
                <a:ext uri="{FF2B5EF4-FFF2-40B4-BE49-F238E27FC236}">
                  <a16:creationId xmlns:a16="http://schemas.microsoft.com/office/drawing/2014/main" id="{C4F352E2-DFAD-4FB9-AA98-42AEFD3C3125}"/>
                </a:ext>
              </a:extLst>
            </p:cNvPr>
            <p:cNvSpPr/>
            <p:nvPr userDrawn="1"/>
          </p:nvSpPr>
          <p:spPr>
            <a:xfrm>
              <a:off x="289722" y="4741069"/>
              <a:ext cx="65088" cy="65088"/>
            </a:xfrm>
            <a:prstGeom prst="ellipse">
              <a:avLst/>
            </a:prstGeom>
            <a:solidFill>
              <a:srgbClr val="E6B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400"/>
            </a:p>
          </p:txBody>
        </p:sp>
        <p:sp>
          <p:nvSpPr>
            <p:cNvPr id="34" name="Ellipse 21">
              <a:extLst>
                <a:ext uri="{FF2B5EF4-FFF2-40B4-BE49-F238E27FC236}">
                  <a16:creationId xmlns:a16="http://schemas.microsoft.com/office/drawing/2014/main" id="{D25ADAF4-3472-4216-94F9-6754F12EEA15}"/>
                </a:ext>
              </a:extLst>
            </p:cNvPr>
            <p:cNvSpPr/>
            <p:nvPr userDrawn="1"/>
          </p:nvSpPr>
          <p:spPr>
            <a:xfrm>
              <a:off x="418839" y="4741069"/>
              <a:ext cx="65088" cy="650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400"/>
            </a:p>
          </p:txBody>
        </p:sp>
        <p:sp>
          <p:nvSpPr>
            <p:cNvPr id="35" name="Ellipse 23">
              <a:extLst>
                <a:ext uri="{FF2B5EF4-FFF2-40B4-BE49-F238E27FC236}">
                  <a16:creationId xmlns:a16="http://schemas.microsoft.com/office/drawing/2014/main" id="{4D93EC8A-F8AF-4185-8BB3-63FB9277FCEA}"/>
                </a:ext>
              </a:extLst>
            </p:cNvPr>
            <p:cNvSpPr/>
            <p:nvPr userDrawn="1"/>
          </p:nvSpPr>
          <p:spPr>
            <a:xfrm>
              <a:off x="547956" y="4741069"/>
              <a:ext cx="65088" cy="65088"/>
            </a:xfrm>
            <a:prstGeom prst="ellipse">
              <a:avLst/>
            </a:prstGeom>
            <a:solidFill>
              <a:srgbClr val="8291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400"/>
            </a:p>
          </p:txBody>
        </p:sp>
        <p:sp>
          <p:nvSpPr>
            <p:cNvPr id="36" name="Ellipse 28">
              <a:extLst>
                <a:ext uri="{FF2B5EF4-FFF2-40B4-BE49-F238E27FC236}">
                  <a16:creationId xmlns:a16="http://schemas.microsoft.com/office/drawing/2014/main" id="{62173DAE-822A-4763-ACE9-58BB5460B48D}"/>
                </a:ext>
              </a:extLst>
            </p:cNvPr>
            <p:cNvSpPr/>
            <p:nvPr userDrawn="1"/>
          </p:nvSpPr>
          <p:spPr>
            <a:xfrm>
              <a:off x="677072" y="4741069"/>
              <a:ext cx="65088" cy="65088"/>
            </a:xfrm>
            <a:prstGeom prst="ellipse">
              <a:avLst/>
            </a:prstGeom>
            <a:solidFill>
              <a:srgbClr val="13B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400"/>
            </a:p>
          </p:txBody>
        </p:sp>
      </p:grpSp>
      <p:sp>
        <p:nvSpPr>
          <p:cNvPr id="38" name="Espace réservé du numéro de diapositive 10">
            <a:extLst>
              <a:ext uri="{FF2B5EF4-FFF2-40B4-BE49-F238E27FC236}">
                <a16:creationId xmlns:a16="http://schemas.microsoft.com/office/drawing/2014/main" id="{3D353C06-A9FF-478B-B63A-4B03E8400A8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37665" y="6316800"/>
            <a:ext cx="449961" cy="365125"/>
          </a:xfrm>
          <a:prstGeom prst="rect">
            <a:avLst/>
          </a:prstGeom>
        </p:spPr>
        <p:txBody>
          <a:bodyPr anchor="ctr"/>
          <a:lstStyle>
            <a:lvl1pPr algn="r">
              <a:defRPr sz="1067"/>
            </a:lvl1pPr>
          </a:lstStyle>
          <a:p>
            <a:fld id="{59894E3C-CCE6-F242-84E3-BCBDD257A1E1}" type="slidenum">
              <a:rPr lang="fr-FR" smtClean="0">
                <a:solidFill>
                  <a:srgbClr val="4E4F54"/>
                </a:solidFill>
              </a:rPr>
              <a:pPr/>
              <a:t>‹N°›</a:t>
            </a:fld>
            <a:endParaRPr lang="fr-FR">
              <a:solidFill>
                <a:srgbClr val="4E4F54"/>
              </a:solidFill>
            </a:endParaRPr>
          </a:p>
        </p:txBody>
      </p:sp>
      <p:cxnSp>
        <p:nvCxnSpPr>
          <p:cNvPr id="30" name="Connecteur droit 8">
            <a:extLst>
              <a:ext uri="{FF2B5EF4-FFF2-40B4-BE49-F238E27FC236}">
                <a16:creationId xmlns:a16="http://schemas.microsoft.com/office/drawing/2014/main" id="{B150E46E-3ACC-4F1B-9E0B-9FB9162D1515}"/>
              </a:ext>
            </a:extLst>
          </p:cNvPr>
          <p:cNvCxnSpPr>
            <a:cxnSpLocks/>
          </p:cNvCxnSpPr>
          <p:nvPr userDrawn="1"/>
        </p:nvCxnSpPr>
        <p:spPr>
          <a:xfrm flipH="1">
            <a:off x="1900768" y="6512020"/>
            <a:ext cx="856403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19">
            <a:extLst>
              <a:ext uri="{FF2B5EF4-FFF2-40B4-BE49-F238E27FC236}">
                <a16:creationId xmlns:a16="http://schemas.microsoft.com/office/drawing/2014/main" id="{93A74987-2AEA-44EE-B929-8B46E12DDB42}"/>
              </a:ext>
            </a:extLst>
          </p:cNvPr>
          <p:cNvGrpSpPr/>
          <p:nvPr userDrawn="1"/>
        </p:nvGrpSpPr>
        <p:grpSpPr>
          <a:xfrm>
            <a:off x="386296" y="6470651"/>
            <a:ext cx="603251" cy="86784"/>
            <a:chOff x="289722" y="4741069"/>
            <a:chExt cx="452438" cy="65088"/>
          </a:xfrm>
        </p:grpSpPr>
        <p:sp>
          <p:nvSpPr>
            <p:cNvPr id="37" name="Ellipse 20">
              <a:extLst>
                <a:ext uri="{FF2B5EF4-FFF2-40B4-BE49-F238E27FC236}">
                  <a16:creationId xmlns:a16="http://schemas.microsoft.com/office/drawing/2014/main" id="{3089B9F0-8754-42D0-929B-2ADF1D239126}"/>
                </a:ext>
              </a:extLst>
            </p:cNvPr>
            <p:cNvSpPr/>
            <p:nvPr userDrawn="1"/>
          </p:nvSpPr>
          <p:spPr>
            <a:xfrm>
              <a:off x="289722" y="4741069"/>
              <a:ext cx="65088" cy="65088"/>
            </a:xfrm>
            <a:prstGeom prst="ellipse">
              <a:avLst/>
            </a:prstGeom>
            <a:solidFill>
              <a:srgbClr val="E6B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400"/>
            </a:p>
          </p:txBody>
        </p:sp>
        <p:sp>
          <p:nvSpPr>
            <p:cNvPr id="39" name="Ellipse 21">
              <a:extLst>
                <a:ext uri="{FF2B5EF4-FFF2-40B4-BE49-F238E27FC236}">
                  <a16:creationId xmlns:a16="http://schemas.microsoft.com/office/drawing/2014/main" id="{5EAFA2C4-760F-44D8-9AF8-714FE6ACF6C6}"/>
                </a:ext>
              </a:extLst>
            </p:cNvPr>
            <p:cNvSpPr/>
            <p:nvPr userDrawn="1"/>
          </p:nvSpPr>
          <p:spPr>
            <a:xfrm>
              <a:off x="418839" y="4741069"/>
              <a:ext cx="65088" cy="650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400"/>
            </a:p>
          </p:txBody>
        </p:sp>
        <p:sp>
          <p:nvSpPr>
            <p:cNvPr id="40" name="Ellipse 23">
              <a:extLst>
                <a:ext uri="{FF2B5EF4-FFF2-40B4-BE49-F238E27FC236}">
                  <a16:creationId xmlns:a16="http://schemas.microsoft.com/office/drawing/2014/main" id="{086CAC69-2903-4B22-95DB-88EF901ED162}"/>
                </a:ext>
              </a:extLst>
            </p:cNvPr>
            <p:cNvSpPr/>
            <p:nvPr userDrawn="1"/>
          </p:nvSpPr>
          <p:spPr>
            <a:xfrm>
              <a:off x="547956" y="4741069"/>
              <a:ext cx="65088" cy="65088"/>
            </a:xfrm>
            <a:prstGeom prst="ellipse">
              <a:avLst/>
            </a:prstGeom>
            <a:solidFill>
              <a:srgbClr val="8291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400"/>
            </a:p>
          </p:txBody>
        </p:sp>
        <p:sp>
          <p:nvSpPr>
            <p:cNvPr id="41" name="Ellipse 28">
              <a:extLst>
                <a:ext uri="{FF2B5EF4-FFF2-40B4-BE49-F238E27FC236}">
                  <a16:creationId xmlns:a16="http://schemas.microsoft.com/office/drawing/2014/main" id="{7528C961-889E-444C-A611-7978425CF8EB}"/>
                </a:ext>
              </a:extLst>
            </p:cNvPr>
            <p:cNvSpPr/>
            <p:nvPr userDrawn="1"/>
          </p:nvSpPr>
          <p:spPr>
            <a:xfrm>
              <a:off x="677072" y="4741069"/>
              <a:ext cx="65088" cy="65088"/>
            </a:xfrm>
            <a:prstGeom prst="ellipse">
              <a:avLst/>
            </a:prstGeom>
            <a:solidFill>
              <a:srgbClr val="13B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18130604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5FC32-8E67-4ECE-98B2-0664D2BB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59A45A-0E94-4E6F-8625-67806953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0011F7-7DD9-4469-AC50-4C53FB7D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4EC8-4D6F-417B-8768-480C8E354C0A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7CD9F8-2997-45EE-AC8A-0A3CD676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D58111-399A-40A5-9C3B-07CD18E6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D5BD-7A58-47F0-BBD5-5B874E39D2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17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EC1B09-E74D-4B8C-AAC9-8471362A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89DB98-8BD9-4459-A308-5EEAE9884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C94C8B-6BD3-4319-9A44-950C2985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4EC8-4D6F-417B-8768-480C8E354C0A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BB8897-E43D-43E9-BB3E-D938FF9B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FEF87D-0E67-4DB4-8A43-52ECBD78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D5BD-7A58-47F0-BBD5-5B874E39D2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38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81664-240C-4BB3-8C6E-EE36A66B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EDE4D-4FD9-4E2D-9D12-AC9FEC8D8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9ADA95-FBB2-40FB-8220-7B7EB4A23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921068-F289-4B0E-BD00-27026A52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4EC8-4D6F-417B-8768-480C8E354C0A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C05DFF-8DA7-4E81-94D7-D4B5F5E6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231DB5-2A21-4B58-8566-8131C625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D5BD-7A58-47F0-BBD5-5B874E39D2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77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02122-98BB-4FEB-8315-B0F66B89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B87F2C-08B4-4DEE-95A3-B4FFBF26B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9B6D5E-DACE-4186-BD06-6EFC9D317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9DC0E8-85DC-4ACA-A48D-828A7C24E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2C5871-500D-440A-BF81-81276463D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5526D48-FCA2-4A99-AA4D-FA5D6B5D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4EC8-4D6F-417B-8768-480C8E354C0A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873BC2-2321-439F-96F6-D3FC8150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125DB6-AC43-4571-8922-FD45DD1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D5BD-7A58-47F0-BBD5-5B874E39D2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95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25F4E-5191-41E6-8AC4-81822658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EF0960-F2C4-4D42-A477-6987834D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4EC8-4D6F-417B-8768-480C8E354C0A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6C9B18-8011-4A48-8517-CD84B1B5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30D23A-FCF0-4B57-BF32-F80416BB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D5BD-7A58-47F0-BBD5-5B874E39D2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4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3073B1B-F0E1-48BD-9937-41B4749A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4EC8-4D6F-417B-8768-480C8E354C0A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1905FA-E3B1-4E34-A618-084BCDFC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CE2206-2828-42A4-A0AD-32427D94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D5BD-7A58-47F0-BBD5-5B874E39D2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83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60F29-A0DD-4088-BEBB-210A4829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2DB270-2C34-438B-8DC5-21FE223DA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843667-7077-4D9B-8606-ACE610838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9AF034-BE6E-484C-89A0-A380C910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4EC8-4D6F-417B-8768-480C8E354C0A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DB41BD-EAE1-4A03-B6EE-856EF2E7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CFA9D7-B317-4BFE-AB07-519A0B5D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D5BD-7A58-47F0-BBD5-5B874E39D2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06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CCD3F-A236-40AE-B040-878F3D8D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0209F7-D8CF-4531-B7B4-527C2A166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32ECDE-5BD2-4E84-B322-66CC9B9FF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88C18C-7151-4E91-AC56-FB708E43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4EC8-4D6F-417B-8768-480C8E354C0A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55DFE9-59D7-454B-9AE2-4A93D2B0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D7C823-5C1B-4A8F-96B9-71FA7F28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D5BD-7A58-47F0-BBD5-5B874E39D2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78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FF510D-F0FF-48CC-B308-E7777587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61B0ED-2274-4D6E-B544-20B9C2280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A77383-CB7E-4EA7-926F-B12F705EE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D4EC8-4D6F-417B-8768-480C8E354C0A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B1C033-9384-48DE-A2CA-E773F9D7E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04ED24-FB64-4F16-9115-1FFD3131C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5D5BD-7A58-47F0-BBD5-5B874E39D2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32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506DA-3635-48C5-B309-B180E404F3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A75C4"/>
                </a:solidFill>
                <a:latin typeface="Arial Black" panose="020B0A04020102020204" pitchFamily="34" charset="0"/>
              </a:rPr>
              <a:t>Rapports Middle Office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C513E-C517-447C-901F-4AEDCE695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E4F54"/>
                </a:solidFill>
              </a:rPr>
              <a:t>BI Europe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25E27-9C17-492E-AF3C-B4EB8FB015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72651" y="6324285"/>
            <a:ext cx="2415189" cy="533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A75C4"/>
                </a:solidFill>
                <a:sym typeface="Wingdings"/>
              </a:rPr>
              <a:t>MARS 2023</a:t>
            </a:r>
          </a:p>
        </p:txBody>
      </p:sp>
    </p:spTree>
    <p:extLst>
      <p:ext uri="{BB962C8B-B14F-4D97-AF65-F5344CB8AC3E}">
        <p14:creationId xmlns:p14="http://schemas.microsoft.com/office/powerpoint/2010/main" val="280765741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1AF3C4-C9FE-49A2-87DF-9F01D506D4B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219170"/>
            <a:fld id="{59894E3C-CCE6-F242-84E3-BCBDD257A1E1}" type="slidenum">
              <a:rPr lang="fr-FR">
                <a:solidFill>
                  <a:srgbClr val="4E4F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1219170"/>
              <a:t>10</a:t>
            </a:fld>
            <a:endParaRPr lang="fr-FR">
              <a:solidFill>
                <a:srgbClr val="4E4F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oogle Shape;147;p18">
            <a:extLst>
              <a:ext uri="{FF2B5EF4-FFF2-40B4-BE49-F238E27FC236}">
                <a16:creationId xmlns:a16="http://schemas.microsoft.com/office/drawing/2014/main" id="{58190FFB-BBC0-4C4C-B17E-3AFFE49296B5}"/>
              </a:ext>
            </a:extLst>
          </p:cNvPr>
          <p:cNvGrpSpPr/>
          <p:nvPr/>
        </p:nvGrpSpPr>
        <p:grpSpPr>
          <a:xfrm>
            <a:off x="3660249" y="1659861"/>
            <a:ext cx="1589311" cy="3538278"/>
            <a:chOff x="2117199" y="1195632"/>
            <a:chExt cx="1589311" cy="3538278"/>
          </a:xfrm>
        </p:grpSpPr>
        <p:sp>
          <p:nvSpPr>
            <p:cNvPr id="6" name="Google Shape;148;p18">
              <a:extLst>
                <a:ext uri="{FF2B5EF4-FFF2-40B4-BE49-F238E27FC236}">
                  <a16:creationId xmlns:a16="http://schemas.microsoft.com/office/drawing/2014/main" id="{BEB47CCB-59EF-4D81-BAD2-56056C4D1EDD}"/>
                </a:ext>
              </a:extLst>
            </p:cNvPr>
            <p:cNvSpPr/>
            <p:nvPr/>
          </p:nvSpPr>
          <p:spPr>
            <a:xfrm>
              <a:off x="2117199" y="2193680"/>
              <a:ext cx="1589100" cy="79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Expéditeur, destinataire, donneur d’ordre</a:t>
              </a:r>
              <a:endParaRPr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Google Shape;149;p18">
              <a:extLst>
                <a:ext uri="{FF2B5EF4-FFF2-40B4-BE49-F238E27FC236}">
                  <a16:creationId xmlns:a16="http://schemas.microsoft.com/office/drawing/2014/main" id="{A06612F5-E27B-4E7D-836F-29A7CD453338}"/>
                </a:ext>
              </a:extLst>
            </p:cNvPr>
            <p:cNvSpPr/>
            <p:nvPr/>
          </p:nvSpPr>
          <p:spPr>
            <a:xfrm>
              <a:off x="2117199" y="1195632"/>
              <a:ext cx="1589311" cy="906144"/>
            </a:xfrm>
            <a:prstGeom prst="flowChartOffpageConnector">
              <a:avLst/>
            </a:prstGeom>
            <a:solidFill>
              <a:srgbClr val="3A7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0;p18">
              <a:extLst>
                <a:ext uri="{FF2B5EF4-FFF2-40B4-BE49-F238E27FC236}">
                  <a16:creationId xmlns:a16="http://schemas.microsoft.com/office/drawing/2014/main" id="{527575F6-02C3-44CD-898F-9FDC3E95D64B}"/>
                </a:ext>
              </a:extLst>
            </p:cNvPr>
            <p:cNvSpPr/>
            <p:nvPr/>
          </p:nvSpPr>
          <p:spPr>
            <a:xfrm>
              <a:off x="2117199" y="3078193"/>
              <a:ext cx="1589199" cy="79247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CBO, destinataire, donneur d’ordre, facturé principal</a:t>
              </a:r>
            </a:p>
          </p:txBody>
        </p:sp>
        <p:sp>
          <p:nvSpPr>
            <p:cNvPr id="9" name="Google Shape;151;p18">
              <a:extLst>
                <a:ext uri="{FF2B5EF4-FFF2-40B4-BE49-F238E27FC236}">
                  <a16:creationId xmlns:a16="http://schemas.microsoft.com/office/drawing/2014/main" id="{D72A15F6-B78C-4E3C-A443-8F7A2C23BA08}"/>
                </a:ext>
              </a:extLst>
            </p:cNvPr>
            <p:cNvSpPr/>
            <p:nvPr/>
          </p:nvSpPr>
          <p:spPr>
            <a:xfrm>
              <a:off x="2117205" y="3941436"/>
              <a:ext cx="1589199" cy="79247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CBO, expéditeur, client, donneur d’ordre, destinataire, facturé principal, </a:t>
              </a:r>
              <a:r>
                <a:rPr lang="fr-F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cie</a:t>
              </a:r>
              <a:endParaRPr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Google Shape;152;p18">
              <a:extLst>
                <a:ext uri="{FF2B5EF4-FFF2-40B4-BE49-F238E27FC236}">
                  <a16:creationId xmlns:a16="http://schemas.microsoft.com/office/drawing/2014/main" id="{BC13F45C-EB31-4CDC-93F1-8438501D7317}"/>
                </a:ext>
              </a:extLst>
            </p:cNvPr>
            <p:cNvSpPr txBox="1"/>
            <p:nvPr/>
          </p:nvSpPr>
          <p:spPr>
            <a:xfrm>
              <a:off x="2409247" y="1471333"/>
              <a:ext cx="1005319" cy="354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  <a:latin typeface="Arial Black" panose="020B0A04020102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WHO</a:t>
              </a:r>
              <a:endParaRPr sz="2000" dirty="0">
                <a:solidFill>
                  <a:srgbClr val="FFFFFF"/>
                </a:solidFill>
                <a:latin typeface="Arial Black" panose="020B0A04020102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" name="Google Shape;159;p18">
            <a:extLst>
              <a:ext uri="{FF2B5EF4-FFF2-40B4-BE49-F238E27FC236}">
                <a16:creationId xmlns:a16="http://schemas.microsoft.com/office/drawing/2014/main" id="{38C048BE-A34B-4972-A155-1725AA4A1EEC}"/>
              </a:ext>
            </a:extLst>
          </p:cNvPr>
          <p:cNvGrpSpPr/>
          <p:nvPr/>
        </p:nvGrpSpPr>
        <p:grpSpPr>
          <a:xfrm>
            <a:off x="5320401" y="1659861"/>
            <a:ext cx="1589400" cy="3538277"/>
            <a:chOff x="3777351" y="1195632"/>
            <a:chExt cx="1589400" cy="3538277"/>
          </a:xfrm>
        </p:grpSpPr>
        <p:sp>
          <p:nvSpPr>
            <p:cNvPr id="18" name="Google Shape;160;p18">
              <a:extLst>
                <a:ext uri="{FF2B5EF4-FFF2-40B4-BE49-F238E27FC236}">
                  <a16:creationId xmlns:a16="http://schemas.microsoft.com/office/drawing/2014/main" id="{074FCA34-2099-49EF-B125-EE2CC6D5DEF1}"/>
                </a:ext>
              </a:extLst>
            </p:cNvPr>
            <p:cNvSpPr/>
            <p:nvPr/>
          </p:nvSpPr>
          <p:spPr>
            <a:xfrm>
              <a:off x="3777351" y="2193680"/>
              <a:ext cx="1589400" cy="79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Evènements, conteneur (code, type, poids, volume), nombre de colis</a:t>
              </a:r>
              <a:endParaRPr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Google Shape;161;p18">
              <a:extLst>
                <a:ext uri="{FF2B5EF4-FFF2-40B4-BE49-F238E27FC236}">
                  <a16:creationId xmlns:a16="http://schemas.microsoft.com/office/drawing/2014/main" id="{ECBD07A7-1D3B-4277-9B81-01DE63DED9E7}"/>
                </a:ext>
              </a:extLst>
            </p:cNvPr>
            <p:cNvSpPr/>
            <p:nvPr/>
          </p:nvSpPr>
          <p:spPr>
            <a:xfrm>
              <a:off x="3777351" y="3078193"/>
              <a:ext cx="1589311" cy="79247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VF, CA, CAP, poids, TEU, montant vente et achat, rubrique</a:t>
              </a:r>
            </a:p>
          </p:txBody>
        </p:sp>
        <p:sp>
          <p:nvSpPr>
            <p:cNvPr id="20" name="Google Shape;162;p18">
              <a:extLst>
                <a:ext uri="{FF2B5EF4-FFF2-40B4-BE49-F238E27FC236}">
                  <a16:creationId xmlns:a16="http://schemas.microsoft.com/office/drawing/2014/main" id="{7CD6EC54-1A0E-400F-B9BB-CC7564351F4D}"/>
                </a:ext>
              </a:extLst>
            </p:cNvPr>
            <p:cNvSpPr/>
            <p:nvPr/>
          </p:nvSpPr>
          <p:spPr>
            <a:xfrm>
              <a:off x="3777357" y="3941436"/>
              <a:ext cx="1589311" cy="79247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Marchandise (classe, </a:t>
              </a:r>
              <a:r>
                <a:rPr lang="fr-F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dgx</a:t>
              </a:r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, t°), nombre de colis, poids, TEU, VF, CA,</a:t>
              </a:r>
              <a:endParaRPr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Google Shape;163;p18">
              <a:extLst>
                <a:ext uri="{FF2B5EF4-FFF2-40B4-BE49-F238E27FC236}">
                  <a16:creationId xmlns:a16="http://schemas.microsoft.com/office/drawing/2014/main" id="{CF34FCE5-998F-4695-A4E2-C437A0C96018}"/>
                </a:ext>
              </a:extLst>
            </p:cNvPr>
            <p:cNvSpPr/>
            <p:nvPr/>
          </p:nvSpPr>
          <p:spPr>
            <a:xfrm>
              <a:off x="3777351" y="1195632"/>
              <a:ext cx="1589311" cy="906144"/>
            </a:xfrm>
            <a:prstGeom prst="flowChartOffpageConnector">
              <a:avLst/>
            </a:prstGeom>
            <a:solidFill>
              <a:srgbClr val="3A7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4;p18">
              <a:extLst>
                <a:ext uri="{FF2B5EF4-FFF2-40B4-BE49-F238E27FC236}">
                  <a16:creationId xmlns:a16="http://schemas.microsoft.com/office/drawing/2014/main" id="{41E8769E-4081-42C4-9806-1BC1C97F0B23}"/>
                </a:ext>
              </a:extLst>
            </p:cNvPr>
            <p:cNvSpPr txBox="1"/>
            <p:nvPr/>
          </p:nvSpPr>
          <p:spPr>
            <a:xfrm>
              <a:off x="4069400" y="1448997"/>
              <a:ext cx="1076057" cy="3750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  <a:latin typeface="Arial Black" panose="020B0A04020102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WHAT</a:t>
              </a:r>
              <a:endParaRPr sz="2000" dirty="0">
                <a:solidFill>
                  <a:srgbClr val="FFFFFF"/>
                </a:solidFill>
                <a:latin typeface="Arial Black" panose="020B0A04020102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9" name="Google Shape;171;p18">
            <a:extLst>
              <a:ext uri="{FF2B5EF4-FFF2-40B4-BE49-F238E27FC236}">
                <a16:creationId xmlns:a16="http://schemas.microsoft.com/office/drawing/2014/main" id="{33DB224F-AAA7-4CD5-962F-A32FE19D3D88}"/>
              </a:ext>
            </a:extLst>
          </p:cNvPr>
          <p:cNvGrpSpPr/>
          <p:nvPr/>
        </p:nvGrpSpPr>
        <p:grpSpPr>
          <a:xfrm>
            <a:off x="6980554" y="1659861"/>
            <a:ext cx="1589400" cy="3538277"/>
            <a:chOff x="5437504" y="1195632"/>
            <a:chExt cx="1589400" cy="3538277"/>
          </a:xfrm>
        </p:grpSpPr>
        <p:sp>
          <p:nvSpPr>
            <p:cNvPr id="30" name="Google Shape;172;p18">
              <a:extLst>
                <a:ext uri="{FF2B5EF4-FFF2-40B4-BE49-F238E27FC236}">
                  <a16:creationId xmlns:a16="http://schemas.microsoft.com/office/drawing/2014/main" id="{F527599F-44F5-4C56-A9EB-DBC2DAFE2808}"/>
                </a:ext>
              </a:extLst>
            </p:cNvPr>
            <p:cNvSpPr/>
            <p:nvPr/>
          </p:nvSpPr>
          <p:spPr>
            <a:xfrm>
              <a:off x="5437504" y="2193680"/>
              <a:ext cx="1589400" cy="79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Date d’ouverture, date de départ</a:t>
              </a:r>
              <a:endParaRPr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Google Shape;173;p18">
              <a:extLst>
                <a:ext uri="{FF2B5EF4-FFF2-40B4-BE49-F238E27FC236}">
                  <a16:creationId xmlns:a16="http://schemas.microsoft.com/office/drawing/2014/main" id="{FEB8351C-86F5-46BF-924F-68C9BBB9BC5B}"/>
                </a:ext>
              </a:extLst>
            </p:cNvPr>
            <p:cNvSpPr/>
            <p:nvPr/>
          </p:nvSpPr>
          <p:spPr>
            <a:xfrm>
              <a:off x="5437504" y="3078193"/>
              <a:ext cx="1589311" cy="79247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Période comptable, date de la pièce</a:t>
              </a:r>
            </a:p>
          </p:txBody>
        </p:sp>
        <p:sp>
          <p:nvSpPr>
            <p:cNvPr id="32" name="Google Shape;174;p18">
              <a:extLst>
                <a:ext uri="{FF2B5EF4-FFF2-40B4-BE49-F238E27FC236}">
                  <a16:creationId xmlns:a16="http://schemas.microsoft.com/office/drawing/2014/main" id="{3FB67928-31BE-452A-8DC9-F3BE85573F06}"/>
                </a:ext>
              </a:extLst>
            </p:cNvPr>
            <p:cNvSpPr/>
            <p:nvPr/>
          </p:nvSpPr>
          <p:spPr>
            <a:xfrm>
              <a:off x="5437510" y="3941436"/>
              <a:ext cx="1589311" cy="79247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Date d’ouverture,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période statistique, date de départ</a:t>
              </a:r>
              <a:endParaRPr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Google Shape;175;p18">
              <a:extLst>
                <a:ext uri="{FF2B5EF4-FFF2-40B4-BE49-F238E27FC236}">
                  <a16:creationId xmlns:a16="http://schemas.microsoft.com/office/drawing/2014/main" id="{B031D64F-DC3C-4762-BF2D-E83E3908BC60}"/>
                </a:ext>
              </a:extLst>
            </p:cNvPr>
            <p:cNvSpPr/>
            <p:nvPr/>
          </p:nvSpPr>
          <p:spPr>
            <a:xfrm>
              <a:off x="5437504" y="1195632"/>
              <a:ext cx="1589311" cy="906144"/>
            </a:xfrm>
            <a:prstGeom prst="flowChartOffpageConnector">
              <a:avLst/>
            </a:prstGeom>
            <a:solidFill>
              <a:srgbClr val="3A7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6;p18">
              <a:extLst>
                <a:ext uri="{FF2B5EF4-FFF2-40B4-BE49-F238E27FC236}">
                  <a16:creationId xmlns:a16="http://schemas.microsoft.com/office/drawing/2014/main" id="{C6A067C4-0835-46B5-AAB2-46D49157EAAC}"/>
                </a:ext>
              </a:extLst>
            </p:cNvPr>
            <p:cNvSpPr txBox="1"/>
            <p:nvPr/>
          </p:nvSpPr>
          <p:spPr>
            <a:xfrm>
              <a:off x="5729553" y="1440772"/>
              <a:ext cx="1090347" cy="383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  <a:latin typeface="Arial Black" panose="020B0A04020102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WHEN</a:t>
              </a:r>
              <a:endParaRPr sz="2000" dirty="0">
                <a:solidFill>
                  <a:srgbClr val="FFFFFF"/>
                </a:solidFill>
                <a:latin typeface="Arial Black" panose="020B0A04020102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1" name="Google Shape;183;p18">
            <a:extLst>
              <a:ext uri="{FF2B5EF4-FFF2-40B4-BE49-F238E27FC236}">
                <a16:creationId xmlns:a16="http://schemas.microsoft.com/office/drawing/2014/main" id="{A7119AD4-6704-4BBF-85D2-2E72931BAE36}"/>
              </a:ext>
            </a:extLst>
          </p:cNvPr>
          <p:cNvGrpSpPr/>
          <p:nvPr/>
        </p:nvGrpSpPr>
        <p:grpSpPr>
          <a:xfrm>
            <a:off x="8640707" y="1659861"/>
            <a:ext cx="1589400" cy="3538277"/>
            <a:chOff x="7097657" y="1195632"/>
            <a:chExt cx="1589400" cy="3538277"/>
          </a:xfrm>
        </p:grpSpPr>
        <p:sp>
          <p:nvSpPr>
            <p:cNvPr id="42" name="Google Shape;184;p18">
              <a:extLst>
                <a:ext uri="{FF2B5EF4-FFF2-40B4-BE49-F238E27FC236}">
                  <a16:creationId xmlns:a16="http://schemas.microsoft.com/office/drawing/2014/main" id="{35BCC58F-BA71-40A0-AA57-2336DD1953DF}"/>
                </a:ext>
              </a:extLst>
            </p:cNvPr>
            <p:cNvSpPr/>
            <p:nvPr/>
          </p:nvSpPr>
          <p:spPr>
            <a:xfrm>
              <a:off x="7097657" y="2193680"/>
              <a:ext cx="1589400" cy="79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Pays et lieu de chargement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Pays et lieu de déchargement</a:t>
              </a:r>
              <a:endParaRPr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Google Shape;185;p18">
              <a:extLst>
                <a:ext uri="{FF2B5EF4-FFF2-40B4-BE49-F238E27FC236}">
                  <a16:creationId xmlns:a16="http://schemas.microsoft.com/office/drawing/2014/main" id="{19ED52D2-5E5B-42B9-9287-3DE9DD0B7781}"/>
                </a:ext>
              </a:extLst>
            </p:cNvPr>
            <p:cNvSpPr/>
            <p:nvPr/>
          </p:nvSpPr>
          <p:spPr>
            <a:xfrm>
              <a:off x="7097657" y="3078193"/>
              <a:ext cx="1589311" cy="79247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Google Shape;186;p18">
              <a:extLst>
                <a:ext uri="{FF2B5EF4-FFF2-40B4-BE49-F238E27FC236}">
                  <a16:creationId xmlns:a16="http://schemas.microsoft.com/office/drawing/2014/main" id="{245B6264-79F2-4A98-B480-41689DBC2940}"/>
                </a:ext>
              </a:extLst>
            </p:cNvPr>
            <p:cNvSpPr/>
            <p:nvPr/>
          </p:nvSpPr>
          <p:spPr>
            <a:xfrm>
              <a:off x="7097663" y="3941436"/>
              <a:ext cx="1589311" cy="79247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Pays et lieu de chargement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Pays et lieu de déchargement</a:t>
              </a:r>
            </a:p>
          </p:txBody>
        </p:sp>
        <p:sp>
          <p:nvSpPr>
            <p:cNvPr id="45" name="Google Shape;187;p18">
              <a:extLst>
                <a:ext uri="{FF2B5EF4-FFF2-40B4-BE49-F238E27FC236}">
                  <a16:creationId xmlns:a16="http://schemas.microsoft.com/office/drawing/2014/main" id="{7BF07267-6DFB-476D-A668-B835EFEC1BBB}"/>
                </a:ext>
              </a:extLst>
            </p:cNvPr>
            <p:cNvSpPr/>
            <p:nvPr/>
          </p:nvSpPr>
          <p:spPr>
            <a:xfrm>
              <a:off x="7097657" y="1195632"/>
              <a:ext cx="1589311" cy="906144"/>
            </a:xfrm>
            <a:prstGeom prst="flowChartOffpageConnector">
              <a:avLst/>
            </a:prstGeom>
            <a:solidFill>
              <a:srgbClr val="3A7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8;p18">
              <a:extLst>
                <a:ext uri="{FF2B5EF4-FFF2-40B4-BE49-F238E27FC236}">
                  <a16:creationId xmlns:a16="http://schemas.microsoft.com/office/drawing/2014/main" id="{051DB4DE-F7D3-42D0-9AEE-48EC09BA7845}"/>
                </a:ext>
              </a:extLst>
            </p:cNvPr>
            <p:cNvSpPr txBox="1"/>
            <p:nvPr/>
          </p:nvSpPr>
          <p:spPr>
            <a:xfrm>
              <a:off x="7243607" y="1440772"/>
              <a:ext cx="1297262" cy="352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  <a:latin typeface="Arial Black" panose="020B0A04020102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WHERE</a:t>
              </a:r>
              <a:endParaRPr sz="2000" dirty="0">
                <a:solidFill>
                  <a:srgbClr val="FFFFFF"/>
                </a:solidFill>
                <a:latin typeface="Arial Black" panose="020B0A04020102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3" name="Google Shape;195;p18">
            <a:extLst>
              <a:ext uri="{FF2B5EF4-FFF2-40B4-BE49-F238E27FC236}">
                <a16:creationId xmlns:a16="http://schemas.microsoft.com/office/drawing/2014/main" id="{FAFDAAED-215C-4F05-ACF0-2EFA90BA102F}"/>
              </a:ext>
            </a:extLst>
          </p:cNvPr>
          <p:cNvGrpSpPr/>
          <p:nvPr/>
        </p:nvGrpSpPr>
        <p:grpSpPr>
          <a:xfrm>
            <a:off x="2000076" y="3542447"/>
            <a:ext cx="1589329" cy="792474"/>
            <a:chOff x="506222" y="3097997"/>
            <a:chExt cx="1570328" cy="783000"/>
          </a:xfrm>
          <a:solidFill>
            <a:srgbClr val="EB4641"/>
          </a:solidFill>
        </p:grpSpPr>
        <p:sp>
          <p:nvSpPr>
            <p:cNvPr id="54" name="Google Shape;196;p18">
              <a:extLst>
                <a:ext uri="{FF2B5EF4-FFF2-40B4-BE49-F238E27FC236}">
                  <a16:creationId xmlns:a16="http://schemas.microsoft.com/office/drawing/2014/main" id="{100B82E1-274F-4BC2-A3A3-632D5D865145}"/>
                </a:ext>
              </a:extLst>
            </p:cNvPr>
            <p:cNvSpPr/>
            <p:nvPr/>
          </p:nvSpPr>
          <p:spPr>
            <a:xfrm>
              <a:off x="506222" y="3097997"/>
              <a:ext cx="1570200" cy="783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7;p18">
              <a:extLst>
                <a:ext uri="{FF2B5EF4-FFF2-40B4-BE49-F238E27FC236}">
                  <a16:creationId xmlns:a16="http://schemas.microsoft.com/office/drawing/2014/main" id="{4AF05E09-4B37-4ACF-8F18-057C42811ECB}"/>
                </a:ext>
              </a:extLst>
            </p:cNvPr>
            <p:cNvSpPr txBox="1"/>
            <p:nvPr/>
          </p:nvSpPr>
          <p:spPr>
            <a:xfrm>
              <a:off x="506350" y="3232550"/>
              <a:ext cx="1570200" cy="5139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FINANCIER V3</a:t>
              </a:r>
              <a:endParaRPr sz="1200" dirty="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grpSp>
        <p:nvGrpSpPr>
          <p:cNvPr id="56" name="Google Shape;198;p18">
            <a:extLst>
              <a:ext uri="{FF2B5EF4-FFF2-40B4-BE49-F238E27FC236}">
                <a16:creationId xmlns:a16="http://schemas.microsoft.com/office/drawing/2014/main" id="{B70E01A2-8831-4AA2-8B95-AB888AF269B2}"/>
              </a:ext>
            </a:extLst>
          </p:cNvPr>
          <p:cNvGrpSpPr/>
          <p:nvPr/>
        </p:nvGrpSpPr>
        <p:grpSpPr>
          <a:xfrm>
            <a:off x="2000082" y="4405690"/>
            <a:ext cx="1589323" cy="792474"/>
            <a:chOff x="506228" y="3950920"/>
            <a:chExt cx="1570322" cy="783000"/>
          </a:xfrm>
          <a:solidFill>
            <a:srgbClr val="EB4641"/>
          </a:solidFill>
        </p:grpSpPr>
        <p:sp>
          <p:nvSpPr>
            <p:cNvPr id="57" name="Google Shape;199;p18">
              <a:extLst>
                <a:ext uri="{FF2B5EF4-FFF2-40B4-BE49-F238E27FC236}">
                  <a16:creationId xmlns:a16="http://schemas.microsoft.com/office/drawing/2014/main" id="{C9E299EF-BAB3-4790-9F2B-FCCA628C87A8}"/>
                </a:ext>
              </a:extLst>
            </p:cNvPr>
            <p:cNvSpPr/>
            <p:nvPr/>
          </p:nvSpPr>
          <p:spPr>
            <a:xfrm>
              <a:off x="506228" y="3950920"/>
              <a:ext cx="1570200" cy="783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0;p18">
              <a:extLst>
                <a:ext uri="{FF2B5EF4-FFF2-40B4-BE49-F238E27FC236}">
                  <a16:creationId xmlns:a16="http://schemas.microsoft.com/office/drawing/2014/main" id="{BC2CBCB4-807D-4DBB-9636-A3A4D7D9661C}"/>
                </a:ext>
              </a:extLst>
            </p:cNvPr>
            <p:cNvSpPr txBox="1"/>
            <p:nvPr/>
          </p:nvSpPr>
          <p:spPr>
            <a:xfrm flipH="1">
              <a:off x="506350" y="4085475"/>
              <a:ext cx="1570200" cy="5139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CR&amp;KPIs</a:t>
              </a:r>
              <a:endParaRPr sz="1200" dirty="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grpSp>
        <p:nvGrpSpPr>
          <p:cNvPr id="59" name="Google Shape;201;p18">
            <a:extLst>
              <a:ext uri="{FF2B5EF4-FFF2-40B4-BE49-F238E27FC236}">
                <a16:creationId xmlns:a16="http://schemas.microsoft.com/office/drawing/2014/main" id="{321B362A-D979-41A5-BAD6-9EA215A81C56}"/>
              </a:ext>
            </a:extLst>
          </p:cNvPr>
          <p:cNvGrpSpPr/>
          <p:nvPr/>
        </p:nvGrpSpPr>
        <p:grpSpPr>
          <a:xfrm>
            <a:off x="2000301" y="2679097"/>
            <a:ext cx="1589100" cy="792600"/>
            <a:chOff x="457251" y="2214868"/>
            <a:chExt cx="1589100" cy="792600"/>
          </a:xfrm>
          <a:solidFill>
            <a:srgbClr val="EB4641"/>
          </a:solidFill>
        </p:grpSpPr>
        <p:sp>
          <p:nvSpPr>
            <p:cNvPr id="60" name="Google Shape;202;p18">
              <a:extLst>
                <a:ext uri="{FF2B5EF4-FFF2-40B4-BE49-F238E27FC236}">
                  <a16:creationId xmlns:a16="http://schemas.microsoft.com/office/drawing/2014/main" id="{29A96B6B-F4D6-45E7-9D7B-570CA0AE373D}"/>
                </a:ext>
              </a:extLst>
            </p:cNvPr>
            <p:cNvSpPr/>
            <p:nvPr/>
          </p:nvSpPr>
          <p:spPr>
            <a:xfrm>
              <a:off x="457251" y="2214868"/>
              <a:ext cx="1589100" cy="79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203;p18">
              <a:extLst>
                <a:ext uri="{FF2B5EF4-FFF2-40B4-BE49-F238E27FC236}">
                  <a16:creationId xmlns:a16="http://schemas.microsoft.com/office/drawing/2014/main" id="{78BA033B-679C-45FC-B7CA-464D0B2A17AA}"/>
                </a:ext>
              </a:extLst>
            </p:cNvPr>
            <p:cNvSpPr txBox="1"/>
            <p:nvPr/>
          </p:nvSpPr>
          <p:spPr>
            <a:xfrm>
              <a:off x="467547" y="2351124"/>
              <a:ext cx="1578600" cy="520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LINK BI</a:t>
              </a:r>
              <a:endParaRPr sz="1200" dirty="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1DD0D950-E824-4C41-AF15-315EA811C844}"/>
              </a:ext>
            </a:extLst>
          </p:cNvPr>
          <p:cNvSpPr txBox="1">
            <a:spLocks/>
          </p:cNvSpPr>
          <p:nvPr/>
        </p:nvSpPr>
        <p:spPr>
          <a:xfrm>
            <a:off x="332299" y="94311"/>
            <a:ext cx="6935275" cy="43234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defTabSz="609585"/>
            <a:r>
              <a:rPr lang="en-US" sz="2400" cap="all" dirty="0" err="1">
                <a:solidFill>
                  <a:srgbClr val="3A75C4"/>
                </a:solidFill>
                <a:cs typeface="Arial" panose="020B0604020202020204" pitchFamily="34" charset="0"/>
              </a:rPr>
              <a:t>DONNéES</a:t>
            </a:r>
            <a:r>
              <a:rPr lang="en-US" sz="2400" cap="all" dirty="0">
                <a:solidFill>
                  <a:srgbClr val="3A75C4"/>
                </a:solidFill>
                <a:cs typeface="Arial" panose="020B0604020202020204" pitchFamily="34" charset="0"/>
              </a:rPr>
              <a:t> LES PLUS </a:t>
            </a:r>
            <a:r>
              <a:rPr lang="en-US" sz="2400" cap="all" dirty="0" err="1">
                <a:solidFill>
                  <a:srgbClr val="3A75C4"/>
                </a:solidFill>
                <a:cs typeface="Arial" panose="020B0604020202020204" pitchFamily="34" charset="0"/>
              </a:rPr>
              <a:t>FRéQUENTES</a:t>
            </a:r>
            <a:endParaRPr lang="en-US" sz="2400" cap="all" dirty="0">
              <a:solidFill>
                <a:srgbClr val="3A75C4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26414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1AF3C4-C9FE-49A2-87DF-9F01D506D4B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219170"/>
            <a:fld id="{59894E3C-CCE6-F242-84E3-BCBDD257A1E1}" type="slidenum">
              <a:rPr lang="fr-FR">
                <a:solidFill>
                  <a:srgbClr val="4E4F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1219170"/>
              <a:t>2</a:t>
            </a:fld>
            <a:endParaRPr lang="fr-FR">
              <a:solidFill>
                <a:srgbClr val="4E4F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itle 1">
            <a:extLst>
              <a:ext uri="{FF2B5EF4-FFF2-40B4-BE49-F238E27FC236}">
                <a16:creationId xmlns:a16="http://schemas.microsoft.com/office/drawing/2014/main" id="{E1A3278F-C8B4-4D31-B002-2A15449DAA9C}"/>
              </a:ext>
            </a:extLst>
          </p:cNvPr>
          <p:cNvSpPr txBox="1">
            <a:spLocks/>
          </p:cNvSpPr>
          <p:nvPr/>
        </p:nvSpPr>
        <p:spPr>
          <a:xfrm>
            <a:off x="332299" y="94311"/>
            <a:ext cx="6935275" cy="43234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defTabSz="609585"/>
            <a:r>
              <a:rPr lang="en-US" sz="2400" cap="all" dirty="0">
                <a:solidFill>
                  <a:srgbClr val="3A75C4"/>
                </a:solidFill>
                <a:cs typeface="Arial" panose="020B0604020202020204" pitchFamily="34" charset="0"/>
              </a:rPr>
              <a:t>KPI Middle office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B31F95-6348-47C2-A600-3DF02149B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92" y="1848426"/>
            <a:ext cx="1295400" cy="1295400"/>
          </a:xfrm>
          <a:prstGeom prst="rect">
            <a:avLst/>
          </a:prstGeom>
        </p:spPr>
      </p:pic>
      <p:pic>
        <p:nvPicPr>
          <p:cNvPr id="1026" name="Picture 2" descr="Metrics - Free web icons">
            <a:extLst>
              <a:ext uri="{FF2B5EF4-FFF2-40B4-BE49-F238E27FC236}">
                <a16:creationId xmlns:a16="http://schemas.microsoft.com/office/drawing/2014/main" id="{58D87354-21C8-4572-A250-0C27ECFE5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69" y="1848426"/>
            <a:ext cx="1295398" cy="129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1F39B6D-6302-4B9E-AB6C-1620FDFB1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244" y="1848425"/>
            <a:ext cx="1295399" cy="12953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13492B0-5059-43E1-9654-8F8D337F5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3519" y="1848425"/>
            <a:ext cx="1295399" cy="1295399"/>
          </a:xfrm>
          <a:prstGeom prst="rect">
            <a:avLst/>
          </a:prstGeom>
        </p:spPr>
      </p:pic>
      <p:pic>
        <p:nvPicPr>
          <p:cNvPr id="1028" name="Picture 4" descr="Résultat de recherche d'images pour &quot;productivity icon&quot;">
            <a:extLst>
              <a:ext uri="{FF2B5EF4-FFF2-40B4-BE49-F238E27FC236}">
                <a16:creationId xmlns:a16="http://schemas.microsoft.com/office/drawing/2014/main" id="{CF03859D-2B1A-4B7F-B69A-BFA413665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794" y="1848426"/>
            <a:ext cx="1295398" cy="129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3B86E660-0039-40D9-87C7-3C9841FEDBD6}"/>
              </a:ext>
            </a:extLst>
          </p:cNvPr>
          <p:cNvSpPr txBox="1">
            <a:spLocks/>
          </p:cNvSpPr>
          <p:nvPr/>
        </p:nvSpPr>
        <p:spPr>
          <a:xfrm>
            <a:off x="3840668" y="723561"/>
            <a:ext cx="4504340" cy="4783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Sur 61 KPI classifies par le MO</a:t>
            </a:r>
            <a:endParaRPr lang="en-US" sz="1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CB2B77A-12DB-42F7-B202-E40DD541C5BA}"/>
              </a:ext>
            </a:extLst>
          </p:cNvPr>
          <p:cNvCxnSpPr>
            <a:cxnSpLocks/>
          </p:cNvCxnSpPr>
          <p:nvPr/>
        </p:nvCxnSpPr>
        <p:spPr>
          <a:xfrm flipV="1">
            <a:off x="1450109" y="894246"/>
            <a:ext cx="2444196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76C1AD11-067A-445C-9F39-CB72CA3F8520}"/>
              </a:ext>
            </a:extLst>
          </p:cNvPr>
          <p:cNvCxnSpPr>
            <a:cxnSpLocks/>
          </p:cNvCxnSpPr>
          <p:nvPr/>
        </p:nvCxnSpPr>
        <p:spPr>
          <a:xfrm flipV="1">
            <a:off x="8230507" y="891551"/>
            <a:ext cx="2444196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02C3CF0-73A7-45C8-8510-1AABB19CFFF7}"/>
              </a:ext>
            </a:extLst>
          </p:cNvPr>
          <p:cNvCxnSpPr>
            <a:cxnSpLocks/>
          </p:cNvCxnSpPr>
          <p:nvPr/>
        </p:nvCxnSpPr>
        <p:spPr>
          <a:xfrm flipV="1">
            <a:off x="1446669" y="945050"/>
            <a:ext cx="0" cy="8640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0EFF4927-784E-4DA3-B581-8FA8EB49EADF}"/>
              </a:ext>
            </a:extLst>
          </p:cNvPr>
          <p:cNvCxnSpPr>
            <a:cxnSpLocks/>
          </p:cNvCxnSpPr>
          <p:nvPr/>
        </p:nvCxnSpPr>
        <p:spPr>
          <a:xfrm flipV="1">
            <a:off x="10623014" y="946800"/>
            <a:ext cx="0" cy="8640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193DA6D-E8A4-492C-BA06-39C383C5A8DF}"/>
              </a:ext>
            </a:extLst>
          </p:cNvPr>
          <p:cNvCxnSpPr>
            <a:cxnSpLocks/>
          </p:cNvCxnSpPr>
          <p:nvPr/>
        </p:nvCxnSpPr>
        <p:spPr>
          <a:xfrm flipV="1">
            <a:off x="4231433" y="946800"/>
            <a:ext cx="0" cy="8640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6AE651DA-B6E8-45B7-A72E-ED38A3B862F2}"/>
              </a:ext>
            </a:extLst>
          </p:cNvPr>
          <p:cNvCxnSpPr>
            <a:cxnSpLocks/>
          </p:cNvCxnSpPr>
          <p:nvPr/>
        </p:nvCxnSpPr>
        <p:spPr>
          <a:xfrm flipV="1">
            <a:off x="6046374" y="946800"/>
            <a:ext cx="0" cy="8640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D8DCF923-3DE3-4478-8D31-1E9950AA0864}"/>
              </a:ext>
            </a:extLst>
          </p:cNvPr>
          <p:cNvCxnSpPr>
            <a:cxnSpLocks/>
          </p:cNvCxnSpPr>
          <p:nvPr/>
        </p:nvCxnSpPr>
        <p:spPr>
          <a:xfrm flipV="1">
            <a:off x="7990631" y="946800"/>
            <a:ext cx="0" cy="8640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FCEB8208-EE7D-4D30-AAB8-B8720054A970}"/>
              </a:ext>
            </a:extLst>
          </p:cNvPr>
          <p:cNvSpPr txBox="1">
            <a:spLocks/>
          </p:cNvSpPr>
          <p:nvPr/>
        </p:nvSpPr>
        <p:spPr>
          <a:xfrm>
            <a:off x="565846" y="3189815"/>
            <a:ext cx="1761646" cy="4783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Data Quality</a:t>
            </a:r>
            <a:endParaRPr lang="en-US" sz="1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32FB1848-FB59-4819-885F-263F874E59D9}"/>
              </a:ext>
            </a:extLst>
          </p:cNvPr>
          <p:cNvSpPr txBox="1">
            <a:spLocks/>
          </p:cNvSpPr>
          <p:nvPr/>
        </p:nvSpPr>
        <p:spPr>
          <a:xfrm>
            <a:off x="2959845" y="3189816"/>
            <a:ext cx="1761646" cy="4783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Metrics</a:t>
            </a:r>
            <a:endParaRPr lang="en-US" sz="1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FDA2EF00-E7F9-4E61-A5C2-1CD0F4777DAD}"/>
              </a:ext>
            </a:extLst>
          </p:cNvPr>
          <p:cNvSpPr txBox="1">
            <a:spLocks/>
          </p:cNvSpPr>
          <p:nvPr/>
        </p:nvSpPr>
        <p:spPr>
          <a:xfrm>
            <a:off x="4982851" y="3189816"/>
            <a:ext cx="2219974" cy="4783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Ops Control Finance</a:t>
            </a:r>
            <a:endParaRPr lang="en-US" sz="1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3F7D32FF-6EE0-4818-BA49-5A0B91EA06D9}"/>
              </a:ext>
            </a:extLst>
          </p:cNvPr>
          <p:cNvSpPr txBox="1">
            <a:spLocks/>
          </p:cNvSpPr>
          <p:nvPr/>
        </p:nvSpPr>
        <p:spPr>
          <a:xfrm>
            <a:off x="7281231" y="3189866"/>
            <a:ext cx="2219974" cy="4783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Ops Excellence</a:t>
            </a:r>
            <a:endParaRPr lang="en-US" sz="1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E9C0B808-4752-4ADB-B33F-4F209E48AC7F}"/>
              </a:ext>
            </a:extLst>
          </p:cNvPr>
          <p:cNvSpPr txBox="1">
            <a:spLocks/>
          </p:cNvSpPr>
          <p:nvPr/>
        </p:nvSpPr>
        <p:spPr>
          <a:xfrm>
            <a:off x="9556506" y="3190514"/>
            <a:ext cx="2219974" cy="4783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Productivity</a:t>
            </a:r>
            <a:endParaRPr lang="en-US" sz="1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5A0D5B1-C922-4DBC-AE85-6906248BDDC1}"/>
              </a:ext>
            </a:extLst>
          </p:cNvPr>
          <p:cNvSpPr txBox="1">
            <a:spLocks/>
          </p:cNvSpPr>
          <p:nvPr/>
        </p:nvSpPr>
        <p:spPr>
          <a:xfrm>
            <a:off x="2880619" y="4373497"/>
            <a:ext cx="6424438" cy="3692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60% des KPI </a:t>
            </a:r>
            <a:r>
              <a:rPr lang="en-US" sz="1800" dirty="0" err="1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sont</a:t>
            </a: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repris</a:t>
            </a: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dans </a:t>
            </a:r>
            <a:r>
              <a:rPr lang="en-US" sz="1800" dirty="0" err="1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nos</a:t>
            </a: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rapports MO</a:t>
            </a:r>
            <a:endParaRPr lang="en-US" sz="1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8633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1AF3C4-C9FE-49A2-87DF-9F01D506D4B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219170"/>
            <a:fld id="{59894E3C-CCE6-F242-84E3-BCBDD257A1E1}" type="slidenum">
              <a:rPr lang="fr-FR">
                <a:solidFill>
                  <a:srgbClr val="4E4F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1219170"/>
              <a:t>3</a:t>
            </a:fld>
            <a:endParaRPr lang="fr-FR">
              <a:solidFill>
                <a:srgbClr val="4E4F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itle 1">
            <a:extLst>
              <a:ext uri="{FF2B5EF4-FFF2-40B4-BE49-F238E27FC236}">
                <a16:creationId xmlns:a16="http://schemas.microsoft.com/office/drawing/2014/main" id="{E1A3278F-C8B4-4D31-B002-2A15449DAA9C}"/>
              </a:ext>
            </a:extLst>
          </p:cNvPr>
          <p:cNvSpPr txBox="1">
            <a:spLocks/>
          </p:cNvSpPr>
          <p:nvPr/>
        </p:nvSpPr>
        <p:spPr>
          <a:xfrm>
            <a:off x="332299" y="94311"/>
            <a:ext cx="6935275" cy="43234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defTabSz="609585"/>
            <a:r>
              <a:rPr lang="en-US" sz="2400" cap="all" dirty="0">
                <a:solidFill>
                  <a:srgbClr val="3A75C4"/>
                </a:solidFill>
                <a:cs typeface="Arial" panose="020B0604020202020204" pitchFamily="34" charset="0"/>
              </a:rPr>
              <a:t>KPI Middle office non </a:t>
            </a:r>
            <a:r>
              <a:rPr lang="en-US" sz="2400" cap="all" dirty="0" err="1">
                <a:solidFill>
                  <a:srgbClr val="3A75C4"/>
                </a:solidFill>
                <a:cs typeface="Arial" panose="020B0604020202020204" pitchFamily="34" charset="0"/>
              </a:rPr>
              <a:t>réPERTORIéS</a:t>
            </a:r>
            <a:endParaRPr lang="en-US" sz="2400" cap="all" dirty="0">
              <a:solidFill>
                <a:srgbClr val="3A75C4"/>
              </a:solidFill>
              <a:cs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16C0FB6-0352-4909-BA0C-F24EA5351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706" y="1158789"/>
            <a:ext cx="5458587" cy="3019846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F53002A-5DAD-43C5-89F5-9FCC1E25A76B}"/>
              </a:ext>
            </a:extLst>
          </p:cNvPr>
          <p:cNvSpPr txBox="1">
            <a:spLocks/>
          </p:cNvSpPr>
          <p:nvPr/>
        </p:nvSpPr>
        <p:spPr>
          <a:xfrm>
            <a:off x="1861416" y="4810772"/>
            <a:ext cx="8469165" cy="6956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Date des </a:t>
            </a:r>
            <a:r>
              <a:rPr lang="en-US" sz="1800" dirty="0" err="1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débours</a:t>
            </a: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délai</a:t>
            </a: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d’apurement</a:t>
            </a: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montant</a:t>
            </a: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des </a:t>
            </a:r>
            <a:r>
              <a:rPr lang="en-US" sz="1800" dirty="0" err="1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affrètements</a:t>
            </a: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, frais de </a:t>
            </a:r>
            <a:r>
              <a:rPr lang="en-US" sz="1800" dirty="0" err="1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stationnement</a:t>
            </a: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et de </a:t>
            </a:r>
            <a:r>
              <a:rPr lang="en-US" sz="1800" dirty="0" err="1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détention</a:t>
            </a:r>
            <a:endParaRPr lang="en-US" sz="1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52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1AF3C4-C9FE-49A2-87DF-9F01D506D4B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219170"/>
            <a:fld id="{59894E3C-CCE6-F242-84E3-BCBDD257A1E1}" type="slidenum">
              <a:rPr lang="fr-FR">
                <a:solidFill>
                  <a:srgbClr val="4E4F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1219170"/>
              <a:t>4</a:t>
            </a:fld>
            <a:endParaRPr lang="fr-FR">
              <a:solidFill>
                <a:srgbClr val="4E4F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itle 1">
            <a:extLst>
              <a:ext uri="{FF2B5EF4-FFF2-40B4-BE49-F238E27FC236}">
                <a16:creationId xmlns:a16="http://schemas.microsoft.com/office/drawing/2014/main" id="{E1A3278F-C8B4-4D31-B002-2A15449DAA9C}"/>
              </a:ext>
            </a:extLst>
          </p:cNvPr>
          <p:cNvSpPr txBox="1">
            <a:spLocks/>
          </p:cNvSpPr>
          <p:nvPr/>
        </p:nvSpPr>
        <p:spPr>
          <a:xfrm>
            <a:off x="332299" y="94311"/>
            <a:ext cx="6935275" cy="43234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defTabSz="609585"/>
            <a:r>
              <a:rPr lang="en-US" sz="2400" cap="all" dirty="0">
                <a:solidFill>
                  <a:srgbClr val="3A75C4"/>
                </a:solidFill>
                <a:cs typeface="Arial" panose="020B0604020202020204" pitchFamily="34" charset="0"/>
              </a:rPr>
              <a:t>DESTINATAIRES LES PLUS </a:t>
            </a:r>
            <a:r>
              <a:rPr lang="en-US" sz="2400" cap="all" dirty="0" err="1">
                <a:solidFill>
                  <a:srgbClr val="3A75C4"/>
                </a:solidFill>
                <a:cs typeface="Arial" panose="020B0604020202020204" pitchFamily="34" charset="0"/>
              </a:rPr>
              <a:t>FRéQUENTS</a:t>
            </a:r>
            <a:endParaRPr lang="en-US" sz="2400" cap="all" dirty="0">
              <a:solidFill>
                <a:srgbClr val="3A75C4"/>
              </a:solidFill>
              <a:cs typeface="Arial" panose="020B0604020202020204" pitchFamily="34" charset="0"/>
            </a:endParaRPr>
          </a:p>
        </p:txBody>
      </p:sp>
      <p:sp>
        <p:nvSpPr>
          <p:cNvPr id="38" name="Google Shape;163;p18">
            <a:extLst>
              <a:ext uri="{FF2B5EF4-FFF2-40B4-BE49-F238E27FC236}">
                <a16:creationId xmlns:a16="http://schemas.microsoft.com/office/drawing/2014/main" id="{B4905C20-5DF8-4350-8D9C-C27F4C63FA8B}"/>
              </a:ext>
            </a:extLst>
          </p:cNvPr>
          <p:cNvSpPr/>
          <p:nvPr/>
        </p:nvSpPr>
        <p:spPr>
          <a:xfrm>
            <a:off x="4513967" y="1393277"/>
            <a:ext cx="3690797" cy="230993"/>
          </a:xfrm>
          <a:custGeom>
            <a:avLst/>
            <a:gdLst/>
            <a:ahLst/>
            <a:cxnLst/>
            <a:rect l="l" t="t" r="r" b="b"/>
            <a:pathLst>
              <a:path w="30422" h="1904" extrusionOk="0">
                <a:moveTo>
                  <a:pt x="1" y="1"/>
                </a:moveTo>
                <a:lnTo>
                  <a:pt x="1" y="1903"/>
                </a:lnTo>
                <a:lnTo>
                  <a:pt x="29470" y="1903"/>
                </a:lnTo>
                <a:lnTo>
                  <a:pt x="29658" y="1890"/>
                </a:lnTo>
                <a:lnTo>
                  <a:pt x="30006" y="1742"/>
                </a:lnTo>
                <a:lnTo>
                  <a:pt x="30261" y="1488"/>
                </a:lnTo>
                <a:lnTo>
                  <a:pt x="30408" y="1140"/>
                </a:lnTo>
                <a:lnTo>
                  <a:pt x="30421" y="952"/>
                </a:lnTo>
                <a:lnTo>
                  <a:pt x="30408" y="751"/>
                </a:lnTo>
                <a:lnTo>
                  <a:pt x="30261" y="416"/>
                </a:lnTo>
                <a:lnTo>
                  <a:pt x="30006" y="148"/>
                </a:lnTo>
                <a:lnTo>
                  <a:pt x="29658" y="14"/>
                </a:lnTo>
                <a:lnTo>
                  <a:pt x="2947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4;p18">
            <a:extLst>
              <a:ext uri="{FF2B5EF4-FFF2-40B4-BE49-F238E27FC236}">
                <a16:creationId xmlns:a16="http://schemas.microsoft.com/office/drawing/2014/main" id="{B1AC9DD5-C113-4036-B920-063BDAAACA25}"/>
              </a:ext>
            </a:extLst>
          </p:cNvPr>
          <p:cNvSpPr/>
          <p:nvPr/>
        </p:nvSpPr>
        <p:spPr>
          <a:xfrm>
            <a:off x="4513967" y="1430486"/>
            <a:ext cx="1080000" cy="155974"/>
          </a:xfrm>
          <a:custGeom>
            <a:avLst/>
            <a:gdLst/>
            <a:ahLst/>
            <a:cxnLst/>
            <a:rect l="l" t="t" r="r" b="b"/>
            <a:pathLst>
              <a:path w="18205" h="1153" extrusionOk="0">
                <a:moveTo>
                  <a:pt x="1" y="0"/>
                </a:moveTo>
                <a:lnTo>
                  <a:pt x="1" y="1152"/>
                </a:lnTo>
                <a:lnTo>
                  <a:pt x="17629" y="1152"/>
                </a:lnTo>
                <a:lnTo>
                  <a:pt x="17749" y="1139"/>
                </a:lnTo>
                <a:lnTo>
                  <a:pt x="17950" y="1058"/>
                </a:lnTo>
                <a:lnTo>
                  <a:pt x="18111" y="898"/>
                </a:lnTo>
                <a:lnTo>
                  <a:pt x="18191" y="697"/>
                </a:lnTo>
                <a:lnTo>
                  <a:pt x="18205" y="576"/>
                </a:lnTo>
                <a:lnTo>
                  <a:pt x="18191" y="455"/>
                </a:lnTo>
                <a:lnTo>
                  <a:pt x="18111" y="255"/>
                </a:lnTo>
                <a:lnTo>
                  <a:pt x="17950" y="94"/>
                </a:lnTo>
                <a:lnTo>
                  <a:pt x="17749" y="13"/>
                </a:lnTo>
                <a:lnTo>
                  <a:pt x="17629" y="0"/>
                </a:lnTo>
                <a:close/>
              </a:path>
            </a:pathLst>
          </a:custGeom>
          <a:solidFill>
            <a:srgbClr val="52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165;p18">
            <a:extLst>
              <a:ext uri="{FF2B5EF4-FFF2-40B4-BE49-F238E27FC236}">
                <a16:creationId xmlns:a16="http://schemas.microsoft.com/office/drawing/2014/main" id="{5149140E-8067-440D-B644-AA7BB9694CAC}"/>
              </a:ext>
            </a:extLst>
          </p:cNvPr>
          <p:cNvSpPr/>
          <p:nvPr/>
        </p:nvSpPr>
        <p:spPr>
          <a:xfrm>
            <a:off x="3974450" y="1019608"/>
            <a:ext cx="703777" cy="703777"/>
          </a:xfrm>
          <a:custGeom>
            <a:avLst/>
            <a:gdLst/>
            <a:ahLst/>
            <a:cxnLst/>
            <a:rect l="l" t="t" r="r" b="b"/>
            <a:pathLst>
              <a:path w="5801" h="5801" extrusionOk="0">
                <a:moveTo>
                  <a:pt x="2907" y="0"/>
                </a:moveTo>
                <a:lnTo>
                  <a:pt x="2599" y="13"/>
                </a:lnTo>
                <a:lnTo>
                  <a:pt x="2036" y="121"/>
                </a:lnTo>
                <a:lnTo>
                  <a:pt x="1514" y="348"/>
                </a:lnTo>
                <a:lnTo>
                  <a:pt x="1059" y="656"/>
                </a:lnTo>
                <a:lnTo>
                  <a:pt x="657" y="1058"/>
                </a:lnTo>
                <a:lnTo>
                  <a:pt x="349" y="1514"/>
                </a:lnTo>
                <a:lnTo>
                  <a:pt x="134" y="2036"/>
                </a:lnTo>
                <a:lnTo>
                  <a:pt x="14" y="2599"/>
                </a:lnTo>
                <a:lnTo>
                  <a:pt x="0" y="2907"/>
                </a:lnTo>
                <a:lnTo>
                  <a:pt x="14" y="3202"/>
                </a:lnTo>
                <a:lnTo>
                  <a:pt x="134" y="3764"/>
                </a:lnTo>
                <a:lnTo>
                  <a:pt x="349" y="4287"/>
                </a:lnTo>
                <a:lnTo>
                  <a:pt x="657" y="4755"/>
                </a:lnTo>
                <a:lnTo>
                  <a:pt x="1059" y="5144"/>
                </a:lnTo>
                <a:lnTo>
                  <a:pt x="1514" y="5452"/>
                </a:lnTo>
                <a:lnTo>
                  <a:pt x="2036" y="5680"/>
                </a:lnTo>
                <a:lnTo>
                  <a:pt x="2599" y="5800"/>
                </a:lnTo>
                <a:lnTo>
                  <a:pt x="3202" y="5800"/>
                </a:lnTo>
                <a:lnTo>
                  <a:pt x="3764" y="5680"/>
                </a:lnTo>
                <a:lnTo>
                  <a:pt x="4287" y="5452"/>
                </a:lnTo>
                <a:lnTo>
                  <a:pt x="4756" y="5144"/>
                </a:lnTo>
                <a:lnTo>
                  <a:pt x="5144" y="4755"/>
                </a:lnTo>
                <a:lnTo>
                  <a:pt x="5452" y="4287"/>
                </a:lnTo>
                <a:lnTo>
                  <a:pt x="5680" y="3764"/>
                </a:lnTo>
                <a:lnTo>
                  <a:pt x="5800" y="3202"/>
                </a:lnTo>
                <a:lnTo>
                  <a:pt x="5800" y="2907"/>
                </a:lnTo>
                <a:lnTo>
                  <a:pt x="5800" y="2599"/>
                </a:lnTo>
                <a:lnTo>
                  <a:pt x="5680" y="2036"/>
                </a:lnTo>
                <a:lnTo>
                  <a:pt x="5452" y="1514"/>
                </a:lnTo>
                <a:lnTo>
                  <a:pt x="5144" y="1058"/>
                </a:lnTo>
                <a:lnTo>
                  <a:pt x="4756" y="656"/>
                </a:lnTo>
                <a:lnTo>
                  <a:pt x="4287" y="348"/>
                </a:lnTo>
                <a:lnTo>
                  <a:pt x="3764" y="121"/>
                </a:lnTo>
                <a:lnTo>
                  <a:pt x="3202" y="13"/>
                </a:lnTo>
                <a:lnTo>
                  <a:pt x="2907" y="0"/>
                </a:lnTo>
                <a:close/>
              </a:path>
            </a:pathLst>
          </a:custGeom>
          <a:solidFill>
            <a:srgbClr val="52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66;p18">
            <a:extLst>
              <a:ext uri="{FF2B5EF4-FFF2-40B4-BE49-F238E27FC236}">
                <a16:creationId xmlns:a16="http://schemas.microsoft.com/office/drawing/2014/main" id="{8928F8B4-0853-48AA-97AE-2F91933E429E}"/>
              </a:ext>
            </a:extLst>
          </p:cNvPr>
          <p:cNvSpPr/>
          <p:nvPr/>
        </p:nvSpPr>
        <p:spPr>
          <a:xfrm>
            <a:off x="4513967" y="2327814"/>
            <a:ext cx="3690797" cy="230872"/>
          </a:xfrm>
          <a:custGeom>
            <a:avLst/>
            <a:gdLst/>
            <a:ahLst/>
            <a:cxnLst/>
            <a:rect l="l" t="t" r="r" b="b"/>
            <a:pathLst>
              <a:path w="30422" h="1903" extrusionOk="0">
                <a:moveTo>
                  <a:pt x="1" y="0"/>
                </a:moveTo>
                <a:lnTo>
                  <a:pt x="1" y="1902"/>
                </a:lnTo>
                <a:lnTo>
                  <a:pt x="29470" y="1902"/>
                </a:lnTo>
                <a:lnTo>
                  <a:pt x="29658" y="1889"/>
                </a:lnTo>
                <a:lnTo>
                  <a:pt x="30006" y="1742"/>
                </a:lnTo>
                <a:lnTo>
                  <a:pt x="30261" y="1487"/>
                </a:lnTo>
                <a:lnTo>
                  <a:pt x="30408" y="1139"/>
                </a:lnTo>
                <a:lnTo>
                  <a:pt x="30421" y="951"/>
                </a:lnTo>
                <a:lnTo>
                  <a:pt x="30408" y="750"/>
                </a:lnTo>
                <a:lnTo>
                  <a:pt x="30261" y="416"/>
                </a:lnTo>
                <a:lnTo>
                  <a:pt x="30006" y="148"/>
                </a:lnTo>
                <a:lnTo>
                  <a:pt x="29658" y="14"/>
                </a:lnTo>
                <a:lnTo>
                  <a:pt x="294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67;p18">
            <a:extLst>
              <a:ext uri="{FF2B5EF4-FFF2-40B4-BE49-F238E27FC236}">
                <a16:creationId xmlns:a16="http://schemas.microsoft.com/office/drawing/2014/main" id="{82803B75-95F4-4C6E-B800-BA3A5931F2F6}"/>
              </a:ext>
            </a:extLst>
          </p:cNvPr>
          <p:cNvSpPr/>
          <p:nvPr/>
        </p:nvSpPr>
        <p:spPr>
          <a:xfrm>
            <a:off x="4513967" y="2373310"/>
            <a:ext cx="540000" cy="139882"/>
          </a:xfrm>
          <a:custGeom>
            <a:avLst/>
            <a:gdLst/>
            <a:ahLst/>
            <a:cxnLst/>
            <a:rect l="l" t="t" r="r" b="b"/>
            <a:pathLst>
              <a:path w="24555" h="1153" extrusionOk="0">
                <a:moveTo>
                  <a:pt x="1" y="0"/>
                </a:moveTo>
                <a:lnTo>
                  <a:pt x="1" y="1152"/>
                </a:lnTo>
                <a:lnTo>
                  <a:pt x="23992" y="1152"/>
                </a:lnTo>
                <a:lnTo>
                  <a:pt x="24099" y="1139"/>
                </a:lnTo>
                <a:lnTo>
                  <a:pt x="24313" y="1059"/>
                </a:lnTo>
                <a:lnTo>
                  <a:pt x="24461" y="898"/>
                </a:lnTo>
                <a:lnTo>
                  <a:pt x="24554" y="697"/>
                </a:lnTo>
                <a:lnTo>
                  <a:pt x="24554" y="576"/>
                </a:lnTo>
                <a:lnTo>
                  <a:pt x="24554" y="456"/>
                </a:lnTo>
                <a:lnTo>
                  <a:pt x="24461" y="255"/>
                </a:lnTo>
                <a:lnTo>
                  <a:pt x="24313" y="94"/>
                </a:lnTo>
                <a:lnTo>
                  <a:pt x="24099" y="14"/>
                </a:lnTo>
                <a:lnTo>
                  <a:pt x="2399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68;p18">
            <a:extLst>
              <a:ext uri="{FF2B5EF4-FFF2-40B4-BE49-F238E27FC236}">
                <a16:creationId xmlns:a16="http://schemas.microsoft.com/office/drawing/2014/main" id="{3C5351E3-1E25-401F-8199-9795B8AA5CBB}"/>
              </a:ext>
            </a:extLst>
          </p:cNvPr>
          <p:cNvSpPr/>
          <p:nvPr/>
        </p:nvSpPr>
        <p:spPr>
          <a:xfrm>
            <a:off x="3974450" y="1954024"/>
            <a:ext cx="703777" cy="703777"/>
          </a:xfrm>
          <a:custGeom>
            <a:avLst/>
            <a:gdLst/>
            <a:ahLst/>
            <a:cxnLst/>
            <a:rect l="l" t="t" r="r" b="b"/>
            <a:pathLst>
              <a:path w="5801" h="5801" extrusionOk="0">
                <a:moveTo>
                  <a:pt x="2907" y="0"/>
                </a:moveTo>
                <a:lnTo>
                  <a:pt x="2599" y="14"/>
                </a:lnTo>
                <a:lnTo>
                  <a:pt x="2036" y="121"/>
                </a:lnTo>
                <a:lnTo>
                  <a:pt x="1514" y="349"/>
                </a:lnTo>
                <a:lnTo>
                  <a:pt x="1059" y="657"/>
                </a:lnTo>
                <a:lnTo>
                  <a:pt x="657" y="1059"/>
                </a:lnTo>
                <a:lnTo>
                  <a:pt x="349" y="1514"/>
                </a:lnTo>
                <a:lnTo>
                  <a:pt x="134" y="2036"/>
                </a:lnTo>
                <a:lnTo>
                  <a:pt x="14" y="2599"/>
                </a:lnTo>
                <a:lnTo>
                  <a:pt x="0" y="2907"/>
                </a:lnTo>
                <a:lnTo>
                  <a:pt x="14" y="3202"/>
                </a:lnTo>
                <a:lnTo>
                  <a:pt x="134" y="3764"/>
                </a:lnTo>
                <a:lnTo>
                  <a:pt x="349" y="4287"/>
                </a:lnTo>
                <a:lnTo>
                  <a:pt x="657" y="4756"/>
                </a:lnTo>
                <a:lnTo>
                  <a:pt x="1059" y="5144"/>
                </a:lnTo>
                <a:lnTo>
                  <a:pt x="1514" y="5452"/>
                </a:lnTo>
                <a:lnTo>
                  <a:pt x="2036" y="5680"/>
                </a:lnTo>
                <a:lnTo>
                  <a:pt x="2599" y="5787"/>
                </a:lnTo>
                <a:lnTo>
                  <a:pt x="2907" y="5801"/>
                </a:lnTo>
                <a:lnTo>
                  <a:pt x="3202" y="5787"/>
                </a:lnTo>
                <a:lnTo>
                  <a:pt x="3764" y="5680"/>
                </a:lnTo>
                <a:lnTo>
                  <a:pt x="4287" y="5452"/>
                </a:lnTo>
                <a:lnTo>
                  <a:pt x="4756" y="5144"/>
                </a:lnTo>
                <a:lnTo>
                  <a:pt x="5144" y="4756"/>
                </a:lnTo>
                <a:lnTo>
                  <a:pt x="5452" y="4287"/>
                </a:lnTo>
                <a:lnTo>
                  <a:pt x="5680" y="3764"/>
                </a:lnTo>
                <a:lnTo>
                  <a:pt x="5800" y="3202"/>
                </a:lnTo>
                <a:lnTo>
                  <a:pt x="5800" y="2907"/>
                </a:lnTo>
                <a:lnTo>
                  <a:pt x="5800" y="2599"/>
                </a:lnTo>
                <a:lnTo>
                  <a:pt x="5680" y="2036"/>
                </a:lnTo>
                <a:lnTo>
                  <a:pt x="5452" y="1514"/>
                </a:lnTo>
                <a:lnTo>
                  <a:pt x="5144" y="1059"/>
                </a:lnTo>
                <a:lnTo>
                  <a:pt x="4756" y="657"/>
                </a:lnTo>
                <a:lnTo>
                  <a:pt x="4287" y="349"/>
                </a:lnTo>
                <a:lnTo>
                  <a:pt x="3764" y="121"/>
                </a:lnTo>
                <a:lnTo>
                  <a:pt x="3202" y="14"/>
                </a:lnTo>
                <a:lnTo>
                  <a:pt x="2907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69;p18">
            <a:extLst>
              <a:ext uri="{FF2B5EF4-FFF2-40B4-BE49-F238E27FC236}">
                <a16:creationId xmlns:a16="http://schemas.microsoft.com/office/drawing/2014/main" id="{9BFC37E2-A3E7-4739-8541-C050F2A40286}"/>
              </a:ext>
            </a:extLst>
          </p:cNvPr>
          <p:cNvSpPr/>
          <p:nvPr/>
        </p:nvSpPr>
        <p:spPr>
          <a:xfrm>
            <a:off x="4513967" y="3262230"/>
            <a:ext cx="3690797" cy="230872"/>
          </a:xfrm>
          <a:custGeom>
            <a:avLst/>
            <a:gdLst/>
            <a:ahLst/>
            <a:cxnLst/>
            <a:rect l="l" t="t" r="r" b="b"/>
            <a:pathLst>
              <a:path w="30422" h="1903" extrusionOk="0">
                <a:moveTo>
                  <a:pt x="1" y="1"/>
                </a:moveTo>
                <a:lnTo>
                  <a:pt x="1" y="1903"/>
                </a:lnTo>
                <a:lnTo>
                  <a:pt x="29470" y="1903"/>
                </a:lnTo>
                <a:lnTo>
                  <a:pt x="29658" y="1889"/>
                </a:lnTo>
                <a:lnTo>
                  <a:pt x="30006" y="1742"/>
                </a:lnTo>
                <a:lnTo>
                  <a:pt x="30261" y="1488"/>
                </a:lnTo>
                <a:lnTo>
                  <a:pt x="30408" y="1139"/>
                </a:lnTo>
                <a:lnTo>
                  <a:pt x="30421" y="952"/>
                </a:lnTo>
                <a:lnTo>
                  <a:pt x="30408" y="751"/>
                </a:lnTo>
                <a:lnTo>
                  <a:pt x="30261" y="416"/>
                </a:lnTo>
                <a:lnTo>
                  <a:pt x="30006" y="148"/>
                </a:lnTo>
                <a:lnTo>
                  <a:pt x="29658" y="14"/>
                </a:lnTo>
                <a:lnTo>
                  <a:pt x="2947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70;p18">
            <a:extLst>
              <a:ext uri="{FF2B5EF4-FFF2-40B4-BE49-F238E27FC236}">
                <a16:creationId xmlns:a16="http://schemas.microsoft.com/office/drawing/2014/main" id="{C0BAADEC-6951-4605-91BA-05C60DFEE8EF}"/>
              </a:ext>
            </a:extLst>
          </p:cNvPr>
          <p:cNvSpPr/>
          <p:nvPr/>
        </p:nvSpPr>
        <p:spPr>
          <a:xfrm>
            <a:off x="4513967" y="3307725"/>
            <a:ext cx="504000" cy="139882"/>
          </a:xfrm>
          <a:custGeom>
            <a:avLst/>
            <a:gdLst/>
            <a:ahLst/>
            <a:cxnLst/>
            <a:rect l="l" t="t" r="r" b="b"/>
            <a:pathLst>
              <a:path w="9833" h="1153" extrusionOk="0">
                <a:moveTo>
                  <a:pt x="1" y="1"/>
                </a:moveTo>
                <a:lnTo>
                  <a:pt x="1" y="1153"/>
                </a:lnTo>
                <a:lnTo>
                  <a:pt x="9270" y="1153"/>
                </a:lnTo>
                <a:lnTo>
                  <a:pt x="9377" y="1139"/>
                </a:lnTo>
                <a:lnTo>
                  <a:pt x="9592" y="1046"/>
                </a:lnTo>
                <a:lnTo>
                  <a:pt x="9739" y="898"/>
                </a:lnTo>
                <a:lnTo>
                  <a:pt x="9833" y="697"/>
                </a:lnTo>
                <a:lnTo>
                  <a:pt x="9833" y="577"/>
                </a:lnTo>
                <a:lnTo>
                  <a:pt x="9833" y="456"/>
                </a:lnTo>
                <a:lnTo>
                  <a:pt x="9739" y="255"/>
                </a:lnTo>
                <a:lnTo>
                  <a:pt x="9592" y="94"/>
                </a:lnTo>
                <a:lnTo>
                  <a:pt x="9377" y="14"/>
                </a:lnTo>
                <a:lnTo>
                  <a:pt x="927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71;p18">
            <a:extLst>
              <a:ext uri="{FF2B5EF4-FFF2-40B4-BE49-F238E27FC236}">
                <a16:creationId xmlns:a16="http://schemas.microsoft.com/office/drawing/2014/main" id="{55A10A0E-D8C1-43AD-8407-2F8DB40AF1E3}"/>
              </a:ext>
            </a:extLst>
          </p:cNvPr>
          <p:cNvSpPr/>
          <p:nvPr/>
        </p:nvSpPr>
        <p:spPr>
          <a:xfrm>
            <a:off x="3974450" y="2888439"/>
            <a:ext cx="703777" cy="703777"/>
          </a:xfrm>
          <a:custGeom>
            <a:avLst/>
            <a:gdLst/>
            <a:ahLst/>
            <a:cxnLst/>
            <a:rect l="l" t="t" r="r" b="b"/>
            <a:pathLst>
              <a:path w="5801" h="5801" extrusionOk="0">
                <a:moveTo>
                  <a:pt x="2907" y="1"/>
                </a:moveTo>
                <a:lnTo>
                  <a:pt x="2599" y="14"/>
                </a:lnTo>
                <a:lnTo>
                  <a:pt x="2036" y="121"/>
                </a:lnTo>
                <a:lnTo>
                  <a:pt x="1514" y="349"/>
                </a:lnTo>
                <a:lnTo>
                  <a:pt x="1059" y="657"/>
                </a:lnTo>
                <a:lnTo>
                  <a:pt x="657" y="1059"/>
                </a:lnTo>
                <a:lnTo>
                  <a:pt x="349" y="1514"/>
                </a:lnTo>
                <a:lnTo>
                  <a:pt x="134" y="2037"/>
                </a:lnTo>
                <a:lnTo>
                  <a:pt x="14" y="2599"/>
                </a:lnTo>
                <a:lnTo>
                  <a:pt x="0" y="2907"/>
                </a:lnTo>
                <a:lnTo>
                  <a:pt x="14" y="3202"/>
                </a:lnTo>
                <a:lnTo>
                  <a:pt x="134" y="3765"/>
                </a:lnTo>
                <a:lnTo>
                  <a:pt x="349" y="4287"/>
                </a:lnTo>
                <a:lnTo>
                  <a:pt x="657" y="4756"/>
                </a:lnTo>
                <a:lnTo>
                  <a:pt x="1059" y="5145"/>
                </a:lnTo>
                <a:lnTo>
                  <a:pt x="1514" y="5453"/>
                </a:lnTo>
                <a:lnTo>
                  <a:pt x="2036" y="5680"/>
                </a:lnTo>
                <a:lnTo>
                  <a:pt x="2599" y="5788"/>
                </a:lnTo>
                <a:lnTo>
                  <a:pt x="2907" y="5801"/>
                </a:lnTo>
                <a:lnTo>
                  <a:pt x="3202" y="5788"/>
                </a:lnTo>
                <a:lnTo>
                  <a:pt x="3764" y="5680"/>
                </a:lnTo>
                <a:lnTo>
                  <a:pt x="4287" y="5453"/>
                </a:lnTo>
                <a:lnTo>
                  <a:pt x="4756" y="5145"/>
                </a:lnTo>
                <a:lnTo>
                  <a:pt x="5144" y="4756"/>
                </a:lnTo>
                <a:lnTo>
                  <a:pt x="5452" y="4287"/>
                </a:lnTo>
                <a:lnTo>
                  <a:pt x="5680" y="3765"/>
                </a:lnTo>
                <a:lnTo>
                  <a:pt x="5800" y="3202"/>
                </a:lnTo>
                <a:lnTo>
                  <a:pt x="5800" y="2907"/>
                </a:lnTo>
                <a:lnTo>
                  <a:pt x="5800" y="2599"/>
                </a:lnTo>
                <a:lnTo>
                  <a:pt x="5680" y="2037"/>
                </a:lnTo>
                <a:lnTo>
                  <a:pt x="5452" y="1514"/>
                </a:lnTo>
                <a:lnTo>
                  <a:pt x="5144" y="1059"/>
                </a:lnTo>
                <a:lnTo>
                  <a:pt x="4756" y="657"/>
                </a:lnTo>
                <a:lnTo>
                  <a:pt x="4287" y="349"/>
                </a:lnTo>
                <a:lnTo>
                  <a:pt x="3764" y="121"/>
                </a:lnTo>
                <a:lnTo>
                  <a:pt x="3202" y="14"/>
                </a:lnTo>
                <a:lnTo>
                  <a:pt x="290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72;p18">
            <a:extLst>
              <a:ext uri="{FF2B5EF4-FFF2-40B4-BE49-F238E27FC236}">
                <a16:creationId xmlns:a16="http://schemas.microsoft.com/office/drawing/2014/main" id="{133767BB-1AE2-4641-929F-5451864ADA87}"/>
              </a:ext>
            </a:extLst>
          </p:cNvPr>
          <p:cNvSpPr/>
          <p:nvPr/>
        </p:nvSpPr>
        <p:spPr>
          <a:xfrm>
            <a:off x="4513967" y="4099818"/>
            <a:ext cx="3690797" cy="232570"/>
          </a:xfrm>
          <a:custGeom>
            <a:avLst/>
            <a:gdLst/>
            <a:ahLst/>
            <a:cxnLst/>
            <a:rect l="l" t="t" r="r" b="b"/>
            <a:pathLst>
              <a:path w="30422" h="1917" extrusionOk="0">
                <a:moveTo>
                  <a:pt x="1" y="1"/>
                </a:moveTo>
                <a:lnTo>
                  <a:pt x="1" y="1916"/>
                </a:lnTo>
                <a:lnTo>
                  <a:pt x="29470" y="1916"/>
                </a:lnTo>
                <a:lnTo>
                  <a:pt x="29658" y="1903"/>
                </a:lnTo>
                <a:lnTo>
                  <a:pt x="30006" y="1755"/>
                </a:lnTo>
                <a:lnTo>
                  <a:pt x="30261" y="1501"/>
                </a:lnTo>
                <a:lnTo>
                  <a:pt x="30408" y="1153"/>
                </a:lnTo>
                <a:lnTo>
                  <a:pt x="30421" y="965"/>
                </a:lnTo>
                <a:lnTo>
                  <a:pt x="30408" y="764"/>
                </a:lnTo>
                <a:lnTo>
                  <a:pt x="30261" y="429"/>
                </a:lnTo>
                <a:lnTo>
                  <a:pt x="30006" y="161"/>
                </a:lnTo>
                <a:lnTo>
                  <a:pt x="29658" y="14"/>
                </a:lnTo>
                <a:lnTo>
                  <a:pt x="2947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73;p18">
            <a:extLst>
              <a:ext uri="{FF2B5EF4-FFF2-40B4-BE49-F238E27FC236}">
                <a16:creationId xmlns:a16="http://schemas.microsoft.com/office/drawing/2014/main" id="{55DE8CE4-1105-41C3-83F7-5DD8FEC03625}"/>
              </a:ext>
            </a:extLst>
          </p:cNvPr>
          <p:cNvSpPr/>
          <p:nvPr/>
        </p:nvSpPr>
        <p:spPr>
          <a:xfrm>
            <a:off x="4513967" y="4147012"/>
            <a:ext cx="504000" cy="139882"/>
          </a:xfrm>
          <a:custGeom>
            <a:avLst/>
            <a:gdLst/>
            <a:ahLst/>
            <a:cxnLst/>
            <a:rect l="l" t="t" r="r" b="b"/>
            <a:pathLst>
              <a:path w="20322" h="1153" extrusionOk="0">
                <a:moveTo>
                  <a:pt x="1" y="0"/>
                </a:moveTo>
                <a:lnTo>
                  <a:pt x="1" y="1152"/>
                </a:lnTo>
                <a:lnTo>
                  <a:pt x="19745" y="1152"/>
                </a:lnTo>
                <a:lnTo>
                  <a:pt x="19866" y="1139"/>
                </a:lnTo>
                <a:lnTo>
                  <a:pt x="20067" y="1045"/>
                </a:lnTo>
                <a:lnTo>
                  <a:pt x="20228" y="898"/>
                </a:lnTo>
                <a:lnTo>
                  <a:pt x="20308" y="683"/>
                </a:lnTo>
                <a:lnTo>
                  <a:pt x="20321" y="576"/>
                </a:lnTo>
                <a:lnTo>
                  <a:pt x="20308" y="455"/>
                </a:lnTo>
                <a:lnTo>
                  <a:pt x="20228" y="255"/>
                </a:lnTo>
                <a:lnTo>
                  <a:pt x="20067" y="94"/>
                </a:lnTo>
                <a:lnTo>
                  <a:pt x="19866" y="13"/>
                </a:lnTo>
                <a:lnTo>
                  <a:pt x="19745" y="0"/>
                </a:lnTo>
                <a:close/>
              </a:path>
            </a:pathLst>
          </a:custGeom>
          <a:solidFill>
            <a:srgbClr val="3A75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74;p18">
            <a:extLst>
              <a:ext uri="{FF2B5EF4-FFF2-40B4-BE49-F238E27FC236}">
                <a16:creationId xmlns:a16="http://schemas.microsoft.com/office/drawing/2014/main" id="{CB103455-ABE7-43B7-8578-C6DE79AD9F13}"/>
              </a:ext>
            </a:extLst>
          </p:cNvPr>
          <p:cNvSpPr/>
          <p:nvPr/>
        </p:nvSpPr>
        <p:spPr>
          <a:xfrm>
            <a:off x="3974450" y="3747929"/>
            <a:ext cx="703777" cy="703777"/>
          </a:xfrm>
          <a:custGeom>
            <a:avLst/>
            <a:gdLst/>
            <a:ahLst/>
            <a:cxnLst/>
            <a:rect l="l" t="t" r="r" b="b"/>
            <a:pathLst>
              <a:path w="5801" h="5801" extrusionOk="0">
                <a:moveTo>
                  <a:pt x="2907" y="0"/>
                </a:moveTo>
                <a:lnTo>
                  <a:pt x="2599" y="13"/>
                </a:lnTo>
                <a:lnTo>
                  <a:pt x="2036" y="121"/>
                </a:lnTo>
                <a:lnTo>
                  <a:pt x="1514" y="348"/>
                </a:lnTo>
                <a:lnTo>
                  <a:pt x="1059" y="656"/>
                </a:lnTo>
                <a:lnTo>
                  <a:pt x="657" y="1058"/>
                </a:lnTo>
                <a:lnTo>
                  <a:pt x="349" y="1514"/>
                </a:lnTo>
                <a:lnTo>
                  <a:pt x="134" y="2036"/>
                </a:lnTo>
                <a:lnTo>
                  <a:pt x="14" y="2599"/>
                </a:lnTo>
                <a:lnTo>
                  <a:pt x="0" y="2907"/>
                </a:lnTo>
                <a:lnTo>
                  <a:pt x="14" y="3202"/>
                </a:lnTo>
                <a:lnTo>
                  <a:pt x="134" y="3764"/>
                </a:lnTo>
                <a:lnTo>
                  <a:pt x="349" y="4287"/>
                </a:lnTo>
                <a:lnTo>
                  <a:pt x="657" y="4755"/>
                </a:lnTo>
                <a:lnTo>
                  <a:pt x="1059" y="5144"/>
                </a:lnTo>
                <a:lnTo>
                  <a:pt x="1514" y="5452"/>
                </a:lnTo>
                <a:lnTo>
                  <a:pt x="2036" y="5680"/>
                </a:lnTo>
                <a:lnTo>
                  <a:pt x="2599" y="5787"/>
                </a:lnTo>
                <a:lnTo>
                  <a:pt x="2907" y="5800"/>
                </a:lnTo>
                <a:lnTo>
                  <a:pt x="3202" y="5787"/>
                </a:lnTo>
                <a:lnTo>
                  <a:pt x="3764" y="5680"/>
                </a:lnTo>
                <a:lnTo>
                  <a:pt x="4287" y="5452"/>
                </a:lnTo>
                <a:lnTo>
                  <a:pt x="4756" y="5144"/>
                </a:lnTo>
                <a:lnTo>
                  <a:pt x="5144" y="4755"/>
                </a:lnTo>
                <a:lnTo>
                  <a:pt x="5452" y="4287"/>
                </a:lnTo>
                <a:lnTo>
                  <a:pt x="5680" y="3764"/>
                </a:lnTo>
                <a:lnTo>
                  <a:pt x="5800" y="3202"/>
                </a:lnTo>
                <a:lnTo>
                  <a:pt x="5800" y="2907"/>
                </a:lnTo>
                <a:lnTo>
                  <a:pt x="5800" y="2599"/>
                </a:lnTo>
                <a:lnTo>
                  <a:pt x="5680" y="2036"/>
                </a:lnTo>
                <a:lnTo>
                  <a:pt x="5452" y="1514"/>
                </a:lnTo>
                <a:lnTo>
                  <a:pt x="5144" y="1058"/>
                </a:lnTo>
                <a:lnTo>
                  <a:pt x="4756" y="656"/>
                </a:lnTo>
                <a:lnTo>
                  <a:pt x="4287" y="348"/>
                </a:lnTo>
                <a:lnTo>
                  <a:pt x="3764" y="121"/>
                </a:lnTo>
                <a:lnTo>
                  <a:pt x="3202" y="13"/>
                </a:lnTo>
                <a:lnTo>
                  <a:pt x="2907" y="0"/>
                </a:lnTo>
                <a:close/>
              </a:path>
            </a:pathLst>
          </a:custGeom>
          <a:solidFill>
            <a:srgbClr val="3A75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75;p18">
            <a:extLst>
              <a:ext uri="{FF2B5EF4-FFF2-40B4-BE49-F238E27FC236}">
                <a16:creationId xmlns:a16="http://schemas.microsoft.com/office/drawing/2014/main" id="{0B98A9D9-F757-4B77-B9BA-7E86E3495F6F}"/>
              </a:ext>
            </a:extLst>
          </p:cNvPr>
          <p:cNvSpPr txBox="1"/>
          <p:nvPr/>
        </p:nvSpPr>
        <p:spPr>
          <a:xfrm>
            <a:off x="3928375" y="1190171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dirty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24</a:t>
            </a:r>
            <a:r>
              <a:rPr lang="en-GB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61" name="Google Shape;176;p18">
            <a:extLst>
              <a:ext uri="{FF2B5EF4-FFF2-40B4-BE49-F238E27FC236}">
                <a16:creationId xmlns:a16="http://schemas.microsoft.com/office/drawing/2014/main" id="{3A3EF212-47BF-478D-B225-348410CC22FF}"/>
              </a:ext>
            </a:extLst>
          </p:cNvPr>
          <p:cNvSpPr txBox="1"/>
          <p:nvPr/>
        </p:nvSpPr>
        <p:spPr>
          <a:xfrm>
            <a:off x="3928375" y="2126346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</a:t>
            </a:r>
            <a:r>
              <a:rPr lang="en-GB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62" name="Google Shape;177;p18">
            <a:extLst>
              <a:ext uri="{FF2B5EF4-FFF2-40B4-BE49-F238E27FC236}">
                <a16:creationId xmlns:a16="http://schemas.microsoft.com/office/drawing/2014/main" id="{655FF6D4-8F2E-4D6D-83EB-ECD054C2BDAE}"/>
              </a:ext>
            </a:extLst>
          </p:cNvPr>
          <p:cNvSpPr txBox="1"/>
          <p:nvPr/>
        </p:nvSpPr>
        <p:spPr>
          <a:xfrm>
            <a:off x="3928375" y="3060833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dirty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6</a:t>
            </a:r>
            <a:r>
              <a:rPr lang="en-GB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63" name="Google Shape;178;p18">
            <a:extLst>
              <a:ext uri="{FF2B5EF4-FFF2-40B4-BE49-F238E27FC236}">
                <a16:creationId xmlns:a16="http://schemas.microsoft.com/office/drawing/2014/main" id="{E57B8836-365C-47AE-9EC4-AB3A5D212EAE}"/>
              </a:ext>
            </a:extLst>
          </p:cNvPr>
          <p:cNvSpPr txBox="1"/>
          <p:nvPr/>
        </p:nvSpPr>
        <p:spPr>
          <a:xfrm>
            <a:off x="3928375" y="3899933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dirty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6</a:t>
            </a:r>
            <a:r>
              <a:rPr lang="en-GB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64" name="Google Shape;179;p18">
            <a:extLst>
              <a:ext uri="{FF2B5EF4-FFF2-40B4-BE49-F238E27FC236}">
                <a16:creationId xmlns:a16="http://schemas.microsoft.com/office/drawing/2014/main" id="{895DD5EA-5FCF-468A-808E-99FE71758592}"/>
              </a:ext>
            </a:extLst>
          </p:cNvPr>
          <p:cNvSpPr txBox="1"/>
          <p:nvPr/>
        </p:nvSpPr>
        <p:spPr>
          <a:xfrm>
            <a:off x="615216" y="3906004"/>
            <a:ext cx="3181349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3A75C4"/>
                </a:solidFill>
                <a:latin typeface="Arial Black" panose="020B0A04020102020204" pitchFamily="34" charset="0"/>
                <a:ea typeface="Fira Sans Extra Condensed"/>
                <a:cs typeface="Fira Sans Extra Condensed"/>
                <a:sym typeface="Fira Sans Extra Condensed"/>
              </a:rPr>
              <a:t>DIRECTEUR REGIONAL</a:t>
            </a:r>
            <a:endParaRPr b="1" dirty="0">
              <a:solidFill>
                <a:srgbClr val="3A75C4"/>
              </a:solidFill>
              <a:latin typeface="Arial Black" panose="020B0A04020102020204" pitchFamily="34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" name="Google Shape;180;p18">
            <a:extLst>
              <a:ext uri="{FF2B5EF4-FFF2-40B4-BE49-F238E27FC236}">
                <a16:creationId xmlns:a16="http://schemas.microsoft.com/office/drawing/2014/main" id="{848BBC47-09B6-4588-A580-DBDF23154DDB}"/>
              </a:ext>
            </a:extLst>
          </p:cNvPr>
          <p:cNvSpPr txBox="1"/>
          <p:nvPr/>
        </p:nvSpPr>
        <p:spPr>
          <a:xfrm>
            <a:off x="1000340" y="3050889"/>
            <a:ext cx="28002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accent5"/>
                </a:solidFill>
                <a:latin typeface="Arial Black" panose="020B0A04020102020204" pitchFamily="34" charset="0"/>
                <a:ea typeface="Fira Sans Extra Condensed"/>
                <a:cs typeface="Fira Sans Extra Condensed"/>
                <a:sym typeface="Fira Sans Extra Condensed"/>
              </a:rPr>
              <a:t>CHEF DE SERVICE</a:t>
            </a:r>
            <a:endParaRPr b="1" dirty="0">
              <a:solidFill>
                <a:schemeClr val="accent5"/>
              </a:solidFill>
              <a:latin typeface="Arial Black" panose="020B0A04020102020204" pitchFamily="34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" name="Google Shape;181;p18">
            <a:extLst>
              <a:ext uri="{FF2B5EF4-FFF2-40B4-BE49-F238E27FC236}">
                <a16:creationId xmlns:a16="http://schemas.microsoft.com/office/drawing/2014/main" id="{40B72EBA-5C6E-4A93-846D-A6689366D0D8}"/>
              </a:ext>
            </a:extLst>
          </p:cNvPr>
          <p:cNvSpPr txBox="1"/>
          <p:nvPr/>
        </p:nvSpPr>
        <p:spPr>
          <a:xfrm>
            <a:off x="615217" y="2078696"/>
            <a:ext cx="3181349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B0F0"/>
                </a:solidFill>
                <a:latin typeface="Arial Black" panose="020B0A04020102020204" pitchFamily="34" charset="0"/>
                <a:ea typeface="Fira Sans Extra Condensed"/>
                <a:cs typeface="Fira Sans Extra Condensed"/>
                <a:sym typeface="Fira Sans Extra Condensed"/>
              </a:rPr>
              <a:t>DIRECTEUR D’AGENCE</a:t>
            </a:r>
            <a:endParaRPr b="1" dirty="0">
              <a:solidFill>
                <a:srgbClr val="00B0F0"/>
              </a:solidFill>
              <a:latin typeface="Arial Black" panose="020B0A04020102020204" pitchFamily="34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" name="Google Shape;182;p18">
            <a:extLst>
              <a:ext uri="{FF2B5EF4-FFF2-40B4-BE49-F238E27FC236}">
                <a16:creationId xmlns:a16="http://schemas.microsoft.com/office/drawing/2014/main" id="{96C1642C-D14D-426B-95EA-00B90BC5FEB4}"/>
              </a:ext>
            </a:extLst>
          </p:cNvPr>
          <p:cNvSpPr txBox="1"/>
          <p:nvPr/>
        </p:nvSpPr>
        <p:spPr>
          <a:xfrm>
            <a:off x="2781300" y="1132433"/>
            <a:ext cx="1047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52DEFF"/>
                </a:solidFill>
                <a:latin typeface="Arial Black" panose="020B0A04020102020204" pitchFamily="34" charset="0"/>
                <a:ea typeface="Fira Sans Extra Condensed"/>
                <a:cs typeface="Fira Sans Extra Condensed"/>
                <a:sym typeface="Fira Sans Extra Condensed"/>
              </a:rPr>
              <a:t>HMO</a:t>
            </a:r>
            <a:endParaRPr b="1" dirty="0">
              <a:solidFill>
                <a:srgbClr val="52DEFF"/>
              </a:solidFill>
              <a:latin typeface="Arial Black" panose="020B0A04020102020204" pitchFamily="34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" name="Google Shape;183;p18">
            <a:extLst>
              <a:ext uri="{FF2B5EF4-FFF2-40B4-BE49-F238E27FC236}">
                <a16:creationId xmlns:a16="http://schemas.microsoft.com/office/drawing/2014/main" id="{7C65DC77-F276-4638-81BE-5288C2F71CD0}"/>
              </a:ext>
            </a:extLst>
          </p:cNvPr>
          <p:cNvSpPr txBox="1"/>
          <p:nvPr/>
        </p:nvSpPr>
        <p:spPr>
          <a:xfrm>
            <a:off x="8399150" y="3014521"/>
            <a:ext cx="2611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Performance des cellules, suivi des expéditions</a:t>
            </a:r>
            <a:endParaRPr sz="1200" dirty="0">
              <a:solidFill>
                <a:schemeClr val="dk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69" name="Google Shape;184;p18">
            <a:extLst>
              <a:ext uri="{FF2B5EF4-FFF2-40B4-BE49-F238E27FC236}">
                <a16:creationId xmlns:a16="http://schemas.microsoft.com/office/drawing/2014/main" id="{6ED2650E-7DF3-46E1-8ABC-795A6C75965D}"/>
              </a:ext>
            </a:extLst>
          </p:cNvPr>
          <p:cNvSpPr txBox="1"/>
          <p:nvPr/>
        </p:nvSpPr>
        <p:spPr>
          <a:xfrm>
            <a:off x="8399150" y="2080058"/>
            <a:ext cx="2611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Performance des cellules, rendement, data </a:t>
            </a:r>
            <a:r>
              <a:rPr lang="fr-FR" sz="1200" dirty="0" err="1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quality</a:t>
            </a:r>
            <a:endParaRPr sz="1200" dirty="0">
              <a:solidFill>
                <a:schemeClr val="dk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70" name="Google Shape;185;p18">
            <a:extLst>
              <a:ext uri="{FF2B5EF4-FFF2-40B4-BE49-F238E27FC236}">
                <a16:creationId xmlns:a16="http://schemas.microsoft.com/office/drawing/2014/main" id="{46D379C1-CACA-4E60-93FB-0784C4AFC4E9}"/>
              </a:ext>
            </a:extLst>
          </p:cNvPr>
          <p:cNvSpPr txBox="1"/>
          <p:nvPr/>
        </p:nvSpPr>
        <p:spPr>
          <a:xfrm>
            <a:off x="8399150" y="3853783"/>
            <a:ext cx="2611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Performance des agences, chiffres export/import</a:t>
            </a:r>
            <a:endParaRPr sz="1200" dirty="0">
              <a:solidFill>
                <a:schemeClr val="dk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71" name="Google Shape;186;p18">
            <a:extLst>
              <a:ext uri="{FF2B5EF4-FFF2-40B4-BE49-F238E27FC236}">
                <a16:creationId xmlns:a16="http://schemas.microsoft.com/office/drawing/2014/main" id="{9F8D2E5A-1914-46BC-87F2-7A75AF9B5B72}"/>
              </a:ext>
            </a:extLst>
          </p:cNvPr>
          <p:cNvSpPr txBox="1"/>
          <p:nvPr/>
        </p:nvSpPr>
        <p:spPr>
          <a:xfrm>
            <a:off x="8399150" y="1145608"/>
            <a:ext cx="2611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Flash </a:t>
            </a:r>
            <a:r>
              <a:rPr lang="fr-FR" sz="1200" dirty="0" err="1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Airfreight</a:t>
            </a:r>
            <a:r>
              <a:rPr lang="fr-FR" sz="12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/</a:t>
            </a:r>
            <a:r>
              <a:rPr lang="fr-FR" sz="1200" dirty="0" err="1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Seafreight</a:t>
            </a:r>
            <a:r>
              <a:rPr lang="fr-FR" sz="12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, monitoring, data </a:t>
            </a:r>
            <a:r>
              <a:rPr lang="fr-FR" sz="1200" dirty="0" err="1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quality</a:t>
            </a:r>
            <a:endParaRPr sz="1200" dirty="0">
              <a:solidFill>
                <a:schemeClr val="dk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72" name="Google Shape;172;p18">
            <a:extLst>
              <a:ext uri="{FF2B5EF4-FFF2-40B4-BE49-F238E27FC236}">
                <a16:creationId xmlns:a16="http://schemas.microsoft.com/office/drawing/2014/main" id="{D4AA9F3A-D378-4F06-9944-2969B1AAD1E5}"/>
              </a:ext>
            </a:extLst>
          </p:cNvPr>
          <p:cNvSpPr/>
          <p:nvPr/>
        </p:nvSpPr>
        <p:spPr>
          <a:xfrm>
            <a:off x="4513967" y="5884842"/>
            <a:ext cx="3690797" cy="232570"/>
          </a:xfrm>
          <a:custGeom>
            <a:avLst/>
            <a:gdLst/>
            <a:ahLst/>
            <a:cxnLst/>
            <a:rect l="l" t="t" r="r" b="b"/>
            <a:pathLst>
              <a:path w="30422" h="1917" extrusionOk="0">
                <a:moveTo>
                  <a:pt x="1" y="1"/>
                </a:moveTo>
                <a:lnTo>
                  <a:pt x="1" y="1916"/>
                </a:lnTo>
                <a:lnTo>
                  <a:pt x="29470" y="1916"/>
                </a:lnTo>
                <a:lnTo>
                  <a:pt x="29658" y="1903"/>
                </a:lnTo>
                <a:lnTo>
                  <a:pt x="30006" y="1755"/>
                </a:lnTo>
                <a:lnTo>
                  <a:pt x="30261" y="1501"/>
                </a:lnTo>
                <a:lnTo>
                  <a:pt x="30408" y="1153"/>
                </a:lnTo>
                <a:lnTo>
                  <a:pt x="30421" y="965"/>
                </a:lnTo>
                <a:lnTo>
                  <a:pt x="30408" y="764"/>
                </a:lnTo>
                <a:lnTo>
                  <a:pt x="30261" y="429"/>
                </a:lnTo>
                <a:lnTo>
                  <a:pt x="30006" y="161"/>
                </a:lnTo>
                <a:lnTo>
                  <a:pt x="29658" y="14"/>
                </a:lnTo>
                <a:lnTo>
                  <a:pt x="2947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73;p18">
            <a:extLst>
              <a:ext uri="{FF2B5EF4-FFF2-40B4-BE49-F238E27FC236}">
                <a16:creationId xmlns:a16="http://schemas.microsoft.com/office/drawing/2014/main" id="{70EC6FF4-8B28-4A86-93DD-B4F7A3579916}"/>
              </a:ext>
            </a:extLst>
          </p:cNvPr>
          <p:cNvSpPr/>
          <p:nvPr/>
        </p:nvSpPr>
        <p:spPr>
          <a:xfrm>
            <a:off x="4513967" y="5932036"/>
            <a:ext cx="1800000" cy="139882"/>
          </a:xfrm>
          <a:custGeom>
            <a:avLst/>
            <a:gdLst/>
            <a:ahLst/>
            <a:cxnLst/>
            <a:rect l="l" t="t" r="r" b="b"/>
            <a:pathLst>
              <a:path w="20322" h="1153" extrusionOk="0">
                <a:moveTo>
                  <a:pt x="1" y="0"/>
                </a:moveTo>
                <a:lnTo>
                  <a:pt x="1" y="1152"/>
                </a:lnTo>
                <a:lnTo>
                  <a:pt x="19745" y="1152"/>
                </a:lnTo>
                <a:lnTo>
                  <a:pt x="19866" y="1139"/>
                </a:lnTo>
                <a:lnTo>
                  <a:pt x="20067" y="1045"/>
                </a:lnTo>
                <a:lnTo>
                  <a:pt x="20228" y="898"/>
                </a:lnTo>
                <a:lnTo>
                  <a:pt x="20308" y="683"/>
                </a:lnTo>
                <a:lnTo>
                  <a:pt x="20321" y="576"/>
                </a:lnTo>
                <a:lnTo>
                  <a:pt x="20308" y="455"/>
                </a:lnTo>
                <a:lnTo>
                  <a:pt x="20228" y="255"/>
                </a:lnTo>
                <a:lnTo>
                  <a:pt x="20067" y="94"/>
                </a:lnTo>
                <a:lnTo>
                  <a:pt x="19866" y="13"/>
                </a:lnTo>
                <a:lnTo>
                  <a:pt x="1974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174;p18">
            <a:extLst>
              <a:ext uri="{FF2B5EF4-FFF2-40B4-BE49-F238E27FC236}">
                <a16:creationId xmlns:a16="http://schemas.microsoft.com/office/drawing/2014/main" id="{EA736D61-5B15-410B-890B-FA8AF139556A}"/>
              </a:ext>
            </a:extLst>
          </p:cNvPr>
          <p:cNvSpPr/>
          <p:nvPr/>
        </p:nvSpPr>
        <p:spPr>
          <a:xfrm>
            <a:off x="3974450" y="5512750"/>
            <a:ext cx="703777" cy="703777"/>
          </a:xfrm>
          <a:custGeom>
            <a:avLst/>
            <a:gdLst/>
            <a:ahLst/>
            <a:cxnLst/>
            <a:rect l="l" t="t" r="r" b="b"/>
            <a:pathLst>
              <a:path w="5801" h="5801" extrusionOk="0">
                <a:moveTo>
                  <a:pt x="2907" y="0"/>
                </a:moveTo>
                <a:lnTo>
                  <a:pt x="2599" y="13"/>
                </a:lnTo>
                <a:lnTo>
                  <a:pt x="2036" y="121"/>
                </a:lnTo>
                <a:lnTo>
                  <a:pt x="1514" y="348"/>
                </a:lnTo>
                <a:lnTo>
                  <a:pt x="1059" y="656"/>
                </a:lnTo>
                <a:lnTo>
                  <a:pt x="657" y="1058"/>
                </a:lnTo>
                <a:lnTo>
                  <a:pt x="349" y="1514"/>
                </a:lnTo>
                <a:lnTo>
                  <a:pt x="134" y="2036"/>
                </a:lnTo>
                <a:lnTo>
                  <a:pt x="14" y="2599"/>
                </a:lnTo>
                <a:lnTo>
                  <a:pt x="0" y="2907"/>
                </a:lnTo>
                <a:lnTo>
                  <a:pt x="14" y="3202"/>
                </a:lnTo>
                <a:lnTo>
                  <a:pt x="134" y="3764"/>
                </a:lnTo>
                <a:lnTo>
                  <a:pt x="349" y="4287"/>
                </a:lnTo>
                <a:lnTo>
                  <a:pt x="657" y="4755"/>
                </a:lnTo>
                <a:lnTo>
                  <a:pt x="1059" y="5144"/>
                </a:lnTo>
                <a:lnTo>
                  <a:pt x="1514" y="5452"/>
                </a:lnTo>
                <a:lnTo>
                  <a:pt x="2036" y="5680"/>
                </a:lnTo>
                <a:lnTo>
                  <a:pt x="2599" y="5787"/>
                </a:lnTo>
                <a:lnTo>
                  <a:pt x="2907" y="5800"/>
                </a:lnTo>
                <a:lnTo>
                  <a:pt x="3202" y="5787"/>
                </a:lnTo>
                <a:lnTo>
                  <a:pt x="3764" y="5680"/>
                </a:lnTo>
                <a:lnTo>
                  <a:pt x="4287" y="5452"/>
                </a:lnTo>
                <a:lnTo>
                  <a:pt x="4756" y="5144"/>
                </a:lnTo>
                <a:lnTo>
                  <a:pt x="5144" y="4755"/>
                </a:lnTo>
                <a:lnTo>
                  <a:pt x="5452" y="4287"/>
                </a:lnTo>
                <a:lnTo>
                  <a:pt x="5680" y="3764"/>
                </a:lnTo>
                <a:lnTo>
                  <a:pt x="5800" y="3202"/>
                </a:lnTo>
                <a:lnTo>
                  <a:pt x="5800" y="2907"/>
                </a:lnTo>
                <a:lnTo>
                  <a:pt x="5800" y="2599"/>
                </a:lnTo>
                <a:lnTo>
                  <a:pt x="5680" y="2036"/>
                </a:lnTo>
                <a:lnTo>
                  <a:pt x="5452" y="1514"/>
                </a:lnTo>
                <a:lnTo>
                  <a:pt x="5144" y="1058"/>
                </a:lnTo>
                <a:lnTo>
                  <a:pt x="4756" y="656"/>
                </a:lnTo>
                <a:lnTo>
                  <a:pt x="4287" y="348"/>
                </a:lnTo>
                <a:lnTo>
                  <a:pt x="3764" y="121"/>
                </a:lnTo>
                <a:lnTo>
                  <a:pt x="3202" y="13"/>
                </a:lnTo>
                <a:lnTo>
                  <a:pt x="2907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178;p18">
            <a:extLst>
              <a:ext uri="{FF2B5EF4-FFF2-40B4-BE49-F238E27FC236}">
                <a16:creationId xmlns:a16="http://schemas.microsoft.com/office/drawing/2014/main" id="{50D6C9FD-6C60-40F7-A015-C3D94C6959A7}"/>
              </a:ext>
            </a:extLst>
          </p:cNvPr>
          <p:cNvSpPr txBox="1"/>
          <p:nvPr/>
        </p:nvSpPr>
        <p:spPr>
          <a:xfrm>
            <a:off x="3928375" y="5684957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dirty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52</a:t>
            </a:r>
            <a:r>
              <a:rPr lang="en-GB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76" name="Google Shape;179;p18">
            <a:extLst>
              <a:ext uri="{FF2B5EF4-FFF2-40B4-BE49-F238E27FC236}">
                <a16:creationId xmlns:a16="http://schemas.microsoft.com/office/drawing/2014/main" id="{BEBD074D-21B4-4A3B-B1D1-F710E168BF39}"/>
              </a:ext>
            </a:extLst>
          </p:cNvPr>
          <p:cNvSpPr txBox="1"/>
          <p:nvPr/>
        </p:nvSpPr>
        <p:spPr>
          <a:xfrm>
            <a:off x="2197226" y="5749532"/>
            <a:ext cx="1593723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2060"/>
                </a:solidFill>
                <a:latin typeface="Arial Black" panose="020B0A04020102020204" pitchFamily="34" charset="0"/>
                <a:ea typeface="Fira Sans Extra Condensed"/>
                <a:cs typeface="Fira Sans Extra Condensed"/>
                <a:sym typeface="Fira Sans Extra Condensed"/>
              </a:rPr>
              <a:t>AUTRES</a:t>
            </a:r>
            <a:endParaRPr b="1" dirty="0">
              <a:solidFill>
                <a:srgbClr val="002060"/>
              </a:solidFill>
              <a:latin typeface="Arial Black" panose="020B0A04020102020204" pitchFamily="34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7" name="Google Shape;185;p18">
            <a:extLst>
              <a:ext uri="{FF2B5EF4-FFF2-40B4-BE49-F238E27FC236}">
                <a16:creationId xmlns:a16="http://schemas.microsoft.com/office/drawing/2014/main" id="{A1D082C2-C759-479A-BFC1-9AD9B896AD6B}"/>
              </a:ext>
            </a:extLst>
          </p:cNvPr>
          <p:cNvSpPr txBox="1"/>
          <p:nvPr/>
        </p:nvSpPr>
        <p:spPr>
          <a:xfrm>
            <a:off x="8399150" y="5638807"/>
            <a:ext cx="2611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Directeur des opérations FEX, responsable d’exploitation, route manager, commercial, etc.</a:t>
            </a:r>
            <a:endParaRPr sz="1200" dirty="0">
              <a:solidFill>
                <a:schemeClr val="dk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FF03B3D-1F94-4A34-A84A-27DC4C4CEC9D}"/>
              </a:ext>
            </a:extLst>
          </p:cNvPr>
          <p:cNvSpPr txBox="1">
            <a:spLocks/>
          </p:cNvSpPr>
          <p:nvPr/>
        </p:nvSpPr>
        <p:spPr>
          <a:xfrm>
            <a:off x="4940761" y="670300"/>
            <a:ext cx="2310478" cy="4783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Sur 539 rapports</a:t>
            </a:r>
            <a:endParaRPr lang="en-US" sz="1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Google Shape;172;p18">
            <a:extLst>
              <a:ext uri="{FF2B5EF4-FFF2-40B4-BE49-F238E27FC236}">
                <a16:creationId xmlns:a16="http://schemas.microsoft.com/office/drawing/2014/main" id="{C5B948FA-AE2D-435E-A4C0-2BCF25078F88}"/>
              </a:ext>
            </a:extLst>
          </p:cNvPr>
          <p:cNvSpPr/>
          <p:nvPr/>
        </p:nvSpPr>
        <p:spPr>
          <a:xfrm>
            <a:off x="4504442" y="4999017"/>
            <a:ext cx="3690797" cy="232570"/>
          </a:xfrm>
          <a:custGeom>
            <a:avLst/>
            <a:gdLst/>
            <a:ahLst/>
            <a:cxnLst/>
            <a:rect l="l" t="t" r="r" b="b"/>
            <a:pathLst>
              <a:path w="30422" h="1917" extrusionOk="0">
                <a:moveTo>
                  <a:pt x="1" y="1"/>
                </a:moveTo>
                <a:lnTo>
                  <a:pt x="1" y="1916"/>
                </a:lnTo>
                <a:lnTo>
                  <a:pt x="29470" y="1916"/>
                </a:lnTo>
                <a:lnTo>
                  <a:pt x="29658" y="1903"/>
                </a:lnTo>
                <a:lnTo>
                  <a:pt x="30006" y="1755"/>
                </a:lnTo>
                <a:lnTo>
                  <a:pt x="30261" y="1501"/>
                </a:lnTo>
                <a:lnTo>
                  <a:pt x="30408" y="1153"/>
                </a:lnTo>
                <a:lnTo>
                  <a:pt x="30421" y="965"/>
                </a:lnTo>
                <a:lnTo>
                  <a:pt x="30408" y="764"/>
                </a:lnTo>
                <a:lnTo>
                  <a:pt x="30261" y="429"/>
                </a:lnTo>
                <a:lnTo>
                  <a:pt x="30006" y="161"/>
                </a:lnTo>
                <a:lnTo>
                  <a:pt x="29658" y="14"/>
                </a:lnTo>
                <a:lnTo>
                  <a:pt x="2947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73;p18">
            <a:extLst>
              <a:ext uri="{FF2B5EF4-FFF2-40B4-BE49-F238E27FC236}">
                <a16:creationId xmlns:a16="http://schemas.microsoft.com/office/drawing/2014/main" id="{2B1B0FCC-DD20-4A52-A02E-1A69FC20B3C8}"/>
              </a:ext>
            </a:extLst>
          </p:cNvPr>
          <p:cNvSpPr/>
          <p:nvPr/>
        </p:nvSpPr>
        <p:spPr>
          <a:xfrm>
            <a:off x="4504442" y="5046211"/>
            <a:ext cx="396000" cy="139882"/>
          </a:xfrm>
          <a:custGeom>
            <a:avLst/>
            <a:gdLst/>
            <a:ahLst/>
            <a:cxnLst/>
            <a:rect l="l" t="t" r="r" b="b"/>
            <a:pathLst>
              <a:path w="20322" h="1153" extrusionOk="0">
                <a:moveTo>
                  <a:pt x="1" y="0"/>
                </a:moveTo>
                <a:lnTo>
                  <a:pt x="1" y="1152"/>
                </a:lnTo>
                <a:lnTo>
                  <a:pt x="19745" y="1152"/>
                </a:lnTo>
                <a:lnTo>
                  <a:pt x="19866" y="1139"/>
                </a:lnTo>
                <a:lnTo>
                  <a:pt x="20067" y="1045"/>
                </a:lnTo>
                <a:lnTo>
                  <a:pt x="20228" y="898"/>
                </a:lnTo>
                <a:lnTo>
                  <a:pt x="20308" y="683"/>
                </a:lnTo>
                <a:lnTo>
                  <a:pt x="20321" y="576"/>
                </a:lnTo>
                <a:lnTo>
                  <a:pt x="20308" y="455"/>
                </a:lnTo>
                <a:lnTo>
                  <a:pt x="20228" y="255"/>
                </a:lnTo>
                <a:lnTo>
                  <a:pt x="20067" y="94"/>
                </a:lnTo>
                <a:lnTo>
                  <a:pt x="19866" y="13"/>
                </a:lnTo>
                <a:lnTo>
                  <a:pt x="19745" y="0"/>
                </a:lnTo>
                <a:close/>
              </a:path>
            </a:pathLst>
          </a:custGeom>
          <a:solidFill>
            <a:srgbClr val="004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74;p18">
            <a:extLst>
              <a:ext uri="{FF2B5EF4-FFF2-40B4-BE49-F238E27FC236}">
                <a16:creationId xmlns:a16="http://schemas.microsoft.com/office/drawing/2014/main" id="{6711420F-0C50-4096-B498-7F6F25251C42}"/>
              </a:ext>
            </a:extLst>
          </p:cNvPr>
          <p:cNvSpPr/>
          <p:nvPr/>
        </p:nvSpPr>
        <p:spPr>
          <a:xfrm>
            <a:off x="3964925" y="4626925"/>
            <a:ext cx="703777" cy="703777"/>
          </a:xfrm>
          <a:custGeom>
            <a:avLst/>
            <a:gdLst/>
            <a:ahLst/>
            <a:cxnLst/>
            <a:rect l="l" t="t" r="r" b="b"/>
            <a:pathLst>
              <a:path w="5801" h="5801" extrusionOk="0">
                <a:moveTo>
                  <a:pt x="2907" y="0"/>
                </a:moveTo>
                <a:lnTo>
                  <a:pt x="2599" y="13"/>
                </a:lnTo>
                <a:lnTo>
                  <a:pt x="2036" y="121"/>
                </a:lnTo>
                <a:lnTo>
                  <a:pt x="1514" y="348"/>
                </a:lnTo>
                <a:lnTo>
                  <a:pt x="1059" y="656"/>
                </a:lnTo>
                <a:lnTo>
                  <a:pt x="657" y="1058"/>
                </a:lnTo>
                <a:lnTo>
                  <a:pt x="349" y="1514"/>
                </a:lnTo>
                <a:lnTo>
                  <a:pt x="134" y="2036"/>
                </a:lnTo>
                <a:lnTo>
                  <a:pt x="14" y="2599"/>
                </a:lnTo>
                <a:lnTo>
                  <a:pt x="0" y="2907"/>
                </a:lnTo>
                <a:lnTo>
                  <a:pt x="14" y="3202"/>
                </a:lnTo>
                <a:lnTo>
                  <a:pt x="134" y="3764"/>
                </a:lnTo>
                <a:lnTo>
                  <a:pt x="349" y="4287"/>
                </a:lnTo>
                <a:lnTo>
                  <a:pt x="657" y="4755"/>
                </a:lnTo>
                <a:lnTo>
                  <a:pt x="1059" y="5144"/>
                </a:lnTo>
                <a:lnTo>
                  <a:pt x="1514" y="5452"/>
                </a:lnTo>
                <a:lnTo>
                  <a:pt x="2036" y="5680"/>
                </a:lnTo>
                <a:lnTo>
                  <a:pt x="2599" y="5787"/>
                </a:lnTo>
                <a:lnTo>
                  <a:pt x="2907" y="5800"/>
                </a:lnTo>
                <a:lnTo>
                  <a:pt x="3202" y="5787"/>
                </a:lnTo>
                <a:lnTo>
                  <a:pt x="3764" y="5680"/>
                </a:lnTo>
                <a:lnTo>
                  <a:pt x="4287" y="5452"/>
                </a:lnTo>
                <a:lnTo>
                  <a:pt x="4756" y="5144"/>
                </a:lnTo>
                <a:lnTo>
                  <a:pt x="5144" y="4755"/>
                </a:lnTo>
                <a:lnTo>
                  <a:pt x="5452" y="4287"/>
                </a:lnTo>
                <a:lnTo>
                  <a:pt x="5680" y="3764"/>
                </a:lnTo>
                <a:lnTo>
                  <a:pt x="5800" y="3202"/>
                </a:lnTo>
                <a:lnTo>
                  <a:pt x="5800" y="2907"/>
                </a:lnTo>
                <a:lnTo>
                  <a:pt x="5800" y="2599"/>
                </a:lnTo>
                <a:lnTo>
                  <a:pt x="5680" y="2036"/>
                </a:lnTo>
                <a:lnTo>
                  <a:pt x="5452" y="1514"/>
                </a:lnTo>
                <a:lnTo>
                  <a:pt x="5144" y="1058"/>
                </a:lnTo>
                <a:lnTo>
                  <a:pt x="4756" y="656"/>
                </a:lnTo>
                <a:lnTo>
                  <a:pt x="4287" y="348"/>
                </a:lnTo>
                <a:lnTo>
                  <a:pt x="3764" y="121"/>
                </a:lnTo>
                <a:lnTo>
                  <a:pt x="3202" y="13"/>
                </a:lnTo>
                <a:lnTo>
                  <a:pt x="2907" y="0"/>
                </a:lnTo>
                <a:close/>
              </a:path>
            </a:pathLst>
          </a:custGeom>
          <a:solidFill>
            <a:srgbClr val="004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78;p18">
            <a:extLst>
              <a:ext uri="{FF2B5EF4-FFF2-40B4-BE49-F238E27FC236}">
                <a16:creationId xmlns:a16="http://schemas.microsoft.com/office/drawing/2014/main" id="{A2C48B41-FC9B-4A94-A1C8-400F9AA263C6}"/>
              </a:ext>
            </a:extLst>
          </p:cNvPr>
          <p:cNvSpPr txBox="1"/>
          <p:nvPr/>
        </p:nvSpPr>
        <p:spPr>
          <a:xfrm>
            <a:off x="3918850" y="4799132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dirty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4</a:t>
            </a:r>
            <a:r>
              <a:rPr lang="en-GB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45" name="Google Shape;179;p18">
            <a:extLst>
              <a:ext uri="{FF2B5EF4-FFF2-40B4-BE49-F238E27FC236}">
                <a16:creationId xmlns:a16="http://schemas.microsoft.com/office/drawing/2014/main" id="{E1B56549-9D21-45FC-8196-3177FB1FBAB5}"/>
              </a:ext>
            </a:extLst>
          </p:cNvPr>
          <p:cNvSpPr txBox="1"/>
          <p:nvPr/>
        </p:nvSpPr>
        <p:spPr>
          <a:xfrm>
            <a:off x="2187701" y="4863707"/>
            <a:ext cx="1593723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4C92"/>
                </a:solidFill>
                <a:latin typeface="Arial Black" panose="020B0A04020102020204" pitchFamily="34" charset="0"/>
                <a:ea typeface="Fira Sans Extra Condensed"/>
                <a:cs typeface="Fira Sans Extra Condensed"/>
                <a:sym typeface="Fira Sans Extra Condensed"/>
              </a:rPr>
              <a:t>RPA</a:t>
            </a:r>
            <a:endParaRPr b="1" dirty="0">
              <a:solidFill>
                <a:srgbClr val="004C92"/>
              </a:solidFill>
              <a:latin typeface="Arial Black" panose="020B0A04020102020204" pitchFamily="34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" name="Google Shape;185;p18">
            <a:extLst>
              <a:ext uri="{FF2B5EF4-FFF2-40B4-BE49-F238E27FC236}">
                <a16:creationId xmlns:a16="http://schemas.microsoft.com/office/drawing/2014/main" id="{7FEA452A-381F-47F4-96D9-A340A546F069}"/>
              </a:ext>
            </a:extLst>
          </p:cNvPr>
          <p:cNvSpPr txBox="1"/>
          <p:nvPr/>
        </p:nvSpPr>
        <p:spPr>
          <a:xfrm>
            <a:off x="8389624" y="4752982"/>
            <a:ext cx="2735575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Data </a:t>
            </a:r>
            <a:r>
              <a:rPr lang="fr-FR" sz="1200" dirty="0" err="1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quality</a:t>
            </a:r>
            <a:r>
              <a:rPr lang="fr-FR" sz="12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, exhaustivité des milestones, disponibilité des documents pour les grands comptes</a:t>
            </a:r>
            <a:endParaRPr sz="1200" dirty="0">
              <a:solidFill>
                <a:schemeClr val="dk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042725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1AF3C4-C9FE-49A2-87DF-9F01D506D4B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219170"/>
            <a:fld id="{59894E3C-CCE6-F242-84E3-BCBDD257A1E1}" type="slidenum">
              <a:rPr lang="fr-FR">
                <a:solidFill>
                  <a:srgbClr val="4E4F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1219170"/>
              <a:t>5</a:t>
            </a:fld>
            <a:endParaRPr lang="fr-FR">
              <a:solidFill>
                <a:srgbClr val="4E4F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Google Shape;163;p18">
            <a:extLst>
              <a:ext uri="{FF2B5EF4-FFF2-40B4-BE49-F238E27FC236}">
                <a16:creationId xmlns:a16="http://schemas.microsoft.com/office/drawing/2014/main" id="{B4905C20-5DF8-4350-8D9C-C27F4C63FA8B}"/>
              </a:ext>
            </a:extLst>
          </p:cNvPr>
          <p:cNvSpPr/>
          <p:nvPr/>
        </p:nvSpPr>
        <p:spPr>
          <a:xfrm>
            <a:off x="4513967" y="1440000"/>
            <a:ext cx="3690797" cy="230993"/>
          </a:xfrm>
          <a:custGeom>
            <a:avLst/>
            <a:gdLst/>
            <a:ahLst/>
            <a:cxnLst/>
            <a:rect l="l" t="t" r="r" b="b"/>
            <a:pathLst>
              <a:path w="30422" h="1904" extrusionOk="0">
                <a:moveTo>
                  <a:pt x="1" y="1"/>
                </a:moveTo>
                <a:lnTo>
                  <a:pt x="1" y="1903"/>
                </a:lnTo>
                <a:lnTo>
                  <a:pt x="29470" y="1903"/>
                </a:lnTo>
                <a:lnTo>
                  <a:pt x="29658" y="1890"/>
                </a:lnTo>
                <a:lnTo>
                  <a:pt x="30006" y="1742"/>
                </a:lnTo>
                <a:lnTo>
                  <a:pt x="30261" y="1488"/>
                </a:lnTo>
                <a:lnTo>
                  <a:pt x="30408" y="1140"/>
                </a:lnTo>
                <a:lnTo>
                  <a:pt x="30421" y="952"/>
                </a:lnTo>
                <a:lnTo>
                  <a:pt x="30408" y="751"/>
                </a:lnTo>
                <a:lnTo>
                  <a:pt x="30261" y="416"/>
                </a:lnTo>
                <a:lnTo>
                  <a:pt x="30006" y="148"/>
                </a:lnTo>
                <a:lnTo>
                  <a:pt x="29658" y="14"/>
                </a:lnTo>
                <a:lnTo>
                  <a:pt x="2947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4;p18">
            <a:extLst>
              <a:ext uri="{FF2B5EF4-FFF2-40B4-BE49-F238E27FC236}">
                <a16:creationId xmlns:a16="http://schemas.microsoft.com/office/drawing/2014/main" id="{B1AC9DD5-C113-4036-B920-063BDAAACA25}"/>
              </a:ext>
            </a:extLst>
          </p:cNvPr>
          <p:cNvSpPr/>
          <p:nvPr/>
        </p:nvSpPr>
        <p:spPr>
          <a:xfrm>
            <a:off x="4513967" y="1476000"/>
            <a:ext cx="1080000" cy="155974"/>
          </a:xfrm>
          <a:custGeom>
            <a:avLst/>
            <a:gdLst/>
            <a:ahLst/>
            <a:cxnLst/>
            <a:rect l="l" t="t" r="r" b="b"/>
            <a:pathLst>
              <a:path w="18205" h="1153" extrusionOk="0">
                <a:moveTo>
                  <a:pt x="1" y="0"/>
                </a:moveTo>
                <a:lnTo>
                  <a:pt x="1" y="1152"/>
                </a:lnTo>
                <a:lnTo>
                  <a:pt x="17629" y="1152"/>
                </a:lnTo>
                <a:lnTo>
                  <a:pt x="17749" y="1139"/>
                </a:lnTo>
                <a:lnTo>
                  <a:pt x="17950" y="1058"/>
                </a:lnTo>
                <a:lnTo>
                  <a:pt x="18111" y="898"/>
                </a:lnTo>
                <a:lnTo>
                  <a:pt x="18191" y="697"/>
                </a:lnTo>
                <a:lnTo>
                  <a:pt x="18205" y="576"/>
                </a:lnTo>
                <a:lnTo>
                  <a:pt x="18191" y="455"/>
                </a:lnTo>
                <a:lnTo>
                  <a:pt x="18111" y="255"/>
                </a:lnTo>
                <a:lnTo>
                  <a:pt x="17950" y="94"/>
                </a:lnTo>
                <a:lnTo>
                  <a:pt x="17749" y="13"/>
                </a:lnTo>
                <a:lnTo>
                  <a:pt x="17629" y="0"/>
                </a:lnTo>
                <a:close/>
              </a:path>
            </a:pathLst>
          </a:custGeom>
          <a:solidFill>
            <a:srgbClr val="52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165;p18">
            <a:extLst>
              <a:ext uri="{FF2B5EF4-FFF2-40B4-BE49-F238E27FC236}">
                <a16:creationId xmlns:a16="http://schemas.microsoft.com/office/drawing/2014/main" id="{5149140E-8067-440D-B644-AA7BB9694CAC}"/>
              </a:ext>
            </a:extLst>
          </p:cNvPr>
          <p:cNvSpPr/>
          <p:nvPr/>
        </p:nvSpPr>
        <p:spPr>
          <a:xfrm>
            <a:off x="3974450" y="1152000"/>
            <a:ext cx="703777" cy="703777"/>
          </a:xfrm>
          <a:custGeom>
            <a:avLst/>
            <a:gdLst/>
            <a:ahLst/>
            <a:cxnLst/>
            <a:rect l="l" t="t" r="r" b="b"/>
            <a:pathLst>
              <a:path w="5801" h="5801" extrusionOk="0">
                <a:moveTo>
                  <a:pt x="2907" y="0"/>
                </a:moveTo>
                <a:lnTo>
                  <a:pt x="2599" y="13"/>
                </a:lnTo>
                <a:lnTo>
                  <a:pt x="2036" y="121"/>
                </a:lnTo>
                <a:lnTo>
                  <a:pt x="1514" y="348"/>
                </a:lnTo>
                <a:lnTo>
                  <a:pt x="1059" y="656"/>
                </a:lnTo>
                <a:lnTo>
                  <a:pt x="657" y="1058"/>
                </a:lnTo>
                <a:lnTo>
                  <a:pt x="349" y="1514"/>
                </a:lnTo>
                <a:lnTo>
                  <a:pt x="134" y="2036"/>
                </a:lnTo>
                <a:lnTo>
                  <a:pt x="14" y="2599"/>
                </a:lnTo>
                <a:lnTo>
                  <a:pt x="0" y="2907"/>
                </a:lnTo>
                <a:lnTo>
                  <a:pt x="14" y="3202"/>
                </a:lnTo>
                <a:lnTo>
                  <a:pt x="134" y="3764"/>
                </a:lnTo>
                <a:lnTo>
                  <a:pt x="349" y="4287"/>
                </a:lnTo>
                <a:lnTo>
                  <a:pt x="657" y="4755"/>
                </a:lnTo>
                <a:lnTo>
                  <a:pt x="1059" y="5144"/>
                </a:lnTo>
                <a:lnTo>
                  <a:pt x="1514" y="5452"/>
                </a:lnTo>
                <a:lnTo>
                  <a:pt x="2036" y="5680"/>
                </a:lnTo>
                <a:lnTo>
                  <a:pt x="2599" y="5800"/>
                </a:lnTo>
                <a:lnTo>
                  <a:pt x="3202" y="5800"/>
                </a:lnTo>
                <a:lnTo>
                  <a:pt x="3764" y="5680"/>
                </a:lnTo>
                <a:lnTo>
                  <a:pt x="4287" y="5452"/>
                </a:lnTo>
                <a:lnTo>
                  <a:pt x="4756" y="5144"/>
                </a:lnTo>
                <a:lnTo>
                  <a:pt x="5144" y="4755"/>
                </a:lnTo>
                <a:lnTo>
                  <a:pt x="5452" y="4287"/>
                </a:lnTo>
                <a:lnTo>
                  <a:pt x="5680" y="3764"/>
                </a:lnTo>
                <a:lnTo>
                  <a:pt x="5800" y="3202"/>
                </a:lnTo>
                <a:lnTo>
                  <a:pt x="5800" y="2907"/>
                </a:lnTo>
                <a:lnTo>
                  <a:pt x="5800" y="2599"/>
                </a:lnTo>
                <a:lnTo>
                  <a:pt x="5680" y="2036"/>
                </a:lnTo>
                <a:lnTo>
                  <a:pt x="5452" y="1514"/>
                </a:lnTo>
                <a:lnTo>
                  <a:pt x="5144" y="1058"/>
                </a:lnTo>
                <a:lnTo>
                  <a:pt x="4756" y="656"/>
                </a:lnTo>
                <a:lnTo>
                  <a:pt x="4287" y="348"/>
                </a:lnTo>
                <a:lnTo>
                  <a:pt x="3764" y="121"/>
                </a:lnTo>
                <a:lnTo>
                  <a:pt x="3202" y="13"/>
                </a:lnTo>
                <a:lnTo>
                  <a:pt x="2907" y="0"/>
                </a:lnTo>
                <a:close/>
              </a:path>
            </a:pathLst>
          </a:custGeom>
          <a:solidFill>
            <a:srgbClr val="52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75;p18">
            <a:extLst>
              <a:ext uri="{FF2B5EF4-FFF2-40B4-BE49-F238E27FC236}">
                <a16:creationId xmlns:a16="http://schemas.microsoft.com/office/drawing/2014/main" id="{0B98A9D9-F757-4B77-B9BA-7E86E3495F6F}"/>
              </a:ext>
            </a:extLst>
          </p:cNvPr>
          <p:cNvSpPr txBox="1"/>
          <p:nvPr/>
        </p:nvSpPr>
        <p:spPr>
          <a:xfrm>
            <a:off x="3928375" y="1296000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dirty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24</a:t>
            </a:r>
            <a:r>
              <a:rPr lang="en-GB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67" name="Google Shape;182;p18">
            <a:extLst>
              <a:ext uri="{FF2B5EF4-FFF2-40B4-BE49-F238E27FC236}">
                <a16:creationId xmlns:a16="http://schemas.microsoft.com/office/drawing/2014/main" id="{96C1642C-D14D-426B-95EA-00B90BC5FEB4}"/>
              </a:ext>
            </a:extLst>
          </p:cNvPr>
          <p:cNvSpPr txBox="1"/>
          <p:nvPr/>
        </p:nvSpPr>
        <p:spPr>
          <a:xfrm>
            <a:off x="2781300" y="1260000"/>
            <a:ext cx="1047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52DEFF"/>
                </a:solidFill>
                <a:latin typeface="Arial Black" panose="020B0A04020102020204" pitchFamily="34" charset="0"/>
                <a:ea typeface="Fira Sans Extra Condensed"/>
                <a:cs typeface="Fira Sans Extra Condensed"/>
                <a:sym typeface="Fira Sans Extra Condensed"/>
              </a:rPr>
              <a:t>HMO</a:t>
            </a:r>
            <a:endParaRPr b="1" dirty="0">
              <a:solidFill>
                <a:srgbClr val="52DEFF"/>
              </a:solidFill>
              <a:latin typeface="Arial Black" panose="020B0A04020102020204" pitchFamily="34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1" name="Google Shape;186;p18">
            <a:extLst>
              <a:ext uri="{FF2B5EF4-FFF2-40B4-BE49-F238E27FC236}">
                <a16:creationId xmlns:a16="http://schemas.microsoft.com/office/drawing/2014/main" id="{9F8D2E5A-1914-46BC-87F2-7A75AF9B5B72}"/>
              </a:ext>
            </a:extLst>
          </p:cNvPr>
          <p:cNvSpPr txBox="1"/>
          <p:nvPr/>
        </p:nvSpPr>
        <p:spPr>
          <a:xfrm>
            <a:off x="8399150" y="1224000"/>
            <a:ext cx="2611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Flash </a:t>
            </a:r>
            <a:r>
              <a:rPr lang="fr-FR" sz="1200" dirty="0" err="1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Airfreight</a:t>
            </a:r>
            <a:r>
              <a:rPr lang="fr-FR" sz="12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/</a:t>
            </a:r>
            <a:r>
              <a:rPr lang="fr-FR" sz="1200" dirty="0" err="1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Seafreight</a:t>
            </a:r>
            <a:r>
              <a:rPr lang="fr-FR" sz="12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, monitoring, data </a:t>
            </a:r>
            <a:r>
              <a:rPr lang="fr-FR" sz="1200" dirty="0" err="1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quality</a:t>
            </a:r>
            <a:endParaRPr sz="1200" dirty="0">
              <a:solidFill>
                <a:schemeClr val="dk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3AC638-4976-44EE-8F2B-A6E25A2C3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075" y="1950300"/>
            <a:ext cx="5855849" cy="43665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332FF10-8A6C-45F9-BD60-7FADB4505723}"/>
              </a:ext>
            </a:extLst>
          </p:cNvPr>
          <p:cNvSpPr txBox="1">
            <a:spLocks/>
          </p:cNvSpPr>
          <p:nvPr/>
        </p:nvSpPr>
        <p:spPr>
          <a:xfrm>
            <a:off x="332299" y="94311"/>
            <a:ext cx="6935275" cy="43234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defTabSz="609585"/>
            <a:r>
              <a:rPr lang="en-US" sz="2400" cap="all" dirty="0">
                <a:solidFill>
                  <a:srgbClr val="3A75C4"/>
                </a:solidFill>
                <a:cs typeface="Arial" panose="020B0604020202020204" pitchFamily="34" charset="0"/>
              </a:rPr>
              <a:t>DESTINATAIRES LES PLUS </a:t>
            </a:r>
            <a:r>
              <a:rPr lang="en-US" sz="2400" cap="all" dirty="0" err="1">
                <a:solidFill>
                  <a:srgbClr val="3A75C4"/>
                </a:solidFill>
                <a:cs typeface="Arial" panose="020B0604020202020204" pitchFamily="34" charset="0"/>
              </a:rPr>
              <a:t>FRéQUENTS</a:t>
            </a:r>
            <a:endParaRPr lang="en-US" sz="2400" cap="all" dirty="0">
              <a:solidFill>
                <a:srgbClr val="3A75C4"/>
              </a:solidFill>
              <a:cs typeface="Arial" panose="020B060402020202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05D0D7-63E2-4A28-853B-24A0B8F55A39}"/>
              </a:ext>
            </a:extLst>
          </p:cNvPr>
          <p:cNvSpPr txBox="1">
            <a:spLocks/>
          </p:cNvSpPr>
          <p:nvPr/>
        </p:nvSpPr>
        <p:spPr>
          <a:xfrm>
            <a:off x="4940761" y="670300"/>
            <a:ext cx="2310478" cy="4783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Sur 131 rapports</a:t>
            </a:r>
            <a:endParaRPr lang="en-US" sz="1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15C9EAA-839E-464F-87B2-ED4754BC0C14}"/>
              </a:ext>
            </a:extLst>
          </p:cNvPr>
          <p:cNvSpPr txBox="1">
            <a:spLocks/>
          </p:cNvSpPr>
          <p:nvPr/>
        </p:nvSpPr>
        <p:spPr>
          <a:xfrm>
            <a:off x="9449134" y="3134234"/>
            <a:ext cx="2310478" cy="1773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France : 77%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Belgique : 14%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Italie : 8%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Suisse : 1%</a:t>
            </a:r>
            <a:endParaRPr lang="en-US" sz="1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58898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1AF3C4-C9FE-49A2-87DF-9F01D506D4B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219170"/>
            <a:fld id="{59894E3C-CCE6-F242-84E3-BCBDD257A1E1}" type="slidenum">
              <a:rPr lang="fr-FR">
                <a:solidFill>
                  <a:srgbClr val="4E4F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1219170"/>
              <a:t>6</a:t>
            </a:fld>
            <a:endParaRPr lang="fr-FR">
              <a:solidFill>
                <a:srgbClr val="4E4F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166;p18">
            <a:extLst>
              <a:ext uri="{FF2B5EF4-FFF2-40B4-BE49-F238E27FC236}">
                <a16:creationId xmlns:a16="http://schemas.microsoft.com/office/drawing/2014/main" id="{8928F8B4-0853-48AA-97AE-2F91933E429E}"/>
              </a:ext>
            </a:extLst>
          </p:cNvPr>
          <p:cNvSpPr/>
          <p:nvPr/>
        </p:nvSpPr>
        <p:spPr>
          <a:xfrm>
            <a:off x="4513967" y="1440000"/>
            <a:ext cx="3690797" cy="230872"/>
          </a:xfrm>
          <a:custGeom>
            <a:avLst/>
            <a:gdLst/>
            <a:ahLst/>
            <a:cxnLst/>
            <a:rect l="l" t="t" r="r" b="b"/>
            <a:pathLst>
              <a:path w="30422" h="1903" extrusionOk="0">
                <a:moveTo>
                  <a:pt x="1" y="0"/>
                </a:moveTo>
                <a:lnTo>
                  <a:pt x="1" y="1902"/>
                </a:lnTo>
                <a:lnTo>
                  <a:pt x="29470" y="1902"/>
                </a:lnTo>
                <a:lnTo>
                  <a:pt x="29658" y="1889"/>
                </a:lnTo>
                <a:lnTo>
                  <a:pt x="30006" y="1742"/>
                </a:lnTo>
                <a:lnTo>
                  <a:pt x="30261" y="1487"/>
                </a:lnTo>
                <a:lnTo>
                  <a:pt x="30408" y="1139"/>
                </a:lnTo>
                <a:lnTo>
                  <a:pt x="30421" y="951"/>
                </a:lnTo>
                <a:lnTo>
                  <a:pt x="30408" y="750"/>
                </a:lnTo>
                <a:lnTo>
                  <a:pt x="30261" y="416"/>
                </a:lnTo>
                <a:lnTo>
                  <a:pt x="30006" y="148"/>
                </a:lnTo>
                <a:lnTo>
                  <a:pt x="29658" y="14"/>
                </a:lnTo>
                <a:lnTo>
                  <a:pt x="294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67;p18">
            <a:extLst>
              <a:ext uri="{FF2B5EF4-FFF2-40B4-BE49-F238E27FC236}">
                <a16:creationId xmlns:a16="http://schemas.microsoft.com/office/drawing/2014/main" id="{82803B75-95F4-4C6E-B800-BA3A5931F2F6}"/>
              </a:ext>
            </a:extLst>
          </p:cNvPr>
          <p:cNvSpPr/>
          <p:nvPr/>
        </p:nvSpPr>
        <p:spPr>
          <a:xfrm>
            <a:off x="4513967" y="1476000"/>
            <a:ext cx="540000" cy="139882"/>
          </a:xfrm>
          <a:custGeom>
            <a:avLst/>
            <a:gdLst/>
            <a:ahLst/>
            <a:cxnLst/>
            <a:rect l="l" t="t" r="r" b="b"/>
            <a:pathLst>
              <a:path w="24555" h="1153" extrusionOk="0">
                <a:moveTo>
                  <a:pt x="1" y="0"/>
                </a:moveTo>
                <a:lnTo>
                  <a:pt x="1" y="1152"/>
                </a:lnTo>
                <a:lnTo>
                  <a:pt x="23992" y="1152"/>
                </a:lnTo>
                <a:lnTo>
                  <a:pt x="24099" y="1139"/>
                </a:lnTo>
                <a:lnTo>
                  <a:pt x="24313" y="1059"/>
                </a:lnTo>
                <a:lnTo>
                  <a:pt x="24461" y="898"/>
                </a:lnTo>
                <a:lnTo>
                  <a:pt x="24554" y="697"/>
                </a:lnTo>
                <a:lnTo>
                  <a:pt x="24554" y="576"/>
                </a:lnTo>
                <a:lnTo>
                  <a:pt x="24554" y="456"/>
                </a:lnTo>
                <a:lnTo>
                  <a:pt x="24461" y="255"/>
                </a:lnTo>
                <a:lnTo>
                  <a:pt x="24313" y="94"/>
                </a:lnTo>
                <a:lnTo>
                  <a:pt x="24099" y="14"/>
                </a:lnTo>
                <a:lnTo>
                  <a:pt x="2399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68;p18">
            <a:extLst>
              <a:ext uri="{FF2B5EF4-FFF2-40B4-BE49-F238E27FC236}">
                <a16:creationId xmlns:a16="http://schemas.microsoft.com/office/drawing/2014/main" id="{3C5351E3-1E25-401F-8199-9795B8AA5CBB}"/>
              </a:ext>
            </a:extLst>
          </p:cNvPr>
          <p:cNvSpPr/>
          <p:nvPr/>
        </p:nvSpPr>
        <p:spPr>
          <a:xfrm>
            <a:off x="3974450" y="1152000"/>
            <a:ext cx="703777" cy="703777"/>
          </a:xfrm>
          <a:custGeom>
            <a:avLst/>
            <a:gdLst/>
            <a:ahLst/>
            <a:cxnLst/>
            <a:rect l="l" t="t" r="r" b="b"/>
            <a:pathLst>
              <a:path w="5801" h="5801" extrusionOk="0">
                <a:moveTo>
                  <a:pt x="2907" y="0"/>
                </a:moveTo>
                <a:lnTo>
                  <a:pt x="2599" y="14"/>
                </a:lnTo>
                <a:lnTo>
                  <a:pt x="2036" y="121"/>
                </a:lnTo>
                <a:lnTo>
                  <a:pt x="1514" y="349"/>
                </a:lnTo>
                <a:lnTo>
                  <a:pt x="1059" y="657"/>
                </a:lnTo>
                <a:lnTo>
                  <a:pt x="657" y="1059"/>
                </a:lnTo>
                <a:lnTo>
                  <a:pt x="349" y="1514"/>
                </a:lnTo>
                <a:lnTo>
                  <a:pt x="134" y="2036"/>
                </a:lnTo>
                <a:lnTo>
                  <a:pt x="14" y="2599"/>
                </a:lnTo>
                <a:lnTo>
                  <a:pt x="0" y="2907"/>
                </a:lnTo>
                <a:lnTo>
                  <a:pt x="14" y="3202"/>
                </a:lnTo>
                <a:lnTo>
                  <a:pt x="134" y="3764"/>
                </a:lnTo>
                <a:lnTo>
                  <a:pt x="349" y="4287"/>
                </a:lnTo>
                <a:lnTo>
                  <a:pt x="657" y="4756"/>
                </a:lnTo>
                <a:lnTo>
                  <a:pt x="1059" y="5144"/>
                </a:lnTo>
                <a:lnTo>
                  <a:pt x="1514" y="5452"/>
                </a:lnTo>
                <a:lnTo>
                  <a:pt x="2036" y="5680"/>
                </a:lnTo>
                <a:lnTo>
                  <a:pt x="2599" y="5787"/>
                </a:lnTo>
                <a:lnTo>
                  <a:pt x="2907" y="5801"/>
                </a:lnTo>
                <a:lnTo>
                  <a:pt x="3202" y="5787"/>
                </a:lnTo>
                <a:lnTo>
                  <a:pt x="3764" y="5680"/>
                </a:lnTo>
                <a:lnTo>
                  <a:pt x="4287" y="5452"/>
                </a:lnTo>
                <a:lnTo>
                  <a:pt x="4756" y="5144"/>
                </a:lnTo>
                <a:lnTo>
                  <a:pt x="5144" y="4756"/>
                </a:lnTo>
                <a:lnTo>
                  <a:pt x="5452" y="4287"/>
                </a:lnTo>
                <a:lnTo>
                  <a:pt x="5680" y="3764"/>
                </a:lnTo>
                <a:lnTo>
                  <a:pt x="5800" y="3202"/>
                </a:lnTo>
                <a:lnTo>
                  <a:pt x="5800" y="2907"/>
                </a:lnTo>
                <a:lnTo>
                  <a:pt x="5800" y="2599"/>
                </a:lnTo>
                <a:lnTo>
                  <a:pt x="5680" y="2036"/>
                </a:lnTo>
                <a:lnTo>
                  <a:pt x="5452" y="1514"/>
                </a:lnTo>
                <a:lnTo>
                  <a:pt x="5144" y="1059"/>
                </a:lnTo>
                <a:lnTo>
                  <a:pt x="4756" y="657"/>
                </a:lnTo>
                <a:lnTo>
                  <a:pt x="4287" y="349"/>
                </a:lnTo>
                <a:lnTo>
                  <a:pt x="3764" y="121"/>
                </a:lnTo>
                <a:lnTo>
                  <a:pt x="3202" y="14"/>
                </a:lnTo>
                <a:lnTo>
                  <a:pt x="2907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76;p18">
            <a:extLst>
              <a:ext uri="{FF2B5EF4-FFF2-40B4-BE49-F238E27FC236}">
                <a16:creationId xmlns:a16="http://schemas.microsoft.com/office/drawing/2014/main" id="{3A3EF212-47BF-478D-B225-348410CC22FF}"/>
              </a:ext>
            </a:extLst>
          </p:cNvPr>
          <p:cNvSpPr txBox="1"/>
          <p:nvPr/>
        </p:nvSpPr>
        <p:spPr>
          <a:xfrm>
            <a:off x="3928375" y="1296000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</a:t>
            </a:r>
            <a:r>
              <a:rPr lang="en-GB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66" name="Google Shape;181;p18">
            <a:extLst>
              <a:ext uri="{FF2B5EF4-FFF2-40B4-BE49-F238E27FC236}">
                <a16:creationId xmlns:a16="http://schemas.microsoft.com/office/drawing/2014/main" id="{40B72EBA-5C6E-4A93-846D-A6689366D0D8}"/>
              </a:ext>
            </a:extLst>
          </p:cNvPr>
          <p:cNvSpPr txBox="1"/>
          <p:nvPr/>
        </p:nvSpPr>
        <p:spPr>
          <a:xfrm>
            <a:off x="615217" y="1260000"/>
            <a:ext cx="3181349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B0F0"/>
                </a:solidFill>
                <a:latin typeface="Arial Black" panose="020B0A04020102020204" pitchFamily="34" charset="0"/>
                <a:ea typeface="Fira Sans Extra Condensed"/>
                <a:cs typeface="Fira Sans Extra Condensed"/>
                <a:sym typeface="Fira Sans Extra Condensed"/>
              </a:rPr>
              <a:t>DIRECTEUR D’AGENCE</a:t>
            </a:r>
            <a:endParaRPr b="1" dirty="0">
              <a:solidFill>
                <a:srgbClr val="00B0F0"/>
              </a:solidFill>
              <a:latin typeface="Arial Black" panose="020B0A04020102020204" pitchFamily="34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" name="Google Shape;184;p18">
            <a:extLst>
              <a:ext uri="{FF2B5EF4-FFF2-40B4-BE49-F238E27FC236}">
                <a16:creationId xmlns:a16="http://schemas.microsoft.com/office/drawing/2014/main" id="{6ED2650E-7DF3-46E1-8ABC-795A6C75965D}"/>
              </a:ext>
            </a:extLst>
          </p:cNvPr>
          <p:cNvSpPr txBox="1"/>
          <p:nvPr/>
        </p:nvSpPr>
        <p:spPr>
          <a:xfrm>
            <a:off x="8399150" y="1224000"/>
            <a:ext cx="2611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Performance des cellules, rendement, data </a:t>
            </a:r>
            <a:r>
              <a:rPr lang="fr-FR" sz="1200" dirty="0" err="1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quality</a:t>
            </a:r>
            <a:endParaRPr sz="1200" dirty="0">
              <a:solidFill>
                <a:schemeClr val="dk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A6781A2-1B49-4147-B80F-32A7ACAD4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707" y="4923316"/>
            <a:ext cx="1184462" cy="13934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76E29D8-F406-4A46-8D6C-1EA5CFE6F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5768" y="4923316"/>
            <a:ext cx="1536799" cy="1393484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B78A5E2-FA34-474C-A24C-54C29C7E6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815" y="1959772"/>
            <a:ext cx="5840109" cy="435702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2A822F6-D699-4ACC-96E0-0E26482AC6C4}"/>
              </a:ext>
            </a:extLst>
          </p:cNvPr>
          <p:cNvSpPr txBox="1">
            <a:spLocks/>
          </p:cNvSpPr>
          <p:nvPr/>
        </p:nvSpPr>
        <p:spPr>
          <a:xfrm>
            <a:off x="332299" y="94311"/>
            <a:ext cx="6935275" cy="43234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defTabSz="609585"/>
            <a:r>
              <a:rPr lang="en-US" sz="2400" cap="all" dirty="0">
                <a:solidFill>
                  <a:srgbClr val="3A75C4"/>
                </a:solidFill>
                <a:cs typeface="Arial" panose="020B0604020202020204" pitchFamily="34" charset="0"/>
              </a:rPr>
              <a:t>DESTINATAIRES LES PLUS </a:t>
            </a:r>
            <a:r>
              <a:rPr lang="en-US" sz="2400" cap="all" dirty="0" err="1">
                <a:solidFill>
                  <a:srgbClr val="3A75C4"/>
                </a:solidFill>
                <a:cs typeface="Arial" panose="020B0604020202020204" pitchFamily="34" charset="0"/>
              </a:rPr>
              <a:t>FRéQUENTS</a:t>
            </a:r>
            <a:endParaRPr lang="en-US" sz="2400" cap="all" dirty="0">
              <a:solidFill>
                <a:srgbClr val="3A75C4"/>
              </a:solidFill>
              <a:cs typeface="Arial" panose="020B0604020202020204" pitchFamily="34" charset="0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01B3893-8EA2-4866-8623-652E9D4DB324}"/>
              </a:ext>
            </a:extLst>
          </p:cNvPr>
          <p:cNvSpPr txBox="1">
            <a:spLocks/>
          </p:cNvSpPr>
          <p:nvPr/>
        </p:nvSpPr>
        <p:spPr>
          <a:xfrm>
            <a:off x="4940761" y="670300"/>
            <a:ext cx="2310478" cy="4783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Sur 42 rapports</a:t>
            </a:r>
            <a:endParaRPr lang="en-US" sz="1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40486BF-26E3-43BE-AB36-D972AFFF1A1B}"/>
              </a:ext>
            </a:extLst>
          </p:cNvPr>
          <p:cNvSpPr txBox="1">
            <a:spLocks/>
          </p:cNvSpPr>
          <p:nvPr/>
        </p:nvSpPr>
        <p:spPr>
          <a:xfrm>
            <a:off x="9449134" y="3134235"/>
            <a:ext cx="2361866" cy="726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France : 98%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Luxembourg : 2%</a:t>
            </a:r>
            <a:endParaRPr lang="en-US" sz="1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1596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1AF3C4-C9FE-49A2-87DF-9F01D506D4B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219170"/>
            <a:fld id="{59894E3C-CCE6-F242-84E3-BCBDD257A1E1}" type="slidenum">
              <a:rPr lang="fr-FR">
                <a:solidFill>
                  <a:srgbClr val="4E4F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1219170"/>
              <a:t>7</a:t>
            </a:fld>
            <a:endParaRPr lang="fr-FR">
              <a:solidFill>
                <a:srgbClr val="4E4F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Google Shape;169;p18">
            <a:extLst>
              <a:ext uri="{FF2B5EF4-FFF2-40B4-BE49-F238E27FC236}">
                <a16:creationId xmlns:a16="http://schemas.microsoft.com/office/drawing/2014/main" id="{9BFC37E2-A3E7-4739-8541-C050F2A40286}"/>
              </a:ext>
            </a:extLst>
          </p:cNvPr>
          <p:cNvSpPr/>
          <p:nvPr/>
        </p:nvSpPr>
        <p:spPr>
          <a:xfrm>
            <a:off x="4513967" y="1440000"/>
            <a:ext cx="3690797" cy="230872"/>
          </a:xfrm>
          <a:custGeom>
            <a:avLst/>
            <a:gdLst/>
            <a:ahLst/>
            <a:cxnLst/>
            <a:rect l="l" t="t" r="r" b="b"/>
            <a:pathLst>
              <a:path w="30422" h="1903" extrusionOk="0">
                <a:moveTo>
                  <a:pt x="1" y="1"/>
                </a:moveTo>
                <a:lnTo>
                  <a:pt x="1" y="1903"/>
                </a:lnTo>
                <a:lnTo>
                  <a:pt x="29470" y="1903"/>
                </a:lnTo>
                <a:lnTo>
                  <a:pt x="29658" y="1889"/>
                </a:lnTo>
                <a:lnTo>
                  <a:pt x="30006" y="1742"/>
                </a:lnTo>
                <a:lnTo>
                  <a:pt x="30261" y="1488"/>
                </a:lnTo>
                <a:lnTo>
                  <a:pt x="30408" y="1139"/>
                </a:lnTo>
                <a:lnTo>
                  <a:pt x="30421" y="952"/>
                </a:lnTo>
                <a:lnTo>
                  <a:pt x="30408" y="751"/>
                </a:lnTo>
                <a:lnTo>
                  <a:pt x="30261" y="416"/>
                </a:lnTo>
                <a:lnTo>
                  <a:pt x="30006" y="148"/>
                </a:lnTo>
                <a:lnTo>
                  <a:pt x="29658" y="14"/>
                </a:lnTo>
                <a:lnTo>
                  <a:pt x="2947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70;p18">
            <a:extLst>
              <a:ext uri="{FF2B5EF4-FFF2-40B4-BE49-F238E27FC236}">
                <a16:creationId xmlns:a16="http://schemas.microsoft.com/office/drawing/2014/main" id="{C0BAADEC-6951-4605-91BA-05C60DFEE8EF}"/>
              </a:ext>
            </a:extLst>
          </p:cNvPr>
          <p:cNvSpPr/>
          <p:nvPr/>
        </p:nvSpPr>
        <p:spPr>
          <a:xfrm>
            <a:off x="4513967" y="1476000"/>
            <a:ext cx="504000" cy="139882"/>
          </a:xfrm>
          <a:custGeom>
            <a:avLst/>
            <a:gdLst/>
            <a:ahLst/>
            <a:cxnLst/>
            <a:rect l="l" t="t" r="r" b="b"/>
            <a:pathLst>
              <a:path w="9833" h="1153" extrusionOk="0">
                <a:moveTo>
                  <a:pt x="1" y="1"/>
                </a:moveTo>
                <a:lnTo>
                  <a:pt x="1" y="1153"/>
                </a:lnTo>
                <a:lnTo>
                  <a:pt x="9270" y="1153"/>
                </a:lnTo>
                <a:lnTo>
                  <a:pt x="9377" y="1139"/>
                </a:lnTo>
                <a:lnTo>
                  <a:pt x="9592" y="1046"/>
                </a:lnTo>
                <a:lnTo>
                  <a:pt x="9739" y="898"/>
                </a:lnTo>
                <a:lnTo>
                  <a:pt x="9833" y="697"/>
                </a:lnTo>
                <a:lnTo>
                  <a:pt x="9833" y="577"/>
                </a:lnTo>
                <a:lnTo>
                  <a:pt x="9833" y="456"/>
                </a:lnTo>
                <a:lnTo>
                  <a:pt x="9739" y="255"/>
                </a:lnTo>
                <a:lnTo>
                  <a:pt x="9592" y="94"/>
                </a:lnTo>
                <a:lnTo>
                  <a:pt x="9377" y="14"/>
                </a:lnTo>
                <a:lnTo>
                  <a:pt x="927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71;p18">
            <a:extLst>
              <a:ext uri="{FF2B5EF4-FFF2-40B4-BE49-F238E27FC236}">
                <a16:creationId xmlns:a16="http://schemas.microsoft.com/office/drawing/2014/main" id="{55A10A0E-D8C1-43AD-8407-2F8DB40AF1E3}"/>
              </a:ext>
            </a:extLst>
          </p:cNvPr>
          <p:cNvSpPr/>
          <p:nvPr/>
        </p:nvSpPr>
        <p:spPr>
          <a:xfrm>
            <a:off x="3974450" y="1152000"/>
            <a:ext cx="703777" cy="703777"/>
          </a:xfrm>
          <a:custGeom>
            <a:avLst/>
            <a:gdLst/>
            <a:ahLst/>
            <a:cxnLst/>
            <a:rect l="l" t="t" r="r" b="b"/>
            <a:pathLst>
              <a:path w="5801" h="5801" extrusionOk="0">
                <a:moveTo>
                  <a:pt x="2907" y="1"/>
                </a:moveTo>
                <a:lnTo>
                  <a:pt x="2599" y="14"/>
                </a:lnTo>
                <a:lnTo>
                  <a:pt x="2036" y="121"/>
                </a:lnTo>
                <a:lnTo>
                  <a:pt x="1514" y="349"/>
                </a:lnTo>
                <a:lnTo>
                  <a:pt x="1059" y="657"/>
                </a:lnTo>
                <a:lnTo>
                  <a:pt x="657" y="1059"/>
                </a:lnTo>
                <a:lnTo>
                  <a:pt x="349" y="1514"/>
                </a:lnTo>
                <a:lnTo>
                  <a:pt x="134" y="2037"/>
                </a:lnTo>
                <a:lnTo>
                  <a:pt x="14" y="2599"/>
                </a:lnTo>
                <a:lnTo>
                  <a:pt x="0" y="2907"/>
                </a:lnTo>
                <a:lnTo>
                  <a:pt x="14" y="3202"/>
                </a:lnTo>
                <a:lnTo>
                  <a:pt x="134" y="3765"/>
                </a:lnTo>
                <a:lnTo>
                  <a:pt x="349" y="4287"/>
                </a:lnTo>
                <a:lnTo>
                  <a:pt x="657" y="4756"/>
                </a:lnTo>
                <a:lnTo>
                  <a:pt x="1059" y="5145"/>
                </a:lnTo>
                <a:lnTo>
                  <a:pt x="1514" y="5453"/>
                </a:lnTo>
                <a:lnTo>
                  <a:pt x="2036" y="5680"/>
                </a:lnTo>
                <a:lnTo>
                  <a:pt x="2599" y="5788"/>
                </a:lnTo>
                <a:lnTo>
                  <a:pt x="2907" y="5801"/>
                </a:lnTo>
                <a:lnTo>
                  <a:pt x="3202" y="5788"/>
                </a:lnTo>
                <a:lnTo>
                  <a:pt x="3764" y="5680"/>
                </a:lnTo>
                <a:lnTo>
                  <a:pt x="4287" y="5453"/>
                </a:lnTo>
                <a:lnTo>
                  <a:pt x="4756" y="5145"/>
                </a:lnTo>
                <a:lnTo>
                  <a:pt x="5144" y="4756"/>
                </a:lnTo>
                <a:lnTo>
                  <a:pt x="5452" y="4287"/>
                </a:lnTo>
                <a:lnTo>
                  <a:pt x="5680" y="3765"/>
                </a:lnTo>
                <a:lnTo>
                  <a:pt x="5800" y="3202"/>
                </a:lnTo>
                <a:lnTo>
                  <a:pt x="5800" y="2907"/>
                </a:lnTo>
                <a:lnTo>
                  <a:pt x="5800" y="2599"/>
                </a:lnTo>
                <a:lnTo>
                  <a:pt x="5680" y="2037"/>
                </a:lnTo>
                <a:lnTo>
                  <a:pt x="5452" y="1514"/>
                </a:lnTo>
                <a:lnTo>
                  <a:pt x="5144" y="1059"/>
                </a:lnTo>
                <a:lnTo>
                  <a:pt x="4756" y="657"/>
                </a:lnTo>
                <a:lnTo>
                  <a:pt x="4287" y="349"/>
                </a:lnTo>
                <a:lnTo>
                  <a:pt x="3764" y="121"/>
                </a:lnTo>
                <a:lnTo>
                  <a:pt x="3202" y="14"/>
                </a:lnTo>
                <a:lnTo>
                  <a:pt x="290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77;p18">
            <a:extLst>
              <a:ext uri="{FF2B5EF4-FFF2-40B4-BE49-F238E27FC236}">
                <a16:creationId xmlns:a16="http://schemas.microsoft.com/office/drawing/2014/main" id="{655FF6D4-8F2E-4D6D-83EB-ECD054C2BDAE}"/>
              </a:ext>
            </a:extLst>
          </p:cNvPr>
          <p:cNvSpPr txBox="1"/>
          <p:nvPr/>
        </p:nvSpPr>
        <p:spPr>
          <a:xfrm>
            <a:off x="3928375" y="1296000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dirty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6</a:t>
            </a:r>
            <a:r>
              <a:rPr lang="en-GB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65" name="Google Shape;180;p18">
            <a:extLst>
              <a:ext uri="{FF2B5EF4-FFF2-40B4-BE49-F238E27FC236}">
                <a16:creationId xmlns:a16="http://schemas.microsoft.com/office/drawing/2014/main" id="{848BBC47-09B6-4588-A580-DBDF23154DDB}"/>
              </a:ext>
            </a:extLst>
          </p:cNvPr>
          <p:cNvSpPr txBox="1"/>
          <p:nvPr/>
        </p:nvSpPr>
        <p:spPr>
          <a:xfrm>
            <a:off x="1000340" y="1260000"/>
            <a:ext cx="28002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accent5"/>
                </a:solidFill>
                <a:latin typeface="Arial Black" panose="020B0A04020102020204" pitchFamily="34" charset="0"/>
                <a:ea typeface="Fira Sans Extra Condensed"/>
                <a:cs typeface="Fira Sans Extra Condensed"/>
                <a:sym typeface="Fira Sans Extra Condensed"/>
              </a:rPr>
              <a:t>CHEF DE SERVICE</a:t>
            </a:r>
            <a:endParaRPr b="1" dirty="0">
              <a:solidFill>
                <a:schemeClr val="accent5"/>
              </a:solidFill>
              <a:latin typeface="Arial Black" panose="020B0A04020102020204" pitchFamily="34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" name="Google Shape;183;p18">
            <a:extLst>
              <a:ext uri="{FF2B5EF4-FFF2-40B4-BE49-F238E27FC236}">
                <a16:creationId xmlns:a16="http://schemas.microsoft.com/office/drawing/2014/main" id="{7C65DC77-F276-4638-81BE-5288C2F71CD0}"/>
              </a:ext>
            </a:extLst>
          </p:cNvPr>
          <p:cNvSpPr txBox="1"/>
          <p:nvPr/>
        </p:nvSpPr>
        <p:spPr>
          <a:xfrm>
            <a:off x="8399150" y="1224000"/>
            <a:ext cx="2611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Performance des cellules, suivi des expéditions</a:t>
            </a:r>
            <a:endParaRPr sz="1200" dirty="0">
              <a:solidFill>
                <a:schemeClr val="dk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550D5625-F69F-4F2F-9910-2B07B26DE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50" y="1959772"/>
            <a:ext cx="5813674" cy="433929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71B6AD6-5FF1-4F5A-9EE7-8154564E30D6}"/>
              </a:ext>
            </a:extLst>
          </p:cNvPr>
          <p:cNvSpPr txBox="1">
            <a:spLocks/>
          </p:cNvSpPr>
          <p:nvPr/>
        </p:nvSpPr>
        <p:spPr>
          <a:xfrm>
            <a:off x="332299" y="94311"/>
            <a:ext cx="6935275" cy="43234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defTabSz="609585"/>
            <a:r>
              <a:rPr lang="en-US" sz="2400" cap="all" dirty="0">
                <a:solidFill>
                  <a:srgbClr val="3A75C4"/>
                </a:solidFill>
                <a:cs typeface="Arial" panose="020B0604020202020204" pitchFamily="34" charset="0"/>
              </a:rPr>
              <a:t>DESTINATAIRES LES PLUS </a:t>
            </a:r>
            <a:r>
              <a:rPr lang="en-US" sz="2400" cap="all" dirty="0" err="1">
                <a:solidFill>
                  <a:srgbClr val="3A75C4"/>
                </a:solidFill>
                <a:cs typeface="Arial" panose="020B0604020202020204" pitchFamily="34" charset="0"/>
              </a:rPr>
              <a:t>FRéQUENTS</a:t>
            </a:r>
            <a:endParaRPr lang="en-US" sz="2400" cap="all" dirty="0">
              <a:solidFill>
                <a:srgbClr val="3A75C4"/>
              </a:solidFill>
              <a:cs typeface="Arial" panose="020B060402020202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C11578B-0A8D-4007-BA2B-E2A7C425A473}"/>
              </a:ext>
            </a:extLst>
          </p:cNvPr>
          <p:cNvSpPr txBox="1">
            <a:spLocks/>
          </p:cNvSpPr>
          <p:nvPr/>
        </p:nvSpPr>
        <p:spPr>
          <a:xfrm>
            <a:off x="4940761" y="670300"/>
            <a:ext cx="2310478" cy="4783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Sur 34 rapports</a:t>
            </a:r>
            <a:endParaRPr lang="en-US" sz="1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600B779-1B59-44FD-9010-92543126B860}"/>
              </a:ext>
            </a:extLst>
          </p:cNvPr>
          <p:cNvSpPr txBox="1">
            <a:spLocks/>
          </p:cNvSpPr>
          <p:nvPr/>
        </p:nvSpPr>
        <p:spPr>
          <a:xfrm>
            <a:off x="9449134" y="3134235"/>
            <a:ext cx="2361866" cy="3995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France : 100%</a:t>
            </a:r>
          </a:p>
        </p:txBody>
      </p:sp>
    </p:spTree>
    <p:extLst>
      <p:ext uri="{BB962C8B-B14F-4D97-AF65-F5344CB8AC3E}">
        <p14:creationId xmlns:p14="http://schemas.microsoft.com/office/powerpoint/2010/main" val="9433481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1AF3C4-C9FE-49A2-87DF-9F01D506D4B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219170"/>
            <a:fld id="{59894E3C-CCE6-F242-84E3-BCBDD257A1E1}" type="slidenum">
              <a:rPr lang="fr-FR">
                <a:solidFill>
                  <a:srgbClr val="4E4F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1219170"/>
              <a:t>8</a:t>
            </a:fld>
            <a:endParaRPr lang="fr-FR">
              <a:solidFill>
                <a:srgbClr val="4E4F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Google Shape;172;p18">
            <a:extLst>
              <a:ext uri="{FF2B5EF4-FFF2-40B4-BE49-F238E27FC236}">
                <a16:creationId xmlns:a16="http://schemas.microsoft.com/office/drawing/2014/main" id="{133767BB-1AE2-4641-929F-5451864ADA87}"/>
              </a:ext>
            </a:extLst>
          </p:cNvPr>
          <p:cNvSpPr/>
          <p:nvPr/>
        </p:nvSpPr>
        <p:spPr>
          <a:xfrm>
            <a:off x="4513967" y="1440000"/>
            <a:ext cx="3690797" cy="232570"/>
          </a:xfrm>
          <a:custGeom>
            <a:avLst/>
            <a:gdLst/>
            <a:ahLst/>
            <a:cxnLst/>
            <a:rect l="l" t="t" r="r" b="b"/>
            <a:pathLst>
              <a:path w="30422" h="1917" extrusionOk="0">
                <a:moveTo>
                  <a:pt x="1" y="1"/>
                </a:moveTo>
                <a:lnTo>
                  <a:pt x="1" y="1916"/>
                </a:lnTo>
                <a:lnTo>
                  <a:pt x="29470" y="1916"/>
                </a:lnTo>
                <a:lnTo>
                  <a:pt x="29658" y="1903"/>
                </a:lnTo>
                <a:lnTo>
                  <a:pt x="30006" y="1755"/>
                </a:lnTo>
                <a:lnTo>
                  <a:pt x="30261" y="1501"/>
                </a:lnTo>
                <a:lnTo>
                  <a:pt x="30408" y="1153"/>
                </a:lnTo>
                <a:lnTo>
                  <a:pt x="30421" y="965"/>
                </a:lnTo>
                <a:lnTo>
                  <a:pt x="30408" y="764"/>
                </a:lnTo>
                <a:lnTo>
                  <a:pt x="30261" y="429"/>
                </a:lnTo>
                <a:lnTo>
                  <a:pt x="30006" y="161"/>
                </a:lnTo>
                <a:lnTo>
                  <a:pt x="29658" y="14"/>
                </a:lnTo>
                <a:lnTo>
                  <a:pt x="2947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73;p18">
            <a:extLst>
              <a:ext uri="{FF2B5EF4-FFF2-40B4-BE49-F238E27FC236}">
                <a16:creationId xmlns:a16="http://schemas.microsoft.com/office/drawing/2014/main" id="{55DE8CE4-1105-41C3-83F7-5DD8FEC03625}"/>
              </a:ext>
            </a:extLst>
          </p:cNvPr>
          <p:cNvSpPr/>
          <p:nvPr/>
        </p:nvSpPr>
        <p:spPr>
          <a:xfrm>
            <a:off x="4513967" y="1476000"/>
            <a:ext cx="468000" cy="139882"/>
          </a:xfrm>
          <a:custGeom>
            <a:avLst/>
            <a:gdLst/>
            <a:ahLst/>
            <a:cxnLst/>
            <a:rect l="l" t="t" r="r" b="b"/>
            <a:pathLst>
              <a:path w="20322" h="1153" extrusionOk="0">
                <a:moveTo>
                  <a:pt x="1" y="0"/>
                </a:moveTo>
                <a:lnTo>
                  <a:pt x="1" y="1152"/>
                </a:lnTo>
                <a:lnTo>
                  <a:pt x="19745" y="1152"/>
                </a:lnTo>
                <a:lnTo>
                  <a:pt x="19866" y="1139"/>
                </a:lnTo>
                <a:lnTo>
                  <a:pt x="20067" y="1045"/>
                </a:lnTo>
                <a:lnTo>
                  <a:pt x="20228" y="898"/>
                </a:lnTo>
                <a:lnTo>
                  <a:pt x="20308" y="683"/>
                </a:lnTo>
                <a:lnTo>
                  <a:pt x="20321" y="576"/>
                </a:lnTo>
                <a:lnTo>
                  <a:pt x="20308" y="455"/>
                </a:lnTo>
                <a:lnTo>
                  <a:pt x="20228" y="255"/>
                </a:lnTo>
                <a:lnTo>
                  <a:pt x="20067" y="94"/>
                </a:lnTo>
                <a:lnTo>
                  <a:pt x="19866" y="13"/>
                </a:lnTo>
                <a:lnTo>
                  <a:pt x="19745" y="0"/>
                </a:lnTo>
                <a:close/>
              </a:path>
            </a:pathLst>
          </a:custGeom>
          <a:solidFill>
            <a:srgbClr val="3A75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74;p18">
            <a:extLst>
              <a:ext uri="{FF2B5EF4-FFF2-40B4-BE49-F238E27FC236}">
                <a16:creationId xmlns:a16="http://schemas.microsoft.com/office/drawing/2014/main" id="{CB103455-ABE7-43B7-8578-C6DE79AD9F13}"/>
              </a:ext>
            </a:extLst>
          </p:cNvPr>
          <p:cNvSpPr/>
          <p:nvPr/>
        </p:nvSpPr>
        <p:spPr>
          <a:xfrm>
            <a:off x="3974450" y="1152000"/>
            <a:ext cx="703777" cy="703777"/>
          </a:xfrm>
          <a:custGeom>
            <a:avLst/>
            <a:gdLst/>
            <a:ahLst/>
            <a:cxnLst/>
            <a:rect l="l" t="t" r="r" b="b"/>
            <a:pathLst>
              <a:path w="5801" h="5801" extrusionOk="0">
                <a:moveTo>
                  <a:pt x="2907" y="0"/>
                </a:moveTo>
                <a:lnTo>
                  <a:pt x="2599" y="13"/>
                </a:lnTo>
                <a:lnTo>
                  <a:pt x="2036" y="121"/>
                </a:lnTo>
                <a:lnTo>
                  <a:pt x="1514" y="348"/>
                </a:lnTo>
                <a:lnTo>
                  <a:pt x="1059" y="656"/>
                </a:lnTo>
                <a:lnTo>
                  <a:pt x="657" y="1058"/>
                </a:lnTo>
                <a:lnTo>
                  <a:pt x="349" y="1514"/>
                </a:lnTo>
                <a:lnTo>
                  <a:pt x="134" y="2036"/>
                </a:lnTo>
                <a:lnTo>
                  <a:pt x="14" y="2599"/>
                </a:lnTo>
                <a:lnTo>
                  <a:pt x="0" y="2907"/>
                </a:lnTo>
                <a:lnTo>
                  <a:pt x="14" y="3202"/>
                </a:lnTo>
                <a:lnTo>
                  <a:pt x="134" y="3764"/>
                </a:lnTo>
                <a:lnTo>
                  <a:pt x="349" y="4287"/>
                </a:lnTo>
                <a:lnTo>
                  <a:pt x="657" y="4755"/>
                </a:lnTo>
                <a:lnTo>
                  <a:pt x="1059" y="5144"/>
                </a:lnTo>
                <a:lnTo>
                  <a:pt x="1514" y="5452"/>
                </a:lnTo>
                <a:lnTo>
                  <a:pt x="2036" y="5680"/>
                </a:lnTo>
                <a:lnTo>
                  <a:pt x="2599" y="5787"/>
                </a:lnTo>
                <a:lnTo>
                  <a:pt x="2907" y="5800"/>
                </a:lnTo>
                <a:lnTo>
                  <a:pt x="3202" y="5787"/>
                </a:lnTo>
                <a:lnTo>
                  <a:pt x="3764" y="5680"/>
                </a:lnTo>
                <a:lnTo>
                  <a:pt x="4287" y="5452"/>
                </a:lnTo>
                <a:lnTo>
                  <a:pt x="4756" y="5144"/>
                </a:lnTo>
                <a:lnTo>
                  <a:pt x="5144" y="4755"/>
                </a:lnTo>
                <a:lnTo>
                  <a:pt x="5452" y="4287"/>
                </a:lnTo>
                <a:lnTo>
                  <a:pt x="5680" y="3764"/>
                </a:lnTo>
                <a:lnTo>
                  <a:pt x="5800" y="3202"/>
                </a:lnTo>
                <a:lnTo>
                  <a:pt x="5800" y="2907"/>
                </a:lnTo>
                <a:lnTo>
                  <a:pt x="5800" y="2599"/>
                </a:lnTo>
                <a:lnTo>
                  <a:pt x="5680" y="2036"/>
                </a:lnTo>
                <a:lnTo>
                  <a:pt x="5452" y="1514"/>
                </a:lnTo>
                <a:lnTo>
                  <a:pt x="5144" y="1058"/>
                </a:lnTo>
                <a:lnTo>
                  <a:pt x="4756" y="656"/>
                </a:lnTo>
                <a:lnTo>
                  <a:pt x="4287" y="348"/>
                </a:lnTo>
                <a:lnTo>
                  <a:pt x="3764" y="121"/>
                </a:lnTo>
                <a:lnTo>
                  <a:pt x="3202" y="13"/>
                </a:lnTo>
                <a:lnTo>
                  <a:pt x="2907" y="0"/>
                </a:lnTo>
                <a:close/>
              </a:path>
            </a:pathLst>
          </a:custGeom>
          <a:solidFill>
            <a:srgbClr val="3A75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78;p18">
            <a:extLst>
              <a:ext uri="{FF2B5EF4-FFF2-40B4-BE49-F238E27FC236}">
                <a16:creationId xmlns:a16="http://schemas.microsoft.com/office/drawing/2014/main" id="{E57B8836-365C-47AE-9EC4-AB3A5D212EAE}"/>
              </a:ext>
            </a:extLst>
          </p:cNvPr>
          <p:cNvSpPr txBox="1"/>
          <p:nvPr/>
        </p:nvSpPr>
        <p:spPr>
          <a:xfrm>
            <a:off x="3928375" y="1296000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dirty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6</a:t>
            </a:r>
            <a:r>
              <a:rPr lang="en-GB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64" name="Google Shape;179;p18">
            <a:extLst>
              <a:ext uri="{FF2B5EF4-FFF2-40B4-BE49-F238E27FC236}">
                <a16:creationId xmlns:a16="http://schemas.microsoft.com/office/drawing/2014/main" id="{895DD5EA-5FCF-468A-808E-99FE71758592}"/>
              </a:ext>
            </a:extLst>
          </p:cNvPr>
          <p:cNvSpPr txBox="1"/>
          <p:nvPr/>
        </p:nvSpPr>
        <p:spPr>
          <a:xfrm>
            <a:off x="615216" y="1260000"/>
            <a:ext cx="3181349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3A75C4"/>
                </a:solidFill>
                <a:latin typeface="Arial Black" panose="020B0A04020102020204" pitchFamily="34" charset="0"/>
                <a:ea typeface="Fira Sans Extra Condensed"/>
                <a:cs typeface="Fira Sans Extra Condensed"/>
                <a:sym typeface="Fira Sans Extra Condensed"/>
              </a:rPr>
              <a:t>DIRECTEUR REGIONAL</a:t>
            </a:r>
            <a:endParaRPr b="1" dirty="0">
              <a:solidFill>
                <a:srgbClr val="3A75C4"/>
              </a:solidFill>
              <a:latin typeface="Arial Black" panose="020B0A04020102020204" pitchFamily="34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0" name="Google Shape;185;p18">
            <a:extLst>
              <a:ext uri="{FF2B5EF4-FFF2-40B4-BE49-F238E27FC236}">
                <a16:creationId xmlns:a16="http://schemas.microsoft.com/office/drawing/2014/main" id="{46D379C1-CACA-4E60-93FB-0784C4AFC4E9}"/>
              </a:ext>
            </a:extLst>
          </p:cNvPr>
          <p:cNvSpPr txBox="1"/>
          <p:nvPr/>
        </p:nvSpPr>
        <p:spPr>
          <a:xfrm>
            <a:off x="8399150" y="1224000"/>
            <a:ext cx="2611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Performance des agences, chiffres export/import</a:t>
            </a:r>
            <a:endParaRPr sz="1200" dirty="0">
              <a:solidFill>
                <a:schemeClr val="dk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78B8846-DF41-4833-9801-331BD2114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17" y="4664374"/>
            <a:ext cx="1262985" cy="1618918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0D682DD0-03E6-454D-9F87-E8ECA7F0D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249" y="1944000"/>
            <a:ext cx="5813673" cy="433929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0228A41-BD80-42FD-BBD2-8774C6011039}"/>
              </a:ext>
            </a:extLst>
          </p:cNvPr>
          <p:cNvSpPr txBox="1">
            <a:spLocks/>
          </p:cNvSpPr>
          <p:nvPr/>
        </p:nvSpPr>
        <p:spPr>
          <a:xfrm>
            <a:off x="332299" y="94311"/>
            <a:ext cx="6935275" cy="43234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defTabSz="609585"/>
            <a:r>
              <a:rPr lang="en-US" sz="2400" cap="all" dirty="0">
                <a:solidFill>
                  <a:srgbClr val="3A75C4"/>
                </a:solidFill>
                <a:cs typeface="Arial" panose="020B0604020202020204" pitchFamily="34" charset="0"/>
              </a:rPr>
              <a:t>DESTINATAIRES LES PLUS </a:t>
            </a:r>
            <a:r>
              <a:rPr lang="en-US" sz="2400" cap="all" dirty="0" err="1">
                <a:solidFill>
                  <a:srgbClr val="3A75C4"/>
                </a:solidFill>
                <a:cs typeface="Arial" panose="020B0604020202020204" pitchFamily="34" charset="0"/>
              </a:rPr>
              <a:t>FRéQUENTS</a:t>
            </a:r>
            <a:endParaRPr lang="en-US" sz="2400" cap="all" dirty="0">
              <a:solidFill>
                <a:srgbClr val="3A75C4"/>
              </a:solidFill>
              <a:cs typeface="Arial" panose="020B0604020202020204" pitchFamily="34" charset="0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8FC9805-ED72-460E-8367-D79B321E3EF5}"/>
              </a:ext>
            </a:extLst>
          </p:cNvPr>
          <p:cNvSpPr txBox="1">
            <a:spLocks/>
          </p:cNvSpPr>
          <p:nvPr/>
        </p:nvSpPr>
        <p:spPr>
          <a:xfrm>
            <a:off x="4940761" y="670300"/>
            <a:ext cx="2310478" cy="4783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Sur 34 rapports</a:t>
            </a:r>
            <a:endParaRPr lang="en-US" sz="1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6F16AD5-1813-47D3-AC0E-DF976161BC29}"/>
              </a:ext>
            </a:extLst>
          </p:cNvPr>
          <p:cNvSpPr txBox="1">
            <a:spLocks/>
          </p:cNvSpPr>
          <p:nvPr/>
        </p:nvSpPr>
        <p:spPr>
          <a:xfrm>
            <a:off x="9449134" y="3134235"/>
            <a:ext cx="2361866" cy="3995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France : 100%</a:t>
            </a:r>
          </a:p>
        </p:txBody>
      </p:sp>
    </p:spTree>
    <p:extLst>
      <p:ext uri="{BB962C8B-B14F-4D97-AF65-F5344CB8AC3E}">
        <p14:creationId xmlns:p14="http://schemas.microsoft.com/office/powerpoint/2010/main" val="22103508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1AF3C4-C9FE-49A2-87DF-9F01D506D4B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219170"/>
            <a:fld id="{59894E3C-CCE6-F242-84E3-BCBDD257A1E1}" type="slidenum">
              <a:rPr lang="fr-FR">
                <a:solidFill>
                  <a:srgbClr val="4E4F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1219170"/>
              <a:t>9</a:t>
            </a:fld>
            <a:endParaRPr lang="fr-FR">
              <a:solidFill>
                <a:srgbClr val="4E4F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Google Shape;172;p18">
            <a:extLst>
              <a:ext uri="{FF2B5EF4-FFF2-40B4-BE49-F238E27FC236}">
                <a16:creationId xmlns:a16="http://schemas.microsoft.com/office/drawing/2014/main" id="{133767BB-1AE2-4641-929F-5451864ADA87}"/>
              </a:ext>
            </a:extLst>
          </p:cNvPr>
          <p:cNvSpPr/>
          <p:nvPr/>
        </p:nvSpPr>
        <p:spPr>
          <a:xfrm>
            <a:off x="4513967" y="1440000"/>
            <a:ext cx="3690797" cy="232570"/>
          </a:xfrm>
          <a:custGeom>
            <a:avLst/>
            <a:gdLst/>
            <a:ahLst/>
            <a:cxnLst/>
            <a:rect l="l" t="t" r="r" b="b"/>
            <a:pathLst>
              <a:path w="30422" h="1917" extrusionOk="0">
                <a:moveTo>
                  <a:pt x="1" y="1"/>
                </a:moveTo>
                <a:lnTo>
                  <a:pt x="1" y="1916"/>
                </a:lnTo>
                <a:lnTo>
                  <a:pt x="29470" y="1916"/>
                </a:lnTo>
                <a:lnTo>
                  <a:pt x="29658" y="1903"/>
                </a:lnTo>
                <a:lnTo>
                  <a:pt x="30006" y="1755"/>
                </a:lnTo>
                <a:lnTo>
                  <a:pt x="30261" y="1501"/>
                </a:lnTo>
                <a:lnTo>
                  <a:pt x="30408" y="1153"/>
                </a:lnTo>
                <a:lnTo>
                  <a:pt x="30421" y="965"/>
                </a:lnTo>
                <a:lnTo>
                  <a:pt x="30408" y="764"/>
                </a:lnTo>
                <a:lnTo>
                  <a:pt x="30261" y="429"/>
                </a:lnTo>
                <a:lnTo>
                  <a:pt x="30006" y="161"/>
                </a:lnTo>
                <a:lnTo>
                  <a:pt x="29658" y="14"/>
                </a:lnTo>
                <a:lnTo>
                  <a:pt x="2947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73;p18">
            <a:extLst>
              <a:ext uri="{FF2B5EF4-FFF2-40B4-BE49-F238E27FC236}">
                <a16:creationId xmlns:a16="http://schemas.microsoft.com/office/drawing/2014/main" id="{55DE8CE4-1105-41C3-83F7-5DD8FEC03625}"/>
              </a:ext>
            </a:extLst>
          </p:cNvPr>
          <p:cNvSpPr/>
          <p:nvPr/>
        </p:nvSpPr>
        <p:spPr>
          <a:xfrm>
            <a:off x="4513967" y="1476000"/>
            <a:ext cx="396000" cy="139882"/>
          </a:xfrm>
          <a:custGeom>
            <a:avLst/>
            <a:gdLst/>
            <a:ahLst/>
            <a:cxnLst/>
            <a:rect l="l" t="t" r="r" b="b"/>
            <a:pathLst>
              <a:path w="20322" h="1153" extrusionOk="0">
                <a:moveTo>
                  <a:pt x="1" y="0"/>
                </a:moveTo>
                <a:lnTo>
                  <a:pt x="1" y="1152"/>
                </a:lnTo>
                <a:lnTo>
                  <a:pt x="19745" y="1152"/>
                </a:lnTo>
                <a:lnTo>
                  <a:pt x="19866" y="1139"/>
                </a:lnTo>
                <a:lnTo>
                  <a:pt x="20067" y="1045"/>
                </a:lnTo>
                <a:lnTo>
                  <a:pt x="20228" y="898"/>
                </a:lnTo>
                <a:lnTo>
                  <a:pt x="20308" y="683"/>
                </a:lnTo>
                <a:lnTo>
                  <a:pt x="20321" y="576"/>
                </a:lnTo>
                <a:lnTo>
                  <a:pt x="20308" y="455"/>
                </a:lnTo>
                <a:lnTo>
                  <a:pt x="20228" y="255"/>
                </a:lnTo>
                <a:lnTo>
                  <a:pt x="20067" y="94"/>
                </a:lnTo>
                <a:lnTo>
                  <a:pt x="19866" y="13"/>
                </a:lnTo>
                <a:lnTo>
                  <a:pt x="19745" y="0"/>
                </a:lnTo>
                <a:close/>
              </a:path>
            </a:pathLst>
          </a:custGeom>
          <a:solidFill>
            <a:srgbClr val="004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74;p18">
            <a:extLst>
              <a:ext uri="{FF2B5EF4-FFF2-40B4-BE49-F238E27FC236}">
                <a16:creationId xmlns:a16="http://schemas.microsoft.com/office/drawing/2014/main" id="{CB103455-ABE7-43B7-8578-C6DE79AD9F13}"/>
              </a:ext>
            </a:extLst>
          </p:cNvPr>
          <p:cNvSpPr/>
          <p:nvPr/>
        </p:nvSpPr>
        <p:spPr>
          <a:xfrm>
            <a:off x="3974450" y="1152000"/>
            <a:ext cx="703777" cy="703777"/>
          </a:xfrm>
          <a:custGeom>
            <a:avLst/>
            <a:gdLst/>
            <a:ahLst/>
            <a:cxnLst/>
            <a:rect l="l" t="t" r="r" b="b"/>
            <a:pathLst>
              <a:path w="5801" h="5801" extrusionOk="0">
                <a:moveTo>
                  <a:pt x="2907" y="0"/>
                </a:moveTo>
                <a:lnTo>
                  <a:pt x="2599" y="13"/>
                </a:lnTo>
                <a:lnTo>
                  <a:pt x="2036" y="121"/>
                </a:lnTo>
                <a:lnTo>
                  <a:pt x="1514" y="348"/>
                </a:lnTo>
                <a:lnTo>
                  <a:pt x="1059" y="656"/>
                </a:lnTo>
                <a:lnTo>
                  <a:pt x="657" y="1058"/>
                </a:lnTo>
                <a:lnTo>
                  <a:pt x="349" y="1514"/>
                </a:lnTo>
                <a:lnTo>
                  <a:pt x="134" y="2036"/>
                </a:lnTo>
                <a:lnTo>
                  <a:pt x="14" y="2599"/>
                </a:lnTo>
                <a:lnTo>
                  <a:pt x="0" y="2907"/>
                </a:lnTo>
                <a:lnTo>
                  <a:pt x="14" y="3202"/>
                </a:lnTo>
                <a:lnTo>
                  <a:pt x="134" y="3764"/>
                </a:lnTo>
                <a:lnTo>
                  <a:pt x="349" y="4287"/>
                </a:lnTo>
                <a:lnTo>
                  <a:pt x="657" y="4755"/>
                </a:lnTo>
                <a:lnTo>
                  <a:pt x="1059" y="5144"/>
                </a:lnTo>
                <a:lnTo>
                  <a:pt x="1514" y="5452"/>
                </a:lnTo>
                <a:lnTo>
                  <a:pt x="2036" y="5680"/>
                </a:lnTo>
                <a:lnTo>
                  <a:pt x="2599" y="5787"/>
                </a:lnTo>
                <a:lnTo>
                  <a:pt x="2907" y="5800"/>
                </a:lnTo>
                <a:lnTo>
                  <a:pt x="3202" y="5787"/>
                </a:lnTo>
                <a:lnTo>
                  <a:pt x="3764" y="5680"/>
                </a:lnTo>
                <a:lnTo>
                  <a:pt x="4287" y="5452"/>
                </a:lnTo>
                <a:lnTo>
                  <a:pt x="4756" y="5144"/>
                </a:lnTo>
                <a:lnTo>
                  <a:pt x="5144" y="4755"/>
                </a:lnTo>
                <a:lnTo>
                  <a:pt x="5452" y="4287"/>
                </a:lnTo>
                <a:lnTo>
                  <a:pt x="5680" y="3764"/>
                </a:lnTo>
                <a:lnTo>
                  <a:pt x="5800" y="3202"/>
                </a:lnTo>
                <a:lnTo>
                  <a:pt x="5800" y="2907"/>
                </a:lnTo>
                <a:lnTo>
                  <a:pt x="5800" y="2599"/>
                </a:lnTo>
                <a:lnTo>
                  <a:pt x="5680" y="2036"/>
                </a:lnTo>
                <a:lnTo>
                  <a:pt x="5452" y="1514"/>
                </a:lnTo>
                <a:lnTo>
                  <a:pt x="5144" y="1058"/>
                </a:lnTo>
                <a:lnTo>
                  <a:pt x="4756" y="656"/>
                </a:lnTo>
                <a:lnTo>
                  <a:pt x="4287" y="348"/>
                </a:lnTo>
                <a:lnTo>
                  <a:pt x="3764" y="121"/>
                </a:lnTo>
                <a:lnTo>
                  <a:pt x="3202" y="13"/>
                </a:lnTo>
                <a:lnTo>
                  <a:pt x="2907" y="0"/>
                </a:lnTo>
                <a:close/>
              </a:path>
            </a:pathLst>
          </a:custGeom>
          <a:solidFill>
            <a:srgbClr val="004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78;p18">
            <a:extLst>
              <a:ext uri="{FF2B5EF4-FFF2-40B4-BE49-F238E27FC236}">
                <a16:creationId xmlns:a16="http://schemas.microsoft.com/office/drawing/2014/main" id="{E57B8836-365C-47AE-9EC4-AB3A5D212EAE}"/>
              </a:ext>
            </a:extLst>
          </p:cNvPr>
          <p:cNvSpPr txBox="1"/>
          <p:nvPr/>
        </p:nvSpPr>
        <p:spPr>
          <a:xfrm>
            <a:off x="3928375" y="1296000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dirty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4</a:t>
            </a:r>
            <a:r>
              <a:rPr lang="en-GB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64" name="Google Shape;179;p18">
            <a:extLst>
              <a:ext uri="{FF2B5EF4-FFF2-40B4-BE49-F238E27FC236}">
                <a16:creationId xmlns:a16="http://schemas.microsoft.com/office/drawing/2014/main" id="{895DD5EA-5FCF-468A-808E-99FE71758592}"/>
              </a:ext>
            </a:extLst>
          </p:cNvPr>
          <p:cNvSpPr txBox="1"/>
          <p:nvPr/>
        </p:nvSpPr>
        <p:spPr>
          <a:xfrm>
            <a:off x="615216" y="1260000"/>
            <a:ext cx="3181349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4C92"/>
                </a:solidFill>
                <a:latin typeface="Arial Black" panose="020B0A04020102020204" pitchFamily="34" charset="0"/>
                <a:ea typeface="Fira Sans Extra Condensed"/>
                <a:cs typeface="Fira Sans Extra Condensed"/>
                <a:sym typeface="Fira Sans Extra Condensed"/>
              </a:rPr>
              <a:t>RPA</a:t>
            </a:r>
            <a:endParaRPr b="1" dirty="0">
              <a:solidFill>
                <a:srgbClr val="004C92"/>
              </a:solidFill>
              <a:latin typeface="Arial Black" panose="020B0A04020102020204" pitchFamily="34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0" name="Google Shape;185;p18">
            <a:extLst>
              <a:ext uri="{FF2B5EF4-FFF2-40B4-BE49-F238E27FC236}">
                <a16:creationId xmlns:a16="http://schemas.microsoft.com/office/drawing/2014/main" id="{46D379C1-CACA-4E60-93FB-0784C4AFC4E9}"/>
              </a:ext>
            </a:extLst>
          </p:cNvPr>
          <p:cNvSpPr txBox="1"/>
          <p:nvPr/>
        </p:nvSpPr>
        <p:spPr>
          <a:xfrm>
            <a:off x="8399149" y="1224000"/>
            <a:ext cx="2716525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Data </a:t>
            </a:r>
            <a:r>
              <a:rPr lang="fr-FR" sz="1200" dirty="0" err="1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quality</a:t>
            </a:r>
            <a:r>
              <a:rPr lang="fr-FR" sz="12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, exhaustivité des milestones, disponibilité des documents pour les grands comptes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0228A41-BD80-42FD-BBD2-8774C6011039}"/>
              </a:ext>
            </a:extLst>
          </p:cNvPr>
          <p:cNvSpPr txBox="1">
            <a:spLocks/>
          </p:cNvSpPr>
          <p:nvPr/>
        </p:nvSpPr>
        <p:spPr>
          <a:xfrm>
            <a:off x="332299" y="94311"/>
            <a:ext cx="6935275" cy="43234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defTabSz="609585"/>
            <a:r>
              <a:rPr lang="en-US" sz="2400" cap="all" dirty="0">
                <a:solidFill>
                  <a:srgbClr val="3A75C4"/>
                </a:solidFill>
                <a:cs typeface="Arial" panose="020B0604020202020204" pitchFamily="34" charset="0"/>
              </a:rPr>
              <a:t>DESTINATAIRES LES PLUS </a:t>
            </a:r>
            <a:r>
              <a:rPr lang="en-US" sz="2400" cap="all" dirty="0" err="1">
                <a:solidFill>
                  <a:srgbClr val="3A75C4"/>
                </a:solidFill>
                <a:cs typeface="Arial" panose="020B0604020202020204" pitchFamily="34" charset="0"/>
              </a:rPr>
              <a:t>FRéQUENTS</a:t>
            </a:r>
            <a:endParaRPr lang="en-US" sz="2400" cap="all" dirty="0">
              <a:solidFill>
                <a:srgbClr val="3A75C4"/>
              </a:solidFill>
              <a:cs typeface="Arial" panose="020B0604020202020204" pitchFamily="34" charset="0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B585596-F979-4FC5-8631-0A0467502E50}"/>
              </a:ext>
            </a:extLst>
          </p:cNvPr>
          <p:cNvSpPr txBox="1">
            <a:spLocks/>
          </p:cNvSpPr>
          <p:nvPr/>
        </p:nvSpPr>
        <p:spPr>
          <a:xfrm>
            <a:off x="614679" y="2235274"/>
            <a:ext cx="2310478" cy="4783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LUXE</a:t>
            </a:r>
            <a:endParaRPr lang="en-US" sz="1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4593C11-BA47-45CC-8B80-3C8B7BBB535C}"/>
              </a:ext>
            </a:extLst>
          </p:cNvPr>
          <p:cNvSpPr txBox="1">
            <a:spLocks/>
          </p:cNvSpPr>
          <p:nvPr/>
        </p:nvSpPr>
        <p:spPr>
          <a:xfrm>
            <a:off x="4940761" y="2232063"/>
            <a:ext cx="2310478" cy="4783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INDUSTRIE</a:t>
            </a:r>
            <a:endParaRPr lang="en-US" sz="1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0067D47-7C24-4454-BDA6-DDBD114F145E}"/>
              </a:ext>
            </a:extLst>
          </p:cNvPr>
          <p:cNvSpPr txBox="1">
            <a:spLocks/>
          </p:cNvSpPr>
          <p:nvPr/>
        </p:nvSpPr>
        <p:spPr>
          <a:xfrm>
            <a:off x="9266843" y="2232062"/>
            <a:ext cx="2310478" cy="4783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4E4F5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AEROSPACE</a:t>
            </a:r>
            <a:endParaRPr lang="en-US" sz="1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A541866-14C6-4AD8-887D-92637D378B09}"/>
              </a:ext>
            </a:extLst>
          </p:cNvPr>
          <p:cNvCxnSpPr/>
          <p:nvPr/>
        </p:nvCxnSpPr>
        <p:spPr>
          <a:xfrm>
            <a:off x="3895890" y="2347419"/>
            <a:ext cx="0" cy="3600000"/>
          </a:xfrm>
          <a:prstGeom prst="line">
            <a:avLst/>
          </a:prstGeom>
          <a:ln>
            <a:solidFill>
              <a:srgbClr val="004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904EA51-B3D9-4969-8A8B-F2E7B8C4DA96}"/>
              </a:ext>
            </a:extLst>
          </p:cNvPr>
          <p:cNvCxnSpPr/>
          <p:nvPr/>
        </p:nvCxnSpPr>
        <p:spPr>
          <a:xfrm>
            <a:off x="8368673" y="2334150"/>
            <a:ext cx="0" cy="3600000"/>
          </a:xfrm>
          <a:prstGeom prst="line">
            <a:avLst/>
          </a:prstGeom>
          <a:ln>
            <a:solidFill>
              <a:srgbClr val="004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uis Vuitton logo et symbole, sens, histoire, PNG, marque">
            <a:extLst>
              <a:ext uri="{FF2B5EF4-FFF2-40B4-BE49-F238E27FC236}">
                <a16:creationId xmlns:a16="http://schemas.microsoft.com/office/drawing/2014/main" id="{48C9D34A-EB42-4483-9A6F-7C68289B0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32" y="2761297"/>
            <a:ext cx="1345527" cy="102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anel — Wikipédia">
            <a:extLst>
              <a:ext uri="{FF2B5EF4-FFF2-40B4-BE49-F238E27FC236}">
                <a16:creationId xmlns:a16="http://schemas.microsoft.com/office/drawing/2014/main" id="{91487E24-4347-4D2D-837A-5A690D562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158" y="5119367"/>
            <a:ext cx="1271401" cy="81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31E6710-00FD-4AA1-895D-2FDC02F89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235" y="4045703"/>
            <a:ext cx="2162062" cy="814783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93A6330-17A4-4B4B-82B7-8FD033DE1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414" y="3074369"/>
            <a:ext cx="2550886" cy="38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D8E3620-043E-4845-8479-2143401D6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553" y="4215286"/>
            <a:ext cx="3012609" cy="6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SA Group - Wikipedia">
            <a:extLst>
              <a:ext uri="{FF2B5EF4-FFF2-40B4-BE49-F238E27FC236}">
                <a16:creationId xmlns:a16="http://schemas.microsoft.com/office/drawing/2014/main" id="{C445E5C8-D0F0-4F44-88E8-7FF014065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669" y="4147419"/>
            <a:ext cx="1807225" cy="102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353A880-443E-4577-85EC-8F2AC55FBB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3" b="25053"/>
          <a:stretch/>
        </p:blipFill>
        <p:spPr bwMode="auto">
          <a:xfrm>
            <a:off x="4780173" y="5248275"/>
            <a:ext cx="2704217" cy="73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B8A08A6-4D35-44AE-9646-CACA5B9DB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055" y="3001041"/>
            <a:ext cx="2778453" cy="78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8908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7C4C141C2DEA4D91C3F37DB5B6156E" ma:contentTypeVersion="19" ma:contentTypeDescription="Crée un document." ma:contentTypeScope="" ma:versionID="bedd828168dee17bc40ff9a119b38bf9">
  <xsd:schema xmlns:xsd="http://www.w3.org/2001/XMLSchema" xmlns:xs="http://www.w3.org/2001/XMLSchema" xmlns:p="http://schemas.microsoft.com/office/2006/metadata/properties" xmlns:ns2="ac93ee22-3b1f-43ad-953c-9dac7605e462" xmlns:ns3="74f32005-c7c5-4ddc-80e4-dc3363ea6086" xmlns:ns4="f03d09b0-d0ba-40e7-b311-fdee40c77707" targetNamespace="http://schemas.microsoft.com/office/2006/metadata/properties" ma:root="true" ma:fieldsID="2390287e86c5e9ea86742eaa72019005" ns2:_="" ns3:_="" ns4:_="">
    <xsd:import namespace="ac93ee22-3b1f-43ad-953c-9dac7605e462"/>
    <xsd:import namespace="74f32005-c7c5-4ddc-80e4-dc3363ea6086"/>
    <xsd:import namespace="f03d09b0-d0ba-40e7-b311-fdee40c777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93ee22-3b1f-43ad-953c-9dac7605e4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alises d’images" ma:readOnly="false" ma:fieldId="{5cf76f15-5ced-4ddc-b409-7134ff3c332f}" ma:taxonomyMulti="true" ma:sspId="ca8f9cac-600e-4589-83a6-ae50b722a8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f32005-c7c5-4ddc-80e4-dc3363ea608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3d09b0-d0ba-40e7-b311-fdee40c77707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020c370e-9f0c-41f0-803b-5dec27047fd5}" ma:internalName="TaxCatchAll" ma:showField="CatchAllData" ma:web="74f32005-c7c5-4ddc-80e4-dc3363ea608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03d09b0-d0ba-40e7-b311-fdee40c77707" xsi:nil="true"/>
    <lcf76f155ced4ddcb4097134ff3c332f xmlns="ac93ee22-3b1f-43ad-953c-9dac7605e46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48226D-FF43-4129-BE70-D141975D1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93ee22-3b1f-43ad-953c-9dac7605e462"/>
    <ds:schemaRef ds:uri="74f32005-c7c5-4ddc-80e4-dc3363ea6086"/>
    <ds:schemaRef ds:uri="f03d09b0-d0ba-40e7-b311-fdee40c777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5D9068-465F-4B53-BE71-C4E1954604FF}">
  <ds:schemaRefs>
    <ds:schemaRef ds:uri="http://schemas.microsoft.com/office/2006/metadata/properties"/>
    <ds:schemaRef ds:uri="http://schemas.microsoft.com/office/infopath/2007/PartnerControls"/>
    <ds:schemaRef ds:uri="f03d09b0-d0ba-40e7-b311-fdee40c77707"/>
    <ds:schemaRef ds:uri="ac93ee22-3b1f-43ad-953c-9dac7605e462"/>
  </ds:schemaRefs>
</ds:datastoreItem>
</file>

<file path=customXml/itemProps3.xml><?xml version="1.0" encoding="utf-8"?>
<ds:datastoreItem xmlns:ds="http://schemas.openxmlformats.org/officeDocument/2006/customXml" ds:itemID="{111FF9BE-A1BC-4472-A186-1947FC7FD9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437</Words>
  <Application>Microsoft Office PowerPoint</Application>
  <PresentationFormat>Grand écran</PresentationFormat>
  <Paragraphs>110</Paragraphs>
  <Slides>10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MENDOZA Joshua</dc:creator>
  <cp:lastModifiedBy>MENDOZA Joshua</cp:lastModifiedBy>
  <cp:revision>67</cp:revision>
  <dcterms:created xsi:type="dcterms:W3CDTF">2023-03-11T10:00:33Z</dcterms:created>
  <dcterms:modified xsi:type="dcterms:W3CDTF">2024-05-27T08:43:16Z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0x010100E57C4C141C2DEA4D91C3F37DB5B6156E</vt:lpwstr>
  </property>
</Properties>
</file>