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9" r:id="rId2"/>
  </p:sldMasterIdLst>
  <p:notesMasterIdLst>
    <p:notesMasterId r:id="rId33"/>
  </p:notesMasterIdLst>
  <p:sldIdLst>
    <p:sldId id="256" r:id="rId3"/>
    <p:sldId id="288" r:id="rId4"/>
    <p:sldId id="257" r:id="rId5"/>
    <p:sldId id="270" r:id="rId6"/>
    <p:sldId id="271" r:id="rId7"/>
    <p:sldId id="259" r:id="rId8"/>
    <p:sldId id="289" r:id="rId9"/>
    <p:sldId id="278" r:id="rId10"/>
    <p:sldId id="279" r:id="rId11"/>
    <p:sldId id="280" r:id="rId12"/>
    <p:sldId id="272" r:id="rId13"/>
    <p:sldId id="273" r:id="rId14"/>
    <p:sldId id="274" r:id="rId15"/>
    <p:sldId id="275" r:id="rId16"/>
    <p:sldId id="277" r:id="rId17"/>
    <p:sldId id="291" r:id="rId18"/>
    <p:sldId id="293" r:id="rId19"/>
    <p:sldId id="292" r:id="rId20"/>
    <p:sldId id="267" r:id="rId21"/>
    <p:sldId id="295" r:id="rId22"/>
    <p:sldId id="296" r:id="rId23"/>
    <p:sldId id="294" r:id="rId24"/>
    <p:sldId id="290" r:id="rId25"/>
    <p:sldId id="276" r:id="rId26"/>
    <p:sldId id="268" r:id="rId27"/>
    <p:sldId id="282" r:id="rId28"/>
    <p:sldId id="284" r:id="rId29"/>
    <p:sldId id="285" r:id="rId30"/>
    <p:sldId id="286" r:id="rId31"/>
    <p:sldId id="283"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1" d="100"/>
          <a:sy n="71" d="100"/>
        </p:scale>
        <p:origin x="-660"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2018/6/25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3178735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2018/6/25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2018/6/25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43000"/>
            <a:ext cx="12192000" cy="5715000"/>
          </a:xfrm>
          <a:prstGeom prst="rect">
            <a:avLst/>
          </a:prstGeom>
        </p:spPr>
      </p:pic>
      <p:sp>
        <p:nvSpPr>
          <p:cNvPr id="3074" name="Rectangle 2"/>
          <p:cNvSpPr>
            <a:spLocks noGrp="1" noChangeArrowheads="1"/>
          </p:cNvSpPr>
          <p:nvPr>
            <p:ph type="ctrTitle"/>
          </p:nvPr>
        </p:nvSpPr>
        <p:spPr>
          <a:xfrm>
            <a:off x="3023399" y="1069676"/>
            <a:ext cx="6155107" cy="1082615"/>
          </a:xfrm>
        </p:spPr>
        <p:txBody>
          <a:bodyPr/>
          <a:lstStyle>
            <a:lvl1pPr algn="ctr">
              <a:lnSpc>
                <a:spcPct val="110000"/>
              </a:lnSpc>
              <a:defRPr sz="3600" b="0">
                <a:solidFill>
                  <a:schemeClr val="accent1"/>
                </a:solidFill>
              </a:defRPr>
            </a:lvl1pPr>
          </a:lstStyle>
          <a:p>
            <a:pPr lvl="0"/>
            <a:r>
              <a:rPr lang="zh-CN" altLang="en-US" noProof="0" dirty="0" smtClean="0"/>
              <a:t>单击此处编辑母版标题样式</a:t>
            </a:r>
          </a:p>
        </p:txBody>
      </p:sp>
      <p:sp>
        <p:nvSpPr>
          <p:cNvPr id="3075" name="Rectangle 3"/>
          <p:cNvSpPr>
            <a:spLocks noGrp="1" noChangeArrowheads="1"/>
          </p:cNvSpPr>
          <p:nvPr>
            <p:ph type="subTitle" idx="1"/>
          </p:nvPr>
        </p:nvSpPr>
        <p:spPr>
          <a:xfrm>
            <a:off x="3023399" y="2344497"/>
            <a:ext cx="6155107" cy="431800"/>
          </a:xfrm>
        </p:spPr>
        <p:txBody>
          <a:bodyPr/>
          <a:lstStyle>
            <a:lvl1pPr marL="0" indent="0" algn="ctr">
              <a:buFontTx/>
              <a:buNone/>
              <a:defRPr sz="1800">
                <a:solidFill>
                  <a:schemeClr val="bg1">
                    <a:lumMod val="50000"/>
                  </a:schemeClr>
                </a:solidFill>
              </a:defRPr>
            </a:lvl1pPr>
          </a:lstStyle>
          <a:p>
            <a:pPr lvl="0"/>
            <a:r>
              <a:rPr lang="zh-CN" altLang="en-US" noProof="0" dirty="0" smtClean="0"/>
              <a:t>单击此处编辑母版副标题样式</a:t>
            </a:r>
          </a:p>
        </p:txBody>
      </p:sp>
      <p:sp>
        <p:nvSpPr>
          <p:cNvPr id="2" name="日期占位符 1"/>
          <p:cNvSpPr>
            <a:spLocks noGrp="1"/>
          </p:cNvSpPr>
          <p:nvPr>
            <p:ph type="dt" sz="half" idx="10"/>
          </p:nvPr>
        </p:nvSpPr>
        <p:spPr/>
        <p:txBody>
          <a:bodyPr/>
          <a:lstStyle/>
          <a:p>
            <a:fld id="{359441E4-EC88-4A87-B30A-765C4508EABD}" type="datetimeFigureOut">
              <a:rPr lang="zh-CN" altLang="en-US" smtClean="0"/>
              <a:t>2018/6/25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08932D5-73BA-4C37-98F8-D15CCDF1EEA5}"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accent1"/>
          </a:solidFill>
        </p:spPr>
        <p:txBody>
          <a:bodyPr>
            <a:normAutofit/>
          </a:bodyPr>
          <a:lstStyle>
            <a:lvl1pPr>
              <a:defRPr>
                <a:solidFill>
                  <a:schemeClr val="bg1"/>
                </a:solidFill>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624417" y="2001600"/>
            <a:ext cx="10958400" cy="4150800"/>
          </a:xfrm>
        </p:spPr>
        <p:txBody>
          <a:bodyPr lIns="0" tIns="0" rIns="0" bIns="0">
            <a:normAutofit/>
          </a:bodyPr>
          <a:lstStyle>
            <a:lvl1pPr marL="85725" indent="0">
              <a:buNone/>
              <a:defRPr sz="2400">
                <a:solidFill>
                  <a:srgbClr val="000000"/>
                </a:solidFill>
              </a:defRPr>
            </a:lvl1pPr>
            <a:lvl2pPr marL="357505" indent="0">
              <a:buFont typeface="Arial" pitchFamily="34" charset="0"/>
              <a:buNone/>
              <a:defRPr sz="2000">
                <a:solidFill>
                  <a:srgbClr val="000000"/>
                </a:solidFill>
              </a:defRPr>
            </a:lvl2pPr>
            <a:lvl3pPr marL="539750" indent="0">
              <a:buNone/>
              <a:defRPr>
                <a:solidFill>
                  <a:srgbClr val="000000"/>
                </a:solidFill>
              </a:defRPr>
            </a:lvl3pPr>
            <a:lvl4pPr marL="899795" indent="0">
              <a:buNone/>
              <a:defRPr>
                <a:solidFill>
                  <a:srgbClr val="000000"/>
                </a:solidFill>
              </a:defRPr>
            </a:lvl4pPr>
            <a:lvl5pPr marL="1080135" indent="0">
              <a:buNone/>
              <a:defRPr>
                <a:solidFill>
                  <a:srgbClr val="000000"/>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grpSp>
        <p:nvGrpSpPr>
          <p:cNvPr id="7" name="组合 6"/>
          <p:cNvGrpSpPr/>
          <p:nvPr userDrawn="1"/>
        </p:nvGrpSpPr>
        <p:grpSpPr>
          <a:xfrm>
            <a:off x="624417" y="1548292"/>
            <a:ext cx="914399" cy="188912"/>
            <a:chOff x="826030" y="1528423"/>
            <a:chExt cx="914399" cy="188912"/>
          </a:xfrm>
        </p:grpSpPr>
        <p:sp>
          <p:nvSpPr>
            <p:cNvPr id="8" name="燕尾形 7"/>
            <p:cNvSpPr/>
            <p:nvPr/>
          </p:nvSpPr>
          <p:spPr>
            <a:xfrm>
              <a:off x="826030" y="1528423"/>
              <a:ext cx="201613" cy="188912"/>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9" name="燕尾形 8"/>
            <p:cNvSpPr/>
            <p:nvPr/>
          </p:nvSpPr>
          <p:spPr>
            <a:xfrm>
              <a:off x="1003830" y="1528423"/>
              <a:ext cx="201613" cy="188912"/>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9"/>
            <p:cNvSpPr/>
            <p:nvPr/>
          </p:nvSpPr>
          <p:spPr>
            <a:xfrm>
              <a:off x="1181630" y="1528423"/>
              <a:ext cx="201613" cy="188912"/>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10"/>
            <p:cNvSpPr/>
            <p:nvPr/>
          </p:nvSpPr>
          <p:spPr>
            <a:xfrm>
              <a:off x="1361017" y="1528423"/>
              <a:ext cx="201612" cy="188912"/>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2" name="燕尾形 11"/>
            <p:cNvSpPr/>
            <p:nvPr/>
          </p:nvSpPr>
          <p:spPr>
            <a:xfrm>
              <a:off x="1538817" y="1528423"/>
              <a:ext cx="201612" cy="188912"/>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4" name="日期占位符 3"/>
          <p:cNvSpPr>
            <a:spLocks noGrp="1"/>
          </p:cNvSpPr>
          <p:nvPr>
            <p:ph type="dt" sz="half" idx="10"/>
          </p:nvPr>
        </p:nvSpPr>
        <p:spPr/>
        <p:txBody>
          <a:bodyPr/>
          <a:lstStyle/>
          <a:p>
            <a:fld id="{359441E4-EC88-4A87-B30A-765C4508EABD}" type="datetimeFigureOut">
              <a:rPr lang="zh-CN" altLang="en-US" smtClean="0"/>
              <a:t>2018/6/25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08932D5-73BA-4C37-98F8-D15CCDF1EEA5}"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4316400" y="3369600"/>
            <a:ext cx="5558400" cy="608400"/>
          </a:xfrm>
        </p:spPr>
        <p:txBody>
          <a:bodyPr anchor="ctr" anchorCtr="0">
            <a:normAutofit/>
          </a:bodyPr>
          <a:lstStyle>
            <a:lvl1pPr>
              <a:defRPr sz="2600"/>
            </a:lvl1pPr>
          </a:lstStyle>
          <a:p>
            <a:r>
              <a:rPr lang="zh-CN" altLang="en-US" dirty="0" smtClean="0"/>
              <a:t>单击此处编辑母版标题样式</a:t>
            </a:r>
            <a:endParaRPr lang="zh-CN" altLang="en-US" dirty="0"/>
          </a:p>
        </p:txBody>
      </p:sp>
      <p:sp>
        <p:nvSpPr>
          <p:cNvPr id="7" name="标题 5"/>
          <p:cNvSpPr txBox="1"/>
          <p:nvPr userDrawn="1"/>
        </p:nvSpPr>
        <p:spPr>
          <a:xfrm>
            <a:off x="4317763" y="3369682"/>
            <a:ext cx="5559071" cy="609599"/>
          </a:xfrm>
          <a:prstGeom prst="roundRect">
            <a:avLst>
              <a:gd name="adj" fmla="val 50000"/>
            </a:avLst>
          </a:prstGeom>
          <a:noFill/>
          <a:ln w="12700">
            <a:gradFill>
              <a:gsLst>
                <a:gs pos="0">
                  <a:schemeClr val="accent1"/>
                </a:gs>
                <a:gs pos="100000">
                  <a:schemeClr val="accent2"/>
                </a:gs>
              </a:gsLst>
              <a:lin ang="7800000" scaled="0"/>
            </a:gradFill>
          </a:ln>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b="1" i="0" kern="1200" baseline="0">
                <a:gradFill>
                  <a:gsLst>
                    <a:gs pos="0">
                      <a:schemeClr val="accent2"/>
                    </a:gs>
                    <a:gs pos="100000">
                      <a:schemeClr val="accent1"/>
                    </a:gs>
                  </a:gsLst>
                  <a:lin ang="6600000" scaled="0"/>
                </a:gradFill>
                <a:latin typeface="幼圆" pitchFamily="49" charset="-122"/>
                <a:ea typeface="幼圆" pitchFamily="49" charset="-122"/>
                <a:cs typeface="+mj-cs"/>
              </a:defRPr>
            </a:lvl1pPr>
          </a:lstStyle>
          <a:p>
            <a:pPr>
              <a:defRPr/>
            </a:pPr>
            <a:endParaRPr lang="da-DK" altLang="zh-CN" sz="2800" dirty="0">
              <a:gradFill>
                <a:gsLst>
                  <a:gs pos="0">
                    <a:schemeClr val="accent1"/>
                  </a:gs>
                  <a:gs pos="100000">
                    <a:schemeClr val="accent2"/>
                  </a:gs>
                </a:gsLst>
                <a:lin ang="6600000" scaled="0"/>
              </a:gradFill>
              <a:latin typeface="+mn-lt"/>
              <a:ea typeface="+mj-ea"/>
            </a:endParaRPr>
          </a:p>
        </p:txBody>
      </p:sp>
      <p:sp>
        <p:nvSpPr>
          <p:cNvPr id="3" name="日期占位符 2"/>
          <p:cNvSpPr>
            <a:spLocks noGrp="1"/>
          </p:cNvSpPr>
          <p:nvPr>
            <p:ph type="dt" sz="half" idx="10"/>
          </p:nvPr>
        </p:nvSpPr>
        <p:spPr/>
        <p:txBody>
          <a:bodyPr/>
          <a:lstStyle/>
          <a:p>
            <a:fld id="{359441E4-EC88-4A87-B30A-765C4508EABD}" type="datetimeFigureOut">
              <a:rPr lang="zh-CN" altLang="en-US" smtClean="0"/>
              <a:t>2018/6/25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08932D5-73BA-4C37-98F8-D15CCDF1EEA5}"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2800" y="476250"/>
            <a:ext cx="10957981" cy="711200"/>
          </a:xfrm>
          <a:solidFill>
            <a:schemeClr val="accent1"/>
          </a:solidFill>
        </p:spPr>
        <p:txBody>
          <a:bodyPr>
            <a:normAutofit/>
          </a:bodyPr>
          <a:lstStyle>
            <a:lvl1pPr>
              <a:defRPr>
                <a:solidFill>
                  <a:schemeClr val="bg1"/>
                </a:solidFill>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4417" y="1990800"/>
            <a:ext cx="10958400" cy="1659600"/>
          </a:xfrm>
        </p:spPr>
        <p:txBody>
          <a:bodyPr lIns="0" tIns="0" rIns="0" bIns="0">
            <a:noAutofit/>
          </a:bodyPr>
          <a:lstStyle>
            <a:lvl1pPr marL="85725" indent="0">
              <a:spcBef>
                <a:spcPts val="100"/>
              </a:spcBef>
              <a:spcAft>
                <a:spcPts val="100"/>
              </a:spcAft>
              <a:buNone/>
              <a:defRPr sz="2400">
                <a:solidFill>
                  <a:srgbClr val="000000"/>
                </a:solidFill>
              </a:defRPr>
            </a:lvl1pPr>
            <a:lvl2pPr marL="357505" indent="0">
              <a:spcBef>
                <a:spcPts val="100"/>
              </a:spcBef>
              <a:spcAft>
                <a:spcPts val="100"/>
              </a:spcAft>
              <a:buFont typeface="Arial" pitchFamily="34" charset="0"/>
              <a:buNone/>
              <a:defRPr sz="2000">
                <a:solidFill>
                  <a:srgbClr val="000000"/>
                </a:solidFill>
              </a:defRPr>
            </a:lvl2pPr>
            <a:lvl3pPr marL="539750" indent="0">
              <a:spcBef>
                <a:spcPts val="100"/>
              </a:spcBef>
              <a:spcAft>
                <a:spcPts val="100"/>
              </a:spcAft>
              <a:buNone/>
              <a:defRPr sz="1800">
                <a:solidFill>
                  <a:srgbClr val="000000"/>
                </a:solidFill>
              </a:defRPr>
            </a:lvl3pPr>
            <a:lvl4pPr marL="899795" indent="0">
              <a:spcBef>
                <a:spcPts val="100"/>
              </a:spcBef>
              <a:spcAft>
                <a:spcPts val="100"/>
              </a:spcAft>
              <a:buNone/>
              <a:defRPr sz="1800">
                <a:solidFill>
                  <a:srgbClr val="000000"/>
                </a:solidFill>
              </a:defRPr>
            </a:lvl4pPr>
            <a:lvl5pPr marL="1080135" indent="0">
              <a:spcBef>
                <a:spcPts val="100"/>
              </a:spcBef>
              <a:spcAft>
                <a:spcPts val="100"/>
              </a:spcAft>
              <a:buNone/>
              <a:defRPr sz="1800">
                <a:solidFill>
                  <a:srgbClr val="000000"/>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622800" y="4284000"/>
            <a:ext cx="10958400" cy="1659600"/>
          </a:xfrm>
        </p:spPr>
        <p:txBody>
          <a:bodyPr lIns="0" tIns="0" rIns="0" bIns="0">
            <a:noAutofit/>
          </a:bodyPr>
          <a:lstStyle>
            <a:lvl1pPr marL="85725" indent="0">
              <a:spcBef>
                <a:spcPts val="100"/>
              </a:spcBef>
              <a:spcAft>
                <a:spcPts val="100"/>
              </a:spcAft>
              <a:buNone/>
              <a:defRPr sz="2400">
                <a:solidFill>
                  <a:srgbClr val="000000"/>
                </a:solidFill>
              </a:defRPr>
            </a:lvl1pPr>
            <a:lvl2pPr marL="357505" indent="0">
              <a:spcBef>
                <a:spcPts val="100"/>
              </a:spcBef>
              <a:spcAft>
                <a:spcPts val="100"/>
              </a:spcAft>
              <a:buFont typeface="Arial" pitchFamily="34" charset="0"/>
              <a:buNone/>
              <a:defRPr sz="2000">
                <a:solidFill>
                  <a:srgbClr val="000000"/>
                </a:solidFill>
              </a:defRPr>
            </a:lvl2pPr>
            <a:lvl3pPr marL="539750" indent="0">
              <a:spcBef>
                <a:spcPts val="100"/>
              </a:spcBef>
              <a:spcAft>
                <a:spcPts val="100"/>
              </a:spcAft>
              <a:buNone/>
              <a:defRPr sz="1800">
                <a:solidFill>
                  <a:srgbClr val="000000"/>
                </a:solidFill>
              </a:defRPr>
            </a:lvl3pPr>
            <a:lvl4pPr marL="899795" indent="0">
              <a:spcBef>
                <a:spcPts val="100"/>
              </a:spcBef>
              <a:spcAft>
                <a:spcPts val="100"/>
              </a:spcAft>
              <a:buNone/>
              <a:defRPr sz="1800">
                <a:solidFill>
                  <a:srgbClr val="000000"/>
                </a:solidFill>
              </a:defRPr>
            </a:lvl4pPr>
            <a:lvl5pPr marL="1080135" indent="0">
              <a:spcBef>
                <a:spcPts val="100"/>
              </a:spcBef>
              <a:spcAft>
                <a:spcPts val="100"/>
              </a:spcAft>
              <a:buNone/>
              <a:defRPr sz="1800">
                <a:solidFill>
                  <a:srgbClr val="000000"/>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grpSp>
        <p:nvGrpSpPr>
          <p:cNvPr id="8" name="组合 7"/>
          <p:cNvGrpSpPr/>
          <p:nvPr userDrawn="1"/>
        </p:nvGrpSpPr>
        <p:grpSpPr>
          <a:xfrm>
            <a:off x="624417" y="1548292"/>
            <a:ext cx="914399" cy="188912"/>
            <a:chOff x="826030" y="1528423"/>
            <a:chExt cx="914399" cy="188912"/>
          </a:xfrm>
        </p:grpSpPr>
        <p:sp>
          <p:nvSpPr>
            <p:cNvPr id="9" name="燕尾形 8"/>
            <p:cNvSpPr/>
            <p:nvPr/>
          </p:nvSpPr>
          <p:spPr>
            <a:xfrm>
              <a:off x="826030" y="1528423"/>
              <a:ext cx="201613" cy="188912"/>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9"/>
            <p:cNvSpPr/>
            <p:nvPr/>
          </p:nvSpPr>
          <p:spPr>
            <a:xfrm>
              <a:off x="1003830" y="1528423"/>
              <a:ext cx="201613" cy="188912"/>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10"/>
            <p:cNvSpPr/>
            <p:nvPr/>
          </p:nvSpPr>
          <p:spPr>
            <a:xfrm>
              <a:off x="1181630" y="1528423"/>
              <a:ext cx="201613" cy="188912"/>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2" name="燕尾形 11"/>
            <p:cNvSpPr/>
            <p:nvPr/>
          </p:nvSpPr>
          <p:spPr>
            <a:xfrm>
              <a:off x="1361017" y="1528423"/>
              <a:ext cx="201612" cy="188912"/>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3" name="燕尾形 12"/>
            <p:cNvSpPr/>
            <p:nvPr/>
          </p:nvSpPr>
          <p:spPr>
            <a:xfrm>
              <a:off x="1538817" y="1528423"/>
              <a:ext cx="201612" cy="188912"/>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grpSp>
        <p:nvGrpSpPr>
          <p:cNvPr id="14" name="组合 13"/>
          <p:cNvGrpSpPr/>
          <p:nvPr userDrawn="1"/>
        </p:nvGrpSpPr>
        <p:grpSpPr>
          <a:xfrm>
            <a:off x="624417" y="3830559"/>
            <a:ext cx="914399" cy="188912"/>
            <a:chOff x="725224" y="3754732"/>
            <a:chExt cx="914399" cy="188912"/>
          </a:xfrm>
        </p:grpSpPr>
        <p:sp>
          <p:nvSpPr>
            <p:cNvPr id="15" name="燕尾形 14"/>
            <p:cNvSpPr/>
            <p:nvPr/>
          </p:nvSpPr>
          <p:spPr>
            <a:xfrm>
              <a:off x="725224" y="3754732"/>
              <a:ext cx="201613" cy="188912"/>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6" name="燕尾形 15"/>
            <p:cNvSpPr/>
            <p:nvPr/>
          </p:nvSpPr>
          <p:spPr>
            <a:xfrm>
              <a:off x="903024" y="3754732"/>
              <a:ext cx="201613" cy="188912"/>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7" name="燕尾形 16"/>
            <p:cNvSpPr/>
            <p:nvPr/>
          </p:nvSpPr>
          <p:spPr>
            <a:xfrm>
              <a:off x="1080824" y="3754732"/>
              <a:ext cx="201613" cy="188912"/>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8" name="燕尾形 17"/>
            <p:cNvSpPr/>
            <p:nvPr/>
          </p:nvSpPr>
          <p:spPr>
            <a:xfrm>
              <a:off x="1260211" y="3754732"/>
              <a:ext cx="201612" cy="188912"/>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9" name="燕尾形 18"/>
            <p:cNvSpPr/>
            <p:nvPr/>
          </p:nvSpPr>
          <p:spPr>
            <a:xfrm>
              <a:off x="1438011" y="3754732"/>
              <a:ext cx="201612" cy="188912"/>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5" name="日期占位符 4"/>
          <p:cNvSpPr>
            <a:spLocks noGrp="1"/>
          </p:cNvSpPr>
          <p:nvPr>
            <p:ph type="dt" sz="half" idx="10"/>
          </p:nvPr>
        </p:nvSpPr>
        <p:spPr/>
        <p:txBody>
          <a:bodyPr/>
          <a:lstStyle/>
          <a:p>
            <a:fld id="{359441E4-EC88-4A87-B30A-765C4508EABD}" type="datetimeFigureOut">
              <a:rPr lang="zh-CN" altLang="en-US" smtClean="0"/>
              <a:t>2018/6/25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08932D5-73BA-4C37-98F8-D15CCDF1EEA5}"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6"/>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内容占位符 3"/>
          <p:cNvSpPr>
            <a:spLocks noGrp="1"/>
          </p:cNvSpPr>
          <p:nvPr>
            <p:ph sz="half" idx="2"/>
          </p:nvPr>
        </p:nvSpPr>
        <p:spPr>
          <a:xfrm>
            <a:off x="840318" y="2505075"/>
            <a:ext cx="5158316" cy="3684588"/>
          </a:xfr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717" cy="3684588"/>
          </a:xfr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p>
            <a:fld id="{359441E4-EC88-4A87-B30A-765C4508EABD}" type="datetimeFigureOut">
              <a:rPr lang="zh-CN" altLang="en-US" smtClean="0"/>
              <a:t>2018/6/25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08932D5-73BA-4C37-98F8-D15CCDF1EEA5}"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505200" y="1989221"/>
            <a:ext cx="5181601" cy="2230187"/>
          </a:xfrm>
        </p:spPr>
        <p:txBody>
          <a:bodyPr/>
          <a:lstStyle>
            <a:lvl1pPr algn="ctr">
              <a:defRPr sz="6600"/>
            </a:lvl1pPr>
          </a:lstStyle>
          <a:p>
            <a:r>
              <a:rPr lang="zh-CN" altLang="en-US" dirty="0" smtClean="0"/>
              <a:t>编辑标题</a:t>
            </a:r>
            <a:endParaRPr lang="zh-CN" altLang="en-US" dirty="0"/>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476B9C84-08AA-4DD6-A5EC-EE58C24DC290}" type="datetimeFigureOut">
              <a:rPr lang="zh-CN" altLang="en-US" smtClean="0"/>
              <a:t>2018/6/25</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42D60E34-2897-4D3E-92A0-8765A62FD2D4}"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59441E4-EC88-4A87-B30A-765C4508EABD}" type="datetimeFigureOut">
              <a:rPr lang="zh-CN" altLang="en-US" smtClean="0"/>
              <a:t>2018/6/25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08932D5-73BA-4C37-98F8-D15CCDF1EEA5}"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696400" y="4402800"/>
            <a:ext cx="6836400" cy="482400"/>
          </a:xfrm>
        </p:spPr>
        <p:txBody>
          <a:bodyPr lIns="0" tIns="0" rIns="0" bIns="0" anchor="ctr" anchorCtr="0">
            <a:normAutofit/>
          </a:bodyPr>
          <a:lstStyle>
            <a:lvl1pPr>
              <a:defRPr sz="2800"/>
            </a:lvl1pPr>
          </a:lstStyle>
          <a:p>
            <a:r>
              <a:rPr lang="zh-CN" altLang="en-US" dirty="0" smtClean="0"/>
              <a:t>单击此处编辑母版标题样式</a:t>
            </a:r>
            <a:endParaRPr lang="zh-CN" altLang="en-US" dirty="0"/>
          </a:p>
        </p:txBody>
      </p:sp>
      <p:sp>
        <p:nvSpPr>
          <p:cNvPr id="3" name="图片占位符 2"/>
          <p:cNvSpPr>
            <a:spLocks noGrp="1"/>
          </p:cNvSpPr>
          <p:nvPr>
            <p:ph type="pic" idx="1"/>
          </p:nvPr>
        </p:nvSpPr>
        <p:spPr>
          <a:xfrm>
            <a:off x="2638800" y="835200"/>
            <a:ext cx="6922800" cy="3348000"/>
          </a:xfrm>
        </p:spPr>
        <p:txBody>
          <a:bodyPr anchor="ctr" anchorCtr="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2707200" y="5104800"/>
            <a:ext cx="6825600" cy="1090800"/>
          </a:xfrm>
        </p:spPr>
        <p:txBody>
          <a:bodyPr lIns="0" tIns="0" rIns="0" bIns="0">
            <a:normAutofit/>
          </a:bodyPr>
          <a:lstStyle>
            <a:lvl1pPr marL="0" indent="0">
              <a:buNone/>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cxnSp>
        <p:nvCxnSpPr>
          <p:cNvPr id="8" name="直接连接符 7"/>
          <p:cNvCxnSpPr/>
          <p:nvPr userDrawn="1"/>
        </p:nvCxnSpPr>
        <p:spPr bwMode="auto">
          <a:xfrm>
            <a:off x="2708275" y="4979988"/>
            <a:ext cx="6826250" cy="0"/>
          </a:xfrm>
          <a:prstGeom prst="line">
            <a:avLst/>
          </a:prstGeom>
          <a:solidFill>
            <a:schemeClr val="accent1"/>
          </a:solidFill>
          <a:ln w="3810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 name="日期占位符 4"/>
          <p:cNvSpPr>
            <a:spLocks noGrp="1"/>
          </p:cNvSpPr>
          <p:nvPr>
            <p:ph type="dt" sz="half" idx="10"/>
          </p:nvPr>
        </p:nvSpPr>
        <p:spPr/>
        <p:txBody>
          <a:bodyPr/>
          <a:lstStyle/>
          <a:p>
            <a:fld id="{359441E4-EC88-4A87-B30A-765C4508EABD}" type="datetimeFigureOut">
              <a:rPr lang="zh-CN" altLang="en-US" smtClean="0"/>
              <a:t>2018/6/25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08932D5-73BA-4C37-98F8-D15CCDF1EEA5}"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531246" y="449745"/>
            <a:ext cx="1104163" cy="5990811"/>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56591" y="449745"/>
            <a:ext cx="9771455" cy="5990811"/>
          </a:xfrm>
        </p:spPr>
        <p:txBody>
          <a:bodyPr vert="eaVert"/>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359441E4-EC88-4A87-B30A-765C4508EABD}" type="datetimeFigureOut">
              <a:rPr lang="zh-CN" altLang="en-US" smtClean="0"/>
              <a:t>2018/6/25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08932D5-73BA-4C37-98F8-D15CCDF1EEA5}"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2018/6/25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359441E4-EC88-4A87-B30A-765C4508EABD}" type="datetimeFigureOut">
              <a:rPr lang="zh-CN" altLang="en-US" smtClean="0"/>
              <a:t>2018/6/25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08932D5-73BA-4C37-98F8-D15CCDF1EEA5}" type="slidenum">
              <a:rPr lang="zh-CN" altLang="en-US" smtClean="0"/>
              <a:t>‹#›</a:t>
            </a:fld>
            <a:endParaRPr lang="zh-CN" altLang="en-US"/>
          </a:p>
        </p:txBody>
      </p:sp>
      <p:sp>
        <p:nvSpPr>
          <p:cNvPr id="7" name="内容占位符 6"/>
          <p:cNvSpPr>
            <a:spLocks noGrp="1"/>
          </p:cNvSpPr>
          <p:nvPr>
            <p:ph sz="quarter" idx="13"/>
          </p:nvPr>
        </p:nvSpPr>
        <p:spPr>
          <a:xfrm>
            <a:off x="371475" y="334963"/>
            <a:ext cx="11449050" cy="6207125"/>
          </a:xfrm>
        </p:spPr>
        <p:txBody>
          <a:bodyPr/>
          <a:lstStyle>
            <a:lvl1pPr>
              <a:spcBef>
                <a:spcPts val="300"/>
              </a:spcBef>
              <a:spcAft>
                <a:spcPts val="300"/>
              </a:spcAft>
              <a:defRPr sz="2400">
                <a:solidFill>
                  <a:srgbClr val="000000"/>
                </a:solidFill>
              </a:defRPr>
            </a:lvl1pPr>
            <a:lvl2pPr marL="539750" indent="-179705">
              <a:spcBef>
                <a:spcPts val="300"/>
              </a:spcBef>
              <a:spcAft>
                <a:spcPts val="300"/>
              </a:spcAft>
              <a:buFont typeface="Arial" pitchFamily="34" charset="0"/>
              <a:buChar char="•"/>
              <a:defRPr sz="2000">
                <a:solidFill>
                  <a:srgbClr val="000000"/>
                </a:solidFill>
              </a:defRPr>
            </a:lvl2pPr>
            <a:lvl3pPr marL="720090" indent="-179705">
              <a:spcBef>
                <a:spcPts val="300"/>
              </a:spcBef>
              <a:spcAft>
                <a:spcPts val="300"/>
              </a:spcAft>
              <a:defRPr sz="1800">
                <a:solidFill>
                  <a:srgbClr val="000000"/>
                </a:solidFill>
              </a:defRPr>
            </a:lvl3pPr>
            <a:lvl4pPr marL="1080135" indent="-179705">
              <a:spcBef>
                <a:spcPts val="300"/>
              </a:spcBef>
              <a:spcAft>
                <a:spcPts val="300"/>
              </a:spcAft>
              <a:defRPr sz="1800">
                <a:solidFill>
                  <a:srgbClr val="000000"/>
                </a:solidFill>
              </a:defRPr>
            </a:lvl4pPr>
            <a:lvl5pPr marL="1440180" indent="-179705">
              <a:spcBef>
                <a:spcPts val="300"/>
              </a:spcBef>
              <a:spcAft>
                <a:spcPts val="300"/>
              </a:spcAft>
              <a:defRPr sz="1800">
                <a:solidFill>
                  <a:srgbClr val="000000"/>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2018/6/25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t>2018/6/25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t>2018/6/25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2018/6/25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2018/6/25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2018/6/25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2018/6/25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image" Target="../media/image1.jpe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2018/6/25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0" y="1143000"/>
            <a:ext cx="12192000" cy="5715000"/>
          </a:xfrm>
          <a:prstGeom prst="rect">
            <a:avLst/>
          </a:prstGeom>
        </p:spPr>
      </p:pic>
      <p:sp>
        <p:nvSpPr>
          <p:cNvPr id="8" name="矩形 7"/>
          <p:cNvSpPr/>
          <p:nvPr/>
        </p:nvSpPr>
        <p:spPr>
          <a:xfrm>
            <a:off x="0" y="1130060"/>
            <a:ext cx="12192000" cy="5727940"/>
          </a:xfrm>
          <a:prstGeom prst="rect">
            <a:avLst/>
          </a:prstGeom>
          <a:solidFill>
            <a:schemeClr val="bg1">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27" name="Rectangle 2"/>
          <p:cNvSpPr>
            <a:spLocks noGrp="1" noChangeArrowheads="1"/>
          </p:cNvSpPr>
          <p:nvPr>
            <p:ph type="title"/>
          </p:nvPr>
        </p:nvSpPr>
        <p:spPr bwMode="auto">
          <a:xfrm>
            <a:off x="624420" y="476250"/>
            <a:ext cx="10957981"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dirty="0" smtClean="0"/>
              <a:t>单击此处编辑母版标题样式</a:t>
            </a:r>
          </a:p>
        </p:txBody>
      </p:sp>
      <p:sp>
        <p:nvSpPr>
          <p:cNvPr id="1028" name="Rectangle 3"/>
          <p:cNvSpPr>
            <a:spLocks noGrp="1" noChangeArrowheads="1"/>
          </p:cNvSpPr>
          <p:nvPr>
            <p:ph type="body" idx="1"/>
          </p:nvPr>
        </p:nvSpPr>
        <p:spPr bwMode="auto">
          <a:xfrm>
            <a:off x="624418" y="1412876"/>
            <a:ext cx="10957983" cy="474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2" name="日期占位符 1"/>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9441E4-EC88-4A87-B30A-765C4508EABD}" type="datetimeFigureOut">
              <a:rPr lang="zh-CN" altLang="en-US" smtClean="0"/>
              <a:t>2018/6/25</a:t>
            </a:fld>
            <a:endParaRPr lang="zh-CN" altLang="en-US"/>
          </a:p>
        </p:txBody>
      </p:sp>
      <p:sp>
        <p:nvSpPr>
          <p:cNvPr id="4"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5" name="灯片编号占位符 4"/>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8932D5-73BA-4C37-98F8-D15CCDF1EEA5}"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txStyles>
    <p:titleStyle>
      <a:lvl1pPr algn="l" rtl="0" eaLnBrk="1" fontAlgn="base" hangingPunct="1">
        <a:spcBef>
          <a:spcPct val="0"/>
        </a:spcBef>
        <a:spcAft>
          <a:spcPct val="0"/>
        </a:spcAft>
        <a:defRPr sz="2800" kern="1200">
          <a:solidFill>
            <a:schemeClr val="accent1"/>
          </a:solidFill>
          <a:latin typeface="+mj-lt"/>
          <a:ea typeface="+mj-ea"/>
          <a:cs typeface="+mj-cs"/>
        </a:defRPr>
      </a:lvl1pPr>
      <a:lvl2pPr algn="l" rtl="0" eaLnBrk="1" fontAlgn="base" hangingPunct="1">
        <a:spcBef>
          <a:spcPct val="0"/>
        </a:spcBef>
        <a:spcAft>
          <a:spcPct val="0"/>
        </a:spcAft>
        <a:defRPr sz="2800">
          <a:solidFill>
            <a:schemeClr val="accent1"/>
          </a:solidFill>
          <a:latin typeface="Arial" pitchFamily="34" charset="0"/>
          <a:ea typeface="华文中宋" pitchFamily="2" charset="-122"/>
          <a:cs typeface="宋体" pitchFamily="2" charset="-122"/>
        </a:defRPr>
      </a:lvl2pPr>
      <a:lvl3pPr algn="l" rtl="0" eaLnBrk="1" fontAlgn="base" hangingPunct="1">
        <a:spcBef>
          <a:spcPct val="0"/>
        </a:spcBef>
        <a:spcAft>
          <a:spcPct val="0"/>
        </a:spcAft>
        <a:defRPr sz="2800">
          <a:solidFill>
            <a:schemeClr val="accent1"/>
          </a:solidFill>
          <a:latin typeface="Arial" pitchFamily="34" charset="0"/>
          <a:ea typeface="华文中宋" pitchFamily="2" charset="-122"/>
          <a:cs typeface="宋体" pitchFamily="2" charset="-122"/>
        </a:defRPr>
      </a:lvl3pPr>
      <a:lvl4pPr algn="l" rtl="0" eaLnBrk="1" fontAlgn="base" hangingPunct="1">
        <a:spcBef>
          <a:spcPct val="0"/>
        </a:spcBef>
        <a:spcAft>
          <a:spcPct val="0"/>
        </a:spcAft>
        <a:defRPr sz="2800">
          <a:solidFill>
            <a:schemeClr val="accent1"/>
          </a:solidFill>
          <a:latin typeface="Arial" pitchFamily="34" charset="0"/>
          <a:ea typeface="华文中宋" pitchFamily="2" charset="-122"/>
          <a:cs typeface="宋体" pitchFamily="2" charset="-122"/>
        </a:defRPr>
      </a:lvl4pPr>
      <a:lvl5pPr algn="l" rtl="0" eaLnBrk="1" fontAlgn="base" hangingPunct="1">
        <a:spcBef>
          <a:spcPct val="0"/>
        </a:spcBef>
        <a:spcAft>
          <a:spcPct val="0"/>
        </a:spcAft>
        <a:defRPr sz="2800">
          <a:solidFill>
            <a:schemeClr val="accent1"/>
          </a:solidFill>
          <a:latin typeface="Arial" pitchFamily="34" charset="0"/>
          <a:ea typeface="华文中宋" pitchFamily="2" charset="-122"/>
          <a:cs typeface="宋体" pitchFamily="2" charset="-122"/>
        </a:defRPr>
      </a:lvl5pPr>
      <a:lvl6pPr marL="457200" algn="l" rtl="0" eaLnBrk="1" fontAlgn="base" hangingPunct="1">
        <a:spcBef>
          <a:spcPct val="0"/>
        </a:spcBef>
        <a:spcAft>
          <a:spcPct val="0"/>
        </a:spcAft>
        <a:defRPr sz="2800">
          <a:solidFill>
            <a:srgbClr val="FF3300"/>
          </a:solidFill>
          <a:latin typeface="Arial" pitchFamily="34" charset="0"/>
          <a:ea typeface="华文中宋" pitchFamily="2" charset="-122"/>
          <a:cs typeface="宋体" pitchFamily="2" charset="-122"/>
        </a:defRPr>
      </a:lvl6pPr>
      <a:lvl7pPr marL="914400" algn="l" rtl="0" eaLnBrk="1" fontAlgn="base" hangingPunct="1">
        <a:spcBef>
          <a:spcPct val="0"/>
        </a:spcBef>
        <a:spcAft>
          <a:spcPct val="0"/>
        </a:spcAft>
        <a:defRPr sz="2800">
          <a:solidFill>
            <a:srgbClr val="FF3300"/>
          </a:solidFill>
          <a:latin typeface="Arial" pitchFamily="34" charset="0"/>
          <a:ea typeface="华文中宋" pitchFamily="2" charset="-122"/>
          <a:cs typeface="宋体" pitchFamily="2" charset="-122"/>
        </a:defRPr>
      </a:lvl7pPr>
      <a:lvl8pPr marL="1371600" algn="l" rtl="0" eaLnBrk="1" fontAlgn="base" hangingPunct="1">
        <a:spcBef>
          <a:spcPct val="0"/>
        </a:spcBef>
        <a:spcAft>
          <a:spcPct val="0"/>
        </a:spcAft>
        <a:defRPr sz="2800">
          <a:solidFill>
            <a:srgbClr val="FF3300"/>
          </a:solidFill>
          <a:latin typeface="Arial" pitchFamily="34" charset="0"/>
          <a:ea typeface="华文中宋" pitchFamily="2" charset="-122"/>
          <a:cs typeface="宋体" pitchFamily="2" charset="-122"/>
        </a:defRPr>
      </a:lvl8pPr>
      <a:lvl9pPr marL="1828800" algn="l" rtl="0" eaLnBrk="1" fontAlgn="base" hangingPunct="1">
        <a:spcBef>
          <a:spcPct val="0"/>
        </a:spcBef>
        <a:spcAft>
          <a:spcPct val="0"/>
        </a:spcAft>
        <a:defRPr sz="2800">
          <a:solidFill>
            <a:srgbClr val="FF3300"/>
          </a:solidFill>
          <a:latin typeface="Arial" pitchFamily="34" charset="0"/>
          <a:ea typeface="华文中宋" pitchFamily="2" charset="-122"/>
          <a:cs typeface="宋体" pitchFamily="2" charset="-122"/>
        </a:defRPr>
      </a:lvl9pPr>
    </p:titleStyle>
    <p:bodyStyle>
      <a:lvl1pPr marL="342900" indent="-257175" algn="l" rtl="0" eaLnBrk="1" fontAlgn="base" hangingPunct="1">
        <a:spcBef>
          <a:spcPts val="300"/>
        </a:spcBef>
        <a:spcAft>
          <a:spcPts val="300"/>
        </a:spcAft>
        <a:buClr>
          <a:schemeClr val="accent1"/>
        </a:buClr>
        <a:buSzPct val="80000"/>
        <a:buFont typeface="Wingdings 2" pitchFamily="18" charset="2"/>
        <a:buChar char="Õ"/>
        <a:defRPr sz="2400" kern="1200">
          <a:solidFill>
            <a:schemeClr val="accent1"/>
          </a:solidFill>
          <a:latin typeface="+mn-lt"/>
          <a:ea typeface="+mn-ea"/>
          <a:cs typeface="+mn-cs"/>
        </a:defRPr>
      </a:lvl1pPr>
      <a:lvl2pPr marL="539750" indent="-179705" algn="l" rtl="0" eaLnBrk="1" fontAlgn="base" hangingPunct="1">
        <a:spcBef>
          <a:spcPts val="300"/>
        </a:spcBef>
        <a:spcAft>
          <a:spcPts val="300"/>
        </a:spcAft>
        <a:buFont typeface="Arial" pitchFamily="34" charset="0"/>
        <a:buChar char="•"/>
        <a:defRPr sz="2000" kern="1200">
          <a:solidFill>
            <a:srgbClr val="4D4D4D"/>
          </a:solidFill>
          <a:latin typeface="+mn-lt"/>
          <a:ea typeface="+mn-ea"/>
          <a:cs typeface="+mn-cs"/>
        </a:defRPr>
      </a:lvl2pPr>
      <a:lvl3pPr marL="720090" indent="-179705" algn="l" rtl="0" eaLnBrk="1" fontAlgn="base" hangingPunct="1">
        <a:spcBef>
          <a:spcPts val="300"/>
        </a:spcBef>
        <a:spcAft>
          <a:spcPts val="300"/>
        </a:spcAft>
        <a:buChar char="•"/>
        <a:defRPr sz="1800" kern="1200">
          <a:solidFill>
            <a:srgbClr val="4D4D4D"/>
          </a:solidFill>
          <a:latin typeface="+mn-lt"/>
          <a:ea typeface="+mn-ea"/>
          <a:cs typeface="+mn-cs"/>
        </a:defRPr>
      </a:lvl3pPr>
      <a:lvl4pPr marL="1080135" indent="-179705" algn="l" rtl="0" eaLnBrk="1" fontAlgn="base" hangingPunct="1">
        <a:spcBef>
          <a:spcPts val="300"/>
        </a:spcBef>
        <a:spcAft>
          <a:spcPts val="300"/>
        </a:spcAft>
        <a:buChar char="–"/>
        <a:defRPr sz="1800" kern="1200">
          <a:solidFill>
            <a:srgbClr val="4D4D4D"/>
          </a:solidFill>
          <a:latin typeface="+mn-lt"/>
          <a:ea typeface="+mn-ea"/>
          <a:cs typeface="+mn-cs"/>
        </a:defRPr>
      </a:lvl4pPr>
      <a:lvl5pPr marL="1259840" indent="-179705" algn="l" rtl="0" eaLnBrk="1" fontAlgn="base" hangingPunct="1">
        <a:spcBef>
          <a:spcPts val="300"/>
        </a:spcBef>
        <a:spcAft>
          <a:spcPts val="300"/>
        </a:spcAft>
        <a:buChar char="»"/>
        <a:defRPr sz="1800" kern="1200">
          <a:solidFill>
            <a:srgbClr val="4D4D4D"/>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custDataLst>
              <p:tags r:id="rId2"/>
            </p:custDataLst>
          </p:nvPr>
        </p:nvSpPr>
        <p:spPr>
          <a:xfrm>
            <a:off x="1581785" y="678180"/>
            <a:ext cx="9650730" cy="1082675"/>
          </a:xfrm>
        </p:spPr>
        <p:txBody>
          <a:bodyPr/>
          <a:lstStyle/>
          <a:p>
            <a:r>
              <a:rPr lang="en-US" altLang="zh-CN" sz="5400" smtClean="0"/>
              <a:t>计算机算法设计与分析习题课</a:t>
            </a:r>
          </a:p>
        </p:txBody>
      </p:sp>
      <p:sp>
        <p:nvSpPr>
          <p:cNvPr id="7" name="副标题 6"/>
          <p:cNvSpPr>
            <a:spLocks noGrp="1"/>
          </p:cNvSpPr>
          <p:nvPr>
            <p:ph type="subTitle" idx="1"/>
            <p:custDataLst>
              <p:tags r:id="rId3"/>
            </p:custDataLst>
          </p:nvPr>
        </p:nvSpPr>
        <p:spPr>
          <a:xfrm>
            <a:off x="5422900" y="2157095"/>
            <a:ext cx="6581775" cy="1313815"/>
          </a:xfrm>
        </p:spPr>
        <p:txBody>
          <a:bodyPr/>
          <a:lstStyle/>
          <a:p>
            <a:pPr algn="r"/>
            <a:r>
              <a:rPr lang="en-US" altLang="zh-CN" sz="4000" dirty="0" smtClean="0"/>
              <a:t>工科楼北楼</a:t>
            </a:r>
            <a:r>
              <a:rPr lang="en-US" altLang="zh-CN" sz="4000" dirty="0" smtClean="0"/>
              <a:t>310</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4770" y="62230"/>
            <a:ext cx="4566285" cy="6116955"/>
          </a:xfrm>
        </p:spPr>
        <p:txBody>
          <a:bodyPr>
            <a:normAutofit fontScale="90000" lnSpcReduction="10000"/>
          </a:bodyPr>
          <a:lstStyle/>
          <a:p>
            <a:r>
              <a:rPr lang="zh-CN" altLang="en-US"/>
              <a:t> 一般情况下的分治法tournament可描述如下：</a:t>
            </a:r>
          </a:p>
          <a:p>
            <a:r>
              <a:rPr lang="zh-CN" altLang="en-US"/>
              <a:t>  void tourna(int n)</a:t>
            </a:r>
          </a:p>
          <a:p>
            <a:r>
              <a:rPr lang="zh-CN" altLang="en-US"/>
              <a:t>  {   if(n==1) {a[1][1]=1;return;}</a:t>
            </a:r>
          </a:p>
          <a:p>
            <a:r>
              <a:rPr lang="zh-CN" altLang="en-US"/>
              <a:t>   if(odd(n)) {tournament(n+1);</a:t>
            </a:r>
          </a:p>
          <a:p>
            <a:r>
              <a:rPr lang="zh-CN" altLang="en-US"/>
              <a:t>   return;</a:t>
            </a:r>
          </a:p>
          <a:p>
            <a:r>
              <a:rPr lang="zh-CN" altLang="en-US"/>
              <a:t>  }</a:t>
            </a:r>
          </a:p>
          <a:p>
            <a:r>
              <a:rPr lang="zh-CN" altLang="en-US"/>
              <a:t>   tournament(n/2);</a:t>
            </a:r>
          </a:p>
          <a:p>
            <a:r>
              <a:rPr lang="zh-CN" altLang="en-US"/>
              <a:t>   makecopy(n);</a:t>
            </a:r>
          </a:p>
          <a:p>
            <a:r>
              <a:rPr lang="zh-CN" altLang="en-US"/>
              <a:t>  }</a:t>
            </a:r>
          </a:p>
          <a:p>
            <a:r>
              <a:rPr lang="zh-CN" altLang="en-US"/>
              <a:t>  bool odd(int n)</a:t>
            </a:r>
          </a:p>
          <a:p>
            <a:r>
              <a:rPr lang="zh-CN" altLang="en-US"/>
              <a:t>  {</a:t>
            </a:r>
          </a:p>
          <a:p>
            <a:r>
              <a:rPr lang="zh-CN" altLang="en-US"/>
              <a:t>     return n&amp;1;</a:t>
            </a:r>
          </a:p>
          <a:p>
            <a:r>
              <a:rPr lang="zh-CN" altLang="en-US"/>
              <a:t>  }</a:t>
            </a:r>
          </a:p>
        </p:txBody>
      </p:sp>
      <p:sp>
        <p:nvSpPr>
          <p:cNvPr id="4" name="内容占位符 2"/>
          <p:cNvSpPr>
            <a:spLocks noGrp="1"/>
          </p:cNvSpPr>
          <p:nvPr/>
        </p:nvSpPr>
        <p:spPr>
          <a:xfrm>
            <a:off x="4344035" y="139065"/>
            <a:ext cx="3759835" cy="63474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lang="zh-CN" altLang="en-US"/>
              <a:t>其中，算法makecopy与算法copy类似，但要区分n/2为奇数或偶数时的情形。</a:t>
            </a:r>
          </a:p>
          <a:p>
            <a:r>
              <a:rPr lang="zh-CN" altLang="en-US"/>
              <a:t>   void makecopy(int n)</a:t>
            </a:r>
          </a:p>
          <a:p>
            <a:r>
              <a:rPr lang="zh-CN" altLang="en-US"/>
              <a:t>  {</a:t>
            </a:r>
          </a:p>
          <a:p>
            <a:r>
              <a:rPr lang="zh-CN" altLang="en-US"/>
              <a:t>    if(n/2)&gt;1&amp;&amp;odd(n/2)       </a:t>
            </a:r>
          </a:p>
          <a:p>
            <a:r>
              <a:rPr lang="zh-CN" altLang="en-US"/>
              <a:t>         copyodd(n);</a:t>
            </a:r>
          </a:p>
          <a:p>
            <a:r>
              <a:rPr lang="zh-CN" altLang="en-US"/>
              <a:t>       else copy(n);</a:t>
            </a:r>
          </a:p>
          <a:p>
            <a:r>
              <a:rPr lang="zh-CN" altLang="en-US"/>
              <a:t>  }</a:t>
            </a:r>
          </a:p>
          <a:p>
            <a:endParaRPr lang="zh-CN" altLang="en-US"/>
          </a:p>
        </p:txBody>
      </p:sp>
      <p:sp>
        <p:nvSpPr>
          <p:cNvPr id="5" name="内容占位符 2"/>
          <p:cNvSpPr>
            <a:spLocks noGrp="1"/>
          </p:cNvSpPr>
          <p:nvPr/>
        </p:nvSpPr>
        <p:spPr>
          <a:xfrm>
            <a:off x="8301990" y="10795"/>
            <a:ext cx="3247390" cy="63474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lang="zh-CN" altLang="en-US" sz="2000"/>
              <a:t>算法copyodd实现n/2为奇数时的复制</a:t>
            </a:r>
          </a:p>
          <a:p>
            <a:r>
              <a:rPr lang="zh-CN" altLang="en-US" sz="2000"/>
              <a:t>   void copyodd(int n)</a:t>
            </a:r>
          </a:p>
          <a:p>
            <a:r>
              <a:rPr lang="zh-CN" altLang="en-US" sz="2000"/>
              <a:t>  {    int m=n/2;</a:t>
            </a:r>
          </a:p>
          <a:p>
            <a:r>
              <a:rPr lang="zh-CN" altLang="en-US" sz="2000"/>
              <a:t>    for(int i=1;i&lt;=m;i++)</a:t>
            </a:r>
          </a:p>
          <a:p>
            <a:r>
              <a:rPr lang="zh-CN" altLang="en-US" sz="2000"/>
              <a:t>    {      b[i]=m+i;b[m+i]=b[i];</a:t>
            </a:r>
          </a:p>
          <a:p>
            <a:r>
              <a:rPr lang="zh-CN" altLang="en-US" sz="2000"/>
              <a:t>    }   for(i=1;i&lt;=m;i++)</a:t>
            </a:r>
          </a:p>
          <a:p>
            <a:r>
              <a:rPr lang="zh-CN" altLang="en-US" sz="2000"/>
              <a:t>    { for(int j=1;j&lt;=m+1;j++;)</a:t>
            </a:r>
          </a:p>
          <a:p>
            <a:r>
              <a:rPr lang="zh-CN" altLang="en-US" sz="2000"/>
              <a:t>        { if(a[i][j]&gt;m){</a:t>
            </a:r>
          </a:p>
          <a:p>
            <a:r>
              <a:rPr lang="zh-CN" altLang="en-US" sz="2000"/>
              <a:t>             a[i][j]=b[i];</a:t>
            </a:r>
          </a:p>
          <a:p>
            <a:r>
              <a:rPr lang="zh-CN" altLang="en-US" sz="2000"/>
              <a:t>           a[m+i][j]=(b[i]+m)%n;</a:t>
            </a:r>
          </a:p>
          <a:p>
            <a:r>
              <a:rPr lang="zh-CN" altLang="en-US" sz="2000"/>
              <a:t>         } else </a:t>
            </a:r>
          </a:p>
          <a:p>
            <a:r>
              <a:rPr lang="zh-CN" altLang="en-US" sz="2000"/>
              <a:t>              a[m+i][j]=a[i][j]+m;</a:t>
            </a:r>
          </a:p>
          <a:p>
            <a:r>
              <a:rPr lang="zh-CN" altLang="en-US" sz="2000"/>
              <a:t>        }</a:t>
            </a:r>
          </a:p>
          <a:p>
            <a:r>
              <a:rPr lang="zh-CN" altLang="en-US" sz="2000"/>
              <a:t>      for(j=2;j&lt;=m;j++)</a:t>
            </a:r>
          </a:p>
          <a:p>
            <a:r>
              <a:rPr lang="zh-CN" altLang="en-US" sz="2000"/>
              <a:t>       {a[i][m+j]=b[i+j-1];</a:t>
            </a:r>
          </a:p>
          <a:p>
            <a:r>
              <a:rPr lang="zh-CN" altLang="en-US" sz="2000"/>
              <a:t>        a[b[i+j-1]][m+j]=i;}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318260"/>
            <a:ext cx="10515600" cy="1063625"/>
          </a:xfrm>
        </p:spPr>
        <p:txBody>
          <a:bodyPr>
            <a:normAutofit/>
          </a:bodyPr>
          <a:lstStyle/>
          <a:p>
            <a:r>
              <a:rPr kumimoji="1" lang="en-US" altLang="zh-CN" kern="0" noProof="0" dirty="0" smtClean="0">
                <a:ln>
                  <a:noFill/>
                </a:ln>
                <a:uLnTx/>
                <a:uFillTx/>
                <a:latin typeface="+mj-lt"/>
                <a:sym typeface="+mn-ea"/>
              </a:rPr>
              <a:t>3-1 </a:t>
            </a:r>
            <a:r>
              <a:rPr kumimoji="1" lang="zh-CN" altLang="en-US" kern="0" noProof="0" dirty="0" smtClean="0">
                <a:ln>
                  <a:noFill/>
                </a:ln>
                <a:uLnTx/>
                <a:uFillTx/>
                <a:latin typeface="+mj-lt"/>
                <a:sym typeface="+mn-ea"/>
              </a:rPr>
              <a:t>设计一个</a:t>
            </a:r>
            <a:r>
              <a:rPr kumimoji="1" lang="en-US" altLang="zh-CN" kern="0" noProof="0" dirty="0" smtClean="0">
                <a:ln>
                  <a:noFill/>
                </a:ln>
                <a:uLnTx/>
                <a:uFillTx/>
                <a:latin typeface="+mj-lt"/>
                <a:sym typeface="+mn-ea"/>
              </a:rPr>
              <a:t>O(n</a:t>
            </a:r>
            <a:r>
              <a:rPr kumimoji="1" lang="en-US" altLang="zh-CN" kern="0" baseline="30000" noProof="0" dirty="0" smtClean="0">
                <a:ln>
                  <a:noFill/>
                </a:ln>
                <a:uLnTx/>
                <a:uFillTx/>
                <a:latin typeface="+mj-lt"/>
                <a:sym typeface="+mn-ea"/>
              </a:rPr>
              <a:t>2</a:t>
            </a:r>
            <a:r>
              <a:rPr kumimoji="1" lang="en-US" altLang="zh-CN" kern="0" noProof="0" dirty="0" smtClean="0">
                <a:ln>
                  <a:noFill/>
                </a:ln>
                <a:uLnTx/>
                <a:uFillTx/>
                <a:latin typeface="+mj-lt"/>
                <a:sym typeface="+mn-ea"/>
              </a:rPr>
              <a:t>)</a:t>
            </a:r>
            <a:r>
              <a:rPr kumimoji="1" lang="zh-CN" altLang="en-US" kern="0" noProof="0" dirty="0" smtClean="0">
                <a:ln>
                  <a:noFill/>
                </a:ln>
                <a:uLnTx/>
                <a:uFillTx/>
                <a:latin typeface="+mj-lt"/>
                <a:sym typeface="+mn-ea"/>
              </a:rPr>
              <a:t>时间的算法，找出由</a:t>
            </a:r>
            <a:r>
              <a:rPr kumimoji="1" lang="en-US" altLang="zh-CN" kern="0" noProof="0" dirty="0" smtClean="0">
                <a:ln>
                  <a:noFill/>
                </a:ln>
                <a:uLnTx/>
                <a:uFillTx/>
                <a:latin typeface="+mj-lt"/>
                <a:sym typeface="+mn-ea"/>
              </a:rPr>
              <a:t>n</a:t>
            </a:r>
            <a:r>
              <a:rPr kumimoji="1" lang="zh-CN" altLang="en-US" kern="0" noProof="0" dirty="0" smtClean="0">
                <a:ln>
                  <a:noFill/>
                </a:ln>
                <a:uLnTx/>
                <a:uFillTx/>
                <a:latin typeface="+mj-lt"/>
                <a:sym typeface="+mn-ea"/>
              </a:rPr>
              <a:t>个数组成的序列的最长单调递增子序列。 int LISyna()</a:t>
            </a:r>
          </a:p>
          <a:p>
            <a:endParaRPr lang="zh-CN" altLang="en-US"/>
          </a:p>
        </p:txBody>
      </p:sp>
      <p:sp>
        <p:nvSpPr>
          <p:cNvPr id="81922" name="标题 1"/>
          <p:cNvSpPr>
            <a:spLocks noGrp="1"/>
          </p:cNvSpPr>
          <p:nvPr>
            <p:ph type="title"/>
          </p:nvPr>
        </p:nvSpPr>
        <p:spPr>
          <a:xfrm>
            <a:off x="838200" y="365125"/>
            <a:ext cx="10515600" cy="1057910"/>
          </a:xfrm>
        </p:spPr>
        <p:txBody>
          <a:bodyPr vert="horz" wrap="square" lIns="91440" tIns="45720" rIns="91440" bIns="45720" anchor="ctr"/>
          <a:lstStyle/>
          <a:p>
            <a:r>
              <a:rPr lang="zh-CN" altLang="en-US" dirty="0"/>
              <a:t>作业</a:t>
            </a:r>
            <a:r>
              <a:rPr lang="en-US" altLang="zh-CN" dirty="0"/>
              <a:t>3</a:t>
            </a:r>
            <a:r>
              <a:rPr lang="zh-CN" altLang="en-US" dirty="0"/>
              <a:t>：（王晓东版教材习题</a:t>
            </a:r>
            <a:r>
              <a:rPr lang="en-US" altLang="zh-CN" dirty="0"/>
              <a:t>3</a:t>
            </a:r>
            <a:r>
              <a:rPr lang="zh-CN" altLang="en-US" dirty="0"/>
              <a:t>）</a:t>
            </a:r>
          </a:p>
        </p:txBody>
      </p:sp>
      <p:sp>
        <p:nvSpPr>
          <p:cNvPr id="4" name="内容占位符 2"/>
          <p:cNvSpPr>
            <a:spLocks noGrp="1"/>
          </p:cNvSpPr>
          <p:nvPr/>
        </p:nvSpPr>
        <p:spPr>
          <a:xfrm>
            <a:off x="965200" y="2315210"/>
            <a:ext cx="4335780" cy="4491355"/>
          </a:xfrm>
          <a:prstGeom prst="rect">
            <a:avLst/>
          </a:prstGeom>
        </p:spPr>
        <p:txBody>
          <a:bodyPr vert="horz" lIns="91440" tIns="45720" rIns="91440" bIns="45720" rtlCol="0">
            <a:normAutofit fontScale="95000"/>
          </a:bodyPr>
          <a:lst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lang="zh-CN" altLang="en-US"/>
              <a:t>   { int i,j,k;</a:t>
            </a:r>
          </a:p>
          <a:p>
            <a:r>
              <a:rPr lang="zh-CN" altLang="en-US"/>
              <a:t>      for(i=1,b[0]=1;i&lt;n;i++)</a:t>
            </a:r>
          </a:p>
          <a:p>
            <a:r>
              <a:rPr lang="zh-CN" altLang="en-US"/>
              <a:t>       { for(j=0,k=0;j&lt;i;j++)</a:t>
            </a:r>
          </a:p>
          <a:p>
            <a:r>
              <a:rPr lang="zh-CN" altLang="en-US"/>
              <a:t>           if(a[j]&lt;=a[i]&amp;&amp;k&lt;b[j])</a:t>
            </a:r>
          </a:p>
          <a:p>
            <a:r>
              <a:rPr lang="zh-CN" altLang="en-US"/>
              <a:t>             k=b[j];</a:t>
            </a:r>
          </a:p>
          <a:p>
            <a:r>
              <a:rPr lang="zh-CN" altLang="en-US"/>
              <a:t>             b[i]=k+1;</a:t>
            </a:r>
          </a:p>
          <a:p>
            <a:r>
              <a:rPr lang="zh-CN" altLang="en-US"/>
              <a:t>        }</a:t>
            </a:r>
          </a:p>
          <a:p>
            <a:r>
              <a:rPr lang="zh-CN" altLang="en-US"/>
              <a:t>        return maxL(n);</a:t>
            </a:r>
          </a:p>
          <a:p>
            <a:r>
              <a:rPr lang="zh-CN" altLang="en-US"/>
              <a:t>     }</a:t>
            </a:r>
          </a:p>
        </p:txBody>
      </p:sp>
      <p:sp>
        <p:nvSpPr>
          <p:cNvPr id="5" name="内容占位符 2"/>
          <p:cNvSpPr>
            <a:spLocks noGrp="1"/>
          </p:cNvSpPr>
          <p:nvPr/>
        </p:nvSpPr>
        <p:spPr>
          <a:xfrm>
            <a:off x="5708650" y="2084070"/>
            <a:ext cx="5320030" cy="44405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marL="0" indent="0">
              <a:buNone/>
            </a:pPr>
            <a:r>
              <a:rPr lang="zh-CN" altLang="en-US"/>
              <a:t>     int maxL(int n)</a:t>
            </a:r>
          </a:p>
          <a:p>
            <a:r>
              <a:rPr lang="zh-CN" altLang="en-US"/>
              <a:t>     {</a:t>
            </a:r>
          </a:p>
          <a:p>
            <a:r>
              <a:rPr lang="zh-CN" altLang="en-US"/>
              <a:t>        for(int i=0,temp=0;i&lt;n;i++)</a:t>
            </a:r>
          </a:p>
          <a:p>
            <a:r>
              <a:rPr lang="zh-CN" altLang="en-US"/>
              <a:t>          if(b[i]&gt;temp)  temp=b[i];</a:t>
            </a:r>
          </a:p>
          <a:p>
            <a:r>
              <a:rPr lang="zh-CN" altLang="en-US"/>
              <a:t>        return temp;</a:t>
            </a:r>
          </a:p>
          <a:p>
            <a:r>
              <a:rPr lang="zh-CN" altLang="en-US"/>
              <a:t>      }</a:t>
            </a:r>
          </a:p>
          <a:p>
            <a:r>
              <a:rPr lang="zh-CN" altLang="en-US">
                <a:solidFill>
                  <a:srgbClr val="FF0000"/>
                </a:solidFill>
              </a:rPr>
              <a:t>注意是最长的单调递增子序列而不是连续递增子序列</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042160"/>
            <a:ext cx="10515600" cy="3085465"/>
          </a:xfrm>
        </p:spPr>
        <p:txBody>
          <a:bodyPr>
            <a:normAutofit fontScale="97500"/>
          </a:bodyPr>
          <a:lstStyle/>
          <a:p>
            <a:pPr marL="0" marR="0" lvl="0" indent="0" algn="l" defTabSz="914400" rtl="0" eaLnBrk="0" fontAlgn="base" latinLnBrk="0" hangingPunct="0">
              <a:lnSpc>
                <a:spcPts val="3500"/>
              </a:lnSpc>
              <a:spcBef>
                <a:spcPts val="1800"/>
              </a:spcBef>
              <a:spcAft>
                <a:spcPct val="0"/>
              </a:spcAft>
              <a:buClr>
                <a:schemeClr val="accent1"/>
              </a:buClr>
              <a:buSzPct val="80000"/>
              <a:buFont typeface="Wingdings" pitchFamily="2" charset="2"/>
              <a:buNone/>
              <a:defRPr/>
            </a:pPr>
            <a:r>
              <a:rPr kumimoji="1" lang="en-US" altLang="zh-CN" sz="4000" b="1" kern="0" noProof="0" dirty="0" smtClean="0">
                <a:ln>
                  <a:noFill/>
                </a:ln>
                <a:uLnTx/>
                <a:uFillTx/>
                <a:latin typeface="+mj-lt"/>
                <a:sym typeface="+mn-ea"/>
              </a:rPr>
              <a:t>5-13</a:t>
            </a:r>
            <a:r>
              <a:rPr kumimoji="1" lang="zh-CN" altLang="en-US" sz="4000" b="1" kern="0" noProof="0" dirty="0" smtClean="0">
                <a:ln>
                  <a:noFill/>
                </a:ln>
                <a:uLnTx/>
                <a:uFillTx/>
                <a:latin typeface="+mj-lt"/>
                <a:sym typeface="+mn-ea"/>
              </a:rPr>
              <a:t>工作分配问题</a:t>
            </a:r>
          </a:p>
          <a:p>
            <a:pPr marL="0" marR="0" lvl="0" indent="0" algn="l" defTabSz="914400" rtl="0" eaLnBrk="0" fontAlgn="base" latinLnBrk="0" hangingPunct="0">
              <a:lnSpc>
                <a:spcPts val="3500"/>
              </a:lnSpc>
              <a:spcBef>
                <a:spcPts val="1800"/>
              </a:spcBef>
              <a:spcAft>
                <a:spcPct val="0"/>
              </a:spcAft>
              <a:buClr>
                <a:schemeClr val="accent1"/>
              </a:buClr>
              <a:buSzPct val="80000"/>
              <a:buFont typeface="Wingdings" pitchFamily="2" charset="2"/>
              <a:buNone/>
              <a:defRPr/>
            </a:pPr>
            <a:endParaRPr kumimoji="1" lang="en-US" altLang="zh-CN" sz="4000" b="1" i="0" u="none" strike="noStrike" kern="0" cap="none" spc="0" normalizeH="0" baseline="0" noProof="0" dirty="0" smtClean="0">
              <a:ln>
                <a:noFill/>
              </a:ln>
              <a:solidFill>
                <a:schemeClr val="tx1"/>
              </a:solidFill>
              <a:effectLst/>
              <a:uLnTx/>
              <a:uFillTx/>
              <a:latin typeface="+mj-lt"/>
              <a:ea typeface="+mn-ea"/>
              <a:cs typeface="+mn-cs"/>
            </a:endParaRPr>
          </a:p>
          <a:p>
            <a:pPr marL="342900" marR="0" lvl="0" indent="-342900" algn="l" defTabSz="914400" rtl="0" eaLnBrk="0" fontAlgn="base" latinLnBrk="0" hangingPunct="0">
              <a:lnSpc>
                <a:spcPts val="3500"/>
              </a:lnSpc>
              <a:spcBef>
                <a:spcPts val="0"/>
              </a:spcBef>
              <a:spcAft>
                <a:spcPct val="0"/>
              </a:spcAft>
              <a:buClr>
                <a:schemeClr val="accent1"/>
              </a:buClr>
              <a:buSzPct val="80000"/>
              <a:buFont typeface="Wingdings" pitchFamily="2" charset="2"/>
              <a:buChar char="Ø"/>
              <a:defRPr/>
            </a:pPr>
            <a:r>
              <a:rPr kumimoji="1" lang="zh-CN" altLang="en-US" sz="4000" kern="0" noProof="0" dirty="0" smtClean="0">
                <a:ln>
                  <a:noFill/>
                </a:ln>
                <a:uLnTx/>
                <a:uFillTx/>
                <a:latin typeface="+mj-lt"/>
                <a:sym typeface="+mn-ea"/>
              </a:rPr>
              <a:t>问题描述：设有</a:t>
            </a:r>
            <a:r>
              <a:rPr kumimoji="1" lang="en-US" altLang="zh-CN" sz="4000" kern="0" noProof="0" dirty="0" smtClean="0">
                <a:ln>
                  <a:noFill/>
                </a:ln>
                <a:uLnTx/>
                <a:uFillTx/>
                <a:latin typeface="+mj-lt"/>
                <a:sym typeface="+mn-ea"/>
              </a:rPr>
              <a:t>n</a:t>
            </a:r>
            <a:r>
              <a:rPr kumimoji="1" lang="zh-CN" altLang="en-US" sz="4000" kern="0" noProof="0" dirty="0" smtClean="0">
                <a:ln>
                  <a:noFill/>
                </a:ln>
                <a:uLnTx/>
                <a:uFillTx/>
                <a:latin typeface="+mj-lt"/>
                <a:sym typeface="+mn-ea"/>
              </a:rPr>
              <a:t>件工作分配给</a:t>
            </a:r>
            <a:r>
              <a:rPr kumimoji="1" lang="en-US" altLang="zh-CN" sz="4000" kern="0" noProof="0" dirty="0" smtClean="0">
                <a:ln>
                  <a:noFill/>
                </a:ln>
                <a:uLnTx/>
                <a:uFillTx/>
                <a:latin typeface="+mj-lt"/>
                <a:sym typeface="+mn-ea"/>
              </a:rPr>
              <a:t>n</a:t>
            </a:r>
            <a:r>
              <a:rPr kumimoji="1" lang="zh-CN" altLang="en-US" sz="4000" kern="0" noProof="0" dirty="0" smtClean="0">
                <a:ln>
                  <a:noFill/>
                </a:ln>
                <a:uLnTx/>
                <a:uFillTx/>
                <a:latin typeface="+mj-lt"/>
                <a:sym typeface="+mn-ea"/>
              </a:rPr>
              <a:t>个人。将工作</a:t>
            </a:r>
            <a:r>
              <a:rPr kumimoji="1" lang="en-US" altLang="zh-CN" sz="4000" kern="0" noProof="0" dirty="0" err="1" smtClean="0">
                <a:ln>
                  <a:noFill/>
                </a:ln>
                <a:uLnTx/>
                <a:uFillTx/>
                <a:latin typeface="+mj-lt"/>
                <a:sym typeface="+mn-ea"/>
              </a:rPr>
              <a:t>i</a:t>
            </a:r>
            <a:r>
              <a:rPr kumimoji="1" lang="zh-CN" altLang="en-US" sz="4000" kern="0" noProof="0" dirty="0" smtClean="0">
                <a:ln>
                  <a:noFill/>
                </a:ln>
                <a:uLnTx/>
                <a:uFillTx/>
                <a:latin typeface="+mj-lt"/>
                <a:sym typeface="+mn-ea"/>
              </a:rPr>
              <a:t>分配给第</a:t>
            </a:r>
            <a:r>
              <a:rPr kumimoji="1" lang="en-US" altLang="zh-CN" sz="4000" kern="0" noProof="0" dirty="0" smtClean="0">
                <a:ln>
                  <a:noFill/>
                </a:ln>
                <a:uLnTx/>
                <a:uFillTx/>
                <a:latin typeface="+mj-lt"/>
                <a:sym typeface="+mn-ea"/>
              </a:rPr>
              <a:t>j</a:t>
            </a:r>
            <a:r>
              <a:rPr kumimoji="1" lang="zh-CN" altLang="en-US" sz="4000" kern="0" noProof="0" dirty="0" smtClean="0">
                <a:ln>
                  <a:noFill/>
                </a:ln>
                <a:uLnTx/>
                <a:uFillTx/>
                <a:latin typeface="+mj-lt"/>
                <a:sym typeface="+mn-ea"/>
              </a:rPr>
              <a:t>个人所需的费用为</a:t>
            </a:r>
            <a:r>
              <a:rPr kumimoji="1" lang="en-US" altLang="zh-CN" sz="4000" kern="0" noProof="0" dirty="0" err="1" smtClean="0">
                <a:ln>
                  <a:noFill/>
                </a:ln>
                <a:uLnTx/>
                <a:uFillTx/>
                <a:latin typeface="+mj-lt"/>
                <a:sym typeface="+mn-ea"/>
              </a:rPr>
              <a:t>C</a:t>
            </a:r>
            <a:r>
              <a:rPr kumimoji="1" lang="en-US" altLang="zh-CN" sz="4000" kern="0" baseline="-25000" noProof="0" dirty="0" err="1" smtClean="0">
                <a:ln>
                  <a:noFill/>
                </a:ln>
                <a:uLnTx/>
                <a:uFillTx/>
                <a:latin typeface="+mj-lt"/>
                <a:sym typeface="+mn-ea"/>
              </a:rPr>
              <a:t>ij</a:t>
            </a:r>
            <a:r>
              <a:rPr kumimoji="1" lang="zh-CN" altLang="en-US" sz="4000" kern="0" noProof="0" dirty="0" smtClean="0">
                <a:ln>
                  <a:noFill/>
                </a:ln>
                <a:uLnTx/>
                <a:uFillTx/>
                <a:latin typeface="+mj-lt"/>
                <a:sym typeface="+mn-ea"/>
              </a:rPr>
              <a:t>。试设计一个算法，为每个人都分配一件不同的工作，并使总费用达到最小。</a:t>
            </a:r>
            <a:endParaRPr kumimoji="1" lang="zh-CN" altLang="en-US" sz="4000" b="0" i="0" u="none" strike="noStrike" kern="0" cap="none" spc="0" normalizeH="0" baseline="0" noProof="0" dirty="0">
              <a:ln>
                <a:noFill/>
              </a:ln>
              <a:solidFill>
                <a:schemeClr val="tx1"/>
              </a:solidFill>
              <a:effectLst/>
              <a:uLnTx/>
              <a:uFillTx/>
              <a:latin typeface="+mj-lt"/>
              <a:ea typeface="+mn-ea"/>
              <a:cs typeface="+mn-cs"/>
            </a:endParaRPr>
          </a:p>
          <a:p>
            <a:endParaRPr lang="zh-CN" altLang="en-US"/>
          </a:p>
        </p:txBody>
      </p:sp>
      <p:sp>
        <p:nvSpPr>
          <p:cNvPr id="81922" name="标题 1"/>
          <p:cNvSpPr>
            <a:spLocks noGrp="1"/>
          </p:cNvSpPr>
          <p:nvPr>
            <p:ph type="title"/>
          </p:nvPr>
        </p:nvSpPr>
        <p:spPr>
          <a:xfrm>
            <a:off x="838200" y="365125"/>
            <a:ext cx="10515600" cy="1057910"/>
          </a:xfrm>
        </p:spPr>
        <p:txBody>
          <a:bodyPr vert="horz" wrap="square" lIns="91440" tIns="45720" rIns="91440" bIns="45720" anchor="ctr"/>
          <a:lstStyle/>
          <a:p>
            <a:r>
              <a:rPr lang="zh-CN" altLang="en-US" dirty="0"/>
              <a:t>作业</a:t>
            </a:r>
            <a:r>
              <a:rPr lang="en-US" altLang="zh-CN" dirty="0"/>
              <a:t>5</a:t>
            </a:r>
            <a:r>
              <a:rPr lang="zh-CN" altLang="en-US" dirty="0"/>
              <a:t>：（王晓东版教材习题</a:t>
            </a:r>
            <a:r>
              <a:rPr lang="en-US" altLang="zh-CN" dirty="0"/>
              <a:t>5</a:t>
            </a:r>
            <a:r>
              <a:rPr lang="zh-CN" altLang="en-US" dirty="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81000"/>
            <a:ext cx="10515600" cy="5796915"/>
          </a:xfrm>
        </p:spPr>
        <p:txBody>
          <a:bodyPr>
            <a:normAutofit fontScale="90000" lnSpcReduction="20000"/>
          </a:bodyPr>
          <a:lstStyle/>
          <a:p>
            <a:r>
              <a:rPr lang="zh-CN" altLang="en-US"/>
              <a:t>解题思路：</a:t>
            </a:r>
            <a:r>
              <a:rPr lang="en-US" altLang="zh-CN"/>
              <a:t>(</a:t>
            </a:r>
            <a:r>
              <a:rPr lang="zh-CN" altLang="en-US">
                <a:solidFill>
                  <a:srgbClr val="FF0000"/>
                </a:solidFill>
              </a:rPr>
              <a:t>回溯思想</a:t>
            </a:r>
            <a:r>
              <a:rPr lang="en-US" altLang="zh-CN"/>
              <a:t>)</a:t>
            </a:r>
            <a:r>
              <a:rPr lang="zh-CN" altLang="en-US"/>
              <a:t> </a:t>
            </a:r>
          </a:p>
          <a:p>
            <a:pPr>
              <a:lnSpc>
                <a:spcPct val="120000"/>
              </a:lnSpc>
            </a:pPr>
            <a:r>
              <a:rPr lang="zh-CN" altLang="en-US" sz="3600"/>
              <a:t> </a:t>
            </a:r>
            <a:r>
              <a:rPr lang="zh-CN" altLang="en-US" sz="3200"/>
              <a:t>由于每个人都必须分配到工作，在这里可以建一个二维数组c[i][j]，用以表示i号工人完成j号工作所需的费用。</a:t>
            </a:r>
            <a:r>
              <a:rPr lang="zh-CN" altLang="en-US" sz="3200">
                <a:solidFill>
                  <a:srgbClr val="FF0000"/>
                </a:solidFill>
              </a:rPr>
              <a:t>给定一个循环，从第1个工人开始循环分配工作，直到所有工人都分配到。为第i个工人分配工作时，再循环检查每个工作是否已被分配，没有则分配给i号工人，否则检查下一个工作。可以用一个一维数组x[j]来表示第j 号工作是否被分配，未分配则x[j]=0，否则x[j]=1。利用回溯思想，在工人循环结束后回到上一工人，取消此次分配的工作，而去分配下一工作直到可以分配为止。</a:t>
            </a:r>
            <a:r>
              <a:rPr lang="zh-CN" altLang="en-US" sz="3200"/>
              <a:t>这样，一直回溯到第1个工人后，就能得到所有的可行解。在检查工作分配时，其实就是判断取得可行解时的二维数组的一下标都不相同，二下标同样不相同。 </a:t>
            </a:r>
          </a:p>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43560" y="177800"/>
            <a:ext cx="10810240" cy="1217930"/>
          </a:xfrm>
        </p:spPr>
        <p:txBody>
          <a:bodyPr>
            <a:normAutofit lnSpcReduction="10000"/>
          </a:bodyPr>
          <a:lstStyle/>
          <a:p>
            <a:r>
              <a:rPr lang="zh-CN" altLang="en-US">
                <a:sym typeface="+mn-ea"/>
              </a:rPr>
              <a:t> 假定一个变量count表示工作费用总和，初始为0，变量i表示第i号工人，初始为1。n表示总的工作量，这里是取3。c[i][j]表示i号工人完成j号工作的费用，x[j]表示j号工作是否被分配。具体代码如下：</a:t>
            </a:r>
            <a:endParaRPr lang="zh-CN" altLang="en-US"/>
          </a:p>
          <a:p>
            <a:endParaRPr lang="zh-CN" altLang="en-US"/>
          </a:p>
        </p:txBody>
      </p:sp>
      <p:sp>
        <p:nvSpPr>
          <p:cNvPr id="4" name="内容占位符 2"/>
          <p:cNvSpPr>
            <a:spLocks noGrp="1"/>
          </p:cNvSpPr>
          <p:nvPr/>
        </p:nvSpPr>
        <p:spPr>
          <a:xfrm>
            <a:off x="556895" y="1284605"/>
            <a:ext cx="5782310" cy="51955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marL="0" indent="0">
              <a:buNone/>
            </a:pPr>
            <a:r>
              <a:rPr lang="zh-CN" altLang="en-US">
                <a:sym typeface="+mn-ea"/>
              </a:rPr>
              <a:t>int n,cost=0;  int x[100],c[100][100];  </a:t>
            </a:r>
          </a:p>
          <a:p>
            <a:r>
              <a:rPr lang="zh-CN" altLang="en-US">
                <a:sym typeface="+mn-ea"/>
              </a:rPr>
              <a:t>void work(int i,int count){  </a:t>
            </a:r>
          </a:p>
          <a:p>
            <a:r>
              <a:rPr lang="zh-CN" altLang="en-US">
                <a:sym typeface="+mn-ea"/>
              </a:rPr>
              <a:t>    if(i&gt;n &amp;&amp; count&lt;cost){  </a:t>
            </a:r>
          </a:p>
          <a:p>
            <a:r>
              <a:rPr lang="zh-CN" altLang="en-US">
                <a:sym typeface="+mn-ea"/>
              </a:rPr>
              <a:t>      cost = count;  return ;  }  </a:t>
            </a:r>
          </a:p>
          <a:p>
            <a:r>
              <a:rPr lang="zh-CN" altLang="en-US">
                <a:sym typeface="+mn-ea"/>
              </a:rPr>
              <a:t>    if(count&lt;cost)  </a:t>
            </a:r>
          </a:p>
          <a:p>
            <a:r>
              <a:rPr lang="zh-CN" altLang="en-US">
                <a:sym typeface="+mn-ea"/>
              </a:rPr>
              <a:t>      for(int j=1;j&lt;=n;j++)  </a:t>
            </a:r>
          </a:p>
          <a:p>
            <a:r>
              <a:rPr lang="zh-CN" altLang="en-US">
                <a:sym typeface="+mn-ea"/>
              </a:rPr>
              <a:t>        if(x[j] == 0){   x[j] = 1;  </a:t>
            </a:r>
          </a:p>
          <a:p>
            <a:r>
              <a:rPr lang="zh-CN" altLang="en-US">
                <a:sym typeface="+mn-ea"/>
              </a:rPr>
              <a:t>        work(i+1,count+c[i][j]);    </a:t>
            </a:r>
          </a:p>
          <a:p>
            <a:r>
              <a:rPr lang="en-US" altLang="zh-CN">
                <a:solidFill>
                  <a:srgbClr val="FF0000"/>
                </a:solidFill>
                <a:sym typeface="+mn-ea"/>
              </a:rPr>
              <a:t>//</a:t>
            </a:r>
            <a:r>
              <a:rPr lang="zh-CN" altLang="en-US">
                <a:solidFill>
                  <a:srgbClr val="FF0000"/>
                </a:solidFill>
                <a:sym typeface="+mn-ea"/>
              </a:rPr>
              <a:t>给下一个工人分配任务</a:t>
            </a:r>
          </a:p>
          <a:p>
            <a:r>
              <a:rPr lang="zh-CN" altLang="en-US">
                <a:sym typeface="+mn-ea"/>
              </a:rPr>
              <a:t>          x[j] = 0;    }  }  </a:t>
            </a:r>
          </a:p>
          <a:p>
            <a:endParaRPr lang="zh-CN" altLang="en-US">
              <a:sym typeface="+mn-ea"/>
            </a:endParaRPr>
          </a:p>
        </p:txBody>
      </p:sp>
      <p:sp>
        <p:nvSpPr>
          <p:cNvPr id="5" name="内容占位符 2"/>
          <p:cNvSpPr>
            <a:spLocks noGrp="1"/>
          </p:cNvSpPr>
          <p:nvPr/>
        </p:nvSpPr>
        <p:spPr>
          <a:xfrm>
            <a:off x="5785485" y="1283970"/>
            <a:ext cx="5782310" cy="51955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marL="0" indent="0">
              <a:buNone/>
            </a:pPr>
            <a:r>
              <a:rPr lang="zh-CN" altLang="en-US">
                <a:sym typeface="+mn-ea"/>
              </a:rPr>
              <a:t> int main(){   cin&gt;&gt;n;  </a:t>
            </a:r>
          </a:p>
          <a:p>
            <a:r>
              <a:rPr lang="zh-CN" altLang="en-US">
                <a:sym typeface="+mn-ea"/>
              </a:rPr>
              <a:t>    for(int i=1;i&lt;=n;i++){  </a:t>
            </a:r>
          </a:p>
          <a:p>
            <a:r>
              <a:rPr lang="zh-CN" altLang="en-US">
                <a:sym typeface="+mn-ea"/>
              </a:rPr>
              <a:t>      for(int j=1;j&lt;=n;j++){  </a:t>
            </a:r>
          </a:p>
          <a:p>
            <a:r>
              <a:rPr lang="zh-CN" altLang="en-US">
                <a:sym typeface="+mn-ea"/>
              </a:rPr>
              <a:t>        cin&gt;&gt;c[i][j];  x[j] = 0;    </a:t>
            </a:r>
          </a:p>
          <a:p>
            <a:r>
              <a:rPr lang="zh-CN" altLang="en-US">
                <a:sym typeface="+mn-ea"/>
              </a:rPr>
              <a:t>      }  cost+=c[i][i];  }  </a:t>
            </a:r>
          </a:p>
          <a:p>
            <a:r>
              <a:rPr lang="zh-CN" altLang="en-US">
                <a:sym typeface="+mn-ea"/>
              </a:rPr>
              <a:t>    work(1,0);  </a:t>
            </a:r>
          </a:p>
          <a:p>
            <a:r>
              <a:rPr lang="zh-CN" altLang="en-US">
                <a:sym typeface="+mn-ea"/>
              </a:rPr>
              <a:t>    cout&lt;&lt;cost&lt;&lt;endl;  </a:t>
            </a:r>
          </a:p>
          <a:p>
            <a:r>
              <a:rPr lang="zh-CN" altLang="en-US">
                <a:sym typeface="+mn-ea"/>
              </a:rPr>
              <a:t>    system("pause");  </a:t>
            </a:r>
          </a:p>
          <a:p>
            <a:r>
              <a:rPr lang="zh-CN" altLang="en-US">
                <a:sym typeface="+mn-ea"/>
              </a:rPr>
              <a:t>    return 0;  }  </a:t>
            </a:r>
          </a:p>
          <a:p>
            <a:endParaRPr lang="zh-CN" altLang="en-US">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87960"/>
            <a:ext cx="10515600" cy="5989320"/>
          </a:xfrm>
        </p:spPr>
        <p:txBody>
          <a:bodyPr>
            <a:normAutofit fontScale="92500"/>
          </a:bodyPr>
          <a:lstStyle/>
          <a:p>
            <a:r>
              <a:rPr lang="zh-CN" altLang="en-US"/>
              <a:t>那么在这里，用回溯法的思想就是，首先分配的工作是： 10:c[1][1]  3:c[2][2]  5:c[3][3]  count=18;   此时，所有工人分配结束，然后回溯到第2个工人重新分配： 10:c[1][1]  4:c[2][3]  4:c[3][2]  count=18;    第2个工人已经回溯到n，再回溯到第1个工人重新分配： 2:c[1][2]  2:c[2][1]  5:c[3][3]  count=9;     回溯到第2个工人，重新分配： 2:c[1][2]  4:c[2][3]  3:c[3][1]  count=9;    再次回溯到第1个工人，重新分配： 3:c[1][3]  2:c[2][1]  4:c[3][2]  count=9;     回溯到第2个工人，重新分配： 3:c[1][3]  3:c[2][2]  3:c[3][1]  count=9; 这样，就得到了所有的可行解。而我们是要得到最少的费用，即可行解中和最小的一个，故需要再定义一个全局变量cost表示最终的总费用，初始cost为c[i][i]之和，即对角线费用相加。在所有工人分配完工作时，比较count与cost的大小，如果count小于cost,证明在回溯时找到了一个最优解，此时就把count赋给cost。 </a:t>
            </a:r>
          </a:p>
          <a:p>
            <a:r>
              <a:rPr lang="zh-CN" altLang="en-US"/>
              <a:t>    到这里，整个算法差不多也快结束了，已经能得到最终结果了。</a:t>
            </a:r>
            <a:r>
              <a:rPr lang="zh-CN" altLang="en-US">
                <a:solidFill>
                  <a:srgbClr val="FF0000"/>
                </a:solidFill>
              </a:rPr>
              <a:t>但考虑到算法的复杂度，这里还有一个剪枝优化的工作可以做。就是在每次计算局部费用变量count的值时，如果判断count已经大于cost，就没必要再往下分配了，因为这时得到的解必然不是最优解。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835" y="1979930"/>
            <a:ext cx="10060305" cy="3225165"/>
          </a:xfrm>
        </p:spPr>
        <p:txBody>
          <a:bodyPr>
            <a:normAutofit/>
          </a:bodyPr>
          <a:lstStyle/>
          <a:p>
            <a:r>
              <a:rPr kumimoji="1" lang="en-US" altLang="zh-CN" sz="4400" kern="0" noProof="0" dirty="0">
                <a:ln>
                  <a:noFill/>
                </a:ln>
                <a:uLnTx/>
                <a:uFillTx/>
                <a:sym typeface="+mn-ea"/>
              </a:rPr>
              <a:t>7.3</a:t>
            </a:r>
            <a:r>
              <a:rPr kumimoji="1" lang="zh-CN" altLang="en-US" sz="4400" kern="0" noProof="0" dirty="0">
                <a:ln>
                  <a:noFill/>
                </a:ln>
                <a:uLnTx/>
                <a:uFillTx/>
                <a:sym typeface="+mn-ea"/>
              </a:rPr>
              <a:t>试设计一个素数测试的偏真蒙特卡罗算法。要求对于测试的整数</a:t>
            </a:r>
            <a:r>
              <a:rPr kumimoji="1" lang="en-US" altLang="zh-CN" sz="4400" kern="0" noProof="0" dirty="0">
                <a:ln>
                  <a:noFill/>
                </a:ln>
                <a:uLnTx/>
                <a:uFillTx/>
                <a:sym typeface="+mn-ea"/>
              </a:rPr>
              <a:t>n</a:t>
            </a:r>
            <a:r>
              <a:rPr kumimoji="1" lang="zh-CN" altLang="en-US" sz="4400" kern="0" noProof="0" dirty="0">
                <a:ln>
                  <a:noFill/>
                </a:ln>
                <a:uLnTx/>
                <a:uFillTx/>
                <a:sym typeface="+mn-ea"/>
              </a:rPr>
              <a:t>，所述算法是一个关于</a:t>
            </a:r>
            <a:r>
              <a:rPr kumimoji="1" lang="en-US" altLang="zh-CN" sz="4400" kern="0" noProof="0" dirty="0" err="1">
                <a:ln>
                  <a:noFill/>
                </a:ln>
                <a:uLnTx/>
                <a:uFillTx/>
                <a:sym typeface="+mn-ea"/>
              </a:rPr>
              <a:t>logn</a:t>
            </a:r>
            <a:r>
              <a:rPr kumimoji="1" lang="zh-CN" altLang="en-US" sz="4400" kern="0" noProof="0" dirty="0">
                <a:ln>
                  <a:noFill/>
                </a:ln>
                <a:uLnTx/>
                <a:uFillTx/>
                <a:sym typeface="+mn-ea"/>
              </a:rPr>
              <a:t>的多项式时间算法。</a:t>
            </a:r>
            <a:endParaRPr kumimoji="1" lang="en-US" altLang="zh-CN" sz="4400" b="0" i="0" u="none" strike="noStrike" kern="0" cap="none" spc="0" normalizeH="0" baseline="0" noProof="0" dirty="0">
              <a:ln>
                <a:noFill/>
              </a:ln>
              <a:solidFill>
                <a:schemeClr val="tx1"/>
              </a:solidFill>
              <a:effectLst/>
              <a:uLnTx/>
              <a:uFillTx/>
              <a:latin typeface="+mn-lt"/>
              <a:ea typeface="+mn-ea"/>
              <a:cs typeface="+mn-cs"/>
            </a:endParaRPr>
          </a:p>
          <a:p>
            <a:endParaRPr lang="zh-CN" altLang="en-US"/>
          </a:p>
        </p:txBody>
      </p:sp>
      <p:sp>
        <p:nvSpPr>
          <p:cNvPr id="50178" name="标题 1"/>
          <p:cNvSpPr>
            <a:spLocks noGrp="1"/>
          </p:cNvSpPr>
          <p:nvPr>
            <p:ph type="title"/>
          </p:nvPr>
        </p:nvSpPr>
        <p:spPr>
          <a:xfrm>
            <a:off x="838200" y="131445"/>
            <a:ext cx="10515600" cy="1325563"/>
          </a:xfrm>
        </p:spPr>
        <p:txBody>
          <a:bodyPr vert="horz" wrap="square" lIns="91440" tIns="45720" rIns="91440" bIns="45720" anchor="ctr"/>
          <a:lstStyle/>
          <a:p>
            <a:r>
              <a:rPr lang="zh-CN" altLang="en-US" dirty="0"/>
              <a:t>作业</a:t>
            </a:r>
            <a:r>
              <a:rPr lang="en-US" altLang="zh-CN" dirty="0"/>
              <a:t>7</a:t>
            </a:r>
            <a:r>
              <a:rPr lang="zh-CN" altLang="en-US" dirty="0"/>
              <a:t>：</a:t>
            </a:r>
            <a:endParaRPr lang="en-US" altLang="zh-C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78130" y="266700"/>
            <a:ext cx="4572635" cy="6097270"/>
          </a:xfrm>
        </p:spPr>
        <p:txBody>
          <a:bodyPr>
            <a:normAutofit/>
          </a:bodyPr>
          <a:lstStyle/>
          <a:p>
            <a:r>
              <a:rPr lang="en-US" altLang="zh-CN" sz="3200"/>
              <a:t>void main()</a:t>
            </a:r>
          </a:p>
          <a:p>
            <a:r>
              <a:rPr lang="en-US" altLang="zh-CN" sz="3200"/>
              <a:t>{</a:t>
            </a:r>
          </a:p>
          <a:p>
            <a:r>
              <a:rPr lang="en-US" altLang="zh-CN" sz="3200"/>
              <a:t>       int  N;</a:t>
            </a:r>
          </a:p>
          <a:p>
            <a:r>
              <a:rPr lang="en-US" altLang="zh-CN" sz="3200"/>
              <a:t>       cout&lt;&lt;"请输入一个整数:";</a:t>
            </a:r>
          </a:p>
          <a:p>
            <a:r>
              <a:rPr lang="en-US" altLang="zh-CN" sz="3200"/>
              <a:t>       cin&gt;&gt;N;</a:t>
            </a:r>
          </a:p>
          <a:p>
            <a:r>
              <a:rPr lang="en-US" altLang="zh-CN" sz="3200"/>
              <a:t>       RepeatCall(N);</a:t>
            </a:r>
          </a:p>
          <a:p>
            <a:r>
              <a:rPr lang="en-US" altLang="zh-CN" sz="3200"/>
              <a:t>       return 0;</a:t>
            </a:r>
          </a:p>
          <a:p>
            <a:r>
              <a:rPr lang="en-US" altLang="zh-CN" sz="3200"/>
              <a:t>}</a:t>
            </a:r>
          </a:p>
        </p:txBody>
      </p:sp>
      <p:sp>
        <p:nvSpPr>
          <p:cNvPr id="6" name="内容占位符 2"/>
          <p:cNvSpPr>
            <a:spLocks noGrp="1"/>
          </p:cNvSpPr>
          <p:nvPr/>
        </p:nvSpPr>
        <p:spPr>
          <a:xfrm>
            <a:off x="5296535" y="70485"/>
            <a:ext cx="6790690" cy="676783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lang="en-US" altLang="zh-CN"/>
              <a:t>void RepeatCall(int N,int n=100) //重复调用RandomPrimalityTest函数n次</a:t>
            </a:r>
          </a:p>
          <a:p>
            <a:r>
              <a:rPr lang="en-US" altLang="zh-CN"/>
              <a:t>{      int  k,cnt=0;</a:t>
            </a:r>
          </a:p>
          <a:p>
            <a:r>
              <a:rPr lang="en-US" altLang="zh-CN">
                <a:sym typeface="+mn-ea"/>
              </a:rPr>
              <a:t>       double</a:t>
            </a:r>
            <a:r>
              <a:rPr lang="en-US" altLang="zh-CN"/>
              <a:t>   e;</a:t>
            </a:r>
          </a:p>
          <a:p>
            <a:r>
              <a:rPr lang="en-US" altLang="zh-CN"/>
              <a:t>      const double precison=0.90; //定义精度  </a:t>
            </a:r>
          </a:p>
          <a:p>
            <a:r>
              <a:rPr lang="en-US" altLang="zh-CN"/>
              <a:t>      for(k=1;k&lt;=n;k++)</a:t>
            </a:r>
          </a:p>
          <a:p>
            <a:r>
              <a:rPr lang="en-US" altLang="zh-CN"/>
              <a:t>           if(RandomPrimalityTest(N)) </a:t>
            </a:r>
          </a:p>
          <a:p>
            <a:r>
              <a:rPr lang="en-US" altLang="zh-CN"/>
              <a:t>                           cnt++;</a:t>
            </a:r>
          </a:p>
          <a:p>
            <a:r>
              <a:rPr lang="en-US" altLang="zh-CN"/>
              <a:t>       e=cnt*1.0/n;</a:t>
            </a:r>
          </a:p>
          <a:p>
            <a:r>
              <a:rPr lang="en-US" altLang="zh-CN"/>
              <a:t>       if(e&gt;=precison)</a:t>
            </a:r>
          </a:p>
          <a:p>
            <a:r>
              <a:rPr lang="en-US" altLang="zh-CN"/>
              <a:t>             cout&lt;&lt;N&lt;&lt;"是素数"&lt;&lt;endl;</a:t>
            </a:r>
          </a:p>
          <a:p>
            <a:r>
              <a:rPr lang="en-US" altLang="zh-CN"/>
              <a:t>       else</a:t>
            </a:r>
          </a:p>
          <a:p>
            <a:r>
              <a:rPr lang="en-US" altLang="zh-CN"/>
              <a:t>             cout&lt;&lt;N&lt;&lt;"不是素数"&lt;&lt;endl;}</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296785" y="95250"/>
            <a:ext cx="4587875" cy="5901690"/>
          </a:xfrm>
        </p:spPr>
        <p:txBody>
          <a:bodyPr/>
          <a:lstStyle/>
          <a:p>
            <a:r>
              <a:rPr lang="zh-CN" altLang="en-US"/>
              <a:t>long Pow(int a,int b) //计算a的b次方</a:t>
            </a:r>
          </a:p>
          <a:p>
            <a:r>
              <a:rPr lang="zh-CN" altLang="en-US"/>
              <a:t>{</a:t>
            </a:r>
          </a:p>
          <a:p>
            <a:r>
              <a:rPr lang="zh-CN" altLang="en-US"/>
              <a:t>       int  k;</a:t>
            </a:r>
          </a:p>
          <a:p>
            <a:r>
              <a:rPr lang="zh-CN" altLang="en-US"/>
              <a:t>       long  s=1;</a:t>
            </a:r>
          </a:p>
          <a:p>
            <a:r>
              <a:rPr lang="zh-CN" altLang="en-US"/>
              <a:t>       for(k=1;k&lt;=b;k++)</a:t>
            </a:r>
          </a:p>
          <a:p>
            <a:r>
              <a:rPr lang="zh-CN" altLang="en-US"/>
              <a:t>       {</a:t>
            </a:r>
          </a:p>
          <a:p>
            <a:r>
              <a:rPr lang="zh-CN" altLang="en-US"/>
              <a:t>              s*=a;</a:t>
            </a:r>
          </a:p>
          <a:p>
            <a:r>
              <a:rPr lang="zh-CN" altLang="en-US"/>
              <a:t>       }</a:t>
            </a:r>
          </a:p>
          <a:p>
            <a:r>
              <a:rPr lang="zh-CN" altLang="en-US"/>
              <a:t>       return  s;</a:t>
            </a:r>
          </a:p>
          <a:p>
            <a:r>
              <a:rPr lang="zh-CN" altLang="en-US"/>
              <a:t>}</a:t>
            </a:r>
          </a:p>
        </p:txBody>
      </p:sp>
      <p:sp>
        <p:nvSpPr>
          <p:cNvPr id="4" name="内容占位符 2"/>
          <p:cNvSpPr>
            <a:spLocks noGrp="1"/>
          </p:cNvSpPr>
          <p:nvPr/>
        </p:nvSpPr>
        <p:spPr>
          <a:xfrm>
            <a:off x="44450" y="115570"/>
            <a:ext cx="6608445" cy="590169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lang="zh-CN" altLang="en-US"/>
              <a:t>bool RandomPrimalityTest(int N) //蒙特卡罗测试</a:t>
            </a:r>
          </a:p>
          <a:p>
            <a:r>
              <a:rPr lang="zh-CN" altLang="en-US"/>
              <a:t>{</a:t>
            </a:r>
            <a:r>
              <a:rPr lang="zh-CN" altLang="en-US">
                <a:sym typeface="+mn-ea"/>
              </a:rPr>
              <a:t>      </a:t>
            </a:r>
            <a:r>
              <a:rPr lang="en-US" altLang="zh-CN">
                <a:sym typeface="+mn-ea"/>
              </a:rPr>
              <a:t>int a;    </a:t>
            </a:r>
            <a:r>
              <a:rPr lang="zh-CN" altLang="en-US">
                <a:sym typeface="+mn-ea"/>
              </a:rPr>
              <a:t>long  b</a:t>
            </a:r>
            <a:r>
              <a:rPr lang="en-US" altLang="zh-CN">
                <a:sym typeface="+mn-ea"/>
              </a:rPr>
              <a:t>;</a:t>
            </a:r>
          </a:p>
          <a:p>
            <a:r>
              <a:rPr lang="zh-CN" altLang="en-US"/>
              <a:t>       srand((unsigned)time(NULL));//初始化随机种子</a:t>
            </a:r>
          </a:p>
          <a:p>
            <a:r>
              <a:rPr lang="zh-CN" altLang="en-US"/>
              <a:t>       a=rand()%N; //随机产生小于N的整数</a:t>
            </a:r>
          </a:p>
          <a:p>
            <a:r>
              <a:rPr lang="zh-CN" altLang="en-US"/>
              <a:t>       if(a==0)</a:t>
            </a:r>
          </a:p>
          <a:p>
            <a:r>
              <a:rPr lang="zh-CN" altLang="en-US"/>
              <a:t>            a=N-1;</a:t>
            </a:r>
          </a:p>
          <a:p>
            <a:r>
              <a:rPr lang="zh-CN" altLang="en-US"/>
              <a:t>      b=Pow(a,N-1)-1;</a:t>
            </a:r>
          </a:p>
          <a:p>
            <a:r>
              <a:rPr lang="zh-CN" altLang="en-US"/>
              <a:t>       if(b%N==0)</a:t>
            </a:r>
          </a:p>
          <a:p>
            <a:r>
              <a:rPr lang="zh-CN" altLang="en-US"/>
              <a:t>             return true;</a:t>
            </a:r>
          </a:p>
          <a:p>
            <a:r>
              <a:rPr lang="zh-CN" altLang="en-US"/>
              <a:t>       else</a:t>
            </a:r>
          </a:p>
          <a:p>
            <a:r>
              <a:rPr lang="zh-CN" altLang="en-US"/>
              <a:t>             return false;</a:t>
            </a:r>
          </a:p>
          <a:p>
            <a:r>
              <a:rPr lang="zh-CN" altLang="en-US"/>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a:xfrm>
            <a:off x="838200" y="131445"/>
            <a:ext cx="10515600" cy="1325563"/>
          </a:xfrm>
        </p:spPr>
        <p:txBody>
          <a:bodyPr vert="horz" wrap="square" lIns="91440" tIns="45720" rIns="91440" bIns="45720" anchor="ctr"/>
          <a:lstStyle/>
          <a:p>
            <a:r>
              <a:rPr lang="zh-CN" altLang="en-US" dirty="0"/>
              <a:t>作业8：</a:t>
            </a:r>
            <a:endParaRPr lang="en-US" altLang="zh-CN" dirty="0"/>
          </a:p>
        </p:txBody>
      </p:sp>
      <p:sp>
        <p:nvSpPr>
          <p:cNvPr id="50179" name="内容占位符 2"/>
          <p:cNvSpPr>
            <a:spLocks noGrp="1"/>
          </p:cNvSpPr>
          <p:nvPr>
            <p:ph idx="1"/>
          </p:nvPr>
        </p:nvSpPr>
        <p:spPr>
          <a:xfrm>
            <a:off x="2697163" y="1341438"/>
            <a:ext cx="7502525" cy="4754562"/>
          </a:xfrm>
        </p:spPr>
        <p:txBody>
          <a:bodyPr vert="horz" wrap="square" lIns="91440" tIns="45720" rIns="91440" bIns="45720" anchor="t"/>
          <a:lstStyle/>
          <a:p>
            <a:pPr>
              <a:buNone/>
            </a:pPr>
            <a:r>
              <a:rPr lang="en-US" altLang="zh-CN" sz="2400" dirty="0"/>
              <a:t>1</a:t>
            </a:r>
            <a:r>
              <a:rPr lang="zh-CN" altLang="en-US" sz="2400" dirty="0"/>
              <a:t>、串</a:t>
            </a:r>
            <a:r>
              <a:rPr lang="en-US" altLang="zh-CN" sz="2400" dirty="0"/>
              <a:t>S=“0000100001010001”</a:t>
            </a:r>
            <a:r>
              <a:rPr lang="zh-CN" altLang="en-US" sz="2400" dirty="0"/>
              <a:t>，</a:t>
            </a:r>
            <a:r>
              <a:rPr lang="en-US" altLang="zh-CN" sz="2400" dirty="0"/>
              <a:t>P=“0001”</a:t>
            </a:r>
            <a:r>
              <a:rPr lang="zh-CN" altLang="en-US" sz="2400" dirty="0"/>
              <a:t>，试写出普通模式匹配、</a:t>
            </a:r>
            <a:r>
              <a:rPr lang="en-US" altLang="zh-CN" sz="2400" dirty="0"/>
              <a:t>KMP</a:t>
            </a:r>
            <a:r>
              <a:rPr lang="zh-CN" altLang="en-US" sz="2400" dirty="0"/>
              <a:t>模式匹配、</a:t>
            </a:r>
            <a:r>
              <a:rPr lang="en-US" altLang="zh-CN" sz="2400" dirty="0"/>
              <a:t>BM</a:t>
            </a:r>
            <a:r>
              <a:rPr lang="zh-CN" altLang="en-US" sz="2400" dirty="0"/>
              <a:t>模式匹配算法的匹配过程。</a:t>
            </a:r>
            <a:endParaRPr lang="en-US" altLang="zh-CN" sz="2400" dirty="0"/>
          </a:p>
          <a:p>
            <a:pPr>
              <a:buNone/>
            </a:pPr>
            <a:r>
              <a:rPr lang="en-US" altLang="zh-CN" sz="2400" dirty="0"/>
              <a:t>2</a:t>
            </a:r>
            <a:r>
              <a:rPr lang="zh-CN" altLang="en-US" sz="2400" dirty="0"/>
              <a:t>、设模式串为</a:t>
            </a:r>
            <a:r>
              <a:rPr lang="en-US" altLang="zh-CN" sz="2400" dirty="0"/>
              <a:t>P=“aaa…ab”(</a:t>
            </a:r>
            <a:r>
              <a:rPr lang="zh-CN" altLang="en-US" sz="2400" dirty="0"/>
              <a:t>前面</a:t>
            </a:r>
            <a:r>
              <a:rPr lang="en-US" altLang="zh-CN" sz="2400" dirty="0"/>
              <a:t>m-1</a:t>
            </a:r>
            <a:r>
              <a:rPr lang="zh-CN" altLang="en-US" sz="2400" dirty="0"/>
              <a:t>个为字符</a:t>
            </a:r>
            <a:r>
              <a:rPr lang="en-US" altLang="zh-CN" sz="2400" dirty="0"/>
              <a:t>a</a:t>
            </a:r>
            <a:r>
              <a:rPr lang="zh-CN" altLang="en-US" sz="2400" dirty="0"/>
              <a:t>，最后一个为字符</a:t>
            </a:r>
            <a:r>
              <a:rPr lang="en-US" altLang="zh-CN" sz="2400" dirty="0"/>
              <a:t>b)</a:t>
            </a:r>
            <a:r>
              <a:rPr lang="zh-CN" altLang="en-US" sz="2400" dirty="0"/>
              <a:t>，主串</a:t>
            </a:r>
            <a:r>
              <a:rPr lang="en-US" altLang="zh-CN" sz="2400" dirty="0"/>
              <a:t>S=“aa…a”(n</a:t>
            </a:r>
            <a:r>
              <a:rPr lang="zh-CN" altLang="en-US" sz="2400" dirty="0"/>
              <a:t>个字符全为</a:t>
            </a:r>
            <a:r>
              <a:rPr lang="en-US" altLang="zh-CN" sz="2400" dirty="0"/>
              <a:t>a)</a:t>
            </a:r>
            <a:r>
              <a:rPr lang="zh-CN" altLang="en-US" sz="2400" dirty="0"/>
              <a:t>。问用</a:t>
            </a:r>
            <a:r>
              <a:rPr lang="en-US" altLang="zh-CN" sz="2400" dirty="0"/>
              <a:t>KMP</a:t>
            </a:r>
            <a:r>
              <a:rPr lang="zh-CN" altLang="en-US" sz="2400" dirty="0"/>
              <a:t>和</a:t>
            </a:r>
            <a:r>
              <a:rPr lang="en-US" altLang="zh-CN" sz="2400" dirty="0"/>
              <a:t>BM</a:t>
            </a:r>
            <a:r>
              <a:rPr lang="zh-CN" altLang="en-US" sz="2400" dirty="0"/>
              <a:t>算法进行匹配比较时，每个算法总共做了多少次比较。</a:t>
            </a:r>
            <a:endParaRPr lang="en-US" altLang="zh-CN" sz="2400" dirty="0"/>
          </a:p>
          <a:p>
            <a:pPr>
              <a:buNone/>
            </a:pPr>
            <a:r>
              <a:rPr lang="en-US" altLang="zh-CN" sz="2400" dirty="0"/>
              <a:t>3</a:t>
            </a:r>
            <a:r>
              <a:rPr lang="zh-CN" altLang="en-US" sz="2400" dirty="0"/>
              <a:t>、计算下列串的</a:t>
            </a:r>
            <a:r>
              <a:rPr lang="en-US" altLang="zh-CN" sz="2400" dirty="0"/>
              <a:t>NEXT</a:t>
            </a:r>
            <a:r>
              <a:rPr lang="zh-CN" altLang="en-US" sz="2400" dirty="0"/>
              <a:t>和</a:t>
            </a:r>
            <a:r>
              <a:rPr lang="en-US" altLang="zh-CN" sz="2400" dirty="0"/>
              <a:t>NEWNEXT</a:t>
            </a:r>
            <a:r>
              <a:rPr lang="zh-CN" altLang="en-US" sz="2400" dirty="0"/>
              <a:t>值：</a:t>
            </a:r>
            <a:endParaRPr lang="en-US" altLang="zh-CN" sz="2400" dirty="0"/>
          </a:p>
          <a:p>
            <a:pPr>
              <a:buNone/>
            </a:pPr>
            <a:r>
              <a:rPr lang="en-US" altLang="zh-CN" sz="2400" dirty="0"/>
              <a:t>     ‘ababbaaababababb’</a:t>
            </a:r>
          </a:p>
          <a:p>
            <a:pPr>
              <a:buNone/>
            </a:pPr>
            <a:r>
              <a:rPr lang="en-US" altLang="zh-CN" sz="2400" dirty="0"/>
              <a:t>     ‘ababcabbcababcabaababac’</a:t>
            </a:r>
          </a:p>
          <a:p>
            <a:pPr>
              <a:buNone/>
            </a:pPr>
            <a:r>
              <a:rPr lang="en-US" altLang="zh-CN" sz="2400" dirty="0"/>
              <a:t>4</a:t>
            </a:r>
            <a:r>
              <a:rPr lang="zh-CN" altLang="en-US" sz="2400" dirty="0"/>
              <a:t>、试比较</a:t>
            </a:r>
            <a:r>
              <a:rPr lang="en-US" altLang="zh-CN" sz="2400" dirty="0"/>
              <a:t>KMP</a:t>
            </a:r>
            <a:r>
              <a:rPr lang="zh-CN" altLang="en-US" sz="2400" dirty="0"/>
              <a:t>算法、</a:t>
            </a:r>
            <a:r>
              <a:rPr lang="en-US" altLang="zh-CN" sz="2400" dirty="0"/>
              <a:t>BM</a:t>
            </a:r>
            <a:r>
              <a:rPr lang="zh-CN" altLang="en-US" sz="2400" dirty="0"/>
              <a:t>算法和</a:t>
            </a:r>
            <a:r>
              <a:rPr lang="en-US" altLang="zh-CN" sz="2400" dirty="0"/>
              <a:t>KR</a:t>
            </a:r>
            <a:r>
              <a:rPr lang="zh-CN" altLang="en-US" sz="2400" dirty="0"/>
              <a:t>算法各自的优、缺点。</a:t>
            </a: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spcBef>
                <a:spcPct val="50000"/>
              </a:spcBef>
              <a:spcAft>
                <a:spcPct val="0"/>
              </a:spcAft>
              <a:buClrTx/>
              <a:buSzTx/>
              <a:buFontTx/>
              <a:buNone/>
              <a:defRPr/>
            </a:pPr>
            <a:fld id="{5210DA2D-C6E7-442B-A566-D29CFEDF8FCE}" type="datetime1">
              <a:rPr kumimoji="0" lang="zh-CN" altLang="en-US" sz="1400" b="0" i="0" u="none" strike="noStrike" kern="1200" cap="none" spc="0" normalizeH="0" baseline="0" noProof="0" smtClean="0">
                <a:ln>
                  <a:noFill/>
                </a:ln>
                <a:solidFill>
                  <a:schemeClr val="tx1"/>
                </a:solidFill>
                <a:effectLst/>
                <a:uLnTx/>
                <a:uFillTx/>
                <a:latin typeface="+mn-lt"/>
                <a:ea typeface="宋体" pitchFamily="2" charset="-122"/>
                <a:cs typeface="+mn-cs"/>
              </a:rPr>
              <a:t>2018/6/25</a:t>
            </a:fld>
            <a:endParaRPr kumimoji="0" lang="en-US" altLang="zh-CN" sz="1400" b="0" i="0" u="none" strike="noStrike" kern="1200" cap="none" spc="0" normalizeH="0" baseline="0" noProof="0">
              <a:ln>
                <a:noFill/>
              </a:ln>
              <a:solidFill>
                <a:schemeClr val="tx1"/>
              </a:solidFill>
              <a:effectLst/>
              <a:uLnTx/>
              <a:uFillTx/>
              <a:latin typeface="+mn-lt"/>
              <a:ea typeface="宋体"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spcBef>
                <a:spcPct val="50000"/>
              </a:spcBef>
              <a:spcAft>
                <a:spcPct val="0"/>
              </a:spcAft>
              <a:buClrTx/>
              <a:buSzTx/>
              <a:buFontTx/>
              <a:buNone/>
              <a:defRPr/>
            </a:pPr>
            <a:r>
              <a:rPr kumimoji="0" lang="zh-CN" altLang="en-US" sz="1400" b="0" i="0" u="none" strike="noStrike" kern="1200" cap="none" spc="0" normalizeH="0" baseline="0" noProof="0" smtClean="0">
                <a:ln>
                  <a:noFill/>
                </a:ln>
                <a:solidFill>
                  <a:schemeClr val="tx1"/>
                </a:solidFill>
                <a:effectLst/>
                <a:uLnTx/>
                <a:uFillTx/>
                <a:latin typeface="+mn-lt"/>
                <a:ea typeface="宋体" pitchFamily="2" charset="-122"/>
                <a:cs typeface="+mn-cs"/>
              </a:rPr>
              <a:t>计算机算法设计与分析</a:t>
            </a:r>
            <a:endParaRPr kumimoji="0" lang="en-US" altLang="zh-CN" sz="1400" b="0" i="0" u="none" strike="noStrike" kern="1200" cap="none" spc="0" normalizeH="0" baseline="0" noProof="0">
              <a:ln>
                <a:noFill/>
              </a:ln>
              <a:solidFill>
                <a:schemeClr val="tx1"/>
              </a:solidFill>
              <a:effectLst/>
              <a:uLnTx/>
              <a:uFillTx/>
              <a:latin typeface="+mn-lt"/>
              <a:ea typeface="宋体" pitchFamily="2" charset="-122"/>
              <a:cs typeface="+mn-cs"/>
            </a:endParaRP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lvl="0" algn="r" eaLnBrk="1" hangingPunct="1">
              <a:spcBef>
                <a:spcPct val="50000"/>
              </a:spcBef>
            </a:pPr>
            <a:fld id="{9A0DB2DC-4C9A-4742-B13C-FB6460FD3503}" type="slidenum">
              <a:rPr lang="zh-CN" altLang="en-US" sz="1400" dirty="0">
                <a:latin typeface="Arial" charset="0"/>
              </a:rPr>
              <a:t>19</a:t>
            </a:fld>
            <a:endParaRPr lang="en-US" altLang="zh-CN" sz="1400" dirty="0">
              <a:latin typeface="Arial"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a:t>自我简介：</a:t>
            </a:r>
          </a:p>
        </p:txBody>
      </p:sp>
      <p:sp>
        <p:nvSpPr>
          <p:cNvPr id="3" name="内容占位符 2"/>
          <p:cNvSpPr>
            <a:spLocks noGrp="1"/>
          </p:cNvSpPr>
          <p:nvPr>
            <p:ph idx="1"/>
          </p:nvPr>
        </p:nvSpPr>
        <p:spPr>
          <a:xfrm>
            <a:off x="624840" y="2002155"/>
            <a:ext cx="10958195" cy="3679825"/>
          </a:xfrm>
        </p:spPr>
        <p:txBody>
          <a:bodyPr>
            <a:normAutofit fontScale="90000"/>
          </a:bodyPr>
          <a:lstStyle/>
          <a:p>
            <a:pPr marL="657225" indent="-571500" latinLnBrk="0">
              <a:lnSpc>
                <a:spcPct val="150000"/>
              </a:lnSpc>
              <a:buFont typeface="Wingdings" charset="0"/>
              <a:buChar char="u"/>
            </a:pPr>
            <a:r>
              <a:rPr lang="zh-CN" altLang="en-US" sz="4000"/>
              <a:t>计算机科学与技术专业，研二，导师：郑金华教授，研究方向：遗传算法</a:t>
            </a:r>
            <a:r>
              <a:rPr lang="en-US" altLang="zh-CN" sz="4000"/>
              <a:t>(</a:t>
            </a:r>
            <a:r>
              <a:rPr lang="zh-CN" altLang="en-US" sz="4000"/>
              <a:t>偏好多目标进化算法</a:t>
            </a:r>
            <a:r>
              <a:rPr lang="en-US" altLang="zh-CN" sz="4000"/>
              <a:t>)</a:t>
            </a:r>
            <a:r>
              <a:rPr lang="zh-CN" altLang="en-US" sz="4000"/>
              <a:t>。</a:t>
            </a:r>
          </a:p>
          <a:p>
            <a:pPr marL="657225" indent="-571500" latinLnBrk="0">
              <a:lnSpc>
                <a:spcPct val="150000"/>
              </a:lnSpc>
              <a:buFont typeface="Wingdings" charset="0"/>
              <a:buChar char="u"/>
            </a:pPr>
            <a:r>
              <a:rPr lang="zh-CN" altLang="en-US" sz="4000"/>
              <a:t>座右铭：</a:t>
            </a:r>
            <a:r>
              <a:rPr lang="en-US" altLang="zh-CN" sz="4000"/>
              <a:t>“</a:t>
            </a:r>
            <a:r>
              <a:rPr lang="zh-CN" altLang="en-US" sz="4000"/>
              <a:t>优秀在于习惯</a:t>
            </a:r>
            <a:r>
              <a:rPr lang="en-US" altLang="zh-CN" sz="4000"/>
              <a:t>”</a:t>
            </a:r>
            <a:r>
              <a:rPr lang="zh-CN" altLang="en-US" sz="4000"/>
              <a:t>。目前取得的研究成果：在</a:t>
            </a:r>
            <a:r>
              <a:rPr lang="en-US" altLang="zh-CN" sz="4000"/>
              <a:t>&lt;&lt;Soft Comupting&gt;&gt;</a:t>
            </a:r>
            <a:r>
              <a:rPr lang="zh-CN" altLang="en-US" sz="4000"/>
              <a:t>（</a:t>
            </a:r>
            <a:r>
              <a:rPr lang="en-US" altLang="zh-CN" sz="4000"/>
              <a:t>SCI</a:t>
            </a:r>
            <a:r>
              <a:rPr lang="zh-CN" altLang="en-US" sz="4000"/>
              <a:t>三区）发表论文</a:t>
            </a:r>
            <a:r>
              <a:rPr lang="en-US" altLang="zh-CN" sz="4000"/>
              <a:t>1</a:t>
            </a:r>
            <a:r>
              <a:rPr lang="zh-CN" altLang="en-US" sz="4000"/>
              <a:t>篇。</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760"/>
            <a:ext cx="10515600" cy="1112520"/>
          </a:xfrm>
        </p:spPr>
        <p:txBody>
          <a:bodyPr>
            <a:normAutofit/>
          </a:bodyPr>
          <a:lstStyle/>
          <a:p>
            <a:r>
              <a:rPr lang="zh-CN" altLang="en-US"/>
              <a:t>回溯法：</a:t>
            </a:r>
          </a:p>
        </p:txBody>
      </p:sp>
      <p:pic>
        <p:nvPicPr>
          <p:cNvPr id="4" name="内容占位符 3"/>
          <p:cNvPicPr>
            <a:picLocks noGrp="1" noChangeAspect="1"/>
          </p:cNvPicPr>
          <p:nvPr>
            <p:ph idx="1"/>
          </p:nvPr>
        </p:nvPicPr>
        <p:blipFill>
          <a:blip r:embed="rId2"/>
          <a:stretch>
            <a:fillRect/>
          </a:stretch>
        </p:blipFill>
        <p:spPr>
          <a:xfrm>
            <a:off x="869950" y="1865630"/>
            <a:ext cx="3943350" cy="1685925"/>
          </a:xfrm>
          <a:prstGeom prst="rect">
            <a:avLst/>
          </a:prstGeom>
        </p:spPr>
      </p:pic>
      <p:pic>
        <p:nvPicPr>
          <p:cNvPr id="5" name="图片 4"/>
          <p:cNvPicPr>
            <a:picLocks noChangeAspect="1"/>
          </p:cNvPicPr>
          <p:nvPr/>
        </p:nvPicPr>
        <p:blipFill>
          <a:blip r:embed="rId3"/>
          <a:stretch>
            <a:fillRect/>
          </a:stretch>
        </p:blipFill>
        <p:spPr>
          <a:xfrm>
            <a:off x="6863715" y="1892300"/>
            <a:ext cx="3933190" cy="1552575"/>
          </a:xfrm>
          <a:prstGeom prst="rect">
            <a:avLst/>
          </a:prstGeom>
        </p:spPr>
      </p:pic>
      <p:pic>
        <p:nvPicPr>
          <p:cNvPr id="6" name="图片 5"/>
          <p:cNvPicPr>
            <a:picLocks noChangeAspect="1"/>
          </p:cNvPicPr>
          <p:nvPr/>
        </p:nvPicPr>
        <p:blipFill>
          <a:blip r:embed="rId4"/>
          <a:stretch>
            <a:fillRect/>
          </a:stretch>
        </p:blipFill>
        <p:spPr>
          <a:xfrm>
            <a:off x="4523740" y="4565015"/>
            <a:ext cx="4638040" cy="1619250"/>
          </a:xfrm>
          <a:prstGeom prst="rect">
            <a:avLst/>
          </a:prstGeom>
        </p:spPr>
      </p:pic>
      <p:sp>
        <p:nvSpPr>
          <p:cNvPr id="7" name="右箭头 6"/>
          <p:cNvSpPr/>
          <p:nvPr/>
        </p:nvSpPr>
        <p:spPr>
          <a:xfrm>
            <a:off x="4986020" y="2479040"/>
            <a:ext cx="1671955" cy="3790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下箭头 8"/>
          <p:cNvSpPr/>
          <p:nvPr/>
        </p:nvSpPr>
        <p:spPr>
          <a:xfrm>
            <a:off x="7767320" y="3503930"/>
            <a:ext cx="577850" cy="10337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下箭头 8"/>
          <p:cNvSpPr/>
          <p:nvPr/>
        </p:nvSpPr>
        <p:spPr>
          <a:xfrm>
            <a:off x="3054350" y="3080385"/>
            <a:ext cx="577850" cy="10337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内容占位符 7"/>
          <p:cNvPicPr>
            <a:picLocks noGrp="1" noChangeAspect="1"/>
          </p:cNvPicPr>
          <p:nvPr>
            <p:ph idx="1"/>
          </p:nvPr>
        </p:nvPicPr>
        <p:blipFill>
          <a:blip r:embed="rId2"/>
          <a:stretch>
            <a:fillRect/>
          </a:stretch>
        </p:blipFill>
        <p:spPr>
          <a:xfrm>
            <a:off x="1324610" y="1394460"/>
            <a:ext cx="4000500" cy="1657350"/>
          </a:xfrm>
          <a:prstGeom prst="rect">
            <a:avLst/>
          </a:prstGeom>
        </p:spPr>
      </p:pic>
      <p:pic>
        <p:nvPicPr>
          <p:cNvPr id="11" name="图片 10"/>
          <p:cNvPicPr>
            <a:picLocks noChangeAspect="1"/>
          </p:cNvPicPr>
          <p:nvPr/>
        </p:nvPicPr>
        <p:blipFill>
          <a:blip r:embed="rId3"/>
          <a:stretch>
            <a:fillRect/>
          </a:stretch>
        </p:blipFill>
        <p:spPr>
          <a:xfrm>
            <a:off x="586105" y="4126865"/>
            <a:ext cx="5152390" cy="1819275"/>
          </a:xfrm>
          <a:prstGeom prst="rect">
            <a:avLst/>
          </a:prstGeom>
        </p:spPr>
      </p:pic>
      <p:sp>
        <p:nvSpPr>
          <p:cNvPr id="13" name="右箭头 12"/>
          <p:cNvSpPr/>
          <p:nvPr/>
        </p:nvSpPr>
        <p:spPr>
          <a:xfrm>
            <a:off x="4523105" y="3199130"/>
            <a:ext cx="2417445" cy="5626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标题 1"/>
          <p:cNvSpPr>
            <a:spLocks noGrp="1"/>
          </p:cNvSpPr>
          <p:nvPr/>
        </p:nvSpPr>
        <p:spPr>
          <a:xfrm>
            <a:off x="965200" y="492760"/>
            <a:ext cx="10515600" cy="11125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t>KMP</a:t>
            </a:r>
            <a:r>
              <a:rPr lang="zh-CN" altLang="en-US"/>
              <a:t>法：</a:t>
            </a:r>
          </a:p>
        </p:txBody>
      </p:sp>
      <p:sp>
        <p:nvSpPr>
          <p:cNvPr id="16" name="标题 1"/>
          <p:cNvSpPr>
            <a:spLocks noGrp="1"/>
          </p:cNvSpPr>
          <p:nvPr/>
        </p:nvSpPr>
        <p:spPr>
          <a:xfrm>
            <a:off x="7505700" y="2513330"/>
            <a:ext cx="3766820" cy="23577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800">
                <a:solidFill>
                  <a:srgbClr val="FF0000"/>
                </a:solidFill>
              </a:rPr>
              <a:t>关键是计算</a:t>
            </a:r>
            <a:r>
              <a:rPr lang="en-US" altLang="zh-CN" sz="4800">
                <a:solidFill>
                  <a:srgbClr val="FF0000"/>
                </a:solidFill>
              </a:rPr>
              <a:t>next</a:t>
            </a:r>
            <a:r>
              <a:rPr lang="zh-CN" altLang="en-US" sz="4800">
                <a:solidFill>
                  <a:srgbClr val="FF0000"/>
                </a:solidFill>
              </a:rPr>
              <a:t>函数值</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734060"/>
          </a:xfrm>
        </p:spPr>
        <p:txBody>
          <a:bodyPr>
            <a:normAutofit/>
          </a:bodyPr>
          <a:lstStyle/>
          <a:p>
            <a:r>
              <a:rPr lang="en-US" altLang="zh-CN"/>
              <a:t>KMP</a:t>
            </a:r>
            <a:r>
              <a:rPr lang="zh-CN" altLang="en-US"/>
              <a:t>算法：</a:t>
            </a:r>
          </a:p>
        </p:txBody>
      </p:sp>
      <p:sp>
        <p:nvSpPr>
          <p:cNvPr id="3" name="内容占位符 2"/>
          <p:cNvSpPr>
            <a:spLocks noGrp="1"/>
          </p:cNvSpPr>
          <p:nvPr>
            <p:ph idx="1"/>
          </p:nvPr>
        </p:nvSpPr>
        <p:spPr>
          <a:xfrm>
            <a:off x="838200" y="1248410"/>
            <a:ext cx="10515600" cy="4928870"/>
          </a:xfrm>
        </p:spPr>
        <p:txBody>
          <a:bodyPr>
            <a:normAutofit/>
          </a:bodyPr>
          <a:lstStyle/>
          <a:p>
            <a:r>
              <a:rPr lang="zh-CN" altLang="en-US"/>
              <a:t> 问题转化成为对于模式串P，当P[j](0&lt;=j&lt;m)与主串匹配到第i个字符(S[i], 0&lt;=i&lt;n)失败的时候，接下来应该用什么位置的字符P[j_next]（我们设j_next即匹配失效后下一个匹配的位置）与主串S[i]开始匹配呢?重头开始匹配?No，在P[j]!=S[i]之前的时候，有S[i-j…i-1]与P[0…j-1]是相同的，所以S不用回溯，因为S[i]前面的值都已经确切的知道了。</a:t>
            </a:r>
          </a:p>
          <a:p>
            <a:r>
              <a:rPr lang="zh-CN" altLang="en-US"/>
              <a:t>S    </a:t>
            </a:r>
            <a:r>
              <a:rPr lang="zh-CN" altLang="en-US" u="sng"/>
              <a:t>0 i-j..i-1</a:t>
            </a:r>
            <a:r>
              <a:rPr lang="zh-CN" altLang="en-US"/>
              <a:t> i    ....    n      （S[i]表示，S[i]处匹配失败）</a:t>
            </a:r>
          </a:p>
          <a:p>
            <a:r>
              <a:rPr lang="zh-CN" altLang="en-US"/>
              <a:t>P       </a:t>
            </a:r>
            <a:r>
              <a:rPr lang="zh-CN" altLang="en-US" u="sng"/>
              <a:t>0.. j-1</a:t>
            </a:r>
            <a:r>
              <a:rPr lang="zh-CN" altLang="en-US"/>
              <a:t> j..  m             （P[j]表示，要找下一个匹配的位置P[j_next]）</a:t>
            </a:r>
          </a:p>
          <a:p>
            <a:r>
              <a:rPr lang="zh-CN" altLang="en-US"/>
              <a:t>    以上，在P[j]!=S[i]之前的时候，有S[i-j…i-1]与P[0…j-1]是匹配即相同的字符，各自都用下划线表示。</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4640" y="923290"/>
            <a:ext cx="5358765" cy="5796915"/>
          </a:xfrm>
        </p:spPr>
        <p:txBody>
          <a:bodyPr>
            <a:noAutofit/>
          </a:bodyPr>
          <a:lstStyle/>
          <a:p>
            <a:r>
              <a:rPr lang="zh-CN" altLang="en-US"/>
              <a:t>int kmp_search(char const* src, int slen, char const* patn, int plen, int const* nextval, int pos)  </a:t>
            </a:r>
          </a:p>
          <a:p>
            <a:r>
              <a:rPr lang="zh-CN" altLang="en-US"/>
              <a:t>{      int i = pos;      int j = 0;  </a:t>
            </a:r>
          </a:p>
          <a:p>
            <a:r>
              <a:rPr lang="zh-CN" altLang="en-US"/>
              <a:t>    while ( i &lt; slen &amp;&amp; j &lt; plen )  </a:t>
            </a:r>
          </a:p>
          <a:p>
            <a:r>
              <a:rPr lang="zh-CN" altLang="en-US"/>
              <a:t>    {  </a:t>
            </a:r>
          </a:p>
          <a:p>
            <a:r>
              <a:rPr lang="zh-CN" altLang="en-US"/>
              <a:t>            </a:t>
            </a:r>
            <a:r>
              <a:rPr lang="en-US" altLang="zh-CN"/>
              <a:t>//</a:t>
            </a:r>
            <a:r>
              <a:rPr lang="zh-CN" altLang="en-US"/>
              <a:t>见右侧</a:t>
            </a:r>
            <a:r>
              <a:rPr lang="en-US" altLang="zh-CN"/>
              <a:t>---------------------&gt;</a:t>
            </a:r>
            <a:endParaRPr lang="zh-CN" altLang="en-US"/>
          </a:p>
          <a:p>
            <a:r>
              <a:rPr lang="zh-CN" altLang="en-US"/>
              <a:t>    }  if( j &gt;= plen )  </a:t>
            </a:r>
          </a:p>
          <a:p>
            <a:r>
              <a:rPr lang="zh-CN" altLang="en-US"/>
              <a:t>        return i-plen;  </a:t>
            </a:r>
          </a:p>
          <a:p>
            <a:r>
              <a:rPr lang="zh-CN" altLang="en-US"/>
              <a:t>    else  </a:t>
            </a:r>
          </a:p>
          <a:p>
            <a:r>
              <a:rPr lang="zh-CN" altLang="en-US"/>
              <a:t>        return -1;  </a:t>
            </a:r>
          </a:p>
          <a:p>
            <a:r>
              <a:rPr lang="zh-CN" altLang="en-US"/>
              <a:t>}  </a:t>
            </a:r>
          </a:p>
        </p:txBody>
      </p:sp>
      <p:sp>
        <p:nvSpPr>
          <p:cNvPr id="4" name="内容占位符 2"/>
          <p:cNvSpPr>
            <a:spLocks noGrp="1"/>
          </p:cNvSpPr>
          <p:nvPr/>
        </p:nvSpPr>
        <p:spPr>
          <a:xfrm>
            <a:off x="6082030" y="510540"/>
            <a:ext cx="5358765" cy="62522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lang="zh-CN" altLang="en-US" sz="2400">
                <a:sym typeface="+mn-ea"/>
              </a:rPr>
              <a:t>  if( j == -1 || src[i] == patn[j] )  </a:t>
            </a:r>
            <a:endParaRPr lang="zh-CN" altLang="en-US" sz="2400"/>
          </a:p>
          <a:p>
            <a:r>
              <a:rPr lang="zh-CN" altLang="en-US" sz="2400">
                <a:sym typeface="+mn-ea"/>
              </a:rPr>
              <a:t>        {  </a:t>
            </a:r>
            <a:endParaRPr lang="zh-CN" altLang="en-US" sz="2400"/>
          </a:p>
          <a:p>
            <a:r>
              <a:rPr lang="zh-CN" altLang="en-US" sz="2400">
                <a:sym typeface="+mn-ea"/>
              </a:rPr>
              <a:t>            ++i;  </a:t>
            </a:r>
            <a:endParaRPr lang="zh-CN" altLang="en-US" sz="2400"/>
          </a:p>
          <a:p>
            <a:r>
              <a:rPr lang="zh-CN" altLang="en-US" sz="2400">
                <a:sym typeface="+mn-ea"/>
              </a:rPr>
              <a:t>            ++j;   //匹配成功，就++，继续比较。  </a:t>
            </a:r>
            <a:endParaRPr lang="zh-CN" altLang="en-US" sz="2400"/>
          </a:p>
          <a:p>
            <a:r>
              <a:rPr lang="zh-CN" altLang="en-US" sz="2400">
                <a:sym typeface="+mn-ea"/>
              </a:rPr>
              <a:t>        }   else  { </a:t>
            </a:r>
          </a:p>
          <a:p>
            <a:r>
              <a:rPr lang="zh-CN" altLang="en-US" sz="2400">
                <a:sym typeface="+mn-ea"/>
              </a:rPr>
              <a:t>           j = nextval[j];   </a:t>
            </a:r>
            <a:endParaRPr lang="zh-CN" altLang="en-US" sz="2400"/>
          </a:p>
          <a:p>
            <a:r>
              <a:rPr lang="zh-CN" altLang="en-US" sz="2400">
                <a:sym typeface="+mn-ea"/>
              </a:rPr>
              <a:t>        }  </a:t>
            </a:r>
          </a:p>
          <a:p>
            <a:r>
              <a:rPr lang="zh-CN" altLang="en-US" sz="2400">
                <a:sym typeface="+mn-ea"/>
              </a:rPr>
              <a:t>//当在j处，P[j]与S[i]匹配失败的时候直接用patn[nextval[j]]继续与S[i]比较，所以，Kmp算法的关键之处就在于怎么求这个值拉，即匹配失效后下一次匹配的位置。下面，具体阐述。</a:t>
            </a:r>
            <a:endParaRPr lang="zh-CN" altLang="en-US" sz="2400"/>
          </a:p>
        </p:txBody>
      </p:sp>
      <p:sp>
        <p:nvSpPr>
          <p:cNvPr id="50178" name="标题 1"/>
          <p:cNvSpPr>
            <a:spLocks noGrp="1"/>
          </p:cNvSpPr>
          <p:nvPr>
            <p:ph type="title"/>
          </p:nvPr>
        </p:nvSpPr>
        <p:spPr>
          <a:xfrm>
            <a:off x="443865" y="0"/>
            <a:ext cx="10515600" cy="930910"/>
          </a:xfrm>
        </p:spPr>
        <p:txBody>
          <a:bodyPr vert="horz" wrap="square" lIns="91440" tIns="45720" rIns="91440" bIns="45720" anchor="ctr"/>
          <a:lstStyle/>
          <a:p>
            <a:r>
              <a:rPr lang="en-US" altLang="zh-CN" dirty="0"/>
              <a:t>KMP</a:t>
            </a:r>
            <a:r>
              <a:rPr lang="zh-CN" altLang="en-US" dirty="0"/>
              <a:t>方法：</a:t>
            </a:r>
            <a:endParaRPr lang="en-US" altLang="zh-C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4640" y="923290"/>
            <a:ext cx="5358765" cy="5796915"/>
          </a:xfrm>
        </p:spPr>
        <p:txBody>
          <a:bodyPr>
            <a:noAutofit/>
          </a:bodyPr>
          <a:lstStyle/>
          <a:p>
            <a:r>
              <a:rPr lang="zh-CN" altLang="en-US"/>
              <a:t>void get_next(char const* ptrn, int plen, int* nextval)  </a:t>
            </a:r>
          </a:p>
          <a:p>
            <a:r>
              <a:rPr lang="zh-CN" altLang="en-US"/>
              <a:t>{ </a:t>
            </a:r>
            <a:r>
              <a:rPr lang="en-US" altLang="zh-CN"/>
              <a:t>i</a:t>
            </a:r>
            <a:r>
              <a:rPr lang="zh-CN" altLang="en-US"/>
              <a:t>nt i = 0;  nextval[i] = -1; int j = -1;  </a:t>
            </a:r>
          </a:p>
          <a:p>
            <a:r>
              <a:rPr lang="zh-CN" altLang="en-US"/>
              <a:t> while( i &lt; plen-1 )  </a:t>
            </a:r>
          </a:p>
          <a:p>
            <a:r>
              <a:rPr lang="zh-CN" altLang="en-US"/>
              <a:t> {  if( j == -1 || ptrn[i] == ptrn[j] )    </a:t>
            </a:r>
          </a:p>
          <a:p>
            <a:r>
              <a:rPr lang="zh-CN" altLang="en-US"/>
              <a:t>       {     ++i;    ++j;  </a:t>
            </a:r>
          </a:p>
          <a:p>
            <a:r>
              <a:rPr lang="zh-CN" altLang="en-US"/>
              <a:t>           </a:t>
            </a:r>
            <a:r>
              <a:rPr lang="zh-CN" altLang="en-US">
                <a:solidFill>
                  <a:srgbClr val="FF0000"/>
                </a:solidFill>
              </a:rPr>
              <a:t>nextval[i] = j;  </a:t>
            </a:r>
          </a:p>
          <a:p>
            <a:r>
              <a:rPr lang="zh-CN" altLang="en-US"/>
              <a:t>      } else </a:t>
            </a:r>
            <a:r>
              <a:rPr lang="zh-CN" altLang="en-US">
                <a:solidFill>
                  <a:srgbClr val="FF0000"/>
                </a:solidFill>
              </a:rPr>
              <a:t>//循环的else部分  </a:t>
            </a:r>
          </a:p>
          <a:p>
            <a:r>
              <a:rPr lang="zh-CN" altLang="en-US"/>
              <a:t>       j = nextval[j];     </a:t>
            </a:r>
            <a:r>
              <a:rPr lang="zh-CN" altLang="en-US">
                <a:solidFill>
                  <a:srgbClr val="FF0000"/>
                </a:solidFill>
              </a:rPr>
              <a:t> //递推  </a:t>
            </a:r>
          </a:p>
          <a:p>
            <a:r>
              <a:rPr lang="zh-CN" altLang="en-US"/>
              <a:t> }  </a:t>
            </a:r>
          </a:p>
          <a:p>
            <a:r>
              <a:rPr lang="zh-CN" altLang="en-US"/>
              <a:t>}  </a:t>
            </a:r>
          </a:p>
        </p:txBody>
      </p:sp>
      <p:sp>
        <p:nvSpPr>
          <p:cNvPr id="4" name="内容占位符 2"/>
          <p:cNvSpPr>
            <a:spLocks noGrp="1"/>
          </p:cNvSpPr>
          <p:nvPr/>
        </p:nvSpPr>
        <p:spPr>
          <a:xfrm>
            <a:off x="6081395" y="965835"/>
            <a:ext cx="5358765" cy="57969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lang="zh-CN" altLang="en-US" sz="1800"/>
              <a:t>void get_nextval(char const* ptrn, int plen, int* nextval)  </a:t>
            </a:r>
          </a:p>
          <a:p>
            <a:r>
              <a:rPr lang="zh-CN" altLang="en-US" sz="1800"/>
              <a:t>{  int i = 0; nextval[i] = -1;  int j = -1;  </a:t>
            </a:r>
          </a:p>
          <a:p>
            <a:r>
              <a:rPr lang="zh-CN" altLang="en-US" sz="1800"/>
              <a:t>    while( i &lt; plen-1 )  </a:t>
            </a:r>
          </a:p>
          <a:p>
            <a:r>
              <a:rPr lang="zh-CN" altLang="en-US" sz="1800"/>
              <a:t>    {  if( j == -1 || ptrn[i] == ptrn[j] )   </a:t>
            </a:r>
          </a:p>
          <a:p>
            <a:r>
              <a:rPr lang="zh-CN" altLang="en-US" sz="1800"/>
              <a:t>        {   ++i;   ++j;  </a:t>
            </a:r>
          </a:p>
          <a:p>
            <a:r>
              <a:rPr lang="zh-CN" altLang="en-US"/>
              <a:t>          </a:t>
            </a:r>
            <a:r>
              <a:rPr lang="zh-CN" altLang="en-US">
                <a:solidFill>
                  <a:srgbClr val="FF0000"/>
                </a:solidFill>
              </a:rPr>
              <a:t>if( ptrn[i] != ptrn[j] )   </a:t>
            </a:r>
          </a:p>
          <a:p>
            <a:r>
              <a:rPr lang="zh-CN" altLang="en-US">
                <a:solidFill>
                  <a:srgbClr val="FF0000"/>
                </a:solidFill>
              </a:rPr>
              <a:t>                   nextval[i] = j;      </a:t>
            </a:r>
          </a:p>
          <a:p>
            <a:r>
              <a:rPr lang="zh-CN" altLang="en-US">
                <a:solidFill>
                  <a:srgbClr val="FF0000"/>
                </a:solidFill>
              </a:rPr>
              <a:t>          else  </a:t>
            </a:r>
            <a:r>
              <a:rPr lang="en-US" altLang="zh-CN">
                <a:solidFill>
                  <a:srgbClr val="FF0000"/>
                </a:solidFill>
              </a:rPr>
              <a:t>//</a:t>
            </a:r>
            <a:r>
              <a:rPr lang="zh-CN" altLang="en-US">
                <a:solidFill>
                  <a:srgbClr val="FF0000"/>
                </a:solidFill>
              </a:rPr>
              <a:t>注意这里的不同</a:t>
            </a:r>
          </a:p>
          <a:p>
            <a:r>
              <a:rPr lang="zh-CN" altLang="en-US">
                <a:solidFill>
                  <a:srgbClr val="FF0000"/>
                </a:solidFill>
              </a:rPr>
              <a:t>                   nextval[i] = nextval[j];  </a:t>
            </a:r>
          </a:p>
          <a:p>
            <a:r>
              <a:rPr lang="zh-CN" altLang="en-US" sz="2000"/>
              <a:t>   </a:t>
            </a:r>
            <a:r>
              <a:rPr lang="zh-CN" altLang="en-US" sz="1800"/>
              <a:t>     }  </a:t>
            </a:r>
            <a:r>
              <a:rPr lang="en-US" altLang="zh-CN" sz="1800"/>
              <a:t>e</a:t>
            </a:r>
            <a:r>
              <a:rPr lang="zh-CN" altLang="en-US" sz="1800"/>
              <a:t>lse                             </a:t>
            </a:r>
          </a:p>
          <a:p>
            <a:r>
              <a:rPr lang="zh-CN" altLang="en-US" sz="1800"/>
              <a:t>            j = nextval[j];  </a:t>
            </a:r>
          </a:p>
          <a:p>
            <a:r>
              <a:rPr lang="zh-CN" altLang="en-US" sz="1800"/>
              <a:t>    }  } </a:t>
            </a:r>
          </a:p>
        </p:txBody>
      </p:sp>
      <p:sp>
        <p:nvSpPr>
          <p:cNvPr id="50178" name="标题 1"/>
          <p:cNvSpPr>
            <a:spLocks noGrp="1"/>
          </p:cNvSpPr>
          <p:nvPr>
            <p:ph type="title"/>
          </p:nvPr>
        </p:nvSpPr>
        <p:spPr>
          <a:xfrm>
            <a:off x="443865" y="0"/>
            <a:ext cx="10515600" cy="930910"/>
          </a:xfrm>
        </p:spPr>
        <p:txBody>
          <a:bodyPr vert="horz" wrap="square" lIns="91440" tIns="45720" rIns="91440" bIns="45720" anchor="ctr"/>
          <a:lstStyle/>
          <a:p>
            <a:r>
              <a:rPr lang="en-US" altLang="zh-CN" dirty="0"/>
              <a:t>next</a:t>
            </a:r>
            <a:r>
              <a:rPr lang="zh-CN" altLang="en-US" dirty="0"/>
              <a:t>函数值数组计算方法：</a:t>
            </a:r>
            <a:endParaRPr lang="en-US" altLang="zh-C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a:t>BM</a:t>
            </a:r>
            <a:r>
              <a:rPr lang="zh-CN" altLang="en-US"/>
              <a:t>算法是一种</a:t>
            </a:r>
            <a:r>
              <a:rPr lang="zh-CN" altLang="en-US">
                <a:solidFill>
                  <a:srgbClr val="FF0000"/>
                </a:solidFill>
              </a:rPr>
              <a:t>基于后缀匹配的模式串匹配算法</a:t>
            </a:r>
            <a:r>
              <a:rPr lang="zh-CN" altLang="en-US"/>
              <a:t>，后缀匹配就是模式串从右到左开始比较，但模式串的移动还是从左到右的。</a:t>
            </a:r>
          </a:p>
          <a:p>
            <a:r>
              <a:rPr lang="zh-CN" altLang="en-US"/>
              <a:t>BM算法和KMP算法的差别是</a:t>
            </a:r>
            <a:r>
              <a:rPr lang="zh-CN" altLang="en-US">
                <a:solidFill>
                  <a:srgbClr val="FF0000"/>
                </a:solidFill>
              </a:rPr>
              <a:t>对模式串的扫描方式自左至右变成自右至左</a:t>
            </a:r>
            <a:r>
              <a:rPr lang="zh-CN" altLang="en-US"/>
              <a:t>。另一个差别是</a:t>
            </a:r>
            <a:r>
              <a:rPr lang="zh-CN" altLang="en-US">
                <a:solidFill>
                  <a:srgbClr val="FF0000"/>
                </a:solidFill>
              </a:rPr>
              <a:t>考虑正文中可能出现的字符在模式中的位置</a:t>
            </a:r>
            <a:r>
              <a:rPr lang="zh-CN" altLang="en-US"/>
              <a:t>。这样做的好处是当正文中出现模式中没有的字符时就可以将模式大幅度滑过正文。</a:t>
            </a:r>
          </a:p>
          <a:p>
            <a:r>
              <a:rPr lang="zh-CN" altLang="en-US"/>
              <a:t>具体详细区别可参考：http://blog.csdn.net/v_july_v/article/details/6545192</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p:cNvSpPr>
            <a:spLocks noGrp="1"/>
          </p:cNvSpPr>
          <p:nvPr>
            <p:ph type="title"/>
          </p:nvPr>
        </p:nvSpPr>
        <p:spPr/>
        <p:txBody>
          <a:bodyPr vert="horz" wrap="square" lIns="91440" tIns="45720" rIns="91440" bIns="45720" anchor="ctr"/>
          <a:lstStyle/>
          <a:p>
            <a:r>
              <a:rPr lang="zh-CN" altLang="en-US" dirty="0"/>
              <a:t>作业</a:t>
            </a:r>
            <a:r>
              <a:rPr lang="en-US" altLang="zh-CN" dirty="0"/>
              <a:t>2</a:t>
            </a:r>
            <a:r>
              <a:rPr lang="zh-CN" altLang="en-US" dirty="0"/>
              <a:t>：（王晓东版教材习题</a:t>
            </a:r>
            <a:r>
              <a:rPr lang="en-US" altLang="zh-CN" dirty="0"/>
              <a:t>2</a:t>
            </a:r>
            <a:r>
              <a:rPr lang="zh-CN" altLang="en-US" dirty="0"/>
              <a:t>）</a:t>
            </a:r>
          </a:p>
        </p:txBody>
      </p:sp>
      <p:sp>
        <p:nvSpPr>
          <p:cNvPr id="3" name="内容占位符 2"/>
          <p:cNvSpPr>
            <a:spLocks noGrp="1"/>
          </p:cNvSpPr>
          <p:nvPr>
            <p:ph idx="1"/>
          </p:nvPr>
        </p:nvSpPr>
        <p:spPr>
          <a:xfrm>
            <a:off x="2424113" y="1412875"/>
            <a:ext cx="8064500" cy="4683125"/>
          </a:xfrm>
        </p:spPr>
        <p:txBody>
          <a:bodyPr vert="horz" wrap="square" lIns="91440" tIns="45720" rIns="91440" bIns="45720" numCol="1" anchor="t" anchorCtr="0" compatLnSpc="1"/>
          <a:lstStyle/>
          <a:p>
            <a:pPr marL="342900" marR="0" lvl="0" indent="-342900" algn="l" defTabSz="914400" rtl="0" eaLnBrk="0" fontAlgn="base" latinLnBrk="0" hangingPunct="0">
              <a:spcBef>
                <a:spcPct val="20000"/>
              </a:spcBef>
              <a:spcAft>
                <a:spcPct val="0"/>
              </a:spcAft>
              <a:buClr>
                <a:schemeClr val="accent1"/>
              </a:buClr>
              <a:buSzPct val="80000"/>
              <a:buFont typeface="Wingdings" pitchFamily="2" charset="2"/>
              <a:buChar char="n"/>
              <a:defRPr/>
            </a:pPr>
            <a:r>
              <a:rPr kumimoji="1" lang="en-US" altLang="zh-CN" sz="2000" b="0" i="0" u="none" strike="noStrike" kern="0" cap="none" spc="0" normalizeH="0" baseline="0" noProof="0" dirty="0" smtClean="0">
                <a:ln>
                  <a:noFill/>
                </a:ln>
                <a:solidFill>
                  <a:schemeClr val="tx1"/>
                </a:solidFill>
                <a:effectLst/>
                <a:uLnTx/>
                <a:uFillTx/>
                <a:latin typeface="+mj-lt"/>
                <a:ea typeface="+mn-ea"/>
                <a:cs typeface="+mn-cs"/>
              </a:rPr>
              <a:t>2-3</a:t>
            </a:r>
            <a:r>
              <a:rPr kumimoji="1" lang="zh-CN" altLang="en-US" sz="2000" b="0" i="0" u="none" strike="noStrike" kern="0" cap="none" spc="0" normalizeH="0" baseline="0" noProof="0" dirty="0" smtClean="0">
                <a:ln>
                  <a:noFill/>
                </a:ln>
                <a:solidFill>
                  <a:schemeClr val="tx1"/>
                </a:solidFill>
                <a:effectLst/>
                <a:uLnTx/>
                <a:uFillTx/>
                <a:latin typeface="+mj-lt"/>
                <a:ea typeface="+mn-ea"/>
                <a:cs typeface="+mn-cs"/>
              </a:rPr>
              <a:t>、设</a:t>
            </a:r>
            <a:r>
              <a:rPr kumimoji="1" lang="en-US" altLang="zh-CN" sz="2000" b="0" i="0" u="none" strike="noStrike" kern="0" cap="none" spc="0" normalizeH="0" baseline="0" noProof="0" dirty="0" smtClean="0">
                <a:ln>
                  <a:noFill/>
                </a:ln>
                <a:solidFill>
                  <a:schemeClr val="tx1"/>
                </a:solidFill>
                <a:effectLst/>
                <a:uLnTx/>
                <a:uFillTx/>
                <a:latin typeface="+mj-lt"/>
                <a:ea typeface="+mn-ea"/>
                <a:cs typeface="+mn-cs"/>
              </a:rPr>
              <a:t>a[0:n-1]</a:t>
            </a:r>
            <a:r>
              <a:rPr kumimoji="1" lang="zh-CN" altLang="en-US" sz="2000" b="0" i="0" u="none" strike="noStrike" kern="0" cap="none" spc="0" normalizeH="0" baseline="0" noProof="0" dirty="0" smtClean="0">
                <a:ln>
                  <a:noFill/>
                </a:ln>
                <a:solidFill>
                  <a:schemeClr val="tx1"/>
                </a:solidFill>
                <a:effectLst/>
                <a:uLnTx/>
                <a:uFillTx/>
                <a:latin typeface="+mj-lt"/>
                <a:ea typeface="+mn-ea"/>
                <a:cs typeface="+mn-cs"/>
              </a:rPr>
              <a:t>是已排好序的数组。请改写二分搜索算法，使得当搜索元素</a:t>
            </a:r>
            <a:r>
              <a:rPr kumimoji="1" lang="en-US" altLang="zh-CN" sz="2000" b="0" i="0" u="none" strike="noStrike" kern="0" cap="none" spc="0" normalizeH="0" baseline="0" noProof="0" dirty="0" smtClean="0">
                <a:ln>
                  <a:noFill/>
                </a:ln>
                <a:solidFill>
                  <a:schemeClr val="tx1"/>
                </a:solidFill>
                <a:effectLst/>
                <a:uLnTx/>
                <a:uFillTx/>
                <a:latin typeface="+mj-lt"/>
                <a:ea typeface="+mn-ea"/>
                <a:cs typeface="+mn-cs"/>
              </a:rPr>
              <a:t>x</a:t>
            </a:r>
            <a:r>
              <a:rPr kumimoji="1" lang="zh-CN" altLang="en-US" sz="2000" b="0" i="0" u="none" strike="noStrike" kern="0" cap="none" spc="0" normalizeH="0" baseline="0" noProof="0" dirty="0" smtClean="0">
                <a:ln>
                  <a:noFill/>
                </a:ln>
                <a:solidFill>
                  <a:schemeClr val="tx1"/>
                </a:solidFill>
                <a:effectLst/>
                <a:uLnTx/>
                <a:uFillTx/>
                <a:latin typeface="+mj-lt"/>
                <a:ea typeface="+mn-ea"/>
                <a:cs typeface="+mn-cs"/>
              </a:rPr>
              <a:t>不在数组中时，返回小于</a:t>
            </a:r>
            <a:r>
              <a:rPr kumimoji="1" lang="en-US" altLang="zh-CN" sz="2000" b="0" i="0" u="none" strike="noStrike" kern="0" cap="none" spc="0" normalizeH="0" baseline="0" noProof="0" dirty="0" smtClean="0">
                <a:ln>
                  <a:noFill/>
                </a:ln>
                <a:solidFill>
                  <a:schemeClr val="tx1"/>
                </a:solidFill>
                <a:effectLst/>
                <a:uLnTx/>
                <a:uFillTx/>
                <a:latin typeface="+mj-lt"/>
                <a:ea typeface="+mn-ea"/>
                <a:cs typeface="+mn-cs"/>
              </a:rPr>
              <a:t>x</a:t>
            </a:r>
            <a:r>
              <a:rPr kumimoji="1" lang="zh-CN" altLang="en-US" sz="2000" b="0" i="0" u="none" strike="noStrike" kern="0" cap="none" spc="0" normalizeH="0" baseline="0" noProof="0" dirty="0" smtClean="0">
                <a:ln>
                  <a:noFill/>
                </a:ln>
                <a:solidFill>
                  <a:schemeClr val="tx1"/>
                </a:solidFill>
                <a:effectLst/>
                <a:uLnTx/>
                <a:uFillTx/>
                <a:latin typeface="+mj-lt"/>
                <a:ea typeface="+mn-ea"/>
                <a:cs typeface="+mn-cs"/>
              </a:rPr>
              <a:t>的最大元素位置</a:t>
            </a:r>
            <a:r>
              <a:rPr kumimoji="1" lang="en-US" altLang="zh-CN" sz="2000" b="0" i="0" u="none" strike="noStrike" kern="0" cap="none" spc="0" normalizeH="0" baseline="0" noProof="0" dirty="0" err="1" smtClean="0">
                <a:ln>
                  <a:noFill/>
                </a:ln>
                <a:solidFill>
                  <a:schemeClr val="tx1"/>
                </a:solidFill>
                <a:effectLst/>
                <a:uLnTx/>
                <a:uFillTx/>
                <a:latin typeface="+mj-lt"/>
                <a:ea typeface="+mn-ea"/>
                <a:cs typeface="+mn-cs"/>
              </a:rPr>
              <a:t>i</a:t>
            </a:r>
            <a:r>
              <a:rPr kumimoji="1" lang="zh-CN" altLang="en-US" sz="2000" b="0" i="0" u="none" strike="noStrike" kern="0" cap="none" spc="0" normalizeH="0" baseline="0" noProof="0" dirty="0" smtClean="0">
                <a:ln>
                  <a:noFill/>
                </a:ln>
                <a:solidFill>
                  <a:schemeClr val="tx1"/>
                </a:solidFill>
                <a:effectLst/>
                <a:uLnTx/>
                <a:uFillTx/>
                <a:latin typeface="+mj-lt"/>
                <a:ea typeface="+mn-ea"/>
                <a:cs typeface="+mn-cs"/>
              </a:rPr>
              <a:t>和大于</a:t>
            </a:r>
            <a:r>
              <a:rPr kumimoji="1" lang="en-US" altLang="zh-CN" sz="2000" b="0" i="0" u="none" strike="noStrike" kern="0" cap="none" spc="0" normalizeH="0" baseline="0" noProof="0" dirty="0" smtClean="0">
                <a:ln>
                  <a:noFill/>
                </a:ln>
                <a:solidFill>
                  <a:schemeClr val="tx1"/>
                </a:solidFill>
                <a:effectLst/>
                <a:uLnTx/>
                <a:uFillTx/>
                <a:latin typeface="+mj-lt"/>
                <a:ea typeface="+mn-ea"/>
                <a:cs typeface="+mn-cs"/>
              </a:rPr>
              <a:t>x</a:t>
            </a:r>
            <a:r>
              <a:rPr kumimoji="1" lang="zh-CN" altLang="en-US" sz="2000" b="0" i="0" u="none" strike="noStrike" kern="0" cap="none" spc="0" normalizeH="0" baseline="0" noProof="0" dirty="0" smtClean="0">
                <a:ln>
                  <a:noFill/>
                </a:ln>
                <a:solidFill>
                  <a:schemeClr val="tx1"/>
                </a:solidFill>
                <a:effectLst/>
                <a:uLnTx/>
                <a:uFillTx/>
                <a:latin typeface="+mj-lt"/>
                <a:ea typeface="+mn-ea"/>
                <a:cs typeface="+mn-cs"/>
              </a:rPr>
              <a:t>的最小元素位置</a:t>
            </a:r>
            <a:r>
              <a:rPr kumimoji="1" lang="en-US" altLang="zh-CN" sz="2000" b="0" i="0" u="none" strike="noStrike" kern="0" cap="none" spc="0" normalizeH="0" baseline="0" noProof="0" dirty="0" smtClean="0">
                <a:ln>
                  <a:noFill/>
                </a:ln>
                <a:solidFill>
                  <a:schemeClr val="tx1"/>
                </a:solidFill>
                <a:effectLst/>
                <a:uLnTx/>
                <a:uFillTx/>
                <a:latin typeface="+mj-lt"/>
                <a:ea typeface="+mn-ea"/>
                <a:cs typeface="+mn-cs"/>
              </a:rPr>
              <a:t>j</a:t>
            </a:r>
            <a:r>
              <a:rPr kumimoji="1" lang="zh-CN" altLang="en-US" sz="2000" b="0" i="0" u="none" strike="noStrike" kern="0" cap="none" spc="0" normalizeH="0" baseline="0" noProof="0" dirty="0" smtClean="0">
                <a:ln>
                  <a:noFill/>
                </a:ln>
                <a:solidFill>
                  <a:schemeClr val="tx1"/>
                </a:solidFill>
                <a:effectLst/>
                <a:uLnTx/>
                <a:uFillTx/>
                <a:latin typeface="+mj-lt"/>
                <a:ea typeface="+mn-ea"/>
                <a:cs typeface="+mn-cs"/>
              </a:rPr>
              <a:t>。当搜索元素在数组中时，</a:t>
            </a:r>
            <a:r>
              <a:rPr kumimoji="1" lang="en-US" altLang="zh-CN" sz="2000" b="0" i="0" u="none" strike="noStrike" kern="0" cap="none" spc="0" normalizeH="0" baseline="0" noProof="0" dirty="0" err="1" smtClean="0">
                <a:ln>
                  <a:noFill/>
                </a:ln>
                <a:solidFill>
                  <a:schemeClr val="tx1"/>
                </a:solidFill>
                <a:effectLst/>
                <a:uLnTx/>
                <a:uFillTx/>
                <a:latin typeface="+mj-lt"/>
                <a:ea typeface="+mn-ea"/>
                <a:cs typeface="+mn-cs"/>
              </a:rPr>
              <a:t>i</a:t>
            </a:r>
            <a:r>
              <a:rPr kumimoji="1" lang="zh-CN" altLang="en-US" sz="2000" b="0" i="0" u="none" strike="noStrike" kern="0" cap="none" spc="0" normalizeH="0" baseline="0" noProof="0" dirty="0" smtClean="0">
                <a:ln>
                  <a:noFill/>
                </a:ln>
                <a:solidFill>
                  <a:schemeClr val="tx1"/>
                </a:solidFill>
                <a:effectLst/>
                <a:uLnTx/>
                <a:uFillTx/>
                <a:latin typeface="+mj-lt"/>
                <a:ea typeface="+mn-ea"/>
                <a:cs typeface="+mn-cs"/>
              </a:rPr>
              <a:t>和</a:t>
            </a:r>
            <a:r>
              <a:rPr kumimoji="1" lang="en-US" altLang="zh-CN" sz="2000" b="0" i="0" u="none" strike="noStrike" kern="0" cap="none" spc="0" normalizeH="0" baseline="0" noProof="0" dirty="0" smtClean="0">
                <a:ln>
                  <a:noFill/>
                </a:ln>
                <a:solidFill>
                  <a:schemeClr val="tx1"/>
                </a:solidFill>
                <a:effectLst/>
                <a:uLnTx/>
                <a:uFillTx/>
                <a:latin typeface="+mj-lt"/>
                <a:ea typeface="+mn-ea"/>
                <a:cs typeface="+mn-cs"/>
              </a:rPr>
              <a:t>j</a:t>
            </a:r>
            <a:r>
              <a:rPr kumimoji="1" lang="zh-CN" altLang="en-US" sz="2000" b="0" i="0" u="none" strike="noStrike" kern="0" cap="none" spc="0" normalizeH="0" baseline="0" noProof="0" dirty="0" smtClean="0">
                <a:ln>
                  <a:noFill/>
                </a:ln>
                <a:solidFill>
                  <a:schemeClr val="tx1"/>
                </a:solidFill>
                <a:effectLst/>
                <a:uLnTx/>
                <a:uFillTx/>
                <a:latin typeface="+mj-lt"/>
                <a:ea typeface="+mn-ea"/>
                <a:cs typeface="+mn-cs"/>
              </a:rPr>
              <a:t>相同，均为</a:t>
            </a:r>
            <a:r>
              <a:rPr kumimoji="1" lang="en-US" altLang="zh-CN" sz="2000" b="0" i="0" u="none" strike="noStrike" kern="0" cap="none" spc="0" normalizeH="0" baseline="0" noProof="0" dirty="0" smtClean="0">
                <a:ln>
                  <a:noFill/>
                </a:ln>
                <a:solidFill>
                  <a:schemeClr val="tx1"/>
                </a:solidFill>
                <a:effectLst/>
                <a:uLnTx/>
                <a:uFillTx/>
                <a:latin typeface="+mj-lt"/>
                <a:ea typeface="+mn-ea"/>
                <a:cs typeface="+mn-cs"/>
              </a:rPr>
              <a:t>x</a:t>
            </a:r>
            <a:r>
              <a:rPr kumimoji="1" lang="zh-CN" altLang="en-US" sz="2000" b="0" i="0" u="none" strike="noStrike" kern="0" cap="none" spc="0" normalizeH="0" baseline="0" noProof="0" dirty="0" smtClean="0">
                <a:ln>
                  <a:noFill/>
                </a:ln>
                <a:solidFill>
                  <a:schemeClr val="tx1"/>
                </a:solidFill>
                <a:effectLst/>
                <a:uLnTx/>
                <a:uFillTx/>
                <a:latin typeface="+mj-lt"/>
                <a:ea typeface="+mn-ea"/>
                <a:cs typeface="+mn-cs"/>
              </a:rPr>
              <a:t>在数组中的位置。</a:t>
            </a:r>
            <a:endParaRPr kumimoji="1" lang="en-US" altLang="zh-CN" sz="2000" b="0" i="0" u="none" strike="noStrike" kern="0" cap="none" spc="0" normalizeH="0" baseline="0" noProof="0" dirty="0" smtClean="0">
              <a:ln>
                <a:noFill/>
              </a:ln>
              <a:solidFill>
                <a:schemeClr val="tx1"/>
              </a:solidFill>
              <a:effectLst/>
              <a:uLnTx/>
              <a:uFillTx/>
              <a:latin typeface="+mj-lt"/>
              <a:ea typeface="+mn-ea"/>
              <a:cs typeface="+mn-cs"/>
            </a:endParaRPr>
          </a:p>
          <a:p>
            <a:pPr marL="342900" marR="0" lvl="0" indent="-342900" algn="l" defTabSz="914400" rtl="0" eaLnBrk="0" fontAlgn="base" latinLnBrk="0" hangingPunct="0">
              <a:spcBef>
                <a:spcPct val="20000"/>
              </a:spcBef>
              <a:spcAft>
                <a:spcPct val="0"/>
              </a:spcAft>
              <a:buClr>
                <a:schemeClr val="accent1"/>
              </a:buClr>
              <a:buSzPct val="80000"/>
              <a:buFont typeface="Wingdings" pitchFamily="2" charset="2"/>
              <a:buChar char="n"/>
              <a:defRPr/>
            </a:pPr>
            <a:r>
              <a:rPr kumimoji="1" lang="en-US" altLang="zh-CN" sz="2000" b="0" i="0" u="none" strike="noStrike" kern="0" cap="none" spc="0" normalizeH="0" baseline="0" noProof="0" dirty="0" smtClean="0">
                <a:ln>
                  <a:noFill/>
                </a:ln>
                <a:solidFill>
                  <a:schemeClr val="tx1"/>
                </a:solidFill>
                <a:effectLst/>
                <a:uLnTx/>
                <a:uFillTx/>
                <a:latin typeface="+mj-lt"/>
                <a:ea typeface="+mn-ea"/>
                <a:cs typeface="+mn-cs"/>
              </a:rPr>
              <a:t>2-6</a:t>
            </a:r>
            <a:r>
              <a:rPr kumimoji="1" lang="zh-CN" altLang="en-US" sz="2000" b="0" i="0" u="none" strike="noStrike" kern="0" cap="none" spc="0" normalizeH="0" baseline="0" noProof="0" dirty="0" smtClean="0">
                <a:ln>
                  <a:noFill/>
                </a:ln>
                <a:solidFill>
                  <a:schemeClr val="tx1"/>
                </a:solidFill>
                <a:effectLst/>
                <a:uLnTx/>
                <a:uFillTx/>
                <a:latin typeface="+mj-lt"/>
                <a:ea typeface="+mn-ea"/>
                <a:cs typeface="+mn-cs"/>
              </a:rPr>
              <a:t>、对任何非零偶数</a:t>
            </a:r>
            <a:r>
              <a:rPr kumimoji="1" lang="en-US" altLang="zh-CN" sz="2000" b="0" i="0" u="none" strike="noStrike" kern="0" cap="none" spc="0" normalizeH="0" baseline="0" noProof="0" dirty="0" smtClean="0">
                <a:ln>
                  <a:noFill/>
                </a:ln>
                <a:solidFill>
                  <a:schemeClr val="tx1"/>
                </a:solidFill>
                <a:effectLst/>
                <a:uLnTx/>
                <a:uFillTx/>
                <a:latin typeface="+mj-lt"/>
                <a:ea typeface="+mn-ea"/>
                <a:cs typeface="+mn-cs"/>
              </a:rPr>
              <a:t>n</a:t>
            </a:r>
            <a:r>
              <a:rPr kumimoji="1" lang="zh-CN" altLang="en-US" sz="2000" b="0" i="0" u="none" strike="noStrike" kern="0" cap="none" spc="0" normalizeH="0" baseline="0" noProof="0" dirty="0" smtClean="0">
                <a:ln>
                  <a:noFill/>
                </a:ln>
                <a:solidFill>
                  <a:schemeClr val="tx1"/>
                </a:solidFill>
                <a:effectLst/>
                <a:uLnTx/>
                <a:uFillTx/>
                <a:latin typeface="+mj-lt"/>
                <a:ea typeface="+mn-ea"/>
                <a:cs typeface="+mn-cs"/>
              </a:rPr>
              <a:t>，总可以找到奇数</a:t>
            </a:r>
            <a:r>
              <a:rPr kumimoji="1" lang="en-US" altLang="zh-CN" sz="2000" b="0" i="0" u="none" strike="noStrike" kern="0" cap="none" spc="0" normalizeH="0" baseline="0" noProof="0" dirty="0" smtClean="0">
                <a:ln>
                  <a:noFill/>
                </a:ln>
                <a:solidFill>
                  <a:schemeClr val="tx1"/>
                </a:solidFill>
                <a:effectLst/>
                <a:uLnTx/>
                <a:uFillTx/>
                <a:latin typeface="+mj-lt"/>
                <a:ea typeface="+mn-ea"/>
                <a:cs typeface="+mn-cs"/>
              </a:rPr>
              <a:t>m</a:t>
            </a:r>
            <a:r>
              <a:rPr kumimoji="1" lang="zh-CN" altLang="en-US" sz="2000" b="0" i="0" u="none" strike="noStrike" kern="0" cap="none" spc="0" normalizeH="0" baseline="0" noProof="0" dirty="0" smtClean="0">
                <a:ln>
                  <a:noFill/>
                </a:ln>
                <a:solidFill>
                  <a:schemeClr val="tx1"/>
                </a:solidFill>
                <a:effectLst/>
                <a:uLnTx/>
                <a:uFillTx/>
                <a:latin typeface="+mj-lt"/>
                <a:ea typeface="+mn-ea"/>
                <a:cs typeface="+mn-cs"/>
              </a:rPr>
              <a:t>和正整数</a:t>
            </a:r>
            <a:r>
              <a:rPr kumimoji="1" lang="en-US" altLang="zh-CN" sz="2000" b="0" i="0" u="none" strike="noStrike" kern="0" cap="none" spc="0" normalizeH="0" baseline="0" noProof="0" dirty="0" smtClean="0">
                <a:ln>
                  <a:noFill/>
                </a:ln>
                <a:solidFill>
                  <a:schemeClr val="tx1"/>
                </a:solidFill>
                <a:effectLst/>
                <a:uLnTx/>
                <a:uFillTx/>
                <a:latin typeface="+mj-lt"/>
                <a:ea typeface="+mn-ea"/>
                <a:cs typeface="+mn-cs"/>
              </a:rPr>
              <a:t>k</a:t>
            </a:r>
            <a:r>
              <a:rPr kumimoji="1" lang="zh-CN" altLang="en-US" sz="2000" b="0" i="0" u="none" strike="noStrike" kern="0" cap="none" spc="0" normalizeH="0" baseline="0" noProof="0" dirty="0" smtClean="0">
                <a:ln>
                  <a:noFill/>
                </a:ln>
                <a:solidFill>
                  <a:schemeClr val="tx1"/>
                </a:solidFill>
                <a:effectLst/>
                <a:uLnTx/>
                <a:uFillTx/>
                <a:latin typeface="+mj-lt"/>
                <a:ea typeface="+mn-ea"/>
                <a:cs typeface="+mn-cs"/>
              </a:rPr>
              <a:t>，使得</a:t>
            </a:r>
            <a:r>
              <a:rPr kumimoji="1" lang="en-US" altLang="zh-CN" sz="2000" b="0" i="0" u="none" strike="noStrike" kern="0" cap="none" spc="0" normalizeH="0" baseline="0" noProof="0" dirty="0" smtClean="0">
                <a:ln>
                  <a:noFill/>
                </a:ln>
                <a:solidFill>
                  <a:schemeClr val="tx1"/>
                </a:solidFill>
                <a:effectLst/>
                <a:uLnTx/>
                <a:uFillTx/>
                <a:latin typeface="+mj-lt"/>
                <a:ea typeface="+mn-ea"/>
                <a:cs typeface="+mn-cs"/>
              </a:rPr>
              <a:t>n=m2</a:t>
            </a:r>
            <a:r>
              <a:rPr kumimoji="1" lang="en-US" altLang="zh-CN" sz="2000" b="0" i="0" u="none" strike="noStrike" kern="0" cap="none" spc="0" normalizeH="0" baseline="30000" noProof="0" dirty="0" smtClean="0">
                <a:ln>
                  <a:noFill/>
                </a:ln>
                <a:solidFill>
                  <a:schemeClr val="tx1"/>
                </a:solidFill>
                <a:effectLst/>
                <a:uLnTx/>
                <a:uFillTx/>
                <a:latin typeface="+mj-lt"/>
                <a:ea typeface="+mn-ea"/>
                <a:cs typeface="+mn-cs"/>
              </a:rPr>
              <a:t>k</a:t>
            </a:r>
            <a:r>
              <a:rPr kumimoji="1" lang="zh-CN" altLang="en-US" sz="2000" b="0" i="0" u="none" strike="noStrike" kern="0" cap="none" spc="0" normalizeH="0" baseline="0" noProof="0" dirty="0" smtClean="0">
                <a:ln>
                  <a:noFill/>
                </a:ln>
                <a:solidFill>
                  <a:schemeClr val="tx1"/>
                </a:solidFill>
                <a:effectLst/>
                <a:uLnTx/>
                <a:uFillTx/>
                <a:latin typeface="+mj-lt"/>
                <a:ea typeface="+mn-ea"/>
                <a:cs typeface="+mn-cs"/>
              </a:rPr>
              <a:t>。为了求出两个</a:t>
            </a:r>
            <a:r>
              <a:rPr kumimoji="1" lang="en-US" altLang="zh-CN" sz="2000" b="0" i="0" u="none" strike="noStrike" kern="0" cap="none" spc="0" normalizeH="0" baseline="0" noProof="0" dirty="0" smtClean="0">
                <a:ln>
                  <a:noFill/>
                </a:ln>
                <a:solidFill>
                  <a:schemeClr val="tx1"/>
                </a:solidFill>
                <a:effectLst/>
                <a:uLnTx/>
                <a:uFillTx/>
                <a:latin typeface="+mj-lt"/>
                <a:ea typeface="+mn-ea"/>
                <a:cs typeface="+mn-cs"/>
              </a:rPr>
              <a:t>n</a:t>
            </a:r>
            <a:r>
              <a:rPr kumimoji="1" lang="zh-CN" altLang="en-US" sz="2000" b="0" i="0" u="none" strike="noStrike" kern="0" cap="none" spc="0" normalizeH="0" baseline="0" noProof="0" dirty="0" smtClean="0">
                <a:ln>
                  <a:noFill/>
                </a:ln>
                <a:solidFill>
                  <a:schemeClr val="tx1"/>
                </a:solidFill>
                <a:effectLst/>
                <a:uLnTx/>
                <a:uFillTx/>
                <a:latin typeface="+mj-lt"/>
                <a:ea typeface="+mn-ea"/>
                <a:cs typeface="+mn-cs"/>
              </a:rPr>
              <a:t>阶矩阵的乘积，可以把一个</a:t>
            </a:r>
            <a:r>
              <a:rPr kumimoji="1" lang="en-US" altLang="zh-CN" sz="2000" b="0" i="0" u="none" strike="noStrike" kern="0" cap="none" spc="0" normalizeH="0" baseline="0" noProof="0" dirty="0" smtClean="0">
                <a:ln>
                  <a:noFill/>
                </a:ln>
                <a:solidFill>
                  <a:schemeClr val="tx1"/>
                </a:solidFill>
                <a:effectLst/>
                <a:uLnTx/>
                <a:uFillTx/>
                <a:latin typeface="+mj-lt"/>
                <a:ea typeface="+mn-ea"/>
                <a:cs typeface="+mn-cs"/>
              </a:rPr>
              <a:t>n</a:t>
            </a:r>
            <a:r>
              <a:rPr kumimoji="1" lang="zh-CN" altLang="en-US" sz="2000" b="0" i="0" u="none" strike="noStrike" kern="0" cap="none" spc="0" normalizeH="0" baseline="0" noProof="0" dirty="0" smtClean="0">
                <a:ln>
                  <a:noFill/>
                </a:ln>
                <a:solidFill>
                  <a:schemeClr val="tx1"/>
                </a:solidFill>
                <a:effectLst/>
                <a:uLnTx/>
                <a:uFillTx/>
                <a:latin typeface="+mj-lt"/>
                <a:ea typeface="+mn-ea"/>
                <a:cs typeface="+mn-cs"/>
              </a:rPr>
              <a:t>阶矩阵分成</a:t>
            </a:r>
            <a:r>
              <a:rPr kumimoji="1" lang="en-US" altLang="zh-CN" sz="2000" b="0" i="0" u="none" strike="noStrike" kern="0" cap="none" spc="0" normalizeH="0" baseline="0" noProof="0" dirty="0" err="1" smtClean="0">
                <a:ln>
                  <a:noFill/>
                </a:ln>
                <a:solidFill>
                  <a:schemeClr val="tx1"/>
                </a:solidFill>
                <a:effectLst/>
                <a:uLnTx/>
                <a:uFillTx/>
                <a:latin typeface="+mj-lt"/>
                <a:ea typeface="+mn-ea"/>
                <a:cs typeface="+mn-cs"/>
              </a:rPr>
              <a:t>m×m</a:t>
            </a:r>
            <a:r>
              <a:rPr kumimoji="1" lang="zh-CN" altLang="en-US" sz="2000" b="0" i="0" u="none" strike="noStrike" kern="0" cap="none" spc="0" normalizeH="0" baseline="0" noProof="0" dirty="0" smtClean="0">
                <a:ln>
                  <a:noFill/>
                </a:ln>
                <a:solidFill>
                  <a:schemeClr val="tx1"/>
                </a:solidFill>
                <a:effectLst/>
                <a:uLnTx/>
                <a:uFillTx/>
                <a:latin typeface="+mj-lt"/>
                <a:ea typeface="+mn-ea"/>
                <a:cs typeface="+mn-cs"/>
              </a:rPr>
              <a:t>个子矩阵，每个子矩阵有</a:t>
            </a:r>
            <a:r>
              <a:rPr kumimoji="1" lang="en-US" altLang="zh-CN" sz="2000" b="0" i="0" u="none" strike="noStrike" kern="0" cap="none" spc="0" normalizeH="0" baseline="0" noProof="0" dirty="0" smtClean="0">
                <a:ln>
                  <a:noFill/>
                </a:ln>
                <a:solidFill>
                  <a:schemeClr val="tx1"/>
                </a:solidFill>
                <a:effectLst/>
                <a:uLnTx/>
                <a:uFillTx/>
                <a:latin typeface="+mj-lt"/>
                <a:ea typeface="+mn-ea"/>
                <a:cs typeface="+mn-cs"/>
              </a:rPr>
              <a:t>2</a:t>
            </a:r>
            <a:r>
              <a:rPr kumimoji="1" lang="en-US" altLang="zh-CN" sz="2000" b="0" i="0" u="none" strike="noStrike" kern="0" cap="none" spc="0" normalizeH="0" baseline="30000" noProof="0" dirty="0" smtClean="0">
                <a:ln>
                  <a:noFill/>
                </a:ln>
                <a:solidFill>
                  <a:schemeClr val="tx1"/>
                </a:solidFill>
                <a:effectLst/>
                <a:uLnTx/>
                <a:uFillTx/>
                <a:latin typeface="+mj-lt"/>
                <a:ea typeface="+mn-ea"/>
                <a:cs typeface="+mn-cs"/>
              </a:rPr>
              <a:t>k</a:t>
            </a:r>
            <a:r>
              <a:rPr kumimoji="1" lang="en-US" altLang="zh-CN" sz="2000" b="0" i="0" u="none" strike="noStrike" kern="0" cap="none" spc="0" normalizeH="0" baseline="0" noProof="0" dirty="0" smtClean="0">
                <a:ln>
                  <a:noFill/>
                </a:ln>
                <a:solidFill>
                  <a:schemeClr val="tx1"/>
                </a:solidFill>
                <a:effectLst/>
                <a:uLnTx/>
                <a:uFillTx/>
                <a:latin typeface="+mj-lt"/>
                <a:ea typeface="+mn-ea"/>
                <a:cs typeface="+mn-cs"/>
              </a:rPr>
              <a:t> ×2</a:t>
            </a:r>
            <a:r>
              <a:rPr kumimoji="1" lang="en-US" altLang="zh-CN" sz="2000" b="0" i="0" u="none" strike="noStrike" kern="0" cap="none" spc="0" normalizeH="0" baseline="30000" noProof="0" dirty="0" smtClean="0">
                <a:ln>
                  <a:noFill/>
                </a:ln>
                <a:solidFill>
                  <a:schemeClr val="tx1"/>
                </a:solidFill>
                <a:effectLst/>
                <a:uLnTx/>
                <a:uFillTx/>
                <a:latin typeface="+mj-lt"/>
                <a:ea typeface="+mn-ea"/>
                <a:cs typeface="+mn-cs"/>
              </a:rPr>
              <a:t>k</a:t>
            </a:r>
            <a:r>
              <a:rPr kumimoji="1" lang="zh-CN" altLang="en-US" sz="2000" b="0" i="0" u="none" strike="noStrike" kern="0" cap="none" spc="0" normalizeH="0" baseline="0" noProof="0" dirty="0" smtClean="0">
                <a:ln>
                  <a:noFill/>
                </a:ln>
                <a:solidFill>
                  <a:schemeClr val="tx1"/>
                </a:solidFill>
                <a:effectLst/>
                <a:uLnTx/>
                <a:uFillTx/>
                <a:latin typeface="+mj-lt"/>
                <a:ea typeface="+mn-ea"/>
                <a:cs typeface="+mn-cs"/>
              </a:rPr>
              <a:t>个元素。当需要求</a:t>
            </a:r>
            <a:r>
              <a:rPr kumimoji="1" lang="en-US" altLang="zh-CN" sz="2000" b="0" i="0" u="none" strike="noStrike" kern="0" cap="none" spc="0" normalizeH="0" baseline="0" noProof="0" dirty="0" smtClean="0">
                <a:ln>
                  <a:noFill/>
                </a:ln>
                <a:solidFill>
                  <a:schemeClr val="tx1"/>
                </a:solidFill>
                <a:effectLst/>
                <a:uLnTx/>
                <a:uFillTx/>
                <a:latin typeface="+mj-lt"/>
                <a:ea typeface="+mn-ea"/>
                <a:cs typeface="+mn-cs"/>
              </a:rPr>
              <a:t>2</a:t>
            </a:r>
            <a:r>
              <a:rPr kumimoji="1" lang="en-US" altLang="zh-CN" sz="2000" b="0" i="0" u="none" strike="noStrike" kern="0" cap="none" spc="0" normalizeH="0" baseline="30000" noProof="0" dirty="0" smtClean="0">
                <a:ln>
                  <a:noFill/>
                </a:ln>
                <a:solidFill>
                  <a:schemeClr val="tx1"/>
                </a:solidFill>
                <a:effectLst/>
                <a:uLnTx/>
                <a:uFillTx/>
                <a:latin typeface="+mj-lt"/>
                <a:ea typeface="+mn-ea"/>
                <a:cs typeface="+mn-cs"/>
              </a:rPr>
              <a:t>k</a:t>
            </a:r>
            <a:r>
              <a:rPr kumimoji="1" lang="en-US" altLang="zh-CN" sz="2000" b="0" i="0" u="none" strike="noStrike" kern="0" cap="none" spc="0" normalizeH="0" baseline="0" noProof="0" dirty="0" smtClean="0">
                <a:ln>
                  <a:noFill/>
                </a:ln>
                <a:solidFill>
                  <a:schemeClr val="tx1"/>
                </a:solidFill>
                <a:effectLst/>
                <a:uLnTx/>
                <a:uFillTx/>
                <a:latin typeface="+mj-lt"/>
                <a:ea typeface="+mn-ea"/>
                <a:cs typeface="+mn-cs"/>
              </a:rPr>
              <a:t> ×2</a:t>
            </a:r>
            <a:r>
              <a:rPr kumimoji="1" lang="en-US" altLang="zh-CN" sz="2000" b="0" i="0" u="none" strike="noStrike" kern="0" cap="none" spc="0" normalizeH="0" baseline="30000" noProof="0" dirty="0" smtClean="0">
                <a:ln>
                  <a:noFill/>
                </a:ln>
                <a:solidFill>
                  <a:schemeClr val="tx1"/>
                </a:solidFill>
                <a:effectLst/>
                <a:uLnTx/>
                <a:uFillTx/>
                <a:latin typeface="+mj-lt"/>
                <a:ea typeface="+mn-ea"/>
                <a:cs typeface="+mn-cs"/>
              </a:rPr>
              <a:t>k</a:t>
            </a:r>
            <a:r>
              <a:rPr kumimoji="1" lang="zh-CN" altLang="en-US" sz="2000" b="0" i="0" u="none" strike="noStrike" kern="0" cap="none" spc="0" normalizeH="0" baseline="0" noProof="0" dirty="0" smtClean="0">
                <a:ln>
                  <a:noFill/>
                </a:ln>
                <a:solidFill>
                  <a:schemeClr val="tx1"/>
                </a:solidFill>
                <a:effectLst/>
                <a:uLnTx/>
                <a:uFillTx/>
                <a:latin typeface="+mj-lt"/>
                <a:ea typeface="+mn-ea"/>
                <a:cs typeface="+mn-cs"/>
              </a:rPr>
              <a:t>的子矩阵的积时，使用</a:t>
            </a:r>
            <a:r>
              <a:rPr kumimoji="1" lang="en-US" altLang="zh-CN" sz="2000" b="0" i="0" u="none" strike="noStrike" kern="0" cap="none" spc="0" normalizeH="0" baseline="0" noProof="0" dirty="0" err="1" smtClean="0">
                <a:ln>
                  <a:noFill/>
                </a:ln>
                <a:solidFill>
                  <a:schemeClr val="tx1"/>
                </a:solidFill>
                <a:effectLst/>
                <a:uLnTx/>
                <a:uFillTx/>
                <a:latin typeface="+mj-lt"/>
                <a:ea typeface="+mn-ea"/>
                <a:cs typeface="+mn-cs"/>
              </a:rPr>
              <a:t>Strassen</a:t>
            </a:r>
            <a:r>
              <a:rPr kumimoji="1" lang="zh-CN" altLang="en-US" sz="2000" b="0" i="0" u="none" strike="noStrike" kern="0" cap="none" spc="0" normalizeH="0" baseline="0" noProof="0" dirty="0" smtClean="0">
                <a:ln>
                  <a:noFill/>
                </a:ln>
                <a:solidFill>
                  <a:schemeClr val="tx1"/>
                </a:solidFill>
                <a:effectLst/>
                <a:uLnTx/>
                <a:uFillTx/>
                <a:latin typeface="+mj-lt"/>
                <a:ea typeface="+mn-ea"/>
                <a:cs typeface="+mn-cs"/>
              </a:rPr>
              <a:t>算法。设计一个传统方法与</a:t>
            </a:r>
            <a:r>
              <a:rPr kumimoji="1" lang="en-US" altLang="zh-CN" sz="2000" b="0" i="0" u="none" strike="noStrike" kern="0" cap="none" spc="0" normalizeH="0" baseline="0" noProof="0" dirty="0" err="1" smtClean="0">
                <a:ln>
                  <a:noFill/>
                </a:ln>
                <a:solidFill>
                  <a:schemeClr val="tx1"/>
                </a:solidFill>
                <a:effectLst/>
                <a:uLnTx/>
                <a:uFillTx/>
                <a:latin typeface="+mj-lt"/>
                <a:ea typeface="+mn-ea"/>
                <a:cs typeface="+mn-cs"/>
              </a:rPr>
              <a:t>Strassen</a:t>
            </a:r>
            <a:r>
              <a:rPr kumimoji="1" lang="zh-CN" altLang="en-US" sz="2000" b="0" i="0" u="none" strike="noStrike" kern="0" cap="none" spc="0" normalizeH="0" baseline="0" noProof="0" dirty="0" smtClean="0">
                <a:ln>
                  <a:noFill/>
                </a:ln>
                <a:solidFill>
                  <a:schemeClr val="tx1"/>
                </a:solidFill>
                <a:effectLst/>
                <a:uLnTx/>
                <a:uFillTx/>
                <a:latin typeface="+mj-lt"/>
                <a:ea typeface="+mn-ea"/>
                <a:cs typeface="+mn-cs"/>
              </a:rPr>
              <a:t>算法相结合的矩阵相乘算法，对任何偶数</a:t>
            </a:r>
            <a:r>
              <a:rPr kumimoji="1" lang="en-US" altLang="zh-CN" sz="2000" b="0" i="0" u="none" strike="noStrike" kern="0" cap="none" spc="0" normalizeH="0" baseline="0" noProof="0" dirty="0" smtClean="0">
                <a:ln>
                  <a:noFill/>
                </a:ln>
                <a:solidFill>
                  <a:schemeClr val="tx1"/>
                </a:solidFill>
                <a:effectLst/>
                <a:uLnTx/>
                <a:uFillTx/>
                <a:latin typeface="+mj-lt"/>
                <a:ea typeface="+mn-ea"/>
                <a:cs typeface="+mn-cs"/>
              </a:rPr>
              <a:t>n</a:t>
            </a:r>
            <a:r>
              <a:rPr kumimoji="1" lang="zh-CN" altLang="en-US" sz="2000" b="0" i="0" u="none" strike="noStrike" kern="0" cap="none" spc="0" normalizeH="0" baseline="0" noProof="0" dirty="0" smtClean="0">
                <a:ln>
                  <a:noFill/>
                </a:ln>
                <a:solidFill>
                  <a:schemeClr val="tx1"/>
                </a:solidFill>
                <a:effectLst/>
                <a:uLnTx/>
                <a:uFillTx/>
                <a:latin typeface="+mj-lt"/>
                <a:ea typeface="+mn-ea"/>
                <a:cs typeface="+mn-cs"/>
              </a:rPr>
              <a:t>，都可以求出两个</a:t>
            </a:r>
            <a:r>
              <a:rPr kumimoji="1" lang="en-US" altLang="zh-CN" sz="2000" b="0" i="0" u="none" strike="noStrike" kern="0" cap="none" spc="0" normalizeH="0" baseline="0" noProof="0" dirty="0" smtClean="0">
                <a:ln>
                  <a:noFill/>
                </a:ln>
                <a:solidFill>
                  <a:schemeClr val="tx1"/>
                </a:solidFill>
                <a:effectLst/>
                <a:uLnTx/>
                <a:uFillTx/>
                <a:latin typeface="+mj-lt"/>
                <a:ea typeface="+mn-ea"/>
                <a:cs typeface="+mn-cs"/>
              </a:rPr>
              <a:t>n</a:t>
            </a:r>
            <a:r>
              <a:rPr kumimoji="1" lang="zh-CN" altLang="en-US" sz="2000" b="0" i="0" u="none" strike="noStrike" kern="0" cap="none" spc="0" normalizeH="0" baseline="0" noProof="0" dirty="0" smtClean="0">
                <a:ln>
                  <a:noFill/>
                </a:ln>
                <a:solidFill>
                  <a:schemeClr val="tx1"/>
                </a:solidFill>
                <a:effectLst/>
                <a:uLnTx/>
                <a:uFillTx/>
                <a:latin typeface="+mj-lt"/>
                <a:ea typeface="+mn-ea"/>
                <a:cs typeface="+mn-cs"/>
              </a:rPr>
              <a:t>阶矩阵的乘积。并分析算法的计算时间复杂性。</a:t>
            </a:r>
            <a:endParaRPr kumimoji="1" lang="en-US" altLang="zh-CN" sz="2000" b="0" i="0" u="none" strike="noStrike" kern="0" cap="none" spc="0" normalizeH="0" baseline="0" noProof="0" dirty="0" smtClean="0">
              <a:ln>
                <a:noFill/>
              </a:ln>
              <a:solidFill>
                <a:schemeClr val="tx1"/>
              </a:solidFill>
              <a:effectLst/>
              <a:uLnTx/>
              <a:uFillTx/>
              <a:latin typeface="+mj-lt"/>
              <a:ea typeface="+mn-ea"/>
              <a:cs typeface="+mn-cs"/>
            </a:endParaRPr>
          </a:p>
          <a:p>
            <a:pPr marL="342900" marR="0" lvl="0" indent="-342900" algn="l" defTabSz="914400" rtl="0" eaLnBrk="0" fontAlgn="base" latinLnBrk="0" hangingPunct="0">
              <a:spcBef>
                <a:spcPct val="20000"/>
              </a:spcBef>
              <a:spcAft>
                <a:spcPct val="0"/>
              </a:spcAft>
              <a:buClr>
                <a:schemeClr val="accent1"/>
              </a:buClr>
              <a:buSzPct val="80000"/>
              <a:buFont typeface="Wingdings" pitchFamily="2" charset="2"/>
              <a:buChar char="n"/>
              <a:defRPr/>
            </a:pPr>
            <a:r>
              <a:rPr kumimoji="1" lang="en-US" altLang="zh-CN" sz="2000" b="0" i="0" u="none" strike="noStrike" kern="0" cap="none" spc="0" normalizeH="0" baseline="0" noProof="0" dirty="0" smtClean="0">
                <a:ln>
                  <a:noFill/>
                </a:ln>
                <a:solidFill>
                  <a:schemeClr val="tx1"/>
                </a:solidFill>
                <a:effectLst/>
                <a:uLnTx/>
                <a:uFillTx/>
                <a:latin typeface="+mj-lt"/>
                <a:ea typeface="+mn-ea"/>
                <a:cs typeface="+mn-cs"/>
              </a:rPr>
              <a:t>2-9</a:t>
            </a:r>
            <a:r>
              <a:rPr kumimoji="1" lang="zh-CN" altLang="en-US" sz="2000" b="0" i="0" u="none" strike="noStrike" kern="0" cap="none" spc="0" normalizeH="0" baseline="0" noProof="0" dirty="0" smtClean="0">
                <a:ln>
                  <a:noFill/>
                </a:ln>
                <a:solidFill>
                  <a:schemeClr val="tx1"/>
                </a:solidFill>
                <a:effectLst/>
                <a:uLnTx/>
                <a:uFillTx/>
                <a:latin typeface="+mj-lt"/>
                <a:ea typeface="+mn-ea"/>
                <a:cs typeface="+mn-cs"/>
              </a:rPr>
              <a:t>、设</a:t>
            </a:r>
            <a:r>
              <a:rPr kumimoji="1" lang="en-US" altLang="zh-CN" sz="2000" b="0" i="0" u="none" strike="noStrike" kern="0" cap="none" spc="0" normalizeH="0" baseline="0" noProof="0" dirty="0" smtClean="0">
                <a:ln>
                  <a:noFill/>
                </a:ln>
                <a:solidFill>
                  <a:schemeClr val="tx1"/>
                </a:solidFill>
                <a:effectLst/>
                <a:uLnTx/>
                <a:uFillTx/>
                <a:latin typeface="+mj-lt"/>
                <a:ea typeface="+mn-ea"/>
                <a:cs typeface="+mn-cs"/>
              </a:rPr>
              <a:t>T[0:n-1]</a:t>
            </a:r>
            <a:r>
              <a:rPr kumimoji="1" lang="zh-CN" altLang="en-US" sz="2000" b="0" i="0" u="none" strike="noStrike" kern="0" cap="none" spc="0" normalizeH="0" baseline="0" noProof="0" dirty="0" smtClean="0">
                <a:ln>
                  <a:noFill/>
                </a:ln>
                <a:solidFill>
                  <a:schemeClr val="tx1"/>
                </a:solidFill>
                <a:effectLst/>
                <a:uLnTx/>
                <a:uFillTx/>
                <a:latin typeface="+mj-lt"/>
                <a:ea typeface="+mn-ea"/>
                <a:cs typeface="+mn-cs"/>
              </a:rPr>
              <a:t>是</a:t>
            </a:r>
            <a:r>
              <a:rPr kumimoji="1" lang="en-US" altLang="zh-CN" sz="2000" b="0" i="0" u="none" strike="noStrike" kern="0" cap="none" spc="0" normalizeH="0" baseline="0" noProof="0" dirty="0" smtClean="0">
                <a:ln>
                  <a:noFill/>
                </a:ln>
                <a:solidFill>
                  <a:schemeClr val="tx1"/>
                </a:solidFill>
                <a:effectLst/>
                <a:uLnTx/>
                <a:uFillTx/>
                <a:latin typeface="+mj-lt"/>
                <a:ea typeface="+mn-ea"/>
                <a:cs typeface="+mn-cs"/>
              </a:rPr>
              <a:t>n</a:t>
            </a:r>
            <a:r>
              <a:rPr kumimoji="1" lang="zh-CN" altLang="en-US" sz="2000" b="0" i="0" u="none" strike="noStrike" kern="0" cap="none" spc="0" normalizeH="0" baseline="0" noProof="0" dirty="0" smtClean="0">
                <a:ln>
                  <a:noFill/>
                </a:ln>
                <a:solidFill>
                  <a:schemeClr val="tx1"/>
                </a:solidFill>
                <a:effectLst/>
                <a:uLnTx/>
                <a:uFillTx/>
                <a:latin typeface="+mj-lt"/>
                <a:ea typeface="+mn-ea"/>
                <a:cs typeface="+mn-cs"/>
              </a:rPr>
              <a:t>个元素的数组。对任一元素</a:t>
            </a:r>
            <a:r>
              <a:rPr kumimoji="1" lang="en-US" altLang="zh-CN" sz="2000" b="0" i="0" u="none" strike="noStrike" kern="0" cap="none" spc="0" normalizeH="0" baseline="0" noProof="0" dirty="0" smtClean="0">
                <a:ln>
                  <a:noFill/>
                </a:ln>
                <a:solidFill>
                  <a:schemeClr val="tx1"/>
                </a:solidFill>
                <a:effectLst/>
                <a:uLnTx/>
                <a:uFillTx/>
                <a:latin typeface="+mj-lt"/>
                <a:ea typeface="+mn-ea"/>
                <a:cs typeface="+mn-cs"/>
              </a:rPr>
              <a:t>x</a:t>
            </a:r>
            <a:r>
              <a:rPr kumimoji="1" lang="zh-CN" altLang="en-US" sz="2000" b="0" i="0" u="none" strike="noStrike" kern="0" cap="none" spc="0" normalizeH="0" baseline="0" noProof="0" dirty="0" smtClean="0">
                <a:ln>
                  <a:noFill/>
                </a:ln>
                <a:solidFill>
                  <a:schemeClr val="tx1"/>
                </a:solidFill>
                <a:effectLst/>
                <a:uLnTx/>
                <a:uFillTx/>
                <a:latin typeface="+mj-lt"/>
                <a:ea typeface="+mn-ea"/>
                <a:cs typeface="+mn-cs"/>
              </a:rPr>
              <a:t>，设</a:t>
            </a:r>
            <a:r>
              <a:rPr kumimoji="1" lang="en-US" altLang="zh-CN" sz="2000" b="0" i="0" u="none" strike="noStrike" kern="0" cap="none" spc="0" normalizeH="0" baseline="0" noProof="0" dirty="0" smtClean="0">
                <a:ln>
                  <a:noFill/>
                </a:ln>
                <a:solidFill>
                  <a:schemeClr val="tx1"/>
                </a:solidFill>
                <a:effectLst/>
                <a:uLnTx/>
                <a:uFillTx/>
                <a:latin typeface="+mj-lt"/>
                <a:ea typeface="+mn-ea"/>
                <a:cs typeface="+mn-cs"/>
              </a:rPr>
              <a:t>S(x)={</a:t>
            </a:r>
            <a:r>
              <a:rPr kumimoji="1" lang="en-US" altLang="zh-CN" sz="2000" b="0" i="0" u="none" strike="noStrike" kern="0" cap="none" spc="0" normalizeH="0" baseline="0" noProof="0" dirty="0" err="1" smtClean="0">
                <a:ln>
                  <a:noFill/>
                </a:ln>
                <a:solidFill>
                  <a:schemeClr val="tx1"/>
                </a:solidFill>
                <a:effectLst/>
                <a:uLnTx/>
                <a:uFillTx/>
                <a:latin typeface="+mj-lt"/>
                <a:ea typeface="+mn-ea"/>
                <a:cs typeface="+mn-cs"/>
              </a:rPr>
              <a:t>i|T</a:t>
            </a:r>
            <a:r>
              <a:rPr kumimoji="1" lang="en-US" altLang="zh-CN" sz="2000" b="0" i="0" u="none" strike="noStrike" kern="0" cap="none" spc="0" normalizeH="0" baseline="0" noProof="0" dirty="0" smtClean="0">
                <a:ln>
                  <a:noFill/>
                </a:ln>
                <a:solidFill>
                  <a:schemeClr val="tx1"/>
                </a:solidFill>
                <a:effectLst/>
                <a:uLnTx/>
                <a:uFillTx/>
                <a:latin typeface="+mj-lt"/>
                <a:ea typeface="+mn-ea"/>
                <a:cs typeface="+mn-cs"/>
              </a:rPr>
              <a:t>[</a:t>
            </a:r>
            <a:r>
              <a:rPr kumimoji="1" lang="en-US" altLang="zh-CN" sz="2000" b="0" i="0" u="none" strike="noStrike" kern="0" cap="none" spc="0" normalizeH="0" baseline="0" noProof="0" dirty="0" err="1" smtClean="0">
                <a:ln>
                  <a:noFill/>
                </a:ln>
                <a:solidFill>
                  <a:schemeClr val="tx1"/>
                </a:solidFill>
                <a:effectLst/>
                <a:uLnTx/>
                <a:uFillTx/>
                <a:latin typeface="+mj-lt"/>
                <a:ea typeface="+mn-ea"/>
                <a:cs typeface="+mn-cs"/>
              </a:rPr>
              <a:t>i</a:t>
            </a:r>
            <a:r>
              <a:rPr kumimoji="1" lang="en-US" altLang="zh-CN" sz="2000" b="0" i="0" u="none" strike="noStrike" kern="0" cap="none" spc="0" normalizeH="0" baseline="0" noProof="0" dirty="0" smtClean="0">
                <a:ln>
                  <a:noFill/>
                </a:ln>
                <a:solidFill>
                  <a:schemeClr val="tx1"/>
                </a:solidFill>
                <a:effectLst/>
                <a:uLnTx/>
                <a:uFillTx/>
                <a:latin typeface="+mj-lt"/>
                <a:ea typeface="+mn-ea"/>
                <a:cs typeface="+mn-cs"/>
              </a:rPr>
              <a:t>]=x}</a:t>
            </a:r>
            <a:r>
              <a:rPr kumimoji="1" lang="zh-CN" altLang="en-US" sz="2000" b="0" i="0" u="none" strike="noStrike" kern="0" cap="none" spc="0" normalizeH="0" baseline="0" noProof="0" dirty="0" smtClean="0">
                <a:ln>
                  <a:noFill/>
                </a:ln>
                <a:solidFill>
                  <a:schemeClr val="tx1"/>
                </a:solidFill>
                <a:effectLst/>
                <a:uLnTx/>
                <a:uFillTx/>
                <a:latin typeface="+mj-lt"/>
                <a:ea typeface="+mn-ea"/>
                <a:cs typeface="+mn-cs"/>
              </a:rPr>
              <a:t>。当</a:t>
            </a:r>
            <a:r>
              <a:rPr kumimoji="1" lang="en-US" altLang="zh-CN" sz="2000" b="0" i="0" u="none" strike="noStrike" kern="0" cap="none" spc="0" normalizeH="0" baseline="0" noProof="0" dirty="0" smtClean="0">
                <a:ln>
                  <a:noFill/>
                </a:ln>
                <a:solidFill>
                  <a:schemeClr val="tx1"/>
                </a:solidFill>
                <a:effectLst/>
                <a:uLnTx/>
                <a:uFillTx/>
                <a:latin typeface="+mj-lt"/>
                <a:ea typeface="+mn-ea"/>
                <a:cs typeface="+mn-cs"/>
              </a:rPr>
              <a:t>|S(x)|&gt;n/2</a:t>
            </a:r>
            <a:r>
              <a:rPr kumimoji="1" lang="zh-CN" altLang="en-US" sz="2000" b="0" i="0" u="none" strike="noStrike" kern="0" cap="none" spc="0" normalizeH="0" baseline="0" noProof="0" dirty="0" smtClean="0">
                <a:ln>
                  <a:noFill/>
                </a:ln>
                <a:solidFill>
                  <a:schemeClr val="tx1"/>
                </a:solidFill>
                <a:effectLst/>
                <a:uLnTx/>
                <a:uFillTx/>
                <a:latin typeface="+mj-lt"/>
                <a:ea typeface="+mn-ea"/>
                <a:cs typeface="+mn-cs"/>
              </a:rPr>
              <a:t>时，称</a:t>
            </a:r>
            <a:r>
              <a:rPr kumimoji="1" lang="en-US" altLang="zh-CN" sz="2000" b="0" i="0" u="none" strike="noStrike" kern="0" cap="none" spc="0" normalizeH="0" baseline="0" noProof="0" dirty="0" smtClean="0">
                <a:ln>
                  <a:noFill/>
                </a:ln>
                <a:solidFill>
                  <a:schemeClr val="tx1"/>
                </a:solidFill>
                <a:effectLst/>
                <a:uLnTx/>
                <a:uFillTx/>
                <a:latin typeface="+mj-lt"/>
                <a:ea typeface="+mn-ea"/>
                <a:cs typeface="+mn-cs"/>
              </a:rPr>
              <a:t>x</a:t>
            </a:r>
            <a:r>
              <a:rPr kumimoji="1" lang="zh-CN" altLang="en-US" sz="2000" b="0" i="0" u="none" strike="noStrike" kern="0" cap="none" spc="0" normalizeH="0" baseline="0" noProof="0" dirty="0" smtClean="0">
                <a:ln>
                  <a:noFill/>
                </a:ln>
                <a:solidFill>
                  <a:schemeClr val="tx1"/>
                </a:solidFill>
                <a:effectLst/>
                <a:uLnTx/>
                <a:uFillTx/>
                <a:latin typeface="+mj-lt"/>
                <a:ea typeface="+mn-ea"/>
                <a:cs typeface="+mn-cs"/>
              </a:rPr>
              <a:t>为</a:t>
            </a:r>
            <a:r>
              <a:rPr kumimoji="1" lang="en-US" altLang="zh-CN" sz="2000" b="0" i="0" u="none" strike="noStrike" kern="0" cap="none" spc="0" normalizeH="0" baseline="0" noProof="0" dirty="0" smtClean="0">
                <a:ln>
                  <a:noFill/>
                </a:ln>
                <a:solidFill>
                  <a:schemeClr val="tx1"/>
                </a:solidFill>
                <a:effectLst/>
                <a:uLnTx/>
                <a:uFillTx/>
                <a:latin typeface="+mj-lt"/>
                <a:ea typeface="+mn-ea"/>
                <a:cs typeface="+mn-cs"/>
              </a:rPr>
              <a:t>T</a:t>
            </a:r>
            <a:r>
              <a:rPr kumimoji="1" lang="zh-CN" altLang="en-US" sz="2000" b="0" i="0" u="none" strike="noStrike" kern="0" cap="none" spc="0" normalizeH="0" baseline="0" noProof="0" dirty="0" smtClean="0">
                <a:ln>
                  <a:noFill/>
                </a:ln>
                <a:solidFill>
                  <a:schemeClr val="tx1"/>
                </a:solidFill>
                <a:effectLst/>
                <a:uLnTx/>
                <a:uFillTx/>
                <a:latin typeface="+mj-lt"/>
                <a:ea typeface="+mn-ea"/>
                <a:cs typeface="+mn-cs"/>
              </a:rPr>
              <a:t>的主元素。设计一个线性时间算法，确定</a:t>
            </a:r>
            <a:r>
              <a:rPr kumimoji="1" lang="en-US" altLang="zh-CN" sz="2000" b="0" i="0" u="none" strike="noStrike" kern="0" cap="none" spc="0" normalizeH="0" baseline="0" noProof="0" dirty="0" smtClean="0">
                <a:ln>
                  <a:noFill/>
                </a:ln>
                <a:solidFill>
                  <a:schemeClr val="tx1"/>
                </a:solidFill>
                <a:effectLst/>
                <a:uLnTx/>
                <a:uFillTx/>
                <a:latin typeface="+mj-lt"/>
                <a:ea typeface="+mn-ea"/>
                <a:cs typeface="+mn-cs"/>
              </a:rPr>
              <a:t>T[0:n-1]</a:t>
            </a:r>
            <a:r>
              <a:rPr kumimoji="1" lang="zh-CN" altLang="en-US" sz="2000" b="0" i="0" u="none" strike="noStrike" kern="0" cap="none" spc="0" normalizeH="0" baseline="0" noProof="0" dirty="0" smtClean="0">
                <a:ln>
                  <a:noFill/>
                </a:ln>
                <a:solidFill>
                  <a:schemeClr val="tx1"/>
                </a:solidFill>
                <a:effectLst/>
                <a:uLnTx/>
                <a:uFillTx/>
                <a:latin typeface="+mj-lt"/>
                <a:ea typeface="+mn-ea"/>
                <a:cs typeface="+mn-cs"/>
              </a:rPr>
              <a:t>是否有一个主元素。</a:t>
            </a:r>
            <a:endParaRPr kumimoji="1" lang="zh-CN" altLang="en-US" sz="2000" b="0" i="0" u="none" strike="noStrike" kern="0" cap="none" spc="0" normalizeH="0" baseline="0" noProof="0" dirty="0">
              <a:ln>
                <a:noFill/>
              </a:ln>
              <a:solidFill>
                <a:schemeClr val="tx1"/>
              </a:solidFill>
              <a:effectLst/>
              <a:uLnTx/>
              <a:uFillTx/>
              <a:latin typeface="+mj-lt"/>
              <a:ea typeface="+mn-ea"/>
              <a:cs typeface="+mn-cs"/>
            </a:endParaRP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spcBef>
                <a:spcPct val="50000"/>
              </a:spcBef>
              <a:spcAft>
                <a:spcPct val="0"/>
              </a:spcAft>
              <a:buClrTx/>
              <a:buSzTx/>
              <a:buFontTx/>
              <a:buNone/>
              <a:defRPr/>
            </a:pPr>
            <a:fld id="{AD3138D9-96C3-4ED4-900D-DE65573E32AF}" type="datetime1">
              <a:rPr kumimoji="0" lang="zh-CN" altLang="en-US" sz="1400" b="0" i="0" u="none" strike="noStrike" kern="1200" cap="none" spc="0" normalizeH="0" baseline="0" noProof="0" smtClean="0">
                <a:ln>
                  <a:noFill/>
                </a:ln>
                <a:solidFill>
                  <a:schemeClr val="tx1"/>
                </a:solidFill>
                <a:effectLst/>
                <a:uLnTx/>
                <a:uFillTx/>
                <a:latin typeface="+mn-lt"/>
                <a:ea typeface="宋体" pitchFamily="2" charset="-122"/>
                <a:cs typeface="+mn-cs"/>
              </a:rPr>
              <a:t>2018/6/25</a:t>
            </a:fld>
            <a:endParaRPr kumimoji="0" lang="en-US" altLang="zh-CN" sz="1400" b="0" i="0" u="none" strike="noStrike" kern="1200" cap="none" spc="0" normalizeH="0" baseline="0" noProof="0">
              <a:ln>
                <a:noFill/>
              </a:ln>
              <a:solidFill>
                <a:schemeClr val="tx1"/>
              </a:solidFill>
              <a:effectLst/>
              <a:uLnTx/>
              <a:uFillTx/>
              <a:latin typeface="+mn-lt"/>
              <a:ea typeface="宋体"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spcBef>
                <a:spcPct val="50000"/>
              </a:spcBef>
              <a:spcAft>
                <a:spcPct val="0"/>
              </a:spcAft>
              <a:buClrTx/>
              <a:buSzTx/>
              <a:buFontTx/>
              <a:buNone/>
              <a:defRPr/>
            </a:pPr>
            <a:r>
              <a:rPr kumimoji="0" lang="zh-CN" altLang="en-US" sz="1400" b="0" i="0" u="none" strike="noStrike" kern="1200" cap="none" spc="0" normalizeH="0" baseline="0" noProof="0" smtClean="0">
                <a:ln>
                  <a:noFill/>
                </a:ln>
                <a:solidFill>
                  <a:schemeClr val="tx1"/>
                </a:solidFill>
                <a:effectLst/>
                <a:uLnTx/>
                <a:uFillTx/>
                <a:latin typeface="+mn-lt"/>
                <a:ea typeface="宋体" pitchFamily="2" charset="-122"/>
                <a:cs typeface="+mn-cs"/>
              </a:rPr>
              <a:t>计算机算法设计与分析</a:t>
            </a:r>
            <a:endParaRPr kumimoji="0" lang="en-US" altLang="zh-CN" sz="1400" b="0" i="0" u="none" strike="noStrike" kern="1200" cap="none" spc="0" normalizeH="0" baseline="0" noProof="0">
              <a:ln>
                <a:noFill/>
              </a:ln>
              <a:solidFill>
                <a:schemeClr val="tx1"/>
              </a:solidFill>
              <a:effectLst/>
              <a:uLnTx/>
              <a:uFillTx/>
              <a:latin typeface="+mn-lt"/>
              <a:ea typeface="宋体" pitchFamily="2" charset="-122"/>
              <a:cs typeface="+mn-cs"/>
            </a:endParaRP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lvl="0" algn="r" eaLnBrk="1" hangingPunct="1">
              <a:spcBef>
                <a:spcPct val="50000"/>
              </a:spcBef>
            </a:pPr>
            <a:fld id="{9A0DB2DC-4C9A-4742-B13C-FB6460FD3503}" type="slidenum">
              <a:rPr lang="zh-CN" altLang="en-US" sz="1400" dirty="0">
                <a:latin typeface="Arial" pitchFamily="34" charset="0"/>
              </a:rPr>
              <a:t>26</a:t>
            </a:fld>
            <a:endParaRPr lang="en-US" altLang="zh-CN" sz="1400" dirty="0">
              <a:latin typeface="Arial"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vert="horz" wrap="square" lIns="91440" tIns="45720" rIns="91440" bIns="45720" anchor="ctr"/>
          <a:lstStyle/>
          <a:p>
            <a:r>
              <a:rPr lang="zh-CN" altLang="en-US" dirty="0"/>
              <a:t>作业</a:t>
            </a:r>
            <a:r>
              <a:rPr lang="en-US" altLang="zh-CN" dirty="0"/>
              <a:t>3</a:t>
            </a:r>
            <a:r>
              <a:rPr lang="zh-CN" altLang="en-US" dirty="0"/>
              <a:t>：</a:t>
            </a: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spcBef>
                <a:spcPct val="20000"/>
              </a:spcBef>
              <a:spcAft>
                <a:spcPct val="0"/>
              </a:spcAft>
              <a:buClr>
                <a:schemeClr val="accent1"/>
              </a:buClr>
              <a:buSzPct val="80000"/>
              <a:buFont typeface="Wingdings" pitchFamily="2" charset="2"/>
              <a:buChar char="n"/>
              <a:defRPr/>
            </a:pPr>
            <a:r>
              <a:rPr kumimoji="1" lang="en-US" altLang="zh-CN" sz="2400" b="0" i="0" u="none" strike="noStrike" kern="0" cap="none" spc="0" normalizeH="0" baseline="0" noProof="0" dirty="0" smtClean="0">
                <a:ln>
                  <a:noFill/>
                </a:ln>
                <a:solidFill>
                  <a:schemeClr val="tx1"/>
                </a:solidFill>
                <a:effectLst/>
                <a:uLnTx/>
                <a:uFillTx/>
                <a:latin typeface="+mj-lt"/>
                <a:ea typeface="+mn-ea"/>
                <a:cs typeface="+mn-cs"/>
              </a:rPr>
              <a:t>3-1 </a:t>
            </a:r>
            <a:r>
              <a:rPr kumimoji="1" lang="zh-CN" altLang="en-US" sz="2400" b="0" i="0" u="none" strike="noStrike" kern="0" cap="none" spc="0" normalizeH="0" baseline="0" noProof="0" dirty="0" smtClean="0">
                <a:ln>
                  <a:noFill/>
                </a:ln>
                <a:solidFill>
                  <a:schemeClr val="tx1"/>
                </a:solidFill>
                <a:effectLst/>
                <a:uLnTx/>
                <a:uFillTx/>
                <a:latin typeface="+mj-lt"/>
                <a:ea typeface="+mn-ea"/>
                <a:cs typeface="+mn-cs"/>
              </a:rPr>
              <a:t>设计一个</a:t>
            </a:r>
            <a:r>
              <a:rPr kumimoji="1" lang="en-US" altLang="zh-CN" sz="2400" b="0" i="0" u="none" strike="noStrike" kern="0" cap="none" spc="0" normalizeH="0" baseline="0" noProof="0" dirty="0" smtClean="0">
                <a:ln>
                  <a:noFill/>
                </a:ln>
                <a:solidFill>
                  <a:schemeClr val="tx1"/>
                </a:solidFill>
                <a:effectLst/>
                <a:uLnTx/>
                <a:uFillTx/>
                <a:latin typeface="+mj-lt"/>
                <a:ea typeface="+mn-ea"/>
                <a:cs typeface="+mn-cs"/>
              </a:rPr>
              <a:t>O(n</a:t>
            </a:r>
            <a:r>
              <a:rPr kumimoji="1" lang="en-US" altLang="zh-CN" sz="2400" b="0" i="0" u="none" strike="noStrike" kern="0" cap="none" spc="0" normalizeH="0" baseline="30000" noProof="0" dirty="0" smtClean="0">
                <a:ln>
                  <a:noFill/>
                </a:ln>
                <a:solidFill>
                  <a:schemeClr val="tx1"/>
                </a:solidFill>
                <a:effectLst/>
                <a:uLnTx/>
                <a:uFillTx/>
                <a:latin typeface="+mj-lt"/>
                <a:ea typeface="+mn-ea"/>
                <a:cs typeface="+mn-cs"/>
              </a:rPr>
              <a:t>2</a:t>
            </a:r>
            <a:r>
              <a:rPr kumimoji="1" lang="en-US" altLang="zh-CN" sz="2400" b="0" i="0" u="none" strike="noStrike" kern="0" cap="none" spc="0" normalizeH="0" baseline="0" noProof="0" dirty="0" smtClean="0">
                <a:ln>
                  <a:noFill/>
                </a:ln>
                <a:solidFill>
                  <a:schemeClr val="tx1"/>
                </a:solidFill>
                <a:effectLst/>
                <a:uLnTx/>
                <a:uFillTx/>
                <a:latin typeface="+mj-lt"/>
                <a:ea typeface="+mn-ea"/>
                <a:cs typeface="+mn-cs"/>
              </a:rPr>
              <a:t>)</a:t>
            </a:r>
            <a:r>
              <a:rPr kumimoji="1" lang="zh-CN" altLang="en-US" sz="2400" b="0" i="0" u="none" strike="noStrike" kern="0" cap="none" spc="0" normalizeH="0" baseline="0" noProof="0" dirty="0" smtClean="0">
                <a:ln>
                  <a:noFill/>
                </a:ln>
                <a:solidFill>
                  <a:schemeClr val="tx1"/>
                </a:solidFill>
                <a:effectLst/>
                <a:uLnTx/>
                <a:uFillTx/>
                <a:latin typeface="+mj-lt"/>
                <a:ea typeface="+mn-ea"/>
                <a:cs typeface="+mn-cs"/>
              </a:rPr>
              <a:t>时间的算法，找出由</a:t>
            </a:r>
            <a:r>
              <a:rPr kumimoji="1" lang="en-US" altLang="zh-CN" sz="2400" b="0" i="0" u="none" strike="noStrike" kern="0" cap="none" spc="0" normalizeH="0" baseline="0" noProof="0" dirty="0" smtClean="0">
                <a:ln>
                  <a:noFill/>
                </a:ln>
                <a:solidFill>
                  <a:schemeClr val="tx1"/>
                </a:solidFill>
                <a:effectLst/>
                <a:uLnTx/>
                <a:uFillTx/>
                <a:latin typeface="+mj-lt"/>
                <a:ea typeface="+mn-ea"/>
                <a:cs typeface="+mn-cs"/>
              </a:rPr>
              <a:t>n</a:t>
            </a:r>
            <a:r>
              <a:rPr kumimoji="1" lang="zh-CN" altLang="en-US" sz="2400" b="0" i="0" u="none" strike="noStrike" kern="0" cap="none" spc="0" normalizeH="0" baseline="0" noProof="0" dirty="0" smtClean="0">
                <a:ln>
                  <a:noFill/>
                </a:ln>
                <a:solidFill>
                  <a:schemeClr val="tx1"/>
                </a:solidFill>
                <a:effectLst/>
                <a:uLnTx/>
                <a:uFillTx/>
                <a:latin typeface="+mj-lt"/>
                <a:ea typeface="+mn-ea"/>
                <a:cs typeface="+mn-cs"/>
              </a:rPr>
              <a:t>个数组成的序列的最长单调递增子序列。</a:t>
            </a:r>
            <a:endParaRPr kumimoji="1" lang="en-US" altLang="zh-CN" sz="2400" b="0" i="0" u="none" strike="noStrike" kern="0" cap="none" spc="0" normalizeH="0" baseline="0" noProof="0" dirty="0" smtClean="0">
              <a:ln>
                <a:noFill/>
              </a:ln>
              <a:solidFill>
                <a:schemeClr val="tx1"/>
              </a:solidFill>
              <a:effectLst/>
              <a:uLnTx/>
              <a:uFillTx/>
              <a:latin typeface="+mj-lt"/>
              <a:ea typeface="+mn-ea"/>
              <a:cs typeface="+mn-cs"/>
            </a:endParaRPr>
          </a:p>
          <a:p>
            <a:pPr marL="342900" marR="0" lvl="0" indent="-342900" algn="l" defTabSz="914400" rtl="0" eaLnBrk="0" fontAlgn="base" latinLnBrk="0" hangingPunct="0">
              <a:spcBef>
                <a:spcPct val="20000"/>
              </a:spcBef>
              <a:spcAft>
                <a:spcPct val="0"/>
              </a:spcAft>
              <a:buClr>
                <a:schemeClr val="accent1"/>
              </a:buClr>
              <a:buSzPct val="80000"/>
              <a:buFont typeface="Wingdings" pitchFamily="2" charset="2"/>
              <a:buChar char="n"/>
              <a:defRPr/>
            </a:pPr>
            <a:r>
              <a:rPr kumimoji="1" lang="en-US" altLang="zh-CN" sz="2400" b="0" i="0" u="none" strike="noStrike" kern="0" cap="none" spc="0" normalizeH="0" baseline="0" noProof="0" dirty="0" smtClean="0">
                <a:ln>
                  <a:noFill/>
                </a:ln>
                <a:solidFill>
                  <a:schemeClr val="tx1"/>
                </a:solidFill>
                <a:effectLst/>
                <a:uLnTx/>
                <a:uFillTx/>
                <a:latin typeface="+mj-lt"/>
                <a:ea typeface="+mn-ea"/>
                <a:cs typeface="+mn-cs"/>
              </a:rPr>
              <a:t>3-5 </a:t>
            </a:r>
            <a:r>
              <a:rPr kumimoji="1" lang="zh-CN" altLang="en-US" sz="2400" b="0" i="0" u="none" strike="noStrike" kern="0" cap="none" spc="0" normalizeH="0" baseline="0" noProof="0" dirty="0" smtClean="0">
                <a:ln>
                  <a:noFill/>
                </a:ln>
                <a:solidFill>
                  <a:schemeClr val="tx1"/>
                </a:solidFill>
                <a:effectLst/>
                <a:uLnTx/>
                <a:uFillTx/>
                <a:latin typeface="+mj-lt"/>
                <a:ea typeface="+mn-ea"/>
                <a:cs typeface="+mn-cs"/>
              </a:rPr>
              <a:t>给定</a:t>
            </a:r>
            <a:r>
              <a:rPr kumimoji="1" lang="en-US" altLang="zh-CN" sz="2400" b="0" i="0" u="none" strike="noStrike" kern="0" cap="none" spc="0" normalizeH="0" baseline="0" noProof="0" dirty="0" smtClean="0">
                <a:ln>
                  <a:noFill/>
                </a:ln>
                <a:solidFill>
                  <a:schemeClr val="tx1"/>
                </a:solidFill>
                <a:effectLst/>
                <a:uLnTx/>
                <a:uFillTx/>
                <a:latin typeface="+mj-lt"/>
                <a:ea typeface="+mn-ea"/>
                <a:cs typeface="+mn-cs"/>
              </a:rPr>
              <a:t>n</a:t>
            </a:r>
            <a:r>
              <a:rPr kumimoji="1" lang="zh-CN" altLang="en-US" sz="2400" b="0" i="0" u="none" strike="noStrike" kern="0" cap="none" spc="0" normalizeH="0" baseline="0" noProof="0" dirty="0" smtClean="0">
                <a:ln>
                  <a:noFill/>
                </a:ln>
                <a:solidFill>
                  <a:schemeClr val="tx1"/>
                </a:solidFill>
                <a:effectLst/>
                <a:uLnTx/>
                <a:uFillTx/>
                <a:latin typeface="+mj-lt"/>
                <a:ea typeface="+mn-ea"/>
                <a:cs typeface="+mn-cs"/>
              </a:rPr>
              <a:t>种物品和一背包。物品</a:t>
            </a:r>
            <a:r>
              <a:rPr kumimoji="1" lang="en-US" altLang="zh-CN" sz="2400" b="0" i="0" u="none" strike="noStrike" kern="0" cap="none" spc="0" normalizeH="0" baseline="0" noProof="0" dirty="0" err="1" smtClean="0">
                <a:ln>
                  <a:noFill/>
                </a:ln>
                <a:solidFill>
                  <a:schemeClr val="tx1"/>
                </a:solidFill>
                <a:effectLst/>
                <a:uLnTx/>
                <a:uFillTx/>
                <a:latin typeface="+mj-lt"/>
                <a:ea typeface="+mn-ea"/>
                <a:cs typeface="+mn-cs"/>
              </a:rPr>
              <a:t>i</a:t>
            </a:r>
            <a:r>
              <a:rPr kumimoji="1" lang="zh-CN" altLang="en-US" sz="2400" b="0" i="0" u="none" strike="noStrike" kern="0" cap="none" spc="0" normalizeH="0" baseline="0" noProof="0" dirty="0" smtClean="0">
                <a:ln>
                  <a:noFill/>
                </a:ln>
                <a:solidFill>
                  <a:schemeClr val="tx1"/>
                </a:solidFill>
                <a:effectLst/>
                <a:uLnTx/>
                <a:uFillTx/>
                <a:latin typeface="+mj-lt"/>
                <a:ea typeface="+mn-ea"/>
                <a:cs typeface="+mn-cs"/>
              </a:rPr>
              <a:t>的重量是</a:t>
            </a:r>
            <a:r>
              <a:rPr kumimoji="1" lang="en-US" altLang="zh-CN" sz="2400" b="0" i="0" u="none" strike="noStrike" kern="0" cap="none" spc="0" normalizeH="0" baseline="0" noProof="0" dirty="0" err="1" smtClean="0">
                <a:ln>
                  <a:noFill/>
                </a:ln>
                <a:solidFill>
                  <a:schemeClr val="tx1"/>
                </a:solidFill>
                <a:effectLst/>
                <a:uLnTx/>
                <a:uFillTx/>
                <a:latin typeface="+mj-lt"/>
                <a:ea typeface="+mn-ea"/>
                <a:cs typeface="+mn-cs"/>
              </a:rPr>
              <a:t>w</a:t>
            </a:r>
            <a:r>
              <a:rPr kumimoji="1" lang="en-US" altLang="zh-CN" sz="2400" b="0" i="0" u="none" strike="noStrike" kern="0" cap="none" spc="0" normalizeH="0" baseline="-25000" noProof="0" dirty="0" err="1" smtClean="0">
                <a:ln>
                  <a:noFill/>
                </a:ln>
                <a:solidFill>
                  <a:schemeClr val="tx1"/>
                </a:solidFill>
                <a:effectLst/>
                <a:uLnTx/>
                <a:uFillTx/>
                <a:latin typeface="+mj-lt"/>
                <a:ea typeface="+mn-ea"/>
                <a:cs typeface="+mn-cs"/>
              </a:rPr>
              <a:t>i</a:t>
            </a:r>
            <a:r>
              <a:rPr kumimoji="1" lang="zh-CN" altLang="en-US" sz="2400" b="0" i="0" u="none" strike="noStrike" kern="0" cap="none" spc="0" normalizeH="0" baseline="0" noProof="0" dirty="0" smtClean="0">
                <a:ln>
                  <a:noFill/>
                </a:ln>
                <a:solidFill>
                  <a:schemeClr val="tx1"/>
                </a:solidFill>
                <a:effectLst/>
                <a:uLnTx/>
                <a:uFillTx/>
                <a:latin typeface="+mj-lt"/>
                <a:ea typeface="+mn-ea"/>
                <a:cs typeface="+mn-cs"/>
              </a:rPr>
              <a:t>，体积是</a:t>
            </a:r>
            <a:r>
              <a:rPr kumimoji="1" lang="en-US" altLang="zh-CN" sz="2400" b="0" i="0" u="none" strike="noStrike" kern="0" cap="none" spc="0" normalizeH="0" baseline="0" noProof="0" dirty="0" smtClean="0">
                <a:ln>
                  <a:noFill/>
                </a:ln>
                <a:solidFill>
                  <a:schemeClr val="tx1"/>
                </a:solidFill>
                <a:effectLst/>
                <a:uLnTx/>
                <a:uFillTx/>
                <a:latin typeface="+mj-lt"/>
                <a:ea typeface="+mn-ea"/>
                <a:cs typeface="+mn-cs"/>
              </a:rPr>
              <a:t>b</a:t>
            </a:r>
            <a:r>
              <a:rPr kumimoji="1" lang="en-US" altLang="zh-CN" sz="2400" b="0" i="0" u="none" strike="noStrike" kern="0" cap="none" spc="0" normalizeH="0" baseline="-25000" noProof="0" dirty="0" smtClean="0">
                <a:ln>
                  <a:noFill/>
                </a:ln>
                <a:solidFill>
                  <a:schemeClr val="tx1"/>
                </a:solidFill>
                <a:effectLst/>
                <a:uLnTx/>
                <a:uFillTx/>
                <a:latin typeface="+mj-lt"/>
                <a:ea typeface="+mn-ea"/>
                <a:cs typeface="+mn-cs"/>
              </a:rPr>
              <a:t>i</a:t>
            </a:r>
            <a:r>
              <a:rPr kumimoji="1" lang="zh-CN" altLang="en-US" sz="2400" b="0" i="0" u="none" strike="noStrike" kern="0" cap="none" spc="0" normalizeH="0" baseline="0" noProof="0" dirty="0" smtClean="0">
                <a:ln>
                  <a:noFill/>
                </a:ln>
                <a:solidFill>
                  <a:schemeClr val="tx1"/>
                </a:solidFill>
                <a:effectLst/>
                <a:uLnTx/>
                <a:uFillTx/>
                <a:latin typeface="+mj-lt"/>
                <a:ea typeface="+mn-ea"/>
                <a:cs typeface="+mn-cs"/>
              </a:rPr>
              <a:t>，其价值为</a:t>
            </a:r>
            <a:r>
              <a:rPr kumimoji="1" lang="en-US" altLang="zh-CN" sz="2400" b="0" i="0" u="none" strike="noStrike" kern="0" cap="none" spc="0" normalizeH="0" baseline="0" noProof="0" dirty="0" smtClean="0">
                <a:ln>
                  <a:noFill/>
                </a:ln>
                <a:solidFill>
                  <a:schemeClr val="tx1"/>
                </a:solidFill>
                <a:effectLst/>
                <a:uLnTx/>
                <a:uFillTx/>
                <a:latin typeface="+mj-lt"/>
                <a:ea typeface="+mn-ea"/>
                <a:cs typeface="+mn-cs"/>
              </a:rPr>
              <a:t>v</a:t>
            </a:r>
            <a:r>
              <a:rPr kumimoji="1" lang="en-US" altLang="zh-CN" sz="2400" b="0" i="0" u="none" strike="noStrike" kern="0" cap="none" spc="0" normalizeH="0" baseline="-25000" noProof="0" dirty="0" smtClean="0">
                <a:ln>
                  <a:noFill/>
                </a:ln>
                <a:solidFill>
                  <a:schemeClr val="tx1"/>
                </a:solidFill>
                <a:effectLst/>
                <a:uLnTx/>
                <a:uFillTx/>
                <a:latin typeface="+mj-lt"/>
                <a:ea typeface="+mn-ea"/>
                <a:cs typeface="+mn-cs"/>
              </a:rPr>
              <a:t>i</a:t>
            </a:r>
            <a:r>
              <a:rPr kumimoji="1" lang="zh-CN" altLang="en-US" sz="2400" b="0" i="0" u="none" strike="noStrike" kern="0" cap="none" spc="0" normalizeH="0" baseline="0" noProof="0" dirty="0" smtClean="0">
                <a:ln>
                  <a:noFill/>
                </a:ln>
                <a:solidFill>
                  <a:schemeClr val="tx1"/>
                </a:solidFill>
                <a:effectLst/>
                <a:uLnTx/>
                <a:uFillTx/>
                <a:latin typeface="+mj-lt"/>
                <a:ea typeface="+mn-ea"/>
                <a:cs typeface="+mn-cs"/>
              </a:rPr>
              <a:t>，背包的容量为</a:t>
            </a:r>
            <a:r>
              <a:rPr kumimoji="1" lang="en-US" altLang="zh-CN" sz="2400" b="0" i="0" u="none" strike="noStrike" kern="0" cap="none" spc="0" normalizeH="0" baseline="0" noProof="0" dirty="0" smtClean="0">
                <a:ln>
                  <a:noFill/>
                </a:ln>
                <a:solidFill>
                  <a:schemeClr val="tx1"/>
                </a:solidFill>
                <a:effectLst/>
                <a:uLnTx/>
                <a:uFillTx/>
                <a:latin typeface="+mj-lt"/>
                <a:ea typeface="+mn-ea"/>
                <a:cs typeface="+mn-cs"/>
              </a:rPr>
              <a:t>c</a:t>
            </a:r>
            <a:r>
              <a:rPr kumimoji="1" lang="zh-CN" altLang="en-US" sz="2400" b="0" i="0" u="none" strike="noStrike" kern="0" cap="none" spc="0" normalizeH="0" baseline="0" noProof="0" dirty="0" smtClean="0">
                <a:ln>
                  <a:noFill/>
                </a:ln>
                <a:solidFill>
                  <a:schemeClr val="tx1"/>
                </a:solidFill>
                <a:effectLst/>
                <a:uLnTx/>
                <a:uFillTx/>
                <a:latin typeface="+mj-lt"/>
                <a:ea typeface="+mn-ea"/>
                <a:cs typeface="+mn-cs"/>
              </a:rPr>
              <a:t>，容积为</a:t>
            </a:r>
            <a:r>
              <a:rPr kumimoji="1" lang="en-US" altLang="zh-CN" sz="2400" b="0" i="0" u="none" strike="noStrike" kern="0" cap="none" spc="0" normalizeH="0" baseline="0" noProof="0" dirty="0" smtClean="0">
                <a:ln>
                  <a:noFill/>
                </a:ln>
                <a:solidFill>
                  <a:schemeClr val="tx1"/>
                </a:solidFill>
                <a:effectLst/>
                <a:uLnTx/>
                <a:uFillTx/>
                <a:latin typeface="+mj-lt"/>
                <a:ea typeface="+mn-ea"/>
                <a:cs typeface="+mn-cs"/>
              </a:rPr>
              <a:t>d</a:t>
            </a:r>
            <a:r>
              <a:rPr kumimoji="1" lang="zh-CN" altLang="en-US" sz="2400" b="0" i="0" u="none" strike="noStrike" kern="0" cap="none" spc="0" normalizeH="0" baseline="0" noProof="0" dirty="0" smtClean="0">
                <a:ln>
                  <a:noFill/>
                </a:ln>
                <a:solidFill>
                  <a:schemeClr val="tx1"/>
                </a:solidFill>
                <a:effectLst/>
                <a:uLnTx/>
                <a:uFillTx/>
                <a:latin typeface="+mj-lt"/>
                <a:ea typeface="+mn-ea"/>
                <a:cs typeface="+mn-cs"/>
              </a:rPr>
              <a:t>。问应如何选择装入背包中的物品，使得装入背包中物品的总价值最大？在选择装入背包的物品时，对每种物品</a:t>
            </a:r>
            <a:r>
              <a:rPr kumimoji="1" lang="en-US" altLang="zh-CN" sz="2400" b="0" i="0" u="none" strike="noStrike" kern="0" cap="none" spc="0" normalizeH="0" baseline="0" noProof="0" dirty="0" err="1" smtClean="0">
                <a:ln>
                  <a:noFill/>
                </a:ln>
                <a:solidFill>
                  <a:schemeClr val="tx1"/>
                </a:solidFill>
                <a:effectLst/>
                <a:uLnTx/>
                <a:uFillTx/>
                <a:latin typeface="+mj-lt"/>
                <a:ea typeface="+mn-ea"/>
                <a:cs typeface="+mn-cs"/>
              </a:rPr>
              <a:t>i</a:t>
            </a:r>
            <a:r>
              <a:rPr kumimoji="1" lang="zh-CN" altLang="en-US" sz="2400" b="0" i="0" u="none" strike="noStrike" kern="0" cap="none" spc="0" normalizeH="0" baseline="0" noProof="0" dirty="0" smtClean="0">
                <a:ln>
                  <a:noFill/>
                </a:ln>
                <a:solidFill>
                  <a:schemeClr val="tx1"/>
                </a:solidFill>
                <a:effectLst/>
                <a:uLnTx/>
                <a:uFillTx/>
                <a:latin typeface="+mj-lt"/>
                <a:ea typeface="+mn-ea"/>
                <a:cs typeface="+mn-cs"/>
              </a:rPr>
              <a:t>只有两种选择，即装入或不装入背包。不能将物品</a:t>
            </a:r>
            <a:r>
              <a:rPr kumimoji="1" lang="en-US" altLang="zh-CN" sz="2400" b="0" i="0" u="none" strike="noStrike" kern="0" cap="none" spc="0" normalizeH="0" baseline="0" noProof="0" dirty="0" err="1" smtClean="0">
                <a:ln>
                  <a:noFill/>
                </a:ln>
                <a:solidFill>
                  <a:schemeClr val="tx1"/>
                </a:solidFill>
                <a:effectLst/>
                <a:uLnTx/>
                <a:uFillTx/>
                <a:latin typeface="+mj-lt"/>
                <a:ea typeface="+mn-ea"/>
                <a:cs typeface="+mn-cs"/>
              </a:rPr>
              <a:t>i</a:t>
            </a:r>
            <a:r>
              <a:rPr kumimoji="1" lang="zh-CN" altLang="en-US" sz="2400" b="0" i="0" u="none" strike="noStrike" kern="0" cap="none" spc="0" normalizeH="0" baseline="0" noProof="0" dirty="0" smtClean="0">
                <a:ln>
                  <a:noFill/>
                </a:ln>
                <a:solidFill>
                  <a:schemeClr val="tx1"/>
                </a:solidFill>
                <a:effectLst/>
                <a:uLnTx/>
                <a:uFillTx/>
                <a:latin typeface="+mj-lt"/>
                <a:ea typeface="+mn-ea"/>
                <a:cs typeface="+mn-cs"/>
              </a:rPr>
              <a:t>装入背包多次，也不能只装入部分的物品</a:t>
            </a:r>
            <a:r>
              <a:rPr kumimoji="1" lang="en-US" altLang="zh-CN" sz="2400" b="0" i="0" u="none" strike="noStrike" kern="0" cap="none" spc="0" normalizeH="0" baseline="0" noProof="0" dirty="0" err="1" smtClean="0">
                <a:ln>
                  <a:noFill/>
                </a:ln>
                <a:solidFill>
                  <a:schemeClr val="tx1"/>
                </a:solidFill>
                <a:effectLst/>
                <a:uLnTx/>
                <a:uFillTx/>
                <a:latin typeface="+mj-lt"/>
                <a:ea typeface="+mn-ea"/>
                <a:cs typeface="+mn-cs"/>
              </a:rPr>
              <a:t>i</a:t>
            </a:r>
            <a:r>
              <a:rPr kumimoji="1" lang="zh-CN" altLang="en-US" sz="2400" b="0" i="0" u="none" strike="noStrike" kern="0" cap="none" spc="0" normalizeH="0" baseline="0" noProof="0" dirty="0" smtClean="0">
                <a:ln>
                  <a:noFill/>
                </a:ln>
                <a:solidFill>
                  <a:schemeClr val="tx1"/>
                </a:solidFill>
                <a:effectLst/>
                <a:uLnTx/>
                <a:uFillTx/>
                <a:latin typeface="+mj-lt"/>
                <a:ea typeface="+mn-ea"/>
                <a:cs typeface="+mn-cs"/>
              </a:rPr>
              <a:t>。试设计一个解此问题的动态规划算法，并分析算法的计算复杂性。</a:t>
            </a:r>
            <a:endParaRPr kumimoji="1" lang="en-US" altLang="zh-CN" sz="2400" b="0" i="0" u="none" strike="noStrike" kern="0" cap="none" spc="0" normalizeH="0" baseline="0" noProof="0" dirty="0" smtClean="0">
              <a:ln>
                <a:noFill/>
              </a:ln>
              <a:solidFill>
                <a:schemeClr val="tx1"/>
              </a:solidFill>
              <a:effectLst/>
              <a:uLnTx/>
              <a:uFillTx/>
              <a:latin typeface="+mj-lt"/>
              <a:ea typeface="+mn-ea"/>
              <a:cs typeface="+mn-cs"/>
            </a:endParaRPr>
          </a:p>
          <a:p>
            <a:pPr marL="342900" marR="0" lvl="0" indent="-342900" algn="l" defTabSz="914400" rtl="0" eaLnBrk="0" fontAlgn="base" latinLnBrk="0" hangingPunct="0">
              <a:spcBef>
                <a:spcPct val="20000"/>
              </a:spcBef>
              <a:spcAft>
                <a:spcPct val="0"/>
              </a:spcAft>
              <a:buClr>
                <a:schemeClr val="accent1"/>
              </a:buClr>
              <a:buSzPct val="80000"/>
              <a:buFont typeface="Wingdings" pitchFamily="2" charset="2"/>
              <a:buChar char="n"/>
              <a:defRPr/>
            </a:pPr>
            <a:endParaRPr kumimoji="1" lang="zh-CN" altLang="en-US" sz="2400" b="0" i="0" u="none" strike="noStrike" kern="0" cap="none" spc="0" normalizeH="0" baseline="0" noProof="0" dirty="0">
              <a:ln>
                <a:noFill/>
              </a:ln>
              <a:solidFill>
                <a:schemeClr val="tx1"/>
              </a:solidFill>
              <a:effectLst/>
              <a:uLnTx/>
              <a:uFillTx/>
              <a:latin typeface="+mj-lt"/>
              <a:ea typeface="+mn-ea"/>
              <a:cs typeface="+mn-cs"/>
            </a:endParaRPr>
          </a:p>
        </p:txBody>
      </p:sp>
      <p:sp>
        <p:nvSpPr>
          <p:cNvPr id="4" name="页脚占位符 3"/>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spcBef>
                <a:spcPct val="50000"/>
              </a:spcBef>
              <a:spcAft>
                <a:spcPct val="0"/>
              </a:spcAft>
              <a:buClrTx/>
              <a:buSzTx/>
              <a:buFontTx/>
              <a:buNone/>
              <a:defRPr/>
            </a:pPr>
            <a:r>
              <a:rPr kumimoji="0" lang="en-US" altLang="zh-CN" sz="1400" b="0" i="0" u="none" strike="noStrike" kern="1200" cap="none" spc="0" normalizeH="0" baseline="0" noProof="0" smtClean="0">
                <a:ln>
                  <a:noFill/>
                </a:ln>
                <a:solidFill>
                  <a:schemeClr val="tx1"/>
                </a:solidFill>
                <a:effectLst/>
                <a:uLnTx/>
                <a:uFillTx/>
                <a:latin typeface="+mn-lt"/>
                <a:ea typeface="宋体" pitchFamily="2" charset="-122"/>
                <a:cs typeface="+mn-cs"/>
              </a:rPr>
              <a:t>算法设计与分析</a:t>
            </a:r>
            <a:endParaRPr kumimoji="0" lang="en-US" altLang="zh-CN" sz="1400" b="0" i="0" u="none" strike="noStrike" kern="1200" cap="none" spc="0" normalizeH="0" baseline="0" noProof="0">
              <a:ln>
                <a:noFill/>
              </a:ln>
              <a:solidFill>
                <a:schemeClr val="tx1"/>
              </a:solidFill>
              <a:effectLst/>
              <a:uLnTx/>
              <a:uFillTx/>
              <a:latin typeface="+mn-lt"/>
              <a:ea typeface="宋体" pitchFamily="2" charset="-122"/>
              <a:cs typeface="+mn-cs"/>
            </a:endParaRPr>
          </a:p>
        </p:txBody>
      </p:sp>
      <p:sp>
        <p:nvSpPr>
          <p:cNvPr id="5" name="灯片编号占位符 4"/>
          <p:cNvSpPr txBox="1">
            <a:spLocks noGrp="1"/>
          </p:cNvSpPr>
          <p:nvPr>
            <p:ph type="sldNum" sz="quarter" idx="12"/>
          </p:nvPr>
        </p:nvSpPr>
        <p:spPr bwMode="auto"/>
        <p:txBody>
          <a:bodyPr vert="horz" wrap="square" lIns="91440" tIns="45720" rIns="91440" bIns="45720" numCol="1" anchor="t" anchorCtr="0" compatLnSpc="1"/>
          <a:lstStyle/>
          <a:p>
            <a:pPr lvl="0" algn="r" eaLnBrk="1" hangingPunct="1">
              <a:spcBef>
                <a:spcPct val="50000"/>
              </a:spcBef>
            </a:pPr>
            <a:fld id="{9A0DB2DC-4C9A-4742-B13C-FB6460FD3503}" type="slidenum">
              <a:rPr lang="en-US" altLang="zh-CN" sz="1400" dirty="0">
                <a:latin typeface="Arial" charset="0"/>
              </a:rPr>
              <a:t>27</a:t>
            </a:fld>
            <a:endParaRPr lang="en-US" altLang="zh-CN" sz="1400" dirty="0">
              <a:latin typeface="Arial"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p:txBody>
          <a:bodyPr vert="horz" wrap="square" lIns="91440" tIns="45720" rIns="91440" bIns="45720" anchor="ctr"/>
          <a:lstStyle/>
          <a:p>
            <a:r>
              <a:rPr lang="zh-CN" altLang="en-US" dirty="0"/>
              <a:t>作业</a:t>
            </a:r>
            <a:r>
              <a:rPr lang="en-US" altLang="zh-CN" dirty="0"/>
              <a:t>4</a:t>
            </a:r>
            <a:r>
              <a:rPr lang="zh-CN" altLang="en-US" dirty="0"/>
              <a:t>：（王晓东版习题</a:t>
            </a:r>
            <a:r>
              <a:rPr lang="en-US" altLang="zh-CN" dirty="0"/>
              <a:t>4</a:t>
            </a:r>
            <a:r>
              <a:rPr lang="zh-CN" altLang="en-US" dirty="0"/>
              <a:t>）</a:t>
            </a:r>
          </a:p>
        </p:txBody>
      </p:sp>
      <p:sp>
        <p:nvSpPr>
          <p:cNvPr id="62467" name="内容占位符 2"/>
          <p:cNvSpPr>
            <a:spLocks noGrp="1"/>
          </p:cNvSpPr>
          <p:nvPr>
            <p:ph idx="1"/>
          </p:nvPr>
        </p:nvSpPr>
        <p:spPr/>
        <p:txBody>
          <a:bodyPr vert="horz" wrap="square" lIns="91440" tIns="45720" rIns="91440" bIns="45720" anchor="t"/>
          <a:lstStyle/>
          <a:p>
            <a:r>
              <a:rPr lang="en-US" altLang="zh-CN" sz="2400" dirty="0"/>
              <a:t>4-1 </a:t>
            </a:r>
            <a:r>
              <a:rPr lang="zh-CN" altLang="en-US" sz="2400" dirty="0"/>
              <a:t>在活动安排问题中，还可以有其他的贪心选择方案，但并不能保证产生最优解。给出一个例子，说明若选择具有最短时段的相容活动为贪心选择，得不到最优解。若选择覆盖未选择活动最少的相容活动作为贪心选择，也得不到最优解。</a:t>
            </a:r>
            <a:endParaRPr lang="en-US" altLang="zh-CN" sz="2400" dirty="0"/>
          </a:p>
          <a:p>
            <a:r>
              <a:rPr lang="en-US" altLang="zh-CN" sz="2400" dirty="0"/>
              <a:t>4-3 </a:t>
            </a:r>
            <a:r>
              <a:rPr lang="zh-CN" altLang="en-US" sz="2400" dirty="0"/>
              <a:t>若在</a:t>
            </a:r>
            <a:r>
              <a:rPr lang="en-US" altLang="zh-CN" sz="2400" dirty="0"/>
              <a:t>0-1</a:t>
            </a:r>
            <a:r>
              <a:rPr lang="zh-CN" altLang="en-US" sz="2400" dirty="0"/>
              <a:t>背包问题中，各物品依重量递增排列时，其价值恰好依次减序排列。对这个特殊的</a:t>
            </a:r>
            <a:r>
              <a:rPr lang="en-US" altLang="zh-CN" sz="2400" dirty="0"/>
              <a:t>0-1</a:t>
            </a:r>
            <a:r>
              <a:rPr lang="zh-CN" altLang="en-US" sz="2400" dirty="0"/>
              <a:t>背包问题，设计一个有效算法找出最优解，并说明算法的正确性。</a:t>
            </a:r>
          </a:p>
        </p:txBody>
      </p:sp>
      <p:sp>
        <p:nvSpPr>
          <p:cNvPr id="4" name="日期占位符 3"/>
          <p:cNvSpPr txBox="1">
            <a:spLocks noGrp="1"/>
          </p:cNvSpPr>
          <p:nvPr>
            <p:ph type="dt" sz="half" idx="10"/>
          </p:nvPr>
        </p:nvSpPr>
        <p:spPr bwMode="auto">
          <a:ln w="9525">
            <a:noFill/>
            <a:miter lim="800000"/>
          </a:ln>
        </p:spPr>
        <p:txBody>
          <a:bodyPr vert="horz" wrap="square" lIns="91440" tIns="45720" rIns="91440" bIns="45720" numCol="1" anchor="t" anchorCtr="0" compatLnSpc="1"/>
          <a:lstStyle/>
          <a:p>
            <a:pPr marL="0" marR="0" lvl="0" indent="0" algn="l" defTabSz="914400" rtl="0" eaLnBrk="1" fontAlgn="base" latinLnBrk="0" hangingPunct="1">
              <a:spcBef>
                <a:spcPct val="50000"/>
              </a:spcBef>
              <a:spcAft>
                <a:spcPct val="0"/>
              </a:spcAft>
              <a:buClrTx/>
              <a:buSzTx/>
              <a:buFontTx/>
              <a:buNone/>
              <a:defRPr/>
            </a:pPr>
            <a:fld id="{EDD62184-3BEB-4762-B205-08024D1DA254}" type="datetime1">
              <a:rPr kumimoji="0" lang="zh-CN" altLang="en-US" sz="1400" b="0" i="0" u="none" strike="noStrike" kern="1200" cap="none" spc="0" normalizeH="0" baseline="0" noProof="0" smtClean="0">
                <a:ln>
                  <a:noFill/>
                </a:ln>
                <a:solidFill>
                  <a:schemeClr val="tx1"/>
                </a:solidFill>
                <a:effectLst/>
                <a:uLnTx/>
                <a:uFillTx/>
                <a:latin typeface="+mn-lt"/>
                <a:ea typeface="宋体" pitchFamily="2" charset="-122"/>
                <a:cs typeface="+mn-cs"/>
              </a:rPr>
              <a:t>2018/6/25</a:t>
            </a:fld>
            <a:endParaRPr kumimoji="0" lang="en-US" altLang="zh-CN" sz="1400" b="0" i="0" u="none" strike="noStrike" kern="1200" cap="none" spc="0" normalizeH="0" baseline="0" noProof="0">
              <a:ln>
                <a:noFill/>
              </a:ln>
              <a:solidFill>
                <a:schemeClr val="tx1"/>
              </a:solidFill>
              <a:effectLst/>
              <a:uLnTx/>
              <a:uFillTx/>
              <a:latin typeface="+mn-lt"/>
              <a:ea typeface="宋体" pitchFamily="2" charset="-122"/>
              <a:cs typeface="+mn-cs"/>
            </a:endParaRPr>
          </a:p>
        </p:txBody>
      </p:sp>
      <p:sp>
        <p:nvSpPr>
          <p:cNvPr id="5" name="页脚占位符 4"/>
          <p:cNvSpPr txBox="1">
            <a:spLocks noGrp="1"/>
          </p:cNvSpPr>
          <p:nvPr>
            <p:ph type="ftr" sz="quarter" idx="11"/>
          </p:nvPr>
        </p:nvSpPr>
        <p:spPr bwMode="auto">
          <a:ln w="9525">
            <a:noFill/>
            <a:miter lim="800000"/>
          </a:ln>
        </p:spPr>
        <p:txBody>
          <a:bodyPr vert="horz" wrap="square" lIns="91440" tIns="45720" rIns="91440" bIns="45720" numCol="1" anchor="t" anchorCtr="0" compatLnSpc="1"/>
          <a:lstStyle/>
          <a:p>
            <a:pPr marL="0" marR="0" lvl="0" indent="0" algn="ctr" defTabSz="914400" rtl="0" eaLnBrk="1" fontAlgn="base" latinLnBrk="0" hangingPunct="1">
              <a:spcBef>
                <a:spcPct val="50000"/>
              </a:spcBef>
              <a:spcAft>
                <a:spcPct val="0"/>
              </a:spcAft>
              <a:buClrTx/>
              <a:buSzTx/>
              <a:buFontTx/>
              <a:buNone/>
              <a:defRPr/>
            </a:pPr>
            <a:r>
              <a:rPr kumimoji="0" lang="en-US" altLang="zh-CN" sz="1400" b="0" i="0" u="none" strike="noStrike" kern="1200" cap="none" spc="0" normalizeH="0" baseline="0" noProof="0" smtClean="0">
                <a:ln>
                  <a:noFill/>
                </a:ln>
                <a:solidFill>
                  <a:schemeClr val="tx1"/>
                </a:solidFill>
                <a:effectLst/>
                <a:uLnTx/>
                <a:uFillTx/>
                <a:latin typeface="+mn-lt"/>
                <a:ea typeface="宋体" pitchFamily="2" charset="-122"/>
                <a:cs typeface="+mn-cs"/>
              </a:rPr>
              <a:t>计算机算法设计与分析</a:t>
            </a:r>
            <a:endParaRPr kumimoji="0" lang="en-US" altLang="zh-CN" sz="1400" b="0" i="0" u="none" strike="noStrike" kern="1200" cap="none" spc="0" normalizeH="0" baseline="0" noProof="0">
              <a:ln>
                <a:noFill/>
              </a:ln>
              <a:solidFill>
                <a:schemeClr val="tx1"/>
              </a:solidFill>
              <a:effectLst/>
              <a:uLnTx/>
              <a:uFillTx/>
              <a:latin typeface="+mn-lt"/>
              <a:ea typeface="宋体" pitchFamily="2" charset="-122"/>
              <a:cs typeface="+mn-cs"/>
            </a:endParaRP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lvl="0" algn="r" eaLnBrk="1" hangingPunct="1">
              <a:spcBef>
                <a:spcPct val="50000"/>
              </a:spcBef>
            </a:pPr>
            <a:fld id="{9A0DB2DC-4C9A-4742-B13C-FB6460FD3503}" type="slidenum">
              <a:rPr lang="en-US" altLang="zh-CN" sz="1400" dirty="0">
                <a:latin typeface="Arial" charset="0"/>
              </a:rPr>
              <a:t>28</a:t>
            </a:fld>
            <a:endParaRPr lang="en-US" altLang="zh-CN" sz="1400" dirty="0">
              <a:latin typeface="Arial"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a:xfrm>
            <a:off x="2697163" y="457200"/>
            <a:ext cx="7772400" cy="811213"/>
          </a:xfrm>
        </p:spPr>
        <p:txBody>
          <a:bodyPr vert="horz" wrap="square" lIns="91440" tIns="45720" rIns="91440" bIns="45720" anchor="ctr"/>
          <a:lstStyle/>
          <a:p>
            <a:r>
              <a:rPr lang="zh-CN" altLang="en-US" dirty="0"/>
              <a:t>作业</a:t>
            </a:r>
            <a:r>
              <a:rPr lang="en-US" altLang="zh-CN" dirty="0"/>
              <a:t>5</a:t>
            </a:r>
            <a:r>
              <a:rPr lang="zh-CN" altLang="en-US" dirty="0"/>
              <a:t>：</a:t>
            </a:r>
          </a:p>
        </p:txBody>
      </p:sp>
      <p:sp>
        <p:nvSpPr>
          <p:cNvPr id="3" name="内容占位符 2"/>
          <p:cNvSpPr>
            <a:spLocks noGrp="1"/>
          </p:cNvSpPr>
          <p:nvPr>
            <p:ph idx="1"/>
          </p:nvPr>
        </p:nvSpPr>
        <p:spPr>
          <a:xfrm>
            <a:off x="2424113" y="1268413"/>
            <a:ext cx="8059738" cy="4824413"/>
          </a:xfrm>
        </p:spPr>
        <p:txBody>
          <a:bodyPr vert="horz" wrap="square" lIns="91440" tIns="45720" rIns="91440" bIns="45720" numCol="1" anchor="t" anchorCtr="0" compatLnSpc="1"/>
          <a:lstStyle/>
          <a:p>
            <a:pPr marL="342900" marR="0" lvl="0" indent="-342900" algn="l" defTabSz="914400" rtl="0" eaLnBrk="0" fontAlgn="base" latinLnBrk="0" hangingPunct="0">
              <a:lnSpc>
                <a:spcPts val="3500"/>
              </a:lnSpc>
              <a:spcBef>
                <a:spcPts val="0"/>
              </a:spcBef>
              <a:spcAft>
                <a:spcPct val="0"/>
              </a:spcAft>
              <a:buClr>
                <a:schemeClr val="accent1"/>
              </a:buClr>
              <a:buSzPct val="80000"/>
              <a:buFont typeface="Wingdings" pitchFamily="2" charset="2"/>
              <a:buChar char="n"/>
              <a:defRPr/>
            </a:pPr>
            <a:r>
              <a:rPr kumimoji="1" lang="en-US" altLang="zh-CN" sz="2400" b="1" i="0" u="none" strike="noStrike" kern="0" cap="none" spc="0" normalizeH="0" baseline="0" noProof="0" dirty="0" smtClean="0">
                <a:ln>
                  <a:noFill/>
                </a:ln>
                <a:solidFill>
                  <a:schemeClr val="tx1"/>
                </a:solidFill>
                <a:effectLst/>
                <a:uLnTx/>
                <a:uFillTx/>
                <a:latin typeface="+mj-lt"/>
                <a:ea typeface="+mn-ea"/>
                <a:cs typeface="+mn-cs"/>
              </a:rPr>
              <a:t>5-1</a:t>
            </a:r>
            <a:r>
              <a:rPr kumimoji="1" lang="zh-CN" altLang="en-US" sz="2400" b="1" i="0" u="none" strike="noStrike" kern="0" cap="none" spc="0" normalizeH="0" baseline="0" noProof="0" dirty="0" smtClean="0">
                <a:ln>
                  <a:noFill/>
                </a:ln>
                <a:solidFill>
                  <a:schemeClr val="tx1"/>
                </a:solidFill>
                <a:effectLst/>
                <a:uLnTx/>
                <a:uFillTx/>
                <a:latin typeface="+mj-lt"/>
                <a:ea typeface="+mn-ea"/>
                <a:cs typeface="+mn-cs"/>
              </a:rPr>
              <a:t>子集和问题</a:t>
            </a:r>
            <a:endParaRPr kumimoji="1" lang="en-US" altLang="zh-CN" sz="2400" b="1" i="0" u="none" strike="noStrike" kern="0" cap="none" spc="0" normalizeH="0" baseline="0" noProof="0" dirty="0" smtClean="0">
              <a:ln>
                <a:noFill/>
              </a:ln>
              <a:solidFill>
                <a:schemeClr val="tx1"/>
              </a:solidFill>
              <a:effectLst/>
              <a:uLnTx/>
              <a:uFillTx/>
              <a:latin typeface="+mj-lt"/>
              <a:ea typeface="+mn-ea"/>
              <a:cs typeface="+mn-cs"/>
            </a:endParaRPr>
          </a:p>
          <a:p>
            <a:pPr marL="342900" marR="0" lvl="0" indent="-342900" algn="l" defTabSz="914400" rtl="0" eaLnBrk="0" fontAlgn="base" latinLnBrk="0" hangingPunct="0">
              <a:lnSpc>
                <a:spcPts val="3500"/>
              </a:lnSpc>
              <a:spcBef>
                <a:spcPts val="0"/>
              </a:spcBef>
              <a:spcAft>
                <a:spcPct val="0"/>
              </a:spcAft>
              <a:buClr>
                <a:schemeClr val="accent1"/>
              </a:buClr>
              <a:buSzPct val="80000"/>
              <a:buFont typeface="Wingdings" pitchFamily="2" charset="2"/>
              <a:buChar char="Ø"/>
              <a:defRPr/>
            </a:pPr>
            <a:r>
              <a:rPr kumimoji="1" lang="zh-CN" altLang="en-US" sz="2400" b="0" i="0" u="none" strike="noStrike" kern="0" cap="none" spc="0" normalizeH="0" baseline="0" noProof="0" dirty="0" smtClean="0">
                <a:ln>
                  <a:noFill/>
                </a:ln>
                <a:solidFill>
                  <a:schemeClr val="tx1"/>
                </a:solidFill>
                <a:effectLst/>
                <a:uLnTx/>
                <a:uFillTx/>
                <a:latin typeface="+mj-lt"/>
                <a:ea typeface="+mn-ea"/>
                <a:cs typeface="+mn-cs"/>
              </a:rPr>
              <a:t>问题描述：子集和问题的一个实例为</a:t>
            </a:r>
            <a:r>
              <a:rPr kumimoji="1" lang="en-US" altLang="zh-CN" sz="2400" b="0" i="0" u="none" strike="noStrike" kern="0" cap="none" spc="0" normalizeH="0" baseline="0" noProof="0" dirty="0" smtClean="0">
                <a:ln>
                  <a:noFill/>
                </a:ln>
                <a:solidFill>
                  <a:schemeClr val="tx1"/>
                </a:solidFill>
                <a:effectLst/>
                <a:uLnTx/>
                <a:uFillTx/>
                <a:latin typeface="+mj-lt"/>
                <a:ea typeface="+mn-ea"/>
                <a:cs typeface="+mn-cs"/>
              </a:rPr>
              <a:t>&lt;</a:t>
            </a:r>
            <a:r>
              <a:rPr kumimoji="1" lang="en-US" altLang="zh-CN" sz="2400" b="0" i="0" u="none" strike="noStrike" kern="0" cap="none" spc="0" normalizeH="0" baseline="0" noProof="0" dirty="0" err="1" smtClean="0">
                <a:ln>
                  <a:noFill/>
                </a:ln>
                <a:solidFill>
                  <a:schemeClr val="tx1"/>
                </a:solidFill>
                <a:effectLst/>
                <a:uLnTx/>
                <a:uFillTx/>
                <a:latin typeface="+mj-lt"/>
                <a:ea typeface="+mn-ea"/>
                <a:cs typeface="+mn-cs"/>
              </a:rPr>
              <a:t>S,t</a:t>
            </a:r>
            <a:r>
              <a:rPr kumimoji="1" lang="en-US" altLang="zh-CN" sz="2400" b="0" i="0" u="none" strike="noStrike" kern="0" cap="none" spc="0" normalizeH="0" baseline="0" noProof="0" dirty="0" smtClean="0">
                <a:ln>
                  <a:noFill/>
                </a:ln>
                <a:solidFill>
                  <a:schemeClr val="tx1"/>
                </a:solidFill>
                <a:effectLst/>
                <a:uLnTx/>
                <a:uFillTx/>
                <a:latin typeface="+mj-lt"/>
                <a:ea typeface="+mn-ea"/>
                <a:cs typeface="+mn-cs"/>
              </a:rPr>
              <a:t>&gt;</a:t>
            </a:r>
            <a:r>
              <a:rPr kumimoji="1" lang="zh-CN" altLang="en-US" sz="2400" b="0" i="0" u="none" strike="noStrike" kern="0" cap="none" spc="0" normalizeH="0" baseline="0" noProof="0" dirty="0" smtClean="0">
                <a:ln>
                  <a:noFill/>
                </a:ln>
                <a:solidFill>
                  <a:schemeClr val="tx1"/>
                </a:solidFill>
                <a:effectLst/>
                <a:uLnTx/>
                <a:uFillTx/>
                <a:latin typeface="+mj-lt"/>
                <a:ea typeface="+mn-ea"/>
                <a:cs typeface="+mn-cs"/>
              </a:rPr>
              <a:t>。其中，</a:t>
            </a:r>
            <a:r>
              <a:rPr kumimoji="1" lang="en-US" altLang="zh-CN" sz="2400" b="0" i="0" u="none" strike="noStrike" kern="0" cap="none" spc="0" normalizeH="0" baseline="0" noProof="0" dirty="0" smtClean="0">
                <a:ln>
                  <a:noFill/>
                </a:ln>
                <a:solidFill>
                  <a:schemeClr val="tx1"/>
                </a:solidFill>
                <a:effectLst/>
                <a:uLnTx/>
                <a:uFillTx/>
                <a:latin typeface="+mj-lt"/>
                <a:ea typeface="+mn-ea"/>
                <a:cs typeface="+mn-cs"/>
              </a:rPr>
              <a:t>S={x</a:t>
            </a:r>
            <a:r>
              <a:rPr kumimoji="1" lang="en-US" altLang="zh-CN" sz="2400" b="0" i="0" u="none" strike="noStrike" kern="0" cap="none" spc="0" normalizeH="0" baseline="-25000" noProof="0" dirty="0" smtClean="0">
                <a:ln>
                  <a:noFill/>
                </a:ln>
                <a:solidFill>
                  <a:schemeClr val="tx1"/>
                </a:solidFill>
                <a:effectLst/>
                <a:uLnTx/>
                <a:uFillTx/>
                <a:latin typeface="+mj-lt"/>
                <a:ea typeface="+mn-ea"/>
                <a:cs typeface="+mn-cs"/>
              </a:rPr>
              <a:t>1</a:t>
            </a:r>
            <a:r>
              <a:rPr kumimoji="1" lang="en-US" altLang="zh-CN" sz="2400" b="0" i="0" u="none" strike="noStrike" kern="0" cap="none" spc="0" normalizeH="0" baseline="0" noProof="0" dirty="0" smtClean="0">
                <a:ln>
                  <a:noFill/>
                </a:ln>
                <a:solidFill>
                  <a:schemeClr val="tx1"/>
                </a:solidFill>
                <a:effectLst/>
                <a:uLnTx/>
                <a:uFillTx/>
                <a:latin typeface="+mj-lt"/>
                <a:ea typeface="+mn-ea"/>
                <a:cs typeface="+mn-cs"/>
              </a:rPr>
              <a:t>,x</a:t>
            </a:r>
            <a:r>
              <a:rPr kumimoji="1" lang="en-US" altLang="zh-CN" sz="2400" b="0" i="0" u="none" strike="noStrike" kern="0" cap="none" spc="0" normalizeH="0" baseline="-25000" noProof="0" dirty="0" smtClean="0">
                <a:ln>
                  <a:noFill/>
                </a:ln>
                <a:solidFill>
                  <a:schemeClr val="tx1"/>
                </a:solidFill>
                <a:effectLst/>
                <a:uLnTx/>
                <a:uFillTx/>
                <a:latin typeface="+mj-lt"/>
                <a:ea typeface="+mn-ea"/>
                <a:cs typeface="+mn-cs"/>
              </a:rPr>
              <a:t>2</a:t>
            </a:r>
            <a:r>
              <a:rPr kumimoji="1" lang="en-US" altLang="zh-CN" sz="2400" b="0" i="0" u="none" strike="noStrike" kern="0" cap="none" spc="0" normalizeH="0" baseline="0" noProof="0" dirty="0" smtClean="0">
                <a:ln>
                  <a:noFill/>
                </a:ln>
                <a:solidFill>
                  <a:schemeClr val="tx1"/>
                </a:solidFill>
                <a:effectLst/>
                <a:uLnTx/>
                <a:uFillTx/>
                <a:latin typeface="+mj-lt"/>
                <a:ea typeface="+mn-ea"/>
                <a:cs typeface="+mn-cs"/>
              </a:rPr>
              <a:t>,…,</a:t>
            </a:r>
            <a:r>
              <a:rPr kumimoji="1" lang="en-US" altLang="zh-CN" sz="2400" b="0" i="0" u="none" strike="noStrike" kern="0" cap="none" spc="0" normalizeH="0" baseline="0" noProof="0" dirty="0" err="1" smtClean="0">
                <a:ln>
                  <a:noFill/>
                </a:ln>
                <a:solidFill>
                  <a:schemeClr val="tx1"/>
                </a:solidFill>
                <a:effectLst/>
                <a:uLnTx/>
                <a:uFillTx/>
                <a:latin typeface="+mj-lt"/>
                <a:ea typeface="+mn-ea"/>
                <a:cs typeface="+mn-cs"/>
              </a:rPr>
              <a:t>x</a:t>
            </a:r>
            <a:r>
              <a:rPr kumimoji="1" lang="en-US" altLang="zh-CN" sz="2400" b="0" i="0" u="none" strike="noStrike" kern="0" cap="none" spc="0" normalizeH="0" baseline="-25000" noProof="0" dirty="0" err="1" smtClean="0">
                <a:ln>
                  <a:noFill/>
                </a:ln>
                <a:solidFill>
                  <a:schemeClr val="tx1"/>
                </a:solidFill>
                <a:effectLst/>
                <a:uLnTx/>
                <a:uFillTx/>
                <a:latin typeface="+mj-lt"/>
                <a:ea typeface="+mn-ea"/>
                <a:cs typeface="+mn-cs"/>
              </a:rPr>
              <a:t>n</a:t>
            </a:r>
            <a:r>
              <a:rPr kumimoji="1" lang="en-US" altLang="zh-CN" sz="2400" b="0" i="0" u="none" strike="noStrike" kern="0" cap="none" spc="0" normalizeH="0" baseline="0" noProof="0" dirty="0" smtClean="0">
                <a:ln>
                  <a:noFill/>
                </a:ln>
                <a:solidFill>
                  <a:schemeClr val="tx1"/>
                </a:solidFill>
                <a:effectLst/>
                <a:uLnTx/>
                <a:uFillTx/>
                <a:latin typeface="+mj-lt"/>
                <a:ea typeface="+mn-ea"/>
                <a:cs typeface="+mn-cs"/>
              </a:rPr>
              <a:t>}</a:t>
            </a:r>
            <a:r>
              <a:rPr kumimoji="1" lang="zh-CN" altLang="en-US" sz="2400" b="0" i="0" u="none" strike="noStrike" kern="0" cap="none" spc="0" normalizeH="0" baseline="0" noProof="0" dirty="0" smtClean="0">
                <a:ln>
                  <a:noFill/>
                </a:ln>
                <a:solidFill>
                  <a:schemeClr val="tx1"/>
                </a:solidFill>
                <a:effectLst/>
                <a:uLnTx/>
                <a:uFillTx/>
                <a:latin typeface="+mj-lt"/>
                <a:ea typeface="+mn-ea"/>
                <a:cs typeface="+mn-cs"/>
              </a:rPr>
              <a:t>是一个正整数的集合，</a:t>
            </a:r>
            <a:r>
              <a:rPr kumimoji="1" lang="en-US" altLang="zh-CN" sz="2400" b="0" i="0" u="none" strike="noStrike" kern="0" cap="none" spc="0" normalizeH="0" baseline="0" noProof="0" dirty="0" smtClean="0">
                <a:ln>
                  <a:noFill/>
                </a:ln>
                <a:solidFill>
                  <a:schemeClr val="tx1"/>
                </a:solidFill>
                <a:effectLst/>
                <a:uLnTx/>
                <a:uFillTx/>
                <a:latin typeface="+mj-lt"/>
                <a:ea typeface="+mn-ea"/>
                <a:cs typeface="+mn-cs"/>
              </a:rPr>
              <a:t>c</a:t>
            </a:r>
            <a:r>
              <a:rPr kumimoji="1" lang="zh-CN" altLang="en-US" sz="2400" b="0" i="0" u="none" strike="noStrike" kern="0" cap="none" spc="0" normalizeH="0" baseline="0" noProof="0" dirty="0" smtClean="0">
                <a:ln>
                  <a:noFill/>
                </a:ln>
                <a:solidFill>
                  <a:schemeClr val="tx1"/>
                </a:solidFill>
                <a:effectLst/>
                <a:uLnTx/>
                <a:uFillTx/>
                <a:latin typeface="+mj-lt"/>
                <a:ea typeface="+mn-ea"/>
                <a:cs typeface="+mn-cs"/>
              </a:rPr>
              <a:t>是一个正整数。子集和问题判定是否存在</a:t>
            </a:r>
            <a:r>
              <a:rPr kumimoji="1" lang="en-US" altLang="zh-CN" sz="2400" b="0" i="0" u="none" strike="noStrike" kern="0" cap="none" spc="0" normalizeH="0" baseline="0" noProof="0" dirty="0" smtClean="0">
                <a:ln>
                  <a:noFill/>
                </a:ln>
                <a:solidFill>
                  <a:schemeClr val="tx1"/>
                </a:solidFill>
                <a:effectLst/>
                <a:uLnTx/>
                <a:uFillTx/>
                <a:latin typeface="+mj-lt"/>
                <a:ea typeface="+mn-ea"/>
                <a:cs typeface="+mn-cs"/>
              </a:rPr>
              <a:t>S</a:t>
            </a:r>
            <a:r>
              <a:rPr kumimoji="1" lang="zh-CN" altLang="en-US" sz="2400" b="0" i="0" u="none" strike="noStrike" kern="0" cap="none" spc="0" normalizeH="0" baseline="0" noProof="0" dirty="0" smtClean="0">
                <a:ln>
                  <a:noFill/>
                </a:ln>
                <a:solidFill>
                  <a:schemeClr val="tx1"/>
                </a:solidFill>
                <a:effectLst/>
                <a:uLnTx/>
                <a:uFillTx/>
                <a:latin typeface="+mj-lt"/>
                <a:ea typeface="+mn-ea"/>
                <a:cs typeface="+mn-cs"/>
              </a:rPr>
              <a:t>的一个子集</a:t>
            </a:r>
            <a:r>
              <a:rPr kumimoji="1" lang="en-US" altLang="zh-CN" sz="2400" b="0" i="0" u="none" strike="noStrike" kern="0" cap="none" spc="0" normalizeH="0" baseline="0" noProof="0" dirty="0" smtClean="0">
                <a:ln>
                  <a:noFill/>
                </a:ln>
                <a:solidFill>
                  <a:schemeClr val="tx1"/>
                </a:solidFill>
                <a:effectLst/>
                <a:uLnTx/>
                <a:uFillTx/>
                <a:latin typeface="+mj-lt"/>
                <a:ea typeface="+mn-ea"/>
                <a:cs typeface="+mn-cs"/>
              </a:rPr>
              <a:t>S1</a:t>
            </a:r>
            <a:r>
              <a:rPr kumimoji="1" lang="zh-CN" altLang="en-US" sz="2400" b="0" i="0" u="none" strike="noStrike" kern="0" cap="none" spc="0" normalizeH="0" baseline="0" noProof="0" dirty="0" smtClean="0">
                <a:ln>
                  <a:noFill/>
                </a:ln>
                <a:solidFill>
                  <a:schemeClr val="tx1"/>
                </a:solidFill>
                <a:effectLst/>
                <a:uLnTx/>
                <a:uFillTx/>
                <a:latin typeface="+mj-lt"/>
                <a:ea typeface="+mn-ea"/>
                <a:cs typeface="+mn-cs"/>
              </a:rPr>
              <a:t>，使得</a:t>
            </a:r>
            <a:endParaRPr kumimoji="1" lang="en-US" altLang="zh-CN" sz="2400" b="0" i="0" u="none" strike="noStrike" kern="0" cap="none" spc="0" normalizeH="0" baseline="0" noProof="0" dirty="0" smtClean="0">
              <a:ln>
                <a:noFill/>
              </a:ln>
              <a:solidFill>
                <a:schemeClr val="tx1"/>
              </a:solidFill>
              <a:effectLst/>
              <a:uLnTx/>
              <a:uFillTx/>
              <a:latin typeface="+mj-lt"/>
              <a:ea typeface="+mn-ea"/>
              <a:cs typeface="+mn-cs"/>
            </a:endParaRPr>
          </a:p>
          <a:p>
            <a:pPr marL="342900" marR="0" lvl="0" indent="-342900" algn="l" defTabSz="914400" rtl="0" eaLnBrk="0" fontAlgn="base" latinLnBrk="0" hangingPunct="0">
              <a:lnSpc>
                <a:spcPts val="3500"/>
              </a:lnSpc>
              <a:spcBef>
                <a:spcPts val="0"/>
              </a:spcBef>
              <a:spcAft>
                <a:spcPct val="0"/>
              </a:spcAft>
              <a:buClr>
                <a:schemeClr val="accent1"/>
              </a:buClr>
              <a:buSzPct val="80000"/>
              <a:buFont typeface="Wingdings" pitchFamily="2" charset="2"/>
              <a:buNone/>
              <a:defRPr/>
            </a:pPr>
            <a:r>
              <a:rPr kumimoji="1" lang="en-US" altLang="zh-CN" sz="2400" b="0" i="0" u="none" strike="noStrike" kern="0" cap="none" spc="0" normalizeH="0" baseline="0" noProof="0" dirty="0" smtClean="0">
                <a:ln>
                  <a:noFill/>
                </a:ln>
                <a:solidFill>
                  <a:schemeClr val="tx1"/>
                </a:solidFill>
                <a:effectLst/>
                <a:uLnTx/>
                <a:uFillTx/>
                <a:latin typeface="+mj-lt"/>
                <a:ea typeface="+mn-ea"/>
                <a:cs typeface="+mn-cs"/>
              </a:rPr>
              <a:t>    </a:t>
            </a:r>
            <a:r>
              <a:rPr kumimoji="1" lang="zh-CN" altLang="en-US" sz="2400" b="0" i="0" u="none" strike="noStrike" kern="0" cap="none" spc="0" normalizeH="0" baseline="0" noProof="0" dirty="0" smtClean="0">
                <a:ln>
                  <a:noFill/>
                </a:ln>
                <a:solidFill>
                  <a:schemeClr val="tx1"/>
                </a:solidFill>
                <a:effectLst/>
                <a:uLnTx/>
                <a:uFillTx/>
                <a:latin typeface="+mj-lt"/>
                <a:ea typeface="+mn-ea"/>
                <a:cs typeface="+mn-cs"/>
              </a:rPr>
              <a:t>试设计一个解子集和问题的回溯法。</a:t>
            </a:r>
            <a:endParaRPr kumimoji="1" lang="en-US" altLang="zh-CN" sz="2400" b="0" i="0" u="none" strike="noStrike" kern="0" cap="none" spc="0" normalizeH="0" baseline="0" noProof="0" dirty="0" smtClean="0">
              <a:ln>
                <a:noFill/>
              </a:ln>
              <a:solidFill>
                <a:schemeClr val="tx1"/>
              </a:solidFill>
              <a:effectLst/>
              <a:uLnTx/>
              <a:uFillTx/>
              <a:latin typeface="+mj-lt"/>
              <a:ea typeface="+mn-ea"/>
              <a:cs typeface="+mn-cs"/>
            </a:endParaRPr>
          </a:p>
          <a:p>
            <a:pPr marL="342900" marR="0" lvl="0" indent="-342900" algn="l" defTabSz="914400" rtl="0" eaLnBrk="0" fontAlgn="base" latinLnBrk="0" hangingPunct="0">
              <a:lnSpc>
                <a:spcPts val="3500"/>
              </a:lnSpc>
              <a:spcBef>
                <a:spcPts val="1800"/>
              </a:spcBef>
              <a:spcAft>
                <a:spcPct val="0"/>
              </a:spcAft>
              <a:buClr>
                <a:schemeClr val="accent1"/>
              </a:buClr>
              <a:buSzPct val="80000"/>
              <a:buFont typeface="Wingdings" pitchFamily="2" charset="2"/>
              <a:buChar char="n"/>
              <a:defRPr/>
            </a:pPr>
            <a:r>
              <a:rPr kumimoji="1" lang="en-US" altLang="zh-CN" sz="2400" b="1" i="0" u="none" strike="noStrike" kern="0" cap="none" spc="0" normalizeH="0" baseline="0" noProof="0" dirty="0" smtClean="0">
                <a:ln>
                  <a:noFill/>
                </a:ln>
                <a:solidFill>
                  <a:schemeClr val="tx1"/>
                </a:solidFill>
                <a:effectLst/>
                <a:uLnTx/>
                <a:uFillTx/>
                <a:latin typeface="+mj-lt"/>
                <a:ea typeface="+mn-ea"/>
                <a:cs typeface="+mn-cs"/>
              </a:rPr>
              <a:t>5-13</a:t>
            </a:r>
            <a:r>
              <a:rPr kumimoji="1" lang="zh-CN" altLang="en-US" sz="2400" b="1" i="0" u="none" strike="noStrike" kern="0" cap="none" spc="0" normalizeH="0" baseline="0" noProof="0" dirty="0" smtClean="0">
                <a:ln>
                  <a:noFill/>
                </a:ln>
                <a:solidFill>
                  <a:schemeClr val="tx1"/>
                </a:solidFill>
                <a:effectLst/>
                <a:uLnTx/>
                <a:uFillTx/>
                <a:latin typeface="+mj-lt"/>
                <a:ea typeface="+mn-ea"/>
                <a:cs typeface="+mn-cs"/>
              </a:rPr>
              <a:t>工作分配问题</a:t>
            </a:r>
            <a:endParaRPr kumimoji="1" lang="en-US" altLang="zh-CN" sz="2400" b="1" i="0" u="none" strike="noStrike" kern="0" cap="none" spc="0" normalizeH="0" baseline="0" noProof="0" dirty="0" smtClean="0">
              <a:ln>
                <a:noFill/>
              </a:ln>
              <a:solidFill>
                <a:schemeClr val="tx1"/>
              </a:solidFill>
              <a:effectLst/>
              <a:uLnTx/>
              <a:uFillTx/>
              <a:latin typeface="+mj-lt"/>
              <a:ea typeface="+mn-ea"/>
              <a:cs typeface="+mn-cs"/>
            </a:endParaRPr>
          </a:p>
          <a:p>
            <a:pPr marL="342900" marR="0" lvl="0" indent="-342900" algn="l" defTabSz="914400" rtl="0" eaLnBrk="0" fontAlgn="base" latinLnBrk="0" hangingPunct="0">
              <a:lnSpc>
                <a:spcPts val="3500"/>
              </a:lnSpc>
              <a:spcBef>
                <a:spcPts val="0"/>
              </a:spcBef>
              <a:spcAft>
                <a:spcPct val="0"/>
              </a:spcAft>
              <a:buClr>
                <a:schemeClr val="accent1"/>
              </a:buClr>
              <a:buSzPct val="80000"/>
              <a:buFont typeface="Wingdings" pitchFamily="2" charset="2"/>
              <a:buChar char="Ø"/>
              <a:defRPr/>
            </a:pPr>
            <a:r>
              <a:rPr kumimoji="1" lang="zh-CN" altLang="en-US" sz="2400" b="0" i="0" u="none" strike="noStrike" kern="0" cap="none" spc="0" normalizeH="0" baseline="0" noProof="0" dirty="0" smtClean="0">
                <a:ln>
                  <a:noFill/>
                </a:ln>
                <a:solidFill>
                  <a:schemeClr val="tx1"/>
                </a:solidFill>
                <a:effectLst/>
                <a:uLnTx/>
                <a:uFillTx/>
                <a:latin typeface="+mj-lt"/>
                <a:ea typeface="+mn-ea"/>
                <a:cs typeface="+mn-cs"/>
              </a:rPr>
              <a:t>问题描述：设有</a:t>
            </a:r>
            <a:r>
              <a:rPr kumimoji="1" lang="en-US" altLang="zh-CN" sz="2400" b="0" i="0" u="none" strike="noStrike" kern="0" cap="none" spc="0" normalizeH="0" baseline="0" noProof="0" dirty="0" smtClean="0">
                <a:ln>
                  <a:noFill/>
                </a:ln>
                <a:solidFill>
                  <a:schemeClr val="tx1"/>
                </a:solidFill>
                <a:effectLst/>
                <a:uLnTx/>
                <a:uFillTx/>
                <a:latin typeface="+mj-lt"/>
                <a:ea typeface="+mn-ea"/>
                <a:cs typeface="+mn-cs"/>
              </a:rPr>
              <a:t>n</a:t>
            </a:r>
            <a:r>
              <a:rPr kumimoji="1" lang="zh-CN" altLang="en-US" sz="2400" b="0" i="0" u="none" strike="noStrike" kern="0" cap="none" spc="0" normalizeH="0" baseline="0" noProof="0" dirty="0" smtClean="0">
                <a:ln>
                  <a:noFill/>
                </a:ln>
                <a:solidFill>
                  <a:schemeClr val="tx1"/>
                </a:solidFill>
                <a:effectLst/>
                <a:uLnTx/>
                <a:uFillTx/>
                <a:latin typeface="+mj-lt"/>
                <a:ea typeface="+mn-ea"/>
                <a:cs typeface="+mn-cs"/>
              </a:rPr>
              <a:t>件工作分配给</a:t>
            </a:r>
            <a:r>
              <a:rPr kumimoji="1" lang="en-US" altLang="zh-CN" sz="2400" b="0" i="0" u="none" strike="noStrike" kern="0" cap="none" spc="0" normalizeH="0" baseline="0" noProof="0" dirty="0" smtClean="0">
                <a:ln>
                  <a:noFill/>
                </a:ln>
                <a:solidFill>
                  <a:schemeClr val="tx1"/>
                </a:solidFill>
                <a:effectLst/>
                <a:uLnTx/>
                <a:uFillTx/>
                <a:latin typeface="+mj-lt"/>
                <a:ea typeface="+mn-ea"/>
                <a:cs typeface="+mn-cs"/>
              </a:rPr>
              <a:t>n</a:t>
            </a:r>
            <a:r>
              <a:rPr kumimoji="1" lang="zh-CN" altLang="en-US" sz="2400" b="0" i="0" u="none" strike="noStrike" kern="0" cap="none" spc="0" normalizeH="0" baseline="0" noProof="0" dirty="0" smtClean="0">
                <a:ln>
                  <a:noFill/>
                </a:ln>
                <a:solidFill>
                  <a:schemeClr val="tx1"/>
                </a:solidFill>
                <a:effectLst/>
                <a:uLnTx/>
                <a:uFillTx/>
                <a:latin typeface="+mj-lt"/>
                <a:ea typeface="+mn-ea"/>
                <a:cs typeface="+mn-cs"/>
              </a:rPr>
              <a:t>个人。将工作</a:t>
            </a:r>
            <a:r>
              <a:rPr kumimoji="1" lang="en-US" altLang="zh-CN" sz="2400" b="0" i="0" u="none" strike="noStrike" kern="0" cap="none" spc="0" normalizeH="0" baseline="0" noProof="0" dirty="0" err="1" smtClean="0">
                <a:ln>
                  <a:noFill/>
                </a:ln>
                <a:solidFill>
                  <a:schemeClr val="tx1"/>
                </a:solidFill>
                <a:effectLst/>
                <a:uLnTx/>
                <a:uFillTx/>
                <a:latin typeface="+mj-lt"/>
                <a:ea typeface="+mn-ea"/>
                <a:cs typeface="+mn-cs"/>
              </a:rPr>
              <a:t>i</a:t>
            </a:r>
            <a:r>
              <a:rPr kumimoji="1" lang="zh-CN" altLang="en-US" sz="2400" b="0" i="0" u="none" strike="noStrike" kern="0" cap="none" spc="0" normalizeH="0" baseline="0" noProof="0" dirty="0" smtClean="0">
                <a:ln>
                  <a:noFill/>
                </a:ln>
                <a:solidFill>
                  <a:schemeClr val="tx1"/>
                </a:solidFill>
                <a:effectLst/>
                <a:uLnTx/>
                <a:uFillTx/>
                <a:latin typeface="+mj-lt"/>
                <a:ea typeface="+mn-ea"/>
                <a:cs typeface="+mn-cs"/>
              </a:rPr>
              <a:t>分配给第</a:t>
            </a:r>
            <a:r>
              <a:rPr kumimoji="1" lang="en-US" altLang="zh-CN" sz="2400" b="0" i="0" u="none" strike="noStrike" kern="0" cap="none" spc="0" normalizeH="0" baseline="0" noProof="0" dirty="0" smtClean="0">
                <a:ln>
                  <a:noFill/>
                </a:ln>
                <a:solidFill>
                  <a:schemeClr val="tx1"/>
                </a:solidFill>
                <a:effectLst/>
                <a:uLnTx/>
                <a:uFillTx/>
                <a:latin typeface="+mj-lt"/>
                <a:ea typeface="+mn-ea"/>
                <a:cs typeface="+mn-cs"/>
              </a:rPr>
              <a:t>j</a:t>
            </a:r>
            <a:r>
              <a:rPr kumimoji="1" lang="zh-CN" altLang="en-US" sz="2400" b="0" i="0" u="none" strike="noStrike" kern="0" cap="none" spc="0" normalizeH="0" baseline="0" noProof="0" dirty="0" smtClean="0">
                <a:ln>
                  <a:noFill/>
                </a:ln>
                <a:solidFill>
                  <a:schemeClr val="tx1"/>
                </a:solidFill>
                <a:effectLst/>
                <a:uLnTx/>
                <a:uFillTx/>
                <a:latin typeface="+mj-lt"/>
                <a:ea typeface="+mn-ea"/>
                <a:cs typeface="+mn-cs"/>
              </a:rPr>
              <a:t>个人所需的费用为</a:t>
            </a:r>
            <a:r>
              <a:rPr kumimoji="1" lang="en-US" altLang="zh-CN" sz="2400" b="0" i="0" u="none" strike="noStrike" kern="0" cap="none" spc="0" normalizeH="0" baseline="0" noProof="0" dirty="0" err="1" smtClean="0">
                <a:ln>
                  <a:noFill/>
                </a:ln>
                <a:solidFill>
                  <a:schemeClr val="tx1"/>
                </a:solidFill>
                <a:effectLst/>
                <a:uLnTx/>
                <a:uFillTx/>
                <a:latin typeface="+mj-lt"/>
                <a:ea typeface="+mn-ea"/>
                <a:cs typeface="+mn-cs"/>
              </a:rPr>
              <a:t>C</a:t>
            </a:r>
            <a:r>
              <a:rPr kumimoji="1" lang="en-US" altLang="zh-CN" sz="2400" b="0" i="0" u="none" strike="noStrike" kern="0" cap="none" spc="0" normalizeH="0" baseline="-25000" noProof="0" dirty="0" err="1" smtClean="0">
                <a:ln>
                  <a:noFill/>
                </a:ln>
                <a:solidFill>
                  <a:schemeClr val="tx1"/>
                </a:solidFill>
                <a:effectLst/>
                <a:uLnTx/>
                <a:uFillTx/>
                <a:latin typeface="+mj-lt"/>
                <a:ea typeface="+mn-ea"/>
                <a:cs typeface="+mn-cs"/>
              </a:rPr>
              <a:t>ij</a:t>
            </a:r>
            <a:r>
              <a:rPr kumimoji="1" lang="zh-CN" altLang="en-US" sz="2400" b="0" i="0" u="none" strike="noStrike" kern="0" cap="none" spc="0" normalizeH="0" baseline="0" noProof="0" dirty="0" smtClean="0">
                <a:ln>
                  <a:noFill/>
                </a:ln>
                <a:solidFill>
                  <a:schemeClr val="tx1"/>
                </a:solidFill>
                <a:effectLst/>
                <a:uLnTx/>
                <a:uFillTx/>
                <a:latin typeface="+mj-lt"/>
                <a:ea typeface="+mn-ea"/>
                <a:cs typeface="+mn-cs"/>
              </a:rPr>
              <a:t>。试设计一个算法，为每个人都分配一件不同的工作，并使总费用达到最小。</a:t>
            </a:r>
            <a:endParaRPr kumimoji="1" lang="zh-CN" altLang="en-US" sz="2400" b="0" i="0" u="none" strike="noStrike" kern="0" cap="none" spc="0" normalizeH="0" baseline="0" noProof="0" dirty="0">
              <a:ln>
                <a:noFill/>
              </a:ln>
              <a:solidFill>
                <a:schemeClr val="tx1"/>
              </a:solidFill>
              <a:effectLst/>
              <a:uLnTx/>
              <a:uFillTx/>
              <a:latin typeface="+mj-lt"/>
              <a:ea typeface="+mn-ea"/>
              <a:cs typeface="+mn-cs"/>
            </a:endParaRPr>
          </a:p>
        </p:txBody>
      </p:sp>
      <p:sp>
        <p:nvSpPr>
          <p:cNvPr id="69636" name="灯片编号占位符 5"/>
          <p:cNvSpPr txBox="1">
            <a:spLocks noGrp="1"/>
          </p:cNvSpPr>
          <p:nvPr>
            <p:ph type="sldNum" sz="quarter" idx="12"/>
          </p:nvPr>
        </p:nvSpPr>
        <p:spPr>
          <a:xfrm>
            <a:off x="8534400" y="6248400"/>
            <a:ext cx="1905000" cy="457200"/>
          </a:xfrm>
          <a:prstGeom prst="rect">
            <a:avLst/>
          </a:prstGeom>
          <a:noFill/>
          <a:ln w="9525">
            <a:noFill/>
            <a:miter/>
          </a:ln>
        </p:spPr>
        <p:txBody>
          <a:bodyPr/>
          <a:lstStyle/>
          <a:p>
            <a:pPr algn="r" eaLnBrk="1" hangingPunct="1">
              <a:spcBef>
                <a:spcPct val="50000"/>
              </a:spcBef>
            </a:pPr>
            <a:fld id="{9A0DB2DC-4C9A-4742-B13C-FB6460FD3503}" type="slidenum">
              <a:rPr lang="zh-CN" altLang="en-US" sz="1400" baseline="0" dirty="0"/>
              <a:t>29</a:t>
            </a:fld>
            <a:endParaRPr lang="en-US" altLang="zh-CN" sz="1400" baseline="0" dirty="0"/>
          </a:p>
        </p:txBody>
      </p:sp>
      <p:graphicFrame>
        <p:nvGraphicFramePr>
          <p:cNvPr id="69637" name="Object 2"/>
          <p:cNvGraphicFramePr>
            <a:graphicFrameLocks noChangeAspect="1"/>
          </p:cNvGraphicFramePr>
          <p:nvPr/>
        </p:nvGraphicFramePr>
        <p:xfrm>
          <a:off x="8813483" y="2638425"/>
          <a:ext cx="1143000" cy="579438"/>
        </p:xfrm>
        <a:graphic>
          <a:graphicData uri="http://schemas.openxmlformats.org/presentationml/2006/ole">
            <mc:AlternateContent xmlns:mc="http://schemas.openxmlformats.org/markup-compatibility/2006">
              <mc:Choice xmlns:v="urn:schemas-microsoft-com:vml" Requires="v">
                <p:oleObj spid="_x0000_s3079" r:id="rId3" imgW="622300" imgH="393700" progId="Equation.DSMT4">
                  <p:embed/>
                </p:oleObj>
              </mc:Choice>
              <mc:Fallback>
                <p:oleObj r:id="rId3" imgW="622300" imgH="393700" progId="Equation.DSMT4">
                  <p:embed/>
                  <p:pic>
                    <p:nvPicPr>
                      <p:cNvPr id="0" name="图片 3075"/>
                      <p:cNvPicPr/>
                      <p:nvPr/>
                    </p:nvPicPr>
                    <p:blipFill>
                      <a:blip r:embed="rId4"/>
                      <a:stretch>
                        <a:fillRect/>
                      </a:stretch>
                    </p:blipFill>
                    <p:spPr>
                      <a:xfrm>
                        <a:off x="8813483" y="2638425"/>
                        <a:ext cx="1143000" cy="579438"/>
                      </a:xfrm>
                      <a:prstGeom prst="rect">
                        <a:avLst/>
                      </a:prstGeom>
                      <a:noFill/>
                      <a:ln w="38100">
                        <a:noFill/>
                        <a:miter/>
                      </a:ln>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txBox="1">
            <a:spLocks noGrp="1"/>
          </p:cNvSpPr>
          <p:nvPr>
            <p:ph type="dt" sz="half" idx="2"/>
          </p:nvPr>
        </p:nvSpPr>
        <p:spPr bwMode="auto"/>
        <p:txBody>
          <a:bodyPr wrap="square" lIns="91440" tIns="45720" rIns="91440" bIns="45720" numCol="1" anchor="t" anchorCtr="0" compatLnSpc="1"/>
          <a:lstStyle/>
          <a:p>
            <a:pPr marL="0" marR="0" lvl="0" indent="0" algn="l" defTabSz="914400" rtl="0" eaLnBrk="1" fontAlgn="base" latinLnBrk="0" hangingPunct="1">
              <a:spcBef>
                <a:spcPct val="50000"/>
              </a:spcBef>
              <a:spcAft>
                <a:spcPct val="0"/>
              </a:spcAft>
              <a:buClrTx/>
              <a:buSzTx/>
              <a:buFontTx/>
              <a:buNone/>
              <a:defRPr/>
            </a:pPr>
            <a:fld id="{E2398DB8-16E8-45F3-B79F-FA1A43DA70A4}" type="datetime1">
              <a:rPr kumimoji="0" lang="zh-CN" altLang="en-US" sz="1400" b="0" i="0" u="none" strike="noStrike" kern="1200" cap="none" spc="0" normalizeH="0" baseline="0" noProof="0">
                <a:ln>
                  <a:noFill/>
                </a:ln>
                <a:solidFill>
                  <a:schemeClr val="tx1"/>
                </a:solidFill>
                <a:effectLst/>
                <a:uLnTx/>
                <a:uFillTx/>
                <a:latin typeface="+mn-lt"/>
                <a:ea typeface="宋体" pitchFamily="2" charset="-122"/>
                <a:cs typeface="+mn-cs"/>
              </a:rPr>
              <a:t>2018/6/25</a:t>
            </a:fld>
            <a:endParaRPr kumimoji="0" lang="en-US" altLang="zh-CN" sz="1400" b="0" i="0" u="none" strike="noStrike" kern="1200" cap="none" spc="0" normalizeH="0" baseline="0" noProof="0">
              <a:ln>
                <a:noFill/>
              </a:ln>
              <a:solidFill>
                <a:schemeClr val="tx1"/>
              </a:solidFill>
              <a:effectLst/>
              <a:uLnTx/>
              <a:uFillTx/>
              <a:latin typeface="+mn-lt"/>
              <a:ea typeface="宋体" pitchFamily="2" charset="-122"/>
              <a:cs typeface="+mn-cs"/>
            </a:endParaRPr>
          </a:p>
        </p:txBody>
      </p:sp>
      <p:sp>
        <p:nvSpPr>
          <p:cNvPr id="7" name="页脚占位符 4"/>
          <p:cNvSpPr txBox="1">
            <a:spLocks noGrp="1"/>
          </p:cNvSpPr>
          <p:nvPr>
            <p:ph type="ftr" sz="quarter" idx="3"/>
          </p:nvPr>
        </p:nvSpPr>
        <p:spPr bwMode="auto"/>
        <p:txBody>
          <a:bodyPr wrap="square" lIns="91440" tIns="45720" rIns="91440" bIns="45720" numCol="1" anchor="t" anchorCtr="0" compatLnSpc="1"/>
          <a:lstStyle/>
          <a:p>
            <a:pPr marL="0" marR="0" lvl="0" indent="0" algn="ctr" defTabSz="914400" rtl="0" eaLnBrk="1" fontAlgn="base" latinLnBrk="0" hangingPunct="1">
              <a:spcBef>
                <a:spcPct val="5000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itchFamily="2" charset="-122"/>
                <a:cs typeface="+mn-cs"/>
              </a:rPr>
              <a:t>计算机算法设计与分析</a:t>
            </a:r>
            <a:endParaRPr kumimoji="0" lang="en-US" altLang="zh-CN" sz="1400" b="0" i="0" u="none" strike="noStrike" kern="1200" cap="none" spc="0" normalizeH="0" baseline="0" noProof="0">
              <a:ln>
                <a:noFill/>
              </a:ln>
              <a:solidFill>
                <a:schemeClr val="tx1"/>
              </a:solidFill>
              <a:effectLst/>
              <a:uLnTx/>
              <a:uFillTx/>
              <a:latin typeface="+mn-lt"/>
              <a:ea typeface="宋体" pitchFamily="2" charset="-122"/>
              <a:cs typeface="+mn-cs"/>
            </a:endParaRPr>
          </a:p>
        </p:txBody>
      </p:sp>
      <p:sp>
        <p:nvSpPr>
          <p:cNvPr id="8" name="灯片编号占位符 5"/>
          <p:cNvSpPr txBox="1">
            <a:spLocks noGrp="1"/>
          </p:cNvSpPr>
          <p:nvPr>
            <p:ph type="sldNum" sz="quarter" idx="4"/>
          </p:nvPr>
        </p:nvSpPr>
        <p:spPr bwMode="auto"/>
        <p:txBody>
          <a:bodyPr wrap="square" lIns="91440" tIns="45720" rIns="91440" bIns="45720" numCol="1" anchor="t" anchorCtr="0" compatLnSpc="1"/>
          <a:lstStyle/>
          <a:p>
            <a:pPr lvl="0" algn="r" eaLnBrk="1" hangingPunct="1">
              <a:spcBef>
                <a:spcPct val="50000"/>
              </a:spcBef>
            </a:pPr>
            <a:fld id="{9A0DB2DC-4C9A-4742-B13C-FB6460FD3503}" type="slidenum">
              <a:rPr lang="zh-CN" altLang="en-US" sz="1400" dirty="0"/>
              <a:t>3</a:t>
            </a:fld>
            <a:endParaRPr lang="en-US" altLang="zh-CN" sz="1400" dirty="0"/>
          </a:p>
        </p:txBody>
      </p:sp>
      <p:sp>
        <p:nvSpPr>
          <p:cNvPr id="57349" name="Rectangle 2"/>
          <p:cNvSpPr>
            <a:spLocks noGrp="1"/>
          </p:cNvSpPr>
          <p:nvPr>
            <p:ph type="title"/>
          </p:nvPr>
        </p:nvSpPr>
        <p:spPr/>
        <p:txBody>
          <a:bodyPr vert="horz" wrap="square" lIns="91440" tIns="45720" rIns="91440" bIns="45720" anchor="ctr"/>
          <a:lstStyle/>
          <a:p>
            <a:pPr eaLnBrk="1" hangingPunct="1"/>
            <a:r>
              <a:rPr lang="zh-CN" altLang="en-US" sz="4400" dirty="0"/>
              <a:t>作业</a:t>
            </a:r>
            <a:r>
              <a:rPr lang="en-US" altLang="zh-CN" sz="4400" dirty="0"/>
              <a:t>1</a:t>
            </a:r>
            <a:r>
              <a:rPr lang="zh-CN" altLang="en-US" sz="4400" dirty="0"/>
              <a:t>：</a:t>
            </a:r>
            <a:r>
              <a:rPr lang="en-US" altLang="zh-CN" sz="4400" dirty="0"/>
              <a:t>(</a:t>
            </a:r>
            <a:r>
              <a:rPr lang="zh-CN" altLang="en-US" sz="4400" dirty="0"/>
              <a:t>王晓东版）</a:t>
            </a:r>
          </a:p>
        </p:txBody>
      </p:sp>
      <p:sp>
        <p:nvSpPr>
          <p:cNvPr id="57350" name="Rectangle 3"/>
          <p:cNvSpPr>
            <a:spLocks noGrp="1"/>
          </p:cNvSpPr>
          <p:nvPr>
            <p:ph idx="1"/>
          </p:nvPr>
        </p:nvSpPr>
        <p:spPr>
          <a:xfrm>
            <a:off x="2640013" y="1341438"/>
            <a:ext cx="7772400" cy="1303337"/>
          </a:xfrm>
        </p:spPr>
        <p:txBody>
          <a:bodyPr vert="horz" wrap="square" lIns="91440" tIns="45720" rIns="91440" bIns="45720" anchor="t"/>
          <a:lstStyle/>
          <a:p>
            <a:pPr eaLnBrk="1" hangingPunct="1"/>
            <a:r>
              <a:rPr lang="zh-CN" altLang="en-US" dirty="0"/>
              <a:t>习题</a:t>
            </a:r>
            <a:r>
              <a:rPr lang="en-US" altLang="zh-CN" dirty="0"/>
              <a:t>1</a:t>
            </a:r>
            <a:r>
              <a:rPr lang="zh-CN" altLang="en-US" dirty="0"/>
              <a:t>：算法分析题</a:t>
            </a:r>
            <a:r>
              <a:rPr lang="en-US" altLang="zh-CN" dirty="0"/>
              <a:t>1</a:t>
            </a:r>
            <a:r>
              <a:rPr lang="zh-CN" altLang="en-US" dirty="0"/>
              <a:t>、</a:t>
            </a:r>
            <a:r>
              <a:rPr lang="en-US" altLang="zh-CN" dirty="0"/>
              <a:t>3</a:t>
            </a:r>
            <a:r>
              <a:rPr lang="zh-CN" altLang="en-US" dirty="0"/>
              <a:t>、</a:t>
            </a:r>
            <a:r>
              <a:rPr lang="en-US" altLang="zh-CN" dirty="0"/>
              <a:t>4</a:t>
            </a:r>
            <a:r>
              <a:rPr lang="zh-CN" altLang="en-US" dirty="0"/>
              <a:t>、</a:t>
            </a:r>
            <a:r>
              <a:rPr lang="en-US" altLang="zh-CN" dirty="0"/>
              <a:t>5</a:t>
            </a:r>
            <a:r>
              <a:rPr lang="zh-CN" altLang="en-US" dirty="0"/>
              <a:t>、</a:t>
            </a:r>
            <a:r>
              <a:rPr lang="en-US" altLang="zh-CN" dirty="0"/>
              <a:t>6</a:t>
            </a:r>
          </a:p>
          <a:p>
            <a:pPr eaLnBrk="1" hangingPunct="1"/>
            <a:r>
              <a:rPr lang="zh-CN" altLang="en-US" dirty="0"/>
              <a:t>求以下算法的时间复杂度</a:t>
            </a:r>
          </a:p>
        </p:txBody>
      </p:sp>
      <p:sp>
        <p:nvSpPr>
          <p:cNvPr id="57351" name="Text Box 4"/>
          <p:cNvSpPr txBox="1"/>
          <p:nvPr/>
        </p:nvSpPr>
        <p:spPr>
          <a:xfrm>
            <a:off x="2782888" y="2708275"/>
            <a:ext cx="3527425" cy="1310640"/>
          </a:xfrm>
          <a:prstGeom prst="rect">
            <a:avLst/>
          </a:prstGeom>
          <a:noFill/>
          <a:ln w="9525">
            <a:noFill/>
            <a:miter/>
          </a:ln>
        </p:spPr>
        <p:txBody>
          <a:bodyPr>
            <a:spAutoFit/>
          </a:bodyPr>
          <a:lstStyle/>
          <a:p>
            <a:pPr lvl="0" eaLnBrk="1" hangingPunct="1"/>
            <a:r>
              <a:rPr lang="en-US" altLang="zh-CN" sz="2000" dirty="0">
                <a:latin typeface="Arial" charset="0"/>
                <a:ea typeface="宋体" pitchFamily="2" charset="-122"/>
              </a:rPr>
              <a:t>(1)m=0;</a:t>
            </a:r>
          </a:p>
          <a:p>
            <a:pPr lvl="0" eaLnBrk="1" hangingPunct="1"/>
            <a:r>
              <a:rPr lang="en-US" altLang="zh-CN" sz="2000" dirty="0">
                <a:latin typeface="Arial" charset="0"/>
                <a:ea typeface="宋体" pitchFamily="2" charset="-122"/>
              </a:rPr>
              <a:t>    for(k=1;k&lt;=n;k++)</a:t>
            </a:r>
          </a:p>
          <a:p>
            <a:pPr lvl="0" eaLnBrk="1" hangingPunct="1"/>
            <a:r>
              <a:rPr lang="en-US" altLang="zh-CN" sz="2000" dirty="0">
                <a:latin typeface="Arial" charset="0"/>
                <a:ea typeface="宋体" pitchFamily="2" charset="-122"/>
              </a:rPr>
              <a:t>      for(j=k;j&gt;=1;j--)</a:t>
            </a:r>
          </a:p>
          <a:p>
            <a:pPr lvl="0" eaLnBrk="1" hangingPunct="1"/>
            <a:r>
              <a:rPr lang="en-US" altLang="zh-CN" sz="2000" dirty="0">
                <a:latin typeface="Arial" charset="0"/>
                <a:ea typeface="宋体" pitchFamily="2" charset="-122"/>
              </a:rPr>
              <a:t>        m=m+j;</a:t>
            </a:r>
          </a:p>
        </p:txBody>
      </p:sp>
      <p:sp>
        <p:nvSpPr>
          <p:cNvPr id="57352" name="Text Box 5"/>
          <p:cNvSpPr txBox="1"/>
          <p:nvPr/>
        </p:nvSpPr>
        <p:spPr>
          <a:xfrm>
            <a:off x="6527800" y="2636838"/>
            <a:ext cx="3527425" cy="1920240"/>
          </a:xfrm>
          <a:prstGeom prst="rect">
            <a:avLst/>
          </a:prstGeom>
          <a:noFill/>
          <a:ln w="9525">
            <a:noFill/>
            <a:miter/>
          </a:ln>
        </p:spPr>
        <p:txBody>
          <a:bodyPr>
            <a:spAutoFit/>
          </a:bodyPr>
          <a:lstStyle/>
          <a:p>
            <a:pPr lvl="0" eaLnBrk="1" hangingPunct="1"/>
            <a:r>
              <a:rPr lang="en-US" altLang="zh-CN" sz="2000" dirty="0">
                <a:latin typeface="Arial" charset="0"/>
                <a:ea typeface="宋体" pitchFamily="2" charset="-122"/>
              </a:rPr>
              <a:t>(2)t=1;m=0;</a:t>
            </a:r>
          </a:p>
          <a:p>
            <a:pPr lvl="0" eaLnBrk="1" hangingPunct="1"/>
            <a:r>
              <a:rPr lang="en-US" altLang="zh-CN" sz="2000" dirty="0">
                <a:latin typeface="Arial" charset="0"/>
                <a:ea typeface="宋体" pitchFamily="2" charset="-122"/>
              </a:rPr>
              <a:t>    for(k=1;k&lt;=n;k++)</a:t>
            </a:r>
          </a:p>
          <a:p>
            <a:pPr lvl="0" eaLnBrk="1" hangingPunct="1"/>
            <a:r>
              <a:rPr lang="en-US" altLang="zh-CN" sz="2000" dirty="0">
                <a:latin typeface="Arial" charset="0"/>
                <a:ea typeface="宋体" pitchFamily="2" charset="-122"/>
              </a:rPr>
              <a:t>     {t=t*k;</a:t>
            </a:r>
          </a:p>
          <a:p>
            <a:pPr lvl="0" eaLnBrk="1" hangingPunct="1"/>
            <a:r>
              <a:rPr lang="en-US" altLang="zh-CN" sz="2000" dirty="0">
                <a:latin typeface="Arial" charset="0"/>
                <a:ea typeface="宋体" pitchFamily="2" charset="-122"/>
              </a:rPr>
              <a:t>       for(j=1;j&lt;=k*t;j++)</a:t>
            </a:r>
          </a:p>
          <a:p>
            <a:pPr lvl="0" eaLnBrk="1" hangingPunct="1"/>
            <a:r>
              <a:rPr lang="en-US" altLang="zh-CN" sz="2000" dirty="0">
                <a:latin typeface="Arial" charset="0"/>
                <a:ea typeface="宋体" pitchFamily="2" charset="-122"/>
              </a:rPr>
              <a:t>        m=m++;</a:t>
            </a:r>
          </a:p>
          <a:p>
            <a:pPr lvl="0" eaLnBrk="1" hangingPunct="1"/>
            <a:r>
              <a:rPr lang="en-US" altLang="zh-CN" sz="2000" dirty="0">
                <a:latin typeface="Arial" charset="0"/>
                <a:ea typeface="宋体" pitchFamily="2" charset="-122"/>
              </a:rPr>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vert="horz" wrap="square" lIns="91440" tIns="45720" rIns="91440" bIns="45720" anchor="ctr"/>
          <a:lstStyle/>
          <a:p>
            <a:r>
              <a:rPr lang="zh-CN" altLang="en-US" dirty="0"/>
              <a:t>作业</a:t>
            </a:r>
            <a:r>
              <a:rPr lang="en-US" altLang="zh-CN" dirty="0"/>
              <a:t>7</a:t>
            </a:r>
            <a:r>
              <a:rPr lang="zh-CN" altLang="en-US" dirty="0"/>
              <a:t>：</a:t>
            </a:r>
          </a:p>
        </p:txBody>
      </p:sp>
      <p:sp>
        <p:nvSpPr>
          <p:cNvPr id="3" name="日期占位符 2"/>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spcBef>
                <a:spcPct val="50000"/>
              </a:spcBef>
              <a:spcAft>
                <a:spcPct val="0"/>
              </a:spcAft>
              <a:buClrTx/>
              <a:buSzTx/>
              <a:buFontTx/>
              <a:buNone/>
              <a:defRPr/>
            </a:pPr>
            <a:fld id="{40A4110A-1C90-4FF0-B947-972582EDA6AE}" type="datetime1">
              <a:rPr kumimoji="0" lang="zh-CN" altLang="en-US" sz="1400" b="0" i="0" u="none" strike="noStrike" kern="1200" cap="none" spc="0" normalizeH="0" baseline="0" noProof="0" smtClean="0">
                <a:ln>
                  <a:noFill/>
                </a:ln>
                <a:solidFill>
                  <a:schemeClr val="tx1"/>
                </a:solidFill>
                <a:effectLst/>
                <a:uLnTx/>
                <a:uFillTx/>
                <a:latin typeface="+mn-lt"/>
                <a:ea typeface="宋体" pitchFamily="2" charset="-122"/>
                <a:cs typeface="+mn-cs"/>
              </a:rPr>
              <a:t>2018/6/25</a:t>
            </a:fld>
            <a:endParaRPr kumimoji="0" lang="en-US" altLang="zh-CN" sz="1400" b="0" i="0" u="none" strike="noStrike" kern="1200" cap="none" spc="0" normalizeH="0" baseline="0" noProof="0">
              <a:ln>
                <a:noFill/>
              </a:ln>
              <a:solidFill>
                <a:schemeClr val="tx1"/>
              </a:solidFill>
              <a:effectLst/>
              <a:uLnTx/>
              <a:uFillTx/>
              <a:latin typeface="+mn-lt"/>
              <a:ea typeface="宋体" pitchFamily="2" charset="-122"/>
              <a:cs typeface="+mn-cs"/>
            </a:endParaRPr>
          </a:p>
        </p:txBody>
      </p:sp>
      <p:sp>
        <p:nvSpPr>
          <p:cNvPr id="4" name="页脚占位符 3"/>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spcBef>
                <a:spcPct val="50000"/>
              </a:spcBef>
              <a:spcAft>
                <a:spcPct val="0"/>
              </a:spcAft>
              <a:buClrTx/>
              <a:buSzTx/>
              <a:buFontTx/>
              <a:buNone/>
              <a:defRPr/>
            </a:pPr>
            <a:r>
              <a:rPr kumimoji="0" lang="zh-CN" altLang="en-US" sz="1400" b="0" i="0" u="none" strike="noStrike" kern="1200" cap="none" spc="0" normalizeH="0" baseline="0" noProof="0" smtClean="0">
                <a:ln>
                  <a:noFill/>
                </a:ln>
                <a:solidFill>
                  <a:schemeClr val="tx1"/>
                </a:solidFill>
                <a:effectLst/>
                <a:uLnTx/>
                <a:uFillTx/>
                <a:latin typeface="+mn-lt"/>
                <a:ea typeface="宋体" pitchFamily="2" charset="-122"/>
                <a:cs typeface="+mn-cs"/>
              </a:rPr>
              <a:t>计算机算法设计与分析</a:t>
            </a:r>
            <a:endParaRPr kumimoji="0" lang="en-US" altLang="zh-CN" sz="1400" b="0" i="0" u="none" strike="noStrike" kern="1200" cap="none" spc="0" normalizeH="0" baseline="0" noProof="0">
              <a:ln>
                <a:noFill/>
              </a:ln>
              <a:solidFill>
                <a:schemeClr val="tx1"/>
              </a:solidFill>
              <a:effectLst/>
              <a:uLnTx/>
              <a:uFillTx/>
              <a:latin typeface="+mn-lt"/>
              <a:ea typeface="宋体" pitchFamily="2" charset="-122"/>
              <a:cs typeface="+mn-cs"/>
            </a:endParaRPr>
          </a:p>
        </p:txBody>
      </p:sp>
      <p:sp>
        <p:nvSpPr>
          <p:cNvPr id="5" name="灯片编号占位符 4"/>
          <p:cNvSpPr txBox="1">
            <a:spLocks noGrp="1"/>
          </p:cNvSpPr>
          <p:nvPr>
            <p:ph type="sldNum" sz="quarter" idx="12"/>
          </p:nvPr>
        </p:nvSpPr>
        <p:spPr bwMode="auto"/>
        <p:txBody>
          <a:bodyPr vert="horz" wrap="square" lIns="91440" tIns="45720" rIns="91440" bIns="45720" numCol="1" anchor="t" anchorCtr="0" compatLnSpc="1"/>
          <a:lstStyle/>
          <a:p>
            <a:pPr lvl="0" algn="r" eaLnBrk="1" hangingPunct="1">
              <a:spcBef>
                <a:spcPct val="50000"/>
              </a:spcBef>
            </a:pPr>
            <a:fld id="{9A0DB2DC-4C9A-4742-B13C-FB6460FD3503}" type="slidenum">
              <a:rPr lang="zh-CN" altLang="en-US" sz="1400" dirty="0">
                <a:latin typeface="Arial" charset="0"/>
              </a:rPr>
              <a:t>30</a:t>
            </a:fld>
            <a:endParaRPr lang="en-US" altLang="zh-CN" sz="1400" dirty="0">
              <a:latin typeface="Arial" charset="0"/>
            </a:endParaRPr>
          </a:p>
        </p:txBody>
      </p:sp>
      <p:sp>
        <p:nvSpPr>
          <p:cNvPr id="53254" name="Rectangle 2"/>
          <p:cNvSpPr/>
          <p:nvPr/>
        </p:nvSpPr>
        <p:spPr>
          <a:xfrm>
            <a:off x="2711450" y="1408430"/>
            <a:ext cx="3600450" cy="1005840"/>
          </a:xfrm>
          <a:prstGeom prst="rect">
            <a:avLst/>
          </a:prstGeom>
          <a:noFill/>
          <a:ln w="9525">
            <a:noFill/>
            <a:miter/>
          </a:ln>
        </p:spPr>
        <p:txBody>
          <a:bodyPr anchor="ctr">
            <a:spAutoFit/>
          </a:bodyPr>
          <a:lstStyle/>
          <a:p>
            <a:pPr lvl="0" eaLnBrk="0" hangingPunct="0"/>
            <a:r>
              <a:rPr lang="en-US" altLang="zh-CN" sz="2000" dirty="0">
                <a:latin typeface="Times New Roman" pitchFamily="18" charset="0"/>
                <a:ea typeface="宋体" pitchFamily="2" charset="-122"/>
              </a:rPr>
              <a:t>1</a:t>
            </a:r>
            <a:r>
              <a:rPr lang="zh-CN" altLang="en-US" sz="2000" dirty="0">
                <a:latin typeface="Times New Roman" pitchFamily="18" charset="0"/>
                <a:ea typeface="宋体" pitchFamily="2" charset="-122"/>
              </a:rPr>
              <a:t>、设</a:t>
            </a:r>
            <a:r>
              <a:rPr lang="en-US" altLang="zh-CN" sz="2000" dirty="0">
                <a:latin typeface="Times New Roman" pitchFamily="18" charset="0"/>
                <a:ea typeface="宋体" pitchFamily="2" charset="-122"/>
              </a:rPr>
              <a:t>MC(x)</a:t>
            </a:r>
            <a:r>
              <a:rPr lang="zh-CN" altLang="en-US" sz="2000" dirty="0">
                <a:latin typeface="Times New Roman" pitchFamily="18" charset="0"/>
                <a:ea typeface="宋体" pitchFamily="2" charset="-122"/>
              </a:rPr>
              <a:t>是一个一致的</a:t>
            </a:r>
            <a:r>
              <a:rPr lang="en-US" altLang="zh-CN" sz="2000" dirty="0">
                <a:latin typeface="Times New Roman" pitchFamily="18" charset="0"/>
                <a:ea typeface="宋体" pitchFamily="2" charset="-122"/>
              </a:rPr>
              <a:t>75</a:t>
            </a:r>
            <a:r>
              <a:rPr lang="zh-CN" altLang="en-US" sz="2000" dirty="0">
                <a:latin typeface="Times New Roman" pitchFamily="18" charset="0"/>
                <a:ea typeface="宋体" pitchFamily="2" charset="-122"/>
              </a:rPr>
              <a:t>％正确的蒙特卡罗</a:t>
            </a:r>
            <a:r>
              <a:rPr lang="zh-CN" altLang="en-US" sz="2000" baseline="30000" dirty="0">
                <a:latin typeface="Times New Roman" pitchFamily="18" charset="0"/>
                <a:ea typeface="宋体" pitchFamily="2" charset="-122"/>
              </a:rPr>
              <a:t> </a:t>
            </a:r>
            <a:r>
              <a:rPr lang="zh-CN" altLang="en-US" sz="2000" dirty="0">
                <a:latin typeface="Times New Roman" pitchFamily="18" charset="0"/>
                <a:ea typeface="宋体" pitchFamily="2" charset="-122"/>
              </a:rPr>
              <a:t>算法，考虑下面的算法：</a:t>
            </a:r>
          </a:p>
        </p:txBody>
      </p:sp>
      <p:sp>
        <p:nvSpPr>
          <p:cNvPr id="53255" name="Rectangle 1"/>
          <p:cNvSpPr/>
          <p:nvPr/>
        </p:nvSpPr>
        <p:spPr>
          <a:xfrm>
            <a:off x="2855913" y="2708275"/>
            <a:ext cx="2735262" cy="1800225"/>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lvl="0" indent="66675" eaLnBrk="0" hangingPunct="0"/>
            <a:r>
              <a:rPr lang="en-US" altLang="zh-CN" sz="1800" dirty="0">
                <a:latin typeface="Times New Roman" pitchFamily="18" charset="0"/>
                <a:ea typeface="宋体" pitchFamily="2" charset="-122"/>
              </a:rPr>
              <a:t>MC3(x) {</a:t>
            </a:r>
          </a:p>
          <a:p>
            <a:pPr lvl="0" indent="66675" eaLnBrk="0" hangingPunct="0"/>
            <a:r>
              <a:rPr lang="en-US" altLang="zh-CN" sz="1800" dirty="0">
                <a:latin typeface="Times New Roman" pitchFamily="18" charset="0"/>
                <a:ea typeface="宋体" pitchFamily="2" charset="-122"/>
              </a:rPr>
              <a:t>t=MC(x);</a:t>
            </a:r>
          </a:p>
          <a:p>
            <a:pPr lvl="0" indent="66675" eaLnBrk="0" hangingPunct="0"/>
            <a:r>
              <a:rPr lang="en-US" altLang="zh-CN" sz="1800" dirty="0">
                <a:latin typeface="Times New Roman" pitchFamily="18" charset="0"/>
                <a:ea typeface="宋体" pitchFamily="2" charset="-122"/>
              </a:rPr>
              <a:t>u=MC(x);</a:t>
            </a:r>
          </a:p>
          <a:p>
            <a:pPr lvl="0" indent="66675" eaLnBrk="0" hangingPunct="0"/>
            <a:r>
              <a:rPr lang="en-US" altLang="zh-CN" sz="1800" dirty="0">
                <a:latin typeface="Times New Roman" pitchFamily="18" charset="0"/>
                <a:ea typeface="宋体" pitchFamily="2" charset="-122"/>
              </a:rPr>
              <a:t>v=MC(x);</a:t>
            </a:r>
          </a:p>
          <a:p>
            <a:pPr lvl="0" indent="66675" eaLnBrk="0" hangingPunct="0"/>
            <a:r>
              <a:rPr lang="en-US" altLang="zh-CN" sz="1800" dirty="0">
                <a:latin typeface="Times New Roman" pitchFamily="18" charset="0"/>
                <a:ea typeface="宋体" pitchFamily="2" charset="-122"/>
              </a:rPr>
              <a:t>if ((t==u)||(t==v)) return t;</a:t>
            </a:r>
          </a:p>
          <a:p>
            <a:pPr lvl="0" indent="66675" eaLnBrk="0" hangingPunct="0"/>
            <a:r>
              <a:rPr lang="en-US" altLang="zh-CN" sz="1800" dirty="0">
                <a:latin typeface="Times New Roman" pitchFamily="18" charset="0"/>
                <a:ea typeface="宋体" pitchFamily="2" charset="-122"/>
              </a:rPr>
              <a:t>return v;}</a:t>
            </a:r>
          </a:p>
          <a:p>
            <a:pPr lvl="0" indent="66675" eaLnBrk="0" hangingPunct="0"/>
            <a:endParaRPr lang="en-US" altLang="zh-CN" sz="1800" dirty="0">
              <a:latin typeface="Times New Roman" pitchFamily="18" charset="0"/>
              <a:ea typeface="宋体" pitchFamily="2" charset="-122"/>
            </a:endParaRPr>
          </a:p>
        </p:txBody>
      </p:sp>
      <p:sp>
        <p:nvSpPr>
          <p:cNvPr id="53256" name="Rectangle 4"/>
          <p:cNvSpPr/>
          <p:nvPr/>
        </p:nvSpPr>
        <p:spPr>
          <a:xfrm>
            <a:off x="2711450" y="4727099"/>
            <a:ext cx="3529013" cy="396240"/>
          </a:xfrm>
          <a:prstGeom prst="rect">
            <a:avLst/>
          </a:prstGeom>
          <a:noFill/>
          <a:ln w="9525">
            <a:noFill/>
            <a:miter/>
          </a:ln>
        </p:spPr>
        <p:txBody>
          <a:bodyPr anchor="ctr">
            <a:spAutoFit/>
          </a:bodyPr>
          <a:lstStyle/>
          <a:p>
            <a:pPr lvl="0" indent="200025" eaLnBrk="0" hangingPunct="0"/>
            <a:r>
              <a:rPr lang="zh-CN" altLang="en-US" sz="2000" dirty="0">
                <a:latin typeface="Times New Roman" pitchFamily="18" charset="0"/>
                <a:ea typeface="宋体" pitchFamily="2" charset="-122"/>
              </a:rPr>
              <a:t>求算法</a:t>
            </a:r>
            <a:r>
              <a:rPr lang="en-US" altLang="zh-CN" sz="2000" dirty="0">
                <a:latin typeface="Times New Roman" pitchFamily="18" charset="0"/>
                <a:ea typeface="宋体" pitchFamily="2" charset="-122"/>
              </a:rPr>
              <a:t>MC3(x)</a:t>
            </a:r>
            <a:r>
              <a:rPr lang="zh-CN" altLang="en-US" sz="2000" dirty="0">
                <a:latin typeface="Times New Roman" pitchFamily="18" charset="0"/>
                <a:ea typeface="宋体" pitchFamily="2" charset="-122"/>
              </a:rPr>
              <a:t>的正确率。</a:t>
            </a:r>
          </a:p>
        </p:txBody>
      </p:sp>
      <p:sp>
        <p:nvSpPr>
          <p:cNvPr id="9" name="内容占位符 6"/>
          <p:cNvSpPr txBox="1"/>
          <p:nvPr/>
        </p:nvSpPr>
        <p:spPr>
          <a:xfrm>
            <a:off x="6527800" y="1412875"/>
            <a:ext cx="3671888" cy="4319588"/>
          </a:xfrm>
          <a:prstGeom prst="rect">
            <a:avLst/>
          </a:prstGeom>
        </p:spPr>
        <p:txBody>
          <a:bodyPr/>
          <a:lstStyle/>
          <a:p>
            <a:pPr marL="342900" marR="0" lvl="0" indent="-342900" algn="l" defTabSz="914400" rtl="0" eaLnBrk="0" fontAlgn="base" latinLnBrk="0" hangingPunct="0">
              <a:spcBef>
                <a:spcPct val="20000"/>
              </a:spcBef>
              <a:spcAft>
                <a:spcPct val="0"/>
              </a:spcAft>
              <a:buClr>
                <a:schemeClr val="accent1"/>
              </a:buClr>
              <a:buSzPct val="80000"/>
              <a:buFont typeface="Wingdings" pitchFamily="2" charset="2"/>
              <a:buNone/>
              <a:defRPr/>
            </a:pPr>
            <a:r>
              <a:rPr kumimoji="1" lang="en-US" altLang="zh-CN" sz="2000" b="0" i="0" u="none" strike="noStrike" kern="0" cap="none" spc="0" normalizeH="0" baseline="0" noProof="0" dirty="0">
                <a:ln>
                  <a:noFill/>
                </a:ln>
                <a:solidFill>
                  <a:schemeClr val="tx1"/>
                </a:solidFill>
                <a:effectLst/>
                <a:uLnTx/>
                <a:uFillTx/>
                <a:latin typeface="+mn-lt"/>
                <a:ea typeface="+mn-ea"/>
                <a:cs typeface="+mn-cs"/>
              </a:rPr>
              <a:t>2</a:t>
            </a:r>
            <a:r>
              <a:rPr kumimoji="1" lang="zh-CN" altLang="en-US" sz="2000" b="0" i="0" u="none" strike="noStrike" kern="0" cap="none" spc="0" normalizeH="0" baseline="0" noProof="0" dirty="0">
                <a:ln>
                  <a:noFill/>
                </a:ln>
                <a:solidFill>
                  <a:schemeClr val="tx1"/>
                </a:solidFill>
                <a:effectLst/>
                <a:uLnTx/>
                <a:uFillTx/>
                <a:latin typeface="+mn-lt"/>
                <a:ea typeface="+mn-ea"/>
                <a:cs typeface="+mn-cs"/>
              </a:rPr>
              <a:t>、什么是概率算法？与常规算法有什么区别？试说说舍伍德、拉斯维加斯、蒙特卡罗算法各自的特点。</a:t>
            </a:r>
            <a:endParaRPr kumimoji="1" lang="en-US" altLang="zh-CN" sz="20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spcBef>
                <a:spcPct val="20000"/>
              </a:spcBef>
              <a:spcAft>
                <a:spcPct val="0"/>
              </a:spcAft>
              <a:buClr>
                <a:schemeClr val="accent1"/>
              </a:buClr>
              <a:buSzPct val="80000"/>
              <a:buFont typeface="Wingdings" pitchFamily="2" charset="2"/>
              <a:buNone/>
              <a:defRPr/>
            </a:pPr>
            <a:endParaRPr kumimoji="1" lang="en-US" altLang="zh-CN" sz="20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spcBef>
                <a:spcPct val="20000"/>
              </a:spcBef>
              <a:spcAft>
                <a:spcPct val="0"/>
              </a:spcAft>
              <a:buClr>
                <a:schemeClr val="accent1"/>
              </a:buClr>
              <a:buSzPct val="80000"/>
              <a:buFont typeface="Wingdings" pitchFamily="2" charset="2"/>
              <a:buNone/>
              <a:defRPr/>
            </a:pPr>
            <a:r>
              <a:rPr kumimoji="1" lang="en-US" altLang="zh-CN" sz="2000" b="0" i="0" u="none" strike="noStrike" kern="0" cap="none" spc="0" normalizeH="0" baseline="0" noProof="0" dirty="0">
                <a:ln>
                  <a:noFill/>
                </a:ln>
                <a:solidFill>
                  <a:schemeClr val="tx1"/>
                </a:solidFill>
                <a:effectLst/>
                <a:uLnTx/>
                <a:uFillTx/>
                <a:latin typeface="+mn-lt"/>
                <a:ea typeface="+mn-ea"/>
                <a:cs typeface="+mn-cs"/>
              </a:rPr>
              <a:t>3</a:t>
            </a:r>
            <a:r>
              <a:rPr kumimoji="1" lang="zh-CN" altLang="en-US" sz="2000" b="0" i="0" u="none" strike="noStrike" kern="0" cap="none" spc="0" normalizeH="0" baseline="0" noProof="0" dirty="0">
                <a:ln>
                  <a:noFill/>
                </a:ln>
                <a:solidFill>
                  <a:schemeClr val="tx1"/>
                </a:solidFill>
                <a:effectLst/>
                <a:uLnTx/>
                <a:uFillTx/>
                <a:latin typeface="+mn-lt"/>
                <a:ea typeface="+mn-ea"/>
                <a:cs typeface="+mn-cs"/>
              </a:rPr>
              <a:t>、试设计一个素数测试的偏真蒙特卡罗算法。要求对于测试的整数</a:t>
            </a:r>
            <a:r>
              <a:rPr kumimoji="1" lang="en-US" altLang="zh-CN" sz="2000" b="0" i="0" u="none" strike="noStrike" kern="0" cap="none" spc="0" normalizeH="0" baseline="0" noProof="0" dirty="0">
                <a:ln>
                  <a:noFill/>
                </a:ln>
                <a:solidFill>
                  <a:schemeClr val="tx1"/>
                </a:solidFill>
                <a:effectLst/>
                <a:uLnTx/>
                <a:uFillTx/>
                <a:latin typeface="+mn-lt"/>
                <a:ea typeface="+mn-ea"/>
                <a:cs typeface="+mn-cs"/>
              </a:rPr>
              <a:t>n</a:t>
            </a:r>
            <a:r>
              <a:rPr kumimoji="1" lang="zh-CN" altLang="en-US" sz="2000" b="0" i="0" u="none" strike="noStrike" kern="0" cap="none" spc="0" normalizeH="0" baseline="0" noProof="0" dirty="0">
                <a:ln>
                  <a:noFill/>
                </a:ln>
                <a:solidFill>
                  <a:schemeClr val="tx1"/>
                </a:solidFill>
                <a:effectLst/>
                <a:uLnTx/>
                <a:uFillTx/>
                <a:latin typeface="+mn-lt"/>
                <a:ea typeface="+mn-ea"/>
                <a:cs typeface="+mn-cs"/>
              </a:rPr>
              <a:t>，所述算法是一个关于</a:t>
            </a:r>
            <a:r>
              <a:rPr kumimoji="1" lang="en-US" altLang="zh-CN" sz="2000" b="0" i="0" u="none" strike="noStrike" kern="0" cap="none" spc="0" normalizeH="0" baseline="0" noProof="0" dirty="0" err="1">
                <a:ln>
                  <a:noFill/>
                </a:ln>
                <a:solidFill>
                  <a:schemeClr val="tx1"/>
                </a:solidFill>
                <a:effectLst/>
                <a:uLnTx/>
                <a:uFillTx/>
                <a:latin typeface="+mn-lt"/>
                <a:ea typeface="+mn-ea"/>
                <a:cs typeface="+mn-cs"/>
              </a:rPr>
              <a:t>logn</a:t>
            </a:r>
            <a:r>
              <a:rPr kumimoji="1" lang="zh-CN" altLang="en-US" sz="2000" b="0" i="0" u="none" strike="noStrike" kern="0" cap="none" spc="0" normalizeH="0" baseline="0" noProof="0" dirty="0">
                <a:ln>
                  <a:noFill/>
                </a:ln>
                <a:solidFill>
                  <a:schemeClr val="tx1"/>
                </a:solidFill>
                <a:effectLst/>
                <a:uLnTx/>
                <a:uFillTx/>
                <a:latin typeface="+mn-lt"/>
                <a:ea typeface="+mn-ea"/>
                <a:cs typeface="+mn-cs"/>
              </a:rPr>
              <a:t>的多项式时间算法。</a:t>
            </a:r>
            <a:endParaRPr kumimoji="1" lang="en-US" altLang="zh-CN" sz="20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spcBef>
                <a:spcPct val="20000"/>
              </a:spcBef>
              <a:spcAft>
                <a:spcPct val="0"/>
              </a:spcAft>
              <a:buClr>
                <a:schemeClr val="accent1"/>
              </a:buClr>
              <a:buSzPct val="80000"/>
              <a:buFont typeface="Wingdings" pitchFamily="2" charset="2"/>
              <a:buNone/>
              <a:defRPr/>
            </a:pPr>
            <a:endParaRPr kumimoji="1" lang="zh-CN" altLang="en-US" sz="20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cover dir="l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534160"/>
            <a:ext cx="10515600" cy="3085465"/>
          </a:xfrm>
        </p:spPr>
        <p:txBody>
          <a:bodyPr/>
          <a:lstStyle/>
          <a:p>
            <a:r>
              <a:rPr kumimoji="1" lang="en-US" altLang="zh-CN" sz="4000" kern="0" noProof="0" dirty="0" smtClean="0">
                <a:ln>
                  <a:noFill/>
                </a:ln>
                <a:uLnTx/>
                <a:uFillTx/>
                <a:latin typeface="+mj-lt"/>
                <a:sym typeface="+mn-ea"/>
              </a:rPr>
              <a:t>2-3</a:t>
            </a:r>
            <a:r>
              <a:rPr kumimoji="1" lang="zh-CN" altLang="en-US" sz="4000" kern="0" noProof="0" dirty="0" smtClean="0">
                <a:ln>
                  <a:noFill/>
                </a:ln>
                <a:uLnTx/>
                <a:uFillTx/>
                <a:latin typeface="+mj-lt"/>
                <a:sym typeface="+mn-ea"/>
              </a:rPr>
              <a:t>、设</a:t>
            </a:r>
            <a:r>
              <a:rPr kumimoji="1" lang="en-US" altLang="zh-CN" sz="4000" kern="0" noProof="0" dirty="0" smtClean="0">
                <a:ln>
                  <a:noFill/>
                </a:ln>
                <a:uLnTx/>
                <a:uFillTx/>
                <a:latin typeface="+mj-lt"/>
                <a:sym typeface="+mn-ea"/>
              </a:rPr>
              <a:t>a[0:n-1]</a:t>
            </a:r>
            <a:r>
              <a:rPr kumimoji="1" lang="zh-CN" altLang="en-US" sz="4000" kern="0" noProof="0" dirty="0" smtClean="0">
                <a:ln>
                  <a:noFill/>
                </a:ln>
                <a:uLnTx/>
                <a:uFillTx/>
                <a:latin typeface="+mj-lt"/>
                <a:sym typeface="+mn-ea"/>
              </a:rPr>
              <a:t>是已排好序的数组。请改写二分搜索算法，使得当搜索元素</a:t>
            </a:r>
            <a:r>
              <a:rPr kumimoji="1" lang="en-US" altLang="zh-CN" sz="4000" kern="0" noProof="0" dirty="0" smtClean="0">
                <a:ln>
                  <a:noFill/>
                </a:ln>
                <a:uLnTx/>
                <a:uFillTx/>
                <a:latin typeface="+mj-lt"/>
                <a:sym typeface="+mn-ea"/>
              </a:rPr>
              <a:t>x</a:t>
            </a:r>
            <a:r>
              <a:rPr kumimoji="1" lang="zh-CN" altLang="en-US" sz="4000" kern="0" noProof="0" dirty="0" smtClean="0">
                <a:ln>
                  <a:noFill/>
                </a:ln>
                <a:uLnTx/>
                <a:uFillTx/>
                <a:latin typeface="+mj-lt"/>
                <a:sym typeface="+mn-ea"/>
              </a:rPr>
              <a:t>不在数组中时，返回小于</a:t>
            </a:r>
            <a:r>
              <a:rPr kumimoji="1" lang="en-US" altLang="zh-CN" sz="4000" kern="0" noProof="0" dirty="0" smtClean="0">
                <a:ln>
                  <a:noFill/>
                </a:ln>
                <a:uLnTx/>
                <a:uFillTx/>
                <a:latin typeface="+mj-lt"/>
                <a:sym typeface="+mn-ea"/>
              </a:rPr>
              <a:t>x</a:t>
            </a:r>
            <a:r>
              <a:rPr kumimoji="1" lang="zh-CN" altLang="en-US" sz="4000" kern="0" noProof="0" dirty="0" smtClean="0">
                <a:ln>
                  <a:noFill/>
                </a:ln>
                <a:uLnTx/>
                <a:uFillTx/>
                <a:latin typeface="+mj-lt"/>
                <a:sym typeface="+mn-ea"/>
              </a:rPr>
              <a:t>的最大元素位置</a:t>
            </a:r>
            <a:r>
              <a:rPr kumimoji="1" lang="en-US" altLang="zh-CN" sz="4000" kern="0" noProof="0" dirty="0" err="1" smtClean="0">
                <a:ln>
                  <a:noFill/>
                </a:ln>
                <a:uLnTx/>
                <a:uFillTx/>
                <a:latin typeface="+mj-lt"/>
                <a:sym typeface="+mn-ea"/>
              </a:rPr>
              <a:t>i</a:t>
            </a:r>
            <a:r>
              <a:rPr kumimoji="1" lang="zh-CN" altLang="en-US" sz="4000" kern="0" noProof="0" dirty="0" smtClean="0">
                <a:ln>
                  <a:noFill/>
                </a:ln>
                <a:uLnTx/>
                <a:uFillTx/>
                <a:latin typeface="+mj-lt"/>
                <a:sym typeface="+mn-ea"/>
              </a:rPr>
              <a:t>和大于</a:t>
            </a:r>
            <a:r>
              <a:rPr kumimoji="1" lang="en-US" altLang="zh-CN" sz="4000" kern="0" noProof="0" dirty="0" smtClean="0">
                <a:ln>
                  <a:noFill/>
                </a:ln>
                <a:uLnTx/>
                <a:uFillTx/>
                <a:latin typeface="+mj-lt"/>
                <a:sym typeface="+mn-ea"/>
              </a:rPr>
              <a:t>x</a:t>
            </a:r>
            <a:r>
              <a:rPr kumimoji="1" lang="zh-CN" altLang="en-US" sz="4000" kern="0" noProof="0" dirty="0" smtClean="0">
                <a:ln>
                  <a:noFill/>
                </a:ln>
                <a:uLnTx/>
                <a:uFillTx/>
                <a:latin typeface="+mj-lt"/>
                <a:sym typeface="+mn-ea"/>
              </a:rPr>
              <a:t>的最小元素位置</a:t>
            </a:r>
            <a:r>
              <a:rPr kumimoji="1" lang="en-US" altLang="zh-CN" sz="4000" kern="0" noProof="0" dirty="0" smtClean="0">
                <a:ln>
                  <a:noFill/>
                </a:ln>
                <a:uLnTx/>
                <a:uFillTx/>
                <a:latin typeface="+mj-lt"/>
                <a:sym typeface="+mn-ea"/>
              </a:rPr>
              <a:t>j</a:t>
            </a:r>
            <a:r>
              <a:rPr kumimoji="1" lang="zh-CN" altLang="en-US" sz="4000" kern="0" noProof="0" dirty="0" smtClean="0">
                <a:ln>
                  <a:noFill/>
                </a:ln>
                <a:uLnTx/>
                <a:uFillTx/>
                <a:latin typeface="+mj-lt"/>
                <a:sym typeface="+mn-ea"/>
              </a:rPr>
              <a:t>。当搜索元素在数组中时，</a:t>
            </a:r>
            <a:r>
              <a:rPr kumimoji="1" lang="en-US" altLang="zh-CN" sz="4000" kern="0" noProof="0" dirty="0" err="1" smtClean="0">
                <a:ln>
                  <a:noFill/>
                </a:ln>
                <a:uLnTx/>
                <a:uFillTx/>
                <a:latin typeface="+mj-lt"/>
                <a:sym typeface="+mn-ea"/>
              </a:rPr>
              <a:t>i</a:t>
            </a:r>
            <a:r>
              <a:rPr kumimoji="1" lang="zh-CN" altLang="en-US" sz="4000" kern="0" noProof="0" dirty="0" smtClean="0">
                <a:ln>
                  <a:noFill/>
                </a:ln>
                <a:uLnTx/>
                <a:uFillTx/>
                <a:latin typeface="+mj-lt"/>
                <a:sym typeface="+mn-ea"/>
              </a:rPr>
              <a:t>和</a:t>
            </a:r>
            <a:r>
              <a:rPr kumimoji="1" lang="en-US" altLang="zh-CN" sz="4000" kern="0" noProof="0" dirty="0" smtClean="0">
                <a:ln>
                  <a:noFill/>
                </a:ln>
                <a:uLnTx/>
                <a:uFillTx/>
                <a:latin typeface="+mj-lt"/>
                <a:sym typeface="+mn-ea"/>
              </a:rPr>
              <a:t>j</a:t>
            </a:r>
            <a:r>
              <a:rPr kumimoji="1" lang="zh-CN" altLang="en-US" sz="4000" kern="0" noProof="0" dirty="0" smtClean="0">
                <a:ln>
                  <a:noFill/>
                </a:ln>
                <a:uLnTx/>
                <a:uFillTx/>
                <a:latin typeface="+mj-lt"/>
                <a:sym typeface="+mn-ea"/>
              </a:rPr>
              <a:t>相同，均为</a:t>
            </a:r>
            <a:r>
              <a:rPr kumimoji="1" lang="en-US" altLang="zh-CN" sz="4000" kern="0" noProof="0" dirty="0" smtClean="0">
                <a:ln>
                  <a:noFill/>
                </a:ln>
                <a:uLnTx/>
                <a:uFillTx/>
                <a:latin typeface="+mj-lt"/>
                <a:sym typeface="+mn-ea"/>
              </a:rPr>
              <a:t>x</a:t>
            </a:r>
            <a:r>
              <a:rPr kumimoji="1" lang="zh-CN" altLang="en-US" sz="4000" kern="0" noProof="0" dirty="0" smtClean="0">
                <a:ln>
                  <a:noFill/>
                </a:ln>
                <a:uLnTx/>
                <a:uFillTx/>
                <a:latin typeface="+mj-lt"/>
                <a:sym typeface="+mn-ea"/>
              </a:rPr>
              <a:t>在数组中的位置。</a:t>
            </a:r>
            <a:endParaRPr lang="zh-CN" altLang="en-US" sz="4000"/>
          </a:p>
        </p:txBody>
      </p:sp>
      <p:sp>
        <p:nvSpPr>
          <p:cNvPr id="81922" name="标题 1"/>
          <p:cNvSpPr>
            <a:spLocks noGrp="1"/>
          </p:cNvSpPr>
          <p:nvPr>
            <p:ph type="title"/>
          </p:nvPr>
        </p:nvSpPr>
        <p:spPr/>
        <p:txBody>
          <a:bodyPr vert="horz" wrap="square" lIns="91440" tIns="45720" rIns="91440" bIns="45720" anchor="ctr"/>
          <a:lstStyle/>
          <a:p>
            <a:r>
              <a:rPr lang="zh-CN" altLang="en-US" dirty="0"/>
              <a:t>作业</a:t>
            </a:r>
            <a:r>
              <a:rPr lang="en-US" altLang="zh-CN" dirty="0"/>
              <a:t>2</a:t>
            </a:r>
            <a:r>
              <a:rPr lang="zh-CN" altLang="en-US" dirty="0"/>
              <a:t>：（王晓东版教材习题</a:t>
            </a:r>
            <a:r>
              <a:rPr lang="en-US" altLang="zh-CN" dirty="0"/>
              <a:t>2</a:t>
            </a:r>
            <a:r>
              <a:rPr lang="zh-CN" altLang="en-US"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91160"/>
            <a:ext cx="5551170" cy="4351655"/>
          </a:xfrm>
        </p:spPr>
        <p:txBody>
          <a:bodyPr>
            <a:noAutofit/>
          </a:bodyPr>
          <a:lstStyle/>
          <a:p>
            <a:r>
              <a:rPr lang="zh-CN" altLang="en-US" sz="1800"/>
              <a:t>template&lt;class T&gt;</a:t>
            </a:r>
          </a:p>
          <a:p>
            <a:r>
              <a:rPr lang="zh-CN" altLang="en-US" sz="1800"/>
              <a:t> int binarySearch(T a[],const T&amp;x,int left,int ringht,int &amp;i,int &amp;j)</a:t>
            </a:r>
          </a:p>
          <a:p>
            <a:r>
              <a:rPr lang="zh-CN" altLang="en-US" sz="1800"/>
              <a:t> {</a:t>
            </a:r>
          </a:p>
          <a:p>
            <a:r>
              <a:rPr lang="zh-CN" altLang="en-US" sz="1800"/>
              <a:t>     int middle;</a:t>
            </a:r>
          </a:p>
          <a:p>
            <a:r>
              <a:rPr lang="zh-CN" altLang="en-US" sz="1800"/>
              <a:t>     while (left&lt;=right)</a:t>
            </a:r>
          </a:p>
          <a:p>
            <a:r>
              <a:rPr lang="zh-CN" altLang="en-US" sz="1800"/>
              <a:t>      {</a:t>
            </a:r>
          </a:p>
          <a:p>
            <a:r>
              <a:rPr lang="zh-CN" altLang="en-US" sz="1800"/>
              <a:t>       middle=(left+right)/2;</a:t>
            </a:r>
          </a:p>
          <a:p>
            <a:r>
              <a:rPr lang="zh-CN" altLang="en-US" sz="1800"/>
              <a:t>       if(x==a[middle])  </a:t>
            </a:r>
          </a:p>
          <a:p>
            <a:r>
              <a:rPr lang="zh-CN" altLang="en-US" sz="1800"/>
              <a:t>        {i=j=middle;</a:t>
            </a:r>
          </a:p>
          <a:p>
            <a:r>
              <a:rPr lang="zh-CN" altLang="en-US" sz="1800"/>
              <a:t>        return 1;}</a:t>
            </a:r>
          </a:p>
          <a:p>
            <a:r>
              <a:rPr lang="zh-CN" altLang="en-US" sz="1800"/>
              <a:t>       if(x&gt;a[middle])   left=middle+1;</a:t>
            </a:r>
          </a:p>
          <a:p>
            <a:r>
              <a:rPr lang="zh-CN" altLang="en-US" sz="1800"/>
              <a:t>       else right=middle-1;</a:t>
            </a:r>
          </a:p>
          <a:p>
            <a:r>
              <a:rPr lang="zh-CN" altLang="en-US" sz="1800"/>
              <a:t>      }</a:t>
            </a:r>
          </a:p>
          <a:p>
            <a:r>
              <a:rPr lang="zh-CN" altLang="en-US" sz="1800"/>
              <a:t>      i=right;j=left;</a:t>
            </a:r>
          </a:p>
          <a:p>
            <a:r>
              <a:rPr lang="zh-CN" altLang="en-US" sz="1800"/>
              <a:t>      return 0;</a:t>
            </a:r>
          </a:p>
          <a:p>
            <a:r>
              <a:rPr lang="zh-CN" altLang="en-US" sz="2100"/>
              <a:t> }</a:t>
            </a:r>
          </a:p>
        </p:txBody>
      </p:sp>
      <p:sp>
        <p:nvSpPr>
          <p:cNvPr id="4" name="内容占位符 2"/>
          <p:cNvSpPr>
            <a:spLocks noGrp="1"/>
          </p:cNvSpPr>
          <p:nvPr/>
        </p:nvSpPr>
        <p:spPr>
          <a:xfrm>
            <a:off x="6192520" y="658495"/>
            <a:ext cx="5551170" cy="57073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lang="zh-CN" altLang="en-US" sz="2100"/>
              <a:t>     </a:t>
            </a:r>
            <a:r>
              <a:rPr lang="zh-CN" altLang="en-US"/>
              <a:t>while (left&lt;=right)</a:t>
            </a:r>
          </a:p>
          <a:p>
            <a:r>
              <a:rPr lang="zh-CN" altLang="en-US"/>
              <a:t>      {middle=</a:t>
            </a:r>
            <a:r>
              <a:rPr lang="zh-CN" altLang="en-US">
                <a:solidFill>
                  <a:srgbClr val="FF0000"/>
                </a:solidFill>
              </a:rPr>
              <a:t>(left+right)/2 </a:t>
            </a:r>
            <a:r>
              <a:rPr lang="en-US" altLang="zh-CN">
                <a:solidFill>
                  <a:srgbClr val="FF0000"/>
                </a:solidFill>
              </a:rPr>
              <a:t>(1)</a:t>
            </a:r>
            <a:r>
              <a:rPr lang="zh-CN" altLang="en-US"/>
              <a:t>;</a:t>
            </a:r>
          </a:p>
          <a:p>
            <a:r>
              <a:rPr lang="zh-CN" altLang="en-US"/>
              <a:t>       if(x==a[middle]) </a:t>
            </a:r>
            <a:r>
              <a:rPr lang="zh-CN" altLang="en-US">
                <a:solidFill>
                  <a:srgbClr val="FF0000"/>
                </a:solidFill>
              </a:rPr>
              <a:t> </a:t>
            </a:r>
            <a:r>
              <a:rPr lang="en-US" altLang="zh-CN">
                <a:solidFill>
                  <a:srgbClr val="FF0000"/>
                </a:solidFill>
              </a:rPr>
              <a:t>(2)</a:t>
            </a:r>
          </a:p>
          <a:p>
            <a:r>
              <a:rPr lang="zh-CN" altLang="en-US"/>
              <a:t>        {  i=j=middle; return 1;</a:t>
            </a:r>
          </a:p>
          <a:p>
            <a:r>
              <a:rPr lang="zh-CN" altLang="en-US"/>
              <a:t>        }</a:t>
            </a:r>
          </a:p>
          <a:p>
            <a:r>
              <a:rPr lang="zh-CN" altLang="en-US"/>
              <a:t>       if(x&gt;a[middle])   left=middle+1;</a:t>
            </a:r>
          </a:p>
          <a:p>
            <a:r>
              <a:rPr lang="zh-CN" altLang="en-US"/>
              <a:t>       else right=middle-1;</a:t>
            </a:r>
          </a:p>
          <a:p>
            <a:r>
              <a:rPr lang="zh-CN" altLang="en-US"/>
              <a:t>      }</a:t>
            </a:r>
          </a:p>
          <a:p>
            <a:r>
              <a:rPr lang="zh-CN" altLang="en-US"/>
              <a:t>     </a:t>
            </a:r>
            <a:r>
              <a:rPr lang="zh-CN" altLang="en-US">
                <a:solidFill>
                  <a:srgbClr val="FF0000"/>
                </a:solidFill>
              </a:rPr>
              <a:t> i=right;j=left;</a:t>
            </a:r>
            <a:r>
              <a:rPr lang="en-US" altLang="zh-CN">
                <a:solidFill>
                  <a:srgbClr val="FF0000"/>
                </a:solidFill>
              </a:rPr>
              <a:t>(3)</a:t>
            </a:r>
          </a:p>
          <a:p>
            <a:r>
              <a:rPr lang="en-US" altLang="zh-CN">
                <a:solidFill>
                  <a:srgbClr val="FF0000"/>
                </a:solidFill>
              </a:rPr>
              <a:t>(1)</a:t>
            </a:r>
            <a:r>
              <a:rPr lang="zh-CN" altLang="en-US">
                <a:solidFill>
                  <a:srgbClr val="FF0000"/>
                </a:solidFill>
              </a:rPr>
              <a:t>折中，</a:t>
            </a:r>
            <a:r>
              <a:rPr lang="en-US" altLang="zh-CN">
                <a:solidFill>
                  <a:srgbClr val="FF0000"/>
                </a:solidFill>
              </a:rPr>
              <a:t>(2)</a:t>
            </a:r>
            <a:r>
              <a:rPr lang="zh-CN" altLang="en-US">
                <a:solidFill>
                  <a:srgbClr val="FF0000"/>
                </a:solidFill>
              </a:rPr>
              <a:t>找到与</a:t>
            </a:r>
            <a:r>
              <a:rPr lang="en-US" altLang="zh-CN">
                <a:solidFill>
                  <a:srgbClr val="FF0000"/>
                </a:solidFill>
              </a:rPr>
              <a:t>X</a:t>
            </a:r>
            <a:r>
              <a:rPr lang="zh-CN" altLang="en-US">
                <a:solidFill>
                  <a:srgbClr val="FF0000"/>
                </a:solidFill>
              </a:rPr>
              <a:t>相同值的情况，</a:t>
            </a:r>
            <a:r>
              <a:rPr lang="en-US" altLang="zh-CN">
                <a:solidFill>
                  <a:srgbClr val="FF0000"/>
                </a:solidFill>
              </a:rPr>
              <a:t>(3)</a:t>
            </a:r>
            <a:r>
              <a:rPr lang="zh-CN" altLang="en-US">
                <a:solidFill>
                  <a:srgbClr val="FF0000"/>
                </a:solidFill>
              </a:rPr>
              <a:t>未找到相同值的情况</a:t>
            </a:r>
          </a:p>
          <a:p>
            <a:endParaRPr lang="zh-CN" altLang="en-US" sz="21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p:cNvSpPr>
          <p:nvPr>
            <p:ph type="title"/>
          </p:nvPr>
        </p:nvSpPr>
        <p:spPr/>
        <p:txBody>
          <a:bodyPr vert="horz" wrap="square" lIns="91440" tIns="45720" rIns="91440" bIns="45720" anchor="ctr"/>
          <a:lstStyle/>
          <a:p>
            <a:r>
              <a:rPr lang="zh-CN" altLang="en-US" dirty="0"/>
              <a:t>作业</a:t>
            </a:r>
            <a:r>
              <a:rPr lang="en-US" altLang="zh-CN" dirty="0"/>
              <a:t>2</a:t>
            </a:r>
            <a:r>
              <a:rPr lang="zh-CN" altLang="en-US" dirty="0"/>
              <a:t>：</a:t>
            </a:r>
          </a:p>
        </p:txBody>
      </p:sp>
      <p:sp>
        <p:nvSpPr>
          <p:cNvPr id="82947" name="内容占位符 2"/>
          <p:cNvSpPr>
            <a:spLocks noGrp="1"/>
          </p:cNvSpPr>
          <p:nvPr>
            <p:ph idx="1"/>
          </p:nvPr>
        </p:nvSpPr>
        <p:spPr/>
        <p:txBody>
          <a:bodyPr vert="horz" wrap="square" lIns="91440" tIns="45720" rIns="91440" bIns="45720" anchor="t"/>
          <a:lstStyle/>
          <a:p>
            <a:r>
              <a:rPr lang="en-US" altLang="zh-CN" dirty="0"/>
              <a:t>2-32</a:t>
            </a:r>
            <a:r>
              <a:rPr lang="zh-CN" altLang="en-US" dirty="0"/>
              <a:t>、设有</a:t>
            </a:r>
            <a:r>
              <a:rPr lang="en-US" altLang="zh-CN" dirty="0"/>
              <a:t>n</a:t>
            </a:r>
            <a:r>
              <a:rPr lang="zh-CN" altLang="en-US" dirty="0"/>
              <a:t>个运动员要进行网球循环赛。设计一个满足以下要求的比赛日程表：</a:t>
            </a:r>
            <a:endParaRPr lang="en-US" altLang="zh-CN" dirty="0"/>
          </a:p>
          <a:p>
            <a:pPr>
              <a:buNone/>
            </a:pPr>
            <a:r>
              <a:rPr lang="en-US" altLang="zh-CN" dirty="0"/>
              <a:t>     (1)</a:t>
            </a:r>
            <a:r>
              <a:rPr lang="zh-CN" altLang="en-US" dirty="0"/>
              <a:t>每个选手必须与其他</a:t>
            </a:r>
            <a:r>
              <a:rPr lang="en-US" altLang="zh-CN" dirty="0"/>
              <a:t>n-1</a:t>
            </a:r>
            <a:r>
              <a:rPr lang="zh-CN" altLang="en-US" dirty="0"/>
              <a:t>个选手各赛一次；</a:t>
            </a:r>
            <a:endParaRPr lang="en-US" altLang="zh-CN" dirty="0"/>
          </a:p>
          <a:p>
            <a:pPr>
              <a:buNone/>
            </a:pPr>
            <a:r>
              <a:rPr lang="en-US" altLang="zh-CN" dirty="0"/>
              <a:t>     (2)</a:t>
            </a:r>
            <a:r>
              <a:rPr lang="zh-CN" altLang="en-US" dirty="0"/>
              <a:t>每个选手一天只能赛一次；</a:t>
            </a:r>
            <a:endParaRPr lang="en-US" altLang="zh-CN" dirty="0"/>
          </a:p>
          <a:p>
            <a:pPr>
              <a:buNone/>
            </a:pPr>
            <a:r>
              <a:rPr lang="en-US" altLang="zh-CN" dirty="0"/>
              <a:t>     (3)</a:t>
            </a:r>
            <a:r>
              <a:rPr lang="zh-CN" altLang="en-US" dirty="0"/>
              <a:t>当</a:t>
            </a:r>
            <a:r>
              <a:rPr lang="en-US" altLang="zh-CN" dirty="0"/>
              <a:t>n</a:t>
            </a:r>
            <a:r>
              <a:rPr lang="zh-CN" altLang="en-US" dirty="0"/>
              <a:t>是偶数时，循环赛进行</a:t>
            </a:r>
            <a:r>
              <a:rPr lang="en-US" altLang="zh-CN" dirty="0"/>
              <a:t>n-1</a:t>
            </a:r>
            <a:r>
              <a:rPr lang="zh-CN" altLang="en-US" dirty="0"/>
              <a:t>天。当</a:t>
            </a:r>
            <a:r>
              <a:rPr lang="en-US" altLang="zh-CN" dirty="0"/>
              <a:t>n</a:t>
            </a:r>
            <a:r>
              <a:rPr lang="zh-CN" altLang="en-US" dirty="0"/>
              <a:t>是奇数时，循环赛进行</a:t>
            </a:r>
            <a:r>
              <a:rPr lang="en-US" altLang="zh-CN" dirty="0"/>
              <a:t>n</a:t>
            </a:r>
            <a:r>
              <a:rPr lang="zh-CN" altLang="en-US" dirty="0"/>
              <a:t>天。</a:t>
            </a:r>
            <a:endParaRPr lang="en-US" altLang="zh-CN" dirty="0"/>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spcBef>
                <a:spcPct val="50000"/>
              </a:spcBef>
              <a:spcAft>
                <a:spcPct val="0"/>
              </a:spcAft>
              <a:buClrTx/>
              <a:buSzTx/>
              <a:buFontTx/>
              <a:buNone/>
              <a:defRPr/>
            </a:pPr>
            <a:fld id="{AD3138D9-96C3-4ED4-900D-DE65573E32AF}" type="datetime1">
              <a:rPr kumimoji="0" lang="zh-CN" altLang="en-US" sz="1400" b="0" i="0" u="none" strike="noStrike" kern="1200" cap="none" spc="0" normalizeH="0" baseline="0" noProof="0" smtClean="0">
                <a:ln>
                  <a:noFill/>
                </a:ln>
                <a:solidFill>
                  <a:schemeClr val="tx1"/>
                </a:solidFill>
                <a:effectLst/>
                <a:uLnTx/>
                <a:uFillTx/>
                <a:latin typeface="+mn-lt"/>
                <a:ea typeface="宋体" pitchFamily="2" charset="-122"/>
                <a:cs typeface="+mn-cs"/>
              </a:rPr>
              <a:t>2018/6/25</a:t>
            </a:fld>
            <a:endParaRPr kumimoji="0" lang="en-US" altLang="zh-CN" sz="1400" b="0" i="0" u="none" strike="noStrike" kern="1200" cap="none" spc="0" normalizeH="0" baseline="0" noProof="0">
              <a:ln>
                <a:noFill/>
              </a:ln>
              <a:solidFill>
                <a:schemeClr val="tx1"/>
              </a:solidFill>
              <a:effectLst/>
              <a:uLnTx/>
              <a:uFillTx/>
              <a:latin typeface="+mn-lt"/>
              <a:ea typeface="宋体"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spcBef>
                <a:spcPct val="50000"/>
              </a:spcBef>
              <a:spcAft>
                <a:spcPct val="0"/>
              </a:spcAft>
              <a:buClrTx/>
              <a:buSzTx/>
              <a:buFontTx/>
              <a:buNone/>
              <a:defRPr/>
            </a:pPr>
            <a:r>
              <a:rPr kumimoji="0" lang="zh-CN" altLang="en-US" sz="1400" b="0" i="0" u="none" strike="noStrike" kern="1200" cap="none" spc="0" normalizeH="0" baseline="0" noProof="0" smtClean="0">
                <a:ln>
                  <a:noFill/>
                </a:ln>
                <a:solidFill>
                  <a:schemeClr val="tx1"/>
                </a:solidFill>
                <a:effectLst/>
                <a:uLnTx/>
                <a:uFillTx/>
                <a:latin typeface="+mn-lt"/>
                <a:ea typeface="宋体" pitchFamily="2" charset="-122"/>
                <a:cs typeface="+mn-cs"/>
              </a:rPr>
              <a:t>计算机算法设计与分析</a:t>
            </a:r>
            <a:endParaRPr kumimoji="0" lang="en-US" altLang="zh-CN" sz="1400" b="0" i="0" u="none" strike="noStrike" kern="1200" cap="none" spc="0" normalizeH="0" baseline="0" noProof="0">
              <a:ln>
                <a:noFill/>
              </a:ln>
              <a:solidFill>
                <a:schemeClr val="tx1"/>
              </a:solidFill>
              <a:effectLst/>
              <a:uLnTx/>
              <a:uFillTx/>
              <a:latin typeface="+mn-lt"/>
              <a:ea typeface="宋体" pitchFamily="2" charset="-122"/>
              <a:cs typeface="+mn-cs"/>
            </a:endParaRP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lvl="0" algn="r" eaLnBrk="1" hangingPunct="1">
              <a:spcBef>
                <a:spcPct val="50000"/>
              </a:spcBef>
            </a:pPr>
            <a:fld id="{9A0DB2DC-4C9A-4742-B13C-FB6460FD3503}" type="slidenum">
              <a:rPr lang="zh-CN" altLang="en-US" sz="1400" dirty="0">
                <a:latin typeface="Arial" pitchFamily="34" charset="0"/>
              </a:rPr>
              <a:t>6</a:t>
            </a:fld>
            <a:endParaRPr lang="en-US" altLang="zh-CN" sz="1400" dirty="0">
              <a:latin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6870" y="369570"/>
            <a:ext cx="11245215" cy="5810885"/>
          </a:xfrm>
        </p:spPr>
        <p:txBody>
          <a:bodyPr>
            <a:noAutofit/>
          </a:bodyPr>
          <a:lstStyle/>
          <a:p>
            <a:r>
              <a:rPr lang="zh-CN" altLang="en-US"/>
              <a:t>按分治策略，我们可以将所有的选手分为两半，则n个选手的比赛日程表可以通过n/2个选手的比赛日程表来决定。递归地用这种一分为二的策略对选手进行划分，直到只剩下两个选手时，比赛日程表的制定就变得很简单。这时只要让这两个选手进行比赛就可以了。</a:t>
            </a:r>
            <a:r>
              <a:rPr lang="zh-CN" altLang="en-US">
                <a:sym typeface="+mn-ea"/>
              </a:rPr>
              <a:t>如图，所列出的正方形表是8个选手的比赛日程表。其中左上角与左下角的两小块分别为选手1至选手4和选手5至选手8前3天的比赛日程。</a:t>
            </a:r>
            <a:endParaRPr lang="zh-CN" altLang="en-US"/>
          </a:p>
        </p:txBody>
      </p:sp>
      <p:pic>
        <p:nvPicPr>
          <p:cNvPr id="4" name="图片 3"/>
          <p:cNvPicPr>
            <a:picLocks noChangeAspect="1"/>
          </p:cNvPicPr>
          <p:nvPr/>
        </p:nvPicPr>
        <p:blipFill>
          <a:blip r:embed="rId2"/>
          <a:stretch>
            <a:fillRect/>
          </a:stretch>
        </p:blipFill>
        <p:spPr>
          <a:xfrm>
            <a:off x="5535930" y="2691130"/>
            <a:ext cx="6443980" cy="3941445"/>
          </a:xfrm>
          <a:prstGeom prst="rect">
            <a:avLst/>
          </a:prstGeom>
        </p:spPr>
      </p:pic>
      <p:sp>
        <p:nvSpPr>
          <p:cNvPr id="5" name="内容占位符 2"/>
          <p:cNvSpPr>
            <a:spLocks noGrp="1"/>
          </p:cNvSpPr>
          <p:nvPr/>
        </p:nvSpPr>
        <p:spPr>
          <a:xfrm>
            <a:off x="373380" y="2806700"/>
            <a:ext cx="5240655" cy="56445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lang="zh-CN" altLang="en-US"/>
              <a:t>将左上角小块中的所有数字按其相对位置抄到右下角，又将左下角小块中的所有数字按其相对位置抄到右上角，这样我们就分别安排好了选手1至选手4和选手5至选手8在后4天的比赛日程。依此思想容易将这个比赛日程表推广到具有任意多个选手的情形。</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网球循环赛日程表：</a:t>
            </a:r>
          </a:p>
        </p:txBody>
      </p:sp>
      <p:sp>
        <p:nvSpPr>
          <p:cNvPr id="3" name="内容占位符 2"/>
          <p:cNvSpPr>
            <a:spLocks noGrp="1"/>
          </p:cNvSpPr>
          <p:nvPr>
            <p:ph idx="1"/>
          </p:nvPr>
        </p:nvSpPr>
        <p:spPr>
          <a:xfrm>
            <a:off x="839470" y="1827530"/>
            <a:ext cx="4503420" cy="4351655"/>
          </a:xfrm>
        </p:spPr>
        <p:txBody>
          <a:bodyPr/>
          <a:lstStyle/>
          <a:p>
            <a:r>
              <a:rPr lang="zh-CN" altLang="en-US"/>
              <a:t>分治法</a:t>
            </a:r>
          </a:p>
          <a:p>
            <a:r>
              <a:rPr lang="zh-CN" altLang="en-US"/>
              <a:t>  void tourna(int n)</a:t>
            </a:r>
          </a:p>
          <a:p>
            <a:r>
              <a:rPr lang="zh-CN" altLang="en-US"/>
              <a:t>  {</a:t>
            </a:r>
          </a:p>
          <a:p>
            <a:r>
              <a:rPr lang="zh-CN" altLang="en-US"/>
              <a:t>   if(n==1) {a[1][1]=1;return;}</a:t>
            </a:r>
          </a:p>
          <a:p>
            <a:r>
              <a:rPr lang="zh-CN" altLang="en-US"/>
              <a:t>   tourna(n/2);</a:t>
            </a:r>
          </a:p>
          <a:p>
            <a:r>
              <a:rPr lang="zh-CN" altLang="en-US"/>
              <a:t>   copy(n);</a:t>
            </a:r>
          </a:p>
          <a:p>
            <a:r>
              <a:rPr lang="zh-CN" altLang="en-US"/>
              <a:t>  }</a:t>
            </a:r>
          </a:p>
        </p:txBody>
      </p:sp>
      <p:sp>
        <p:nvSpPr>
          <p:cNvPr id="4" name="内容占位符 2"/>
          <p:cNvSpPr>
            <a:spLocks noGrp="1"/>
          </p:cNvSpPr>
          <p:nvPr/>
        </p:nvSpPr>
        <p:spPr>
          <a:xfrm>
            <a:off x="5455285" y="1737360"/>
            <a:ext cx="5245735" cy="34048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lang="en-US" altLang="zh-CN"/>
              <a:t>其中，</a:t>
            </a:r>
            <a:r>
              <a:rPr lang="en-US" altLang="zh-CN">
                <a:solidFill>
                  <a:srgbClr val="FF0000"/>
                </a:solidFill>
              </a:rPr>
              <a:t>算法copy将左下角递归计算出的小块中的所有数字按其相对位置抄到右下角，将右上角小块中的所有数字加n/2后按其相对位置抄到左下角，将左下角小块中的所有数字按其相对位置抄到右上角</a:t>
            </a:r>
            <a:r>
              <a:rPr lang="en-US" altLang="zh-CN"/>
              <a:t>，这样就完成了比赛日程表。</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835" y="325755"/>
            <a:ext cx="4335780" cy="4850765"/>
          </a:xfrm>
        </p:spPr>
        <p:txBody>
          <a:bodyPr>
            <a:noAutofit/>
          </a:bodyPr>
          <a:lstStyle/>
          <a:p>
            <a:r>
              <a:rPr lang="zh-CN" altLang="en-US"/>
              <a:t>void copy(int n)</a:t>
            </a:r>
          </a:p>
          <a:p>
            <a:r>
              <a:rPr lang="zh-CN" altLang="en-US"/>
              <a:t>    {</a:t>
            </a:r>
          </a:p>
          <a:p>
            <a:r>
              <a:rPr lang="zh-CN" altLang="en-US"/>
              <a:t>       int m=n/2;</a:t>
            </a:r>
          </a:p>
          <a:p>
            <a:r>
              <a:rPr lang="zh-CN" altLang="en-US"/>
              <a:t>       for(int i=1;i&lt;=m;i++)</a:t>
            </a:r>
          </a:p>
          <a:p>
            <a:r>
              <a:rPr lang="zh-CN" altLang="en-US"/>
              <a:t>          for(int j=1;j&lt;=m;j++)</a:t>
            </a:r>
          </a:p>
          <a:p>
            <a:r>
              <a:rPr lang="zh-CN" altLang="en-US"/>
              <a:t>           {</a:t>
            </a:r>
          </a:p>
          <a:p>
            <a:r>
              <a:rPr lang="zh-CN" altLang="en-US"/>
              <a:t>             a[i][j+m]=a[i][j]+m;</a:t>
            </a:r>
          </a:p>
          <a:p>
            <a:r>
              <a:rPr lang="zh-CN" altLang="en-US"/>
              <a:t>             a[i+m][j]=a[i][j+m];</a:t>
            </a:r>
          </a:p>
          <a:p>
            <a:r>
              <a:rPr lang="zh-CN" altLang="en-US"/>
              <a:t>             a[i+m][j+m]=a[i][j];</a:t>
            </a:r>
          </a:p>
          <a:p>
            <a:r>
              <a:rPr lang="zh-CN" altLang="en-US"/>
              <a:t>           }</a:t>
            </a:r>
          </a:p>
          <a:p>
            <a:r>
              <a:rPr lang="zh-CN" altLang="en-US"/>
              <a:t>    }</a:t>
            </a:r>
          </a:p>
        </p:txBody>
      </p:sp>
      <p:sp>
        <p:nvSpPr>
          <p:cNvPr id="4" name="内容占位符 2"/>
          <p:cNvSpPr>
            <a:spLocks noGrp="1"/>
          </p:cNvSpPr>
          <p:nvPr/>
        </p:nvSpPr>
        <p:spPr>
          <a:xfrm>
            <a:off x="5719445" y="330200"/>
            <a:ext cx="5463540" cy="54775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lang="zh-CN" altLang="en-US"/>
              <a:t>对于一般的正整数n，当n为奇数时，增设一个虚拟选手n+1，将问题转换为n时偶数的情形。当选手与虚拟选手比赛时，表示轮空。因此只要关注n为偶数的情形即可。</a:t>
            </a:r>
          </a:p>
          <a:p>
            <a:r>
              <a:rPr lang="zh-CN" altLang="en-US"/>
              <a:t>   </a:t>
            </a:r>
            <a:r>
              <a:rPr lang="zh-CN" altLang="en-US">
                <a:solidFill>
                  <a:srgbClr val="FF0000"/>
                </a:solidFill>
              </a:rPr>
              <a:t>当n/2为偶数时，与n=2^k的情形类似，可用分治法求解。</a:t>
            </a:r>
          </a:p>
          <a:p>
            <a:r>
              <a:rPr lang="zh-CN" altLang="en-US"/>
              <a:t> </a:t>
            </a:r>
            <a:r>
              <a:rPr lang="zh-CN" altLang="en-US">
                <a:solidFill>
                  <a:srgbClr val="FF0000"/>
                </a:solidFill>
              </a:rPr>
              <a:t>  当n/2为奇数时，递归返回的轮空的比赛要做进一步处理。其中一种方式是在前n/2轮比赛中让轮空选手与下一个为参赛选手进行比赛。</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9、12、16、19、20、26、28"/>
  <p:tag name="KSO_WM_TEMPLATE_CATEGORY" val="custom"/>
  <p:tag name="KSO_WM_TEMPLATE_INDEX" val="160334"/>
  <p:tag name="KSO_WM_TAG_VERSION" val="1.0"/>
  <p:tag name="KSO_WM_SLIDE_ID" val="custom160334_1"/>
  <p:tag name="KSO_WM_SLIDE_INDEX" val="1"/>
  <p:tag name="KSO_WM_SLIDE_ITEM_CNT" val="2"/>
  <p:tag name="KSO_WM_SLIDE_LAYOUT" val="a_b"/>
  <p:tag name="KSO_WM_SLIDE_LAYOUT_CNT" val="1_1"/>
  <p:tag name="KSO_WM_SLIDE_TYPE" val="title"/>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4"/>
  <p:tag name="KSO_WM_UNIT_TYPE" val="a"/>
  <p:tag name="KSO_WM_UNIT_INDEX" val="1"/>
  <p:tag name="KSO_WM_UNIT_ID" val="custom160334_1*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4"/>
  <p:tag name="KSO_WM_UNIT_TYPE" val="b"/>
  <p:tag name="KSO_WM_UNIT_INDEX" val="1"/>
  <p:tag name="KSO_WM_UNIT_ID" val="custom160334_1*b*1"/>
  <p:tag name="KSO_WM_UNIT_CLEAR" val="1"/>
  <p:tag name="KSO_WM_UNIT_LAYERLEVEL" val="1"/>
  <p:tag name="KSO_WM_UNIT_VALUE" val="26"/>
  <p:tag name="KSO_WM_UNIT_ISCONTENTSTITLE" val="0"/>
  <p:tag name="KSO_WM_UNIT_HIGHLIGHT" val="0"/>
  <p:tag name="KSO_WM_UNIT_COMPATIBLE" val="0"/>
  <p:tag name="KSO_WM_UNIT_PRESET_TEXT_INDEX" val="3"/>
  <p:tag name="KSO_WM_UNIT_PRESET_TEXT_LEN" val="1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A000120141114A01PWBG">
  <a:themeElements>
    <a:clrScheme name="自定义 242">
      <a:dk1>
        <a:srgbClr val="5F5F5F"/>
      </a:dk1>
      <a:lt1>
        <a:sysClr val="window" lastClr="FFFFFF"/>
      </a:lt1>
      <a:dk2>
        <a:srgbClr val="4D4D4D"/>
      </a:dk2>
      <a:lt2>
        <a:srgbClr val="FFFFFF"/>
      </a:lt2>
      <a:accent1>
        <a:srgbClr val="549E39"/>
      </a:accent1>
      <a:accent2>
        <a:srgbClr val="8AB833"/>
      </a:accent2>
      <a:accent3>
        <a:srgbClr val="4AB5C4"/>
      </a:accent3>
      <a:accent4>
        <a:srgbClr val="1EA66F"/>
      </a:accent4>
      <a:accent5>
        <a:srgbClr val="BA6906"/>
      </a:accent5>
      <a:accent6>
        <a:srgbClr val="0989B1"/>
      </a:accent6>
      <a:hlink>
        <a:srgbClr val="FFC000"/>
      </a:hlink>
      <a:folHlink>
        <a:srgbClr val="86A795"/>
      </a:folHlink>
    </a:clrScheme>
    <a:fontScheme name="自定义 15">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4081</Words>
  <Application>Microsoft Office PowerPoint</Application>
  <PresentationFormat>自定义</PresentationFormat>
  <Paragraphs>311</Paragraphs>
  <Slides>30</Slides>
  <Notes>0</Notes>
  <HiddenSlides>0</HiddenSlides>
  <MMClips>0</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30</vt:i4>
      </vt:variant>
    </vt:vector>
  </HeadingPairs>
  <TitlesOfParts>
    <vt:vector size="33" baseType="lpstr">
      <vt:lpstr>Office 主题</vt:lpstr>
      <vt:lpstr>A000120141114A01PWBG</vt:lpstr>
      <vt:lpstr>Equation.DSMT4</vt:lpstr>
      <vt:lpstr>计算机算法设计与分析习题课</vt:lpstr>
      <vt:lpstr>自我简介：</vt:lpstr>
      <vt:lpstr>作业1：(王晓东版）</vt:lpstr>
      <vt:lpstr>作业2：（王晓东版教材习题2）</vt:lpstr>
      <vt:lpstr>PowerPoint 演示文稿</vt:lpstr>
      <vt:lpstr>作业2：</vt:lpstr>
      <vt:lpstr>PowerPoint 演示文稿</vt:lpstr>
      <vt:lpstr>网球循环赛日程表：</vt:lpstr>
      <vt:lpstr>PowerPoint 演示文稿</vt:lpstr>
      <vt:lpstr>PowerPoint 演示文稿</vt:lpstr>
      <vt:lpstr>作业3：（王晓东版教材习题3）</vt:lpstr>
      <vt:lpstr>作业5：（王晓东版教材习题5）</vt:lpstr>
      <vt:lpstr>PowerPoint 演示文稿</vt:lpstr>
      <vt:lpstr>PowerPoint 演示文稿</vt:lpstr>
      <vt:lpstr>PowerPoint 演示文稿</vt:lpstr>
      <vt:lpstr>作业7：</vt:lpstr>
      <vt:lpstr>PowerPoint 演示文稿</vt:lpstr>
      <vt:lpstr>PowerPoint 演示文稿</vt:lpstr>
      <vt:lpstr>作业8：</vt:lpstr>
      <vt:lpstr>回溯法：</vt:lpstr>
      <vt:lpstr>PowerPoint 演示文稿</vt:lpstr>
      <vt:lpstr>KMP算法：</vt:lpstr>
      <vt:lpstr>KMP方法：</vt:lpstr>
      <vt:lpstr>next函数值数组计算方法：</vt:lpstr>
      <vt:lpstr>PowerPoint 演示文稿</vt:lpstr>
      <vt:lpstr>作业2：（王晓东版教材习题2）</vt:lpstr>
      <vt:lpstr>作业3：</vt:lpstr>
      <vt:lpstr>作业4：（王晓东版习题4）</vt:lpstr>
      <vt:lpstr>作业5：</vt:lpstr>
      <vt:lpstr>作业7：</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gw</cp:lastModifiedBy>
  <cp:revision>25</cp:revision>
  <dcterms:created xsi:type="dcterms:W3CDTF">2016-05-17T12:08:00Z</dcterms:created>
  <dcterms:modified xsi:type="dcterms:W3CDTF">2018-06-25T10:12:23Z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2052-10.1.0.5457</vt:lpwstr>
  </property>
</Properties>
</file>