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382" r:id="rId3"/>
    <p:sldId id="322" r:id="rId4"/>
    <p:sldId id="377" r:id="rId5"/>
    <p:sldId id="326" r:id="rId6"/>
    <p:sldId id="383" r:id="rId7"/>
    <p:sldId id="325" r:id="rId8"/>
    <p:sldId id="367" r:id="rId9"/>
    <p:sldId id="378" r:id="rId10"/>
    <p:sldId id="379" r:id="rId11"/>
    <p:sldId id="380" r:id="rId12"/>
    <p:sldId id="381" r:id="rId13"/>
    <p:sldId id="389" r:id="rId14"/>
    <p:sldId id="390" r:id="rId15"/>
    <p:sldId id="332" r:id="rId16"/>
    <p:sldId id="391" r:id="rId17"/>
    <p:sldId id="339" r:id="rId18"/>
    <p:sldId id="392" r:id="rId19"/>
    <p:sldId id="375" r:id="rId20"/>
    <p:sldId id="393" r:id="rId21"/>
    <p:sldId id="394" r:id="rId22"/>
    <p:sldId id="395" r:id="rId23"/>
    <p:sldId id="396" r:id="rId24"/>
    <p:sldId id="294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382"/>
            <p14:sldId id="322"/>
            <p14:sldId id="377"/>
            <p14:sldId id="326"/>
            <p14:sldId id="383"/>
            <p14:sldId id="325"/>
            <p14:sldId id="367"/>
            <p14:sldId id="378"/>
            <p14:sldId id="379"/>
            <p14:sldId id="380"/>
            <p14:sldId id="381"/>
            <p14:sldId id="389"/>
            <p14:sldId id="390"/>
            <p14:sldId id="332"/>
            <p14:sldId id="391"/>
            <p14:sldId id="339"/>
          </p14:sldIdLst>
        </p14:section>
        <p14:section name="설계단계" id="{079FB007-4044-4E60-AD09-4E9512A5438F}">
          <p14:sldIdLst>
            <p14:sldId id="392"/>
            <p14:sldId id="375"/>
            <p14:sldId id="393"/>
            <p14:sldId id="394"/>
            <p14:sldId id="395"/>
            <p14:sldId id="39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E8E911-0CB3-8B38-B243-BD927FA74830}" name="이 상민" initials="상이" userId="S::lsm@fkiims.onmicrosoft.com::64505b25-1d12-486c-9a86-910d06e208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105" d="100"/>
          <a:sy n="105" d="100"/>
        </p:scale>
        <p:origin x="15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EB9DD-C653-CA4A-AAFE-29C34ADD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6B9BD-70BB-4A68-B04C-F396CC32828F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FF1EA-BC71-BE34-A6ED-DF86ABE9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CB34E-48A8-D7F4-7ED3-2CB5A08C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B6DD7-F623-4EDE-A8FD-4B08756759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3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C7454-CB5F-4404-036A-DDCE3809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93D7D-D42E-48B1-8D01-28F9185FB89C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CA164-A2C5-3B1C-25DB-334A02D8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BDC47-8CDD-2411-D793-C899336D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61670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6BFF2-8729-4FFC-BDAB-72B0CAE516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39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6D139-8C38-304D-3592-4B14C45A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60CD3-8758-4E57-9AB7-EFB3A73B0FBF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FA530-83D8-CE4E-11BC-C2DAD273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214C4-2F2B-2E6E-7DF0-85870C69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0BF7B-EED7-42D7-8C82-559A4333DF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2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A299E1E4-1519-5370-3741-956166FA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93C11-AABA-4CE3-8228-56BE02F6385D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17229D1-65CE-742A-345E-2BCD5919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6BBB950-5393-04B3-CDFD-F103321A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08334-0CBB-41AE-BA06-D7C3691D11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42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69FA1AE-E922-ED89-4EC3-770266A3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D99A0-6DF2-4638-B703-135EFB473774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49BFF3BB-44F7-F7F1-D56F-258A0623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BCA01E8C-3825-DD5D-7352-11880E7C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7A439-1379-441A-B636-172A938CF3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09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23815B70-4CB4-5854-4AFB-51FFA03E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0C336-5665-41AA-A5DC-D97188EEC83D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15588C8C-4A26-F408-924E-EAA28301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CDD4BC6-37D9-96CA-43F1-415A4B27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691E5-7793-4DC2-A84C-8988375A1A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5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295B263-F318-95D9-4716-C8E2FA64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046C3-047E-4044-AB23-60C48CF2C047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E1E6269F-D639-BEF6-9AA4-9804136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33AE0E4-421A-0B58-147C-D6414A9B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4C934-81C8-4444-9421-DFE1217ACC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33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E52DD0E-EA78-FA05-BEC3-F304B6CA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0242A-7711-4A37-91ED-DA61036AFC36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6CF0D619-BE14-77CF-0523-B635F43A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66E2E46-0BBA-0263-1F46-8E98464B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C25B5-C479-4900-B886-97A14EA9A3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3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7474BFEB-69A5-BB06-F1A5-267D0837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7CE74-CBA7-4EB1-A79E-C2A5B54D6782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F75A6C4-64B4-7AB3-B183-02157E24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5DD22FA-1739-5767-DD01-21999429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D9972-1F4A-499C-8AEA-A8D3288E49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9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47E4B-0CDE-018E-06AB-9410DD7B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CEB61-57FF-4BDD-8A84-7DCDD46E3097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D83F3-5526-CF05-C235-6A2463A4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6C837-8F68-6C25-7C4E-012405C5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7C389-5118-4953-BA8F-A59571D18D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2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DCAEF-5B4D-C95F-E801-820F2960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83080-77B9-43AD-9A2E-3375B818E941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E4462-F7E9-5508-2799-1EE1D6AF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22D74-7436-C180-C13A-AEA4BC12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59BA1-ACFD-4A2E-B0A7-CB088E4E21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6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2024-07-12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6E1C24D0-0F76-9530-306C-4C1A9303D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68F9B401-5C61-404A-EF8E-9B7D4EADC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66137-8EFB-E0A7-14AA-43DDFA119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DFF4F8-AED5-479B-9CEC-2CA277795C35}" type="datetime1">
              <a:rPr lang="ko-KR" altLang="en-US"/>
              <a:pPr>
                <a:defRPr/>
              </a:pPr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06903-C345-C90A-B1C2-7F8BB086E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0F495-5F3C-4AE5-B547-038302828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6527D60-4E76-42C1-9420-5C88E4B72A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4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0787A5-58D9-14F6-EA49-5ACA50DB6689}"/>
              </a:ext>
            </a:extLst>
          </p:cNvPr>
          <p:cNvSpPr/>
          <p:nvPr/>
        </p:nvSpPr>
        <p:spPr>
          <a:xfrm>
            <a:off x="0" y="4508500"/>
            <a:ext cx="9144000" cy="234950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99" name="Picture 13">
            <a:extLst>
              <a:ext uri="{FF2B5EF4-FFF2-40B4-BE49-F238E27FC236}">
                <a16:creationId xmlns:a16="http://schemas.microsoft.com/office/drawing/2014/main" id="{A197239B-DEBA-B738-6188-D22485C0E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>
            <a:fillRect/>
          </a:stretch>
        </p:blipFill>
        <p:spPr bwMode="auto">
          <a:xfrm>
            <a:off x="0" y="765175"/>
            <a:ext cx="4716463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A672D5-15A1-09C7-BEDB-68907B58BA4B}"/>
              </a:ext>
            </a:extLst>
          </p:cNvPr>
          <p:cNvSpPr txBox="1"/>
          <p:nvPr/>
        </p:nvSpPr>
        <p:spPr>
          <a:xfrm>
            <a:off x="1116013" y="1916113"/>
            <a:ext cx="7081837" cy="8620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cap="none" spc="-15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제작 설계서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D0EC2-57F7-7EB1-4732-2151BB5F340D}"/>
              </a:ext>
            </a:extLst>
          </p:cNvPr>
          <p:cNvSpPr txBox="1"/>
          <p:nvPr/>
        </p:nvSpPr>
        <p:spPr>
          <a:xfrm>
            <a:off x="1350963" y="3421063"/>
            <a:ext cx="63896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프로젝트 명 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-150" normalizeH="0" baseline="0" noProof="0" dirty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AI 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noFill/>
                </a:ln>
                <a:solidFill>
                  <a:srgbClr val="77787B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기반 전기차 화재감지 및 번호판 인식 솔루션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-150" normalizeH="0" baseline="0" noProof="0" dirty="0">
              <a:ln>
                <a:noFill/>
              </a:ln>
              <a:solidFill>
                <a:srgbClr val="77787B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471F385-D46C-3216-D9BA-68C48F60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grpSp>
        <p:nvGrpSpPr>
          <p:cNvPr id="4103" name="그룹 14">
            <a:extLst>
              <a:ext uri="{FF2B5EF4-FFF2-40B4-BE49-F238E27FC236}">
                <a16:creationId xmlns:a16="http://schemas.microsoft.com/office/drawing/2014/main" id="{EDB9EF5B-D3F4-C64B-09C6-0F72F57AA162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66688"/>
            <a:ext cx="2192338" cy="600075"/>
            <a:chOff x="75729" y="166947"/>
            <a:chExt cx="2192015" cy="600145"/>
          </a:xfrm>
        </p:grpSpPr>
        <p:grpSp>
          <p:nvGrpSpPr>
            <p:cNvPr id="4106" name="그룹 6">
              <a:extLst>
                <a:ext uri="{FF2B5EF4-FFF2-40B4-BE49-F238E27FC236}">
                  <a16:creationId xmlns:a16="http://schemas.microsoft.com/office/drawing/2014/main" id="{327BC3BE-9BC2-91FA-44FF-5A0362784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76C1F1BE-DE06-D2C7-4228-F50CA7E0708B}"/>
                  </a:ext>
                </a:extLst>
              </p:cNvPr>
              <p:cNvCxnSpPr/>
              <p:nvPr/>
            </p:nvCxnSpPr>
            <p:spPr>
              <a:xfrm>
                <a:off x="729682" y="206639"/>
                <a:ext cx="1538062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BB0411-99C6-90CE-C789-E3DD56359F0D}"/>
                  </a:ext>
                </a:extLst>
              </p:cNvPr>
              <p:cNvSpPr txBox="1"/>
              <p:nvPr/>
            </p:nvSpPr>
            <p:spPr>
              <a:xfrm>
                <a:off x="683652" y="198701"/>
                <a:ext cx="1452348" cy="46201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5AA8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5AA8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5AA8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가</a:t>
                </a:r>
                <a:endPara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3B5AA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5AA8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B5AA8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3B5AA8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4107" name="Picture 3">
              <a:extLst>
                <a:ext uri="{FF2B5EF4-FFF2-40B4-BE49-F238E27FC236}">
                  <a16:creationId xmlns:a16="http://schemas.microsoft.com/office/drawing/2014/main" id="{A7F134AE-B712-B816-8A20-3D5682F93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CC4C7F1-62D3-C7D3-7620-1C088F4EE557}"/>
              </a:ext>
            </a:extLst>
          </p:cNvPr>
          <p:cNvSpPr txBox="1"/>
          <p:nvPr/>
        </p:nvSpPr>
        <p:spPr>
          <a:xfrm>
            <a:off x="808038" y="4754563"/>
            <a:ext cx="7527925" cy="7833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97D">
                  <a:lumMod val="40000"/>
                  <a:lumOff val="60000"/>
                </a:srgbClr>
              </a:buClr>
              <a:buSzPct val="120000"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2024. 07.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 panose="020B0503020000020004" pitchFamily="50" charset="-127"/>
              </a:rPr>
              <a:t>12.</a:t>
            </a:r>
          </a:p>
          <a:p>
            <a:pPr marL="0" marR="0" lvl="0" indent="0" algn="ctr" defTabSz="914400" rtl="0" eaLnBrk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497D">
                  <a:lumMod val="40000"/>
                  <a:lumOff val="60000"/>
                </a:srgbClr>
              </a:buClr>
              <a:buSzPct val="120000"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 panose="020B0503020000020004" pitchFamily="50" charset="-127"/>
              </a:rPr>
              <a:t>Wise Fire Solution (WFS)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05" name="그림 13">
            <a:extLst>
              <a:ext uri="{FF2B5EF4-FFF2-40B4-BE49-F238E27FC236}">
                <a16:creationId xmlns:a16="http://schemas.microsoft.com/office/drawing/2014/main" id="{A2999C89-2865-C2C3-7FCB-263518BA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2905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14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14" name="사각형: 둥근 모서리 26">
            <a:extLst>
              <a:ext uri="{FF2B5EF4-FFF2-40B4-BE49-F238E27FC236}">
                <a16:creationId xmlns:a16="http://schemas.microsoft.com/office/drawing/2014/main" id="{9D8A8F80-03A3-BF6E-F89A-4A1813D0AABF}"/>
              </a:ext>
            </a:extLst>
          </p:cNvPr>
          <p:cNvSpPr/>
          <p:nvPr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, 폰트, 로고, 디자인이(가) 표시된 사진&#10;&#10;자동 생성된 설명">
            <a:extLst>
              <a:ext uri="{FF2B5EF4-FFF2-40B4-BE49-F238E27FC236}">
                <a16:creationId xmlns:a16="http://schemas.microsoft.com/office/drawing/2014/main" id="{0C1FB4FF-E5F3-6B94-1284-1006736131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" r="5327"/>
          <a:stretch/>
        </p:blipFill>
        <p:spPr>
          <a:xfrm>
            <a:off x="539552" y="2532294"/>
            <a:ext cx="2144030" cy="2016224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62136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VRF-01-02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인증번호 검증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SMS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문자 인증 성공 화면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자신의 인증번호 검증에 성공한 회원에게 검증 성공화면을 출력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∎사용자의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SMS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문자 인증 성공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</a:t>
                      </a:r>
                      <a:r>
                        <a:rPr lang="en-US" altLang="ko-KR" sz="105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sms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 발송된 인증번호 검증에 성공하면 해당 화면을 출력함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사용자는 자신이 회원 정보 등록에 성공했음을 확인함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로그인 화면으로 넘어갈 수 있게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‘log in page’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클릭버튼을 제공함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사용자가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‘log in page’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를 클릭하면 로그인 화면을 출력함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인증번호 검증 결과 확인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67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411044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3836"/>
              </p:ext>
            </p:extLst>
          </p:nvPr>
        </p:nvGraphicFramePr>
        <p:xfrm>
          <a:off x="251520" y="4127570"/>
          <a:ext cx="4212468" cy="2304404"/>
        </p:xfrm>
        <a:graphic>
          <a:graphicData uri="http://schemas.openxmlformats.org/drawingml/2006/table">
            <a:tbl>
              <a:tblPr/>
              <a:tblGrid>
                <a:gridCol w="884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3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MAIN-01-01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메인 페이지 출력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0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웹의 메인 화면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사용자는 자신의 전기차 충전 현황을 확인할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시용자는 월간 주차장 이용자 수를 확인할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5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차량 충전 현황 확인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로그아웃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5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차량 충전 및 주차장 현황 확인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14" name="사각형: 둥근 모서리 26">
            <a:extLst>
              <a:ext uri="{FF2B5EF4-FFF2-40B4-BE49-F238E27FC236}">
                <a16:creationId xmlns:a16="http://schemas.microsoft.com/office/drawing/2014/main" id="{9D8A8F80-03A3-BF6E-F89A-4A1813D0AABF}"/>
              </a:ext>
            </a:extLst>
          </p:cNvPr>
          <p:cNvSpPr/>
          <p:nvPr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747AD397-FC6B-C613-1298-23AA9BF50F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15033"/>
            <a:ext cx="6048672" cy="2902851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1733CE-0015-3898-4F9F-94EC62B8FEE5}"/>
              </a:ext>
            </a:extLst>
          </p:cNvPr>
          <p:cNvGraphicFramePr>
            <a:graphicFrameLocks noGrp="1"/>
          </p:cNvGraphicFramePr>
          <p:nvPr/>
        </p:nvGraphicFramePr>
        <p:xfrm>
          <a:off x="4463988" y="4127571"/>
          <a:ext cx="4500500" cy="2304403"/>
        </p:xfrm>
        <a:graphic>
          <a:graphicData uri="http://schemas.openxmlformats.org/drawingml/2006/table">
            <a:tbl>
              <a:tblPr/>
              <a:tblGrid>
                <a:gridCol w="944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5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9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처리내용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∎사용자의 차량 정보 및 상태 확인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로그인에 성공한 사용자에게 해당 메인 페이지를 출력함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사용자는 자신의 전기차 충전 현황을 볼 수 있음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자세한 충전 수치는 숫자로 표시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사용자는 자신의 서비스 이용 빈도를 확인할 수 있음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사용자는 주차장의 월간 이용자 수를 그래프 형태로 확인할 수 있음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로그아웃을 원하는 사용자는 화면 좌측의 ‘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log out’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을 클릭하여 로그아웃을 진행할 수 있음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27B743-C215-BF21-1D7C-8F7B40CC1454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205346"/>
          <a:ext cx="8712968" cy="2922226"/>
        </p:xfrm>
        <a:graphic>
          <a:graphicData uri="http://schemas.openxmlformats.org/drawingml/2006/table">
            <a:tbl>
              <a:tblPr/>
              <a:tblGrid>
                <a:gridCol w="8712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22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25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0ECB0A-7F84-539B-C99E-2B21F5A697B7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F2D0315-3419-97CA-26B0-F9B7E9FE4E36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D9FC6C1-D764-84D6-968E-CC621020D453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1C6CFC8F-5AFE-5E6F-79DF-246E36740D94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4342" name="Picture 2">
            <a:extLst>
              <a:ext uri="{FF2B5EF4-FFF2-40B4-BE49-F238E27FC236}">
                <a16:creationId xmlns:a16="http://schemas.microsoft.com/office/drawing/2014/main" id="{74AE06E7-0726-BC90-4974-E7BD63D44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B7299741-D372-9137-36D8-D948F576FE5E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5EB59497-39C8-FDDE-E416-65F9E6AB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14345" name="그림 12">
            <a:extLst>
              <a:ext uri="{FF2B5EF4-FFF2-40B4-BE49-F238E27FC236}">
                <a16:creationId xmlns:a16="http://schemas.microsoft.com/office/drawing/2014/main" id="{7A828749-C4A9-91A3-4C17-6948BC500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62">
            <a:extLst>
              <a:ext uri="{FF2B5EF4-FFF2-40B4-BE49-F238E27FC236}">
                <a16:creationId xmlns:a16="http://schemas.microsoft.com/office/drawing/2014/main" id="{7BDDD211-D965-560E-7B84-24FFDAD6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39863"/>
            <a:ext cx="4968875" cy="2587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&lt;AI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기반 전기차 화재감지 및 번호판 인식 솔루션 기능 처리도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&gt;</a:t>
            </a:r>
          </a:p>
        </p:txBody>
      </p:sp>
      <p:sp>
        <p:nvSpPr>
          <p:cNvPr id="3" name="AutoShape 85">
            <a:extLst>
              <a:ext uri="{FF2B5EF4-FFF2-40B4-BE49-F238E27FC236}">
                <a16:creationId xmlns:a16="http://schemas.microsoft.com/office/drawing/2014/main" id="{D1D1466B-24EB-FDA0-2B5C-0CB77D67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14500"/>
            <a:ext cx="8496300" cy="3703638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>
              <a:ln w="1270"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794E0C49-B186-97D6-0DA5-9447430B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909763"/>
            <a:ext cx="1439862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실행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16F56BBA-E9E4-C64F-BD3E-D11BC9D1DB0B}"/>
              </a:ext>
            </a:extLst>
          </p:cNvPr>
          <p:cNvSpPr/>
          <p:nvPr/>
        </p:nvSpPr>
        <p:spPr>
          <a:xfrm>
            <a:off x="696913" y="2424113"/>
            <a:ext cx="1428750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카메라 초기화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350" name="직선 화살표 연결선 87">
            <a:extLst>
              <a:ext uri="{FF2B5EF4-FFF2-40B4-BE49-F238E27FC236}">
                <a16:creationId xmlns:a16="http://schemas.microsoft.com/office/drawing/2014/main" id="{18077F08-D8BE-3A7E-D390-4ADDAC5989B8}"/>
              </a:ext>
            </a:extLst>
          </p:cNvPr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2125663" y="2601913"/>
            <a:ext cx="252412" cy="1587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꺾인 연결선 88">
            <a:extLst>
              <a:ext uri="{FF2B5EF4-FFF2-40B4-BE49-F238E27FC236}">
                <a16:creationId xmlns:a16="http://schemas.microsoft.com/office/drawing/2014/main" id="{078B59AF-C720-6773-11D2-3F2C1A0E586F}"/>
              </a:ext>
            </a:extLst>
          </p:cNvPr>
          <p:cNvCxnSpPr>
            <a:cxnSpLocks noChangeShapeType="1"/>
            <a:stCxn id="8" idx="2"/>
            <a:endCxn id="9" idx="3"/>
          </p:cNvCxnSpPr>
          <p:nvPr/>
        </p:nvCxnSpPr>
        <p:spPr bwMode="auto">
          <a:xfrm rot="5400000">
            <a:off x="2279651" y="2409825"/>
            <a:ext cx="438150" cy="1184275"/>
          </a:xfrm>
          <a:prstGeom prst="bentConnector2">
            <a:avLst/>
          </a:prstGeom>
          <a:noFill/>
          <a:ln w="9525" algn="ctr">
            <a:solidFill>
              <a:srgbClr val="00264C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490FAEE8-4A1C-943B-46C0-3C86B6AFF622}"/>
              </a:ext>
            </a:extLst>
          </p:cNvPr>
          <p:cNvSpPr/>
          <p:nvPr/>
        </p:nvSpPr>
        <p:spPr>
          <a:xfrm>
            <a:off x="2378075" y="2425700"/>
            <a:ext cx="1427163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비디오 획득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CBE0A1F8-8988-C0EB-9D32-024F5B566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3046413"/>
            <a:ext cx="1223963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번호판 인식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354" name="직선 화살표 연결선 87">
            <a:extLst>
              <a:ext uri="{FF2B5EF4-FFF2-40B4-BE49-F238E27FC236}">
                <a16:creationId xmlns:a16="http://schemas.microsoft.com/office/drawing/2014/main" id="{A839B681-25F0-C552-5546-8D8885358B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12863" y="3416300"/>
            <a:ext cx="0" cy="225425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직선 화살표 연결선 87">
            <a:extLst>
              <a:ext uri="{FF2B5EF4-FFF2-40B4-BE49-F238E27FC236}">
                <a16:creationId xmlns:a16="http://schemas.microsoft.com/office/drawing/2014/main" id="{EB34A47A-92F1-92DA-D169-CDDFF8936A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6988" y="4021138"/>
            <a:ext cx="0" cy="227012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76FBF314-0A4D-148C-2C94-E03939FD0519}"/>
              </a:ext>
            </a:extLst>
          </p:cNvPr>
          <p:cNvSpPr/>
          <p:nvPr/>
        </p:nvSpPr>
        <p:spPr>
          <a:xfrm>
            <a:off x="4081463" y="4140200"/>
            <a:ext cx="14287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유독 가스 감지</a:t>
            </a:r>
          </a:p>
        </p:txBody>
      </p:sp>
      <p:cxnSp>
        <p:nvCxnSpPr>
          <p:cNvPr id="14357" name="직선 화살표 연결선 87">
            <a:extLst>
              <a:ext uri="{FF2B5EF4-FFF2-40B4-BE49-F238E27FC236}">
                <a16:creationId xmlns:a16="http://schemas.microsoft.com/office/drawing/2014/main" id="{6945713D-89A8-B739-1584-C9EC578DAD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77938" y="4614863"/>
            <a:ext cx="0" cy="227012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직선 화살표 연결선 87">
            <a:extLst>
              <a:ext uri="{FF2B5EF4-FFF2-40B4-BE49-F238E27FC236}">
                <a16:creationId xmlns:a16="http://schemas.microsoft.com/office/drawing/2014/main" id="{5CCA5EEB-8211-404E-7857-E233E43066C8}"/>
              </a:ext>
            </a:extLst>
          </p:cNvPr>
          <p:cNvCxnSpPr>
            <a:cxnSpLocks noChangeShapeType="1"/>
            <a:stCxn id="4" idx="2"/>
            <a:endCxn id="5" idx="0"/>
          </p:cNvCxnSpPr>
          <p:nvPr/>
        </p:nvCxnSpPr>
        <p:spPr bwMode="auto">
          <a:xfrm flipH="1">
            <a:off x="1411288" y="2219325"/>
            <a:ext cx="6350" cy="204788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직선 화살표 연결선 87">
            <a:extLst>
              <a:ext uri="{FF2B5EF4-FFF2-40B4-BE49-F238E27FC236}">
                <a16:creationId xmlns:a16="http://schemas.microsoft.com/office/drawing/2014/main" id="{A6CAFCCF-9094-50DA-B0F0-3C8D5934ABE5}"/>
              </a:ext>
            </a:extLst>
          </p:cNvPr>
          <p:cNvCxnSpPr>
            <a:cxnSpLocks noChangeShapeType="1"/>
            <a:endCxn id="14371" idx="1"/>
          </p:cNvCxnSpPr>
          <p:nvPr/>
        </p:nvCxnSpPr>
        <p:spPr bwMode="auto">
          <a:xfrm>
            <a:off x="3805238" y="2601913"/>
            <a:ext cx="190500" cy="23812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759DB4FB-3461-28CE-1A9A-24AF931BEBA3}"/>
              </a:ext>
            </a:extLst>
          </p:cNvPr>
          <p:cNvSpPr/>
          <p:nvPr/>
        </p:nvSpPr>
        <p:spPr>
          <a:xfrm>
            <a:off x="404813" y="3667125"/>
            <a:ext cx="1789112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번호판 데이터추출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361" name="직선 화살표 연결선 87">
            <a:extLst>
              <a:ext uri="{FF2B5EF4-FFF2-40B4-BE49-F238E27FC236}">
                <a16:creationId xmlns:a16="http://schemas.microsoft.com/office/drawing/2014/main" id="{F87C7670-BF48-43E7-E75C-C108CFF268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97425" y="2789238"/>
            <a:ext cx="0" cy="225425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E3B26EA7-3DFD-9AD3-80F5-67022B728D80}"/>
              </a:ext>
            </a:extLst>
          </p:cNvPr>
          <p:cNvSpPr/>
          <p:nvPr/>
        </p:nvSpPr>
        <p:spPr>
          <a:xfrm>
            <a:off x="4000500" y="3022600"/>
            <a:ext cx="1593850" cy="357188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이상 온도 감지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B09DB51-A6AC-D1DB-AD33-AC87795EE66A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>
            <a:off x="3092450" y="2425700"/>
            <a:ext cx="2473325" cy="776288"/>
          </a:xfrm>
          <a:prstGeom prst="bentConnector4">
            <a:avLst>
              <a:gd name="adj1" fmla="val -11850"/>
              <a:gd name="adj2" fmla="val 1139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64" name="TextBox 71">
            <a:extLst>
              <a:ext uri="{FF2B5EF4-FFF2-40B4-BE49-F238E27FC236}">
                <a16:creationId xmlns:a16="http://schemas.microsoft.com/office/drawing/2014/main" id="{24F2EB7C-86E4-26C7-6D67-259D38E67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388" y="2687638"/>
            <a:ext cx="1968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65" name="TextBox 71">
            <a:extLst>
              <a:ext uri="{FF2B5EF4-FFF2-40B4-BE49-F238E27FC236}">
                <a16:creationId xmlns:a16="http://schemas.microsoft.com/office/drawing/2014/main" id="{D5B3A484-8CE3-CFE5-B00C-7B8C238FB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3354388"/>
            <a:ext cx="200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366" name="직선 화살표 연결선 87">
            <a:extLst>
              <a:ext uri="{FF2B5EF4-FFF2-40B4-BE49-F238E27FC236}">
                <a16:creationId xmlns:a16="http://schemas.microsoft.com/office/drawing/2014/main" id="{CF21E5FA-1905-CBD1-22A6-EDFB1D1694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98688" y="3846513"/>
            <a:ext cx="381000" cy="0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9CCE08D-C176-8D0F-4AC3-C72A24C7E639}"/>
              </a:ext>
            </a:extLst>
          </p:cNvPr>
          <p:cNvCxnSpPr>
            <a:stCxn id="19" idx="2"/>
          </p:cNvCxnSpPr>
          <p:nvPr/>
        </p:nvCxnSpPr>
        <p:spPr>
          <a:xfrm>
            <a:off x="4797425" y="3379788"/>
            <a:ext cx="0" cy="19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4F90F385-C2FC-0B62-B2A4-D2F2F0B440B5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4510882" y="3853656"/>
            <a:ext cx="571500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utoShape 46">
            <a:extLst>
              <a:ext uri="{FF2B5EF4-FFF2-40B4-BE49-F238E27FC236}">
                <a16:creationId xmlns:a16="http://schemas.microsoft.com/office/drawing/2014/main" id="{B1C315BF-4E3C-FA96-F05B-A40CE9840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3594100"/>
            <a:ext cx="1179512" cy="539750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차량 정보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</a:t>
            </a:r>
          </a:p>
        </p:txBody>
      </p:sp>
      <p:sp>
        <p:nvSpPr>
          <p:cNvPr id="14370" name="순서도: 판단 17424">
            <a:extLst>
              <a:ext uri="{FF2B5EF4-FFF2-40B4-BE49-F238E27FC236}">
                <a16:creationId xmlns:a16="http://schemas.microsoft.com/office/drawing/2014/main" id="{C0EFBFD2-7BBB-B2F5-375E-5F3C11096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4257675"/>
            <a:ext cx="1428750" cy="357188"/>
          </a:xfrm>
          <a:prstGeom prst="flowChartDecision">
            <a:avLst/>
          </a:prstGeom>
          <a:solidFill>
            <a:srgbClr val="FFFFE9"/>
          </a:solidFill>
          <a:ln w="3175" algn="ctr">
            <a:solidFill>
              <a:srgbClr val="00264C"/>
            </a:solidFill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회원 확인</a:t>
            </a: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71" name="순서도: 판단 17426">
            <a:extLst>
              <a:ext uri="{FF2B5EF4-FFF2-40B4-BE49-F238E27FC236}">
                <a16:creationId xmlns:a16="http://schemas.microsoft.com/office/drawing/2014/main" id="{E9773F20-BF19-A84D-3361-3B805411B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446338"/>
            <a:ext cx="1597025" cy="357187"/>
          </a:xfrm>
          <a:prstGeom prst="flowChartDecision">
            <a:avLst/>
          </a:prstGeom>
          <a:solidFill>
            <a:srgbClr val="FFFFE9"/>
          </a:solidFill>
          <a:ln w="3175" algn="ctr">
            <a:solidFill>
              <a:srgbClr val="00264C"/>
            </a:solidFill>
            <a:miter lim="800000"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화재 객체 감지</a:t>
            </a: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18842CD7-DB67-ABEC-56E8-272D10859FD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510213" y="4100513"/>
            <a:ext cx="957262" cy="219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12115F3-6383-FF3D-22EE-A9A6A3079A4A}"/>
              </a:ext>
            </a:extLst>
          </p:cNvPr>
          <p:cNvCxnSpPr>
            <a:cxnSpLocks/>
            <a:stCxn id="14370" idx="3"/>
          </p:cNvCxnSpPr>
          <p:nvPr/>
        </p:nvCxnSpPr>
        <p:spPr>
          <a:xfrm>
            <a:off x="1982788" y="4437063"/>
            <a:ext cx="1219200" cy="4603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ED52E97-CA51-FECA-D98C-28F1EE315B4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5394326" y="3898900"/>
            <a:ext cx="474662" cy="1671637"/>
          </a:xfrm>
          <a:prstGeom prst="bentConnector3">
            <a:avLst>
              <a:gd name="adj1" fmla="val 1481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7075671-4272-994A-12FA-964AAF88B526}"/>
              </a:ext>
            </a:extLst>
          </p:cNvPr>
          <p:cNvCxnSpPr>
            <a:cxnSpLocks/>
            <a:stCxn id="14386" idx="0"/>
            <a:endCxn id="55" idx="1"/>
          </p:cNvCxnSpPr>
          <p:nvPr/>
        </p:nvCxnSpPr>
        <p:spPr>
          <a:xfrm rot="5400000" flipH="1" flipV="1">
            <a:off x="6788150" y="3130550"/>
            <a:ext cx="238125" cy="809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85A5C1D0-5AA5-689C-92F7-74D79B9B445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 flipV="1">
            <a:off x="7324725" y="3665538"/>
            <a:ext cx="654050" cy="1047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41">
            <a:extLst>
              <a:ext uri="{FF2B5EF4-FFF2-40B4-BE49-F238E27FC236}">
                <a16:creationId xmlns:a16="http://schemas.microsoft.com/office/drawing/2014/main" id="{B372C5D3-B336-A271-7E4D-40A2AC42F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4895850"/>
            <a:ext cx="1225550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출입문 개방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78" name="TextBox 71">
            <a:extLst>
              <a:ext uri="{FF2B5EF4-FFF2-40B4-BE49-F238E27FC236}">
                <a16:creationId xmlns:a16="http://schemas.microsoft.com/office/drawing/2014/main" id="{ECE021E9-658E-6908-F39B-6197A1CE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4597400"/>
            <a:ext cx="200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F4595D-6421-D079-A2FF-4A17564E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4921250"/>
            <a:ext cx="1223963" cy="349250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출입문 개방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x,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회원가입 유도</a:t>
            </a:r>
            <a:endParaRPr kumimoji="0" lang="en-US" altLang="ko-KR" sz="1000" b="0" i="0" u="none" strike="noStrike" kern="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80" name="TextBox 71">
            <a:extLst>
              <a:ext uri="{FF2B5EF4-FFF2-40B4-BE49-F238E27FC236}">
                <a16:creationId xmlns:a16="http://schemas.microsoft.com/office/drawing/2014/main" id="{2AA8F99E-E36D-9101-5C1D-865333709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6400" y="4445000"/>
            <a:ext cx="2809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81" name="TextBox 71">
            <a:extLst>
              <a:ext uri="{FF2B5EF4-FFF2-40B4-BE49-F238E27FC236}">
                <a16:creationId xmlns:a16="http://schemas.microsoft.com/office/drawing/2014/main" id="{6B8ECD1E-55CD-480F-84F7-1EBB2DA4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4935538"/>
            <a:ext cx="200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82" name="TextBox 71">
            <a:extLst>
              <a:ext uri="{FF2B5EF4-FFF2-40B4-BE49-F238E27FC236}">
                <a16:creationId xmlns:a16="http://schemas.microsoft.com/office/drawing/2014/main" id="{53182E87-217C-960B-1FC0-7BA6BCB3397A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5561013" y="4005263"/>
            <a:ext cx="1778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83" name="TextBox 71">
            <a:extLst>
              <a:ext uri="{FF2B5EF4-FFF2-40B4-BE49-F238E27FC236}">
                <a16:creationId xmlns:a16="http://schemas.microsoft.com/office/drawing/2014/main" id="{357F377A-D798-FD82-F95C-110DFD252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2797175"/>
            <a:ext cx="2000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8AF9CE67-1485-05EE-CF48-CB56B7F0CD9D}"/>
              </a:ext>
            </a:extLst>
          </p:cNvPr>
          <p:cNvCxnSpPr>
            <a:cxnSpLocks/>
            <a:stCxn id="14371" idx="3"/>
            <a:endCxn id="8" idx="0"/>
          </p:cNvCxnSpPr>
          <p:nvPr/>
        </p:nvCxnSpPr>
        <p:spPr>
          <a:xfrm flipH="1" flipV="1">
            <a:off x="3092450" y="2425700"/>
            <a:ext cx="2500313" cy="200025"/>
          </a:xfrm>
          <a:prstGeom prst="bentConnector4">
            <a:avLst>
              <a:gd name="adj1" fmla="val -277"/>
              <a:gd name="adj2" fmla="val 367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85" name="TextBox 71">
            <a:extLst>
              <a:ext uri="{FF2B5EF4-FFF2-40B4-BE49-F238E27FC236}">
                <a16:creationId xmlns:a16="http://schemas.microsoft.com/office/drawing/2014/main" id="{1738AF80-C310-BEAA-8E74-208B7C0CD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1909763"/>
            <a:ext cx="195262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endParaRPr kumimoji="1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86" name="Rectangle 41">
            <a:extLst>
              <a:ext uri="{FF2B5EF4-FFF2-40B4-BE49-F238E27FC236}">
                <a16:creationId xmlns:a16="http://schemas.microsoft.com/office/drawing/2014/main" id="{EF0094BA-BEE6-CB13-612B-51ED2C3A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3654425"/>
            <a:ext cx="1223962" cy="43497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119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호출 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화재 경보 문자 전송</a:t>
            </a:r>
            <a:endParaRPr kumimoji="0" lang="en-US" altLang="ko-KR" sz="1000" b="0" i="0" u="none" strike="noStrike" kern="1200" cap="none" spc="0" normalizeH="0" baseline="0" noProof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öhn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3E09DB01-A9C5-9C5B-8A74-9081ACFA8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4476750"/>
            <a:ext cx="1724025" cy="47307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119</a:t>
            </a: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호출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&amp;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주차장 접근 금지 문자 전송</a:t>
            </a:r>
          </a:p>
        </p:txBody>
      </p:sp>
      <p:sp>
        <p:nvSpPr>
          <p:cNvPr id="55" name="Rectangle 41">
            <a:extLst>
              <a:ext uri="{FF2B5EF4-FFF2-40B4-BE49-F238E27FC236}">
                <a16:creationId xmlns:a16="http://schemas.microsoft.com/office/drawing/2014/main" id="{7BA4823B-8838-83A0-B47F-EC6CD8791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025" y="3167063"/>
            <a:ext cx="1331913" cy="49847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충전 중지 </a:t>
            </a: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스프링 쿨러 작동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Rectangle 41">
            <a:extLst>
              <a:ext uri="{FF2B5EF4-FFF2-40B4-BE49-F238E27FC236}">
                <a16:creationId xmlns:a16="http://schemas.microsoft.com/office/drawing/2014/main" id="{4C87EBFA-8FD4-B796-AE66-1EACAEA05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1909763"/>
            <a:ext cx="1439862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종료</a:t>
            </a:r>
            <a:endParaRPr kumimoji="0" lang="ko-KR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Rectangle 41">
            <a:extLst>
              <a:ext uri="{FF2B5EF4-FFF2-40B4-BE49-F238E27FC236}">
                <a16:creationId xmlns:a16="http://schemas.microsoft.com/office/drawing/2014/main" id="{7BC470BE-BA70-F077-5BFA-D3BD877BE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088" y="2493963"/>
            <a:ext cx="1439862" cy="309562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화재 진압 완료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15067BC-CE9D-CBCB-5D34-7553553CA73E}"/>
              </a:ext>
            </a:extLst>
          </p:cNvPr>
          <p:cNvCxnSpPr>
            <a:cxnSpLocks/>
            <a:stCxn id="55" idx="0"/>
            <a:endCxn id="59" idx="2"/>
          </p:cNvCxnSpPr>
          <p:nvPr/>
        </p:nvCxnSpPr>
        <p:spPr>
          <a:xfrm rot="16200000" flipV="1">
            <a:off x="7566025" y="2754313"/>
            <a:ext cx="363538" cy="461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92" name="직선 화살표 연결선 87">
            <a:extLst>
              <a:ext uri="{FF2B5EF4-FFF2-40B4-BE49-F238E27FC236}">
                <a16:creationId xmlns:a16="http://schemas.microsoft.com/office/drawing/2014/main" id="{2843E998-B19D-5D64-DB8D-77773C956BF9}"/>
              </a:ext>
            </a:extLst>
          </p:cNvPr>
          <p:cNvCxnSpPr>
            <a:cxnSpLocks noChangeShapeType="1"/>
            <a:stCxn id="59" idx="0"/>
            <a:endCxn id="56" idx="2"/>
          </p:cNvCxnSpPr>
          <p:nvPr/>
        </p:nvCxnSpPr>
        <p:spPr bwMode="auto">
          <a:xfrm flipV="1">
            <a:off x="7516813" y="2219325"/>
            <a:ext cx="0" cy="274638"/>
          </a:xfrm>
          <a:prstGeom prst="straightConnector1">
            <a:avLst/>
          </a:prstGeom>
          <a:noFill/>
          <a:ln w="9525" algn="ctr">
            <a:solidFill>
              <a:srgbClr val="00264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86AC15-F40E-573C-4BF6-2A2F28BA8E60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EA4E16-F451-48EB-E025-B964F9B753C3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EAF0905-0B79-CE76-232F-7A30D18631C9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2F234A08-0D31-0959-8366-A848909CB616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알고리즘 명세서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366" name="Picture 2">
            <a:extLst>
              <a:ext uri="{FF2B5EF4-FFF2-40B4-BE49-F238E27FC236}">
                <a16:creationId xmlns:a16="http://schemas.microsoft.com/office/drawing/2014/main" id="{AE25FB36-D711-E44D-BB7A-ABE0788D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3F3CC1F8-6DA1-B5AC-A46F-9CAE0ED6CC3E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0BBF3BE-10A0-CD41-6EA3-6B945741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15369" name="그림 14">
            <a:extLst>
              <a:ext uri="{FF2B5EF4-FFF2-40B4-BE49-F238E27FC236}">
                <a16:creationId xmlns:a16="http://schemas.microsoft.com/office/drawing/2014/main" id="{ED6573A0-E5DA-4450-8FDC-F4F4B0901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C32274-7975-8C77-1412-BC6E3003C516}"/>
              </a:ext>
            </a:extLst>
          </p:cNvPr>
          <p:cNvSpPr/>
          <p:nvPr/>
        </p:nvSpPr>
        <p:spPr>
          <a:xfrm>
            <a:off x="323850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BDB9E3-3066-1707-9FA9-5618A57CEAF2}"/>
              </a:ext>
            </a:extLst>
          </p:cNvPr>
          <p:cNvSpPr/>
          <p:nvPr/>
        </p:nvSpPr>
        <p:spPr>
          <a:xfrm>
            <a:off x="4673600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72" name="TextBox 6">
            <a:extLst>
              <a:ext uri="{FF2B5EF4-FFF2-40B4-BE49-F238E27FC236}">
                <a16:creationId xmlns:a16="http://schemas.microsoft.com/office/drawing/2014/main" id="{18DFC360-471C-5548-510A-115DDDB05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8" y="1547813"/>
            <a:ext cx="414655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시작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알고리즘 시작 및 초기화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비디오 스트림 획득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Jetson Nano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에서 주차장 또는 주변에서 비디오 스트림을 획득한다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프레임 캡처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비디오 스트림에서 현재 프레임을 캡처한다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객체 탐지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화재를 하나에 객체로 탐지한다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 4.1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객체 탐지 성공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bounding box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측정 단계로 넘어간다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 4.2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객체 탐지 실패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비디오 스트림 획득 단계로 다시 돌아간다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5. Bounding box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측정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화재라는 객체에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bounding box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크기를 측정하여 화재 규모를 측정한다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6.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온도로 화재 판단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AI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가 오판하여 화재라고 인식한 상황을 배제하기위해 온도 측정을 통하여 상황을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차적으로 판단한다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 6.1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화재로 판단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가스 측정단계로 넘어간다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 6.2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화재가 아님으로 판단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비디오 스트림 획득 단계로 다시 돌아간다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7.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가스 측정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배터리 화재로 인한 유독가스 분포를 확인한다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8.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화재 등급 산출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bounding box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와 가스 측정을 통해 구해진 화재 규모와 유독 가스 분포를 바탕으로 화재 등급을 매긴다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9.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경보 문자 전송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화재 등급에 맞는 경보 문자를 전송한다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10.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종료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알고리즘을 종료한다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öhne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  <p:pic>
        <p:nvPicPr>
          <p:cNvPr id="15373" name="그림 6">
            <a:extLst>
              <a:ext uri="{FF2B5EF4-FFF2-40B4-BE49-F238E27FC236}">
                <a16:creationId xmlns:a16="http://schemas.microsoft.com/office/drawing/2014/main" id="{774BB89B-C5F3-3C6F-BD44-51AFD020E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24000"/>
            <a:ext cx="3152775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8C18BB-2D44-0D75-69BA-9652D2889F78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E384030-1EF3-880D-27CD-35025FEDEDBA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6CC3435-0F84-988B-A689-E82D30235050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7E5A1A2C-4698-9AA7-DCB4-C0F3BD6E9087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390" name="Picture 2">
            <a:extLst>
              <a:ext uri="{FF2B5EF4-FFF2-40B4-BE49-F238E27FC236}">
                <a16:creationId xmlns:a16="http://schemas.microsoft.com/office/drawing/2014/main" id="{8DA00823-25FD-E088-CE39-F54F9D62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67518D75-289C-88CC-84C2-421AEEF3B93A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308D1FFD-0C31-BDFD-C868-BDD9B75D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16393" name="그림 15">
            <a:extLst>
              <a:ext uri="{FF2B5EF4-FFF2-40B4-BE49-F238E27FC236}">
                <a16:creationId xmlns:a16="http://schemas.microsoft.com/office/drawing/2014/main" id="{8644F689-7D60-C771-A2D8-D77AD5208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AE18FEB-B709-20A0-F502-4B5201472A20}"/>
              </a:ext>
            </a:extLst>
          </p:cNvPr>
          <p:cNvSpPr/>
          <p:nvPr/>
        </p:nvSpPr>
        <p:spPr>
          <a:xfrm>
            <a:off x="179512" y="1233490"/>
            <a:ext cx="8740775" cy="32448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9AD824-805E-E1F9-8258-826E6AB000C6}"/>
              </a:ext>
            </a:extLst>
          </p:cNvPr>
          <p:cNvSpPr/>
          <p:nvPr/>
        </p:nvSpPr>
        <p:spPr>
          <a:xfrm>
            <a:off x="179512" y="4586290"/>
            <a:ext cx="8728075" cy="1795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44AD7-9C59-5F4A-07E4-A82357AD85BF}"/>
              </a:ext>
            </a:extLst>
          </p:cNvPr>
          <p:cNvSpPr txBox="1"/>
          <p:nvPr/>
        </p:nvSpPr>
        <p:spPr>
          <a:xfrm>
            <a:off x="160213" y="1297463"/>
            <a:ext cx="8804275" cy="190821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ea typeface="맑은 고딕" panose="020B0503020000020004" pitchFamily="50" charset="-127"/>
                <a:cs typeface="+mn-cs"/>
              </a:rPr>
              <a:t>▶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ea typeface="맑은 고딕" panose="020B0503020000020004" pitchFamily="50" charset="-127"/>
                <a:cs typeface="+mn-cs"/>
              </a:rPr>
              <a:t>License Plate Detection and Recognition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retendard"/>
                <a:ea typeface="맑은 고딕" panose="020B0503020000020004" pitchFamily="50" charset="-127"/>
                <a:cs typeface="+mn-cs"/>
              </a:rPr>
              <a:t>알고리즘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Pretendard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9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etendard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OpenCV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에서 제공하는 </a:t>
            </a:r>
            <a:r>
              <a:rPr lang="en-US" altLang="ko-KR" sz="1300" b="1" dirty="0" err="1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findContours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()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를 통해 윤곽선을 찾습니다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찾은 윤곽선들을 바탕으로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윤곽선을 둘러싸는 사각형을 그리고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사각형들에 대한 정보들을 저장합니다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이때 정보는 윤곽선과 사각형 </a:t>
            </a:r>
            <a:r>
              <a:rPr lang="ko-KR" altLang="ko-KR" sz="1300" b="1" dirty="0" err="1">
                <a:effectLst/>
                <a:latin typeface="+mj-lt"/>
                <a:ea typeface="+mj-ea"/>
                <a:cs typeface="ADLaM Display" panose="02010000000000000000" pitchFamily="2" charset="0"/>
              </a:rPr>
              <a:t>좌상단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 모서리의 좌표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너비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높이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중심좌표를 포함합니다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 </a:t>
            </a:r>
            <a:endParaRPr lang="en-US" altLang="ko-KR" sz="1300" b="1" dirty="0">
              <a:effectLst/>
              <a:latin typeface="+mj-lt"/>
              <a:ea typeface="+mj-ea"/>
              <a:cs typeface="ADLaM Display" panose="0201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이후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수많은 사각형들 중 번호판 문자의 특징을 가지고 있는 사각형만 추출합니다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추출한 후보군을 바탕으로 실제 번호판 문자들을 찾아냅니다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번호판의 문자들은 대부분 서로 인접해 있고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같은 규격을 가지므로 문자</a:t>
            </a:r>
            <a:r>
              <a:rPr lang="ko-KR" altLang="en-US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를 포함한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사각형의 특징</a:t>
            </a:r>
            <a:r>
              <a:rPr lang="ko-KR" altLang="en-US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과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 비슷합니다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이를 바탕으로 일정 조건을 만족하는 사각형의 집합을 실제 번호판으로 정합니다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조건은 </a:t>
            </a:r>
            <a:r>
              <a:rPr lang="ko-KR" altLang="en-US" sz="1300" b="1" dirty="0">
                <a:latin typeface="+mj-lt"/>
                <a:ea typeface="+mj-ea"/>
                <a:cs typeface="ADLaM Display" panose="02010000000000000000" pitchFamily="2" charset="0"/>
              </a:rPr>
              <a:t>아래의 표와</a:t>
            </a:r>
            <a:r>
              <a:rPr lang="ko-KR" altLang="ko-KR" sz="1300" b="1" dirty="0">
                <a:effectLst/>
                <a:latin typeface="+mj-lt"/>
                <a:ea typeface="+mj-ea"/>
                <a:cs typeface="ADLaM Display" panose="02010000000000000000" pitchFamily="2" charset="0"/>
              </a:rPr>
              <a:t> 같습니다</a:t>
            </a:r>
            <a:r>
              <a:rPr lang="en-US" altLang="ko-KR" sz="1300" b="1" dirty="0">
                <a:effectLst/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  <a:endParaRPr kumimoji="0" lang="en-US" altLang="ko-KR" sz="13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627606-6808-EEBF-C06C-D74A344CA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80207"/>
              </p:ext>
            </p:extLst>
          </p:nvPr>
        </p:nvGraphicFramePr>
        <p:xfrm>
          <a:off x="1655762" y="3212976"/>
          <a:ext cx="5661025" cy="1198880"/>
        </p:xfrm>
        <a:graphic>
          <a:graphicData uri="http://schemas.openxmlformats.org/drawingml/2006/table">
            <a:tbl>
              <a:tblPr firstRow="1" firstCol="1" bandRow="1"/>
              <a:tblGrid>
                <a:gridCol w="5661025">
                  <a:extLst>
                    <a:ext uri="{9D8B030D-6E8A-4147-A177-3AD203B41FA5}">
                      <a16:colId xmlns:a16="http://schemas.microsoft.com/office/drawing/2014/main" val="417243565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  <a:cs typeface="바탕" panose="02030600000101010101" pitchFamily="18" charset="-127"/>
                        </a:rPr>
                        <a:t>1.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두 사각형 사이의 거리가 첫번째 사각형 대각선 길이의 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5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배 미만 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(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사각형의 거리 인접 여부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37362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  <a:cs typeface="바탕" panose="02030600000101010101" pitchFamily="18" charset="-127"/>
                        </a:rPr>
                        <a:t>2.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두 사각형 중심 좌표 사이의 각도가 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10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° 미만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43134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  <a:cs typeface="바탕" panose="02030600000101010101" pitchFamily="18" charset="-127"/>
                        </a:rPr>
                        <a:t>3.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두 사각형 영역 비율이 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0.5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미만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144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  <a:cs typeface="바탕" panose="02030600000101010101" pitchFamily="18" charset="-127"/>
                        </a:rPr>
                        <a:t>4.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두 사각형 너비 비율이 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0.8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미만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690308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900" kern="100" dirty="0">
                          <a:effectLst/>
                          <a:latin typeface="바탕" panose="02030600000101010101" pitchFamily="18" charset="-127"/>
                          <a:ea typeface="맑은 고딕" panose="020B0503020000020004" pitchFamily="50" charset="-127"/>
                          <a:cs typeface="바탕" panose="02030600000101010101" pitchFamily="18" charset="-127"/>
                        </a:rPr>
                        <a:t>5.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두 사각형 높이 비율이 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0.2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바탕" panose="02030600000101010101" pitchFamily="18" charset="-127"/>
                          <a:cs typeface="바탕" panose="02030600000101010101" pitchFamily="18" charset="-127"/>
                        </a:rPr>
                        <a:t>미만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718606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5D811E-935B-0A1D-2D8B-7DFB58835A95}"/>
              </a:ext>
            </a:extLst>
          </p:cNvPr>
          <p:cNvGrpSpPr/>
          <p:nvPr/>
        </p:nvGrpSpPr>
        <p:grpSpPr>
          <a:xfrm>
            <a:off x="425479" y="4797152"/>
            <a:ext cx="8250977" cy="1260000"/>
            <a:chOff x="236413" y="4736040"/>
            <a:chExt cx="8250977" cy="126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67F627-B142-0059-4B10-ADE4115AB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9517" y="4736040"/>
              <a:ext cx="1880076" cy="12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757CFFD-8D99-2848-333C-5A07AB8D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3491" y="4736040"/>
              <a:ext cx="1880835" cy="12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0562E7-4B77-5378-3E25-5713F5F34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5" y="4736040"/>
              <a:ext cx="1899165" cy="12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CAF941F-61A7-E6E1-B5C3-63C4BDA3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413" y="4736040"/>
              <a:ext cx="1889206" cy="12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C4F8755-9208-F246-405A-03E70031B3FC}"/>
              </a:ext>
            </a:extLst>
          </p:cNvPr>
          <p:cNvGrpSpPr/>
          <p:nvPr/>
        </p:nvGrpSpPr>
        <p:grpSpPr>
          <a:xfrm>
            <a:off x="1154058" y="6024237"/>
            <a:ext cx="6788839" cy="350372"/>
            <a:chOff x="1154058" y="6024237"/>
            <a:chExt cx="6788839" cy="3503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FEAC65-1EF5-AAEB-0FD1-B0A000C5056F}"/>
                </a:ext>
              </a:extLst>
            </p:cNvPr>
            <p:cNvSpPr txBox="1"/>
            <p:nvPr/>
          </p:nvSpPr>
          <p:spPr>
            <a:xfrm>
              <a:off x="1154058" y="6028176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+mn-ea"/>
                </a:rPr>
                <a:t>(a)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71BCD1-AA3D-D65F-5368-D537595B7217}"/>
                </a:ext>
              </a:extLst>
            </p:cNvPr>
            <p:cNvSpPr txBox="1"/>
            <p:nvPr/>
          </p:nvSpPr>
          <p:spPr>
            <a:xfrm>
              <a:off x="3272988" y="6032115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+mn-ea"/>
                </a:rPr>
                <a:t>(b)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028015-AFE3-E293-5CEB-5D39C5974203}"/>
                </a:ext>
              </a:extLst>
            </p:cNvPr>
            <p:cNvSpPr txBox="1"/>
            <p:nvPr/>
          </p:nvSpPr>
          <p:spPr>
            <a:xfrm>
              <a:off x="5391918" y="6024237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+mn-ea"/>
                </a:rPr>
                <a:t>(c)</a:t>
              </a:r>
              <a:endParaRPr lang="ko-KR" altLang="en-US" sz="1600" b="1" dirty="0"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C97B1E-CF10-2C70-270E-BF893F7D99AE}"/>
                </a:ext>
              </a:extLst>
            </p:cNvPr>
            <p:cNvSpPr txBox="1"/>
            <p:nvPr/>
          </p:nvSpPr>
          <p:spPr>
            <a:xfrm>
              <a:off x="7510849" y="6036055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+mn-ea"/>
                </a:rPr>
                <a:t>(d)</a:t>
              </a:r>
              <a:endParaRPr lang="ko-KR" altLang="en-US" sz="1600" b="1" dirty="0"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106557-9D53-A9F3-0AAA-539973C7649D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BE9B157-BD86-21F3-A794-D2F0473ACE05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567B22F-F73B-07EA-52DF-B9B78A6F5F39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>
            <a:extLst>
              <a:ext uri="{FF2B5EF4-FFF2-40B4-BE49-F238E27FC236}">
                <a16:creationId xmlns:a16="http://schemas.microsoft.com/office/drawing/2014/main" id="{D681E63D-A8B9-52E0-2B9B-265E9EB166DA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6D364A9C-05C5-514D-029C-7D8EFE158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막힌 원호 34">
            <a:extLst>
              <a:ext uri="{FF2B5EF4-FFF2-40B4-BE49-F238E27FC236}">
                <a16:creationId xmlns:a16="http://schemas.microsoft.com/office/drawing/2014/main" id="{A9CC775D-0325-3DA7-00B8-024018ABAF08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8A42EE5-EA34-DE90-7BD6-000BDBAF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14E042-0702-E04F-E0D4-D68A288802D6}"/>
              </a:ext>
            </a:extLst>
          </p:cNvPr>
          <p:cNvGraphicFramePr>
            <a:graphicFrameLocks noGrp="1"/>
          </p:cNvGraphicFramePr>
          <p:nvPr/>
        </p:nvGraphicFramePr>
        <p:xfrm>
          <a:off x="298450" y="1716088"/>
          <a:ext cx="4273550" cy="3225800"/>
        </p:xfrm>
        <a:graphic>
          <a:graphicData uri="http://schemas.openxmlformats.org/drawingml/2006/table">
            <a:tbl>
              <a:tblPr/>
              <a:tblGrid>
                <a:gridCol w="616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7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76">
                <a:tc rowSpan="3"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</a:t>
                      </a: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DETECT-01-01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번호판 인식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DETECT-01</a:t>
                      </a: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주차 차량 감지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DETECT-01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</a:t>
                      </a: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불법 주차 차량 단속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76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신규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기존 회원 선택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LOG-01-02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신규 회원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–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LOG-01-03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신규 가입 회원의 정보 저장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5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LOG-01-04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5" marB="1168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7450" name="그림 12">
            <a:extLst>
              <a:ext uri="{FF2B5EF4-FFF2-40B4-BE49-F238E27FC236}">
                <a16:creationId xmlns:a16="http://schemas.microsoft.com/office/drawing/2014/main" id="{B7535C01-9BE5-A9FF-8CD5-E6C873F29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E5D49D-C0DD-76C1-DF40-4B0E5F62B2F8}"/>
              </a:ext>
            </a:extLst>
          </p:cNvPr>
          <p:cNvGraphicFramePr>
            <a:graphicFrameLocks noGrp="1"/>
          </p:cNvGraphicFramePr>
          <p:nvPr/>
        </p:nvGraphicFramePr>
        <p:xfrm>
          <a:off x="4643438" y="1700213"/>
          <a:ext cx="4273550" cy="3605214"/>
        </p:xfrm>
        <a:graphic>
          <a:graphicData uri="http://schemas.openxmlformats.org/drawingml/2006/table">
            <a:tbl>
              <a:tblPr/>
              <a:tblGrid>
                <a:gridCol w="616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7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5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</a:t>
                      </a: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TEMP-01-01</a:t>
                      </a: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온도 측정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-01-02</a:t>
                      </a: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화재 감지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-01-03</a:t>
                      </a: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화재 소화기능 동작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59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MOB</a:t>
                      </a: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MOB-01-01</a:t>
                      </a: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배터리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충전량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 확인 가능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MOB-01-02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예상 충전 시간 확인 가능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MOB-01-03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충전 완료 알림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MOB-01-04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배터리 과열 알림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MOB-01-05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근처 충전소 찾기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49" marR="42249" marT="11684" marB="1168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8210" y="1216519"/>
          <a:ext cx="8547580" cy="4768058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4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신규 회원의 정보 저장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VRF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VRF-01-01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인증번호 입력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VRF-01-02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인증번호 검증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98864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DETECT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DETECT-01-01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번호판 인식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DETECT-01-02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전기차 화재 감지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DETECT-01-03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온도 감지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45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메인 페이지 출력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차량 충전 현황 확인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MAIN-01-03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월간 주차장 이용자 수 확인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3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MAIN-01-04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주차장 여유 공간 확인</a:t>
                      </a:r>
                    </a:p>
                  </a:txBody>
                  <a:tcPr marL="42251" marR="42251" marT="11681" marB="116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21477C40-A995-A6C4-9B5D-6E45B7D5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15" name="사각형: 둥근 모서리 26">
            <a:extLst>
              <a:ext uri="{FF2B5EF4-FFF2-40B4-BE49-F238E27FC236}">
                <a16:creationId xmlns:a16="http://schemas.microsoft.com/office/drawing/2014/main" id="{D6042A52-244F-752C-993F-9BB7F79EE172}"/>
              </a:ext>
            </a:extLst>
          </p:cNvPr>
          <p:cNvSpPr/>
          <p:nvPr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D8B58C-5290-7D72-20BE-FB60F1A40EDD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0AF426D-D236-68F7-9BC7-07F2F4F9EADB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4E1501E-3764-85F1-2B8E-BC2E99CE30AA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CDB6C374-736B-4842-2FEA-FC7B8CB9BECE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8438" name="Picture 2">
            <a:extLst>
              <a:ext uri="{FF2B5EF4-FFF2-40B4-BE49-F238E27FC236}">
                <a16:creationId xmlns:a16="http://schemas.microsoft.com/office/drawing/2014/main" id="{AEF333E3-5540-A233-64F8-DFF86D4F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5C48DDBD-2569-928D-CFDB-55ED537F313F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20A3631C-EB3B-750A-6076-75F36A1E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18442" name="그림 12">
            <a:extLst>
              <a:ext uri="{FF2B5EF4-FFF2-40B4-BE49-F238E27FC236}">
                <a16:creationId xmlns:a16="http://schemas.microsoft.com/office/drawing/2014/main" id="{DA11596B-282B-3048-72F5-B89FCFF4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8A67A54E-1EF1-9C50-225C-AB639401F4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"/>
          <a:stretch/>
        </p:blipFill>
        <p:spPr>
          <a:xfrm>
            <a:off x="323528" y="1484785"/>
            <a:ext cx="3600400" cy="4752504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2065102-D70E-4EFA-232D-296D03BF40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3"/>
          <a:stretch/>
        </p:blipFill>
        <p:spPr>
          <a:xfrm>
            <a:off x="4067944" y="1484785"/>
            <a:ext cx="4968552" cy="475250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599F9B-AB9F-3CB7-60C6-4B2880A7D5D6}"/>
              </a:ext>
            </a:extLst>
          </p:cNvPr>
          <p:cNvSpPr/>
          <p:nvPr/>
        </p:nvSpPr>
        <p:spPr>
          <a:xfrm>
            <a:off x="222250" y="1473200"/>
            <a:ext cx="8740775" cy="476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78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982731-D161-0CE5-DBE6-A20EA9793F5B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948786A-2954-55CF-1466-AC2FDF9BC882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B691508-77B4-F1D4-3BC4-29A80E1AF79D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0A1723F7-6DAB-26FE-BCE2-5AFC379C185E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462" name="Picture 2">
            <a:extLst>
              <a:ext uri="{FF2B5EF4-FFF2-40B4-BE49-F238E27FC236}">
                <a16:creationId xmlns:a16="http://schemas.microsoft.com/office/drawing/2014/main" id="{F094F0F2-1EFA-BD1E-AB82-F66D32B8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F13DF998-7202-6A2D-A578-1DEF90BE4866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CECC1C74-3FE4-3A55-BB67-786FC4C8D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674D6B-1FBA-303F-90A5-4C5BEE49C909}"/>
              </a:ext>
            </a:extLst>
          </p:cNvPr>
          <p:cNvSpPr/>
          <p:nvPr/>
        </p:nvSpPr>
        <p:spPr>
          <a:xfrm>
            <a:off x="222250" y="1473200"/>
            <a:ext cx="8740775" cy="476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9466" name="그림 12">
            <a:extLst>
              <a:ext uri="{FF2B5EF4-FFF2-40B4-BE49-F238E27FC236}">
                <a16:creationId xmlns:a16="http://schemas.microsoft.com/office/drawing/2014/main" id="{7005FBE6-32D3-7D4C-5B26-1668F4127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A207A161-368B-5608-451E-0A99AF135A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"/>
          <a:stretch/>
        </p:blipFill>
        <p:spPr>
          <a:xfrm>
            <a:off x="323850" y="1817688"/>
            <a:ext cx="852678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9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37E74C-F2F0-D6BE-069B-95C2D005A5A5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01E5E9-F8C6-C6BA-17B3-D7E44647550D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29F0CB-F498-571F-D1D9-CF6BDC4C0900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F9FCF07E-080B-67BE-28DB-F4AA19DC7A29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(3)</a:t>
            </a:r>
            <a:endParaRPr kumimoji="0" lang="ko-KR" altLang="en-US" sz="17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id="{D0433FE8-2FD8-6C52-C0D6-07520F86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C19A650C-0CEF-BB32-68EA-A00896E0BC11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529FA98-8D98-5943-C068-714FAA05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20489" name="그림 13">
            <a:extLst>
              <a:ext uri="{FF2B5EF4-FFF2-40B4-BE49-F238E27FC236}">
                <a16:creationId xmlns:a16="http://schemas.microsoft.com/office/drawing/2014/main" id="{0B2A4FA4-FDEE-E6F8-9F14-734C8367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FD2E069-FB26-E112-A8C6-B477D1B51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465263"/>
            <a:ext cx="4435475" cy="47160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6281A7-590C-6691-6846-209C1A2E6404}"/>
              </a:ext>
            </a:extLst>
          </p:cNvPr>
          <p:cNvSpPr/>
          <p:nvPr/>
        </p:nvSpPr>
        <p:spPr>
          <a:xfrm>
            <a:off x="222250" y="1473200"/>
            <a:ext cx="8740775" cy="476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569EEF68-895C-CFE3-54AF-C6CE919A9C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3140968"/>
            <a:ext cx="4305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5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4C0151-DF2B-427A-3545-4FD86E72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 descr="텍스트, 번호, 스크린샷, 폰트이(가) 표시된 사진&#10;&#10;자동 생성된 설명">
            <a:extLst>
              <a:ext uri="{FF2B5EF4-FFF2-40B4-BE49-F238E27FC236}">
                <a16:creationId xmlns:a16="http://schemas.microsoft.com/office/drawing/2014/main" id="{2A4FAC41-0CB0-0ED1-B301-887AD7350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" y="1556797"/>
            <a:ext cx="8988917" cy="408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37E74C-F2F0-D6BE-069B-95C2D005A5A5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01E5E9-F8C6-C6BA-17B3-D7E44647550D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29F0CB-F498-571F-D1D9-CF6BDC4C0900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F9FCF07E-080B-67BE-28DB-F4AA19DC7A29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(4)</a:t>
            </a:r>
            <a:endParaRPr kumimoji="0" lang="ko-KR" altLang="en-US" sz="17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id="{D0433FE8-2FD8-6C52-C0D6-07520F86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C19A650C-0CEF-BB32-68EA-A00896E0BC11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529FA98-8D98-5943-C068-714FAA05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20489" name="그림 13">
            <a:extLst>
              <a:ext uri="{FF2B5EF4-FFF2-40B4-BE49-F238E27FC236}">
                <a16:creationId xmlns:a16="http://schemas.microsoft.com/office/drawing/2014/main" id="{0B2A4FA4-FDEE-E6F8-9F14-734C8367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BC2C749-2ECB-CBFE-614C-37B70A9DA342}"/>
              </a:ext>
            </a:extLst>
          </p:cNvPr>
          <p:cNvGrpSpPr/>
          <p:nvPr/>
        </p:nvGrpSpPr>
        <p:grpSpPr>
          <a:xfrm>
            <a:off x="222250" y="1473200"/>
            <a:ext cx="8740775" cy="4764088"/>
            <a:chOff x="222250" y="1473200"/>
            <a:chExt cx="8740775" cy="476408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6281A7-590C-6691-6846-209C1A2E6404}"/>
                </a:ext>
              </a:extLst>
            </p:cNvPr>
            <p:cNvSpPr/>
            <p:nvPr/>
          </p:nvSpPr>
          <p:spPr>
            <a:xfrm>
              <a:off x="222250" y="1473200"/>
              <a:ext cx="8740775" cy="476408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5" name="그림 4" descr="텍스트, 스크린샷, 폰트, 편지이(가) 표시된 사진&#10;&#10;자동 생성된 설명">
              <a:extLst>
                <a:ext uri="{FF2B5EF4-FFF2-40B4-BE49-F238E27FC236}">
                  <a16:creationId xmlns:a16="http://schemas.microsoft.com/office/drawing/2014/main" id="{1619F413-2BB4-4E39-4FB6-D7EDD0DA30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2250" y="1481191"/>
              <a:ext cx="6870030" cy="4737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63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37E74C-F2F0-D6BE-069B-95C2D005A5A5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01E5E9-F8C6-C6BA-17B3-D7E44647550D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29F0CB-F498-571F-D1D9-CF6BDC4C0900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F9FCF07E-080B-67BE-28DB-F4AA19DC7A29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(5)</a:t>
            </a:r>
            <a:endParaRPr kumimoji="0" lang="ko-KR" altLang="en-US" sz="17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id="{D0433FE8-2FD8-6C52-C0D6-07520F86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C19A650C-0CEF-BB32-68EA-A00896E0BC11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529FA98-8D98-5943-C068-714FAA05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20489" name="그림 13">
            <a:extLst>
              <a:ext uri="{FF2B5EF4-FFF2-40B4-BE49-F238E27FC236}">
                <a16:creationId xmlns:a16="http://schemas.microsoft.com/office/drawing/2014/main" id="{0B2A4FA4-FDEE-E6F8-9F14-734C8367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 descr="텍스트, 폰트, 스크린샷, 친필이(가) 표시된 사진&#10;&#10;자동 생성된 설명">
            <a:extLst>
              <a:ext uri="{FF2B5EF4-FFF2-40B4-BE49-F238E27FC236}">
                <a16:creationId xmlns:a16="http://schemas.microsoft.com/office/drawing/2014/main" id="{FE5A5EF2-2A3B-9976-554D-43ABA758A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487050"/>
            <a:ext cx="6870030" cy="4708092"/>
          </a:xfrm>
          <a:prstGeom prst="rect">
            <a:avLst/>
          </a:prstGeom>
        </p:spPr>
      </p:pic>
      <p:pic>
        <p:nvPicPr>
          <p:cNvPr id="8" name="그림 7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415A456F-095C-41B1-488D-E428213F3C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"/>
          <a:stretch/>
        </p:blipFill>
        <p:spPr>
          <a:xfrm>
            <a:off x="5333150" y="3573016"/>
            <a:ext cx="3570344" cy="14028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6281A7-590C-6691-6846-209C1A2E6404}"/>
              </a:ext>
            </a:extLst>
          </p:cNvPr>
          <p:cNvSpPr/>
          <p:nvPr/>
        </p:nvSpPr>
        <p:spPr>
          <a:xfrm>
            <a:off x="222250" y="1473200"/>
            <a:ext cx="8740775" cy="476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948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37E74C-F2F0-D6BE-069B-95C2D005A5A5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E01E5E9-F8C6-C6BA-17B3-D7E44647550D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29F0CB-F498-571F-D1D9-CF6BDC4C0900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F9FCF07E-080B-67BE-28DB-F4AA19DC7A29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2808288" cy="2968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(6)</a:t>
            </a:r>
            <a:endParaRPr kumimoji="0" lang="ko-KR" altLang="en-US" sz="1700" b="1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486" name="Picture 2">
            <a:extLst>
              <a:ext uri="{FF2B5EF4-FFF2-40B4-BE49-F238E27FC236}">
                <a16:creationId xmlns:a16="http://schemas.microsoft.com/office/drawing/2014/main" id="{D0433FE8-2FD8-6C52-C0D6-07520F86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C19A650C-0CEF-BB32-68EA-A00896E0BC11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529FA98-8D98-5943-C068-714FAA05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20489" name="그림 13">
            <a:extLst>
              <a:ext uri="{FF2B5EF4-FFF2-40B4-BE49-F238E27FC236}">
                <a16:creationId xmlns:a16="http://schemas.microsoft.com/office/drawing/2014/main" id="{0B2A4FA4-FDEE-E6F8-9F14-734C8367D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 descr="텍스트, 스크린샷, 문서이(가) 표시된 사진&#10;&#10;자동 생성된 설명">
            <a:extLst>
              <a:ext uri="{FF2B5EF4-FFF2-40B4-BE49-F238E27FC236}">
                <a16:creationId xmlns:a16="http://schemas.microsoft.com/office/drawing/2014/main" id="{3645884F-E2A9-62C0-B346-EA16E0259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1484784"/>
            <a:ext cx="8501228" cy="47525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6281A7-590C-6691-6846-209C1A2E6404}"/>
              </a:ext>
            </a:extLst>
          </p:cNvPr>
          <p:cNvSpPr/>
          <p:nvPr/>
        </p:nvSpPr>
        <p:spPr>
          <a:xfrm>
            <a:off x="222250" y="1473200"/>
            <a:ext cx="8740775" cy="4764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24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CBD6A7-0AEF-B61B-5F78-9665CC31B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1549" y="290666"/>
            <a:ext cx="868102" cy="2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94C0151-DF2B-427A-3545-4FD86E728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8C08977-674C-E947-7BF6-D2A2D99A8D9A}"/>
              </a:ext>
            </a:extLst>
          </p:cNvPr>
          <p:cNvGrpSpPr/>
          <p:nvPr/>
        </p:nvGrpSpPr>
        <p:grpSpPr>
          <a:xfrm>
            <a:off x="151407" y="1340768"/>
            <a:ext cx="8834329" cy="4968552"/>
            <a:chOff x="151407" y="1340768"/>
            <a:chExt cx="8834329" cy="4968552"/>
          </a:xfrm>
        </p:grpSpPr>
        <p:pic>
          <p:nvPicPr>
            <p:cNvPr id="3" name="그림 2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B02E350F-D3B8-648E-82F3-678B99BBA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263" y="1595690"/>
              <a:ext cx="8827473" cy="4713630"/>
            </a:xfrm>
            <a:prstGeom prst="rect">
              <a:avLst/>
            </a:prstGeom>
          </p:spPr>
        </p:pic>
        <p:pic>
          <p:nvPicPr>
            <p:cNvPr id="6" name="그림 5" descr="텍스트, 번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219D0CE-9346-0142-52EE-3C0FD31DEA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637"/>
            <a:stretch/>
          </p:blipFill>
          <p:spPr>
            <a:xfrm>
              <a:off x="151407" y="1340768"/>
              <a:ext cx="8813081" cy="264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182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CFB746A-EAE5-32A0-9826-419DD7FC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pic>
        <p:nvPicPr>
          <p:cNvPr id="4" name="그림 3" descr="텍스트, 도표, 그림, 스케치이(가) 표시된 사진&#10;&#10;자동 생성된 설명">
            <a:extLst>
              <a:ext uri="{FF2B5EF4-FFF2-40B4-BE49-F238E27FC236}">
                <a16:creationId xmlns:a16="http://schemas.microsoft.com/office/drawing/2014/main" id="{A5AF7A53-43B9-04BD-0A83-78694AF37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15" y="1328333"/>
            <a:ext cx="8667013" cy="47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9B22A127-25D3-A0D4-ACA8-59FFFB50FA46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8205B66-7363-0B08-8D97-576C6F8FF243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66C1D9D-1942-3C96-DA44-A3228E11ABAE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8FFCB5CE-106B-B958-D54E-E083D2C252FB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3565525" cy="2857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흐름도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150" name="Picture 2">
            <a:extLst>
              <a:ext uri="{FF2B5EF4-FFF2-40B4-BE49-F238E27FC236}">
                <a16:creationId xmlns:a16="http://schemas.microsoft.com/office/drawing/2014/main" id="{7226C80E-7C04-7D54-D7BB-EC7B4491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FFCB4EF5-8887-21E9-3CBF-F8367F1827A9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EABEDA3-5F9C-8BA4-14A1-7B9130F9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75B5A7-8387-6D47-7344-F8038D7B6233}"/>
              </a:ext>
            </a:extLst>
          </p:cNvPr>
          <p:cNvSpPr/>
          <p:nvPr/>
        </p:nvSpPr>
        <p:spPr>
          <a:xfrm>
            <a:off x="222250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70B2A5-8A9E-5611-BAC3-76D05CE14753}"/>
              </a:ext>
            </a:extLst>
          </p:cNvPr>
          <p:cNvSpPr/>
          <p:nvPr/>
        </p:nvSpPr>
        <p:spPr>
          <a:xfrm>
            <a:off x="4572000" y="1473200"/>
            <a:ext cx="4291013" cy="4387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155" name="그림 14">
            <a:extLst>
              <a:ext uri="{FF2B5EF4-FFF2-40B4-BE49-F238E27FC236}">
                <a16:creationId xmlns:a16="http://schemas.microsoft.com/office/drawing/2014/main" id="{76062E2C-4E04-7875-ADB7-7C58E6545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TextBox 3">
            <a:extLst>
              <a:ext uri="{FF2B5EF4-FFF2-40B4-BE49-F238E27FC236}">
                <a16:creationId xmlns:a16="http://schemas.microsoft.com/office/drawing/2014/main" id="{5D313F5D-D9D3-2050-DCE6-1A69D615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1574800"/>
            <a:ext cx="4446588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화상카메라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카메라를 통해 실시간으로 주차장 내 화재 상황을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AI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감지하고 영상정보를 서버로 전송한다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화재 조치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온도센서와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AI(YoLov7)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활용해 화재를 감지하고 화재 진압을 위해 충전을 정지 후 스프링 쿨러를 활용해 화재를 진압한다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위험 등급 산출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가스 센서와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AI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화재 규모와 유해 가스 분포도를 계산하고 위험 등급을 매겨 서버로 전송한다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임베디드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임베디드 보드를 통해 센서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카메라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온도센서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가스센서 등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모터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워터펌프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프로그램으로 제어하고 서버와 통신할 수 있게 한다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서버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web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서버를 통해 사용자에게 충전 상태와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CCTV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화면을 편리한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로 제공하고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twillo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서버를 통해 화재 시 경보문자를 전송한다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157" name="그림 5">
            <a:extLst>
              <a:ext uri="{FF2B5EF4-FFF2-40B4-BE49-F238E27FC236}">
                <a16:creationId xmlns:a16="http://schemas.microsoft.com/office/drawing/2014/main" id="{6A5B09E9-F88B-AF8A-6986-11B3FF51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1628775"/>
            <a:ext cx="4252913" cy="406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07247-E9C9-9A53-8564-FEA851BF3516}"/>
              </a:ext>
            </a:extLst>
          </p:cNvPr>
          <p:cNvSpPr/>
          <p:nvPr/>
        </p:nvSpPr>
        <p:spPr>
          <a:xfrm>
            <a:off x="107950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BF36A5F-2168-9AD8-0EA8-221D69955E57}"/>
              </a:ext>
            </a:extLst>
          </p:cNvPr>
          <p:cNvCxnSpPr/>
          <p:nvPr/>
        </p:nvCxnSpPr>
        <p:spPr>
          <a:xfrm>
            <a:off x="423863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533D61A-7B48-4C1A-AAAD-C19C0B04A6F6}"/>
              </a:ext>
            </a:extLst>
          </p:cNvPr>
          <p:cNvCxnSpPr/>
          <p:nvPr/>
        </p:nvCxnSpPr>
        <p:spPr>
          <a:xfrm>
            <a:off x="3276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4CF042DE-C85B-1403-E380-185FCC99BAF3}"/>
              </a:ext>
            </a:extLst>
          </p:cNvPr>
          <p:cNvSpPr txBox="1">
            <a:spLocks/>
          </p:cNvSpPr>
          <p:nvPr/>
        </p:nvSpPr>
        <p:spPr>
          <a:xfrm>
            <a:off x="323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74" name="Picture 2">
            <a:extLst>
              <a:ext uri="{FF2B5EF4-FFF2-40B4-BE49-F238E27FC236}">
                <a16:creationId xmlns:a16="http://schemas.microsoft.com/office/drawing/2014/main" id="{2F57EE6A-CAB2-740B-84F1-CC554B1A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BE82C2EB-FEC8-E825-B337-D5834B09CFF8}"/>
              </a:ext>
            </a:extLst>
          </p:cNvPr>
          <p:cNvSpPr/>
          <p:nvPr/>
        </p:nvSpPr>
        <p:spPr>
          <a:xfrm flipV="1">
            <a:off x="-5778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76" name="그림 12">
            <a:extLst>
              <a:ext uri="{FF2B5EF4-FFF2-40B4-BE49-F238E27FC236}">
                <a16:creationId xmlns:a16="http://schemas.microsoft.com/office/drawing/2014/main" id="{38794CB7-FED9-8DE0-B0C9-D5585CD1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바닥글 개체 틀 11">
            <a:extLst>
              <a:ext uri="{FF2B5EF4-FFF2-40B4-BE49-F238E27FC236}">
                <a16:creationId xmlns:a16="http://schemas.microsoft.com/office/drawing/2014/main" id="{8BBE94CF-74A6-55AD-684A-632BDAAD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pic>
        <p:nvPicPr>
          <p:cNvPr id="7178" name="그림 9272">
            <a:extLst>
              <a:ext uri="{FF2B5EF4-FFF2-40B4-BE49-F238E27FC236}">
                <a16:creationId xmlns:a16="http://schemas.microsoft.com/office/drawing/2014/main" id="{44AA923F-95A6-6753-6756-996E486C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3663"/>
            <a:ext cx="9144000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14" name="사각형: 둥근 모서리 26">
            <a:extLst>
              <a:ext uri="{FF2B5EF4-FFF2-40B4-BE49-F238E27FC236}">
                <a16:creationId xmlns:a16="http://schemas.microsoft.com/office/drawing/2014/main" id="{9D8A8F80-03A3-BF6E-F89A-4A1813D0AABF}"/>
              </a:ext>
            </a:extLst>
          </p:cNvPr>
          <p:cNvSpPr/>
          <p:nvPr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281E721-F0BF-6DE7-8D7A-7E10E43B2E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" r="7617"/>
          <a:stretch/>
        </p:blipFill>
        <p:spPr>
          <a:xfrm>
            <a:off x="539552" y="2618063"/>
            <a:ext cx="2265568" cy="206677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8064896" cy="4621369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웹의 로그인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기존 회원은 자신이 등록했던 정보로 로그인을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회원가입을 할 수 있음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∎기존회원의 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자신이 등록했던 정보로 로그인을 할 수 있음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회원은 자신이 등록한 전기차 차량 번호와 휴대전화를 입력함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정보를 맞게 입력하면 로그인에 성공하고 잘못된 정보를 입력하면 오류 메시지를 출력함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회원가입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신규 회원은 로그인에 앞서 회원가입을 진행함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‘Create’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누르면 회원가입 창을 출력함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36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14" name="사각형: 둥근 모서리 26">
            <a:extLst>
              <a:ext uri="{FF2B5EF4-FFF2-40B4-BE49-F238E27FC236}">
                <a16:creationId xmlns:a16="http://schemas.microsoft.com/office/drawing/2014/main" id="{9D8A8F80-03A3-BF6E-F89A-4A1813D0AABF}"/>
              </a:ext>
            </a:extLst>
          </p:cNvPr>
          <p:cNvSpPr/>
          <p:nvPr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5E532466-FDCD-4D3F-2BFC-7C83621BA1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r="8601"/>
          <a:stretch/>
        </p:blipFill>
        <p:spPr>
          <a:xfrm>
            <a:off x="539552" y="2338190"/>
            <a:ext cx="2160240" cy="2576978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62136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LOG-01-02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신규 회원의 정보 저장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웹의 회원가입 화면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정보가 등록되지 않은 신규 회원은 회원가입을 진행함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∎신규 회원의 정보 저장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신규 회원은 서비스 이용에 앞서 회원가입을 진행함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신규 회원은 자신의 전기차 차량번호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전화번호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전화번호를 차례대로 입력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신규 회원은 화원가입 등록 동의 체크박스를 체크함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전화번호를 올바르게 입력했으면 회원가입에 성공하여 문자 인증 화면을 출력함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전화번호가 일치하지 않는다면 오류 메시지를 출력함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35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F8F1838-9B8D-4B62-0F07-DCFE7C58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86" y="125786"/>
            <a:ext cx="868102" cy="278878"/>
          </a:xfrm>
          <a:prstGeom prst="rect">
            <a:avLst/>
          </a:prstGeom>
        </p:spPr>
      </p:pic>
      <p:sp>
        <p:nvSpPr>
          <p:cNvPr id="14" name="사각형: 둥근 모서리 26">
            <a:extLst>
              <a:ext uri="{FF2B5EF4-FFF2-40B4-BE49-F238E27FC236}">
                <a16:creationId xmlns:a16="http://schemas.microsoft.com/office/drawing/2014/main" id="{9D8A8F80-03A3-BF6E-F89A-4A1813D0AABF}"/>
              </a:ext>
            </a:extLst>
          </p:cNvPr>
          <p:cNvSpPr/>
          <p:nvPr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5F7F373A-ACD5-3AF4-CC8B-4D8CC29D86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89"/>
          <a:stretch/>
        </p:blipFill>
        <p:spPr>
          <a:xfrm>
            <a:off x="539553" y="2360952"/>
            <a:ext cx="2160240" cy="2181257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39552" y="1340768"/>
          <a:ext cx="7992888" cy="4621369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VRF-01-01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인증번호 입력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웹의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SMS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문자 인증 화면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회원가입을 완료한 사용자가 자신이 받은 인증번호를 입력함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∎사용자의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SMS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문자 인증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회원가입을 완료한 사용자에게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SMS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문자 인증 화면을 출력함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사용자는 무작위로 생성된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자리의 숫자를 자신이 등록한 전화번호를 통해 전달 받음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사용자는 자신이 전달 받은 인증번호를 입력하고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‘verification’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누름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인증번호가 일치한다면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verification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성공하고 성공 화면을 출력함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인증번호 검증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20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1324</Words>
  <Application>Microsoft Office PowerPoint</Application>
  <PresentationFormat>화면 슬라이드 쇼(4:3)</PresentationFormat>
  <Paragraphs>287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Pretendard</vt:lpstr>
      <vt:lpstr>Söhne</vt:lpstr>
      <vt:lpstr>맑은 고딕</vt:lpstr>
      <vt:lpstr>바탕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주성 조</cp:lastModifiedBy>
  <cp:revision>277</cp:revision>
  <dcterms:created xsi:type="dcterms:W3CDTF">2014-04-16T00:55:54Z</dcterms:created>
  <dcterms:modified xsi:type="dcterms:W3CDTF">2024-07-12T06:00:14Z</dcterms:modified>
</cp:coreProperties>
</file>