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9" r:id="rId4"/>
    <p:sldId id="270" r:id="rId5"/>
    <p:sldId id="278" r:id="rId6"/>
    <p:sldId id="292" r:id="rId7"/>
    <p:sldId id="294" r:id="rId8"/>
    <p:sldId id="281" r:id="rId9"/>
    <p:sldId id="267" r:id="rId10"/>
    <p:sldId id="279" r:id="rId11"/>
    <p:sldId id="280" r:id="rId12"/>
    <p:sldId id="276" r:id="rId13"/>
    <p:sldId id="28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29"/>
    <a:srgbClr val="1769A2"/>
    <a:srgbClr val="FAAE77"/>
    <a:srgbClr val="8798BC"/>
    <a:srgbClr val="0A5C92"/>
    <a:srgbClr val="F57F29"/>
    <a:srgbClr val="007239"/>
    <a:srgbClr val="186AA2"/>
    <a:srgbClr val="6EB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75133" autoAdjust="0"/>
  </p:normalViewPr>
  <p:slideViewPr>
    <p:cSldViewPr snapToGrid="0" snapToObjects="1">
      <p:cViewPr varScale="1">
        <p:scale>
          <a:sx n="74" d="100"/>
          <a:sy n="74" d="100"/>
        </p:scale>
        <p:origin x="10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E6AB0-2D12-40A3-AEAD-2DAE2BF0F9E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D3A0-04DB-4180-98C9-CB3F27F88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7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18"/>
            <a:r>
              <a:rPr lang="en-US" baseline="0" dirty="0" smtClean="0"/>
              <a:t>Make mention of </a:t>
            </a:r>
            <a:r>
              <a:rPr lang="en-US" baseline="0" dirty="0" err="1" smtClean="0"/>
              <a:t>ebook</a:t>
            </a:r>
            <a:r>
              <a:rPr lang="en-US" baseline="0" dirty="0" smtClean="0"/>
              <a:t>/</a:t>
            </a:r>
            <a:r>
              <a:rPr lang="en-US" baseline="0" dirty="0" err="1" smtClean="0"/>
              <a:t>epin</a:t>
            </a:r>
            <a:r>
              <a:rPr lang="en-US" baseline="0" dirty="0" smtClean="0"/>
              <a:t> option</a:t>
            </a:r>
          </a:p>
          <a:p>
            <a:pPr defTabSz="914318"/>
            <a:r>
              <a:rPr lang="en-US" baseline="0" dirty="0" smtClean="0"/>
              <a:t>Used book option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F28FC-9436-4C2C-94BA-76727454D6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94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18"/>
            <a:r>
              <a:rPr lang="en-US" dirty="0" smtClean="0"/>
              <a:t>Our newest EHR</a:t>
            </a:r>
            <a:r>
              <a:rPr lang="en-US" baseline="0" dirty="0" smtClean="0"/>
              <a:t> solution is </a:t>
            </a:r>
            <a:r>
              <a:rPr lang="en-US" baseline="0" dirty="0" err="1" smtClean="0"/>
              <a:t>Optum</a:t>
            </a:r>
            <a:r>
              <a:rPr lang="en-US" baseline="0" dirty="0" smtClean="0"/>
              <a:t>/ The Paperless Medical Office.  This solution publishing in early May includes the </a:t>
            </a:r>
            <a:r>
              <a:rPr lang="en-US" baseline="0" dirty="0" err="1" smtClean="0"/>
              <a:t>Optum</a:t>
            </a:r>
            <a:r>
              <a:rPr lang="en-US" baseline="0" dirty="0" smtClean="0"/>
              <a:t> PM and Physician EMR software that is fully online, both front and back office, and has ICD-10 codes.  This book provides students with 30-40 hours of practice and activities.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F28FC-9436-4C2C-94BA-76727454D6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94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18"/>
            <a:r>
              <a:rPr lang="en-US" baseline="0" dirty="0" smtClean="0"/>
              <a:t>We also have 2 workbooks available, one that is just the activities from the core book  and a second workbook that is Billing and Coding activities using the software.  </a:t>
            </a:r>
          </a:p>
          <a:p>
            <a:pPr defTabSz="914318"/>
            <a:endParaRPr lang="en-US" baseline="0" dirty="0" smtClean="0"/>
          </a:p>
          <a:p>
            <a:pPr defTabSz="914318"/>
            <a:r>
              <a:rPr lang="en-US" baseline="0" dirty="0" smtClean="0"/>
              <a:t>There is also a number of instructor resources available for this solution including testbanks, powerpoints, sample lesson plans and syllabus, and more.</a:t>
            </a:r>
          </a:p>
          <a:p>
            <a:pPr defTabSz="914318"/>
            <a:endParaRPr lang="en-US" baseline="0" dirty="0" smtClean="0"/>
          </a:p>
          <a:p>
            <a:pPr defTabSz="914318"/>
            <a:r>
              <a:rPr lang="en-US" baseline="0" dirty="0" smtClean="0"/>
              <a:t>The next couple of slides just feature a few screenshots to illustrate the software.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F28FC-9436-4C2C-94BA-76727454D6B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94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certification connection feature</a:t>
            </a:r>
            <a:r>
              <a:rPr lang="en-US" baseline="0" dirty="0" smtClean="0"/>
              <a:t> highlights sample competencies that are covered in each chapter for a generic EHR certification exam.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D3A0-04DB-4180-98C9-CB3F27F886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00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screen shots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D3A0-04DB-4180-98C9-CB3F27F886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05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Spotlight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boxes highlight important material included throughout the text. There are different types of spotlight boxes, depending on the information being presented, such as Administrative, PM, Clinical, and Legal.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Tip</a:t>
            </a:r>
            <a:r>
              <a:rPr lang="en-US" b="0" baseline="0" dirty="0" smtClean="0"/>
              <a:t> boxes provide helpful hints for using Optum.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FYI</a:t>
            </a:r>
            <a:r>
              <a:rPr lang="en-US" b="0" baseline="0" dirty="0" smtClean="0"/>
              <a:t> boxes provide details on functions of Optum that are available in real-word settings are but are not available in the student version of Optum.</a:t>
            </a:r>
            <a:endParaRPr lang="en-US" b="1" baseline="0" dirty="0" smtClean="0"/>
          </a:p>
          <a:p>
            <a:endParaRPr lang="en-US" b="0" baseline="0" dirty="0" smtClean="0"/>
          </a:p>
          <a:p>
            <a:r>
              <a:rPr lang="en-US" b="1" baseline="0" dirty="0" smtClean="0"/>
              <a:t>Critical Thinking</a:t>
            </a:r>
            <a:r>
              <a:rPr lang="en-US" b="0" baseline="0" dirty="0" smtClean="0"/>
              <a:t> boxes help students think about and deal with issues they may face on the job.</a:t>
            </a:r>
          </a:p>
          <a:p>
            <a:endParaRPr lang="en-US" b="0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D3A0-04DB-4180-98C9-CB3F27F886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71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standard stuff: eBook, quizzing, crossword puzzle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defTabSz="914318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F28FC-9436-4C2C-94BA-76727454D6B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94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18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F28FC-9436-4C2C-94BA-76727454D6B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94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B51A-B605-D840-A876-461772FDFA29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21B5-50CD-0C42-8F24-3D16C4DD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02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B51A-B605-D840-A876-461772FDFA29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21B5-50CD-0C42-8F24-3D16C4DD02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69119"/>
            <a:ext cx="9144000" cy="685800"/>
          </a:xfrm>
          <a:prstGeom prst="rect">
            <a:avLst/>
          </a:prstGeom>
          <a:solidFill>
            <a:srgbClr val="186A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L_Logo_White_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748" y="5993410"/>
            <a:ext cx="2043252" cy="1077568"/>
          </a:xfrm>
          <a:prstGeom prst="rect">
            <a:avLst/>
          </a:prstGeom>
        </p:spPr>
      </p:pic>
      <p:pic>
        <p:nvPicPr>
          <p:cNvPr id="9" name="Picture 8" descr="EngagedWithYou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68" y="6389361"/>
            <a:ext cx="1663602" cy="2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92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6B51A-B605-D840-A876-461772FDFA29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821B5-50CD-0C42-8F24-3D16C4DD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86A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L_Logo_White_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1269963"/>
            <a:ext cx="5733479" cy="3023717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2587583" y="3657498"/>
            <a:ext cx="3950706" cy="613931"/>
            <a:chOff x="2587583" y="3657498"/>
            <a:chExt cx="3950706" cy="61393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610612" y="3657498"/>
              <a:ext cx="3927677" cy="0"/>
            </a:xfrm>
            <a:prstGeom prst="line">
              <a:avLst/>
            </a:prstGeom>
            <a:ln w="12700">
              <a:solidFill>
                <a:srgbClr val="6EB1C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EngagedWithYou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583" y="3702367"/>
              <a:ext cx="3950706" cy="569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336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1363628"/>
            <a:ext cx="8912222" cy="264639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Special feature boxes included throughout the text, such as:</a:t>
            </a:r>
          </a:p>
          <a:p>
            <a:endParaRPr lang="en-US" sz="2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3" t="27865" r="50500" b="30209"/>
          <a:stretch/>
        </p:blipFill>
        <p:spPr bwMode="auto">
          <a:xfrm>
            <a:off x="946047" y="2774959"/>
            <a:ext cx="3302103" cy="116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T:\Lauren W\Optum PM and EMR\Core Book\Final Draft\Final Manuscript\Front Matter\Figures\UNF FM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152" y="1809147"/>
            <a:ext cx="3562350" cy="96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T:\Lauren W\Optum PM and EMR\Core Book\Final Draft\Final Manuscript\Front Matter\Figures\UNF FM-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295" y="3972352"/>
            <a:ext cx="4018505" cy="87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:\Lauren W\Optum PM and EMR\Core Book\Final Draft\Final Manuscript\Front Matter\Figures\UNF FM-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4" y="5058637"/>
            <a:ext cx="3936206" cy="98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0046" y="2046254"/>
            <a:ext cx="2258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Spotlights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42939" y="3135519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Tip Boxes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085700" y="2046254"/>
            <a:ext cx="733425" cy="304656"/>
          </a:xfrm>
          <a:prstGeom prst="rightArrow">
            <a:avLst/>
          </a:prstGeom>
          <a:gradFill>
            <a:gsLst>
              <a:gs pos="0">
                <a:srgbClr val="FF0000">
                  <a:lumMod val="83000"/>
                  <a:lumOff val="1700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84630" y="4255626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FYI Boxes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42952" y="5261144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Critical Thinking Questions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10800000">
            <a:off x="4031405" y="3200195"/>
            <a:ext cx="733425" cy="304656"/>
          </a:xfrm>
          <a:prstGeom prst="rightArrow">
            <a:avLst/>
          </a:prstGeom>
          <a:gradFill>
            <a:gsLst>
              <a:gs pos="0">
                <a:srgbClr val="FF0000">
                  <a:lumMod val="83000"/>
                  <a:lumOff val="1700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070887" y="4255626"/>
            <a:ext cx="733425" cy="304656"/>
          </a:xfrm>
          <a:prstGeom prst="rightArrow">
            <a:avLst/>
          </a:prstGeom>
          <a:gradFill>
            <a:gsLst>
              <a:gs pos="0">
                <a:srgbClr val="FF0000">
                  <a:lumMod val="83000"/>
                  <a:lumOff val="1700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4094702" y="5275641"/>
            <a:ext cx="733425" cy="304656"/>
          </a:xfrm>
          <a:prstGeom prst="rightArrow">
            <a:avLst/>
          </a:prstGeom>
          <a:gradFill>
            <a:gsLst>
              <a:gs pos="0">
                <a:srgbClr val="FF0000">
                  <a:lumMod val="83000"/>
                  <a:lumOff val="1700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End-of-Chapter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4" y="1524000"/>
            <a:ext cx="3038475" cy="21398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“Check Your Knowledge” quizzes allow students to review what they’ve learned.</a:t>
            </a:r>
          </a:p>
          <a:p>
            <a:endParaRPr lang="en-US" sz="2200" dirty="0"/>
          </a:p>
        </p:txBody>
      </p:sp>
      <p:pic>
        <p:nvPicPr>
          <p:cNvPr id="3074" name="Picture 2" descr="T:\Lauren W\Optum PM and EMR\Core Book\Final Draft\Final Manuscript\Front Matter\Figures\UNF FM-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889" y="1152525"/>
            <a:ext cx="389549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7" t="19379" r="53096" b="10547"/>
          <a:stretch/>
        </p:blipFill>
        <p:spPr bwMode="auto">
          <a:xfrm>
            <a:off x="457200" y="3616201"/>
            <a:ext cx="4234105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252806" y="2101783"/>
            <a:ext cx="733425" cy="304656"/>
          </a:xfrm>
          <a:prstGeom prst="rightArrow">
            <a:avLst/>
          </a:prstGeom>
          <a:gradFill>
            <a:gsLst>
              <a:gs pos="0">
                <a:srgbClr val="FF0000">
                  <a:lumMod val="83000"/>
                  <a:lumOff val="1700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05425" y="4191000"/>
            <a:ext cx="3381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Mini-case studies provide additional practice, without the benefit of step-by-step instructions.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10800000">
            <a:off x="4585860" y="4638836"/>
            <a:ext cx="733425" cy="304656"/>
          </a:xfrm>
          <a:prstGeom prst="rightArrow">
            <a:avLst/>
          </a:prstGeom>
          <a:gradFill>
            <a:gsLst>
              <a:gs pos="0">
                <a:srgbClr val="FF0000">
                  <a:lumMod val="83000"/>
                  <a:lumOff val="1700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1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Digital Solutions: </a:t>
            </a:r>
            <a:r>
              <a:rPr lang="en-US" sz="4400" dirty="0" err="1" smtClean="0"/>
              <a:t>CourseMate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2551" y="1294694"/>
            <a:ext cx="6505574" cy="4519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893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Instructor Support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19825" cy="4525963"/>
          </a:xfrm>
        </p:spPr>
        <p:txBody>
          <a:bodyPr/>
          <a:lstStyle/>
          <a:p>
            <a:r>
              <a:rPr lang="en-US" sz="2400" b="1" dirty="0" smtClean="0"/>
              <a:t>Engagement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Instructor’s Online Companion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PowerPoints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Test Banks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Lesson Plans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Syllabus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Answer Keys to chapter activities and case studies, as well as Critical Thinking boxes and end-of-chapter </a:t>
            </a:r>
            <a:r>
              <a:rPr lang="en-US" sz="2000" dirty="0" smtClean="0"/>
              <a:t>quizzes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CAAHEP/ABHES Mapping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Errata and Text Updates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6" name="Picture 4" descr="MCj033409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909778"/>
            <a:ext cx="2457450" cy="329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1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Optum/ Ferrari/Heller, The Paperless Medical </a:t>
            </a:r>
            <a:r>
              <a:rPr lang="en-US" sz="4400" dirty="0" smtClean="0"/>
              <a:t>Office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ISBN: 9781133278955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Pub Date - 5/7/2014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© 2015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8 ½” x 11”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4-Color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/>
              <a:t>Spiralbound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720 pages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3028950" cy="414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78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Optum/ Ferrari/Heller, The Paperless Medical </a:t>
            </a:r>
            <a:r>
              <a:rPr lang="en-US" sz="4400" dirty="0" smtClean="0"/>
              <a:t>Office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Fully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Includes front/back office </a:t>
            </a:r>
          </a:p>
          <a:p>
            <a:pPr marL="0" indent="0">
              <a:buNone/>
            </a:pPr>
            <a:r>
              <a:rPr lang="en-US" sz="2400" dirty="0" smtClean="0"/>
              <a:t>coverage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ICD-10 coverage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30-40 hours of activities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3028950" cy="414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32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The </a:t>
            </a:r>
            <a:r>
              <a:rPr lang="en-US" sz="4400" dirty="0"/>
              <a:t>Paperless Medical </a:t>
            </a:r>
            <a:r>
              <a:rPr lang="en-US" sz="4400" dirty="0" smtClean="0"/>
              <a:t>Office Workbooks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762000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Paperless Medical Office Workbook: Using </a:t>
            </a:r>
            <a:r>
              <a:rPr lang="en-US" sz="2400" dirty="0" err="1"/>
              <a:t>Optum</a:t>
            </a:r>
            <a:r>
              <a:rPr lang="en-US" sz="2400" dirty="0"/>
              <a:t> PM and Physician EMR, </a:t>
            </a:r>
            <a:r>
              <a:rPr lang="en-US" sz="2400" dirty="0" smtClean="0"/>
              <a:t>ISBN-13</a:t>
            </a:r>
            <a:r>
              <a:rPr lang="en-US" sz="2400" dirty="0"/>
              <a:t>: </a:t>
            </a:r>
            <a:r>
              <a:rPr lang="en-US" sz="2400" dirty="0" smtClean="0"/>
              <a:t>9781133279037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BBD: 5/2014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20-25 hours of activities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Paperless Medical Office for Billers and Coders: Using </a:t>
            </a:r>
            <a:r>
              <a:rPr lang="en-US" sz="2400" dirty="0" err="1"/>
              <a:t>Optum</a:t>
            </a:r>
            <a:r>
              <a:rPr lang="en-US" sz="2400" dirty="0"/>
              <a:t> PM and Physician EMR, ISBN-13: 9781133279013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BBD: </a:t>
            </a:r>
            <a:r>
              <a:rPr lang="en-US" sz="2000" dirty="0" smtClean="0"/>
              <a:t>8/2014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8-10 hours of activities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4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</a:t>
            </a:r>
            <a:r>
              <a:rPr lang="en-US" dirty="0" err="1" smtClean="0"/>
              <a:t>Optum</a:t>
            </a:r>
            <a:r>
              <a:rPr lang="en-US" dirty="0" smtClean="0"/>
              <a:t> a great 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</a:t>
            </a:r>
            <a:r>
              <a:rPr lang="en-US" dirty="0" smtClean="0"/>
              <a:t>a fully </a:t>
            </a:r>
            <a:r>
              <a:rPr lang="en-US" dirty="0"/>
              <a:t>ONLINE program, which makes it completely portable</a:t>
            </a:r>
          </a:p>
          <a:p>
            <a:pPr lvl="1"/>
            <a:r>
              <a:rPr lang="en-US" sz="1600" dirty="0"/>
              <a:t>12 months of access</a:t>
            </a:r>
          </a:p>
          <a:p>
            <a:pPr lvl="1"/>
            <a:r>
              <a:rPr lang="en-US" sz="1600" dirty="0"/>
              <a:t>Can work at school and at home without losing any work!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/>
              <a:t>It’s a real world application currently in use by thousands of practitioners</a:t>
            </a:r>
          </a:p>
          <a:p>
            <a:pPr lvl="1"/>
            <a:r>
              <a:rPr lang="en-US" sz="1600" dirty="0"/>
              <a:t>It provides a true hands-on simulation of what will actually be encountered in a medical office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8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Customer Feedback from Focus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“I </a:t>
            </a:r>
            <a:r>
              <a:rPr lang="en-US" b="1" dirty="0"/>
              <a:t>love the </a:t>
            </a:r>
            <a:r>
              <a:rPr lang="en-US" b="1" u="sng" dirty="0"/>
              <a:t>patient education materials</a:t>
            </a:r>
            <a:r>
              <a:rPr lang="en-US" dirty="0"/>
              <a:t>. You can print these out, and these are the things that students will actually read because these are more office like.”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“This is </a:t>
            </a:r>
            <a:r>
              <a:rPr lang="en-US" b="1" dirty="0"/>
              <a:t>really great, especially with the case studies</a:t>
            </a:r>
            <a:r>
              <a:rPr lang="en-US" dirty="0"/>
              <a:t>. This is good for the students to be really informed on this system.”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“It’s </a:t>
            </a:r>
            <a:r>
              <a:rPr lang="en-US" b="1" dirty="0"/>
              <a:t>awesome that </a:t>
            </a:r>
            <a:r>
              <a:rPr lang="en-US" b="1" dirty="0" err="1"/>
              <a:t>Optum</a:t>
            </a:r>
            <a:r>
              <a:rPr lang="en-US" b="1" dirty="0"/>
              <a:t>™ PM and Physician EMR is </a:t>
            </a:r>
            <a:r>
              <a:rPr lang="en-US" b="1" u="sng" dirty="0"/>
              <a:t>online</a:t>
            </a:r>
            <a:r>
              <a:rPr lang="en-US" dirty="0"/>
              <a:t>. That’s really the best thing. That’s one of the main things-if you have the best product in the world and it’s not online, I won’t use it.”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“I really like it. I </a:t>
            </a:r>
            <a:r>
              <a:rPr lang="en-US" b="1" dirty="0"/>
              <a:t>love how the </a:t>
            </a:r>
            <a:r>
              <a:rPr lang="en-US" b="1" u="sng" dirty="0"/>
              <a:t>training videos </a:t>
            </a:r>
            <a:r>
              <a:rPr lang="en-US" dirty="0"/>
              <a:t>are in there, that’s amazing.”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“I would </a:t>
            </a:r>
            <a:r>
              <a:rPr lang="en-US" b="1" dirty="0"/>
              <a:t>definitely adopt! </a:t>
            </a:r>
            <a:r>
              <a:rPr lang="en-US" dirty="0"/>
              <a:t>I haven’t seen the book, but the </a:t>
            </a:r>
            <a:r>
              <a:rPr lang="en-US" b="1" dirty="0"/>
              <a:t>software itself is really nice</a:t>
            </a:r>
            <a:r>
              <a:rPr lang="en-US" dirty="0"/>
              <a:t>.”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“It’s </a:t>
            </a:r>
            <a:r>
              <a:rPr lang="en-US" b="1" u="sng" dirty="0"/>
              <a:t>very user friendly</a:t>
            </a:r>
            <a:r>
              <a:rPr lang="en-US" b="1" dirty="0"/>
              <a:t>, </a:t>
            </a:r>
            <a:r>
              <a:rPr lang="en-US" b="1" u="sng" dirty="0"/>
              <a:t>very realistic</a:t>
            </a:r>
            <a:r>
              <a:rPr lang="en-US" dirty="0"/>
              <a:t> for when they begin working or on their externship, very easy for them to learn.”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b="1" u="sng" dirty="0"/>
              <a:t>Very user friendly</a:t>
            </a:r>
            <a:r>
              <a:rPr lang="en-US" dirty="0"/>
              <a:t>. Students can easily follow instructions to perform the activities without a lot of one-on-one assistance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6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EHR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are you addressing EHR in your Medical Assisting courses? </a:t>
            </a:r>
          </a:p>
          <a:p>
            <a:pPr lvl="1"/>
            <a:r>
              <a:rPr lang="en-US" dirty="0" smtClean="0"/>
              <a:t>Do you have a separate course? </a:t>
            </a:r>
          </a:p>
          <a:p>
            <a:pPr lvl="1"/>
            <a:r>
              <a:rPr lang="en-US" dirty="0" smtClean="0"/>
              <a:t>Is it included in another course?</a:t>
            </a:r>
          </a:p>
          <a:p>
            <a:r>
              <a:rPr lang="en-US" dirty="0" smtClean="0"/>
              <a:t>What certification standards are you focusing on in regards to EHR? </a:t>
            </a:r>
          </a:p>
          <a:p>
            <a:r>
              <a:rPr lang="en-US" dirty="0" smtClean="0"/>
              <a:t>How do you help your students develop critical thinking skills?</a:t>
            </a:r>
          </a:p>
          <a:p>
            <a:pPr lvl="1"/>
            <a:r>
              <a:rPr lang="en-US" dirty="0" smtClean="0"/>
              <a:t>Professionalism skills?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2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Certification connection feature in each chapter links material to CAAHEP, ABHES and CEHRS standards.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7" t="20833" r="50293" b="18750"/>
          <a:stretch/>
        </p:blipFill>
        <p:spPr bwMode="auto">
          <a:xfrm>
            <a:off x="1123950" y="2659050"/>
            <a:ext cx="6705600" cy="3389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2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1363627"/>
            <a:ext cx="8912222" cy="2730377"/>
          </a:xfrm>
        </p:spPr>
        <p:txBody>
          <a:bodyPr>
            <a:normAutofit/>
          </a:bodyPr>
          <a:lstStyle/>
          <a:p>
            <a:r>
              <a:rPr lang="en-US" sz="2400" dirty="0"/>
              <a:t>Walks students </a:t>
            </a:r>
            <a:r>
              <a:rPr lang="en-US" sz="2400" dirty="0" smtClean="0"/>
              <a:t>through </a:t>
            </a:r>
            <a:r>
              <a:rPr lang="en-US" sz="2400" dirty="0"/>
              <a:t>the various functions of the </a:t>
            </a:r>
            <a:r>
              <a:rPr lang="en-US" sz="2400" dirty="0" err="1" smtClean="0"/>
              <a:t>Optum</a:t>
            </a:r>
            <a:r>
              <a:rPr lang="en-US" sz="2400" dirty="0" smtClean="0"/>
              <a:t> </a:t>
            </a:r>
            <a:r>
              <a:rPr lang="en-US" sz="2400" dirty="0"/>
              <a:t>PM and Physician EMR </a:t>
            </a:r>
            <a:r>
              <a:rPr lang="en-US" sz="2400" dirty="0" smtClean="0"/>
              <a:t>system in step-by-step activities.</a:t>
            </a:r>
          </a:p>
          <a:p>
            <a:endParaRPr lang="en-US" sz="2200" dirty="0"/>
          </a:p>
        </p:txBody>
      </p:sp>
      <p:pic>
        <p:nvPicPr>
          <p:cNvPr id="4" name="Picture 2" descr="T:\Lauren W\Optum PM and EMR\Core Book\Final Draft\Final Manuscript\Front Matter\Figures\UNF FM-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12" y="2209799"/>
            <a:ext cx="3704400" cy="387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29275" y="4113054"/>
            <a:ext cx="2638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Annotated screenshots allow students to check their work.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3971925" y="4374153"/>
            <a:ext cx="1676400" cy="401131"/>
          </a:xfrm>
          <a:prstGeom prst="rightArrow">
            <a:avLst/>
          </a:prstGeom>
          <a:gradFill>
            <a:gsLst>
              <a:gs pos="0">
                <a:srgbClr val="FF0000">
                  <a:lumMod val="83000"/>
                  <a:lumOff val="1700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1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17859</TotalTime>
  <Words>804</Words>
  <Application>Microsoft Office PowerPoint</Application>
  <PresentationFormat>On-screen Show (4:3)</PresentationFormat>
  <Paragraphs>105</Paragraphs>
  <Slides>13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Optum/ Ferrari/Heller, The Paperless Medical Office</vt:lpstr>
      <vt:lpstr>Optum/ Ferrari/Heller, The Paperless Medical Office</vt:lpstr>
      <vt:lpstr>The Paperless Medical Office Workbooks</vt:lpstr>
      <vt:lpstr>Why is Optum a great solution?</vt:lpstr>
      <vt:lpstr>Customer Feedback from Focus Groups</vt:lpstr>
      <vt:lpstr>EHR Questions</vt:lpstr>
      <vt:lpstr>Features</vt:lpstr>
      <vt:lpstr>Features </vt:lpstr>
      <vt:lpstr>Features </vt:lpstr>
      <vt:lpstr>End-of-Chapter Features </vt:lpstr>
      <vt:lpstr>Digital Solutions: CourseMate</vt:lpstr>
      <vt:lpstr>Instructor Support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Thomson Learning</dc:creator>
  <cp:lastModifiedBy>Manning, Chris</cp:lastModifiedBy>
  <cp:revision>134</cp:revision>
  <dcterms:created xsi:type="dcterms:W3CDTF">2014-01-22T21:46:58Z</dcterms:created>
  <dcterms:modified xsi:type="dcterms:W3CDTF">2014-09-26T18:24:55Z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-1548062871</vt:i4>
  </property>
  <property fmtid="{D5CDD505-2E9C-101B-9397-08002B2CF9AE}" pid="3" name="_NewReviewCycle">
    <vt:lpwstr/>
  </property>
  <property fmtid="{D5CDD505-2E9C-101B-9397-08002B2CF9AE}" pid="4" name="_EmailSubject">
    <vt:lpwstr>Florida Vocational Institute</vt:lpwstr>
  </property>
  <property fmtid="{D5CDD505-2E9C-101B-9397-08002B2CF9AE}" pid="5" name="_AuthorEmail">
    <vt:lpwstr>Chris.Manning@cengage.com</vt:lpwstr>
  </property>
  <property fmtid="{D5CDD505-2E9C-101B-9397-08002B2CF9AE}" pid="6" name="_AuthorEmailDisplayName">
    <vt:lpwstr>Manning, Chris</vt:lpwstr>
  </property>
  <property fmtid="{D5CDD505-2E9C-101B-9397-08002B2CF9AE}" pid="7" name="_PreviousAdHocReviewCycleID">
    <vt:i4>1319710082</vt:i4>
  </property>
</Properties>
</file>