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BBC05"/>
    <a:srgbClr val="EA4335"/>
    <a:srgbClr val="34A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E8DAA-98C9-4577-BBE6-21F4B645C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C0E05E-A2F7-47AA-8646-5AA01C3AD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AD680-6423-4F28-A2DE-500373E3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B61B-DE46-4BEF-84A7-F66D5985FA0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8AF57-2E9A-4C4B-8815-604928BC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1421F-5EF6-4232-B5F1-4517313D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7CF-52FB-4062-AAA5-827CA914D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7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E01CD-F4A5-48CA-8A05-ECBBAD9A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E4AF16-8405-4773-8F4B-B0075E2D9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2DACA-8F9E-4E90-B533-485ED58A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B61B-DE46-4BEF-84A7-F66D5985FA0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48F70-7346-4894-8301-169EED47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3808F-03AA-4FFB-B9F7-CD4AB862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7CF-52FB-4062-AAA5-827CA914D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61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AD8CCC-96A2-49E7-93A8-D84C97E72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42A411-9A47-4D0F-8A38-3F209E775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53220-F2E3-4335-B508-54AE40DD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B61B-DE46-4BEF-84A7-F66D5985FA0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BC2BE-5E38-4C25-B9C2-A7D20380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8F015-9E85-4386-8392-F341CF1C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7CF-52FB-4062-AAA5-827CA914D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3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F796C-59AB-4FB1-9319-E40E089C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A0BB4-7161-4294-A0C0-96254DF94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8B775-988E-40A5-9C2A-C35161A5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B61B-DE46-4BEF-84A7-F66D5985FA0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8F3EE3-D5C1-4781-B88E-59AA2BCA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243B31-4942-419C-89A9-A38FEAB5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7CF-52FB-4062-AAA5-827CA914D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11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6ACDE-E591-4EAA-8F51-4E2EFD2BD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0A6814-CF06-477D-85C0-60353E5D5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E893C-C09B-4540-BB18-C64C68C0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B61B-DE46-4BEF-84A7-F66D5985FA0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36D80-93DA-41C4-84C1-A6B036E7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95CC0-B68B-4400-B255-4AECDD3D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7CF-52FB-4062-AAA5-827CA914D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36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AEECC-5735-469F-B902-895AF0C4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B20067-E8DE-40B3-A28D-A3106D500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E7A80A-74C2-401C-90C6-13F07DB96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C8D75B-CB5D-4982-BB55-88088998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B61B-DE46-4BEF-84A7-F66D5985FA0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0A4507-6337-4ABD-976F-D9754700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0AE011-4263-41C1-957A-34D1EC68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7CF-52FB-4062-AAA5-827CA914D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4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71165-57FC-44A2-9D37-278860B5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B9534D-0A8B-4279-9135-0BBEAC059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ED0CF-A33F-471D-870B-F2B4C0567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B6100B-E59A-4EE5-91DB-E21858666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0842DE-926E-4994-A2F5-8C7D7A002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604A72-FC4A-4DB9-945C-C513EA83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B61B-DE46-4BEF-84A7-F66D5985FA0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ADBA13-47A1-44B1-B35A-A1BDBE62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7CDE46-FB87-4C4D-BA52-1BDEE18E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7CF-52FB-4062-AAA5-827CA914D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24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D18BD-1F43-47E6-9ACF-7746AB1D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69BB54-6B30-4ED9-BB50-ED069408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B61B-DE46-4BEF-84A7-F66D5985FA0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69382D-DA99-4ABB-8089-354A9857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95C847-E37E-4309-94E4-6550128C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7CF-52FB-4062-AAA5-827CA914D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79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A05594-86F1-4AB2-9BC3-A81D820C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B61B-DE46-4BEF-84A7-F66D5985FA0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1DE63E-3A09-4489-8796-5EB7BCE0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185572-4DA0-4675-B09E-899C2035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7CF-52FB-4062-AAA5-827CA914D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57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47540-868A-4A43-9385-38E59352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D453B-513D-421E-8C31-88449C2C3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0A1F72-EFF8-4BA5-80AF-596191434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71C63-21C1-4694-A20C-F50AB61A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B61B-DE46-4BEF-84A7-F66D5985FA0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4543D5-74B0-4F5B-94F9-16F040E5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5413A-573B-4579-92DD-08ECD851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7CF-52FB-4062-AAA5-827CA914D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04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064CE-5911-4DCB-A3CF-3DA45EBD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FE6FCE-0664-488D-9844-DC2B9F965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294A45-92B5-411E-9417-6A4A447D7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9C90A2-109F-4A24-9976-50761AC2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B61B-DE46-4BEF-84A7-F66D5985FA0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16F5B-2976-4F0F-85EA-8870D943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6C8E49-FD03-4D00-87BD-432CA0CC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7CF-52FB-4062-AAA5-827CA914D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88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197740-2CBE-4425-A3FB-8F25FA27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230E6B-C463-425A-96B5-12277991A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C7651-29B2-4E6F-9371-B1D71DED0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5B61B-DE46-4BEF-84A7-F66D5985FA0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E7751-7F02-4BEA-8A10-77DE5D2C1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A5BBBD-72AF-4CCB-9317-73D3CA529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27CF-52FB-4062-AAA5-827CA914D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31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4ACBA3-2770-411C-863C-31E8983D85AC}"/>
              </a:ext>
            </a:extLst>
          </p:cNvPr>
          <p:cNvSpPr txBox="1"/>
          <p:nvPr/>
        </p:nvSpPr>
        <p:spPr>
          <a:xfrm>
            <a:off x="115910" y="218941"/>
            <a:ext cx="851547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b="1" dirty="0"/>
              <a:t>拓展有三种主要方式：</a:t>
            </a:r>
            <a:endParaRPr lang="en-US" altLang="zh-CN" sz="2000" b="1" dirty="0"/>
          </a:p>
          <a:p>
            <a:r>
              <a:rPr lang="en-US" altLang="zh-CN" dirty="0"/>
              <a:t>1. </a:t>
            </a:r>
            <a:r>
              <a:rPr lang="zh-CN" altLang="zh-CN" dirty="0"/>
              <a:t>深度拓展</a:t>
            </a:r>
            <a:r>
              <a:rPr lang="zh-CN" altLang="en-US" dirty="0"/>
              <a:t>（</a:t>
            </a:r>
            <a:r>
              <a:rPr lang="zh-CN" altLang="zh-CN" dirty="0"/>
              <a:t>探究知识的基础背景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zh-CN" dirty="0"/>
              <a:t>横向拓展</a:t>
            </a:r>
            <a:r>
              <a:rPr lang="zh-CN" altLang="en-US" dirty="0"/>
              <a:t>（</a:t>
            </a:r>
            <a:r>
              <a:rPr lang="zh-CN" altLang="zh-CN" dirty="0"/>
              <a:t>将知识与其他类似知识相联系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zh-CN" dirty="0"/>
              <a:t>纵向拓展</a:t>
            </a:r>
            <a:r>
              <a:rPr lang="zh-CN" altLang="en-US" dirty="0"/>
              <a:t>（将</a:t>
            </a:r>
            <a:r>
              <a:rPr lang="zh-CN" altLang="zh-CN" dirty="0"/>
              <a:t>一种知识与另一种完全不相关的知识之间建起一道道高速公路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55B1C4-8518-40E9-AE93-828AF7347799}"/>
              </a:ext>
            </a:extLst>
          </p:cNvPr>
          <p:cNvSpPr/>
          <p:nvPr/>
        </p:nvSpPr>
        <p:spPr>
          <a:xfrm>
            <a:off x="5306095" y="4050405"/>
            <a:ext cx="1262130" cy="1262130"/>
          </a:xfrm>
          <a:prstGeom prst="ellipse">
            <a:avLst/>
          </a:prstGeom>
          <a:solidFill>
            <a:srgbClr val="EA433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BBA4658-B4DC-474A-98A4-760CBDF58876}"/>
              </a:ext>
            </a:extLst>
          </p:cNvPr>
          <p:cNvSpPr/>
          <p:nvPr/>
        </p:nvSpPr>
        <p:spPr>
          <a:xfrm>
            <a:off x="5306095" y="1503608"/>
            <a:ext cx="1262130" cy="126213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2436541-BEE4-46A1-B7DC-F6FC300903D4}"/>
              </a:ext>
            </a:extLst>
          </p:cNvPr>
          <p:cNvSpPr/>
          <p:nvPr/>
        </p:nvSpPr>
        <p:spPr>
          <a:xfrm>
            <a:off x="8654603" y="5486400"/>
            <a:ext cx="1262130" cy="126213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A358B30-B10A-4E1C-B516-40B1A5A956F0}"/>
              </a:ext>
            </a:extLst>
          </p:cNvPr>
          <p:cNvSpPr/>
          <p:nvPr/>
        </p:nvSpPr>
        <p:spPr>
          <a:xfrm>
            <a:off x="2120721" y="5486400"/>
            <a:ext cx="1262130" cy="126213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BC29F4-E732-4196-935F-81819A827E86}"/>
              </a:ext>
            </a:extLst>
          </p:cNvPr>
          <p:cNvSpPr/>
          <p:nvPr/>
        </p:nvSpPr>
        <p:spPr>
          <a:xfrm>
            <a:off x="689315" y="2217098"/>
            <a:ext cx="1069146" cy="1097280"/>
          </a:xfrm>
          <a:prstGeom prst="rect">
            <a:avLst/>
          </a:prstGeom>
          <a:solidFill>
            <a:srgbClr val="34A8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F449A4-32EE-4437-B810-BF5A58EFB6E8}"/>
              </a:ext>
            </a:extLst>
          </p:cNvPr>
          <p:cNvSpPr/>
          <p:nvPr/>
        </p:nvSpPr>
        <p:spPr>
          <a:xfrm>
            <a:off x="10433539" y="2217098"/>
            <a:ext cx="1069146" cy="1097280"/>
          </a:xfrm>
          <a:prstGeom prst="rect">
            <a:avLst/>
          </a:prstGeom>
          <a:solidFill>
            <a:srgbClr val="34A8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669D7CD1-5222-4839-B90F-7E6C4AA5766C}"/>
              </a:ext>
            </a:extLst>
          </p:cNvPr>
          <p:cNvSpPr/>
          <p:nvPr/>
        </p:nvSpPr>
        <p:spPr>
          <a:xfrm rot="20250751">
            <a:off x="6474327" y="3453844"/>
            <a:ext cx="4007827" cy="305757"/>
          </a:xfrm>
          <a:prstGeom prst="leftRightArrow">
            <a:avLst/>
          </a:prstGeom>
          <a:solidFill>
            <a:srgbClr val="FBBC0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889E1D33-C058-4DF3-8378-E2B82B6CC36D}"/>
              </a:ext>
            </a:extLst>
          </p:cNvPr>
          <p:cNvSpPr/>
          <p:nvPr/>
        </p:nvSpPr>
        <p:spPr>
          <a:xfrm rot="1536490">
            <a:off x="1739317" y="3339349"/>
            <a:ext cx="3674190" cy="337999"/>
          </a:xfrm>
          <a:prstGeom prst="leftRightArrow">
            <a:avLst/>
          </a:prstGeom>
          <a:solidFill>
            <a:srgbClr val="FBBC0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上下 14">
            <a:extLst>
              <a:ext uri="{FF2B5EF4-FFF2-40B4-BE49-F238E27FC236}">
                <a16:creationId xmlns:a16="http://schemas.microsoft.com/office/drawing/2014/main" id="{4B9A5E9A-4620-40B3-93A4-CAF93B8FA98B}"/>
              </a:ext>
            </a:extLst>
          </p:cNvPr>
          <p:cNvSpPr/>
          <p:nvPr/>
        </p:nvSpPr>
        <p:spPr>
          <a:xfrm>
            <a:off x="5847471" y="2873871"/>
            <a:ext cx="281354" cy="1110257"/>
          </a:xfrm>
          <a:prstGeom prst="upDownArrow">
            <a:avLst/>
          </a:prstGeom>
          <a:solidFill>
            <a:srgbClr val="FBBC0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上下 15">
            <a:extLst>
              <a:ext uri="{FF2B5EF4-FFF2-40B4-BE49-F238E27FC236}">
                <a16:creationId xmlns:a16="http://schemas.microsoft.com/office/drawing/2014/main" id="{0F7B22EC-EB14-4DE9-AD32-82AFB2EBA581}"/>
              </a:ext>
            </a:extLst>
          </p:cNvPr>
          <p:cNvSpPr/>
          <p:nvPr/>
        </p:nvSpPr>
        <p:spPr>
          <a:xfrm rot="3911088">
            <a:off x="4216499" y="4456958"/>
            <a:ext cx="284859" cy="1941920"/>
          </a:xfrm>
          <a:prstGeom prst="upDownArrow">
            <a:avLst/>
          </a:prstGeom>
          <a:solidFill>
            <a:srgbClr val="FBBC0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上下 16">
            <a:extLst>
              <a:ext uri="{FF2B5EF4-FFF2-40B4-BE49-F238E27FC236}">
                <a16:creationId xmlns:a16="http://schemas.microsoft.com/office/drawing/2014/main" id="{0E339865-DE0A-4EF3-A9EC-70C241BBE8EC}"/>
              </a:ext>
            </a:extLst>
          </p:cNvPr>
          <p:cNvSpPr/>
          <p:nvPr/>
        </p:nvSpPr>
        <p:spPr>
          <a:xfrm rot="6883986">
            <a:off x="7434091" y="4540559"/>
            <a:ext cx="284859" cy="1941920"/>
          </a:xfrm>
          <a:prstGeom prst="upDownArrow">
            <a:avLst/>
          </a:prstGeom>
          <a:solidFill>
            <a:srgbClr val="FBBC0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12062EF-0725-4EE8-A965-C722AB064214}"/>
              </a:ext>
            </a:extLst>
          </p:cNvPr>
          <p:cNvSpPr txBox="1"/>
          <p:nvPr/>
        </p:nvSpPr>
        <p:spPr>
          <a:xfrm>
            <a:off x="5383162" y="45052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深度拓展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99D81FA-93C4-4498-95EB-08E58953F7A5}"/>
              </a:ext>
            </a:extLst>
          </p:cNvPr>
          <p:cNvSpPr txBox="1"/>
          <p:nvPr/>
        </p:nvSpPr>
        <p:spPr>
          <a:xfrm>
            <a:off x="5376814" y="19500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横向拓展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D7281DF-8450-4E4C-A9FE-BD990D957450}"/>
              </a:ext>
            </a:extLst>
          </p:cNvPr>
          <p:cNvSpPr txBox="1"/>
          <p:nvPr/>
        </p:nvSpPr>
        <p:spPr>
          <a:xfrm>
            <a:off x="667268" y="26121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纵向拓展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2D620A8-E6F5-4CAB-8DC6-4DA4BFEE2AA1}"/>
              </a:ext>
            </a:extLst>
          </p:cNvPr>
          <p:cNvSpPr txBox="1"/>
          <p:nvPr/>
        </p:nvSpPr>
        <p:spPr>
          <a:xfrm>
            <a:off x="8731670" y="59327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横向拓展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4A1324C-A44E-4974-821A-7BCC6993E09C}"/>
              </a:ext>
            </a:extLst>
          </p:cNvPr>
          <p:cNvSpPr txBox="1"/>
          <p:nvPr/>
        </p:nvSpPr>
        <p:spPr>
          <a:xfrm>
            <a:off x="2171521" y="59327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横向拓展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1BAC7DC-F893-4C8D-99E3-8164F93F2FDD}"/>
              </a:ext>
            </a:extLst>
          </p:cNvPr>
          <p:cNvSpPr txBox="1"/>
          <p:nvPr/>
        </p:nvSpPr>
        <p:spPr>
          <a:xfrm>
            <a:off x="10428295" y="25810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纵向拓展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7A5EC84-02D1-48C3-B60F-AEF0B73923B2}"/>
              </a:ext>
            </a:extLst>
          </p:cNvPr>
          <p:cNvGrpSpPr/>
          <p:nvPr/>
        </p:nvGrpSpPr>
        <p:grpSpPr>
          <a:xfrm>
            <a:off x="5790620" y="3200710"/>
            <a:ext cx="395055" cy="395055"/>
            <a:chOff x="8684247" y="972993"/>
            <a:chExt cx="395055" cy="395055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411B4F3-4AAC-497A-8136-D1100461E2EF}"/>
                </a:ext>
              </a:extLst>
            </p:cNvPr>
            <p:cNvSpPr/>
            <p:nvPr/>
          </p:nvSpPr>
          <p:spPr>
            <a:xfrm>
              <a:off x="8684247" y="972993"/>
              <a:ext cx="395055" cy="3950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63870D6-95D3-49CC-8E43-2F1EE43C6166}"/>
                </a:ext>
              </a:extLst>
            </p:cNvPr>
            <p:cNvSpPr txBox="1"/>
            <p:nvPr/>
          </p:nvSpPr>
          <p:spPr>
            <a:xfrm>
              <a:off x="8728534" y="982197"/>
              <a:ext cx="247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2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5347375-861F-4910-AC1A-FCFC6D65AA60}"/>
              </a:ext>
            </a:extLst>
          </p:cNvPr>
          <p:cNvGrpSpPr/>
          <p:nvPr/>
        </p:nvGrpSpPr>
        <p:grpSpPr>
          <a:xfrm>
            <a:off x="7406692" y="5313991"/>
            <a:ext cx="395055" cy="395055"/>
            <a:chOff x="8684247" y="972993"/>
            <a:chExt cx="395055" cy="395055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C36C5E77-D018-4307-9E37-EF4062C66593}"/>
                </a:ext>
              </a:extLst>
            </p:cNvPr>
            <p:cNvSpPr/>
            <p:nvPr/>
          </p:nvSpPr>
          <p:spPr>
            <a:xfrm>
              <a:off x="8684247" y="972993"/>
              <a:ext cx="395055" cy="3950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A945549-BF7A-477B-9951-9616204AAF9A}"/>
                </a:ext>
              </a:extLst>
            </p:cNvPr>
            <p:cNvSpPr txBox="1"/>
            <p:nvPr/>
          </p:nvSpPr>
          <p:spPr>
            <a:xfrm>
              <a:off x="8728534" y="982197"/>
              <a:ext cx="247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2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7B088E3-9919-4B13-AB38-D4C934BE8350}"/>
              </a:ext>
            </a:extLst>
          </p:cNvPr>
          <p:cNvGrpSpPr/>
          <p:nvPr/>
        </p:nvGrpSpPr>
        <p:grpSpPr>
          <a:xfrm>
            <a:off x="4060342" y="5230390"/>
            <a:ext cx="395055" cy="395055"/>
            <a:chOff x="8684247" y="972993"/>
            <a:chExt cx="395055" cy="395055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9777702B-F4D7-42DA-A875-36462EAD640A}"/>
                </a:ext>
              </a:extLst>
            </p:cNvPr>
            <p:cNvSpPr/>
            <p:nvPr/>
          </p:nvSpPr>
          <p:spPr>
            <a:xfrm>
              <a:off x="8684247" y="972993"/>
              <a:ext cx="395055" cy="3950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9053F80-C450-41BC-9496-F98049993362}"/>
                </a:ext>
              </a:extLst>
            </p:cNvPr>
            <p:cNvSpPr txBox="1"/>
            <p:nvPr/>
          </p:nvSpPr>
          <p:spPr>
            <a:xfrm>
              <a:off x="8728534" y="982197"/>
              <a:ext cx="247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2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331C1AE-71D0-47D4-BBF5-8B6B4E8B5678}"/>
              </a:ext>
            </a:extLst>
          </p:cNvPr>
          <p:cNvGrpSpPr/>
          <p:nvPr/>
        </p:nvGrpSpPr>
        <p:grpSpPr>
          <a:xfrm>
            <a:off x="3137222" y="3231471"/>
            <a:ext cx="395055" cy="395055"/>
            <a:chOff x="8684247" y="972993"/>
            <a:chExt cx="395055" cy="395055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4B41870-FAE2-4CB2-91D6-09DEA481274E}"/>
                </a:ext>
              </a:extLst>
            </p:cNvPr>
            <p:cNvSpPr/>
            <p:nvPr/>
          </p:nvSpPr>
          <p:spPr>
            <a:xfrm>
              <a:off x="8684247" y="972993"/>
              <a:ext cx="395055" cy="3950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6C81EB1-F8AF-44AA-BF5F-58C8B548A01D}"/>
                </a:ext>
              </a:extLst>
            </p:cNvPr>
            <p:cNvSpPr txBox="1"/>
            <p:nvPr/>
          </p:nvSpPr>
          <p:spPr>
            <a:xfrm>
              <a:off x="8728534" y="982197"/>
              <a:ext cx="247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3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90EFC05-9A5D-4EDA-AC76-3B370309DEBE}"/>
              </a:ext>
            </a:extLst>
          </p:cNvPr>
          <p:cNvGrpSpPr/>
          <p:nvPr/>
        </p:nvGrpSpPr>
        <p:grpSpPr>
          <a:xfrm>
            <a:off x="8259548" y="3398237"/>
            <a:ext cx="395055" cy="395055"/>
            <a:chOff x="8684247" y="972993"/>
            <a:chExt cx="395055" cy="395055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6DB0E273-C4FD-49D4-B965-20719A9C55CB}"/>
                </a:ext>
              </a:extLst>
            </p:cNvPr>
            <p:cNvSpPr/>
            <p:nvPr/>
          </p:nvSpPr>
          <p:spPr>
            <a:xfrm>
              <a:off x="8684247" y="972993"/>
              <a:ext cx="395055" cy="3950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B17BD0C-9314-429F-9E15-0AF665C77043}"/>
                </a:ext>
              </a:extLst>
            </p:cNvPr>
            <p:cNvSpPr txBox="1"/>
            <p:nvPr/>
          </p:nvSpPr>
          <p:spPr>
            <a:xfrm>
              <a:off x="8728534" y="982197"/>
              <a:ext cx="247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3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92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71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Swolf</dc:creator>
  <cp:lastModifiedBy>Swolf</cp:lastModifiedBy>
  <cp:revision>4</cp:revision>
  <dcterms:created xsi:type="dcterms:W3CDTF">2018-12-26T12:30:37Z</dcterms:created>
  <dcterms:modified xsi:type="dcterms:W3CDTF">2018-12-26T12:49:53Z</dcterms:modified>
</cp:coreProperties>
</file>