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A78D-0EE6-4AC9-9F42-3AB3D5C8D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7C55E-CFF6-4B8E-8E45-BA0E20AC6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8FC25-2CC4-4CB5-BB90-9DD1ABF0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29DA-613E-490B-A1FC-5430D644046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E9B4C-AE4A-4211-A193-35417121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9FC92-E637-43A2-AAE5-FE69F5E2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70F1-F807-4808-9851-5A6F0692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48B3-DA78-4118-878D-C122398F3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219E8-1FD3-4C48-B922-F8C3BBBC9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F8D62-C94B-453B-8F27-1622BE30B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29DA-613E-490B-A1FC-5430D644046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6036B-A34B-41A4-8AA3-5BAAAAF5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D04D9-B6E9-449B-8206-0DF543BB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70F1-F807-4808-9851-5A6F0692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5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095CA3-4380-4561-ABDC-BE5410DCF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CD971-1F25-4033-A349-11F312F84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A3C4E-9265-487B-82DD-8F9C1A31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29DA-613E-490B-A1FC-5430D644046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78EE5-8F20-4E10-8839-62C66709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50516-4A64-4659-A501-6BAF5359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70F1-F807-4808-9851-5A6F0692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7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6BD3-4040-4A03-AE6F-B407C28CF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D28FF-9C5A-4A00-9F46-841F3A1E6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5C59F-40EC-4635-8B90-71429A9A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29DA-613E-490B-A1FC-5430D644046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C9075-A8C5-4B8A-84A7-CF669AC4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EA1D1-DBFD-4B76-830F-4835D6DE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70F1-F807-4808-9851-5A6F0692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5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403D-3044-477F-B72B-2FA5DC8F4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1441B-F8C0-4527-B308-32C64BDA5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F91CE-C22D-4018-803E-3B9075E5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29DA-613E-490B-A1FC-5430D644046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9F1AE-A1F6-4F5A-908A-4BAE069A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A75D0-4C63-4AFF-B24D-C37BD2CA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70F1-F807-4808-9851-5A6F0692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2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EF07-16AA-4EB1-98B7-1078A96F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2412E-778B-4EA1-A106-BA16033EB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1EFB7-5A13-40E1-84E5-E42A418E0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53E91-D68B-403F-9BFE-15E3CD05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29DA-613E-490B-A1FC-5430D644046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96C11-7A5B-4ED9-87CE-1C4D2E44A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213E0-19E8-4EF0-91AB-6DD0AFF9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70F1-F807-4808-9851-5A6F0692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4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B190-8020-4C00-AEF0-12AE6AE53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4FFE6-2E8A-4DDC-B834-58FCBD4DD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D8D87-4992-4E4D-B629-247C110C1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609FD-0F49-4A68-87C3-8697E8FCB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10DDF-64A2-44FB-A9A9-6CFCFA8FA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A3F1D-E1A2-4621-A250-5FD84A3D6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29DA-613E-490B-A1FC-5430D644046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B4CD22-845A-4A77-9CC0-C8B0197DD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FD16EC-1FB5-4066-9487-FCEBB702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70F1-F807-4808-9851-5A6F0692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7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8115-B2C9-4D56-8984-1FAC0B91C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6F2773-6538-4D83-84BC-526056EB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29DA-613E-490B-A1FC-5430D644046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8428C-60CB-4001-8E5D-96280B04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D7775-6579-4CFB-A188-51175A77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70F1-F807-4808-9851-5A6F0692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4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5E88E-B485-4D3B-B11B-455CDF54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29DA-613E-490B-A1FC-5430D644046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15B17-77E1-485C-A3E2-354325EE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23EDF-68B1-4625-8F7F-3C133F0E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70F1-F807-4808-9851-5A6F0692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0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6C70-881E-4DDC-8CD9-B4DDBB75D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86B23-4B34-47C8-88FB-25080CD3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35D49-823A-4C8C-A229-95813376A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99D7F-F6C2-412D-BEF2-0B5B5141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29DA-613E-490B-A1FC-5430D644046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308D8-7FFF-479C-819D-B6147F3F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5E81C-4E8D-4EEA-8619-E5A87669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70F1-F807-4808-9851-5A6F0692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51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4E51-C25D-4D86-BAAC-DFFDDC3AF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920A01-6FD0-4739-A69A-ADA440EEC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FEFCE-421A-4615-9166-6AFEDC7CD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C02DC-3618-418E-BE5C-4987083B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29DA-613E-490B-A1FC-5430D644046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4F6A2-DF1F-41C8-A869-B9453C70A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0FA5A-F49A-4E2C-B70E-8F376D48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70F1-F807-4808-9851-5A6F0692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4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443FB-6A06-497D-8322-A23E09B1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20FD7-1D70-43E2-B383-43FB7C1FF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E77E2-5A98-4B27-95AB-02F993581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029DA-613E-490B-A1FC-5430D644046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01450-4CF4-4E60-B8BF-FE2921247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A3564-92D8-485A-83D8-F636A1578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170F1-F807-4808-9851-5A6F0692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5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014" y="6146256"/>
            <a:ext cx="2433356" cy="1554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236" y="6146256"/>
            <a:ext cx="2495670" cy="15544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9236" y="42298"/>
            <a:ext cx="2717279" cy="15544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8014" y="104863"/>
            <a:ext cx="2517647" cy="155448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8014" y="2072163"/>
            <a:ext cx="2433100" cy="155448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8014" y="4117951"/>
            <a:ext cx="2414669" cy="155448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29236" y="4064958"/>
            <a:ext cx="2529841" cy="155448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29236" y="2013235"/>
            <a:ext cx="2656391" cy="15544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7EA88A-CD39-4EDF-8A11-802E21DEC834}"/>
              </a:ext>
            </a:extLst>
          </p:cNvPr>
          <p:cNvSpPr txBox="1"/>
          <p:nvPr/>
        </p:nvSpPr>
        <p:spPr>
          <a:xfrm>
            <a:off x="2029236" y="-366016"/>
            <a:ext cx="315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cs typeface="Times New Roman" panose="02020603050405020304" pitchFamily="18" charset="0"/>
              </a:rPr>
              <a:t>A. MinCost: 26</a:t>
            </a:r>
            <a:r>
              <a:rPr lang="en-US" sz="1400" b="1" dirty="0">
                <a:cs typeface="Times New Roman" panose="02020603050405020304" pitchFamily="18" charset="0"/>
              </a:rPr>
              <a:t>% LF Div.</a:t>
            </a:r>
          </a:p>
          <a:p>
            <a:r>
              <a:rPr lang="en-US" sz="1400" dirty="0" smtClean="0">
                <a:cs typeface="Times New Roman" panose="02020603050405020304" pitchFamily="18" charset="0"/>
              </a:rPr>
              <a:t>Cost</a:t>
            </a:r>
            <a:r>
              <a:rPr lang="en-US" sz="1400" dirty="0">
                <a:cs typeface="Times New Roman" panose="02020603050405020304" pitchFamily="18" charset="0"/>
              </a:rPr>
              <a:t>: </a:t>
            </a:r>
            <a:r>
              <a:rPr lang="en-US" sz="1400" dirty="0" smtClean="0">
                <a:cs typeface="Times New Roman" panose="02020603050405020304" pitchFamily="18" charset="0"/>
              </a:rPr>
              <a:t>31 </a:t>
            </a:r>
            <a:r>
              <a:rPr lang="en-US" sz="1400" dirty="0">
                <a:cs typeface="Times New Roman" panose="02020603050405020304" pitchFamily="18" charset="0"/>
              </a:rPr>
              <a:t>$/Mg, GHG: </a:t>
            </a:r>
            <a:r>
              <a:rPr lang="en-US" sz="1400" dirty="0" smtClean="0">
                <a:cs typeface="Times New Roman" panose="02020603050405020304" pitchFamily="18" charset="0"/>
              </a:rPr>
              <a:t>4</a:t>
            </a:r>
            <a:r>
              <a:rPr lang="en-US" sz="1400" dirty="0" smtClean="0">
                <a:cs typeface="Times New Roman" panose="02020603050405020304" pitchFamily="18" charset="0"/>
              </a:rPr>
              <a:t>27</a:t>
            </a:r>
            <a:r>
              <a:rPr lang="en-US" sz="1400" dirty="0" smtClean="0">
                <a:cs typeface="Times New Roman" panose="02020603050405020304" pitchFamily="18" charset="0"/>
              </a:rPr>
              <a:t> kgCO</a:t>
            </a:r>
            <a:r>
              <a:rPr lang="en-US" sz="1400" baseline="-25000" dirty="0" smtClean="0">
                <a:cs typeface="Times New Roman" panose="02020603050405020304" pitchFamily="18" charset="0"/>
              </a:rPr>
              <a:t>2</a:t>
            </a:r>
            <a:r>
              <a:rPr lang="en-US" sz="1400" dirty="0" smtClean="0">
                <a:cs typeface="Times New Roman" panose="02020603050405020304" pitchFamily="18" charset="0"/>
              </a:rPr>
              <a:t>e/Mg</a:t>
            </a:r>
            <a:endParaRPr lang="en-US" sz="1400" dirty="0"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7EA88A-CD39-4EDF-8A11-802E21DEC834}"/>
              </a:ext>
            </a:extLst>
          </p:cNvPr>
          <p:cNvSpPr txBox="1"/>
          <p:nvPr/>
        </p:nvSpPr>
        <p:spPr>
          <a:xfrm>
            <a:off x="2029236" y="1549993"/>
            <a:ext cx="3158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cs typeface="Times New Roman" panose="02020603050405020304" pitchFamily="18" charset="0"/>
              </a:rPr>
              <a:t>C. MinCost + 30</a:t>
            </a:r>
            <a:r>
              <a:rPr lang="en-US" sz="1400" b="1" dirty="0">
                <a:cs typeface="Times New Roman" panose="02020603050405020304" pitchFamily="18" charset="0"/>
              </a:rPr>
              <a:t>% LF Div.</a:t>
            </a:r>
          </a:p>
          <a:p>
            <a:r>
              <a:rPr lang="en-US" sz="1400" dirty="0" smtClean="0">
                <a:cs typeface="Times New Roman" panose="02020603050405020304" pitchFamily="18" charset="0"/>
              </a:rPr>
              <a:t>Cost</a:t>
            </a:r>
            <a:r>
              <a:rPr lang="en-US" sz="1400" dirty="0">
                <a:cs typeface="Times New Roman" panose="02020603050405020304" pitchFamily="18" charset="0"/>
              </a:rPr>
              <a:t>: </a:t>
            </a:r>
            <a:r>
              <a:rPr lang="en-US" sz="1400" dirty="0" smtClean="0">
                <a:cs typeface="Times New Roman" panose="02020603050405020304" pitchFamily="18" charset="0"/>
              </a:rPr>
              <a:t>34</a:t>
            </a:r>
            <a:r>
              <a:rPr lang="en-US" sz="1400" dirty="0" smtClean="0"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cs typeface="Times New Roman" panose="02020603050405020304" pitchFamily="18" charset="0"/>
              </a:rPr>
              <a:t>$/</a:t>
            </a:r>
            <a:r>
              <a:rPr lang="en-US" sz="1400" dirty="0">
                <a:cs typeface="Times New Roman" panose="02020603050405020304" pitchFamily="18" charset="0"/>
              </a:rPr>
              <a:t>Mg, GHG: </a:t>
            </a:r>
            <a:r>
              <a:rPr lang="en-US" sz="1400" dirty="0" smtClean="0">
                <a:cs typeface="Times New Roman" panose="02020603050405020304" pitchFamily="18" charset="0"/>
              </a:rPr>
              <a:t>424</a:t>
            </a:r>
            <a:r>
              <a:rPr lang="en-US" sz="1400" dirty="0" smtClean="0">
                <a:cs typeface="Times New Roman" panose="02020603050405020304" pitchFamily="18" charset="0"/>
              </a:rPr>
              <a:t> kgCO</a:t>
            </a:r>
            <a:r>
              <a:rPr lang="en-US" sz="1400" baseline="-25000" dirty="0" smtClean="0">
                <a:cs typeface="Times New Roman" panose="02020603050405020304" pitchFamily="18" charset="0"/>
              </a:rPr>
              <a:t>2</a:t>
            </a:r>
            <a:r>
              <a:rPr lang="en-US" sz="1400" dirty="0" smtClean="0">
                <a:cs typeface="Times New Roman" panose="02020603050405020304" pitchFamily="18" charset="0"/>
              </a:rPr>
              <a:t>e/Mg</a:t>
            </a:r>
            <a:endParaRPr lang="en-US" sz="1400" dirty="0"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7EA88A-CD39-4EDF-8A11-802E21DEC834}"/>
              </a:ext>
            </a:extLst>
          </p:cNvPr>
          <p:cNvSpPr txBox="1"/>
          <p:nvPr/>
        </p:nvSpPr>
        <p:spPr>
          <a:xfrm>
            <a:off x="2029236" y="3560392"/>
            <a:ext cx="3226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cs typeface="Times New Roman" panose="02020603050405020304" pitchFamily="18" charset="0"/>
              </a:rPr>
              <a:t>E. MinCost </a:t>
            </a:r>
            <a:r>
              <a:rPr lang="en-US" sz="1400" b="1" dirty="0">
                <a:cs typeface="Times New Roman" panose="02020603050405020304" pitchFamily="18" charset="0"/>
              </a:rPr>
              <a:t>+ </a:t>
            </a:r>
            <a:r>
              <a:rPr lang="en-US" sz="1400" b="1" dirty="0" smtClean="0">
                <a:cs typeface="Times New Roman" panose="02020603050405020304" pitchFamily="18" charset="0"/>
              </a:rPr>
              <a:t>40% </a:t>
            </a:r>
            <a:r>
              <a:rPr lang="en-US" sz="1400" b="1" dirty="0">
                <a:cs typeface="Times New Roman" panose="02020603050405020304" pitchFamily="18" charset="0"/>
              </a:rPr>
              <a:t>LF Div.</a:t>
            </a:r>
          </a:p>
          <a:p>
            <a:r>
              <a:rPr lang="en-US" sz="1400" dirty="0" smtClean="0">
                <a:cs typeface="Times New Roman" panose="02020603050405020304" pitchFamily="18" charset="0"/>
              </a:rPr>
              <a:t>Cost</a:t>
            </a:r>
            <a:r>
              <a:rPr lang="en-US" sz="1400" dirty="0">
                <a:cs typeface="Times New Roman" panose="02020603050405020304" pitchFamily="18" charset="0"/>
              </a:rPr>
              <a:t>: </a:t>
            </a:r>
            <a:r>
              <a:rPr lang="en-US" sz="1400" dirty="0" smtClean="0">
                <a:cs typeface="Times New Roman" panose="02020603050405020304" pitchFamily="18" charset="0"/>
              </a:rPr>
              <a:t>48</a:t>
            </a:r>
            <a:r>
              <a:rPr lang="en-US" sz="1400" dirty="0" smtClean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$/Mg, GHG: </a:t>
            </a:r>
            <a:r>
              <a:rPr lang="en-US" sz="1400" dirty="0" smtClean="0">
                <a:cs typeface="Times New Roman" panose="02020603050405020304" pitchFamily="18" charset="0"/>
              </a:rPr>
              <a:t>436</a:t>
            </a:r>
            <a:r>
              <a:rPr lang="en-US" sz="1400" dirty="0" smtClean="0">
                <a:cs typeface="Times New Roman" panose="02020603050405020304" pitchFamily="18" charset="0"/>
              </a:rPr>
              <a:t> kgCO</a:t>
            </a:r>
            <a:r>
              <a:rPr lang="en-US" sz="1400" baseline="-25000" dirty="0" smtClean="0">
                <a:cs typeface="Times New Roman" panose="02020603050405020304" pitchFamily="18" charset="0"/>
              </a:rPr>
              <a:t>2</a:t>
            </a:r>
            <a:r>
              <a:rPr lang="en-US" sz="1400" dirty="0" smtClean="0">
                <a:cs typeface="Times New Roman" panose="02020603050405020304" pitchFamily="18" charset="0"/>
              </a:rPr>
              <a:t>e/Mg</a:t>
            </a:r>
            <a:endParaRPr lang="en-US" sz="1400" dirty="0"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7EA88A-CD39-4EDF-8A11-802E21DEC834}"/>
              </a:ext>
            </a:extLst>
          </p:cNvPr>
          <p:cNvSpPr txBox="1"/>
          <p:nvPr/>
        </p:nvSpPr>
        <p:spPr>
          <a:xfrm>
            <a:off x="2029236" y="5650215"/>
            <a:ext cx="3226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cs typeface="Times New Roman" panose="02020603050405020304" pitchFamily="18" charset="0"/>
              </a:rPr>
              <a:t>G. MinCost-SO: 47</a:t>
            </a:r>
            <a:r>
              <a:rPr lang="en-US" sz="1400" b="1" dirty="0">
                <a:cs typeface="Times New Roman" panose="02020603050405020304" pitchFamily="18" charset="0"/>
              </a:rPr>
              <a:t>% </a:t>
            </a:r>
            <a:r>
              <a:rPr lang="en-US" sz="1400" b="1" dirty="0" smtClean="0">
                <a:cs typeface="Times New Roman" panose="02020603050405020304" pitchFamily="18" charset="0"/>
              </a:rPr>
              <a:t>LF Div.</a:t>
            </a:r>
            <a:endParaRPr lang="en-US" sz="1400" b="1" dirty="0" smtClean="0">
              <a:cs typeface="Times New Roman" panose="02020603050405020304" pitchFamily="18" charset="0"/>
            </a:endParaRPr>
          </a:p>
          <a:p>
            <a:r>
              <a:rPr lang="en-US" sz="1400" dirty="0" smtClean="0">
                <a:cs typeface="Times New Roman" panose="02020603050405020304" pitchFamily="18" charset="0"/>
              </a:rPr>
              <a:t>Cost: </a:t>
            </a:r>
            <a:r>
              <a:rPr lang="en-US" sz="1400" dirty="0" smtClean="0">
                <a:cs typeface="Times New Roman" panose="02020603050405020304" pitchFamily="18" charset="0"/>
              </a:rPr>
              <a:t>58</a:t>
            </a:r>
            <a:r>
              <a:rPr lang="en-US" sz="1400" dirty="0" smtClean="0">
                <a:cs typeface="Times New Roman" panose="02020603050405020304" pitchFamily="18" charset="0"/>
              </a:rPr>
              <a:t> $/Mg, GHG: </a:t>
            </a:r>
            <a:r>
              <a:rPr lang="en-US" sz="1400" dirty="0" smtClean="0">
                <a:cs typeface="Times New Roman" panose="02020603050405020304" pitchFamily="18" charset="0"/>
              </a:rPr>
              <a:t>445</a:t>
            </a:r>
            <a:r>
              <a:rPr lang="en-US" sz="1400" dirty="0" smtClean="0">
                <a:cs typeface="Times New Roman" panose="02020603050405020304" pitchFamily="18" charset="0"/>
              </a:rPr>
              <a:t> kgCO</a:t>
            </a:r>
            <a:r>
              <a:rPr lang="en-US" sz="1400" baseline="-25000" dirty="0" smtClean="0">
                <a:cs typeface="Times New Roman" panose="02020603050405020304" pitchFamily="18" charset="0"/>
              </a:rPr>
              <a:t>2</a:t>
            </a:r>
            <a:r>
              <a:rPr lang="en-US" sz="1400" dirty="0" smtClean="0">
                <a:cs typeface="Times New Roman" panose="02020603050405020304" pitchFamily="18" charset="0"/>
              </a:rPr>
              <a:t>e/Mg</a:t>
            </a:r>
            <a:endParaRPr lang="en-US" sz="1400" dirty="0"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7EA88A-CD39-4EDF-8A11-802E21DEC834}"/>
              </a:ext>
            </a:extLst>
          </p:cNvPr>
          <p:cNvSpPr txBox="1"/>
          <p:nvPr/>
        </p:nvSpPr>
        <p:spPr>
          <a:xfrm>
            <a:off x="5188014" y="-366016"/>
            <a:ext cx="3166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cs typeface="Times New Roman" panose="02020603050405020304" pitchFamily="18" charset="0"/>
              </a:rPr>
              <a:t>B. MinGHG: 29</a:t>
            </a:r>
            <a:r>
              <a:rPr lang="en-US" sz="1400" b="1" dirty="0">
                <a:cs typeface="Times New Roman" panose="02020603050405020304" pitchFamily="18" charset="0"/>
              </a:rPr>
              <a:t>% LF Div</a:t>
            </a:r>
            <a:r>
              <a:rPr lang="en-US" sz="1400" b="1" dirty="0" smtClean="0">
                <a:cs typeface="Times New Roman" panose="02020603050405020304" pitchFamily="18" charset="0"/>
              </a:rPr>
              <a:t>.</a:t>
            </a:r>
            <a:endParaRPr lang="en-US" sz="1400" b="1" dirty="0" smtClean="0">
              <a:cs typeface="Times New Roman" panose="02020603050405020304" pitchFamily="18" charset="0"/>
            </a:endParaRPr>
          </a:p>
          <a:p>
            <a:r>
              <a:rPr lang="en-US" sz="1400" dirty="0" smtClean="0">
                <a:cs typeface="Times New Roman" panose="02020603050405020304" pitchFamily="18" charset="0"/>
              </a:rPr>
              <a:t>Cost</a:t>
            </a:r>
            <a:r>
              <a:rPr lang="en-US" sz="1400" dirty="0">
                <a:cs typeface="Times New Roman" panose="02020603050405020304" pitchFamily="18" charset="0"/>
              </a:rPr>
              <a:t>: </a:t>
            </a:r>
            <a:r>
              <a:rPr lang="en-US" sz="1400" dirty="0" smtClean="0">
                <a:cs typeface="Times New Roman" panose="02020603050405020304" pitchFamily="18" charset="0"/>
              </a:rPr>
              <a:t>34 </a:t>
            </a:r>
            <a:r>
              <a:rPr lang="en-US" sz="1400" dirty="0">
                <a:cs typeface="Times New Roman" panose="02020603050405020304" pitchFamily="18" charset="0"/>
              </a:rPr>
              <a:t>$/Mg, GHG: </a:t>
            </a:r>
            <a:r>
              <a:rPr lang="en-US" sz="1400" dirty="0" smtClean="0">
                <a:cs typeface="Times New Roman" panose="02020603050405020304" pitchFamily="18" charset="0"/>
              </a:rPr>
              <a:t>419</a:t>
            </a:r>
            <a:r>
              <a:rPr lang="en-US" sz="1400" dirty="0" smtClean="0">
                <a:cs typeface="Times New Roman" panose="02020603050405020304" pitchFamily="18" charset="0"/>
              </a:rPr>
              <a:t> kgCO</a:t>
            </a:r>
            <a:r>
              <a:rPr lang="en-US" sz="1400" baseline="-25000" dirty="0" smtClean="0">
                <a:cs typeface="Times New Roman" panose="02020603050405020304" pitchFamily="18" charset="0"/>
              </a:rPr>
              <a:t>2</a:t>
            </a:r>
            <a:r>
              <a:rPr lang="en-US" sz="1400" dirty="0" smtClean="0">
                <a:cs typeface="Times New Roman" panose="02020603050405020304" pitchFamily="18" charset="0"/>
              </a:rPr>
              <a:t>e/Mg</a:t>
            </a:r>
            <a:endParaRPr lang="en-US" sz="1400" dirty="0"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7EA88A-CD39-4EDF-8A11-802E21DEC834}"/>
              </a:ext>
            </a:extLst>
          </p:cNvPr>
          <p:cNvSpPr txBox="1"/>
          <p:nvPr/>
        </p:nvSpPr>
        <p:spPr>
          <a:xfrm>
            <a:off x="5188014" y="5650214"/>
            <a:ext cx="3536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cs typeface="Times New Roman" panose="02020603050405020304" pitchFamily="18" charset="0"/>
              </a:rPr>
              <a:t>H. MinGHG-SO: 46</a:t>
            </a:r>
            <a:r>
              <a:rPr lang="en-US" sz="1400" b="1" dirty="0">
                <a:cs typeface="Times New Roman" panose="02020603050405020304" pitchFamily="18" charset="0"/>
              </a:rPr>
              <a:t>% LF Div</a:t>
            </a:r>
            <a:r>
              <a:rPr lang="en-US" sz="1400" b="1" dirty="0" smtClean="0">
                <a:cs typeface="Times New Roman" panose="02020603050405020304" pitchFamily="18" charset="0"/>
              </a:rPr>
              <a:t>.</a:t>
            </a:r>
            <a:endParaRPr lang="en-US" sz="1400" b="1" dirty="0" smtClean="0">
              <a:cs typeface="Times New Roman" panose="02020603050405020304" pitchFamily="18" charset="0"/>
            </a:endParaRPr>
          </a:p>
          <a:p>
            <a:r>
              <a:rPr lang="en-US" sz="1400" dirty="0" smtClean="0">
                <a:cs typeface="Times New Roman" panose="02020603050405020304" pitchFamily="18" charset="0"/>
              </a:rPr>
              <a:t>Cost</a:t>
            </a:r>
            <a:r>
              <a:rPr lang="en-US" sz="1400" dirty="0">
                <a:cs typeface="Times New Roman" panose="02020603050405020304" pitchFamily="18" charset="0"/>
              </a:rPr>
              <a:t>: </a:t>
            </a:r>
            <a:r>
              <a:rPr lang="en-US" sz="1400" dirty="0" smtClean="0">
                <a:cs typeface="Times New Roman" panose="02020603050405020304" pitchFamily="18" charset="0"/>
              </a:rPr>
              <a:t>65</a:t>
            </a:r>
            <a:r>
              <a:rPr lang="en-US" sz="1400" dirty="0" smtClean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$/Mg, GHG: </a:t>
            </a:r>
            <a:r>
              <a:rPr lang="en-US" sz="1400" dirty="0" smtClean="0">
                <a:cs typeface="Times New Roman" panose="02020603050405020304" pitchFamily="18" charset="0"/>
              </a:rPr>
              <a:t>428</a:t>
            </a:r>
            <a:r>
              <a:rPr lang="en-US" sz="1400" dirty="0" smtClean="0">
                <a:cs typeface="Times New Roman" panose="02020603050405020304" pitchFamily="18" charset="0"/>
              </a:rPr>
              <a:t> kgCO</a:t>
            </a:r>
            <a:r>
              <a:rPr lang="en-US" sz="1400" baseline="-25000" dirty="0" smtClean="0">
                <a:cs typeface="Times New Roman" panose="02020603050405020304" pitchFamily="18" charset="0"/>
              </a:rPr>
              <a:t>2</a:t>
            </a:r>
            <a:r>
              <a:rPr lang="en-US" sz="1400" dirty="0" smtClean="0">
                <a:cs typeface="Times New Roman" panose="02020603050405020304" pitchFamily="18" charset="0"/>
              </a:rPr>
              <a:t>e/Mg</a:t>
            </a:r>
            <a:endParaRPr lang="en-US" sz="1400" dirty="0"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7EA88A-CD39-4EDF-8A11-802E21DEC834}"/>
              </a:ext>
            </a:extLst>
          </p:cNvPr>
          <p:cNvSpPr txBox="1"/>
          <p:nvPr/>
        </p:nvSpPr>
        <p:spPr>
          <a:xfrm>
            <a:off x="5188014" y="3609787"/>
            <a:ext cx="3189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cs typeface="Times New Roman" panose="02020603050405020304" pitchFamily="18" charset="0"/>
              </a:rPr>
              <a:t>F. MinGHG + 40</a:t>
            </a:r>
            <a:r>
              <a:rPr lang="en-US" sz="1400" b="1" dirty="0">
                <a:cs typeface="Times New Roman" panose="02020603050405020304" pitchFamily="18" charset="0"/>
              </a:rPr>
              <a:t>% LF Div.</a:t>
            </a:r>
          </a:p>
          <a:p>
            <a:r>
              <a:rPr lang="en-US" sz="1400" dirty="0" smtClean="0">
                <a:cs typeface="Times New Roman" panose="02020603050405020304" pitchFamily="18" charset="0"/>
              </a:rPr>
              <a:t>Cost</a:t>
            </a:r>
            <a:r>
              <a:rPr lang="en-US" sz="1400" dirty="0">
                <a:cs typeface="Times New Roman" panose="02020603050405020304" pitchFamily="18" charset="0"/>
              </a:rPr>
              <a:t>: </a:t>
            </a:r>
            <a:r>
              <a:rPr lang="en-US" sz="1400" dirty="0" smtClean="0">
                <a:cs typeface="Times New Roman" panose="02020603050405020304" pitchFamily="18" charset="0"/>
              </a:rPr>
              <a:t>54</a:t>
            </a:r>
            <a:r>
              <a:rPr lang="en-US" sz="1400" dirty="0" smtClean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$/Mg, GHG: </a:t>
            </a:r>
            <a:r>
              <a:rPr lang="en-US" sz="1400" dirty="0" smtClean="0">
                <a:cs typeface="Times New Roman" panose="02020603050405020304" pitchFamily="18" charset="0"/>
              </a:rPr>
              <a:t>425 kgCO</a:t>
            </a:r>
            <a:r>
              <a:rPr lang="en-US" sz="1400" baseline="-25000" dirty="0" smtClean="0">
                <a:cs typeface="Times New Roman" panose="02020603050405020304" pitchFamily="18" charset="0"/>
              </a:rPr>
              <a:t>2</a:t>
            </a:r>
            <a:r>
              <a:rPr lang="en-US" sz="1400" dirty="0" smtClean="0">
                <a:cs typeface="Times New Roman" panose="02020603050405020304" pitchFamily="18" charset="0"/>
              </a:rPr>
              <a:t>e/Mg</a:t>
            </a:r>
            <a:endParaRPr lang="en-US" sz="1400" dirty="0"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7EA88A-CD39-4EDF-8A11-802E21DEC834}"/>
              </a:ext>
            </a:extLst>
          </p:cNvPr>
          <p:cNvSpPr txBox="1"/>
          <p:nvPr/>
        </p:nvSpPr>
        <p:spPr>
          <a:xfrm>
            <a:off x="5188014" y="1590621"/>
            <a:ext cx="3158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cs typeface="Times New Roman" panose="02020603050405020304" pitchFamily="18" charset="0"/>
              </a:rPr>
              <a:t>D. MinGHG + 35</a:t>
            </a:r>
            <a:r>
              <a:rPr lang="en-US" sz="1400" b="1" dirty="0">
                <a:cs typeface="Times New Roman" panose="02020603050405020304" pitchFamily="18" charset="0"/>
              </a:rPr>
              <a:t>% LF Div.</a:t>
            </a:r>
          </a:p>
          <a:p>
            <a:r>
              <a:rPr lang="en-US" sz="1400" dirty="0" smtClean="0">
                <a:cs typeface="Times New Roman" panose="02020603050405020304" pitchFamily="18" charset="0"/>
              </a:rPr>
              <a:t>Cost</a:t>
            </a:r>
            <a:r>
              <a:rPr lang="en-US" sz="1400" dirty="0">
                <a:cs typeface="Times New Roman" panose="02020603050405020304" pitchFamily="18" charset="0"/>
              </a:rPr>
              <a:t>: </a:t>
            </a:r>
            <a:r>
              <a:rPr lang="en-US" sz="1400" dirty="0" smtClean="0">
                <a:cs typeface="Times New Roman" panose="02020603050405020304" pitchFamily="18" charset="0"/>
              </a:rPr>
              <a:t>45 </a:t>
            </a:r>
            <a:r>
              <a:rPr lang="en-US" sz="1400" dirty="0" smtClean="0">
                <a:cs typeface="Times New Roman" panose="02020603050405020304" pitchFamily="18" charset="0"/>
              </a:rPr>
              <a:t>$/</a:t>
            </a:r>
            <a:r>
              <a:rPr lang="en-US" sz="1400" dirty="0">
                <a:cs typeface="Times New Roman" panose="02020603050405020304" pitchFamily="18" charset="0"/>
              </a:rPr>
              <a:t>Mg, GHG: </a:t>
            </a:r>
            <a:r>
              <a:rPr lang="en-US" sz="1400" dirty="0" smtClean="0">
                <a:cs typeface="Times New Roman" panose="02020603050405020304" pitchFamily="18" charset="0"/>
              </a:rPr>
              <a:t>422</a:t>
            </a:r>
            <a:r>
              <a:rPr lang="en-US" sz="1400" dirty="0" smtClean="0">
                <a:cs typeface="Times New Roman" panose="02020603050405020304" pitchFamily="18" charset="0"/>
              </a:rPr>
              <a:t> kgCO</a:t>
            </a:r>
            <a:r>
              <a:rPr lang="en-US" sz="1400" baseline="-25000" dirty="0" smtClean="0">
                <a:cs typeface="Times New Roman" panose="02020603050405020304" pitchFamily="18" charset="0"/>
              </a:rPr>
              <a:t>2</a:t>
            </a:r>
            <a:r>
              <a:rPr lang="en-US" sz="1400" dirty="0" smtClean="0">
                <a:cs typeface="Times New Roman" panose="02020603050405020304" pitchFamily="18" charset="0"/>
              </a:rPr>
              <a:t>e/Mg</a:t>
            </a:r>
            <a:endParaRPr lang="en-US" sz="1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042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152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Mojtaba Sardarmehni</dc:creator>
  <cp:lastModifiedBy>Mojtaba Sardarmehni</cp:lastModifiedBy>
  <cp:revision>17</cp:revision>
  <dcterms:created xsi:type="dcterms:W3CDTF">2022-02-19T15:33:38Z</dcterms:created>
  <dcterms:modified xsi:type="dcterms:W3CDTF">2022-02-23T23:30:34Z</dcterms:modified>
</cp:coreProperties>
</file>